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6" r:id="rId6"/>
    <p:sldId id="270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  <p:sldId id="272" r:id="rId17"/>
    <p:sldId id="273" r:id="rId18"/>
    <p:sldId id="258" r:id="rId19"/>
    <p:sldId id="261" r:id="rId20"/>
    <p:sldId id="266" r:id="rId21"/>
    <p:sldId id="267" r:id="rId22"/>
    <p:sldId id="274" r:id="rId23"/>
    <p:sldId id="262" r:id="rId24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68045"/>
  </p:normalViewPr>
  <p:slideViewPr>
    <p:cSldViewPr>
      <p:cViewPr varScale="1">
        <p:scale>
          <a:sx n="59" d="100"/>
          <a:sy n="59" d="100"/>
        </p:scale>
        <p:origin x="2144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Seria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Seria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l-PL" noProof="0" dirty="0"/>
            <a:t>Grupa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pl-PL" noProof="0" dirty="0"/>
            <a:t>Zadanie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l-PL" noProof="0" dirty="0"/>
            <a:t>Grupa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l-PL" noProof="0" dirty="0"/>
            <a:t>Zadanie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l-PL" noProof="0" dirty="0"/>
            <a:t>Zadanie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l-PL" noProof="0" dirty="0"/>
            <a:t>Grupa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l-PL" noProof="0" dirty="0"/>
            <a:t>Zadanie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71D67D5D-013C-4885-A61E-A3F99D7C7108}">
      <dgm:prSet phldrT="[Text]"/>
      <dgm:spPr/>
      <dgm:t>
        <a:bodyPr rtlCol="0"/>
        <a:lstStyle/>
        <a:p>
          <a:pPr rtl="0"/>
          <a:r>
            <a:rPr lang="pl-PL" noProof="0" dirty="0"/>
            <a:t>Zadanie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BC16BF20-A847-48B0-889B-BA6389A79929}" type="sib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1DE38F54-13B9-49B9-8D1C-BE40A0B41642}">
      <dgm:prSet phldrT="[Text]"/>
      <dgm:spPr/>
      <dgm:t>
        <a:bodyPr rtlCol="0"/>
        <a:lstStyle/>
        <a:p>
          <a:pPr rtl="0"/>
          <a:r>
            <a:rPr lang="pl-PL" noProof="0" dirty="0"/>
            <a:t>Zadanie 2</a:t>
          </a:r>
        </a:p>
      </dgm:t>
    </dgm:pt>
    <dgm:pt modelId="{241FC70F-0CFE-4A9B-A53B-CB579CB35D65}" type="par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5D6C750F-882D-4057-8E46-BA0F88DBA2EC}" type="sib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 dirty="0"/>
            <a:t>Grupa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 dirty="0"/>
            <a:t>Grupa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noProof="0" dirty="0"/>
            <a:t>Grupa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 noProof="0" dirty="0"/>
            <a:t>Zadanie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6B9C3-FC65-4A45-BE3D-4830EE5250E4}" type="datetime1">
              <a:rPr lang="pl-PL" smtClean="0"/>
              <a:t>20.05.2019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952C7A-7E00-43F8-B97B-93C6BD05C92E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777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//        It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error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event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occurred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with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error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event.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event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7751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//        It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error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event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occurred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with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with the error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event.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subjects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with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1 — 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ReplaySubject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not the same as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BehaviorSubject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45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38826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8852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6585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48396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265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09221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2322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5259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In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regardless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same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seconds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activates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63185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In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regardless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same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creation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seconds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activates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2397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you’re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Otherwise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notifications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6737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lives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hood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It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behaves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refcount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refcount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(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as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shortcut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manage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disposal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differently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8663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performed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wasn’t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intention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//0.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//1.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bag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//2.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(by: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DisposeBag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BONUS QUESTION: In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one,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adding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dipose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69;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printed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(6)?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// 0.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as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rx.data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onNext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onComplete</a:t>
            </a:r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// 1.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canceled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opportunity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finished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held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viewDidLoad</a:t>
            </a:r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// 2.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Nope</a:t>
            </a:r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do not want to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dirty="0" err="1"/>
              <a:t>dispose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educational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Calling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smell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ways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as </a:t>
            </a:r>
            <a:r>
              <a:rPr lang="pl-PL" dirty="0" err="1"/>
              <a:t>DisposeBag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pl-PL" dirty="0" err="1"/>
              <a:t>takeUntil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operator,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7318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Using a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re-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invoking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one </a:t>
            </a:r>
            <a:r>
              <a:rPr lang="pl-PL" dirty="0" err="1"/>
              <a:t>Subscribed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pl-PL" dirty="0" err="1"/>
              <a:t>Disposed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event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5103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Replay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signals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emitted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subscription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sz="12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with and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replay: 2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7592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As we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won’t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there’s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observes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It’ll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same moment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subscribeon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That’s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cold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❄️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A hot🔥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observable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And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that’s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subjects</a:t>
            </a:r>
            <a:r>
              <a:rPr lang="pl-P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do.</a:t>
            </a:r>
          </a:p>
          <a:p>
            <a:pPr fontAlgn="base"/>
            <a:endParaRPr lang="pl-PL" sz="1200" b="0" i="0" u="none" strike="noStrik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the event .on(.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(“Hello”))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lost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subscribers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listening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   //0. How to reset </a:t>
            </a:r>
            <a:r>
              <a:rPr lang="pl-PL" sz="12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pl-PL" sz="1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endParaRPr lang="pl-PL" sz="1200" b="0" i="0" u="none" strike="noStrik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1269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Widok chmur i błękitnego nieba z perspektywy osoby otoczonej szklanymi ścianami budynku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FEEA1-D2FA-4D87-9F7D-97F4566887AB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9B24-C938-4DC3-888C-4CCB7BF14778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E1148-C6B0-4E4B-AB5D-EE7B9F65DE17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1ED49-53BB-4A45-9FD4-08A0D00E9D00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33993-1EF7-4333-84F5-BFF2AC721488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F28E-40C0-4A8B-BF15-4B640C02E851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EBCF77-EF08-4ADD-9CA9-2BD2088B0CB5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355B5-24D8-4FA0-8BCB-6283249E21A2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34204-5C4D-4355-8202-229A80FA8672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958A3-9A3F-4C63-871F-926EB533970E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9A0C-BD5A-49F1-8E14-EFC5048D745A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0BD398F-82E2-4D4A-8DAB-A585A42EE8B7}" type="datetime1">
              <a:rPr lang="pl-PL" noProof="0" smtClean="0"/>
              <a:t>20.05.2019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err="1"/>
              <a:t>RxSwift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ExampleThree</a:t>
            </a:r>
            <a:r>
              <a:rPr lang="pl-PL" dirty="0"/>
              <a:t> – One</a:t>
            </a:r>
            <a:br>
              <a:rPr lang="pl-PL" dirty="0"/>
            </a:b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Subject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i="1" dirty="0" err="1">
                <a:latin typeface="Avenir Roman" panose="02000503020000020003" pitchFamily="2" charset="0"/>
              </a:rPr>
              <a:t>Behavior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subject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will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repeat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only</a:t>
            </a:r>
            <a:r>
              <a:rPr lang="pl-PL" i="1" dirty="0">
                <a:latin typeface="Avenir Roman" panose="02000503020000020003" pitchFamily="2" charset="0"/>
              </a:rPr>
              <a:t> the one </a:t>
            </a:r>
            <a:r>
              <a:rPr lang="pl-PL" i="1" dirty="0" err="1">
                <a:latin typeface="Avenir Roman" panose="02000503020000020003" pitchFamily="2" charset="0"/>
              </a:rPr>
              <a:t>last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value</a:t>
            </a:r>
            <a:r>
              <a:rPr lang="pl-PL" i="1" dirty="0">
                <a:latin typeface="Avenir Roman" panose="02000503020000020003" pitchFamily="2" charset="0"/>
              </a:rPr>
              <a:t>. </a:t>
            </a:r>
            <a:r>
              <a:rPr lang="pl-PL" i="1" dirty="0" err="1">
                <a:latin typeface="Avenir Roman" panose="02000503020000020003" pitchFamily="2" charset="0"/>
              </a:rPr>
              <a:t>Moreover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it’s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initiated</a:t>
            </a:r>
            <a:r>
              <a:rPr lang="pl-PL" i="1" dirty="0">
                <a:latin typeface="Avenir Roman" panose="02000503020000020003" pitchFamily="2" charset="0"/>
              </a:rPr>
              <a:t> with a </a:t>
            </a:r>
            <a:r>
              <a:rPr lang="pl-PL" i="1" dirty="0" err="1">
                <a:latin typeface="Avenir Roman" panose="02000503020000020003" pitchFamily="2" charset="0"/>
              </a:rPr>
              <a:t>starting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value</a:t>
            </a:r>
            <a:r>
              <a:rPr lang="pl-PL" i="1" dirty="0">
                <a:latin typeface="Avenir Roman" panose="02000503020000020003" pitchFamily="2" charset="0"/>
              </a:rPr>
              <a:t>, </a:t>
            </a:r>
            <a:r>
              <a:rPr lang="pl-PL" i="1" dirty="0" err="1">
                <a:latin typeface="Avenir Roman" panose="02000503020000020003" pitchFamily="2" charset="0"/>
              </a:rPr>
              <a:t>unlike</a:t>
            </a:r>
            <a:r>
              <a:rPr lang="pl-PL" i="1" dirty="0">
                <a:latin typeface="Avenir Roman" panose="02000503020000020003" pitchFamily="2" charset="0"/>
              </a:rPr>
              <a:t> the </a:t>
            </a:r>
            <a:r>
              <a:rPr lang="pl-PL" i="1" dirty="0" err="1">
                <a:latin typeface="Avenir Roman" panose="02000503020000020003" pitchFamily="2" charset="0"/>
              </a:rPr>
              <a:t>other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subjects</a:t>
            </a:r>
            <a:r>
              <a:rPr lang="pl-PL" i="1" dirty="0">
                <a:latin typeface="Avenir Roman" panose="02000503020000020003" pitchFamily="2" charset="0"/>
              </a:rPr>
              <a:t>.</a:t>
            </a:r>
            <a:endParaRPr lang="en-US" i="1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ExampleThree</a:t>
            </a:r>
            <a:r>
              <a:rPr lang="pl-PL" dirty="0"/>
              <a:t> – One</a:t>
            </a:r>
            <a:br>
              <a:rPr lang="pl-PL" dirty="0"/>
            </a:br>
            <a:r>
              <a:rPr lang="pl-PL" dirty="0"/>
              <a:t>Replay </a:t>
            </a:r>
            <a:r>
              <a:rPr lang="pl-PL" dirty="0" err="1"/>
              <a:t>Subject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i="1" dirty="0">
                <a:latin typeface="Avenir Roman" panose="02000503020000020003" pitchFamily="2" charset="0"/>
              </a:rPr>
              <a:t>Replay </a:t>
            </a:r>
            <a:r>
              <a:rPr lang="pl-PL" i="1" dirty="0" err="1">
                <a:latin typeface="Avenir Roman" panose="02000503020000020003" pitchFamily="2" charset="0"/>
              </a:rPr>
              <a:t>subject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will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repeat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last</a:t>
            </a:r>
            <a:r>
              <a:rPr lang="pl-PL" i="1" dirty="0">
                <a:latin typeface="Avenir Roman" panose="02000503020000020003" pitchFamily="2" charset="0"/>
              </a:rPr>
              <a:t> N </a:t>
            </a:r>
            <a:r>
              <a:rPr lang="pl-PL" i="1" dirty="0" err="1">
                <a:latin typeface="Avenir Roman" panose="02000503020000020003" pitchFamily="2" charset="0"/>
              </a:rPr>
              <a:t>number</a:t>
            </a:r>
            <a:r>
              <a:rPr lang="pl-PL" i="1" dirty="0">
                <a:latin typeface="Avenir Roman" panose="02000503020000020003" pitchFamily="2" charset="0"/>
              </a:rPr>
              <a:t> of </a:t>
            </a:r>
            <a:r>
              <a:rPr lang="pl-PL" i="1" dirty="0" err="1">
                <a:latin typeface="Avenir Roman" panose="02000503020000020003" pitchFamily="2" charset="0"/>
              </a:rPr>
              <a:t>values</a:t>
            </a:r>
            <a:r>
              <a:rPr lang="pl-PL" i="1" dirty="0">
                <a:latin typeface="Avenir Roman" panose="02000503020000020003" pitchFamily="2" charset="0"/>
              </a:rPr>
              <a:t>, </a:t>
            </a:r>
            <a:r>
              <a:rPr lang="pl-PL" i="1" dirty="0" err="1">
                <a:latin typeface="Avenir Roman" panose="02000503020000020003" pitchFamily="2" charset="0"/>
              </a:rPr>
              <a:t>even</a:t>
            </a:r>
            <a:r>
              <a:rPr lang="pl-PL" i="1" dirty="0">
                <a:latin typeface="Avenir Roman" panose="02000503020000020003" pitchFamily="2" charset="0"/>
              </a:rPr>
              <a:t> the </a:t>
            </a:r>
            <a:r>
              <a:rPr lang="pl-PL" i="1" dirty="0" err="1">
                <a:latin typeface="Avenir Roman" panose="02000503020000020003" pitchFamily="2" charset="0"/>
              </a:rPr>
              <a:t>ones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before</a:t>
            </a:r>
            <a:r>
              <a:rPr lang="pl-PL" i="1" dirty="0">
                <a:latin typeface="Avenir Roman" panose="02000503020000020003" pitchFamily="2" charset="0"/>
              </a:rPr>
              <a:t> the </a:t>
            </a:r>
            <a:r>
              <a:rPr lang="pl-PL" i="1" dirty="0" err="1">
                <a:latin typeface="Avenir Roman" panose="02000503020000020003" pitchFamily="2" charset="0"/>
              </a:rPr>
              <a:t>subscription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happened</a:t>
            </a:r>
            <a:r>
              <a:rPr lang="pl-PL" i="1" dirty="0">
                <a:latin typeface="Avenir Roman" panose="02000503020000020003" pitchFamily="2" charset="0"/>
              </a:rPr>
              <a:t>. The N </a:t>
            </a:r>
            <a:r>
              <a:rPr lang="pl-PL" i="1" dirty="0" err="1">
                <a:latin typeface="Avenir Roman" panose="02000503020000020003" pitchFamily="2" charset="0"/>
              </a:rPr>
              <a:t>is</a:t>
            </a:r>
            <a:r>
              <a:rPr lang="pl-PL" i="1" dirty="0">
                <a:latin typeface="Avenir Roman" panose="02000503020000020003" pitchFamily="2" charset="0"/>
              </a:rPr>
              <a:t> the </a:t>
            </a:r>
            <a:r>
              <a:rPr lang="pl-PL" i="1" dirty="0" err="1">
                <a:latin typeface="Avenir Roman" panose="02000503020000020003" pitchFamily="2" charset="0"/>
              </a:rPr>
              <a:t>buffer</a:t>
            </a:r>
            <a:r>
              <a:rPr lang="pl-PL" i="1">
                <a:latin typeface="Avenir Roman" panose="02000503020000020003" pitchFamily="2" charset="0"/>
              </a:rPr>
              <a:t>.</a:t>
            </a:r>
            <a:endParaRPr lang="en-US" i="1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wykresem</a:t>
            </a:r>
          </a:p>
        </p:txBody>
      </p:sp>
      <p:graphicFrame>
        <p:nvGraphicFramePr>
          <p:cNvPr id="7" name="Zawartość — symbol zastępczy 6" descr="Wykres kolumnowy grupowany przedstawiający&#10;wartości 2 serii i wykres liniowy złożony dla 4 kategorii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70086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Dwa elementy zawartości z tabelą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 dirty="0"/>
              <a:t>Tutaj dodaj pierwszy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drugi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</p:txBody>
      </p:sp>
      <p:graphicFrame>
        <p:nvGraphicFramePr>
          <p:cNvPr id="6" name="Zawartość — symbol zastępczy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9314901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Grupa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Grupa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Dwa elementy zawartości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4" name="Zawartość — symbol zastępczy 3" descr="Pionowa lista punktowana przedstawiająca 3 grupy umieszczone jedna pod drugą, a w każdej grupie są punktory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4404974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awartość — symbol zastępczy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l-PL" dirty="0"/>
              <a:t>Tutaj dodaj pierwszy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drugi </a:t>
            </a:r>
            <a:r>
              <a:rPr lang="pl-PL" dirty="0" err="1"/>
              <a:t>punktor</a:t>
            </a:r>
            <a:endParaRPr lang="pl-PL" dirty="0"/>
          </a:p>
          <a:p>
            <a:pPr rtl="0"/>
            <a:r>
              <a:rPr lang="pl-PL" dirty="0"/>
              <a:t>Tutaj dodaj trzeci </a:t>
            </a:r>
            <a:r>
              <a:rPr lang="pl-PL" dirty="0" err="1"/>
              <a:t>punktor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1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2</a:t>
            </a:r>
          </a:p>
        </p:txBody>
      </p:sp>
      <p:sp>
        <p:nvSpPr>
          <p:cNvPr id="13" name="Tekst — symbol zastępczy 1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5" name="Zawartość — symbol zastępczy 1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4" name="Tekst — symbol zastępczy 13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6" name="Zawartość — symbol zastępczy 1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3</a:t>
            </a: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4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Cold</a:t>
            </a:r>
            <a:r>
              <a:rPr lang="pl-PL" dirty="0"/>
              <a:t> vs Hot </a:t>
            </a:r>
            <a:r>
              <a:rPr lang="pl-PL" dirty="0" err="1"/>
              <a:t>Observables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dirty="0">
                <a:latin typeface="Avenir Roman" panose="02000503020000020003" pitchFamily="2" charset="0"/>
              </a:rPr>
              <a:t>Active (HOT) sequences start producing notifications </a:t>
            </a:r>
            <a:r>
              <a:rPr lang="en-US" b="1" dirty="0">
                <a:latin typeface="Avenir Roman" panose="02000503020000020003" pitchFamily="2" charset="0"/>
              </a:rPr>
              <a:t>all the time</a:t>
            </a:r>
            <a:r>
              <a:rPr lang="en-US" dirty="0">
                <a:latin typeface="Avenir Roman" panose="02000503020000020003" pitchFamily="2" charset="0"/>
              </a:rPr>
              <a:t> regardless of subscriptions</a:t>
            </a:r>
            <a:endParaRPr lang="pl-PL" dirty="0">
              <a:latin typeface="Avenir Roman" panose="02000503020000020003" pitchFamily="2" charset="0"/>
            </a:endParaRPr>
          </a:p>
          <a:p>
            <a:pPr lvl="0"/>
            <a:r>
              <a:rPr lang="en-US" dirty="0">
                <a:latin typeface="Avenir Roman" panose="02000503020000020003" pitchFamily="2" charset="0"/>
              </a:rPr>
              <a:t>Passive (COLD) sequences start producing notifications </a:t>
            </a:r>
            <a:r>
              <a:rPr lang="en-US" b="1" dirty="0">
                <a:latin typeface="Avenir Roman" panose="02000503020000020003" pitchFamily="2" charset="0"/>
              </a:rPr>
              <a:t>on request</a:t>
            </a:r>
            <a:r>
              <a:rPr lang="en-US" dirty="0">
                <a:latin typeface="Avenir Roman" panose="02000503020000020003" pitchFamily="2" charset="0"/>
              </a:rPr>
              <a:t> (when subscribed to/when asked about it)</a:t>
            </a:r>
            <a:endParaRPr lang="pl-PL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 Roman" panose="02000503020000020003" pitchFamily="2" charset="0"/>
              </a:rPr>
              <a:t>Example of a passive sequence might be a network request which is triggered by subscribing to it. On the other hand, active sequences are web socket connections, timer events or text values coming from a </a:t>
            </a:r>
            <a:r>
              <a:rPr lang="en-US" dirty="0" err="1">
                <a:latin typeface="Avenir Roman" panose="02000503020000020003" pitchFamily="2" charset="0"/>
              </a:rPr>
              <a:t>UITextField</a:t>
            </a:r>
            <a:r>
              <a:rPr lang="en-US" dirty="0">
                <a:latin typeface="Avenir Roman" panose="02000503020000020003" pitchFamily="2" charset="0"/>
              </a:rPr>
              <a:t>.</a:t>
            </a:r>
            <a:endParaRPr lang="pl-PL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Dodaj tytuł slajdu — 5</a:t>
            </a:r>
          </a:p>
        </p:txBody>
      </p:sp>
      <p:sp>
        <p:nvSpPr>
          <p:cNvPr id="8" name="Obraz — symbol zastępczy 7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kst — symbol zastępczy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ExampleOne</a:t>
            </a:r>
            <a:r>
              <a:rPr lang="pl-PL" dirty="0"/>
              <a:t> – One</a:t>
            </a:r>
            <a:br>
              <a:rPr lang="pl-PL" dirty="0"/>
            </a:br>
            <a:r>
              <a:rPr lang="pl-PL" dirty="0" err="1"/>
              <a:t>Publish</a:t>
            </a:r>
            <a:r>
              <a:rPr lang="pl-PL" dirty="0"/>
              <a:t>()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publish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()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used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,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transforms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an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ordinary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to “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connectable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”. </a:t>
            </a:r>
          </a:p>
          <a:p>
            <a:pPr marL="0" indent="0">
              <a:buNone/>
            </a:pPr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>
              <a:buNone/>
            </a:pP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Formal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definition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dirty="0" err="1">
                <a:latin typeface="Avenir Roman" panose="02000503020000020003" pitchFamily="2" charset="0"/>
                <a:cs typeface="Arial Hebrew Scholar" pitchFamily="2" charset="-79"/>
              </a:rPr>
              <a:t>says</a:t>
            </a: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:</a:t>
            </a:r>
          </a:p>
          <a:p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>
              <a:buNone/>
            </a:pP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A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connectable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resembles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an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ordinary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Observable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except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that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does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not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begin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emitting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items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subscribed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to. It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only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emits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items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the Connect operator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is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 applied to </a:t>
            </a:r>
            <a:r>
              <a:rPr lang="pl-PL" sz="3300" i="1" dirty="0" err="1">
                <a:latin typeface="Avenir Roman" panose="02000503020000020003" pitchFamily="2" charset="0"/>
                <a:cs typeface="Arial Hebrew Scholar" pitchFamily="2" charset="-79"/>
              </a:rPr>
              <a:t>it</a:t>
            </a:r>
            <a:r>
              <a:rPr lang="pl-PL" sz="3300" i="1" dirty="0">
                <a:latin typeface="Avenir Roman" panose="02000503020000020003" pitchFamily="2" charset="0"/>
                <a:cs typeface="Arial Hebrew Scholar" pitchFamily="2" charset="-79"/>
              </a:rPr>
              <a:t>.</a:t>
            </a:r>
          </a:p>
          <a:p>
            <a:pPr marL="0" indent="0">
              <a:buNone/>
            </a:pPr>
            <a:r>
              <a:rPr lang="pl-PL" dirty="0">
                <a:latin typeface="Avenir Roman" panose="02000503020000020003" pitchFamily="2" charset="0"/>
                <a:cs typeface="Arial Hebrew Scholar" pitchFamily="2" charset="-79"/>
              </a:rPr>
              <a:t>    </a:t>
            </a:r>
          </a:p>
          <a:p>
            <a:pPr marL="0" indent="0">
              <a:buNone/>
            </a:pPr>
            <a:endParaRPr lang="pl-PL" dirty="0">
              <a:latin typeface="Avenir Roman" panose="02000503020000020003" pitchFamily="2" charset="0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ExampleOne</a:t>
            </a:r>
            <a:r>
              <a:rPr lang="pl-PL" dirty="0"/>
              <a:t> – </a:t>
            </a:r>
            <a:r>
              <a:rPr lang="pl-PL" dirty="0" err="1"/>
              <a:t>Two</a:t>
            </a:r>
            <a:br>
              <a:rPr lang="pl-PL" dirty="0"/>
            </a:br>
            <a:r>
              <a:rPr lang="pl-PL" dirty="0" err="1"/>
              <a:t>Publish</a:t>
            </a:r>
            <a:r>
              <a:rPr lang="pl-PL" dirty="0"/>
              <a:t>() + Connect() = Hot </a:t>
            </a:r>
            <a:r>
              <a:rPr lang="pl-PL" dirty="0" err="1"/>
              <a:t>Observable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ConnectableObservable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starts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emmiting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events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exactly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in the moment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when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connect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()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gets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called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ExampleOne</a:t>
            </a:r>
            <a:r>
              <a:rPr lang="pl-PL" dirty="0"/>
              <a:t> – Three</a:t>
            </a:r>
            <a:br>
              <a:rPr lang="pl-PL" dirty="0"/>
            </a:br>
            <a:r>
              <a:rPr lang="pl-PL" dirty="0" err="1"/>
              <a:t>Publish</a:t>
            </a:r>
            <a:r>
              <a:rPr lang="pl-PL" dirty="0"/>
              <a:t>() + </a:t>
            </a:r>
            <a:r>
              <a:rPr lang="pl-PL" dirty="0" err="1"/>
              <a:t>refCount</a:t>
            </a:r>
            <a:r>
              <a:rPr lang="pl-PL" dirty="0"/>
              <a:t>()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pl-PL" sz="3200" dirty="0" err="1">
                <a:latin typeface="Avenir Roman" panose="02000503020000020003" pitchFamily="2" charset="0"/>
              </a:rPr>
              <a:t>Publish</a:t>
            </a:r>
            <a:r>
              <a:rPr lang="pl-PL" sz="3200" dirty="0">
                <a:latin typeface="Avenir Roman" panose="02000503020000020003" pitchFamily="2" charset="0"/>
              </a:rPr>
              <a:t>().</a:t>
            </a:r>
            <a:r>
              <a:rPr lang="pl-PL" sz="3200" dirty="0" err="1">
                <a:latin typeface="Avenir Roman" panose="02000503020000020003" pitchFamily="2" charset="0"/>
              </a:rPr>
              <a:t>refcount</a:t>
            </a:r>
            <a:r>
              <a:rPr lang="pl-PL" sz="3200" dirty="0">
                <a:latin typeface="Avenir Roman" panose="02000503020000020003" pitchFamily="2" charset="0"/>
              </a:rPr>
              <a:t>()/</a:t>
            </a:r>
            <a:r>
              <a:rPr lang="pl-PL" sz="3200" dirty="0" err="1">
                <a:latin typeface="Avenir Roman" panose="02000503020000020003" pitchFamily="2" charset="0"/>
              </a:rPr>
              <a:t>share</a:t>
            </a:r>
            <a:r>
              <a:rPr lang="pl-PL" sz="3200" dirty="0">
                <a:latin typeface="Avenir Roman" panose="02000503020000020003" pitchFamily="2" charset="0"/>
              </a:rPr>
              <a:t>() </a:t>
            </a:r>
            <a:r>
              <a:rPr lang="pl-PL" sz="3200" dirty="0" err="1">
                <a:latin typeface="Avenir Roman" panose="02000503020000020003" pitchFamily="2" charset="0"/>
              </a:rPr>
              <a:t>keeps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track</a:t>
            </a:r>
            <a:r>
              <a:rPr lang="pl-PL" sz="3200" dirty="0">
                <a:latin typeface="Avenir Roman" panose="02000503020000020003" pitchFamily="2" charset="0"/>
              </a:rPr>
              <a:t> of </a:t>
            </a:r>
            <a:r>
              <a:rPr lang="pl-PL" sz="3200" dirty="0" err="1">
                <a:latin typeface="Avenir Roman" panose="02000503020000020003" pitchFamily="2" charset="0"/>
              </a:rPr>
              <a:t>how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many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other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observers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subscribe</a:t>
            </a:r>
            <a:r>
              <a:rPr lang="pl-PL" sz="3200" dirty="0">
                <a:latin typeface="Avenir Roman" panose="02000503020000020003" pitchFamily="2" charset="0"/>
              </a:rPr>
              <a:t> to </a:t>
            </a:r>
            <a:r>
              <a:rPr lang="pl-PL" sz="3200" dirty="0" err="1">
                <a:latin typeface="Avenir Roman" panose="02000503020000020003" pitchFamily="2" charset="0"/>
              </a:rPr>
              <a:t>observable</a:t>
            </a:r>
            <a:r>
              <a:rPr lang="pl-PL" sz="3200" dirty="0">
                <a:latin typeface="Avenir Roman" panose="02000503020000020003" pitchFamily="2" charset="0"/>
              </a:rPr>
              <a:t> and </a:t>
            </a:r>
            <a:r>
              <a:rPr lang="pl-PL" sz="3200" dirty="0" err="1">
                <a:latin typeface="Avenir Roman" panose="02000503020000020003" pitchFamily="2" charset="0"/>
              </a:rPr>
              <a:t>does</a:t>
            </a:r>
            <a:r>
              <a:rPr lang="pl-PL" sz="3200" dirty="0">
                <a:latin typeface="Avenir Roman" panose="02000503020000020003" pitchFamily="2" charset="0"/>
              </a:rPr>
              <a:t> not </a:t>
            </a:r>
            <a:r>
              <a:rPr lang="pl-PL" sz="3200" dirty="0" err="1">
                <a:latin typeface="Avenir Roman" panose="02000503020000020003" pitchFamily="2" charset="0"/>
              </a:rPr>
              <a:t>disconnect</a:t>
            </a:r>
            <a:r>
              <a:rPr lang="pl-PL" sz="3200" dirty="0">
                <a:latin typeface="Avenir Roman" panose="02000503020000020003" pitchFamily="2" charset="0"/>
              </a:rPr>
              <a:t> from the </a:t>
            </a:r>
            <a:r>
              <a:rPr lang="pl-PL" sz="3200" dirty="0" err="1">
                <a:latin typeface="Avenir Roman" panose="02000503020000020003" pitchFamily="2" charset="0"/>
              </a:rPr>
              <a:t>observable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until</a:t>
            </a:r>
            <a:r>
              <a:rPr lang="pl-PL" sz="3200" dirty="0">
                <a:latin typeface="Avenir Roman" panose="02000503020000020003" pitchFamily="2" charset="0"/>
              </a:rPr>
              <a:t> the </a:t>
            </a:r>
            <a:r>
              <a:rPr lang="pl-PL" sz="3200" dirty="0" err="1">
                <a:latin typeface="Avenir Roman" panose="02000503020000020003" pitchFamily="2" charset="0"/>
              </a:rPr>
              <a:t>last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observer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has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done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so</a:t>
            </a:r>
            <a:r>
              <a:rPr lang="pl-PL" sz="3200" dirty="0">
                <a:latin typeface="Avenir Roman" panose="02000503020000020003" pitchFamily="2" charset="0"/>
              </a:rPr>
              <a:t>. </a:t>
            </a:r>
          </a:p>
          <a:p>
            <a:pPr marL="0" indent="0">
              <a:buNone/>
            </a:pPr>
            <a:endParaRPr lang="pl-PL" sz="3200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r>
              <a:rPr lang="pl-PL" sz="3200" dirty="0">
                <a:latin typeface="Avenir Roman" panose="02000503020000020003" pitchFamily="2" charset="0"/>
              </a:rPr>
              <a:t>In </a:t>
            </a:r>
            <a:r>
              <a:rPr lang="pl-PL" sz="3200" dirty="0" err="1">
                <a:latin typeface="Avenir Roman" panose="02000503020000020003" pitchFamily="2" charset="0"/>
              </a:rPr>
              <a:t>other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words</a:t>
            </a:r>
            <a:r>
              <a:rPr lang="pl-PL" sz="3200" dirty="0">
                <a:latin typeface="Avenir Roman" panose="02000503020000020003" pitchFamily="2" charset="0"/>
              </a:rPr>
              <a:t>, </a:t>
            </a:r>
            <a:r>
              <a:rPr lang="pl-PL" sz="3200" dirty="0" err="1">
                <a:latin typeface="Avenir Roman" panose="02000503020000020003" pitchFamily="2" charset="0"/>
              </a:rPr>
              <a:t>when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subscriptions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counter</a:t>
            </a:r>
            <a:r>
              <a:rPr lang="pl-PL" sz="3200" dirty="0">
                <a:latin typeface="Avenir Roman" panose="02000503020000020003" pitchFamily="2" charset="0"/>
              </a:rPr>
              <a:t> drops down to zero, </a:t>
            </a:r>
            <a:r>
              <a:rPr lang="pl-PL" sz="3200" dirty="0" err="1">
                <a:latin typeface="Avenir Roman" panose="02000503020000020003" pitchFamily="2" charset="0"/>
              </a:rPr>
              <a:t>observable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is</a:t>
            </a:r>
            <a:r>
              <a:rPr lang="pl-PL" sz="3200" dirty="0">
                <a:latin typeface="Avenir Roman" panose="02000503020000020003" pitchFamily="2" charset="0"/>
              </a:rPr>
              <a:t> “</a:t>
            </a:r>
            <a:r>
              <a:rPr lang="pl-PL" sz="3200" dirty="0" err="1">
                <a:latin typeface="Avenir Roman" panose="02000503020000020003" pitchFamily="2" charset="0"/>
              </a:rPr>
              <a:t>killed</a:t>
            </a:r>
            <a:r>
              <a:rPr lang="pl-PL" sz="3200" dirty="0">
                <a:latin typeface="Avenir Roman" panose="02000503020000020003" pitchFamily="2" charset="0"/>
              </a:rPr>
              <a:t>” and </a:t>
            </a:r>
            <a:r>
              <a:rPr lang="pl-PL" sz="3200" dirty="0" err="1">
                <a:latin typeface="Avenir Roman" panose="02000503020000020003" pitchFamily="2" charset="0"/>
              </a:rPr>
              <a:t>does</a:t>
            </a:r>
            <a:r>
              <a:rPr lang="pl-PL" sz="3200" dirty="0">
                <a:latin typeface="Avenir Roman" panose="02000503020000020003" pitchFamily="2" charset="0"/>
              </a:rPr>
              <a:t> not </a:t>
            </a:r>
            <a:r>
              <a:rPr lang="pl-PL" sz="3200" dirty="0" err="1">
                <a:latin typeface="Avenir Roman" panose="02000503020000020003" pitchFamily="2" charset="0"/>
              </a:rPr>
              <a:t>produce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any</a:t>
            </a:r>
            <a:r>
              <a:rPr lang="pl-PL" sz="3200" dirty="0">
                <a:latin typeface="Avenir Roman" panose="02000503020000020003" pitchFamily="2" charset="0"/>
              </a:rPr>
              <a:t> </a:t>
            </a:r>
            <a:r>
              <a:rPr lang="pl-PL" sz="3200" dirty="0" err="1">
                <a:latin typeface="Avenir Roman" panose="02000503020000020003" pitchFamily="2" charset="0"/>
              </a:rPr>
              <a:t>elements</a:t>
            </a:r>
            <a:r>
              <a:rPr lang="pl-PL" sz="3200" dirty="0">
                <a:latin typeface="Avenir Roman" panose="02000503020000020003" pitchFamily="2" charset="0"/>
              </a:rPr>
              <a:t>.</a:t>
            </a:r>
          </a:p>
          <a:p>
            <a:pPr marL="0" indent="0">
              <a:buNone/>
            </a:pPr>
            <a:endParaRPr lang="pl-PL" sz="3200" dirty="0">
              <a:latin typeface="Avenir Roman" panose="02000503020000020003" pitchFamily="2" charset="0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069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ExampleTwo</a:t>
            </a:r>
            <a:r>
              <a:rPr lang="pl-PL" dirty="0"/>
              <a:t> – One</a:t>
            </a:r>
            <a:br>
              <a:rPr lang="pl-PL" dirty="0"/>
            </a:br>
            <a:r>
              <a:rPr lang="pl-PL" dirty="0"/>
              <a:t>Network </a:t>
            </a:r>
            <a:r>
              <a:rPr lang="pl-PL" dirty="0" err="1"/>
              <a:t>Request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URLSession.shared.rx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and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two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ExampleTwo</a:t>
            </a:r>
            <a:r>
              <a:rPr lang="pl-PL" dirty="0"/>
              <a:t> – </a:t>
            </a:r>
            <a:r>
              <a:rPr lang="pl-PL" dirty="0" err="1"/>
              <a:t>Two</a:t>
            </a:r>
            <a:br>
              <a:rPr lang="pl-PL" dirty="0"/>
            </a:br>
            <a:r>
              <a:rPr lang="pl-PL" dirty="0"/>
              <a:t>Network </a:t>
            </a:r>
            <a:r>
              <a:rPr lang="pl-PL" dirty="0" err="1"/>
              <a:t>Request</a:t>
            </a:r>
            <a:r>
              <a:rPr lang="pl-PL" dirty="0"/>
              <a:t> + </a:t>
            </a:r>
            <a:r>
              <a:rPr lang="pl-PL" dirty="0" err="1"/>
              <a:t>share</a:t>
            </a:r>
            <a:r>
              <a:rPr lang="pl-PL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public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func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share</a:t>
            </a:r>
            <a:endParaRPr lang="pl-PL" sz="3200" i="1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 algn="ctr">
              <a:buNone/>
            </a:pP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(replay: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Int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= 0, </a:t>
            </a:r>
          </a:p>
          <a:p>
            <a:pPr marL="0" indent="0" algn="ctr">
              <a:buNone/>
            </a:pP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scope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: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RxSwift.SubjectLifetimeScope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= .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whileConnected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) </a:t>
            </a:r>
          </a:p>
          <a:p>
            <a:pPr marL="0" indent="0" algn="ctr">
              <a:buNone/>
            </a:pP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-&gt;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RxSwift.Observable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&lt;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Self.E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ExampleTwo</a:t>
            </a:r>
            <a:r>
              <a:rPr lang="pl-PL" dirty="0"/>
              <a:t> – Three</a:t>
            </a:r>
            <a:br>
              <a:rPr lang="pl-PL" dirty="0"/>
            </a:br>
            <a:r>
              <a:rPr lang="pl-PL" dirty="0"/>
              <a:t>Network </a:t>
            </a:r>
            <a:r>
              <a:rPr lang="pl-PL" dirty="0" err="1"/>
              <a:t>Request</a:t>
            </a:r>
            <a:r>
              <a:rPr lang="pl-PL" dirty="0"/>
              <a:t> + </a:t>
            </a:r>
            <a:r>
              <a:rPr lang="pl-PL" dirty="0" err="1"/>
              <a:t>share</a:t>
            </a:r>
            <a:r>
              <a:rPr lang="pl-PL" dirty="0"/>
              <a:t>(replay: 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public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func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share</a:t>
            </a:r>
            <a:endParaRPr lang="pl-PL" sz="3200" i="1" dirty="0">
              <a:latin typeface="Avenir Roman" panose="02000503020000020003" pitchFamily="2" charset="0"/>
              <a:cs typeface="Arial Hebrew Scholar" pitchFamily="2" charset="-79"/>
            </a:endParaRPr>
          </a:p>
          <a:p>
            <a:pPr marL="0" indent="0" algn="ctr">
              <a:buNone/>
            </a:pP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(replay: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Int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= 0, </a:t>
            </a:r>
          </a:p>
          <a:p>
            <a:pPr marL="0" indent="0" algn="ctr">
              <a:buNone/>
            </a:pP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scope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: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RxSwift.SubjectLifetimeScope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 = .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whileConnected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) </a:t>
            </a:r>
          </a:p>
          <a:p>
            <a:pPr marL="0" indent="0" algn="ctr">
              <a:buNone/>
            </a:pP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-&gt; 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RxSwift.Observable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&lt;</a:t>
            </a:r>
            <a:r>
              <a:rPr lang="pl-PL" sz="3200" i="1" dirty="0" err="1">
                <a:latin typeface="Avenir Roman" panose="02000503020000020003" pitchFamily="2" charset="0"/>
                <a:cs typeface="Arial Hebrew Scholar" pitchFamily="2" charset="-79"/>
              </a:rPr>
              <a:t>Self.E</a:t>
            </a:r>
            <a:r>
              <a:rPr lang="pl-PL" sz="3200" i="1" dirty="0">
                <a:latin typeface="Avenir Roman" panose="02000503020000020003" pitchFamily="2" charset="0"/>
                <a:cs typeface="Arial Hebrew Scholar" pitchFamily="2" charset="-79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ExampleThree</a:t>
            </a:r>
            <a:r>
              <a:rPr lang="pl-PL" dirty="0"/>
              <a:t> – One</a:t>
            </a:r>
            <a:br>
              <a:rPr lang="pl-PL" dirty="0"/>
            </a:br>
            <a:r>
              <a:rPr lang="pl-PL" dirty="0" err="1"/>
              <a:t>Publish</a:t>
            </a:r>
            <a:r>
              <a:rPr lang="pl-PL" dirty="0"/>
              <a:t> </a:t>
            </a:r>
            <a:r>
              <a:rPr lang="pl-PL" dirty="0" err="1"/>
              <a:t>Subject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A3421-3AFA-2344-8755-24519CD7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dirty="0" err="1">
                <a:latin typeface="Avenir Roman" panose="02000503020000020003" pitchFamily="2" charset="0"/>
              </a:rPr>
              <a:t>There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are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three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commonly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used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subject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types</a:t>
            </a:r>
            <a:r>
              <a:rPr lang="pl-PL" dirty="0">
                <a:latin typeface="Avenir Roman" panose="02000503020000020003" pitchFamily="2" charset="0"/>
              </a:rPr>
              <a:t>. </a:t>
            </a:r>
            <a:r>
              <a:rPr lang="pl-PL" dirty="0" err="1">
                <a:latin typeface="Avenir Roman" panose="02000503020000020003" pitchFamily="2" charset="0"/>
              </a:rPr>
              <a:t>They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all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behave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almost</a:t>
            </a:r>
            <a:r>
              <a:rPr lang="pl-PL" dirty="0">
                <a:latin typeface="Avenir Roman" panose="02000503020000020003" pitchFamily="2" charset="0"/>
              </a:rPr>
              <a:t> the same with one </a:t>
            </a:r>
            <a:r>
              <a:rPr lang="pl-PL" dirty="0" err="1">
                <a:latin typeface="Avenir Roman" panose="02000503020000020003" pitchFamily="2" charset="0"/>
              </a:rPr>
              <a:t>difference</a:t>
            </a:r>
            <a:r>
              <a:rPr lang="pl-PL" dirty="0">
                <a:latin typeface="Avenir Roman" panose="02000503020000020003" pitchFamily="2" charset="0"/>
              </a:rPr>
              <a:t>: </a:t>
            </a:r>
            <a:r>
              <a:rPr lang="pl-PL" dirty="0" err="1">
                <a:latin typeface="Avenir Roman" panose="02000503020000020003" pitchFamily="2" charset="0"/>
              </a:rPr>
              <a:t>each</a:t>
            </a:r>
            <a:r>
              <a:rPr lang="pl-PL" dirty="0">
                <a:latin typeface="Avenir Roman" panose="02000503020000020003" pitchFamily="2" charset="0"/>
              </a:rPr>
              <a:t> one </a:t>
            </a:r>
            <a:r>
              <a:rPr lang="pl-PL" dirty="0" err="1">
                <a:latin typeface="Avenir Roman" panose="02000503020000020003" pitchFamily="2" charset="0"/>
              </a:rPr>
              <a:t>does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something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different</a:t>
            </a:r>
            <a:r>
              <a:rPr lang="pl-PL" dirty="0">
                <a:latin typeface="Avenir Roman" panose="02000503020000020003" pitchFamily="2" charset="0"/>
              </a:rPr>
              <a:t> with </a:t>
            </a:r>
            <a:r>
              <a:rPr lang="pl-PL" dirty="0" err="1">
                <a:latin typeface="Avenir Roman" panose="02000503020000020003" pitchFamily="2" charset="0"/>
              </a:rPr>
              <a:t>values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emitted</a:t>
            </a:r>
            <a:r>
              <a:rPr lang="pl-PL" dirty="0">
                <a:latin typeface="Avenir Roman" panose="02000503020000020003" pitchFamily="2" charset="0"/>
              </a:rPr>
              <a:t> </a:t>
            </a:r>
            <a:r>
              <a:rPr lang="pl-PL" i="1" dirty="0" err="1">
                <a:latin typeface="Avenir Roman" panose="02000503020000020003" pitchFamily="2" charset="0"/>
              </a:rPr>
              <a:t>before</a:t>
            </a:r>
            <a:r>
              <a:rPr lang="pl-PL" dirty="0">
                <a:latin typeface="Avenir Roman" panose="02000503020000020003" pitchFamily="2" charset="0"/>
              </a:rPr>
              <a:t> the </a:t>
            </a:r>
            <a:r>
              <a:rPr lang="pl-PL" dirty="0" err="1">
                <a:latin typeface="Avenir Roman" panose="02000503020000020003" pitchFamily="2" charset="0"/>
              </a:rPr>
              <a:t>subscription</a:t>
            </a:r>
            <a:r>
              <a:rPr lang="pl-PL" dirty="0">
                <a:latin typeface="Avenir Roman" panose="02000503020000020003" pitchFamily="2" charset="0"/>
              </a:rPr>
              <a:t> </a:t>
            </a:r>
            <a:r>
              <a:rPr lang="pl-PL" dirty="0" err="1">
                <a:latin typeface="Avenir Roman" panose="02000503020000020003" pitchFamily="2" charset="0"/>
              </a:rPr>
              <a:t>happened</a:t>
            </a:r>
            <a:r>
              <a:rPr lang="pl-PL" dirty="0">
                <a:latin typeface="Avenir Roman" panose="02000503020000020003" pitchFamily="2" charset="0"/>
              </a:rPr>
              <a:t>.</a:t>
            </a:r>
          </a:p>
          <a:p>
            <a:pPr marL="0" indent="0" algn="ctr">
              <a:buNone/>
            </a:pPr>
            <a:endParaRPr lang="pl-PL" dirty="0">
              <a:latin typeface="Avenir Roman" panose="02000503020000020003" pitchFamily="2" charset="0"/>
            </a:endParaRPr>
          </a:p>
          <a:p>
            <a:pPr marL="0" indent="0" algn="ctr">
              <a:buNone/>
            </a:pPr>
            <a:r>
              <a:rPr lang="pl-PL" i="1" dirty="0" err="1">
                <a:latin typeface="Avenir Roman" panose="02000503020000020003" pitchFamily="2" charset="0"/>
              </a:rPr>
              <a:t>Publish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subject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will</a:t>
            </a:r>
            <a:r>
              <a:rPr lang="pl-PL" i="1" dirty="0">
                <a:latin typeface="Avenir Roman" panose="02000503020000020003" pitchFamily="2" charset="0"/>
              </a:rPr>
              <a:t> </a:t>
            </a:r>
            <a:r>
              <a:rPr lang="pl-PL" b="1" i="1" dirty="0" err="1">
                <a:latin typeface="Avenir Roman" panose="02000503020000020003" pitchFamily="2" charset="0"/>
              </a:rPr>
              <a:t>ignore</a:t>
            </a:r>
            <a:r>
              <a:rPr lang="pl-PL" i="1" dirty="0">
                <a:latin typeface="Avenir Roman" panose="02000503020000020003" pitchFamily="2" charset="0"/>
              </a:rPr>
              <a:t> </a:t>
            </a:r>
            <a:r>
              <a:rPr lang="pl-PL" i="1" dirty="0" err="1">
                <a:latin typeface="Avenir Roman" panose="02000503020000020003" pitchFamily="2" charset="0"/>
              </a:rPr>
              <a:t>all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elements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that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were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emitted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before</a:t>
            </a:r>
            <a:r>
              <a:rPr lang="pl-PL" i="1" dirty="0">
                <a:latin typeface="Avenir Roman" panose="02000503020000020003" pitchFamily="2" charset="0"/>
              </a:rPr>
              <a:t> </a:t>
            </a:r>
            <a:r>
              <a:rPr lang="pl-PL" i="1" dirty="0" err="1">
                <a:latin typeface="Avenir Roman" panose="02000503020000020003" pitchFamily="2" charset="0"/>
              </a:rPr>
              <a:t>subscribe</a:t>
            </a:r>
            <a:r>
              <a:rPr lang="pl-PL" i="1" dirty="0">
                <a:latin typeface="Avenir Roman" panose="02000503020000020003" pitchFamily="2" charset="0"/>
              </a:rPr>
              <a:t> </a:t>
            </a:r>
            <a:r>
              <a:rPr lang="pl-PL" i="1" dirty="0" err="1">
                <a:latin typeface="Avenir Roman" panose="02000503020000020003" pitchFamily="2" charset="0"/>
              </a:rPr>
              <a:t>have</a:t>
            </a:r>
            <a:r>
              <a:rPr lang="pl-PL" i="1" dirty="0">
                <a:latin typeface="Avenir Roman" panose="02000503020000020003" pitchFamily="2" charset="0"/>
              </a:rPr>
              <a:t> </a:t>
            </a:r>
            <a:r>
              <a:rPr lang="pl-PL" i="1" dirty="0" err="1">
                <a:latin typeface="Avenir Roman" panose="02000503020000020003" pitchFamily="2" charset="0"/>
              </a:rPr>
              <a:t>happened</a:t>
            </a:r>
            <a:r>
              <a:rPr lang="pl-PL" i="1" dirty="0">
                <a:latin typeface="Avenir Roman" panose="02000503020000020003" pitchFamily="2" charset="0"/>
              </a:rPr>
              <a:t>.</a:t>
            </a:r>
            <a:endParaRPr lang="en-US" i="1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8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(16:9)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0_TF02801084.potx" id="{35614013-17F3-4202-8503-DA2833A6440F}" vid="{6DEDBFA0-50A8-4CED-AEBF-ED525B81C982}"/>
    </a:ext>
  </a:extLst>
</a:theme>
</file>

<file path=ppt/theme/theme2.xml><?xml version="1.0" encoding="utf-8"?>
<a:theme xmlns:a="http://schemas.openxmlformats.org/drawingml/2006/main" name="Motyw pakietu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(16:9)</Template>
  <TotalTime>1542</TotalTime>
  <Words>481</Words>
  <Application>Microsoft Macintosh PowerPoint</Application>
  <PresentationFormat>Custom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Hebrew Scholar</vt:lpstr>
      <vt:lpstr>Avenir Roman</vt:lpstr>
      <vt:lpstr>Corbel</vt:lpstr>
      <vt:lpstr>Marketing (16:9)</vt:lpstr>
      <vt:lpstr>RxSwift</vt:lpstr>
      <vt:lpstr>Cold vs Hot Observables</vt:lpstr>
      <vt:lpstr>ExampleOne – One Publish()</vt:lpstr>
      <vt:lpstr>ExampleOne – Two Publish() + Connect() = Hot Observable</vt:lpstr>
      <vt:lpstr>ExampleOne – Three Publish() + refCount()</vt:lpstr>
      <vt:lpstr>ExampleTwo – One Network Request</vt:lpstr>
      <vt:lpstr>ExampleTwo – Two Network Request + share()</vt:lpstr>
      <vt:lpstr>ExampleTwo – Three Network Request + share(replay: x)</vt:lpstr>
      <vt:lpstr>ExampleThree – One Publish Subject</vt:lpstr>
      <vt:lpstr>ExampleThree – One Behavior Subject</vt:lpstr>
      <vt:lpstr>ExampleThree – One Replay Subject</vt:lpstr>
      <vt:lpstr>Układ Tytuł i zawartość z wykresem</vt:lpstr>
      <vt:lpstr>Układ Dwa elementy zawartości z tabelą</vt:lpstr>
      <vt:lpstr>Układ Dwa elementy zawartości z grafiką SmartArt</vt:lpstr>
      <vt:lpstr>Dodaj tytuł slajdu — 1</vt:lpstr>
      <vt:lpstr>Dodaj tytuł slajdu — 2</vt:lpstr>
      <vt:lpstr>Dodaj tytuł slajdu — 3</vt:lpstr>
      <vt:lpstr>PowerPoint Presentation</vt:lpstr>
      <vt:lpstr>Dodaj tytuł slajdu — 4</vt:lpstr>
      <vt:lpstr>Dodaj tytuł slajdu — 5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RxSwift</dc:title>
  <dc:creator>Kamil Buczel</dc:creator>
  <cp:lastModifiedBy>Kamil Buczel</cp:lastModifiedBy>
  <cp:revision>10</cp:revision>
  <dcterms:created xsi:type="dcterms:W3CDTF">2019-05-20T20:29:04Z</dcterms:created>
  <dcterms:modified xsi:type="dcterms:W3CDTF">2019-05-21T22:12:00Z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