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57" r:id="rId4"/>
    <p:sldId id="259" r:id="rId5"/>
    <p:sldId id="302" r:id="rId6"/>
    <p:sldId id="299" r:id="rId7"/>
    <p:sldId id="300" r:id="rId8"/>
    <p:sldId id="285" r:id="rId9"/>
    <p:sldId id="288" r:id="rId10"/>
    <p:sldId id="289" r:id="rId11"/>
    <p:sldId id="290" r:id="rId12"/>
    <p:sldId id="292" r:id="rId13"/>
    <p:sldId id="291" r:id="rId14"/>
    <p:sldId id="293" r:id="rId15"/>
    <p:sldId id="301" r:id="rId16"/>
    <p:sldId id="294" r:id="rId17"/>
    <p:sldId id="295"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4C"/>
    <a:srgbClr val="001132"/>
    <a:srgbClr val="D29B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031" autoAdjust="0"/>
    <p:restoredTop sz="94660"/>
  </p:normalViewPr>
  <p:slideViewPr>
    <p:cSldViewPr snapToGrid="0">
      <p:cViewPr>
        <p:scale>
          <a:sx n="83" d="100"/>
          <a:sy n="83" d="100"/>
        </p:scale>
        <p:origin x="-888"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3FF9CA-5810-45D7-9302-3A5EF61FF1BE}" type="datetimeFigureOut">
              <a:rPr lang="en-US" smtClean="0"/>
              <a:pPr/>
              <a:t>7/16/2019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31FE05-CEE0-4AFC-BB20-98050844736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931FE05-CEE0-4AFC-BB20-980508447367}" type="slidenum">
              <a:rPr lang="en-IN" smtClean="0"/>
              <a:pPr/>
              <a:t>11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931FE05-CEE0-4AFC-BB20-980508447367}" type="slidenum">
              <a:rPr lang="en-IN" smtClean="0"/>
              <a:pPr/>
              <a:t>16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2E0838-A154-4575-BE65-C3D445CD32FE}"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1958061285"/>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2E0838-A154-4575-BE65-C3D445CD32FE}" type="datetimeFigureOut">
              <a:rPr lang="en-US" smtClean="0"/>
              <a:pPr/>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467440401"/>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E0838-A154-4575-BE65-C3D445CD32FE}"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2218884024"/>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E0838-A154-4575-BE65-C3D445CD32FE}"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EACA5-6544-426E-9C3F-C9AF42832611}"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725072634"/>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2E0838-A154-4575-BE65-C3D445CD32FE}"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2672883755"/>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2E0838-A154-4575-BE65-C3D445CD32FE}" type="datetimeFigureOut">
              <a:rPr lang="en-US" smtClean="0"/>
              <a:pPr/>
              <a:t>7/16/2019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3312001947"/>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2E0838-A154-4575-BE65-C3D445CD32FE}" type="datetimeFigureOut">
              <a:rPr lang="en-US" smtClean="0"/>
              <a:pPr/>
              <a:t>7/16/2019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2473133761"/>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2E0838-A154-4575-BE65-C3D445CD32FE}"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3283438855"/>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2E0838-A154-4575-BE65-C3D445CD32FE}"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3251946537"/>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42E0838-A154-4575-BE65-C3D445CD32FE}"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489221809"/>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2E0838-A154-4575-BE65-C3D445CD32FE}"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2990506823"/>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2E0838-A154-4575-BE65-C3D445CD32FE}" type="datetimeFigureOut">
              <a:rPr lang="en-US" smtClean="0"/>
              <a:pPr/>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1352025838"/>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2E0838-A154-4575-BE65-C3D445CD32FE}" type="datetimeFigureOut">
              <a:rPr lang="en-US" smtClean="0"/>
              <a:pPr/>
              <a:t>7/16/2019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1590240356"/>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42E0838-A154-4575-BE65-C3D445CD32FE}" type="datetimeFigureOut">
              <a:rPr lang="en-US" smtClean="0"/>
              <a:pPr/>
              <a:t>7/16/2019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2033630797"/>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2E0838-A154-4575-BE65-C3D445CD32FE}" type="datetimeFigureOut">
              <a:rPr lang="en-US" smtClean="0"/>
              <a:pPr/>
              <a:t>7/16/2019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3000490279"/>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42E0838-A154-4575-BE65-C3D445CD32FE}" type="datetimeFigureOut">
              <a:rPr lang="en-US" smtClean="0"/>
              <a:pPr/>
              <a:t>7/16/2019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742396459"/>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2E0838-A154-4575-BE65-C3D445CD32FE}" type="datetimeFigureOut">
              <a:rPr lang="en-US" smtClean="0"/>
              <a:pPr/>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4082996356"/>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2E0838-A154-4575-BE65-C3D445CD32FE}" type="datetimeFigureOut">
              <a:rPr lang="en-US" smtClean="0"/>
              <a:pPr/>
              <a:t>7/16/2019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DEACA5-6544-426E-9C3F-C9AF42832611}" type="slidenum">
              <a:rPr lang="en-US" smtClean="0"/>
              <a:pPr/>
              <a:t>‹#›</a:t>
            </a:fld>
            <a:endParaRPr lang="en-US"/>
          </a:p>
        </p:txBody>
      </p:sp>
    </p:spTree>
    <p:extLst>
      <p:ext uri="{BB962C8B-B14F-4D97-AF65-F5344CB8AC3E}">
        <p14:creationId xmlns:p14="http://schemas.microsoft.com/office/powerpoint/2010/main" xmlns="" val="25612766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wipe dir="d"/>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8651" y="2343912"/>
            <a:ext cx="8825658" cy="3329581"/>
          </a:xfrm>
        </p:spPr>
        <p:txBody>
          <a:bodyPr/>
          <a:lstStyle/>
          <a:p>
            <a:r>
              <a:rPr lang="en-US" dirty="0" smtClean="0"/>
              <a:t>PAIGE</a:t>
            </a:r>
            <a:br>
              <a:rPr lang="en-US" dirty="0" smtClean="0"/>
            </a:br>
            <a:endParaRPr lang="en-US" dirty="0"/>
          </a:p>
        </p:txBody>
      </p:sp>
      <p:sp>
        <p:nvSpPr>
          <p:cNvPr id="3" name="Subtitle 2"/>
          <p:cNvSpPr>
            <a:spLocks noGrp="1"/>
          </p:cNvSpPr>
          <p:nvPr>
            <p:ph type="subTitle" idx="1"/>
          </p:nvPr>
        </p:nvSpPr>
        <p:spPr>
          <a:xfrm>
            <a:off x="1090947" y="4292748"/>
            <a:ext cx="8825658" cy="861420"/>
          </a:xfrm>
        </p:spPr>
        <p:txBody>
          <a:bodyPr/>
          <a:lstStyle/>
          <a:p>
            <a:r>
              <a:rPr lang="en-US" dirty="0" smtClean="0"/>
              <a:t>TURN THE PAGE.</a:t>
            </a:r>
            <a:endParaRPr lang="en-US" dirty="0"/>
          </a:p>
        </p:txBody>
      </p:sp>
    </p:spTree>
    <p:extLst>
      <p:ext uri="{BB962C8B-B14F-4D97-AF65-F5344CB8AC3E}">
        <p14:creationId xmlns:p14="http://schemas.microsoft.com/office/powerpoint/2010/main" xmlns="" val="1698490653"/>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Login Module</a:t>
            </a:r>
            <a:endParaRPr lang="en-IN" dirty="0"/>
          </a:p>
        </p:txBody>
      </p:sp>
      <p:sp>
        <p:nvSpPr>
          <p:cNvPr id="4" name="Rectangle 3"/>
          <p:cNvSpPr/>
          <p:nvPr/>
        </p:nvSpPr>
        <p:spPr>
          <a:xfrm>
            <a:off x="5248656" y="475488"/>
            <a:ext cx="4443984" cy="60167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465386" y="1106423"/>
            <a:ext cx="3989510" cy="11878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bg1"/>
                </a:solidFill>
              </a:rPr>
              <a:t>Email Id:</a:t>
            </a:r>
          </a:p>
          <a:p>
            <a:endParaRPr lang="en-IN" dirty="0" smtClean="0">
              <a:solidFill>
                <a:schemeClr val="bg1"/>
              </a:solidFill>
            </a:endParaRPr>
          </a:p>
          <a:p>
            <a:r>
              <a:rPr lang="en-IN" dirty="0" smtClean="0">
                <a:solidFill>
                  <a:schemeClr val="bg1"/>
                </a:solidFill>
              </a:rPr>
              <a:t>Password:</a:t>
            </a:r>
            <a:endParaRPr lang="en-IN" dirty="0">
              <a:solidFill>
                <a:schemeClr val="bg1"/>
              </a:solidFill>
            </a:endParaRPr>
          </a:p>
        </p:txBody>
      </p:sp>
      <p:sp>
        <p:nvSpPr>
          <p:cNvPr id="6" name="Rectangle 5"/>
          <p:cNvSpPr/>
          <p:nvPr/>
        </p:nvSpPr>
        <p:spPr>
          <a:xfrm>
            <a:off x="7035517" y="1271015"/>
            <a:ext cx="2209067" cy="33303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014181" y="1816607"/>
            <a:ext cx="2209067" cy="31082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787537" y="2651760"/>
            <a:ext cx="1527663" cy="588354"/>
          </a:xfrm>
          <a:prstGeom prst="rect">
            <a:avLst/>
          </a:prstGeom>
          <a:ln>
            <a:noFill/>
          </a:ln>
          <a:effectLst>
            <a:outerShdw blurRad="44450" dist="27940" dir="5400000" algn="ctr">
              <a:srgbClr val="000000">
                <a:alpha val="32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Login</a:t>
            </a:r>
            <a:endParaRPr lang="en-IN" dirty="0"/>
          </a:p>
        </p:txBody>
      </p:sp>
      <p:sp>
        <p:nvSpPr>
          <p:cNvPr id="9" name="Rectangle 8"/>
          <p:cNvSpPr/>
          <p:nvPr/>
        </p:nvSpPr>
        <p:spPr>
          <a:xfrm>
            <a:off x="7532048" y="2639568"/>
            <a:ext cx="1630240" cy="588354"/>
          </a:xfrm>
          <a:prstGeom prst="rect">
            <a:avLst/>
          </a:prstGeom>
          <a:ln>
            <a:noFill/>
          </a:ln>
          <a:effectLst>
            <a:outerShdw blurRad="44450" dist="27940" dir="5400000" algn="ctr">
              <a:srgbClr val="000000">
                <a:alpha val="32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Forgot Password?</a:t>
            </a:r>
            <a:endParaRPr lang="en-IN" dirty="0"/>
          </a:p>
        </p:txBody>
      </p:sp>
      <p:sp>
        <p:nvSpPr>
          <p:cNvPr id="10" name="Rectangle 9"/>
          <p:cNvSpPr/>
          <p:nvPr/>
        </p:nvSpPr>
        <p:spPr>
          <a:xfrm>
            <a:off x="6265486" y="3438144"/>
            <a:ext cx="2275010" cy="3219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bg1"/>
                </a:solidFill>
              </a:rPr>
              <a:t>Not Registered?</a:t>
            </a:r>
            <a:endParaRPr lang="en-IN" dirty="0">
              <a:solidFill>
                <a:schemeClr val="bg1"/>
              </a:solidFill>
            </a:endParaRPr>
          </a:p>
        </p:txBody>
      </p:sp>
      <p:cxnSp>
        <p:nvCxnSpPr>
          <p:cNvPr id="12" name="Straight Connector 11"/>
          <p:cNvCxnSpPr/>
          <p:nvPr/>
        </p:nvCxnSpPr>
        <p:spPr>
          <a:xfrm flipV="1">
            <a:off x="5309411" y="3970084"/>
            <a:ext cx="4319221" cy="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00964" y="4553711"/>
            <a:ext cx="3835644" cy="488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Continue with Google</a:t>
            </a:r>
            <a:endParaRPr lang="en-IN"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Home Page</a:t>
            </a:r>
            <a:endParaRPr lang="en-IN" dirty="0"/>
          </a:p>
        </p:txBody>
      </p:sp>
      <p:sp>
        <p:nvSpPr>
          <p:cNvPr id="29" name="Rectangle 28"/>
          <p:cNvSpPr/>
          <p:nvPr/>
        </p:nvSpPr>
        <p:spPr>
          <a:xfrm>
            <a:off x="5489109" y="801344"/>
            <a:ext cx="4227385" cy="5745364"/>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a:p>
        </p:txBody>
      </p:sp>
      <p:sp>
        <p:nvSpPr>
          <p:cNvPr id="30" name="Rectangle 29"/>
          <p:cNvSpPr/>
          <p:nvPr/>
        </p:nvSpPr>
        <p:spPr>
          <a:xfrm>
            <a:off x="5489109" y="787056"/>
            <a:ext cx="734377" cy="81553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a:p>
        </p:txBody>
      </p:sp>
      <p:sp>
        <p:nvSpPr>
          <p:cNvPr id="31" name="Rectangle 30"/>
          <p:cNvSpPr/>
          <p:nvPr/>
        </p:nvSpPr>
        <p:spPr>
          <a:xfrm>
            <a:off x="6232630" y="787056"/>
            <a:ext cx="2377440" cy="81553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a:p>
        </p:txBody>
      </p:sp>
      <p:sp>
        <p:nvSpPr>
          <p:cNvPr id="32" name="Rectangle 31"/>
          <p:cNvSpPr/>
          <p:nvPr/>
        </p:nvSpPr>
        <p:spPr>
          <a:xfrm>
            <a:off x="8619214" y="788770"/>
            <a:ext cx="1091714" cy="813815"/>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aseline="-25000" dirty="0" smtClean="0">
                <a:solidFill>
                  <a:schemeClr val="bg1"/>
                </a:solidFill>
              </a:rPr>
              <a:t>Login/ Sign up button</a:t>
            </a:r>
          </a:p>
          <a:p>
            <a:pPr algn="ctr"/>
            <a:r>
              <a:rPr lang="en-IN" sz="1400" baseline="-25000" dirty="0" smtClean="0">
                <a:solidFill>
                  <a:schemeClr val="bg1"/>
                </a:solidFill>
              </a:rPr>
              <a:t>If logged in-</a:t>
            </a:r>
          </a:p>
          <a:p>
            <a:pPr algn="ctr"/>
            <a:r>
              <a:rPr lang="en-IN" sz="1400" baseline="-25000" dirty="0" smtClean="0">
                <a:solidFill>
                  <a:schemeClr val="bg1"/>
                </a:solidFill>
              </a:rPr>
              <a:t>Username and profile picture</a:t>
            </a:r>
            <a:endParaRPr lang="en-IN" sz="1100" baseline="-25000" dirty="0">
              <a:solidFill>
                <a:schemeClr val="bg1"/>
              </a:solidFill>
            </a:endParaRPr>
          </a:p>
        </p:txBody>
      </p:sp>
      <p:sp>
        <p:nvSpPr>
          <p:cNvPr id="33" name="Rectangle 32"/>
          <p:cNvSpPr/>
          <p:nvPr/>
        </p:nvSpPr>
        <p:spPr>
          <a:xfrm>
            <a:off x="6424654" y="1033272"/>
            <a:ext cx="1965960" cy="31089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aseline="-25000" dirty="0" smtClean="0">
                <a:solidFill>
                  <a:schemeClr val="bg1"/>
                </a:solidFill>
              </a:rPr>
              <a:t>Search Bar</a:t>
            </a:r>
            <a:endParaRPr lang="en-IN" baseline="-25000" dirty="0">
              <a:solidFill>
                <a:schemeClr val="bg1"/>
              </a:solidFill>
            </a:endParaRPr>
          </a:p>
        </p:txBody>
      </p:sp>
      <p:sp>
        <p:nvSpPr>
          <p:cNvPr id="35" name="Rectangle 34"/>
          <p:cNvSpPr/>
          <p:nvPr/>
        </p:nvSpPr>
        <p:spPr>
          <a:xfrm>
            <a:off x="5479965" y="1610587"/>
            <a:ext cx="271462" cy="2857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a:p>
        </p:txBody>
      </p:sp>
      <p:sp>
        <p:nvSpPr>
          <p:cNvPr id="36" name="Rectangle 35"/>
          <p:cNvSpPr/>
          <p:nvPr/>
        </p:nvSpPr>
        <p:spPr>
          <a:xfrm>
            <a:off x="6057180" y="1951772"/>
            <a:ext cx="2973514" cy="33661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bg1"/>
                </a:solidFill>
              </a:rPr>
              <a:t>Books as per cookies</a:t>
            </a:r>
            <a:endParaRPr lang="en-IN" baseline="-25000" dirty="0">
              <a:solidFill>
                <a:schemeClr val="bg1"/>
              </a:solidFill>
            </a:endParaRPr>
          </a:p>
        </p:txBody>
      </p:sp>
      <p:sp>
        <p:nvSpPr>
          <p:cNvPr id="37" name="Rectangle 36"/>
          <p:cNvSpPr/>
          <p:nvPr/>
        </p:nvSpPr>
        <p:spPr>
          <a:xfrm>
            <a:off x="5713137" y="2600997"/>
            <a:ext cx="1014412" cy="138588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bg1"/>
                </a:solidFill>
              </a:rPr>
              <a:t>Book</a:t>
            </a:r>
            <a:endParaRPr lang="en-IN" baseline="-25000" dirty="0">
              <a:solidFill>
                <a:schemeClr val="bg1"/>
              </a:solidFill>
            </a:endParaRPr>
          </a:p>
        </p:txBody>
      </p:sp>
      <p:sp>
        <p:nvSpPr>
          <p:cNvPr id="38" name="Rectangle 37"/>
          <p:cNvSpPr/>
          <p:nvPr/>
        </p:nvSpPr>
        <p:spPr>
          <a:xfrm>
            <a:off x="7085880" y="2586710"/>
            <a:ext cx="1000126" cy="140017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bg1"/>
                </a:solidFill>
              </a:rPr>
              <a:t>Book</a:t>
            </a:r>
            <a:endParaRPr lang="en-IN" baseline="-25000" dirty="0">
              <a:solidFill>
                <a:schemeClr val="bg1"/>
              </a:solidFill>
            </a:endParaRPr>
          </a:p>
        </p:txBody>
      </p:sp>
      <p:sp>
        <p:nvSpPr>
          <p:cNvPr id="39" name="Rectangle 38"/>
          <p:cNvSpPr/>
          <p:nvPr/>
        </p:nvSpPr>
        <p:spPr>
          <a:xfrm>
            <a:off x="8419571" y="2577947"/>
            <a:ext cx="1000126" cy="140017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bg1"/>
                </a:solidFill>
              </a:rPr>
              <a:t>Book</a:t>
            </a:r>
            <a:endParaRPr lang="en-IN" baseline="-25000" dirty="0">
              <a:solidFill>
                <a:schemeClr val="bg1"/>
              </a:solidFill>
            </a:endParaRPr>
          </a:p>
        </p:txBody>
      </p:sp>
      <p:sp>
        <p:nvSpPr>
          <p:cNvPr id="40" name="Rectangle 39"/>
          <p:cNvSpPr/>
          <p:nvPr/>
        </p:nvSpPr>
        <p:spPr>
          <a:xfrm>
            <a:off x="5704374" y="4673637"/>
            <a:ext cx="1014412" cy="138588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bg1"/>
                </a:solidFill>
              </a:rPr>
              <a:t>Book</a:t>
            </a:r>
            <a:endParaRPr lang="en-IN" baseline="-25000" dirty="0">
              <a:solidFill>
                <a:schemeClr val="bg1"/>
              </a:solidFill>
            </a:endParaRPr>
          </a:p>
        </p:txBody>
      </p:sp>
      <p:sp>
        <p:nvSpPr>
          <p:cNvPr id="42" name="Rectangle 41"/>
          <p:cNvSpPr/>
          <p:nvPr/>
        </p:nvSpPr>
        <p:spPr>
          <a:xfrm>
            <a:off x="7100548" y="4674780"/>
            <a:ext cx="1000126" cy="140017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bg1"/>
                </a:solidFill>
              </a:rPr>
              <a:t>Book</a:t>
            </a:r>
            <a:endParaRPr lang="en-IN" baseline="-25000" dirty="0">
              <a:solidFill>
                <a:schemeClr val="bg1"/>
              </a:solidFill>
            </a:endParaRPr>
          </a:p>
        </p:txBody>
      </p:sp>
      <p:sp>
        <p:nvSpPr>
          <p:cNvPr id="43" name="Rectangle 42"/>
          <p:cNvSpPr/>
          <p:nvPr/>
        </p:nvSpPr>
        <p:spPr>
          <a:xfrm>
            <a:off x="8448527" y="4691164"/>
            <a:ext cx="1000126" cy="140017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bg1"/>
                </a:solidFill>
              </a:rPr>
              <a:t>Book</a:t>
            </a:r>
            <a:endParaRPr lang="en-IN" baseline="-25000" dirty="0">
              <a:solidFill>
                <a:schemeClr val="bg1"/>
              </a:solidFill>
            </a:endParaRPr>
          </a:p>
        </p:txBody>
      </p:sp>
      <p:sp>
        <p:nvSpPr>
          <p:cNvPr id="44" name="Rectangle 43"/>
          <p:cNvSpPr/>
          <p:nvPr/>
        </p:nvSpPr>
        <p:spPr>
          <a:xfrm>
            <a:off x="5479964" y="6260461"/>
            <a:ext cx="4245673" cy="278296"/>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bg1"/>
                </a:solidFill>
              </a:rPr>
              <a:t>Footer</a:t>
            </a:r>
            <a:endParaRPr lang="en-IN" baseline="-25000" dirty="0">
              <a:solidFill>
                <a:schemeClr val="bg1"/>
              </a:solidFill>
            </a:endParaRPr>
          </a:p>
        </p:txBody>
      </p:sp>
      <p:cxnSp>
        <p:nvCxnSpPr>
          <p:cNvPr id="65" name="Straight Connector 64"/>
          <p:cNvCxnSpPr/>
          <p:nvPr/>
        </p:nvCxnSpPr>
        <p:spPr>
          <a:xfrm>
            <a:off x="5540043" y="1839431"/>
            <a:ext cx="137765" cy="2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541368" y="1753292"/>
            <a:ext cx="137765" cy="2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542693" y="1667153"/>
            <a:ext cx="137765" cy="2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10800000" flipV="1">
            <a:off x="5175507" y="1760022"/>
            <a:ext cx="421417" cy="29419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4328" y="2086026"/>
            <a:ext cx="946206" cy="125630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bg1"/>
                </a:solidFill>
              </a:rPr>
              <a:t>Account settings and </a:t>
            </a:r>
          </a:p>
          <a:p>
            <a:pPr algn="ctr"/>
            <a:r>
              <a:rPr lang="en-IN" sz="1100" dirty="0" smtClean="0">
                <a:solidFill>
                  <a:schemeClr val="bg1"/>
                </a:solidFill>
              </a:rPr>
              <a:t>option for selling</a:t>
            </a:r>
            <a:endParaRPr lang="en-IN" sz="1100" dirty="0">
              <a:solidFill>
                <a:schemeClr val="bg1"/>
              </a:solidFill>
            </a:endParaRPr>
          </a:p>
        </p:txBody>
      </p:sp>
      <p:sp>
        <p:nvSpPr>
          <p:cNvPr id="76" name="Rectangle 75"/>
          <p:cNvSpPr/>
          <p:nvPr/>
        </p:nvSpPr>
        <p:spPr>
          <a:xfrm>
            <a:off x="5532120" y="1042416"/>
            <a:ext cx="630936" cy="25603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bg1"/>
                </a:solidFill>
              </a:rPr>
              <a:t>LOGO</a:t>
            </a:r>
            <a:endParaRPr lang="en-IN" sz="1100" dirty="0">
              <a:solidFill>
                <a:schemeClr val="bg1"/>
              </a:solidFill>
            </a:endParaRPr>
          </a:p>
        </p:txBody>
      </p:sp>
      <p:cxnSp>
        <p:nvCxnSpPr>
          <p:cNvPr id="81" name="Elbow Connector 80"/>
          <p:cNvCxnSpPr>
            <a:stCxn id="31" idx="0"/>
          </p:cNvCxnSpPr>
          <p:nvPr/>
        </p:nvCxnSpPr>
        <p:spPr>
          <a:xfrm rot="5400000" flipH="1" flipV="1">
            <a:off x="7431947" y="455747"/>
            <a:ext cx="320712" cy="34190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818120" y="246888"/>
            <a:ext cx="1143000" cy="3749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Header</a:t>
            </a:r>
            <a:endParaRPr lang="en-IN" dirty="0">
              <a:solidFill>
                <a:schemeClr val="bg1"/>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20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20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20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20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0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20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20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20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20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20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20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200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2000"/>
                                        <p:tgtEl>
                                          <p:spTgt spid="44"/>
                                        </p:tgtEl>
                                      </p:cBhvr>
                                    </p:animEffect>
                                  </p:childTnLst>
                                </p:cTn>
                              </p:par>
                              <p:par>
                                <p:cTn id="47" presetID="10"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2000"/>
                                        <p:tgtEl>
                                          <p:spTgt spid="65"/>
                                        </p:tgtEl>
                                      </p:cBhvr>
                                    </p:animEffect>
                                  </p:childTnLst>
                                </p:cTn>
                              </p:par>
                              <p:par>
                                <p:cTn id="50" presetID="10" presetClass="entr" presetSubtype="0" fill="hold"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2000"/>
                                        <p:tgtEl>
                                          <p:spTgt spid="68"/>
                                        </p:tgtEl>
                                      </p:cBhvr>
                                    </p:animEffect>
                                  </p:childTnLst>
                                </p:cTn>
                              </p:par>
                              <p:par>
                                <p:cTn id="53" presetID="10"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20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2000"/>
                                        <p:tgtEl>
                                          <p:spTgt spid="7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2000"/>
                                        <p:tgtEl>
                                          <p:spTgt spid="7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20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fade">
                                      <p:cBhvr>
                                        <p:cTn id="67" dur="2000"/>
                                        <p:tgtEl>
                                          <p:spTgt spid="8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5" grpId="0" animBg="1"/>
      <p:bldP spid="36" grpId="0" animBg="1"/>
      <p:bldP spid="37" grpId="0" animBg="1"/>
      <p:bldP spid="38" grpId="0" animBg="1"/>
      <p:bldP spid="39" grpId="0" animBg="1"/>
      <p:bldP spid="40" grpId="0" animBg="1"/>
      <p:bldP spid="42" grpId="0" animBg="1"/>
      <p:bldP spid="43" grpId="0" animBg="1"/>
      <p:bldP spid="44" grpId="0" animBg="1"/>
      <p:bldP spid="73" grpId="0" animBg="1"/>
      <p:bldP spid="76" grpId="0" animBg="1"/>
      <p:bldP spid="8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7336" y="393192"/>
            <a:ext cx="4242816" cy="6089904"/>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3. Sell Book</a:t>
            </a:r>
            <a:endParaRPr lang="en-IN" dirty="0"/>
          </a:p>
        </p:txBody>
      </p:sp>
      <p:sp>
        <p:nvSpPr>
          <p:cNvPr id="3" name="Content Placeholder 2"/>
          <p:cNvSpPr>
            <a:spLocks noGrp="1"/>
          </p:cNvSpPr>
          <p:nvPr>
            <p:ph idx="1"/>
          </p:nvPr>
        </p:nvSpPr>
        <p:spPr>
          <a:xfrm>
            <a:off x="646112" y="1824319"/>
            <a:ext cx="5443792" cy="1504098"/>
          </a:xfrm>
        </p:spPr>
        <p:txBody>
          <a:bodyPr/>
          <a:lstStyle/>
          <a:p>
            <a:r>
              <a:rPr lang="en-IN" dirty="0" smtClean="0"/>
              <a:t>The following form only will be available if the user is verified(logged in), else will redirect to login page.</a:t>
            </a:r>
          </a:p>
          <a:p>
            <a:endParaRPr lang="en-IN" dirty="0"/>
          </a:p>
        </p:txBody>
      </p:sp>
      <p:sp>
        <p:nvSpPr>
          <p:cNvPr id="4" name="Rectangle 3"/>
          <p:cNvSpPr/>
          <p:nvPr/>
        </p:nvSpPr>
        <p:spPr>
          <a:xfrm>
            <a:off x="6455664" y="722376"/>
            <a:ext cx="3630168" cy="5422392"/>
          </a:xfrm>
          <a:prstGeom prst="rect">
            <a:avLst/>
          </a:prstGeom>
          <a:solidFill>
            <a:schemeClr val="tx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dirty="0" smtClean="0">
                <a:solidFill>
                  <a:schemeClr val="bg1"/>
                </a:solidFill>
              </a:rPr>
              <a:t>Enter the details of the book</a:t>
            </a:r>
          </a:p>
          <a:p>
            <a:endParaRPr lang="en-IN" dirty="0" smtClean="0">
              <a:solidFill>
                <a:schemeClr val="bg1"/>
              </a:solidFill>
            </a:endParaRPr>
          </a:p>
          <a:p>
            <a:r>
              <a:rPr lang="en-IN" dirty="0" smtClean="0">
                <a:solidFill>
                  <a:schemeClr val="bg1"/>
                </a:solidFill>
              </a:rPr>
              <a:t>ISBN Number:</a:t>
            </a:r>
          </a:p>
          <a:p>
            <a:endParaRPr lang="en-IN" dirty="0" smtClean="0">
              <a:solidFill>
                <a:schemeClr val="bg1"/>
              </a:solidFill>
            </a:endParaRPr>
          </a:p>
          <a:p>
            <a:r>
              <a:rPr lang="en-IN" dirty="0" smtClean="0">
                <a:solidFill>
                  <a:schemeClr val="bg1"/>
                </a:solidFill>
              </a:rPr>
              <a:t>Original Cost:</a:t>
            </a:r>
          </a:p>
          <a:p>
            <a:endParaRPr lang="en-IN" dirty="0" smtClean="0">
              <a:solidFill>
                <a:schemeClr val="bg1"/>
              </a:solidFill>
            </a:endParaRPr>
          </a:p>
          <a:p>
            <a:r>
              <a:rPr lang="en-IN" dirty="0" smtClean="0">
                <a:solidFill>
                  <a:schemeClr val="bg1"/>
                </a:solidFill>
              </a:rPr>
              <a:t>Images:</a:t>
            </a:r>
          </a:p>
          <a:p>
            <a:endParaRPr lang="en-IN" dirty="0" smtClean="0">
              <a:solidFill>
                <a:schemeClr val="bg1"/>
              </a:solidFill>
            </a:endParaRPr>
          </a:p>
          <a:p>
            <a:endParaRPr lang="en-IN" dirty="0" smtClean="0">
              <a:solidFill>
                <a:schemeClr val="bg1"/>
              </a:solidFill>
            </a:endParaRPr>
          </a:p>
          <a:p>
            <a:endParaRPr lang="en-IN" dirty="0">
              <a:solidFill>
                <a:schemeClr val="bg1"/>
              </a:solidFill>
            </a:endParaRPr>
          </a:p>
        </p:txBody>
      </p:sp>
      <p:sp>
        <p:nvSpPr>
          <p:cNvPr id="6" name="Rectangle 5"/>
          <p:cNvSpPr/>
          <p:nvPr/>
        </p:nvSpPr>
        <p:spPr>
          <a:xfrm>
            <a:off x="8284464" y="1371600"/>
            <a:ext cx="1316736" cy="23774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8311896" y="1901952"/>
            <a:ext cx="694944" cy="23774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031736" y="3227832"/>
            <a:ext cx="1078992" cy="133502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solidFill>
                  <a:schemeClr val="tx1">
                    <a:lumMod val="75000"/>
                  </a:schemeClr>
                </a:solidFill>
              </a:rPr>
              <a:t>Upload a photo</a:t>
            </a:r>
            <a:endParaRPr lang="en-IN" sz="900" dirty="0">
              <a:solidFill>
                <a:schemeClr val="tx1">
                  <a:lumMod val="75000"/>
                </a:schemeClr>
              </a:solidFill>
            </a:endParaRPr>
          </a:p>
        </p:txBody>
      </p:sp>
      <p:sp>
        <p:nvSpPr>
          <p:cNvPr id="9" name="Rectangle 8"/>
          <p:cNvSpPr/>
          <p:nvPr/>
        </p:nvSpPr>
        <p:spPr>
          <a:xfrm>
            <a:off x="8513064" y="3227832"/>
            <a:ext cx="1060704" cy="1344168"/>
          </a:xfrm>
          <a:prstGeom prst="rect">
            <a:avLst/>
          </a:prstGeom>
          <a:solidFill>
            <a:schemeClr val="tx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680960" y="5102352"/>
            <a:ext cx="1289304" cy="4114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Submit</a:t>
            </a:r>
            <a:endParaRPr lang="en-IN" dirty="0"/>
          </a:p>
        </p:txBody>
      </p:sp>
      <p:cxnSp>
        <p:nvCxnSpPr>
          <p:cNvPr id="24" name="Straight Connector 23"/>
          <p:cNvCxnSpPr/>
          <p:nvPr/>
        </p:nvCxnSpPr>
        <p:spPr>
          <a:xfrm rot="5400000">
            <a:off x="8883396" y="3808476"/>
            <a:ext cx="265176" cy="1588"/>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878824" y="3803904"/>
            <a:ext cx="246888" cy="9144"/>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sp>
        <p:nvSpPr>
          <p:cNvPr id="1026" name="Photo"/>
          <p:cNvSpPr>
            <a:spLocks noEditPoints="1" noChangeArrowheads="1"/>
          </p:cNvSpPr>
          <p:nvPr/>
        </p:nvSpPr>
        <p:spPr bwMode="auto">
          <a:xfrm>
            <a:off x="7431405" y="3602737"/>
            <a:ext cx="267843" cy="201168"/>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61 w 21600"/>
              <a:gd name="T17" fmla="*/ 22454 h 21600"/>
              <a:gd name="T18" fmla="*/ 21069 w 21600"/>
              <a:gd name="T19" fmla="*/ 30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8" name="AutoShape 4"/>
          <p:cNvSpPr>
            <a:spLocks/>
          </p:cNvSpPr>
          <p:nvPr/>
        </p:nvSpPr>
        <p:spPr bwMode="auto">
          <a:xfrm>
            <a:off x="8933688" y="5763768"/>
            <a:ext cx="1207008" cy="527304"/>
          </a:xfrm>
          <a:prstGeom prst="borderCallout2">
            <a:avLst>
              <a:gd name="adj1" fmla="val 18750"/>
              <a:gd name="adj2" fmla="val -8333"/>
              <a:gd name="adj3" fmla="val 18750"/>
              <a:gd name="adj4" fmla="val -21111"/>
              <a:gd name="adj5" fmla="val -38856"/>
              <a:gd name="adj6" fmla="val -51736"/>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bg1"/>
                </a:solidFill>
                <a:effectLst/>
                <a:latin typeface="Calibri" pitchFamily="34" charset="0"/>
                <a:cs typeface="Arial" pitchFamily="34" charset="0"/>
              </a:rPr>
              <a:t>store the details into the</a:t>
            </a:r>
            <a:r>
              <a:rPr kumimoji="0" lang="en-IN" sz="1400" b="0" i="0" u="none" strike="noStrike" cap="none" normalizeH="0" baseline="0" dirty="0" smtClean="0">
                <a:ln>
                  <a:noFill/>
                </a:ln>
                <a:solidFill>
                  <a:schemeClr val="bg1"/>
                </a:solidFill>
                <a:effectLst/>
                <a:latin typeface="Calibri" pitchFamily="34" charset="0"/>
                <a:cs typeface="Arial" pitchFamily="34" charset="0"/>
              </a:rPr>
              <a:t> </a:t>
            </a:r>
            <a:r>
              <a:rPr kumimoji="0" lang="en-IN" sz="1100" b="0" i="0" u="none" strike="noStrike" cap="none" normalizeH="0" baseline="0" dirty="0" smtClean="0">
                <a:ln>
                  <a:noFill/>
                </a:ln>
                <a:solidFill>
                  <a:schemeClr val="bg1"/>
                </a:solidFill>
                <a:effectLst/>
                <a:latin typeface="Calibri" pitchFamily="34" charset="0"/>
                <a:cs typeface="Arial" pitchFamily="34" charset="0"/>
              </a:rPr>
              <a:t>database</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0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0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0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20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20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6"/>
                                        </p:tgtEl>
                                        <p:attrNameLst>
                                          <p:attrName>style.visibility</p:attrName>
                                        </p:attrNameLst>
                                      </p:cBhvr>
                                      <p:to>
                                        <p:strVal val="visible"/>
                                      </p:to>
                                    </p:set>
                                    <p:animEffect transition="in" filter="fade">
                                      <p:cBhvr>
                                        <p:cTn id="40" dur="2000"/>
                                        <p:tgtEl>
                                          <p:spTgt spid="10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28"/>
                                        </p:tgtEl>
                                        <p:attrNameLst>
                                          <p:attrName>style.visibility</p:attrName>
                                        </p:attrNameLst>
                                      </p:cBhvr>
                                      <p:to>
                                        <p:strVal val="visible"/>
                                      </p:to>
                                    </p:set>
                                    <p:animEffect transition="in" filter="fade">
                                      <p:cBhvr>
                                        <p:cTn id="43"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P spid="4" grpId="0" animBg="1"/>
      <p:bldP spid="6" grpId="0" animBg="1"/>
      <p:bldP spid="7" grpId="0" animBg="1"/>
      <p:bldP spid="8" grpId="0" animBg="1"/>
      <p:bldP spid="9" grpId="0" animBg="1"/>
      <p:bldP spid="10" grpId="0" animBg="1"/>
      <p:bldP spid="1026" grpId="0" animBg="1"/>
      <p:bldP spid="10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View Book</a:t>
            </a:r>
            <a:endParaRPr lang="en-IN" dirty="0"/>
          </a:p>
        </p:txBody>
      </p:sp>
      <p:sp>
        <p:nvSpPr>
          <p:cNvPr id="3084" name="Rectangle 12"/>
          <p:cNvSpPr>
            <a:spLocks noChangeArrowheads="1"/>
          </p:cNvSpPr>
          <p:nvPr/>
        </p:nvSpPr>
        <p:spPr bwMode="auto">
          <a:xfrm>
            <a:off x="5084064" y="283464"/>
            <a:ext cx="4100513" cy="6016752"/>
          </a:xfrm>
          <a:prstGeom prst="rect">
            <a:avLst/>
          </a:prstGeom>
          <a:solidFill>
            <a:schemeClr val="accent3">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3" name="Rectangle 11"/>
          <p:cNvSpPr>
            <a:spLocks noChangeArrowheads="1"/>
          </p:cNvSpPr>
          <p:nvPr/>
        </p:nvSpPr>
        <p:spPr bwMode="auto">
          <a:xfrm>
            <a:off x="6378015" y="1008887"/>
            <a:ext cx="1484936" cy="20429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Calibri" pitchFamily="34" charset="0"/>
                <a:ea typeface="Calibri" pitchFamily="34" charset="0"/>
                <a:cs typeface="Times New Roman" pitchFamily="18" charset="0"/>
              </a:rPr>
              <a:t>Cover photo of the book.</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3082" name="Rectangle 10"/>
          <p:cNvSpPr>
            <a:spLocks noChangeArrowheads="1"/>
          </p:cNvSpPr>
          <p:nvPr/>
        </p:nvSpPr>
        <p:spPr bwMode="auto">
          <a:xfrm>
            <a:off x="5680197" y="3708908"/>
            <a:ext cx="3074232" cy="584962"/>
          </a:xfrm>
          <a:prstGeom prst="rect">
            <a:avLst/>
          </a:prstGeom>
          <a:solidFill>
            <a:schemeClr val="tx1">
              <a:lumMod val="85000"/>
            </a:schemeClr>
          </a:solidFill>
          <a:ln w="9525">
            <a:solidFill>
              <a:schemeClr val="tx1">
                <a:lumMod val="85000"/>
              </a:schemeClr>
            </a:solid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lumMod val="65000"/>
                    <a:lumOff val="35000"/>
                  </a:schemeClr>
                </a:solidFill>
                <a:effectLst/>
                <a:latin typeface="Calibri" pitchFamily="34" charset="0"/>
                <a:ea typeface="Calibri" pitchFamily="34" charset="0"/>
                <a:cs typeface="Times New Roman" pitchFamily="18" charset="0"/>
              </a:rPr>
              <a:t>1</a:t>
            </a:r>
            <a:r>
              <a:rPr kumimoji="0" lang="en-US" sz="1600" b="0" i="0" u="none" strike="noStrike" cap="none" normalizeH="0" baseline="30000" dirty="0" smtClean="0">
                <a:ln>
                  <a:noFill/>
                </a:ln>
                <a:solidFill>
                  <a:schemeClr val="bg1">
                    <a:lumMod val="65000"/>
                    <a:lumOff val="35000"/>
                  </a:schemeClr>
                </a:solidFill>
                <a:effectLst/>
                <a:latin typeface="Calibri" pitchFamily="34" charset="0"/>
                <a:ea typeface="Calibri" pitchFamily="34" charset="0"/>
                <a:cs typeface="Times New Roman" pitchFamily="18" charset="0"/>
              </a:rPr>
              <a:t>st</a:t>
            </a:r>
            <a:r>
              <a:rPr kumimoji="0" lang="en-US" sz="1600" b="0" i="0" u="none" strike="noStrike" cap="none" normalizeH="0" baseline="0" dirty="0" smtClean="0">
                <a:ln>
                  <a:noFill/>
                </a:ln>
                <a:solidFill>
                  <a:schemeClr val="bg1">
                    <a:lumMod val="65000"/>
                    <a:lumOff val="35000"/>
                  </a:schemeClr>
                </a:solidFill>
                <a:effectLst/>
                <a:latin typeface="Calibri" pitchFamily="34" charset="0"/>
                <a:ea typeface="Calibri" pitchFamily="34" charset="0"/>
                <a:cs typeface="Times New Roman" pitchFamily="18" charset="0"/>
              </a:rPr>
              <a:t> seller of the book.</a:t>
            </a:r>
            <a:endParaRPr kumimoji="0" lang="en-US" sz="1800" b="0" i="0" u="none" strike="noStrike" cap="none" normalizeH="0" baseline="0" dirty="0" smtClean="0">
              <a:ln>
                <a:noFill/>
              </a:ln>
              <a:solidFill>
                <a:schemeClr val="bg1">
                  <a:lumMod val="65000"/>
                  <a:lumOff val="35000"/>
                </a:schemeClr>
              </a:solidFill>
              <a:effectLst/>
              <a:latin typeface="Arial" pitchFamily="34" charset="0"/>
              <a:cs typeface="Arial" pitchFamily="34" charset="0"/>
            </a:endParaRPr>
          </a:p>
        </p:txBody>
      </p:sp>
      <p:sp>
        <p:nvSpPr>
          <p:cNvPr id="3081" name="Rectangle 9"/>
          <p:cNvSpPr>
            <a:spLocks noChangeArrowheads="1"/>
          </p:cNvSpPr>
          <p:nvPr/>
        </p:nvSpPr>
        <p:spPr bwMode="auto">
          <a:xfrm>
            <a:off x="5680197" y="4511674"/>
            <a:ext cx="3074232" cy="554175"/>
          </a:xfrm>
          <a:prstGeom prst="rect">
            <a:avLst/>
          </a:prstGeom>
          <a:solidFill>
            <a:schemeClr val="tx1">
              <a:lumMod val="85000"/>
            </a:schemeClr>
          </a:solidFill>
          <a:ln w="9525">
            <a:solidFill>
              <a:schemeClr val="tx1">
                <a:lumMod val="85000"/>
              </a:schemeClr>
            </a:solid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lumMod val="65000"/>
                    <a:lumOff val="35000"/>
                  </a:schemeClr>
                </a:solidFill>
                <a:effectLst/>
                <a:latin typeface="Calibri" pitchFamily="34" charset="0"/>
                <a:ea typeface="Calibri" pitchFamily="34" charset="0"/>
                <a:cs typeface="Times New Roman" pitchFamily="18" charset="0"/>
              </a:rPr>
              <a:t>2</a:t>
            </a:r>
            <a:r>
              <a:rPr kumimoji="0" lang="en-US" sz="1600" b="0" i="0" u="none" strike="noStrike" cap="none" normalizeH="0" baseline="30000" dirty="0" smtClean="0">
                <a:ln>
                  <a:noFill/>
                </a:ln>
                <a:solidFill>
                  <a:schemeClr val="bg1">
                    <a:lumMod val="65000"/>
                    <a:lumOff val="35000"/>
                  </a:schemeClr>
                </a:solidFill>
                <a:effectLst/>
                <a:latin typeface="Calibri" pitchFamily="34" charset="0"/>
                <a:ea typeface="Calibri" pitchFamily="34" charset="0"/>
                <a:cs typeface="Times New Roman" pitchFamily="18" charset="0"/>
              </a:rPr>
              <a:t>nd</a:t>
            </a:r>
            <a:r>
              <a:rPr kumimoji="0" lang="en-US" sz="1600" b="0" i="0" u="none" strike="noStrike" cap="none" normalizeH="0" baseline="0" dirty="0" smtClean="0">
                <a:ln>
                  <a:noFill/>
                </a:ln>
                <a:solidFill>
                  <a:schemeClr val="bg1">
                    <a:lumMod val="65000"/>
                    <a:lumOff val="35000"/>
                  </a:schemeClr>
                </a:solidFill>
                <a:effectLst/>
                <a:latin typeface="Calibri" pitchFamily="34" charset="0"/>
                <a:ea typeface="Calibri" pitchFamily="34" charset="0"/>
                <a:cs typeface="Times New Roman" pitchFamily="18" charset="0"/>
              </a:rPr>
              <a:t> seller of the same book(if any).</a:t>
            </a:r>
            <a:endParaRPr kumimoji="0" lang="en-US" sz="2800" b="0" i="0" u="none" strike="noStrike" cap="none" normalizeH="0" baseline="0" dirty="0" smtClean="0">
              <a:ln>
                <a:noFill/>
              </a:ln>
              <a:solidFill>
                <a:schemeClr val="bg1">
                  <a:lumMod val="65000"/>
                  <a:lumOff val="35000"/>
                </a:schemeClr>
              </a:solidFill>
              <a:effectLst/>
              <a:latin typeface="Arial" pitchFamily="34" charset="0"/>
              <a:cs typeface="Arial" pitchFamily="34" charset="0"/>
            </a:endParaRPr>
          </a:p>
        </p:txBody>
      </p:sp>
      <p:sp>
        <p:nvSpPr>
          <p:cNvPr id="3080" name="Rectangle 8"/>
          <p:cNvSpPr>
            <a:spLocks noChangeArrowheads="1"/>
          </p:cNvSpPr>
          <p:nvPr/>
        </p:nvSpPr>
        <p:spPr bwMode="auto">
          <a:xfrm>
            <a:off x="5671053" y="5275072"/>
            <a:ext cx="3074232" cy="532183"/>
          </a:xfrm>
          <a:prstGeom prst="rect">
            <a:avLst/>
          </a:prstGeom>
          <a:solidFill>
            <a:schemeClr val="tx1">
              <a:lumMod val="85000"/>
            </a:schemeClr>
          </a:solidFill>
          <a:ln w="9525">
            <a:solidFill>
              <a:schemeClr val="tx1">
                <a:lumMod val="85000"/>
              </a:schemeClr>
            </a:solid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lumMod val="65000"/>
                    <a:lumOff val="35000"/>
                  </a:schemeClr>
                </a:solidFill>
                <a:effectLst/>
                <a:latin typeface="Calibri" pitchFamily="34" charset="0"/>
                <a:ea typeface="Calibri" pitchFamily="34" charset="0"/>
                <a:cs typeface="Times New Roman" pitchFamily="18" charset="0"/>
              </a:rPr>
              <a:t>3</a:t>
            </a:r>
            <a:r>
              <a:rPr kumimoji="0" lang="en-US" sz="1600" b="0" i="0" u="none" strike="noStrike" cap="none" normalizeH="0" baseline="30000" dirty="0" smtClean="0">
                <a:ln>
                  <a:noFill/>
                </a:ln>
                <a:solidFill>
                  <a:schemeClr val="bg1">
                    <a:lumMod val="65000"/>
                    <a:lumOff val="35000"/>
                  </a:schemeClr>
                </a:solidFill>
                <a:effectLst/>
                <a:latin typeface="Calibri" pitchFamily="34" charset="0"/>
                <a:ea typeface="Calibri" pitchFamily="34" charset="0"/>
                <a:cs typeface="Times New Roman" pitchFamily="18" charset="0"/>
              </a:rPr>
              <a:t>rd</a:t>
            </a:r>
            <a:r>
              <a:rPr kumimoji="0" lang="en-US" sz="1600" b="0" i="0" u="none" strike="noStrike" cap="none" normalizeH="0" baseline="0" dirty="0" smtClean="0">
                <a:ln>
                  <a:noFill/>
                </a:ln>
                <a:solidFill>
                  <a:schemeClr val="bg1">
                    <a:lumMod val="65000"/>
                    <a:lumOff val="35000"/>
                  </a:schemeClr>
                </a:solidFill>
                <a:effectLst/>
                <a:latin typeface="Calibri" pitchFamily="34" charset="0"/>
                <a:ea typeface="Calibri" pitchFamily="34" charset="0"/>
                <a:cs typeface="Times New Roman" pitchFamily="18" charset="0"/>
              </a:rPr>
              <a:t> seller of the book.</a:t>
            </a:r>
            <a:endParaRPr kumimoji="0" lang="en-US" sz="2800" b="0" i="0" u="none" strike="noStrike" cap="none" normalizeH="0" baseline="0" dirty="0" smtClean="0">
              <a:ln>
                <a:noFill/>
              </a:ln>
              <a:solidFill>
                <a:schemeClr val="bg1">
                  <a:lumMod val="65000"/>
                  <a:lumOff val="35000"/>
                </a:schemeClr>
              </a:solidFill>
              <a:effectLst/>
              <a:latin typeface="Arial" pitchFamily="34" charset="0"/>
              <a:cs typeface="Arial" pitchFamily="34" charset="0"/>
            </a:endParaRPr>
          </a:p>
        </p:txBody>
      </p:sp>
      <p:sp>
        <p:nvSpPr>
          <p:cNvPr id="3094" name="Rectangle 22"/>
          <p:cNvSpPr>
            <a:spLocks noChangeArrowheads="1"/>
          </p:cNvSpPr>
          <p:nvPr/>
        </p:nvSpPr>
        <p:spPr bwMode="auto">
          <a:xfrm>
            <a:off x="0" y="4572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96" name="Picture 24" descr="C:\Users\KAMAKSHI NANDA\AppData\Local\Microsoft\Windows\INetCache\IE\3ARHFTC4\book-of-lost-things[1].jpg"/>
          <p:cNvPicPr>
            <a:picLocks noChangeAspect="1" noChangeArrowheads="1"/>
          </p:cNvPicPr>
          <p:nvPr/>
        </p:nvPicPr>
        <p:blipFill>
          <a:blip r:embed="rId2" cstate="print"/>
          <a:srcRect/>
          <a:stretch>
            <a:fillRect/>
          </a:stretch>
        </p:blipFill>
        <p:spPr bwMode="auto">
          <a:xfrm>
            <a:off x="6813804" y="1609344"/>
            <a:ext cx="711708" cy="1100579"/>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84"/>
                                        </p:tgtEl>
                                        <p:attrNameLst>
                                          <p:attrName>style.visibility</p:attrName>
                                        </p:attrNameLst>
                                      </p:cBhvr>
                                      <p:to>
                                        <p:strVal val="visible"/>
                                      </p:to>
                                    </p:set>
                                    <p:animEffect transition="in" filter="fade">
                                      <p:cBhvr>
                                        <p:cTn id="7" dur="2000"/>
                                        <p:tgtEl>
                                          <p:spTgt spid="30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83"/>
                                        </p:tgtEl>
                                        <p:attrNameLst>
                                          <p:attrName>style.visibility</p:attrName>
                                        </p:attrNameLst>
                                      </p:cBhvr>
                                      <p:to>
                                        <p:strVal val="visible"/>
                                      </p:to>
                                    </p:set>
                                    <p:animEffect transition="in" filter="fade">
                                      <p:cBhvr>
                                        <p:cTn id="10" dur="2000"/>
                                        <p:tgtEl>
                                          <p:spTgt spid="308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animEffect transition="in" filter="fade">
                                      <p:cBhvr>
                                        <p:cTn id="13" dur="2000"/>
                                        <p:tgtEl>
                                          <p:spTgt spid="308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81"/>
                                        </p:tgtEl>
                                        <p:attrNameLst>
                                          <p:attrName>style.visibility</p:attrName>
                                        </p:attrNameLst>
                                      </p:cBhvr>
                                      <p:to>
                                        <p:strVal val="visible"/>
                                      </p:to>
                                    </p:set>
                                    <p:animEffect transition="in" filter="fade">
                                      <p:cBhvr>
                                        <p:cTn id="16" dur="2000"/>
                                        <p:tgtEl>
                                          <p:spTgt spid="308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80"/>
                                        </p:tgtEl>
                                        <p:attrNameLst>
                                          <p:attrName>style.visibility</p:attrName>
                                        </p:attrNameLst>
                                      </p:cBhvr>
                                      <p:to>
                                        <p:strVal val="visible"/>
                                      </p:to>
                                    </p:set>
                                    <p:animEffect transition="in" filter="fade">
                                      <p:cBhvr>
                                        <p:cTn id="19" dur="2000"/>
                                        <p:tgtEl>
                                          <p:spTgt spid="3080"/>
                                        </p:tgtEl>
                                      </p:cBhvr>
                                    </p:animEffect>
                                  </p:childTnLst>
                                </p:cTn>
                              </p:par>
                              <p:par>
                                <p:cTn id="20" presetID="10" presetClass="entr" presetSubtype="0" fill="hold" nodeType="withEffect">
                                  <p:stCondLst>
                                    <p:cond delay="0"/>
                                  </p:stCondLst>
                                  <p:childTnLst>
                                    <p:set>
                                      <p:cBhvr>
                                        <p:cTn id="21" dur="1" fill="hold">
                                          <p:stCondLst>
                                            <p:cond delay="0"/>
                                          </p:stCondLst>
                                        </p:cTn>
                                        <p:tgtEl>
                                          <p:spTgt spid="3096"/>
                                        </p:tgtEl>
                                        <p:attrNameLst>
                                          <p:attrName>style.visibility</p:attrName>
                                        </p:attrNameLst>
                                      </p:cBhvr>
                                      <p:to>
                                        <p:strVal val="visible"/>
                                      </p:to>
                                    </p:set>
                                    <p:animEffect transition="in" filter="fade">
                                      <p:cBhvr>
                                        <p:cTn id="22" dur="2000"/>
                                        <p:tgtEl>
                                          <p:spTgt spid="3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4" grpId="0" animBg="1"/>
      <p:bldP spid="3083" grpId="0" animBg="1"/>
      <p:bldP spid="3082" grpId="0" animBg="1"/>
      <p:bldP spid="3081" grpId="0" animBg="1"/>
      <p:bldP spid="30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90081" y="379567"/>
            <a:ext cx="4602544" cy="2208186"/>
          </a:xfrm>
        </p:spPr>
        <p:txBody>
          <a:bodyPr/>
          <a:lstStyle/>
          <a:p>
            <a:r>
              <a:rPr lang="en-IN" dirty="0" smtClean="0"/>
              <a:t>Once you select a seller.</a:t>
            </a:r>
            <a:endParaRPr lang="en-IN" dirty="0"/>
          </a:p>
        </p:txBody>
      </p:sp>
      <p:sp>
        <p:nvSpPr>
          <p:cNvPr id="3" name="Rectangle 7"/>
          <p:cNvSpPr>
            <a:spLocks noChangeArrowheads="1"/>
          </p:cNvSpPr>
          <p:nvPr/>
        </p:nvSpPr>
        <p:spPr bwMode="auto">
          <a:xfrm>
            <a:off x="4672584" y="267716"/>
            <a:ext cx="4462271" cy="6251956"/>
          </a:xfrm>
          <a:prstGeom prst="rect">
            <a:avLst/>
          </a:prstGeom>
          <a:solidFill>
            <a:schemeClr val="accent3">
              <a:lumMod val="20000"/>
              <a:lumOff val="8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algn="ctr" defTabSz="914400" fontAlgn="base">
              <a:spcBef>
                <a:spcPct val="0"/>
              </a:spcBef>
              <a:spcAft>
                <a:spcPct val="0"/>
              </a:spcAft>
            </a:pPr>
            <a:r>
              <a:rPr lang="en-US" dirty="0" smtClean="0">
                <a:solidFill>
                  <a:schemeClr val="bg1"/>
                </a:solidFill>
                <a:latin typeface="Calibri" pitchFamily="34" charset="0"/>
                <a:ea typeface="Calibri" pitchFamily="34" charset="0"/>
                <a:cs typeface="Times New Roman" pitchFamily="18" charset="0"/>
              </a:rPr>
              <a:t>Description of the book.</a:t>
            </a:r>
            <a:endParaRPr lang="en-US" sz="1100" dirty="0" smtClean="0">
              <a:solidFill>
                <a:schemeClr val="bg1"/>
              </a:solidFill>
              <a:latin typeface="Arial" pitchFamily="34" charset="0"/>
              <a:cs typeface="Arial" pitchFamily="34" charset="0"/>
            </a:endParaRPr>
          </a:p>
          <a:p>
            <a:pPr lvl="0" algn="ctr" defTabSz="914400" eaLnBrk="0" fontAlgn="base" hangingPunct="0">
              <a:spcBef>
                <a:spcPct val="0"/>
              </a:spcBef>
              <a:spcAft>
                <a:spcPct val="0"/>
              </a:spcAft>
            </a:pPr>
            <a:r>
              <a:rPr lang="en-US" dirty="0" smtClean="0">
                <a:solidFill>
                  <a:schemeClr val="bg1"/>
                </a:solidFill>
                <a:latin typeface="Calibri" pitchFamily="34" charset="0"/>
                <a:ea typeface="Calibri" pitchFamily="34" charset="0"/>
                <a:cs typeface="Times New Roman" pitchFamily="18" charset="0"/>
              </a:rPr>
              <a:t>Phone No. of seller (only if the interested    </a:t>
            </a:r>
            <a:r>
              <a:rPr lang="en-US" dirty="0" smtClean="0">
                <a:solidFill>
                  <a:schemeClr val="accent3">
                    <a:lumMod val="40000"/>
                    <a:lumOff val="60000"/>
                  </a:schemeClr>
                </a:solidFill>
                <a:latin typeface="Calibri" pitchFamily="34" charset="0"/>
                <a:ea typeface="Calibri" pitchFamily="34" charset="0"/>
                <a:cs typeface="Times New Roman" pitchFamily="18" charset="0"/>
              </a:rPr>
              <a:t>.</a:t>
            </a:r>
            <a:r>
              <a:rPr lang="en-US" dirty="0" smtClean="0">
                <a:solidFill>
                  <a:schemeClr val="bg1"/>
                </a:solidFill>
                <a:latin typeface="Calibri" pitchFamily="34" charset="0"/>
                <a:ea typeface="Calibri" pitchFamily="34" charset="0"/>
                <a:cs typeface="Times New Roman" pitchFamily="18" charset="0"/>
              </a:rPr>
              <a:t>customer is verified).</a:t>
            </a:r>
          </a:p>
          <a:p>
            <a:pPr lvl="0" algn="ctr" defTabSz="914400" eaLnBrk="0" fontAlgn="base" hangingPunct="0">
              <a:spcBef>
                <a:spcPct val="0"/>
              </a:spcBef>
              <a:spcAft>
                <a:spcPct val="0"/>
              </a:spcAft>
            </a:pPr>
            <a:r>
              <a:rPr lang="en-US" dirty="0" smtClean="0">
                <a:solidFill>
                  <a:schemeClr val="bg1"/>
                </a:solidFill>
                <a:latin typeface="Calibri" pitchFamily="34" charset="0"/>
                <a:ea typeface="Calibri" pitchFamily="34" charset="0"/>
                <a:cs typeface="Times New Roman" pitchFamily="18" charset="0"/>
              </a:rPr>
              <a:t>email of the seller.</a:t>
            </a:r>
          </a:p>
          <a:p>
            <a:pPr lvl="0" algn="ctr" defTabSz="914400" eaLnBrk="0" fontAlgn="base" hangingPunct="0">
              <a:spcBef>
                <a:spcPct val="0"/>
              </a:spcBef>
              <a:spcAft>
                <a:spcPct val="0"/>
              </a:spcAft>
            </a:pPr>
            <a:r>
              <a:rPr lang="en-US" dirty="0" smtClean="0">
                <a:solidFill>
                  <a:schemeClr val="bg1"/>
                </a:solidFill>
                <a:latin typeface="Calibri" pitchFamily="34" charset="0"/>
                <a:ea typeface="Calibri" pitchFamily="34" charset="0"/>
                <a:cs typeface="Times New Roman" pitchFamily="18" charset="0"/>
              </a:rPr>
              <a:t>ratings and reviews of seller.</a:t>
            </a:r>
          </a:p>
          <a:p>
            <a:pPr lvl="0" defTabSz="914400" eaLnBrk="0" fontAlgn="base" hangingPunct="0">
              <a:spcBef>
                <a:spcPct val="0"/>
              </a:spcBef>
              <a:spcAft>
                <a:spcPct val="0"/>
              </a:spcAft>
            </a:pPr>
            <a:endParaRPr lang="en-US" sz="3200" dirty="0" smtClean="0">
              <a:solidFill>
                <a:schemeClr val="bg1"/>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4" name="Rectangle 6"/>
          <p:cNvSpPr>
            <a:spLocks noChangeArrowheads="1"/>
          </p:cNvSpPr>
          <p:nvPr/>
        </p:nvSpPr>
        <p:spPr bwMode="auto">
          <a:xfrm>
            <a:off x="6812280" y="685800"/>
            <a:ext cx="1434578" cy="2048256"/>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 name="Rectangle 4"/>
          <p:cNvSpPr>
            <a:spLocks noChangeArrowheads="1"/>
          </p:cNvSpPr>
          <p:nvPr/>
        </p:nvSpPr>
        <p:spPr bwMode="auto">
          <a:xfrm>
            <a:off x="4742752" y="6074283"/>
            <a:ext cx="1254018" cy="414344"/>
          </a:xfrm>
          <a:prstGeom prst="rect">
            <a:avLst/>
          </a:prstGeom>
          <a:solidFill>
            <a:schemeClr val="bg1"/>
          </a:solidFill>
          <a:ln w="952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Calibri" pitchFamily="34" charset="0"/>
                <a:ea typeface="Calibri" pitchFamily="34" charset="0"/>
                <a:cs typeface="Times New Roman" pitchFamily="18" charset="0"/>
              </a:rPr>
              <a:t>Chat box</a:t>
            </a:r>
            <a:endParaRPr kumimoji="0" lang="en-US" sz="3200" b="0" i="0" u="none" strike="noStrike" cap="none" normalizeH="0" baseline="0" dirty="0" smtClean="0">
              <a:ln>
                <a:noFill/>
              </a:ln>
              <a:effectLst/>
              <a:latin typeface="Arial" pitchFamily="34" charset="0"/>
              <a:cs typeface="Arial" pitchFamily="34" charset="0"/>
            </a:endParaRPr>
          </a:p>
        </p:txBody>
      </p:sp>
      <p:sp>
        <p:nvSpPr>
          <p:cNvPr id="7" name="AutoShape 3"/>
          <p:cNvSpPr>
            <a:spLocks noChangeShapeType="1"/>
          </p:cNvSpPr>
          <p:nvPr/>
        </p:nvSpPr>
        <p:spPr bwMode="auto">
          <a:xfrm flipV="1">
            <a:off x="5737987" y="5856922"/>
            <a:ext cx="415522" cy="20169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8" name="Rectangle 2"/>
          <p:cNvSpPr>
            <a:spLocks noChangeArrowheads="1"/>
          </p:cNvSpPr>
          <p:nvPr/>
        </p:nvSpPr>
        <p:spPr bwMode="auto">
          <a:xfrm>
            <a:off x="6163056" y="5430076"/>
            <a:ext cx="1682496" cy="614108"/>
          </a:xfrm>
          <a:prstGeom prst="rect">
            <a:avLst/>
          </a:prstGeom>
          <a:solidFill>
            <a:schemeClr val="accent3">
              <a:lumMod val="40000"/>
              <a:lumOff val="60000"/>
            </a:schemeClr>
          </a:solidFill>
          <a:ln w="9525">
            <a:solidFill>
              <a:schemeClr val="accent3">
                <a:lumMod val="75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Calibri" pitchFamily="34" charset="0"/>
                <a:ea typeface="Calibri" pitchFamily="34" charset="0"/>
                <a:cs typeface="Times New Roman" pitchFamily="18" charset="0"/>
              </a:rPr>
              <a:t>Only available if the user is verified.</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
        <p:nvSpPr>
          <p:cNvPr id="11" name="Rectangle 10"/>
          <p:cNvSpPr/>
          <p:nvPr/>
        </p:nvSpPr>
        <p:spPr>
          <a:xfrm>
            <a:off x="5559552" y="4837176"/>
            <a:ext cx="960120" cy="393192"/>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Buy</a:t>
            </a:r>
            <a:endParaRPr lang="en-IN" dirty="0">
              <a:solidFill>
                <a:schemeClr val="bg1"/>
              </a:solidFill>
            </a:endParaRPr>
          </a:p>
        </p:txBody>
      </p:sp>
      <p:sp>
        <p:nvSpPr>
          <p:cNvPr id="14" name="Rectangle 13"/>
          <p:cNvSpPr/>
          <p:nvPr/>
        </p:nvSpPr>
        <p:spPr>
          <a:xfrm>
            <a:off x="7165848" y="4834128"/>
            <a:ext cx="960120" cy="393192"/>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Rent</a:t>
            </a:r>
            <a:endParaRPr lang="en-IN" dirty="0">
              <a:solidFill>
                <a:schemeClr val="bg1"/>
              </a:solidFill>
            </a:endParaRPr>
          </a:p>
        </p:txBody>
      </p:sp>
      <p:sp>
        <p:nvSpPr>
          <p:cNvPr id="22" name="Rectangle 21"/>
          <p:cNvSpPr/>
          <p:nvPr/>
        </p:nvSpPr>
        <p:spPr>
          <a:xfrm>
            <a:off x="7123176" y="1124712"/>
            <a:ext cx="786384" cy="1124712"/>
          </a:xfrm>
          <a:prstGeom prst="rect">
            <a:avLst/>
          </a:prstGeom>
          <a:solidFill>
            <a:srgbClr val="00194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smtClean="0"/>
              <a:t>The Book Of Lost Things</a:t>
            </a:r>
            <a:endParaRPr lang="en-IN" sz="600" dirty="0"/>
          </a:p>
        </p:txBody>
      </p:sp>
      <p:sp>
        <p:nvSpPr>
          <p:cNvPr id="5" name="Rectangle 5"/>
          <p:cNvSpPr>
            <a:spLocks noChangeArrowheads="1"/>
          </p:cNvSpPr>
          <p:nvPr/>
        </p:nvSpPr>
        <p:spPr bwMode="auto">
          <a:xfrm>
            <a:off x="5760719" y="751713"/>
            <a:ext cx="1519929" cy="2073783"/>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Calibri" pitchFamily="34" charset="0"/>
                <a:ea typeface="Calibri" pitchFamily="34" charset="0"/>
                <a:cs typeface="Times New Roman" pitchFamily="18" charset="0"/>
              </a:rPr>
              <a:t>Photos by the seller.</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15" name="Rectangle 14"/>
          <p:cNvSpPr/>
          <p:nvPr/>
        </p:nvSpPr>
        <p:spPr>
          <a:xfrm>
            <a:off x="5879592" y="2395728"/>
            <a:ext cx="1389888" cy="3931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bg1"/>
                </a:solidFill>
              </a:rPr>
              <a:t>Selling price: Rs.__</a:t>
            </a:r>
          </a:p>
          <a:p>
            <a:pPr algn="ctr"/>
            <a:r>
              <a:rPr lang="en-IN" sz="1100" dirty="0" smtClean="0">
                <a:solidFill>
                  <a:schemeClr val="bg1"/>
                </a:solidFill>
              </a:rPr>
              <a:t>Rent per day: Rs._ </a:t>
            </a:r>
          </a:p>
          <a:p>
            <a:pPr algn="ctr"/>
            <a:endParaRPr lang="en-IN" sz="1100" dirty="0">
              <a:solidFill>
                <a:schemeClr val="tx1"/>
              </a:solidFill>
            </a:endParaRPr>
          </a:p>
        </p:txBody>
      </p:sp>
      <p:pic>
        <p:nvPicPr>
          <p:cNvPr id="1026" name="Picture 2" descr="C:\Users\KAMAKSHI NANDA\AppData\Local\Microsoft\Windows\INetCache\IE\OBZA6FZN\book-of-lost-things[1].jpg"/>
          <p:cNvPicPr>
            <a:picLocks noChangeAspect="1" noChangeArrowheads="1"/>
          </p:cNvPicPr>
          <p:nvPr/>
        </p:nvPicPr>
        <p:blipFill>
          <a:blip r:embed="rId2" cstate="print"/>
          <a:srcRect/>
          <a:stretch>
            <a:fillRect/>
          </a:stretch>
        </p:blipFill>
        <p:spPr bwMode="auto">
          <a:xfrm>
            <a:off x="6110288" y="1120967"/>
            <a:ext cx="802576" cy="115589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2000"/>
                                        <p:tgtEl>
                                          <p:spTgt spid="10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20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20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20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11" grpId="0" animBg="1"/>
      <p:bldP spid="14" grpId="0" animBg="1"/>
      <p:bldP spid="22" grpId="0" animBg="1"/>
      <p:bldP spid="5"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673" y="397855"/>
            <a:ext cx="3148648" cy="598842"/>
          </a:xfrm>
        </p:spPr>
        <p:txBody>
          <a:bodyPr/>
          <a:lstStyle/>
          <a:p>
            <a:r>
              <a:rPr lang="en-IN" dirty="0" smtClean="0"/>
              <a:t>If you click on Rent.</a:t>
            </a:r>
            <a:endParaRPr lang="en-IN" dirty="0"/>
          </a:p>
        </p:txBody>
      </p:sp>
      <p:sp>
        <p:nvSpPr>
          <p:cNvPr id="4" name="Rectangle 7"/>
          <p:cNvSpPr>
            <a:spLocks noChangeArrowheads="1"/>
          </p:cNvSpPr>
          <p:nvPr/>
        </p:nvSpPr>
        <p:spPr bwMode="auto">
          <a:xfrm>
            <a:off x="4672584" y="267716"/>
            <a:ext cx="4462271" cy="6251956"/>
          </a:xfrm>
          <a:prstGeom prst="rect">
            <a:avLst/>
          </a:prstGeom>
          <a:solidFill>
            <a:schemeClr val="accent3">
              <a:lumMod val="20000"/>
              <a:lumOff val="8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bg1"/>
              </a:solidFill>
              <a:latin typeface="Calibri" pitchFamily="34" charset="0"/>
              <a:ea typeface="Calibri" pitchFamily="34" charset="0"/>
              <a:cs typeface="Times New Roman" pitchFamily="18" charset="0"/>
            </a:endParaRPr>
          </a:p>
          <a:p>
            <a:pPr lvl="0" defTabSz="914400" fontAlgn="base">
              <a:spcBef>
                <a:spcPct val="0"/>
              </a:spcBef>
              <a:spcAft>
                <a:spcPct val="0"/>
              </a:spcAft>
            </a:pPr>
            <a:endParaRPr lang="en-US" dirty="0" smtClean="0">
              <a:solidFill>
                <a:schemeClr val="tx2">
                  <a:lumMod val="75000"/>
                </a:schemeClr>
              </a:solidFill>
              <a:latin typeface="Calibri" pitchFamily="34" charset="0"/>
              <a:ea typeface="Calibri" pitchFamily="34" charset="0"/>
              <a:cs typeface="Times New Roman" pitchFamily="18" charset="0"/>
            </a:endParaRPr>
          </a:p>
          <a:p>
            <a:pPr lvl="0" algn="ctr" defTabSz="914400" fontAlgn="base">
              <a:spcBef>
                <a:spcPct val="0"/>
              </a:spcBef>
              <a:spcAft>
                <a:spcPct val="0"/>
              </a:spcAft>
            </a:pPr>
            <a:r>
              <a:rPr lang="en-US" dirty="0" smtClean="0">
                <a:solidFill>
                  <a:schemeClr val="tx2">
                    <a:lumMod val="75000"/>
                  </a:schemeClr>
                </a:solidFill>
                <a:latin typeface="Calibri" pitchFamily="34" charset="0"/>
                <a:ea typeface="Calibri" pitchFamily="34" charset="0"/>
                <a:cs typeface="Times New Roman" pitchFamily="18" charset="0"/>
              </a:rPr>
              <a:t>Description of the book.</a:t>
            </a:r>
            <a:endParaRPr lang="en-US" sz="1100" dirty="0" smtClean="0">
              <a:solidFill>
                <a:schemeClr val="tx2">
                  <a:lumMod val="75000"/>
                </a:schemeClr>
              </a:solidFill>
              <a:latin typeface="Arial" pitchFamily="34" charset="0"/>
              <a:cs typeface="Arial" pitchFamily="34" charset="0"/>
            </a:endParaRPr>
          </a:p>
          <a:p>
            <a:pPr lvl="0" algn="ctr" defTabSz="914400" eaLnBrk="0" fontAlgn="base" hangingPunct="0">
              <a:spcBef>
                <a:spcPct val="0"/>
              </a:spcBef>
              <a:spcAft>
                <a:spcPct val="0"/>
              </a:spcAft>
            </a:pPr>
            <a:r>
              <a:rPr lang="en-US" dirty="0" smtClean="0">
                <a:solidFill>
                  <a:schemeClr val="tx2">
                    <a:lumMod val="75000"/>
                  </a:schemeClr>
                </a:solidFill>
                <a:latin typeface="Calibri" pitchFamily="34" charset="0"/>
                <a:ea typeface="Calibri" pitchFamily="34" charset="0"/>
                <a:cs typeface="Times New Roman" pitchFamily="18" charset="0"/>
              </a:rPr>
              <a:t>Phone No. of seller (only if the interested    .customer is verified).</a:t>
            </a:r>
          </a:p>
          <a:p>
            <a:pPr lvl="0" algn="ctr" defTabSz="914400" eaLnBrk="0" fontAlgn="base" hangingPunct="0">
              <a:spcBef>
                <a:spcPct val="0"/>
              </a:spcBef>
              <a:spcAft>
                <a:spcPct val="0"/>
              </a:spcAft>
            </a:pPr>
            <a:r>
              <a:rPr lang="en-US" dirty="0" smtClean="0">
                <a:solidFill>
                  <a:schemeClr val="tx2">
                    <a:lumMod val="75000"/>
                  </a:schemeClr>
                </a:solidFill>
                <a:latin typeface="Calibri" pitchFamily="34" charset="0"/>
                <a:ea typeface="Calibri" pitchFamily="34" charset="0"/>
                <a:cs typeface="Times New Roman" pitchFamily="18" charset="0"/>
              </a:rPr>
              <a:t>-email of the seller.</a:t>
            </a:r>
          </a:p>
          <a:p>
            <a:pPr lvl="0" algn="ctr" defTabSz="914400" eaLnBrk="0" fontAlgn="base" hangingPunct="0">
              <a:spcBef>
                <a:spcPct val="0"/>
              </a:spcBef>
              <a:spcAft>
                <a:spcPct val="0"/>
              </a:spcAft>
            </a:pPr>
            <a:r>
              <a:rPr lang="en-US" dirty="0" smtClean="0">
                <a:solidFill>
                  <a:schemeClr val="tx2">
                    <a:lumMod val="75000"/>
                  </a:schemeClr>
                </a:solidFill>
                <a:latin typeface="Calibri" pitchFamily="34" charset="0"/>
                <a:ea typeface="Calibri" pitchFamily="34" charset="0"/>
                <a:cs typeface="Times New Roman" pitchFamily="18" charset="0"/>
              </a:rPr>
              <a:t>-ratings and reviews of seller.</a:t>
            </a:r>
          </a:p>
          <a:p>
            <a:pPr lvl="0" defTabSz="914400" eaLnBrk="0" fontAlgn="base" hangingPunct="0">
              <a:spcBef>
                <a:spcPct val="0"/>
              </a:spcBef>
              <a:spcAft>
                <a:spcPct val="0"/>
              </a:spcAft>
            </a:pPr>
            <a:endParaRPr lang="en-US" sz="3200" dirty="0" smtClean="0">
              <a:solidFill>
                <a:schemeClr val="bg1"/>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14" name="Rectangle 13"/>
          <p:cNvSpPr/>
          <p:nvPr/>
        </p:nvSpPr>
        <p:spPr>
          <a:xfrm>
            <a:off x="4672584" y="4050792"/>
            <a:ext cx="2112264" cy="2459736"/>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672584" y="3776472"/>
            <a:ext cx="2112264" cy="283464"/>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solidFill>
                  <a:schemeClr val="bg1"/>
                </a:solidFill>
              </a:rPr>
              <a:t>For Rent</a:t>
            </a:r>
            <a:endParaRPr lang="en-IN" sz="1600" dirty="0">
              <a:solidFill>
                <a:schemeClr val="bg1"/>
              </a:solidFill>
            </a:endParaRPr>
          </a:p>
        </p:txBody>
      </p:sp>
      <p:sp>
        <p:nvSpPr>
          <p:cNvPr id="16" name="Rectangle 15"/>
          <p:cNvSpPr/>
          <p:nvPr/>
        </p:nvSpPr>
        <p:spPr>
          <a:xfrm>
            <a:off x="4672584" y="6236208"/>
            <a:ext cx="2112264" cy="27432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smtClean="0">
                <a:solidFill>
                  <a:schemeClr val="tx1">
                    <a:lumMod val="50000"/>
                  </a:schemeClr>
                </a:solidFill>
              </a:rPr>
              <a:t>Type a message</a:t>
            </a:r>
            <a:endParaRPr lang="en-IN" sz="1000" dirty="0">
              <a:solidFill>
                <a:schemeClr val="tx1">
                  <a:lumMod val="50000"/>
                </a:schemeClr>
              </a:solidFill>
            </a:endParaRPr>
          </a:p>
        </p:txBody>
      </p:sp>
      <p:sp>
        <p:nvSpPr>
          <p:cNvPr id="21" name="Rectangle 20"/>
          <p:cNvSpPr/>
          <p:nvPr/>
        </p:nvSpPr>
        <p:spPr>
          <a:xfrm>
            <a:off x="6446520" y="6236208"/>
            <a:ext cx="338328" cy="27432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6519672" y="6281928"/>
            <a:ext cx="210312" cy="192024"/>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5312664" y="4178808"/>
            <a:ext cx="1417320"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Hey! I want to rent your book.</a:t>
            </a:r>
            <a:endParaRPr lang="en-IN" sz="1050" dirty="0"/>
          </a:p>
        </p:txBody>
      </p:sp>
      <p:sp>
        <p:nvSpPr>
          <p:cNvPr id="24" name="Rectangle 23"/>
          <p:cNvSpPr/>
          <p:nvPr/>
        </p:nvSpPr>
        <p:spPr>
          <a:xfrm>
            <a:off x="4736592" y="4663440"/>
            <a:ext cx="530352" cy="329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smtClean="0"/>
              <a:t>Sure! </a:t>
            </a:r>
            <a:endParaRPr lang="en-IN" sz="1050" dirty="0"/>
          </a:p>
        </p:txBody>
      </p:sp>
      <p:sp>
        <p:nvSpPr>
          <p:cNvPr id="26" name="Rectangle 6"/>
          <p:cNvSpPr>
            <a:spLocks noChangeArrowheads="1"/>
          </p:cNvSpPr>
          <p:nvPr/>
        </p:nvSpPr>
        <p:spPr bwMode="auto">
          <a:xfrm>
            <a:off x="6702552" y="914400"/>
            <a:ext cx="1434578" cy="2048256"/>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26"/>
          <p:cNvSpPr/>
          <p:nvPr/>
        </p:nvSpPr>
        <p:spPr>
          <a:xfrm>
            <a:off x="7104888" y="1362456"/>
            <a:ext cx="786384" cy="1124712"/>
          </a:xfrm>
          <a:prstGeom prst="rect">
            <a:avLst/>
          </a:prstGeom>
          <a:solidFill>
            <a:srgbClr val="00194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smtClean="0"/>
              <a:t>The Book Of Lost Things</a:t>
            </a:r>
            <a:endParaRPr lang="en-IN" sz="600" dirty="0"/>
          </a:p>
        </p:txBody>
      </p:sp>
      <p:sp>
        <p:nvSpPr>
          <p:cNvPr id="6" name="Rectangle 5"/>
          <p:cNvSpPr>
            <a:spLocks noChangeArrowheads="1"/>
          </p:cNvSpPr>
          <p:nvPr/>
        </p:nvSpPr>
        <p:spPr bwMode="auto">
          <a:xfrm>
            <a:off x="5815583" y="998601"/>
            <a:ext cx="1519929" cy="2073783"/>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Calibri" pitchFamily="34" charset="0"/>
                <a:ea typeface="Calibri" pitchFamily="34" charset="0"/>
                <a:cs typeface="Times New Roman" pitchFamily="18" charset="0"/>
              </a:rPr>
              <a:t>Photos by the seller.</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13" name="Rectangle 12"/>
          <p:cNvSpPr/>
          <p:nvPr/>
        </p:nvSpPr>
        <p:spPr>
          <a:xfrm>
            <a:off x="5934456" y="2642616"/>
            <a:ext cx="1389888" cy="3931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bg1"/>
                </a:solidFill>
              </a:rPr>
              <a:t>Selling price: Rs.__</a:t>
            </a:r>
          </a:p>
          <a:p>
            <a:pPr algn="ctr"/>
            <a:r>
              <a:rPr lang="en-IN" sz="1100" dirty="0" smtClean="0">
                <a:solidFill>
                  <a:schemeClr val="bg1"/>
                </a:solidFill>
              </a:rPr>
              <a:t>Rent per day: Rs._ </a:t>
            </a:r>
          </a:p>
          <a:p>
            <a:pPr algn="ctr"/>
            <a:endParaRPr lang="en-IN" sz="1100" dirty="0">
              <a:solidFill>
                <a:schemeClr val="tx1"/>
              </a:solidFill>
            </a:endParaRPr>
          </a:p>
        </p:txBody>
      </p:sp>
      <p:pic>
        <p:nvPicPr>
          <p:cNvPr id="2050" name="Picture 2" descr="C:\Users\KAMAKSHI NANDA\AppData\Local\Microsoft\Windows\INetCache\IE\OBZA6FZN\book-of-lost-things[1].jpg"/>
          <p:cNvPicPr>
            <a:picLocks noChangeAspect="1" noChangeArrowheads="1"/>
          </p:cNvPicPr>
          <p:nvPr/>
        </p:nvPicPr>
        <p:blipFill>
          <a:blip r:embed="rId2" cstate="print"/>
          <a:srcRect/>
          <a:stretch>
            <a:fillRect/>
          </a:stretch>
        </p:blipFill>
        <p:spPr bwMode="auto">
          <a:xfrm>
            <a:off x="6193409" y="1332548"/>
            <a:ext cx="758481" cy="1172908"/>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0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0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20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20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20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0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20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20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2050"/>
                                        </p:tgtEl>
                                        <p:attrNameLst>
                                          <p:attrName>style.visibility</p:attrName>
                                        </p:attrNameLst>
                                      </p:cBhvr>
                                      <p:to>
                                        <p:strVal val="visible"/>
                                      </p:to>
                                    </p:set>
                                    <p:animEffect transition="in" filter="fade">
                                      <p:cBhvr>
                                        <p:cTn id="43"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P spid="16" grpId="0" animBg="1"/>
      <p:bldP spid="21" grpId="0" animBg="1"/>
      <p:bldP spid="22" grpId="0" animBg="1"/>
      <p:bldP spid="23" grpId="0" animBg="1"/>
      <p:bldP spid="24" grpId="0" animBg="1"/>
      <p:bldP spid="26" grpId="0" animBg="1"/>
      <p:bldP spid="27" grpId="0" animBg="1"/>
      <p:bldP spid="6"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2" y="452718"/>
            <a:ext cx="9921241" cy="1400530"/>
          </a:xfrm>
        </p:spPr>
        <p:txBody>
          <a:bodyPr/>
          <a:lstStyle/>
          <a:p>
            <a:r>
              <a:rPr lang="en-IN" dirty="0" smtClean="0"/>
              <a:t>Development Model &amp; Methodology</a:t>
            </a:r>
            <a:endParaRPr lang="en-IN" dirty="0"/>
          </a:p>
        </p:txBody>
      </p:sp>
      <p:sp>
        <p:nvSpPr>
          <p:cNvPr id="3" name="Content Placeholder 2"/>
          <p:cNvSpPr>
            <a:spLocks noGrp="1"/>
          </p:cNvSpPr>
          <p:nvPr>
            <p:ph idx="1"/>
          </p:nvPr>
        </p:nvSpPr>
        <p:spPr>
          <a:xfrm>
            <a:off x="691832" y="1705447"/>
            <a:ext cx="8946541" cy="1641258"/>
          </a:xfrm>
        </p:spPr>
        <p:txBody>
          <a:bodyPr/>
          <a:lstStyle/>
          <a:p>
            <a:r>
              <a:rPr lang="en-IN" dirty="0" smtClean="0"/>
              <a:t>We’ll use incremental model to create our application.</a:t>
            </a:r>
          </a:p>
          <a:p>
            <a:r>
              <a:rPr lang="en-IN" dirty="0" smtClean="0"/>
              <a:t>We’ll first gather client’s requirements, then will create a prototype and will keep changing the software in each increment according to the Incremental approach.</a:t>
            </a:r>
          </a:p>
          <a:p>
            <a:endParaRPr lang="en-IN" dirty="0" smtClean="0"/>
          </a:p>
          <a:p>
            <a:endParaRPr lang="en-IN" dirty="0"/>
          </a:p>
        </p:txBody>
      </p:sp>
      <p:sp>
        <p:nvSpPr>
          <p:cNvPr id="43" name="Rectangle 42"/>
          <p:cNvSpPr/>
          <p:nvPr/>
        </p:nvSpPr>
        <p:spPr>
          <a:xfrm>
            <a:off x="493776" y="3803904"/>
            <a:ext cx="1856232" cy="420624"/>
          </a:xfrm>
          <a:prstGeom prst="rect">
            <a:avLst/>
          </a:prstGeom>
          <a:solidFill>
            <a:schemeClr val="accent3">
              <a:lumMod val="20000"/>
              <a:lumOff val="80000"/>
            </a:schemeClr>
          </a:solidFill>
          <a:ln>
            <a:solidFill>
              <a:schemeClr val="accent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bg1"/>
                </a:solidFill>
              </a:rPr>
              <a:t>Communication</a:t>
            </a:r>
            <a:endParaRPr lang="en-IN" sz="1600" dirty="0">
              <a:solidFill>
                <a:schemeClr val="bg1"/>
              </a:solidFill>
            </a:endParaRPr>
          </a:p>
        </p:txBody>
      </p:sp>
      <p:sp>
        <p:nvSpPr>
          <p:cNvPr id="45" name="Rectangle 44"/>
          <p:cNvSpPr/>
          <p:nvPr/>
        </p:nvSpPr>
        <p:spPr>
          <a:xfrm>
            <a:off x="2950464" y="3938016"/>
            <a:ext cx="1609344" cy="423672"/>
          </a:xfrm>
          <a:prstGeom prst="rect">
            <a:avLst/>
          </a:prstGeom>
          <a:solidFill>
            <a:schemeClr val="accent3">
              <a:lumMod val="20000"/>
              <a:lumOff val="8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Planning</a:t>
            </a:r>
            <a:endParaRPr lang="en-IN" dirty="0">
              <a:solidFill>
                <a:schemeClr val="bg1"/>
              </a:solidFill>
            </a:endParaRPr>
          </a:p>
        </p:txBody>
      </p:sp>
      <p:sp>
        <p:nvSpPr>
          <p:cNvPr id="46" name="Rectangle 45"/>
          <p:cNvSpPr/>
          <p:nvPr/>
        </p:nvSpPr>
        <p:spPr>
          <a:xfrm>
            <a:off x="10082784" y="4294632"/>
            <a:ext cx="1609344" cy="414528"/>
          </a:xfrm>
          <a:prstGeom prst="rect">
            <a:avLst/>
          </a:prstGeom>
          <a:solidFill>
            <a:schemeClr val="accent3">
              <a:lumMod val="20000"/>
              <a:lumOff val="80000"/>
            </a:schemeClr>
          </a:solidFill>
          <a:ln>
            <a:solidFill>
              <a:schemeClr val="accent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Deployment</a:t>
            </a:r>
            <a:endParaRPr lang="en-IN" dirty="0">
              <a:solidFill>
                <a:schemeClr val="bg1"/>
              </a:solidFill>
            </a:endParaRPr>
          </a:p>
        </p:txBody>
      </p:sp>
      <p:sp>
        <p:nvSpPr>
          <p:cNvPr id="47" name="Rectangle 46"/>
          <p:cNvSpPr/>
          <p:nvPr/>
        </p:nvSpPr>
        <p:spPr>
          <a:xfrm>
            <a:off x="7775448" y="4154424"/>
            <a:ext cx="1609344" cy="445008"/>
          </a:xfrm>
          <a:prstGeom prst="rect">
            <a:avLst/>
          </a:prstGeom>
          <a:solidFill>
            <a:schemeClr val="accent3">
              <a:lumMod val="20000"/>
              <a:lumOff val="80000"/>
            </a:schemeClr>
          </a:solidFill>
          <a:ln>
            <a:solidFill>
              <a:schemeClr val="accent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Construction</a:t>
            </a:r>
            <a:endParaRPr lang="en-IN" dirty="0">
              <a:solidFill>
                <a:schemeClr val="bg1"/>
              </a:solidFill>
            </a:endParaRPr>
          </a:p>
        </p:txBody>
      </p:sp>
      <p:sp>
        <p:nvSpPr>
          <p:cNvPr id="48" name="Rectangle 47"/>
          <p:cNvSpPr/>
          <p:nvPr/>
        </p:nvSpPr>
        <p:spPr>
          <a:xfrm>
            <a:off x="5312664" y="4059936"/>
            <a:ext cx="1609344" cy="429768"/>
          </a:xfrm>
          <a:prstGeom prst="rect">
            <a:avLst/>
          </a:prstGeom>
          <a:solidFill>
            <a:schemeClr val="accent3">
              <a:lumMod val="20000"/>
              <a:lumOff val="80000"/>
            </a:schemeClr>
          </a:solidFill>
          <a:ln>
            <a:solidFill>
              <a:schemeClr val="accent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Modelling</a:t>
            </a:r>
            <a:endParaRPr lang="en-IN" dirty="0">
              <a:solidFill>
                <a:schemeClr val="bg1"/>
              </a:solidFill>
            </a:endParaRPr>
          </a:p>
        </p:txBody>
      </p:sp>
      <p:sp>
        <p:nvSpPr>
          <p:cNvPr id="50" name="TextBox 49"/>
          <p:cNvSpPr txBox="1"/>
          <p:nvPr/>
        </p:nvSpPr>
        <p:spPr>
          <a:xfrm>
            <a:off x="475488" y="3300984"/>
            <a:ext cx="1526380" cy="369332"/>
          </a:xfrm>
          <a:prstGeom prst="rect">
            <a:avLst/>
          </a:prstGeom>
          <a:noFill/>
        </p:spPr>
        <p:txBody>
          <a:bodyPr wrap="none" rtlCol="0">
            <a:spAutoFit/>
          </a:bodyPr>
          <a:lstStyle/>
          <a:p>
            <a:r>
              <a:rPr lang="en-IN" b="1" dirty="0" smtClean="0">
                <a:solidFill>
                  <a:schemeClr val="accent3">
                    <a:lumMod val="20000"/>
                    <a:lumOff val="80000"/>
                  </a:schemeClr>
                </a:solidFill>
              </a:rPr>
              <a:t>Increment 1</a:t>
            </a:r>
            <a:endParaRPr lang="en-IN" b="1" dirty="0">
              <a:solidFill>
                <a:schemeClr val="accent3">
                  <a:lumMod val="20000"/>
                  <a:lumOff val="80000"/>
                </a:schemeClr>
              </a:solidFill>
            </a:endParaRPr>
          </a:p>
        </p:txBody>
      </p:sp>
      <p:cxnSp>
        <p:nvCxnSpPr>
          <p:cNvPr id="52" name="Straight Arrow Connector 51"/>
          <p:cNvCxnSpPr>
            <a:stCxn id="43" idx="3"/>
            <a:endCxn id="45" idx="1"/>
          </p:cNvCxnSpPr>
          <p:nvPr/>
        </p:nvCxnSpPr>
        <p:spPr>
          <a:xfrm>
            <a:off x="2350008" y="4014216"/>
            <a:ext cx="600456" cy="135636"/>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5" idx="3"/>
            <a:endCxn id="48" idx="1"/>
          </p:cNvCxnSpPr>
          <p:nvPr/>
        </p:nvCxnSpPr>
        <p:spPr>
          <a:xfrm>
            <a:off x="4559808" y="4149852"/>
            <a:ext cx="752856" cy="12496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8" idx="3"/>
            <a:endCxn id="47" idx="1"/>
          </p:cNvCxnSpPr>
          <p:nvPr/>
        </p:nvCxnSpPr>
        <p:spPr>
          <a:xfrm>
            <a:off x="6922008" y="4274820"/>
            <a:ext cx="853440" cy="10210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7" idx="3"/>
            <a:endCxn id="46" idx="1"/>
          </p:cNvCxnSpPr>
          <p:nvPr/>
        </p:nvCxnSpPr>
        <p:spPr>
          <a:xfrm>
            <a:off x="9384792" y="4376928"/>
            <a:ext cx="697992" cy="12496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99872" y="5199888"/>
            <a:ext cx="1856232" cy="420624"/>
          </a:xfrm>
          <a:prstGeom prst="rect">
            <a:avLst/>
          </a:prstGeom>
          <a:solidFill>
            <a:schemeClr val="accent3">
              <a:lumMod val="20000"/>
              <a:lumOff val="80000"/>
            </a:schemeClr>
          </a:solidFill>
          <a:ln>
            <a:solidFill>
              <a:schemeClr val="accent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bg1"/>
                </a:solidFill>
              </a:rPr>
              <a:t>Communication</a:t>
            </a:r>
            <a:endParaRPr lang="en-IN" sz="1600" dirty="0">
              <a:solidFill>
                <a:schemeClr val="bg1"/>
              </a:solidFill>
            </a:endParaRPr>
          </a:p>
        </p:txBody>
      </p:sp>
      <p:sp>
        <p:nvSpPr>
          <p:cNvPr id="66" name="Rectangle 65"/>
          <p:cNvSpPr/>
          <p:nvPr/>
        </p:nvSpPr>
        <p:spPr>
          <a:xfrm>
            <a:off x="2956560" y="5334000"/>
            <a:ext cx="1609344" cy="423672"/>
          </a:xfrm>
          <a:prstGeom prst="rect">
            <a:avLst/>
          </a:prstGeom>
          <a:solidFill>
            <a:schemeClr val="accent3">
              <a:lumMod val="20000"/>
              <a:lumOff val="8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Planning</a:t>
            </a:r>
            <a:endParaRPr lang="en-IN" dirty="0">
              <a:solidFill>
                <a:schemeClr val="bg1"/>
              </a:solidFill>
            </a:endParaRPr>
          </a:p>
        </p:txBody>
      </p:sp>
      <p:sp>
        <p:nvSpPr>
          <p:cNvPr id="67" name="Rectangle 66"/>
          <p:cNvSpPr/>
          <p:nvPr/>
        </p:nvSpPr>
        <p:spPr>
          <a:xfrm>
            <a:off x="10088880" y="5690616"/>
            <a:ext cx="1609344" cy="414528"/>
          </a:xfrm>
          <a:prstGeom prst="rect">
            <a:avLst/>
          </a:prstGeom>
          <a:solidFill>
            <a:schemeClr val="accent3">
              <a:lumMod val="20000"/>
              <a:lumOff val="80000"/>
            </a:schemeClr>
          </a:solidFill>
          <a:ln>
            <a:solidFill>
              <a:schemeClr val="accent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Deployment</a:t>
            </a:r>
            <a:endParaRPr lang="en-IN" dirty="0">
              <a:solidFill>
                <a:schemeClr val="bg1"/>
              </a:solidFill>
            </a:endParaRPr>
          </a:p>
        </p:txBody>
      </p:sp>
      <p:sp>
        <p:nvSpPr>
          <p:cNvPr id="68" name="Rectangle 67"/>
          <p:cNvSpPr/>
          <p:nvPr/>
        </p:nvSpPr>
        <p:spPr>
          <a:xfrm>
            <a:off x="7781544" y="5550408"/>
            <a:ext cx="1609344" cy="445008"/>
          </a:xfrm>
          <a:prstGeom prst="rect">
            <a:avLst/>
          </a:prstGeom>
          <a:solidFill>
            <a:schemeClr val="accent3">
              <a:lumMod val="20000"/>
              <a:lumOff val="80000"/>
            </a:schemeClr>
          </a:solidFill>
          <a:ln>
            <a:solidFill>
              <a:schemeClr val="accent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Construction</a:t>
            </a:r>
            <a:endParaRPr lang="en-IN" dirty="0">
              <a:solidFill>
                <a:schemeClr val="bg1"/>
              </a:solidFill>
            </a:endParaRPr>
          </a:p>
        </p:txBody>
      </p:sp>
      <p:sp>
        <p:nvSpPr>
          <p:cNvPr id="69" name="Rectangle 68"/>
          <p:cNvSpPr/>
          <p:nvPr/>
        </p:nvSpPr>
        <p:spPr>
          <a:xfrm>
            <a:off x="5318760" y="5455920"/>
            <a:ext cx="1609344" cy="429768"/>
          </a:xfrm>
          <a:prstGeom prst="rect">
            <a:avLst/>
          </a:prstGeom>
          <a:solidFill>
            <a:schemeClr val="accent3">
              <a:lumMod val="20000"/>
              <a:lumOff val="80000"/>
            </a:schemeClr>
          </a:solidFill>
          <a:ln>
            <a:solidFill>
              <a:schemeClr val="accent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Modelling</a:t>
            </a:r>
            <a:endParaRPr lang="en-IN" dirty="0">
              <a:solidFill>
                <a:schemeClr val="bg1"/>
              </a:solidFill>
            </a:endParaRPr>
          </a:p>
        </p:txBody>
      </p:sp>
      <p:sp>
        <p:nvSpPr>
          <p:cNvPr id="70" name="TextBox 69"/>
          <p:cNvSpPr txBox="1"/>
          <p:nvPr/>
        </p:nvSpPr>
        <p:spPr>
          <a:xfrm>
            <a:off x="481584" y="4696968"/>
            <a:ext cx="1519968" cy="369332"/>
          </a:xfrm>
          <a:prstGeom prst="rect">
            <a:avLst/>
          </a:prstGeom>
          <a:noFill/>
        </p:spPr>
        <p:txBody>
          <a:bodyPr wrap="none" rtlCol="0">
            <a:spAutoFit/>
          </a:bodyPr>
          <a:lstStyle/>
          <a:p>
            <a:r>
              <a:rPr lang="en-IN" b="1" dirty="0" smtClean="0">
                <a:solidFill>
                  <a:schemeClr val="accent3">
                    <a:lumMod val="20000"/>
                    <a:lumOff val="80000"/>
                  </a:schemeClr>
                </a:solidFill>
              </a:rPr>
              <a:t>Increment 2</a:t>
            </a:r>
            <a:endParaRPr lang="en-IN" b="1" dirty="0">
              <a:solidFill>
                <a:schemeClr val="accent3">
                  <a:lumMod val="20000"/>
                  <a:lumOff val="80000"/>
                </a:schemeClr>
              </a:solidFill>
            </a:endParaRPr>
          </a:p>
        </p:txBody>
      </p:sp>
      <p:cxnSp>
        <p:nvCxnSpPr>
          <p:cNvPr id="71" name="Straight Arrow Connector 70"/>
          <p:cNvCxnSpPr>
            <a:stCxn id="65" idx="3"/>
            <a:endCxn id="66" idx="1"/>
          </p:cNvCxnSpPr>
          <p:nvPr/>
        </p:nvCxnSpPr>
        <p:spPr>
          <a:xfrm>
            <a:off x="2356104" y="5410200"/>
            <a:ext cx="600456" cy="135636"/>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6" idx="3"/>
            <a:endCxn id="69" idx="1"/>
          </p:cNvCxnSpPr>
          <p:nvPr/>
        </p:nvCxnSpPr>
        <p:spPr>
          <a:xfrm>
            <a:off x="4565904" y="5545836"/>
            <a:ext cx="752856" cy="12496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3"/>
            <a:endCxn id="68" idx="1"/>
          </p:cNvCxnSpPr>
          <p:nvPr/>
        </p:nvCxnSpPr>
        <p:spPr>
          <a:xfrm>
            <a:off x="6928104" y="5670804"/>
            <a:ext cx="853440" cy="10210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8" idx="3"/>
            <a:endCxn id="67" idx="1"/>
          </p:cNvCxnSpPr>
          <p:nvPr/>
        </p:nvCxnSpPr>
        <p:spPr>
          <a:xfrm>
            <a:off x="9390888" y="5772912"/>
            <a:ext cx="697992" cy="12496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ppt_x"/>
                                          </p:val>
                                        </p:tav>
                                        <p:tav tm="100000">
                                          <p:val>
                                            <p:strVal val="#ppt_x"/>
                                          </p:val>
                                        </p:tav>
                                      </p:tavLst>
                                    </p:anim>
                                    <p:anim calcmode="lin" valueType="num">
                                      <p:cBhvr additive="base">
                                        <p:cTn id="24" dur="500" fill="hold"/>
                                        <p:tgtEl>
                                          <p:spTgt spid="4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ppt_x"/>
                                          </p:val>
                                        </p:tav>
                                        <p:tav tm="100000">
                                          <p:val>
                                            <p:strVal val="#ppt_x"/>
                                          </p:val>
                                        </p:tav>
                                      </p:tavLst>
                                    </p:anim>
                                    <p:anim calcmode="lin" valueType="num">
                                      <p:cBhvr additive="base">
                                        <p:cTn id="44" dur="500" fill="hold"/>
                                        <p:tgtEl>
                                          <p:spTgt spid="5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additive="base">
                                        <p:cTn id="51" dur="500" fill="hold"/>
                                        <p:tgtEl>
                                          <p:spTgt spid="58"/>
                                        </p:tgtEl>
                                        <p:attrNameLst>
                                          <p:attrName>ppt_x</p:attrName>
                                        </p:attrNameLst>
                                      </p:cBhvr>
                                      <p:tavLst>
                                        <p:tav tm="0">
                                          <p:val>
                                            <p:strVal val="#ppt_x"/>
                                          </p:val>
                                        </p:tav>
                                        <p:tav tm="100000">
                                          <p:val>
                                            <p:strVal val="#ppt_x"/>
                                          </p:val>
                                        </p:tav>
                                      </p:tavLst>
                                    </p:anim>
                                    <p:anim calcmode="lin" valueType="num">
                                      <p:cBhvr additive="base">
                                        <p:cTn id="52" dur="500" fill="hold"/>
                                        <p:tgtEl>
                                          <p:spTgt spid="5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additive="base">
                                        <p:cTn id="55" dur="500" fill="hold"/>
                                        <p:tgtEl>
                                          <p:spTgt spid="61"/>
                                        </p:tgtEl>
                                        <p:attrNameLst>
                                          <p:attrName>ppt_x</p:attrName>
                                        </p:attrNameLst>
                                      </p:cBhvr>
                                      <p:tavLst>
                                        <p:tav tm="0">
                                          <p:val>
                                            <p:strVal val="#ppt_x"/>
                                          </p:val>
                                        </p:tav>
                                        <p:tav tm="100000">
                                          <p:val>
                                            <p:strVal val="#ppt_x"/>
                                          </p:val>
                                        </p:tav>
                                      </p:tavLst>
                                    </p:anim>
                                    <p:anim calcmode="lin" valueType="num">
                                      <p:cBhvr additive="base">
                                        <p:cTn id="56" dur="500" fill="hold"/>
                                        <p:tgtEl>
                                          <p:spTgt spid="6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500" fill="hold"/>
                                        <p:tgtEl>
                                          <p:spTgt spid="65"/>
                                        </p:tgtEl>
                                        <p:attrNameLst>
                                          <p:attrName>ppt_x</p:attrName>
                                        </p:attrNameLst>
                                      </p:cBhvr>
                                      <p:tavLst>
                                        <p:tav tm="0">
                                          <p:val>
                                            <p:strVal val="#ppt_x"/>
                                          </p:val>
                                        </p:tav>
                                        <p:tav tm="100000">
                                          <p:val>
                                            <p:strVal val="#ppt_x"/>
                                          </p:val>
                                        </p:tav>
                                      </p:tavLst>
                                    </p:anim>
                                    <p:anim calcmode="lin" valueType="num">
                                      <p:cBhvr additive="base">
                                        <p:cTn id="60" dur="500" fill="hold"/>
                                        <p:tgtEl>
                                          <p:spTgt spid="6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ppt_x"/>
                                          </p:val>
                                        </p:tav>
                                        <p:tav tm="100000">
                                          <p:val>
                                            <p:strVal val="#ppt_x"/>
                                          </p:val>
                                        </p:tav>
                                      </p:tavLst>
                                    </p:anim>
                                    <p:anim calcmode="lin" valueType="num">
                                      <p:cBhvr additive="base">
                                        <p:cTn id="64" dur="500" fill="hold"/>
                                        <p:tgtEl>
                                          <p:spTgt spid="6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anim calcmode="lin" valueType="num">
                                      <p:cBhvr additive="base">
                                        <p:cTn id="67" dur="500" fill="hold"/>
                                        <p:tgtEl>
                                          <p:spTgt spid="68"/>
                                        </p:tgtEl>
                                        <p:attrNameLst>
                                          <p:attrName>ppt_x</p:attrName>
                                        </p:attrNameLst>
                                      </p:cBhvr>
                                      <p:tavLst>
                                        <p:tav tm="0">
                                          <p:val>
                                            <p:strVal val="#ppt_x"/>
                                          </p:val>
                                        </p:tav>
                                        <p:tav tm="100000">
                                          <p:val>
                                            <p:strVal val="#ppt_x"/>
                                          </p:val>
                                        </p:tav>
                                      </p:tavLst>
                                    </p:anim>
                                    <p:anim calcmode="lin" valueType="num">
                                      <p:cBhvr additive="base">
                                        <p:cTn id="68" dur="500" fill="hold"/>
                                        <p:tgtEl>
                                          <p:spTgt spid="6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additive="base">
                                        <p:cTn id="71" dur="500" fill="hold"/>
                                        <p:tgtEl>
                                          <p:spTgt spid="69"/>
                                        </p:tgtEl>
                                        <p:attrNameLst>
                                          <p:attrName>ppt_x</p:attrName>
                                        </p:attrNameLst>
                                      </p:cBhvr>
                                      <p:tavLst>
                                        <p:tav tm="0">
                                          <p:val>
                                            <p:strVal val="#ppt_x"/>
                                          </p:val>
                                        </p:tav>
                                        <p:tav tm="100000">
                                          <p:val>
                                            <p:strVal val="#ppt_x"/>
                                          </p:val>
                                        </p:tav>
                                      </p:tavLst>
                                    </p:anim>
                                    <p:anim calcmode="lin" valueType="num">
                                      <p:cBhvr additive="base">
                                        <p:cTn id="72" dur="500" fill="hold"/>
                                        <p:tgtEl>
                                          <p:spTgt spid="6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anim calcmode="lin" valueType="num">
                                      <p:cBhvr additive="base">
                                        <p:cTn id="75" dur="500" fill="hold"/>
                                        <p:tgtEl>
                                          <p:spTgt spid="70"/>
                                        </p:tgtEl>
                                        <p:attrNameLst>
                                          <p:attrName>ppt_x</p:attrName>
                                        </p:attrNameLst>
                                      </p:cBhvr>
                                      <p:tavLst>
                                        <p:tav tm="0">
                                          <p:val>
                                            <p:strVal val="#ppt_x"/>
                                          </p:val>
                                        </p:tav>
                                        <p:tav tm="100000">
                                          <p:val>
                                            <p:strVal val="#ppt_x"/>
                                          </p:val>
                                        </p:tav>
                                      </p:tavLst>
                                    </p:anim>
                                    <p:anim calcmode="lin" valueType="num">
                                      <p:cBhvr additive="base">
                                        <p:cTn id="76" dur="500" fill="hold"/>
                                        <p:tgtEl>
                                          <p:spTgt spid="7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additive="base">
                                        <p:cTn id="79" dur="500" fill="hold"/>
                                        <p:tgtEl>
                                          <p:spTgt spid="71"/>
                                        </p:tgtEl>
                                        <p:attrNameLst>
                                          <p:attrName>ppt_x</p:attrName>
                                        </p:attrNameLst>
                                      </p:cBhvr>
                                      <p:tavLst>
                                        <p:tav tm="0">
                                          <p:val>
                                            <p:strVal val="#ppt_x"/>
                                          </p:val>
                                        </p:tav>
                                        <p:tav tm="100000">
                                          <p:val>
                                            <p:strVal val="#ppt_x"/>
                                          </p:val>
                                        </p:tav>
                                      </p:tavLst>
                                    </p:anim>
                                    <p:anim calcmode="lin" valueType="num">
                                      <p:cBhvr additive="base">
                                        <p:cTn id="80" dur="500" fill="hold"/>
                                        <p:tgtEl>
                                          <p:spTgt spid="7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anim calcmode="lin" valueType="num">
                                      <p:cBhvr additive="base">
                                        <p:cTn id="83" dur="500" fill="hold"/>
                                        <p:tgtEl>
                                          <p:spTgt spid="72"/>
                                        </p:tgtEl>
                                        <p:attrNameLst>
                                          <p:attrName>ppt_x</p:attrName>
                                        </p:attrNameLst>
                                      </p:cBhvr>
                                      <p:tavLst>
                                        <p:tav tm="0">
                                          <p:val>
                                            <p:strVal val="#ppt_x"/>
                                          </p:val>
                                        </p:tav>
                                        <p:tav tm="100000">
                                          <p:val>
                                            <p:strVal val="#ppt_x"/>
                                          </p:val>
                                        </p:tav>
                                      </p:tavLst>
                                    </p:anim>
                                    <p:anim calcmode="lin" valueType="num">
                                      <p:cBhvr additive="base">
                                        <p:cTn id="84" dur="500" fill="hold"/>
                                        <p:tgtEl>
                                          <p:spTgt spid="72"/>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3"/>
                                        </p:tgtEl>
                                        <p:attrNameLst>
                                          <p:attrName>style.visibility</p:attrName>
                                        </p:attrNameLst>
                                      </p:cBhvr>
                                      <p:to>
                                        <p:strVal val="visible"/>
                                      </p:to>
                                    </p:set>
                                    <p:anim calcmode="lin" valueType="num">
                                      <p:cBhvr additive="base">
                                        <p:cTn id="87" dur="500" fill="hold"/>
                                        <p:tgtEl>
                                          <p:spTgt spid="73"/>
                                        </p:tgtEl>
                                        <p:attrNameLst>
                                          <p:attrName>ppt_x</p:attrName>
                                        </p:attrNameLst>
                                      </p:cBhvr>
                                      <p:tavLst>
                                        <p:tav tm="0">
                                          <p:val>
                                            <p:strVal val="#ppt_x"/>
                                          </p:val>
                                        </p:tav>
                                        <p:tav tm="100000">
                                          <p:val>
                                            <p:strVal val="#ppt_x"/>
                                          </p:val>
                                        </p:tav>
                                      </p:tavLst>
                                    </p:anim>
                                    <p:anim calcmode="lin" valueType="num">
                                      <p:cBhvr additive="base">
                                        <p:cTn id="88" dur="500" fill="hold"/>
                                        <p:tgtEl>
                                          <p:spTgt spid="73"/>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74"/>
                                        </p:tgtEl>
                                        <p:attrNameLst>
                                          <p:attrName>style.visibility</p:attrName>
                                        </p:attrNameLst>
                                      </p:cBhvr>
                                      <p:to>
                                        <p:strVal val="visible"/>
                                      </p:to>
                                    </p:set>
                                    <p:anim calcmode="lin" valueType="num">
                                      <p:cBhvr additive="base">
                                        <p:cTn id="91" dur="500" fill="hold"/>
                                        <p:tgtEl>
                                          <p:spTgt spid="74"/>
                                        </p:tgtEl>
                                        <p:attrNameLst>
                                          <p:attrName>ppt_x</p:attrName>
                                        </p:attrNameLst>
                                      </p:cBhvr>
                                      <p:tavLst>
                                        <p:tav tm="0">
                                          <p:val>
                                            <p:strVal val="#ppt_x"/>
                                          </p:val>
                                        </p:tav>
                                        <p:tav tm="100000">
                                          <p:val>
                                            <p:strVal val="#ppt_x"/>
                                          </p:val>
                                        </p:tav>
                                      </p:tavLst>
                                    </p:anim>
                                    <p:anim calcmode="lin" valueType="num">
                                      <p:cBhvr additive="base">
                                        <p:cTn id="92" dur="500" fill="hold"/>
                                        <p:tgtEl>
                                          <p:spTgt spid="7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67"/>
                                        </p:tgtEl>
                                        <p:attrNameLst>
                                          <p:attrName>style.visibility</p:attrName>
                                        </p:attrNameLst>
                                      </p:cBhvr>
                                      <p:to>
                                        <p:strVal val="visible"/>
                                      </p:to>
                                    </p:set>
                                    <p:anim calcmode="lin" valueType="num">
                                      <p:cBhvr additive="base">
                                        <p:cTn id="95" dur="500" fill="hold"/>
                                        <p:tgtEl>
                                          <p:spTgt spid="67"/>
                                        </p:tgtEl>
                                        <p:attrNameLst>
                                          <p:attrName>ppt_x</p:attrName>
                                        </p:attrNameLst>
                                      </p:cBhvr>
                                      <p:tavLst>
                                        <p:tav tm="0">
                                          <p:val>
                                            <p:strVal val="#ppt_x"/>
                                          </p:val>
                                        </p:tav>
                                        <p:tav tm="100000">
                                          <p:val>
                                            <p:strVal val="#ppt_x"/>
                                          </p:val>
                                        </p:tav>
                                      </p:tavLst>
                                    </p:anim>
                                    <p:anim calcmode="lin" valueType="num">
                                      <p:cBhvr additive="base">
                                        <p:cTn id="96"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3" grpId="0" animBg="1"/>
      <p:bldP spid="45" grpId="0" animBg="1"/>
      <p:bldP spid="46" grpId="0" animBg="1"/>
      <p:bldP spid="47" grpId="0" animBg="1"/>
      <p:bldP spid="48" grpId="0" animBg="1"/>
      <p:bldP spid="50" grpId="0"/>
      <p:bldP spid="65" grpId="0" animBg="1"/>
      <p:bldP spid="66" grpId="0" animBg="1"/>
      <p:bldP spid="67" grpId="0" animBg="1"/>
      <p:bldP spid="68" grpId="0" animBg="1"/>
      <p:bldP spid="69" grpId="0" animBg="1"/>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Tentative Work Distribution</a:t>
            </a:r>
            <a:endParaRPr lang="en-IN" dirty="0"/>
          </a:p>
        </p:txBody>
      </p:sp>
      <p:sp>
        <p:nvSpPr>
          <p:cNvPr id="3" name="Content Placeholder 2"/>
          <p:cNvSpPr>
            <a:spLocks noGrp="1"/>
          </p:cNvSpPr>
          <p:nvPr>
            <p:ph idx="1"/>
          </p:nvPr>
        </p:nvSpPr>
        <p:spPr/>
        <p:txBody>
          <a:bodyPr/>
          <a:lstStyle/>
          <a:p>
            <a:r>
              <a:rPr lang="en-IN" dirty="0" smtClean="0"/>
              <a:t>Front end – </a:t>
            </a:r>
            <a:r>
              <a:rPr lang="en-IN" dirty="0" err="1" smtClean="0"/>
              <a:t>Pruthvin</a:t>
            </a:r>
            <a:r>
              <a:rPr lang="en-IN" dirty="0" smtClean="0"/>
              <a:t> </a:t>
            </a:r>
            <a:r>
              <a:rPr lang="en-IN" dirty="0" err="1" smtClean="0"/>
              <a:t>Jhaveri</a:t>
            </a:r>
            <a:r>
              <a:rPr lang="en-IN" dirty="0" smtClean="0"/>
              <a:t> &amp; </a:t>
            </a:r>
            <a:r>
              <a:rPr lang="en-IN" dirty="0" err="1" smtClean="0"/>
              <a:t>Jayati</a:t>
            </a:r>
            <a:r>
              <a:rPr lang="en-IN" dirty="0" smtClean="0"/>
              <a:t> </a:t>
            </a:r>
            <a:r>
              <a:rPr lang="en-IN" dirty="0" err="1" smtClean="0"/>
              <a:t>Goswami</a:t>
            </a:r>
            <a:endParaRPr lang="en-IN" dirty="0" smtClean="0"/>
          </a:p>
          <a:p>
            <a:r>
              <a:rPr lang="en-IN" dirty="0" smtClean="0"/>
              <a:t>Back end – </a:t>
            </a:r>
            <a:r>
              <a:rPr lang="en-IN" dirty="0" err="1" smtClean="0"/>
              <a:t>Riddhi</a:t>
            </a:r>
            <a:r>
              <a:rPr lang="en-IN" dirty="0" smtClean="0"/>
              <a:t> Batas &amp; Kamakshi Nanda</a:t>
            </a:r>
          </a:p>
          <a:p>
            <a:r>
              <a:rPr lang="en-IN" dirty="0" smtClean="0"/>
              <a:t>Database- </a:t>
            </a:r>
            <a:r>
              <a:rPr lang="en-IN" dirty="0" err="1" smtClean="0"/>
              <a:t>Jayati</a:t>
            </a:r>
            <a:r>
              <a:rPr lang="en-IN" dirty="0" smtClean="0"/>
              <a:t> </a:t>
            </a:r>
            <a:r>
              <a:rPr lang="en-IN" dirty="0" err="1" smtClean="0"/>
              <a:t>Goswami</a:t>
            </a:r>
            <a:r>
              <a:rPr lang="en-IN" dirty="0" smtClean="0"/>
              <a:t> &amp; </a:t>
            </a:r>
            <a:r>
              <a:rPr lang="en-IN" dirty="0" err="1" smtClean="0"/>
              <a:t>Pruthvin</a:t>
            </a:r>
            <a:r>
              <a:rPr lang="en-IN" dirty="0" smtClean="0"/>
              <a:t> </a:t>
            </a:r>
            <a:r>
              <a:rPr lang="en-IN" dirty="0" err="1" smtClean="0"/>
              <a:t>Jhaveri</a:t>
            </a:r>
            <a:endParaRPr lang="en-IN"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7" y="2866734"/>
            <a:ext cx="9404723" cy="1400530"/>
          </a:xfrm>
        </p:spPr>
        <p:txBody>
          <a:bodyPr/>
          <a:lstStyle/>
          <a:p>
            <a:r>
              <a:rPr lang="en-US" sz="6600" dirty="0" smtClean="0"/>
              <a:t>THANK YOU</a:t>
            </a:r>
            <a:endParaRPr lang="en-US" sz="6600" dirty="0"/>
          </a:p>
        </p:txBody>
      </p:sp>
      <p:sp>
        <p:nvSpPr>
          <p:cNvPr id="3" name="Rectangle 2"/>
          <p:cNvSpPr/>
          <p:nvPr/>
        </p:nvSpPr>
        <p:spPr>
          <a:xfrm>
            <a:off x="10332720" y="5824728"/>
            <a:ext cx="1859280" cy="1231106"/>
          </a:xfrm>
          <a:prstGeom prst="rect">
            <a:avLst/>
          </a:prstGeom>
        </p:spPr>
        <p:txBody>
          <a:bodyPr wrap="square">
            <a:spAutoFit/>
          </a:bodyPr>
          <a:lstStyle/>
          <a:p>
            <a:r>
              <a:rPr lang="en-IN" sz="1400" dirty="0" err="1" smtClean="0">
                <a:solidFill>
                  <a:schemeClr val="accent3">
                    <a:lumMod val="20000"/>
                    <a:lumOff val="80000"/>
                  </a:schemeClr>
                </a:solidFill>
              </a:rPr>
              <a:t>Jayati</a:t>
            </a:r>
            <a:r>
              <a:rPr lang="en-IN" sz="1400" dirty="0" smtClean="0">
                <a:solidFill>
                  <a:schemeClr val="accent3">
                    <a:lumMod val="20000"/>
                    <a:lumOff val="80000"/>
                  </a:schemeClr>
                </a:solidFill>
              </a:rPr>
              <a:t> S </a:t>
            </a:r>
            <a:r>
              <a:rPr lang="en-IN" sz="1400" dirty="0" err="1" smtClean="0">
                <a:solidFill>
                  <a:schemeClr val="accent3">
                    <a:lumMod val="20000"/>
                    <a:lumOff val="80000"/>
                  </a:schemeClr>
                </a:solidFill>
              </a:rPr>
              <a:t>Goswami</a:t>
            </a:r>
            <a:endParaRPr lang="en-IN" sz="1400" dirty="0" smtClean="0">
              <a:solidFill>
                <a:schemeClr val="accent3">
                  <a:lumMod val="20000"/>
                  <a:lumOff val="80000"/>
                </a:schemeClr>
              </a:solidFill>
            </a:endParaRPr>
          </a:p>
          <a:p>
            <a:r>
              <a:rPr lang="en-IN" sz="1400" dirty="0" err="1" smtClean="0">
                <a:solidFill>
                  <a:schemeClr val="accent3">
                    <a:lumMod val="20000"/>
                    <a:lumOff val="80000"/>
                  </a:schemeClr>
                </a:solidFill>
              </a:rPr>
              <a:t>Pruthvin</a:t>
            </a:r>
            <a:r>
              <a:rPr lang="en-IN" sz="1400" dirty="0" smtClean="0">
                <a:solidFill>
                  <a:schemeClr val="accent3">
                    <a:lumMod val="20000"/>
                    <a:lumOff val="80000"/>
                  </a:schemeClr>
                </a:solidFill>
              </a:rPr>
              <a:t> </a:t>
            </a:r>
            <a:r>
              <a:rPr lang="en-IN" sz="1400" dirty="0" err="1" smtClean="0">
                <a:solidFill>
                  <a:schemeClr val="accent3">
                    <a:lumMod val="20000"/>
                    <a:lumOff val="80000"/>
                  </a:schemeClr>
                </a:solidFill>
              </a:rPr>
              <a:t>Jhaveri</a:t>
            </a:r>
            <a:endParaRPr lang="en-IN" sz="1400" dirty="0" smtClean="0">
              <a:solidFill>
                <a:schemeClr val="accent3">
                  <a:lumMod val="20000"/>
                  <a:lumOff val="80000"/>
                </a:schemeClr>
              </a:solidFill>
            </a:endParaRPr>
          </a:p>
          <a:p>
            <a:r>
              <a:rPr lang="en-IN" sz="1400" dirty="0" err="1" smtClean="0">
                <a:solidFill>
                  <a:schemeClr val="accent3">
                    <a:lumMod val="20000"/>
                    <a:lumOff val="80000"/>
                  </a:schemeClr>
                </a:solidFill>
              </a:rPr>
              <a:t>Riddhi</a:t>
            </a:r>
            <a:r>
              <a:rPr lang="en-IN" sz="1400" dirty="0" smtClean="0">
                <a:solidFill>
                  <a:schemeClr val="accent3">
                    <a:lumMod val="20000"/>
                    <a:lumOff val="80000"/>
                  </a:schemeClr>
                </a:solidFill>
              </a:rPr>
              <a:t> Batas</a:t>
            </a:r>
          </a:p>
          <a:p>
            <a:r>
              <a:rPr lang="en-IN" sz="1400" dirty="0" smtClean="0">
                <a:solidFill>
                  <a:schemeClr val="accent3">
                    <a:lumMod val="20000"/>
                    <a:lumOff val="80000"/>
                  </a:schemeClr>
                </a:solidFill>
              </a:rPr>
              <a:t>Kamakshi Nanda</a:t>
            </a:r>
          </a:p>
          <a:p>
            <a:endParaRPr lang="en-IN" dirty="0">
              <a:solidFill>
                <a:schemeClr val="accent3">
                  <a:lumMod val="20000"/>
                  <a:lumOff val="80000"/>
                </a:schemeClr>
              </a:solidFill>
            </a:endParaRPr>
          </a:p>
        </p:txBody>
      </p:sp>
    </p:spTree>
    <p:extLst>
      <p:ext uri="{BB962C8B-B14F-4D97-AF65-F5344CB8AC3E}">
        <p14:creationId xmlns:p14="http://schemas.microsoft.com/office/powerpoint/2010/main" xmlns="" val="1191111345"/>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6042"/>
          </a:xfrm>
        </p:spPr>
        <p:txBody>
          <a:bodyPr/>
          <a:lstStyle/>
          <a:p>
            <a:r>
              <a:rPr lang="en-US" b="1" dirty="0"/>
              <a:t> </a:t>
            </a:r>
            <a:r>
              <a:rPr lang="en-US" dirty="0" smtClean="0"/>
              <a:t>TITLE AND DESCRIPTION </a:t>
            </a:r>
            <a:endParaRPr lang="en-US" dirty="0"/>
          </a:p>
        </p:txBody>
      </p:sp>
      <p:sp>
        <p:nvSpPr>
          <p:cNvPr id="3" name="Content Placeholder 2"/>
          <p:cNvSpPr>
            <a:spLocks noGrp="1"/>
          </p:cNvSpPr>
          <p:nvPr>
            <p:ph idx="1"/>
          </p:nvPr>
        </p:nvSpPr>
        <p:spPr>
          <a:xfrm>
            <a:off x="1121600" y="1796886"/>
            <a:ext cx="8946541" cy="4439322"/>
          </a:xfrm>
        </p:spPr>
        <p:txBody>
          <a:bodyPr>
            <a:normAutofit fontScale="92500" lnSpcReduction="20000"/>
          </a:bodyPr>
          <a:lstStyle/>
          <a:p>
            <a:r>
              <a:rPr lang="en-US" dirty="0" smtClean="0"/>
              <a:t>The title of our project is </a:t>
            </a:r>
            <a:r>
              <a:rPr lang="en-US" b="1" dirty="0" smtClean="0"/>
              <a:t>Buy, Sell and Rent used books locally.</a:t>
            </a:r>
          </a:p>
          <a:p>
            <a:r>
              <a:rPr lang="en-US" dirty="0" smtClean="0"/>
              <a:t>This system will provide an online platform for users to buy, sell and rent used books in their vicinity.</a:t>
            </a:r>
          </a:p>
          <a:p>
            <a:r>
              <a:rPr lang="en-US" dirty="0" smtClean="0"/>
              <a:t>This system will empower students to independently connect with buyers and sellers online, removing the middleman like Second hand book sellers.</a:t>
            </a:r>
          </a:p>
          <a:p>
            <a:r>
              <a:rPr lang="en-IN" dirty="0" smtClean="0"/>
              <a:t>People who are comfortable with reading old books (the ones already read by someone else). This idea revolves around providing all such people who would like to read their favourite titles in second hand or old used books, an online portal where they can buy books.</a:t>
            </a:r>
            <a:endParaRPr lang="en-US" dirty="0" smtClean="0"/>
          </a:p>
          <a:p>
            <a:r>
              <a:rPr lang="en-IN" dirty="0" smtClean="0"/>
              <a:t>This platform will also provide an opportunity to people who normally buy new books but would like to sell them after they have read them.</a:t>
            </a:r>
          </a:p>
          <a:p>
            <a:r>
              <a:rPr lang="en-IN" dirty="0" smtClean="0"/>
              <a:t>This will also act as a library of these second hand books which can be borrowed and returned after a specific period of time for a specific sum.</a:t>
            </a:r>
          </a:p>
          <a:p>
            <a:pPr>
              <a:buNone/>
            </a:pPr>
            <a:endParaRPr lang="en-US" dirty="0" smtClean="0"/>
          </a:p>
          <a:p>
            <a:endParaRPr lang="en-US" dirty="0" smtClean="0"/>
          </a:p>
          <a:p>
            <a:endParaRPr lang="en-US" dirty="0"/>
          </a:p>
        </p:txBody>
      </p:sp>
    </p:spTree>
    <p:extLst>
      <p:ext uri="{BB962C8B-B14F-4D97-AF65-F5344CB8AC3E}">
        <p14:creationId xmlns:p14="http://schemas.microsoft.com/office/powerpoint/2010/main" xmlns="" val="274329064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Type and category</a:t>
            </a:r>
            <a:endParaRPr lang="en-US" dirty="0"/>
          </a:p>
        </p:txBody>
      </p:sp>
      <p:sp>
        <p:nvSpPr>
          <p:cNvPr id="3" name="Content Placeholder 2"/>
          <p:cNvSpPr>
            <a:spLocks noGrp="1"/>
          </p:cNvSpPr>
          <p:nvPr>
            <p:ph idx="1"/>
          </p:nvPr>
        </p:nvSpPr>
        <p:spPr>
          <a:xfrm>
            <a:off x="1103312" y="2052918"/>
            <a:ext cx="8946541" cy="4402746"/>
          </a:xfrm>
        </p:spPr>
        <p:txBody>
          <a:bodyPr>
            <a:normAutofit/>
          </a:bodyPr>
          <a:lstStyle/>
          <a:p>
            <a:r>
              <a:rPr lang="en-US" dirty="0" smtClean="0"/>
              <a:t>Project category: web application.</a:t>
            </a:r>
          </a:p>
          <a:p>
            <a:r>
              <a:rPr lang="en-US" dirty="0" smtClean="0"/>
              <a:t>Project type: live</a:t>
            </a:r>
            <a:endParaRPr lang="en-US" dirty="0"/>
          </a:p>
        </p:txBody>
      </p:sp>
    </p:spTree>
    <p:extLst>
      <p:ext uri="{BB962C8B-B14F-4D97-AF65-F5344CB8AC3E}">
        <p14:creationId xmlns:p14="http://schemas.microsoft.com/office/powerpoint/2010/main" xmlns="" val="44420849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Profile</a:t>
            </a:r>
            <a:endParaRPr lang="en-US" dirty="0"/>
          </a:p>
        </p:txBody>
      </p:sp>
      <p:sp>
        <p:nvSpPr>
          <p:cNvPr id="3" name="Content Placeholder 2"/>
          <p:cNvSpPr>
            <a:spLocks noGrp="1"/>
          </p:cNvSpPr>
          <p:nvPr>
            <p:ph idx="1"/>
          </p:nvPr>
        </p:nvSpPr>
        <p:spPr>
          <a:xfrm>
            <a:off x="1060704" y="1600200"/>
            <a:ext cx="8989149" cy="4648199"/>
          </a:xfrm>
        </p:spPr>
        <p:txBody>
          <a:bodyPr>
            <a:normAutofit/>
          </a:bodyPr>
          <a:lstStyle/>
          <a:p>
            <a:r>
              <a:rPr lang="en-US" dirty="0" smtClean="0"/>
              <a:t>Our client is Mr. </a:t>
            </a:r>
            <a:r>
              <a:rPr lang="en-US" dirty="0" err="1" smtClean="0"/>
              <a:t>Biraj</a:t>
            </a:r>
            <a:r>
              <a:rPr lang="en-US" dirty="0" smtClean="0"/>
              <a:t> Shah.</a:t>
            </a:r>
          </a:p>
          <a:p>
            <a:r>
              <a:rPr lang="en-US" dirty="0" smtClean="0"/>
              <a:t>He is the creative designer, Director of INTORQUE, </a:t>
            </a:r>
            <a:r>
              <a:rPr lang="en-US" dirty="0" err="1" smtClean="0"/>
              <a:t>Ahmedabad</a:t>
            </a:r>
            <a:r>
              <a:rPr lang="en-US" dirty="0" smtClean="0"/>
              <a:t>.</a:t>
            </a:r>
            <a:endParaRPr lang="en-IN" dirty="0" smtClean="0"/>
          </a:p>
          <a:p>
            <a:endParaRPr lang="en-US" dirty="0"/>
          </a:p>
        </p:txBody>
      </p:sp>
    </p:spTree>
    <p:extLst>
      <p:ext uri="{BB962C8B-B14F-4D97-AF65-F5344CB8AC3E}">
        <p14:creationId xmlns:p14="http://schemas.microsoft.com/office/powerpoint/2010/main" xmlns="" val="427551222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Scope Summarized</a:t>
            </a:r>
            <a:endParaRPr lang="en-IN" dirty="0"/>
          </a:p>
        </p:txBody>
      </p:sp>
      <p:sp>
        <p:nvSpPr>
          <p:cNvPr id="3" name="Content Placeholder 2"/>
          <p:cNvSpPr>
            <a:spLocks noGrp="1"/>
          </p:cNvSpPr>
          <p:nvPr>
            <p:ph idx="1"/>
          </p:nvPr>
        </p:nvSpPr>
        <p:spPr>
          <a:xfrm>
            <a:off x="1103313" y="2052918"/>
            <a:ext cx="4401376" cy="4195481"/>
          </a:xfrm>
        </p:spPr>
        <p:txBody>
          <a:bodyPr>
            <a:normAutofit fontScale="92500"/>
          </a:bodyPr>
          <a:lstStyle/>
          <a:p>
            <a:r>
              <a:rPr lang="en-IN" dirty="0" smtClean="0"/>
              <a:t>Search Book</a:t>
            </a:r>
          </a:p>
          <a:p>
            <a:r>
              <a:rPr lang="en-IN" dirty="0" smtClean="0"/>
              <a:t>Book Suggestions Using Cookies</a:t>
            </a:r>
          </a:p>
          <a:p>
            <a:r>
              <a:rPr lang="en-IN" dirty="0" smtClean="0"/>
              <a:t>Sell Book</a:t>
            </a:r>
          </a:p>
          <a:p>
            <a:r>
              <a:rPr lang="en-IN" dirty="0" smtClean="0"/>
              <a:t>Buy Book</a:t>
            </a:r>
          </a:p>
          <a:p>
            <a:r>
              <a:rPr lang="en-IN" dirty="0" smtClean="0"/>
              <a:t>Notification</a:t>
            </a:r>
          </a:p>
          <a:p>
            <a:r>
              <a:rPr lang="en-IN" dirty="0" smtClean="0"/>
              <a:t>Rent</a:t>
            </a:r>
          </a:p>
          <a:p>
            <a:r>
              <a:rPr lang="en-IN" dirty="0" smtClean="0"/>
              <a:t>Penalty on Payment for rent</a:t>
            </a:r>
          </a:p>
          <a:p>
            <a:r>
              <a:rPr lang="en-IN" dirty="0" smtClean="0"/>
              <a:t>Wish list</a:t>
            </a:r>
          </a:p>
          <a:p>
            <a:r>
              <a:rPr lang="en-IN" dirty="0" smtClean="0"/>
              <a:t>Chat box</a:t>
            </a:r>
          </a:p>
          <a:p>
            <a:r>
              <a:rPr lang="en-IN" dirty="0" smtClean="0"/>
              <a:t>Seller Review</a:t>
            </a:r>
          </a:p>
          <a:p>
            <a:endParaRPr lang="en-IN" dirty="0" smtClean="0"/>
          </a:p>
          <a:p>
            <a:endParaRPr lang="en-IN" dirty="0"/>
          </a:p>
        </p:txBody>
      </p:sp>
      <p:sp>
        <p:nvSpPr>
          <p:cNvPr id="5" name="Content Placeholder 2"/>
          <p:cNvSpPr txBox="1">
            <a:spLocks/>
          </p:cNvSpPr>
          <p:nvPr/>
        </p:nvSpPr>
        <p:spPr>
          <a:xfrm>
            <a:off x="6446520" y="2132166"/>
            <a:ext cx="5245609" cy="4195481"/>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n-IN" sz="2000" dirty="0" smtClean="0">
                <a:latin typeface="+mj-lt"/>
                <a:ea typeface="+mj-ea"/>
                <a:cs typeface="+mj-cs"/>
              </a:rPr>
              <a:t>Image Processing using AI</a:t>
            </a:r>
            <a:endParaRPr kumimoji="0" lang="en-IN" sz="2000" b="0" i="0" u="none" strike="noStrike" kern="1200" cap="none" spc="0" normalizeH="0" baseline="0" noProof="0" dirty="0" smtClean="0">
              <a:ln>
                <a:noFill/>
              </a:ln>
              <a:solidFill>
                <a:schemeClr val="tx1"/>
              </a:solidFill>
              <a:effectLst/>
              <a:uLnTx/>
              <a:uFillTx/>
              <a:latin typeface="+mj-lt"/>
              <a:ea typeface="+mj-ea"/>
              <a:cs typeface="+mj-cs"/>
            </a:endParaRP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n-IN" sz="2000" dirty="0" smtClean="0"/>
              <a:t>Login/Register</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n-IN" sz="2000" smtClean="0"/>
              <a:t>Edit Profile</a:t>
            </a:r>
            <a:endParaRPr lang="en-IN" sz="2000" dirty="0" smtClean="0"/>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n-IN" sz="2000" dirty="0" smtClean="0"/>
              <a:t>Data </a:t>
            </a:r>
            <a:r>
              <a:rPr lang="en-IN" sz="2000" dirty="0" smtClean="0"/>
              <a:t>Encryption of Sensitive </a:t>
            </a:r>
            <a:r>
              <a:rPr lang="en-IN" sz="2000" dirty="0" smtClean="0"/>
              <a:t>Data</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endParaRPr lang="en-IN" sz="2000" dirty="0" smtClean="0"/>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endParaRPr kumimoji="0" lang="en-IN" sz="2000" b="0" i="0" u="none" strike="noStrike" kern="1200" cap="none" spc="0" normalizeH="0" baseline="0" noProof="0" dirty="0" smtClean="0">
              <a:ln>
                <a:noFill/>
              </a:ln>
              <a:solidFill>
                <a:schemeClr val="tx1"/>
              </a:solidFill>
              <a:effectLst/>
              <a:uLnTx/>
              <a:uFillTx/>
              <a:latin typeface="+mj-lt"/>
              <a:ea typeface="+mj-ea"/>
              <a:cs typeface="+mj-cs"/>
            </a:endParaRP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endParaRPr kumimoji="0" lang="en-IN" sz="2000" b="0" i="0" u="none" strike="noStrike" kern="1200" cap="none" spc="0" normalizeH="0" baseline="0" noProof="0" dirty="0" smtClean="0">
              <a:ln>
                <a:noFill/>
              </a:ln>
              <a:solidFill>
                <a:schemeClr val="tx1"/>
              </a:solidFill>
              <a:effectLst/>
              <a:uLnTx/>
              <a:uFillTx/>
              <a:latin typeface="+mj-lt"/>
              <a:ea typeface="+mj-ea"/>
              <a:cs typeface="+mj-cs"/>
            </a:endParaRP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endParaRPr kumimoji="0" lang="en-IN"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Scope</a:t>
            </a:r>
            <a:endParaRPr lang="en-IN" dirty="0"/>
          </a:p>
        </p:txBody>
      </p:sp>
      <p:sp>
        <p:nvSpPr>
          <p:cNvPr id="3" name="Content Placeholder 2"/>
          <p:cNvSpPr>
            <a:spLocks noGrp="1"/>
          </p:cNvSpPr>
          <p:nvPr>
            <p:ph idx="1"/>
          </p:nvPr>
        </p:nvSpPr>
        <p:spPr>
          <a:xfrm>
            <a:off x="1103312" y="1709928"/>
            <a:ext cx="8946541" cy="4700016"/>
          </a:xfrm>
        </p:spPr>
        <p:txBody>
          <a:bodyPr>
            <a:normAutofit/>
          </a:bodyPr>
          <a:lstStyle/>
          <a:p>
            <a:r>
              <a:rPr lang="en-IN" dirty="0" smtClean="0"/>
              <a:t>The user can only view books if he/she has not registered into our web application.</a:t>
            </a:r>
          </a:p>
          <a:p>
            <a:pPr lvl="0"/>
            <a:r>
              <a:rPr lang="en-IN" dirty="0" smtClean="0"/>
              <a:t>The user can login to buy ,sell and rent books.</a:t>
            </a:r>
          </a:p>
          <a:p>
            <a:pPr marL="457200" lvl="0" indent="-457200">
              <a:buFont typeface="+mj-lt"/>
              <a:buAutoNum type="arabicPeriod"/>
            </a:pPr>
            <a:r>
              <a:rPr lang="en-IN" sz="1700" dirty="0" smtClean="0"/>
              <a:t>If the user selects to sell the book, he will have to click on the sell option and then will have to fill a form that asks for information about the book. If everything goes well then the book will be added in our database and will be available on the Web application.</a:t>
            </a:r>
          </a:p>
          <a:p>
            <a:pPr marL="457200" lvl="0" indent="-457200">
              <a:buFont typeface="+mj-lt"/>
              <a:buAutoNum type="arabicPeriod"/>
            </a:pPr>
            <a:r>
              <a:rPr lang="en-IN" sz="1700" dirty="0" smtClean="0">
                <a:solidFill>
                  <a:schemeClr val="bg2">
                    <a:lumMod val="20000"/>
                    <a:lumOff val="80000"/>
                  </a:schemeClr>
                </a:solidFill>
              </a:rPr>
              <a:t> </a:t>
            </a:r>
            <a:r>
              <a:rPr lang="en-IN" sz="1700" dirty="0" smtClean="0"/>
              <a:t>If the user wants to buy or rent a book he/she can surf or search books by their category, book name, ISBN, author etc.</a:t>
            </a:r>
          </a:p>
          <a:p>
            <a:pPr lvl="0"/>
            <a:r>
              <a:rPr lang="en-IN" dirty="0" smtClean="0"/>
              <a:t>The buyer and seller can contact each other using our chat box or by email or phone.</a:t>
            </a:r>
          </a:p>
          <a:p>
            <a:pPr lvl="0"/>
            <a:endParaRPr lang="en-IN" dirty="0" smtClean="0"/>
          </a:p>
          <a:p>
            <a:endParaRPr lang="en-IN" dirty="0" smtClean="0"/>
          </a:p>
          <a:p>
            <a:endParaRPr lang="en-IN" dirty="0" smtClean="0"/>
          </a:p>
          <a:p>
            <a:endParaRPr lang="en-IN"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Extended features</a:t>
            </a:r>
            <a:endParaRPr lang="en-IN" dirty="0"/>
          </a:p>
        </p:txBody>
      </p:sp>
      <p:sp>
        <p:nvSpPr>
          <p:cNvPr id="3" name="Content Placeholder 2"/>
          <p:cNvSpPr>
            <a:spLocks noGrp="1"/>
          </p:cNvSpPr>
          <p:nvPr>
            <p:ph idx="1"/>
          </p:nvPr>
        </p:nvSpPr>
        <p:spPr/>
        <p:txBody>
          <a:bodyPr/>
          <a:lstStyle/>
          <a:p>
            <a:r>
              <a:rPr lang="en-IN" dirty="0" smtClean="0"/>
              <a:t>Payment mode links</a:t>
            </a:r>
          </a:p>
          <a:p>
            <a:pPr marL="457200" indent="-457200">
              <a:buAutoNum type="arabicPeriod"/>
            </a:pPr>
            <a:r>
              <a:rPr lang="en-IN" dirty="0" err="1" smtClean="0"/>
              <a:t>GooglePay</a:t>
            </a:r>
            <a:endParaRPr lang="en-IN" dirty="0" smtClean="0"/>
          </a:p>
          <a:p>
            <a:pPr marL="457200" indent="-457200">
              <a:buAutoNum type="arabicPeriod"/>
            </a:pPr>
            <a:r>
              <a:rPr lang="en-IN" dirty="0" err="1" smtClean="0"/>
              <a:t>Paytm</a:t>
            </a:r>
            <a:r>
              <a:rPr lang="en-IN" dirty="0"/>
              <a:t> </a:t>
            </a:r>
            <a:r>
              <a:rPr lang="en-IN" dirty="0" smtClean="0"/>
              <a:t>etc.</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 USED</a:t>
            </a:r>
            <a:endParaRPr lang="en-US" dirty="0"/>
          </a:p>
        </p:txBody>
      </p:sp>
      <p:sp>
        <p:nvSpPr>
          <p:cNvPr id="3" name="Content Placeholder 2"/>
          <p:cNvSpPr>
            <a:spLocks noGrp="1"/>
          </p:cNvSpPr>
          <p:nvPr>
            <p:ph idx="1"/>
          </p:nvPr>
        </p:nvSpPr>
        <p:spPr/>
        <p:txBody>
          <a:bodyPr/>
          <a:lstStyle/>
          <a:p>
            <a:r>
              <a:rPr lang="en-US" dirty="0" smtClean="0"/>
              <a:t>Front end     </a:t>
            </a:r>
          </a:p>
          <a:p>
            <a:pPr>
              <a:buNone/>
            </a:pPr>
            <a:r>
              <a:rPr lang="en-US" dirty="0" smtClean="0"/>
              <a:t>     Language: HTML, CSS, </a:t>
            </a:r>
            <a:r>
              <a:rPr lang="en-US" dirty="0" err="1" smtClean="0"/>
              <a:t>Javascript</a:t>
            </a:r>
            <a:r>
              <a:rPr lang="en-US" dirty="0" smtClean="0"/>
              <a:t>, Bootstrap</a:t>
            </a:r>
          </a:p>
          <a:p>
            <a:pPr>
              <a:buNone/>
            </a:pPr>
            <a:r>
              <a:rPr lang="en-US" dirty="0" smtClean="0"/>
              <a:t>     Tool: Notepad++	</a:t>
            </a:r>
          </a:p>
          <a:p>
            <a:r>
              <a:rPr lang="en-US" dirty="0" smtClean="0"/>
              <a:t>Back end</a:t>
            </a:r>
          </a:p>
          <a:p>
            <a:pPr>
              <a:buNone/>
            </a:pPr>
            <a:r>
              <a:rPr lang="en-US" dirty="0" smtClean="0"/>
              <a:t>     Language: Java</a:t>
            </a:r>
          </a:p>
          <a:p>
            <a:pPr>
              <a:buNone/>
            </a:pPr>
            <a:r>
              <a:rPr lang="en-US" dirty="0" smtClean="0"/>
              <a:t>     Tool: Net beans</a:t>
            </a:r>
          </a:p>
          <a:p>
            <a:r>
              <a:rPr lang="en-US" dirty="0" smtClean="0"/>
              <a:t>Database: </a:t>
            </a:r>
            <a:r>
              <a:rPr lang="en-US" dirty="0" err="1" smtClean="0"/>
              <a:t>MySQL</a:t>
            </a:r>
            <a:endParaRPr lang="en-US" dirty="0" smtClean="0"/>
          </a:p>
          <a:p>
            <a:r>
              <a:rPr lang="en-US" dirty="0" smtClean="0"/>
              <a:t>Server: Tomcat/</a:t>
            </a:r>
            <a:r>
              <a:rPr lang="en-US" dirty="0" err="1" smtClean="0"/>
              <a:t>GlassFish</a:t>
            </a:r>
            <a:endParaRPr lang="en-US" dirty="0" smtClean="0"/>
          </a:p>
        </p:txBody>
      </p:sp>
    </p:spTree>
    <p:extLst>
      <p:ext uri="{BB962C8B-B14F-4D97-AF65-F5344CB8AC3E}">
        <p14:creationId xmlns:p14="http://schemas.microsoft.com/office/powerpoint/2010/main" xmlns="" val="122096012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Log in</a:t>
            </a:r>
            <a:endParaRPr lang="en-IN" dirty="0" smtClean="0"/>
          </a:p>
          <a:p>
            <a:pPr marL="457200" indent="-457200">
              <a:buFont typeface="+mj-lt"/>
              <a:buAutoNum type="arabicPeriod"/>
            </a:pPr>
            <a:r>
              <a:rPr lang="en-US" dirty="0" smtClean="0"/>
              <a:t>Home page</a:t>
            </a:r>
            <a:endParaRPr lang="en-IN" dirty="0" smtClean="0"/>
          </a:p>
          <a:p>
            <a:pPr marL="457200" indent="-457200">
              <a:buFont typeface="+mj-lt"/>
              <a:buAutoNum type="arabicPeriod"/>
            </a:pPr>
            <a:r>
              <a:rPr lang="en-US" dirty="0" smtClean="0"/>
              <a:t>Sell Book/Books</a:t>
            </a:r>
            <a:endParaRPr lang="en-IN" dirty="0" smtClean="0"/>
          </a:p>
          <a:p>
            <a:pPr marL="457200" indent="-457200">
              <a:buFont typeface="+mj-lt"/>
              <a:buAutoNum type="arabicPeriod"/>
            </a:pPr>
            <a:r>
              <a:rPr lang="en-US" dirty="0" smtClean="0"/>
              <a:t>View Book</a:t>
            </a:r>
            <a:endParaRPr lang="en-IN" dirty="0" smtClean="0"/>
          </a:p>
          <a:p>
            <a:pPr>
              <a:buNone/>
            </a:pPr>
            <a:endParaRPr lang="en-IN" dirty="0"/>
          </a:p>
        </p:txBody>
      </p:sp>
    </p:spTree>
    <p:extLst>
      <p:ext uri="{BB962C8B-B14F-4D97-AF65-F5344CB8AC3E}">
        <p14:creationId xmlns:p14="http://schemas.microsoft.com/office/powerpoint/2010/main" xmlns="" val="103416573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901</TotalTime>
  <Words>787</Words>
  <Application>Microsoft Office PowerPoint</Application>
  <PresentationFormat>Custom</PresentationFormat>
  <Paragraphs>169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PAIGE </vt:lpstr>
      <vt:lpstr> TITLE AND DESCRIPTION </vt:lpstr>
      <vt:lpstr>Project Type and category</vt:lpstr>
      <vt:lpstr>Client Profile</vt:lpstr>
      <vt:lpstr>Project Scope Summarized</vt:lpstr>
      <vt:lpstr>Project Scope</vt:lpstr>
      <vt:lpstr>Extended features</vt:lpstr>
      <vt:lpstr>TOOLS AND TECHNOLOGIES USED</vt:lpstr>
      <vt:lpstr>MODULES</vt:lpstr>
      <vt:lpstr>1. Login Module</vt:lpstr>
      <vt:lpstr>2. Home Page</vt:lpstr>
      <vt:lpstr>3. Sell Book</vt:lpstr>
      <vt:lpstr>4. View Book</vt:lpstr>
      <vt:lpstr>Slide 14</vt:lpstr>
      <vt:lpstr>Slide 15</vt:lpstr>
      <vt:lpstr>Development Model &amp; Methodology</vt:lpstr>
      <vt:lpstr>Tentative Work Distribution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DONE with th sign Petition </dc:title>
  <dc:creator>admin</dc:creator>
  <cp:lastModifiedBy>kamakshi nanda</cp:lastModifiedBy>
  <cp:revision>102</cp:revision>
  <dcterms:created xsi:type="dcterms:W3CDTF">2019-04-09T13:32:01Z</dcterms:created>
  <dcterms:modified xsi:type="dcterms:W3CDTF">2019-07-16T07:40:18Z</dcterms:modified>
</cp:coreProperties>
</file>