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9D16C359-F72C-DB0C-6F84-76F6CE6E185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91770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0C49D47F-5F28-B339-CF35-254CCC3C791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809257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23E34ED1-CF88-D2A0-E477-D4571B995AC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178816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67EB957-C799-97C8-8255-124D93D6765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606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2623909D-A693-A971-93CD-4FAB29BDC8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967906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196CBBF3-2265-487A-25D8-27A2D71FB4B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10364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00D26D71-79F6-3C32-FA58-D3ECE5118B1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985774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32CFFE20-1913-FEC1-B0EB-0C3FA2AFEB9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101143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562EF37-256D-1EFE-0626-387736E991F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253765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CBE7D86E-2BC5-B64B-CD53-D1EB821CB0F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802331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ECAE7A37-DCFB-11D8-1622-13123422579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571645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1F2020-4EC1-4F43-8FFA-DCFB2243682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5BE401-635B-4F96-9AF9-6FDBDCFE8BC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FF66-F2F0-1370-B9FF-87FF49132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reassessment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662A2-7B5B-0E37-EAC1-7A6381C1D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Lakshmi Kollimarla</a:t>
            </a:r>
          </a:p>
          <a:p>
            <a:r>
              <a:rPr lang="en-IN" dirty="0"/>
              <a:t>4287</a:t>
            </a:r>
          </a:p>
        </p:txBody>
      </p:sp>
    </p:spTree>
    <p:extLst>
      <p:ext uri="{BB962C8B-B14F-4D97-AF65-F5344CB8AC3E}">
        <p14:creationId xmlns:p14="http://schemas.microsoft.com/office/powerpoint/2010/main" val="197153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035E-7903-51EC-7720-5F59A8C2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F3E4AF-CAC8-F9C2-BD49-E6193F523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96" y="1846263"/>
            <a:ext cx="23917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52D2-0D3D-801D-7011-E6ADD878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3A13B-BB71-D949-5DF0-0E8622910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22" y="1737360"/>
            <a:ext cx="10618058" cy="4259897"/>
          </a:xfrm>
        </p:spPr>
      </p:pic>
    </p:spTree>
    <p:extLst>
      <p:ext uri="{BB962C8B-B14F-4D97-AF65-F5344CB8AC3E}">
        <p14:creationId xmlns:p14="http://schemas.microsoft.com/office/powerpoint/2010/main" val="18527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F532-D4FB-2D3C-14E7-0F7B085E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BA4B1-CD8A-B413-CE91-EC4618E13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2112385"/>
            <a:ext cx="5334000" cy="31301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1D4C6-EF21-72B8-4AA0-156C8BE15A54}"/>
              </a:ext>
            </a:extLst>
          </p:cNvPr>
          <p:cNvSpPr txBox="1"/>
          <p:nvPr/>
        </p:nvSpPr>
        <p:spPr>
          <a:xfrm>
            <a:off x="6858000" y="1990465"/>
            <a:ext cx="4693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Used </a:t>
            </a:r>
            <a:r>
              <a:rPr lang="en-IN" dirty="0" err="1"/>
              <a:t>vlookup</a:t>
            </a:r>
            <a:r>
              <a:rPr lang="en-IN" dirty="0"/>
              <a:t> to find the return status of each order</a:t>
            </a:r>
          </a:p>
          <a:p>
            <a:pPr marL="285750" indent="-285750">
              <a:buFontTx/>
              <a:buChar char="-"/>
            </a:pPr>
            <a:r>
              <a:rPr lang="en-IN" dirty="0"/>
              <a:t>Made a pivot table to find the percentage of orders that were returned</a:t>
            </a:r>
          </a:p>
          <a:p>
            <a:pPr marL="285750" indent="-285750">
              <a:buFontTx/>
              <a:buChar char="-"/>
            </a:pPr>
            <a:r>
              <a:rPr lang="en-IN" dirty="0"/>
              <a:t>Calculated the loss in terms of sales revenue and profits due to returns using </a:t>
            </a:r>
            <a:r>
              <a:rPr lang="en-IN" dirty="0" err="1"/>
              <a:t>sumif</a:t>
            </a:r>
            <a:r>
              <a:rPr lang="en-IN" dirty="0"/>
              <a:t> and sum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Total of 800 orders are returned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There is a loss of 7.86% in total sales revenue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There is a loss of 8.11% in total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profits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4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726-838E-DF09-3AF8-32B11E9E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4544-5A0F-D0C2-8518-7E03F864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62880" cy="320378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- calculated shipping efficiency by days() between ship date and order date</a:t>
            </a:r>
          </a:p>
          <a:p>
            <a:r>
              <a:rPr lang="en-IN" dirty="0"/>
              <a:t>- Made a pivot table and found average shipping efficiency for each shipping mode</a:t>
            </a:r>
          </a:p>
          <a:p>
            <a:r>
              <a:rPr lang="en-IN" dirty="0"/>
              <a:t>- sorted the pivot in descending order based on average</a:t>
            </a:r>
          </a:p>
          <a:p>
            <a:r>
              <a:rPr lang="en-IN" dirty="0"/>
              <a:t>-</a:t>
            </a:r>
            <a:r>
              <a:rPr lang="en-IN" b="1" dirty="0"/>
              <a:t> The Same day shipping mode is the fastest with an average delivery time of 0-1 days</a:t>
            </a:r>
          </a:p>
          <a:p>
            <a:r>
              <a:rPr lang="en-IN" b="1" dirty="0"/>
              <a:t>- The standard class is slowest with an average delivery time of 5 days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7CC0-93C4-40D7-1EEB-85B18DBE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9" y="2032362"/>
            <a:ext cx="5019041" cy="22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8D4E-E3D6-D09B-CE63-DB1DE3C5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D2E9-053F-470F-F2F7-E06A3633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42" y="1737360"/>
            <a:ext cx="6003577" cy="402336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Found unique customers from the data</a:t>
            </a:r>
          </a:p>
          <a:p>
            <a:pPr>
              <a:buFontTx/>
              <a:buChar char="-"/>
            </a:pPr>
            <a:r>
              <a:rPr lang="en-IN" dirty="0"/>
              <a:t>Calculated total sales and number of orders placed for each customer</a:t>
            </a:r>
          </a:p>
          <a:p>
            <a:pPr>
              <a:buFontTx/>
              <a:buChar char="-"/>
            </a:pPr>
            <a:r>
              <a:rPr lang="en-IN" dirty="0"/>
              <a:t>Sorted the data in descending order based on total sales generated and orders places to get the high value customers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r>
              <a:rPr lang="en-IN" b="1" dirty="0"/>
              <a:t> The customers highlighted are the high value customers since revenue is mostly generated from them. </a:t>
            </a:r>
          </a:p>
          <a:p>
            <a:pPr>
              <a:buFontTx/>
              <a:buChar char="-"/>
            </a:pPr>
            <a:r>
              <a:rPr lang="en-IN" b="1" dirty="0"/>
              <a:t>Target marketing can be done by showing the above customers ads relevant to their frequent purchases.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1252-B935-6F08-F2F6-5386B48A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33" y="684101"/>
            <a:ext cx="4117348" cy="54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9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EA45-CA6A-F49E-0F2B-11F55E0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FF2-BD35-3BA2-8ED0-CA8223E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83855" cy="4023360"/>
          </a:xfrm>
        </p:spPr>
        <p:txBody>
          <a:bodyPr/>
          <a:lstStyle/>
          <a:p>
            <a:r>
              <a:rPr lang="en-IN" dirty="0"/>
              <a:t>- Created a Pivot table and found total sales for each group of category and sub-category</a:t>
            </a:r>
          </a:p>
          <a:p>
            <a:r>
              <a:rPr lang="en-IN" dirty="0"/>
              <a:t>- sorted the data based on total sales to find top selling category and sub category products</a:t>
            </a:r>
          </a:p>
          <a:p>
            <a:r>
              <a:rPr lang="en-IN" dirty="0"/>
              <a:t>- Calculated the average profit for each group from the pivot table</a:t>
            </a:r>
          </a:p>
          <a:p>
            <a:r>
              <a:rPr lang="en-IN" dirty="0"/>
              <a:t>-</a:t>
            </a:r>
            <a:r>
              <a:rPr lang="en-IN" b="1" dirty="0"/>
              <a:t> The top selling groups are:</a:t>
            </a:r>
          </a:p>
          <a:p>
            <a:pPr lvl="1"/>
            <a:r>
              <a:rPr lang="en-IN" b="1" dirty="0"/>
              <a:t>Technology : Accessories</a:t>
            </a:r>
          </a:p>
          <a:p>
            <a:pPr lvl="1"/>
            <a:r>
              <a:rPr lang="en-IN" b="1" dirty="0"/>
              <a:t>Furniture : Bookcases</a:t>
            </a:r>
          </a:p>
          <a:p>
            <a:pPr lvl="1"/>
            <a:r>
              <a:rPr lang="en-IN" b="1" dirty="0"/>
              <a:t>Office Supplies : Appliances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1ECA3-E237-3426-B1B4-C05E4EC6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695809"/>
            <a:ext cx="4155440" cy="54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3CE-230A-38B1-CD0C-600A113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3330-95E6-03B5-0E44-CB34280B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29662" cy="4023360"/>
          </a:xfrm>
        </p:spPr>
        <p:txBody>
          <a:bodyPr/>
          <a:lstStyle/>
          <a:p>
            <a:r>
              <a:rPr lang="en-IN" dirty="0"/>
              <a:t>-Calculated the total sales and Average profit grouped by region by creating a Pivot table</a:t>
            </a:r>
          </a:p>
          <a:p>
            <a:r>
              <a:rPr lang="en-IN" dirty="0"/>
              <a:t>- sorted the data in descending order on sum of sales.</a:t>
            </a:r>
          </a:p>
          <a:p>
            <a:r>
              <a:rPr lang="en-IN" dirty="0"/>
              <a:t>- </a:t>
            </a:r>
            <a:r>
              <a:rPr lang="en-IN" b="1" dirty="0"/>
              <a:t>The region with highest sales is west </a:t>
            </a:r>
          </a:p>
          <a:p>
            <a:r>
              <a:rPr lang="en-IN" b="1" dirty="0"/>
              <a:t>- The region with lowest sales is south</a:t>
            </a:r>
          </a:p>
          <a:p>
            <a:r>
              <a:rPr lang="en-IN" b="1" dirty="0"/>
              <a:t>- The profit margins took a considerable dip in the central region and are high in west region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C2745-7606-0C48-9A8C-1CA0170F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24" y="286603"/>
            <a:ext cx="4382112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3A0C6-13B9-9450-889D-5EC3E189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336" y="2575161"/>
            <a:ext cx="4980003" cy="29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6EEA-0649-E9A1-DEAE-3FECF8E8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6BB61-0480-848E-5E7E-25EA87B0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86" t="31023" r="6781" b="7266"/>
          <a:stretch/>
        </p:blipFill>
        <p:spPr>
          <a:xfrm>
            <a:off x="5110480" y="2021840"/>
            <a:ext cx="6695440" cy="42468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26154-75F5-A2CA-FB38-437489025128}"/>
              </a:ext>
            </a:extLst>
          </p:cNvPr>
          <p:cNvSpPr txBox="1"/>
          <p:nvPr/>
        </p:nvSpPr>
        <p:spPr>
          <a:xfrm>
            <a:off x="772160" y="2160120"/>
            <a:ext cx="401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Used the </a:t>
            </a:r>
            <a:r>
              <a:rPr lang="en-IN" dirty="0" err="1"/>
              <a:t>correl</a:t>
            </a:r>
            <a:r>
              <a:rPr lang="en-IN" dirty="0"/>
              <a:t>() formula to find the correlation coefficient between discounts and sales , discounts and profits.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The correlation coefficient for discounts and sales : -0.028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Since it is considerably low, we can say there is no correlation between discounts and sales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The correlation coefficient for discounts and profits is -0.21949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The coefficient is still low, but can be considered as negative correlation.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8D1B-5457-FAB1-BB59-E0C0C7DE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13EBE0-5F27-8D58-76A8-5F4E6B45F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147852"/>
              </p:ext>
            </p:extLst>
          </p:nvPr>
        </p:nvGraphicFramePr>
        <p:xfrm>
          <a:off x="6272982" y="3883742"/>
          <a:ext cx="4630992" cy="1966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9054">
                  <a:extLst>
                    <a:ext uri="{9D8B030D-6E8A-4147-A177-3AD203B41FA5}">
                      <a16:colId xmlns:a16="http://schemas.microsoft.com/office/drawing/2014/main" val="3650980456"/>
                    </a:ext>
                  </a:extLst>
                </a:gridCol>
                <a:gridCol w="624574">
                  <a:extLst>
                    <a:ext uri="{9D8B030D-6E8A-4147-A177-3AD203B41FA5}">
                      <a16:colId xmlns:a16="http://schemas.microsoft.com/office/drawing/2014/main" val="1416146028"/>
                    </a:ext>
                  </a:extLst>
                </a:gridCol>
                <a:gridCol w="883544">
                  <a:extLst>
                    <a:ext uri="{9D8B030D-6E8A-4147-A177-3AD203B41FA5}">
                      <a16:colId xmlns:a16="http://schemas.microsoft.com/office/drawing/2014/main" val="1185328204"/>
                    </a:ext>
                  </a:extLst>
                </a:gridCol>
                <a:gridCol w="548407">
                  <a:extLst>
                    <a:ext uri="{9D8B030D-6E8A-4147-A177-3AD203B41FA5}">
                      <a16:colId xmlns:a16="http://schemas.microsoft.com/office/drawing/2014/main" val="4068294029"/>
                    </a:ext>
                  </a:extLst>
                </a:gridCol>
                <a:gridCol w="1005413">
                  <a:extLst>
                    <a:ext uri="{9D8B030D-6E8A-4147-A177-3AD203B41FA5}">
                      <a16:colId xmlns:a16="http://schemas.microsoft.com/office/drawing/2014/main" val="3499829629"/>
                    </a:ext>
                  </a:extLst>
                </a:gridCol>
              </a:tblGrid>
              <a:tr h="327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Region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total_sales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orders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2986356"/>
                  </a:ext>
                </a:extLst>
              </a:tr>
              <a:tr h="327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Cassandra Brandow</a:t>
                      </a:r>
                      <a:endParaRPr lang="en-IN" sz="1200" b="0" i="0" u="none" strike="noStrike">
                        <a:solidFill>
                          <a:srgbClr val="C050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South</a:t>
                      </a:r>
                      <a:endParaRPr lang="en-IN" sz="1200" b="0" i="0" u="none" strike="noStrike">
                        <a:solidFill>
                          <a:srgbClr val="C050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287.99</a:t>
                      </a:r>
                      <a:endParaRPr lang="en-IN" sz="1200" b="0" i="0" u="none" strike="noStrike">
                        <a:solidFill>
                          <a:srgbClr val="C050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C050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7178385"/>
                  </a:ext>
                </a:extLst>
              </a:tr>
              <a:tr h="327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Anna Andreadi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6076.139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2021443"/>
                  </a:ext>
                </a:extLst>
              </a:tr>
              <a:tr h="327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Kelly Williams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Central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449.096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7399561"/>
                  </a:ext>
                </a:extLst>
              </a:tr>
              <a:tr h="3277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Chuck Magee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5086.935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5894895"/>
                  </a:ext>
                </a:extLst>
              </a:tr>
              <a:tr h="32774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28711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3766FA9-12B7-69E6-19F3-4CBD4A1F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37" y="1913217"/>
            <a:ext cx="4187560" cy="1794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16A44-AF1D-7F32-E916-8C0600CDD667}"/>
              </a:ext>
            </a:extLst>
          </p:cNvPr>
          <p:cNvSpPr txBox="1"/>
          <p:nvPr/>
        </p:nvSpPr>
        <p:spPr>
          <a:xfrm>
            <a:off x="1097280" y="2074607"/>
            <a:ext cx="4477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Calculated region wise total sales and total profit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It is observed that </a:t>
            </a:r>
            <a:r>
              <a:rPr lang="en-IN" b="1" dirty="0">
                <a:solidFill>
                  <a:srgbClr val="FF0000"/>
                </a:solidFill>
              </a:rPr>
              <a:t>south</a:t>
            </a:r>
            <a:r>
              <a:rPr lang="en-IN" b="1" dirty="0"/>
              <a:t> is not yet saturated and is low in total sales </a:t>
            </a:r>
          </a:p>
          <a:p>
            <a:pPr marL="285750" indent="-285750">
              <a:buFontTx/>
              <a:buChar char="-"/>
            </a:pPr>
            <a:r>
              <a:rPr lang="en-IN" dirty="0"/>
              <a:t>Calculated customer wise total sales and number of order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Observed that Cassandra </a:t>
            </a:r>
            <a:r>
              <a:rPr lang="en-IN" b="1" dirty="0" err="1"/>
              <a:t>Brandow</a:t>
            </a:r>
            <a:r>
              <a:rPr lang="en-IN" b="1" dirty="0"/>
              <a:t> is a target customer and she is from south</a:t>
            </a:r>
          </a:p>
          <a:p>
            <a:endParaRPr lang="en-IN" b="1" dirty="0"/>
          </a:p>
          <a:p>
            <a:pPr marL="285750" indent="-285750">
              <a:buFontTx/>
              <a:buChar char="-"/>
            </a:pPr>
            <a:r>
              <a:rPr lang="en-IN" b="1" dirty="0">
                <a:highlight>
                  <a:srgbClr val="FFFF00"/>
                </a:highlight>
              </a:rPr>
              <a:t>Hence, improving sales in south region will improve overall sales and profits</a:t>
            </a:r>
          </a:p>
        </p:txBody>
      </p:sp>
    </p:spTree>
    <p:extLst>
      <p:ext uri="{BB962C8B-B14F-4D97-AF65-F5344CB8AC3E}">
        <p14:creationId xmlns:p14="http://schemas.microsoft.com/office/powerpoint/2010/main" val="41405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E558-A657-9C4A-2F21-8238492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20F4-0D0B-7924-1001-252748A0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/>
          <a:lstStyle/>
          <a:p>
            <a:r>
              <a:rPr lang="en-IN" dirty="0"/>
              <a:t>- calculated total sales for every year for each customer</a:t>
            </a:r>
          </a:p>
          <a:p>
            <a:r>
              <a:rPr lang="en-IN" dirty="0"/>
              <a:t>- calculated the retention rate for each customer</a:t>
            </a:r>
          </a:p>
          <a:p>
            <a:r>
              <a:rPr lang="en-IN" b="1" dirty="0"/>
              <a:t>- customers with positive retention rate should be given loyalty program discounts for more life time</a:t>
            </a:r>
          </a:p>
          <a:p>
            <a:r>
              <a:rPr lang="en-IN" b="1" dirty="0"/>
              <a:t>- customer with negative retention rate are likely to stop making purchases, giving discounts and sales would help to increase their life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C333E-E445-2C00-6BEC-A20D011C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44" y="2104732"/>
            <a:ext cx="3286456" cy="430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89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3f942a8b-8381-473a-9adf-6b9555914825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457F301D-9754-4AC2-9594-685537A55A0A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564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Microsoft Sans Serif</vt:lpstr>
      <vt:lpstr>Retrospect</vt:lpstr>
      <vt:lpstr>Excel reassessment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PowerPoint Presentation</vt:lpstr>
      <vt:lpstr>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reassessment</dc:title>
  <dc:creator>Lakshmi Kamakshi Kollimarla</dc:creator>
  <cp:keywords>Classification=LV_C0NF1D3NT1AL</cp:keywords>
  <cp:lastModifiedBy>Lakshmi Kamakshi Kollimarla</cp:lastModifiedBy>
  <cp:revision>1</cp:revision>
  <dcterms:created xsi:type="dcterms:W3CDTF">2024-03-27T08:45:40Z</dcterms:created>
  <dcterms:modified xsi:type="dcterms:W3CDTF">2024-03-27T11:50:39Z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3f942a8b-8381-473a-9adf-6b9555914825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