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mi.k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mi.k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data.xlsx]task6!PivotTable2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task6!$B$3</c:f>
              <c:strCache>
                <c:ptCount val="1"/>
                <c:pt idx="0">
                  <c:v>Average of comment_count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task6!$A$4:$A$5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task6!$B$4:$B$5</c:f>
              <c:numCache>
                <c:formatCode>General</c:formatCode>
                <c:ptCount val="2"/>
                <c:pt idx="0">
                  <c:v>1537.6183900731785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4-4D76-974B-39E60237CD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4981295"/>
        <c:axId val="1117595231"/>
      </c:barChart>
      <c:barChart>
        <c:barDir val="bar"/>
        <c:grouping val="clustered"/>
        <c:varyColors val="0"/>
        <c:ser>
          <c:idx val="1"/>
          <c:order val="1"/>
          <c:tx>
            <c:strRef>
              <c:f>task6!$C$3</c:f>
              <c:strCache>
                <c:ptCount val="1"/>
                <c:pt idx="0">
                  <c:v>Average of 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task6!$A$4:$A$5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task6!$C$4:$C$5</c:f>
              <c:numCache>
                <c:formatCode>General</c:formatCode>
                <c:ptCount val="2"/>
                <c:pt idx="0">
                  <c:v>695976.52796691062</c:v>
                </c:pt>
                <c:pt idx="1">
                  <c:v>353118.39020270272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74-4D76-974B-39E60237CD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24990415"/>
        <c:axId val="1117593247"/>
      </c:barChart>
      <c:catAx>
        <c:axId val="122498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595231"/>
        <c:crosses val="autoZero"/>
        <c:auto val="1"/>
        <c:lblAlgn val="ctr"/>
        <c:lblOffset val="100"/>
        <c:noMultiLvlLbl val="0"/>
      </c:catAx>
      <c:valAx>
        <c:axId val="111759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981295"/>
        <c:crosses val="autoZero"/>
        <c:crossBetween val="between"/>
      </c:valAx>
      <c:valAx>
        <c:axId val="1117593247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990415"/>
        <c:crosses val="max"/>
        <c:crossBetween val="between"/>
      </c:valAx>
      <c:catAx>
        <c:axId val="122499041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175932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data.xlsx]task14!PivotTable9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task14!$B$3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task14!$A$4:$A$14</c:f>
              <c:strCache>
                <c:ptCount val="10"/>
                <c:pt idx="0">
                  <c:v>Education</c:v>
                </c:pt>
                <c:pt idx="1">
                  <c:v>Entertainment</c:v>
                </c:pt>
                <c:pt idx="2">
                  <c:v>Film &amp; Animation</c:v>
                </c:pt>
                <c:pt idx="3">
                  <c:v>Howto &amp; Style</c:v>
                </c:pt>
                <c:pt idx="4">
                  <c:v>Music</c:v>
                </c:pt>
                <c:pt idx="5">
                  <c:v>News &amp; Politics</c:v>
                </c:pt>
                <c:pt idx="6">
                  <c:v>People &amp; Blogs</c:v>
                </c:pt>
                <c:pt idx="7">
                  <c:v>Religious</c:v>
                </c:pt>
                <c:pt idx="8">
                  <c:v>Science &amp; Technology</c:v>
                </c:pt>
                <c:pt idx="9">
                  <c:v>Sports</c:v>
                </c:pt>
              </c:strCache>
            </c:strRef>
          </c:cat>
          <c:val>
            <c:numRef>
              <c:f>task14!$B$4:$B$14</c:f>
              <c:numCache>
                <c:formatCode>General</c:formatCode>
                <c:ptCount val="10"/>
                <c:pt idx="0">
                  <c:v>4726045</c:v>
                </c:pt>
                <c:pt idx="1">
                  <c:v>91068750</c:v>
                </c:pt>
                <c:pt idx="2">
                  <c:v>28772359</c:v>
                </c:pt>
                <c:pt idx="3">
                  <c:v>4641565</c:v>
                </c:pt>
                <c:pt idx="4">
                  <c:v>1954645</c:v>
                </c:pt>
                <c:pt idx="5">
                  <c:v>47050581</c:v>
                </c:pt>
                <c:pt idx="6">
                  <c:v>19296320</c:v>
                </c:pt>
                <c:pt idx="7">
                  <c:v>2542635</c:v>
                </c:pt>
                <c:pt idx="8">
                  <c:v>3449587</c:v>
                </c:pt>
                <c:pt idx="9">
                  <c:v>2543198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24-4E36-AFE9-3F49D2770ED2}"/>
            </c:ext>
          </c:extLst>
        </c:ser>
        <c:ser>
          <c:idx val="3"/>
          <c:order val="3"/>
          <c:tx>
            <c:strRef>
              <c:f>task14!$E$3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task14!$A$4:$A$14</c:f>
              <c:strCache>
                <c:ptCount val="10"/>
                <c:pt idx="0">
                  <c:v>Education</c:v>
                </c:pt>
                <c:pt idx="1">
                  <c:v>Entertainment</c:v>
                </c:pt>
                <c:pt idx="2">
                  <c:v>Film &amp; Animation</c:v>
                </c:pt>
                <c:pt idx="3">
                  <c:v>Howto &amp; Style</c:v>
                </c:pt>
                <c:pt idx="4">
                  <c:v>Music</c:v>
                </c:pt>
                <c:pt idx="5">
                  <c:v>News &amp; Politics</c:v>
                </c:pt>
                <c:pt idx="6">
                  <c:v>People &amp; Blogs</c:v>
                </c:pt>
                <c:pt idx="7">
                  <c:v>Religious</c:v>
                </c:pt>
                <c:pt idx="8">
                  <c:v>Science &amp; Technology</c:v>
                </c:pt>
                <c:pt idx="9">
                  <c:v>Sports</c:v>
                </c:pt>
              </c:strCache>
            </c:strRef>
          </c:cat>
          <c:val>
            <c:numRef>
              <c:f>task14!$E$4:$E$14</c:f>
              <c:numCache>
                <c:formatCode>General</c:formatCode>
                <c:ptCount val="10"/>
                <c:pt idx="0">
                  <c:v>21857</c:v>
                </c:pt>
                <c:pt idx="1">
                  <c:v>701192</c:v>
                </c:pt>
                <c:pt idx="2">
                  <c:v>92950</c:v>
                </c:pt>
                <c:pt idx="3">
                  <c:v>27650</c:v>
                </c:pt>
                <c:pt idx="4">
                  <c:v>12238</c:v>
                </c:pt>
                <c:pt idx="5">
                  <c:v>136839</c:v>
                </c:pt>
                <c:pt idx="6">
                  <c:v>45128</c:v>
                </c:pt>
                <c:pt idx="7">
                  <c:v>49603</c:v>
                </c:pt>
                <c:pt idx="8">
                  <c:v>53599</c:v>
                </c:pt>
                <c:pt idx="9">
                  <c:v>2516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24-4E36-AFE9-3F49D2770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1357183"/>
        <c:axId val="1058988943"/>
      </c:lineChart>
      <c:lineChart>
        <c:grouping val="standard"/>
        <c:varyColors val="0"/>
        <c:ser>
          <c:idx val="1"/>
          <c:order val="1"/>
          <c:tx>
            <c:strRef>
              <c:f>task14!$C$3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task14!$A$4:$A$14</c:f>
              <c:strCache>
                <c:ptCount val="10"/>
                <c:pt idx="0">
                  <c:v>Education</c:v>
                </c:pt>
                <c:pt idx="1">
                  <c:v>Entertainment</c:v>
                </c:pt>
                <c:pt idx="2">
                  <c:v>Film &amp; Animation</c:v>
                </c:pt>
                <c:pt idx="3">
                  <c:v>Howto &amp; Style</c:v>
                </c:pt>
                <c:pt idx="4">
                  <c:v>Music</c:v>
                </c:pt>
                <c:pt idx="5">
                  <c:v>News &amp; Politics</c:v>
                </c:pt>
                <c:pt idx="6">
                  <c:v>People &amp; Blogs</c:v>
                </c:pt>
                <c:pt idx="7">
                  <c:v>Religious</c:v>
                </c:pt>
                <c:pt idx="8">
                  <c:v>Science &amp; Technology</c:v>
                </c:pt>
                <c:pt idx="9">
                  <c:v>Sports</c:v>
                </c:pt>
              </c:strCache>
            </c:strRef>
          </c:cat>
          <c:val>
            <c:numRef>
              <c:f>task14!$C$4:$C$14</c:f>
              <c:numCache>
                <c:formatCode>General</c:formatCode>
                <c:ptCount val="10"/>
                <c:pt idx="0">
                  <c:v>250168</c:v>
                </c:pt>
                <c:pt idx="1">
                  <c:v>211257</c:v>
                </c:pt>
                <c:pt idx="2">
                  <c:v>30215</c:v>
                </c:pt>
                <c:pt idx="3">
                  <c:v>22596</c:v>
                </c:pt>
                <c:pt idx="4">
                  <c:v>2919</c:v>
                </c:pt>
                <c:pt idx="5">
                  <c:v>115463</c:v>
                </c:pt>
                <c:pt idx="6">
                  <c:v>134790</c:v>
                </c:pt>
                <c:pt idx="7">
                  <c:v>44751</c:v>
                </c:pt>
                <c:pt idx="8">
                  <c:v>2141</c:v>
                </c:pt>
                <c:pt idx="9">
                  <c:v>2431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24-4E36-AFE9-3F49D2770ED2}"/>
            </c:ext>
          </c:extLst>
        </c:ser>
        <c:ser>
          <c:idx val="2"/>
          <c:order val="2"/>
          <c:tx>
            <c:strRef>
              <c:f>task14!$D$3</c:f>
              <c:strCache>
                <c:ptCount val="1"/>
                <c:pt idx="0">
                  <c:v>Sum of dislikes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task14!$A$4:$A$14</c:f>
              <c:strCache>
                <c:ptCount val="10"/>
                <c:pt idx="0">
                  <c:v>Education</c:v>
                </c:pt>
                <c:pt idx="1">
                  <c:v>Entertainment</c:v>
                </c:pt>
                <c:pt idx="2">
                  <c:v>Film &amp; Animation</c:v>
                </c:pt>
                <c:pt idx="3">
                  <c:v>Howto &amp; Style</c:v>
                </c:pt>
                <c:pt idx="4">
                  <c:v>Music</c:v>
                </c:pt>
                <c:pt idx="5">
                  <c:v>News &amp; Politics</c:v>
                </c:pt>
                <c:pt idx="6">
                  <c:v>People &amp; Blogs</c:v>
                </c:pt>
                <c:pt idx="7">
                  <c:v>Religious</c:v>
                </c:pt>
                <c:pt idx="8">
                  <c:v>Science &amp; Technology</c:v>
                </c:pt>
                <c:pt idx="9">
                  <c:v>Sports</c:v>
                </c:pt>
              </c:strCache>
            </c:strRef>
          </c:cat>
          <c:val>
            <c:numRef>
              <c:f>task14!$D$4:$D$14</c:f>
              <c:numCache>
                <c:formatCode>General</c:formatCode>
                <c:ptCount val="10"/>
                <c:pt idx="0">
                  <c:v>3769</c:v>
                </c:pt>
                <c:pt idx="1">
                  <c:v>94778</c:v>
                </c:pt>
                <c:pt idx="2">
                  <c:v>22771</c:v>
                </c:pt>
                <c:pt idx="3">
                  <c:v>7591</c:v>
                </c:pt>
                <c:pt idx="4">
                  <c:v>389</c:v>
                </c:pt>
                <c:pt idx="5">
                  <c:v>105167</c:v>
                </c:pt>
                <c:pt idx="6">
                  <c:v>15464</c:v>
                </c:pt>
                <c:pt idx="7">
                  <c:v>2276</c:v>
                </c:pt>
                <c:pt idx="8">
                  <c:v>5554</c:v>
                </c:pt>
                <c:pt idx="9">
                  <c:v>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24-4E36-AFE9-3F49D2770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1349023"/>
        <c:axId val="1058986463"/>
      </c:lineChart>
      <c:catAx>
        <c:axId val="122135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988943"/>
        <c:crosses val="autoZero"/>
        <c:auto val="1"/>
        <c:lblAlgn val="ctr"/>
        <c:lblOffset val="100"/>
        <c:noMultiLvlLbl val="0"/>
      </c:catAx>
      <c:valAx>
        <c:axId val="105898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357183"/>
        <c:crosses val="autoZero"/>
        <c:crossBetween val="between"/>
      </c:valAx>
      <c:valAx>
        <c:axId val="10589864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349023"/>
        <c:crosses val="max"/>
        <c:crossBetween val="between"/>
      </c:valAx>
      <c:catAx>
        <c:axId val="12213490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58986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6CC07-BD8D-4A87-8068-600B5158FA6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20F45-2A80-43FF-B358-E1D6DF8E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6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20F45-2A80-43FF-B358-E1D6DF8E5F1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7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AAA5D087-1D69-859F-F1E1-1D0D17F9884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503945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EA95FD9A-DD72-0C68-29E3-08A9D6A5ED7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587650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00DAE2D3-121B-A2DD-216C-4F8F21ECD3D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48556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AB42F126-EBC0-6CF0-E726-A0C2FC97DEA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264133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76D2E4A1-5F3E-0E16-BC49-B8CF7B37055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899868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70F83DF8-EE92-37D8-7544-6B156C79E29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78988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B6753DF5-1D89-AD5C-9E63-BBC923C1F44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494716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8BE85382-FD54-B38C-B3CA-1BF09555EDC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238299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57ADA8A3-C460-D793-2FAF-35DA1DB8EC3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627001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CD9CBC55-1677-979A-15F8-A8C11CDC286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04782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53BB2ECA-5D75-C01D-7699-8E9F9341D23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082363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AB6CC1-3FE3-4888-BADF-8BFD9250CDF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11ECC3-254B-414B-B9E9-36BF0E3613D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7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6C2A-9A9A-DBBF-3F91-A79774507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EF89C-BF10-FD70-DF55-A09EB31C0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4287- Kollimarla Lakshmi </a:t>
            </a:r>
            <a:r>
              <a:rPr lang="en-IN" dirty="0" err="1"/>
              <a:t>kamakshi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45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F5E8-F385-D323-57A2-FBC8FD0F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1F89-028A-075E-CA39-8895C0B0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416A1-E52B-D7CE-929A-74C68235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40" y="1619884"/>
            <a:ext cx="846328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0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2E293-6434-2A38-6A80-B941616A7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BCD8-BADB-F84C-3A85-C4AD4D46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19E4-B80E-F731-FEB4-3BE0E1BC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2AE6A5-AA1B-F883-D599-DD001B244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665119"/>
              </p:ext>
            </p:extLst>
          </p:nvPr>
        </p:nvGraphicFramePr>
        <p:xfrm>
          <a:off x="5140960" y="2077084"/>
          <a:ext cx="6151880" cy="3683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13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62FF2-D582-EC0A-B255-63051573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0176-0123-0695-1F02-7F5CA922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AA48-D0BC-C778-6AA1-C9EB8837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 likes and dislikes have positive correlation, where as likes, comments and dislikes –comments have negative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49278-894C-8A91-1C7C-1185A44A7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00" y="2399871"/>
            <a:ext cx="547763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72E32-7F83-2C21-06EE-54D3750B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F822-5E07-51E7-ABEA-F1AFB96D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F272-EDAF-B9D9-8C45-623A23AD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205423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DE2C0-2D81-F486-D104-71CC3A1B7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5223-5F52-B12F-1A56-722D82DF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A8B4-7CDB-ADEC-E2AC-8AC342B6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168864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1E1D-89D6-1021-2A4D-E9C9E6ABC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9144-F9A8-1AA1-3141-4B0367B8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433B-97B0-E749-D434-8596C7756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105945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F1514-0BC5-04CA-2411-86B99087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5F2F-2DD4-591B-90FA-CEAADA0C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C2C8-C729-1A05-9883-37287183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161989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33F37-CDDE-DA71-BDEE-EDE6C1CAA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0469-FF6A-AD54-2E2E-89CE9A6A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12DD-CF33-A511-79E4-AC47B170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1279967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ADD2C-79F6-17D8-0532-6B22B760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9D2D-4950-981C-C649-EACACC5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A5BC2-30C2-325F-CE73-25DAD481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17018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C8206-991F-7352-DAEB-9C780CCC5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F6E9-43AF-0CF3-7288-66A0B0E2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D63C-C071-8555-765A-102D277C1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264457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6360-205D-4696-9803-F0000919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198-81F9-D754-7866-4447881D1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0" y="2680547"/>
            <a:ext cx="4673600" cy="2440094"/>
          </a:xfrm>
        </p:spPr>
        <p:txBody>
          <a:bodyPr/>
          <a:lstStyle/>
          <a:p>
            <a:r>
              <a:rPr lang="en-IN" b="1" dirty="0"/>
              <a:t>Insights: The average time gap for a video to become trending is about 1 day</a:t>
            </a:r>
          </a:p>
        </p:txBody>
      </p:sp>
    </p:spTree>
    <p:extLst>
      <p:ext uri="{BB962C8B-B14F-4D97-AF65-F5344CB8AC3E}">
        <p14:creationId xmlns:p14="http://schemas.microsoft.com/office/powerpoint/2010/main" val="175655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1E6C-3787-B39C-9025-955D61903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B10E-7476-1D95-C90F-79581F3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6C34-991A-7779-385A-FCA21C85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154329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9D5AB-EE77-71B8-6020-A7B98280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FAB2-671A-7D30-C578-301FA399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ACA1-40BC-44E9-86C3-77EED249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368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2925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AFD2-9059-BB9A-F1CD-911DE503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CA2B-83BF-7818-16B2-3068AF69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240" y="2548037"/>
            <a:ext cx="4419600" cy="4023360"/>
          </a:xfrm>
        </p:spPr>
        <p:txBody>
          <a:bodyPr/>
          <a:lstStyle/>
          <a:p>
            <a:r>
              <a:rPr lang="en-IN" b="1" dirty="0"/>
              <a:t>Insights: education and pet animals categories has highest engagement rate</a:t>
            </a:r>
          </a:p>
        </p:txBody>
      </p:sp>
    </p:spTree>
    <p:extLst>
      <p:ext uri="{BB962C8B-B14F-4D97-AF65-F5344CB8AC3E}">
        <p14:creationId xmlns:p14="http://schemas.microsoft.com/office/powerpoint/2010/main" val="148129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5D29-657B-8077-61E5-A8B94C49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E896-AF58-6171-7C0B-228D4576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97680" cy="4023360"/>
          </a:xfrm>
        </p:spPr>
        <p:txBody>
          <a:bodyPr/>
          <a:lstStyle/>
          <a:p>
            <a:r>
              <a:rPr lang="en-IN" b="1" dirty="0" err="1"/>
              <a:t>Insights:It</a:t>
            </a:r>
            <a:r>
              <a:rPr lang="en-IN" b="1" dirty="0"/>
              <a:t> is observed that the interaction on videos with comments enables is more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A5B99B-3088-5AB5-9873-07BEACC98B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372472"/>
              </p:ext>
            </p:extLst>
          </p:nvPr>
        </p:nvGraphicFramePr>
        <p:xfrm>
          <a:off x="6126480" y="2188209"/>
          <a:ext cx="4876800" cy="2851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983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BE28-5847-B166-6B17-682DE710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2B6E4-03B2-7824-008E-0B9C3C87B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641" y="1737360"/>
            <a:ext cx="8849677" cy="4600357"/>
          </a:xfrm>
        </p:spPr>
      </p:pic>
    </p:spTree>
    <p:extLst>
      <p:ext uri="{BB962C8B-B14F-4D97-AF65-F5344CB8AC3E}">
        <p14:creationId xmlns:p14="http://schemas.microsoft.com/office/powerpoint/2010/main" val="390078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E295-BEC7-A3B9-5E2E-EDC0B6E3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A219-0319-49AC-FFFB-4304C82D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29760" cy="4023360"/>
          </a:xfrm>
        </p:spPr>
        <p:txBody>
          <a:bodyPr/>
          <a:lstStyle/>
          <a:p>
            <a:r>
              <a:rPr lang="en-IN" b="1" dirty="0"/>
              <a:t>Insights: the videos with top 5 engagement rates are:</a:t>
            </a:r>
          </a:p>
          <a:p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0B30D9-5FF0-DF6D-ED55-0C4417B8B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37187"/>
              </p:ext>
            </p:extLst>
          </p:nvPr>
        </p:nvGraphicFramePr>
        <p:xfrm>
          <a:off x="3820160" y="2225040"/>
          <a:ext cx="2428240" cy="20523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8240">
                  <a:extLst>
                    <a:ext uri="{9D8B030D-6E8A-4147-A177-3AD203B41FA5}">
                      <a16:colId xmlns:a16="http://schemas.microsoft.com/office/drawing/2014/main" val="2330854813"/>
                    </a:ext>
                  </a:extLst>
                </a:gridCol>
              </a:tblGrid>
              <a:tr h="49987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Q3jege0p0dQ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5045121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6Q0AazVu1Tc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0335421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45Nkhoa72gY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5541587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XYviM5xevC8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7111006"/>
                  </a:ext>
                </a:extLst>
              </a:tr>
              <a:tr h="38811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rucOLpxX6WE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8290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6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1708-D84D-220B-46E7-B1012458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9E3A-CEC8-EB31-E4B1-5D6A005B9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84320" cy="4023360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C35BD-94E5-0415-3D96-1579ED64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747338"/>
            <a:ext cx="11041016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9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1FD3-E723-C1F9-CA00-72F40C8D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1E5E-4126-B026-03CD-0E51CD94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Insights: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92495-9212-85AD-593F-3C47DFA4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644" y="2038116"/>
            <a:ext cx="6558516" cy="359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8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CA84-CB44-AE5B-73F8-CE4C65EF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11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4335-5089-9A82-1285-0E31496F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240" y="2709334"/>
            <a:ext cx="4226560" cy="4023360"/>
          </a:xfrm>
        </p:spPr>
        <p:txBody>
          <a:bodyPr/>
          <a:lstStyle/>
          <a:p>
            <a:r>
              <a:rPr lang="en-IN" b="1" dirty="0"/>
              <a:t>Insights: through the coherent analysis it is found that the t series channel has a increase in retention from 2017-2018</a:t>
            </a:r>
          </a:p>
        </p:txBody>
      </p:sp>
    </p:spTree>
    <p:extLst>
      <p:ext uri="{BB962C8B-B14F-4D97-AF65-F5344CB8AC3E}">
        <p14:creationId xmlns:p14="http://schemas.microsoft.com/office/powerpoint/2010/main" val="1074727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41a1e195-976f-4efb-b877-2b9c447ee4a2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202F1477-C485-46F7-BE94-2E29E36A9C9E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192</TotalTime>
  <Words>174</Words>
  <Application>Microsoft Office PowerPoint</Application>
  <PresentationFormat>Widescreen</PresentationFormat>
  <Paragraphs>47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Microsoft Sans Serif</vt:lpstr>
      <vt:lpstr>Retrospect</vt:lpstr>
      <vt:lpstr>Excel final assessment</vt:lpstr>
      <vt:lpstr>Task-2</vt:lpstr>
      <vt:lpstr>Task 3</vt:lpstr>
      <vt:lpstr>Task 6</vt:lpstr>
      <vt:lpstr>Task 7</vt:lpstr>
      <vt:lpstr>Task 8</vt:lpstr>
      <vt:lpstr>Task 9</vt:lpstr>
      <vt:lpstr>Task 10</vt:lpstr>
      <vt:lpstr>Task 11  </vt:lpstr>
      <vt:lpstr>Task 13</vt:lpstr>
      <vt:lpstr>Task 14</vt:lpstr>
      <vt:lpstr>Task 15</vt:lpstr>
      <vt:lpstr>dashboard</vt:lpstr>
      <vt:lpstr>Task 13</vt:lpstr>
      <vt:lpstr>Task 14</vt:lpstr>
      <vt:lpstr>Task 15</vt:lpstr>
      <vt:lpstr>Task 16</vt:lpstr>
      <vt:lpstr>Task 17</vt:lpstr>
      <vt:lpstr>Task 18</vt:lpstr>
      <vt:lpstr>Task 19</vt:lpstr>
      <vt:lpstr>Task 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Lakshmi Kamakshi Kollimarla</dc:creator>
  <cp:keywords>Classification=LV_C0NF1D3NT1AL</cp:keywords>
  <cp:lastModifiedBy>Lakshmi Kamakshi Kollimarla</cp:lastModifiedBy>
  <cp:revision>1</cp:revision>
  <dcterms:created xsi:type="dcterms:W3CDTF">2024-02-28T08:47:40Z</dcterms:created>
  <dcterms:modified xsi:type="dcterms:W3CDTF">2024-02-28T12:00:12Z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41a1e195-976f-4efb-b877-2b9c447ee4a2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