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9" r:id="rId3"/>
    <p:sldId id="374" r:id="rId4"/>
    <p:sldId id="375" r:id="rId5"/>
    <p:sldId id="317" r:id="rId6"/>
    <p:sldId id="319" r:id="rId7"/>
    <p:sldId id="322" r:id="rId8"/>
    <p:sldId id="403" r:id="rId9"/>
    <p:sldId id="324" r:id="rId10"/>
    <p:sldId id="275" r:id="rId11"/>
    <p:sldId id="395" r:id="rId12"/>
    <p:sldId id="376" r:id="rId13"/>
    <p:sldId id="328" r:id="rId14"/>
    <p:sldId id="399" r:id="rId15"/>
    <p:sldId id="350" r:id="rId16"/>
    <p:sldId id="392" r:id="rId17"/>
    <p:sldId id="393" r:id="rId18"/>
    <p:sldId id="379" r:id="rId19"/>
    <p:sldId id="382" r:id="rId20"/>
    <p:sldId id="390" r:id="rId21"/>
    <p:sldId id="401" r:id="rId22"/>
    <p:sldId id="404" r:id="rId23"/>
    <p:sldId id="414" r:id="rId24"/>
    <p:sldId id="402" r:id="rId25"/>
    <p:sldId id="358" r:id="rId26"/>
    <p:sldId id="413" r:id="rId27"/>
    <p:sldId id="369" r:id="rId28"/>
    <p:sldId id="416" r:id="rId29"/>
    <p:sldId id="388" r:id="rId30"/>
    <p:sldId id="339" r:id="rId31"/>
    <p:sldId id="341" r:id="rId32"/>
    <p:sldId id="344" r:id="rId33"/>
    <p:sldId id="415" r:id="rId34"/>
    <p:sldId id="373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ts val="500"/>
      </a:spcBef>
      <a:spcAft>
        <a:spcPct val="0"/>
      </a:spcAft>
      <a:buClr>
        <a:srgbClr val="800080"/>
      </a:buClr>
      <a:buSzPct val="55000"/>
      <a:buFont typeface="Wingdings" pitchFamily="2" charset="2"/>
      <a:buChar char="n"/>
      <a:defRPr sz="20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1pPr>
    <a:lvl2pPr marL="457200" algn="l" rtl="0" fontAlgn="base">
      <a:spcBef>
        <a:spcPts val="500"/>
      </a:spcBef>
      <a:spcAft>
        <a:spcPct val="0"/>
      </a:spcAft>
      <a:buClr>
        <a:srgbClr val="800080"/>
      </a:buClr>
      <a:buSzPct val="55000"/>
      <a:buFont typeface="Wingdings" pitchFamily="2" charset="2"/>
      <a:buChar char="n"/>
      <a:defRPr sz="20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2pPr>
    <a:lvl3pPr marL="914400" algn="l" rtl="0" fontAlgn="base">
      <a:spcBef>
        <a:spcPts val="500"/>
      </a:spcBef>
      <a:spcAft>
        <a:spcPct val="0"/>
      </a:spcAft>
      <a:buClr>
        <a:srgbClr val="800080"/>
      </a:buClr>
      <a:buSzPct val="55000"/>
      <a:buFont typeface="Wingdings" pitchFamily="2" charset="2"/>
      <a:buChar char="n"/>
      <a:defRPr sz="20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3pPr>
    <a:lvl4pPr marL="1371600" algn="l" rtl="0" fontAlgn="base">
      <a:spcBef>
        <a:spcPts val="500"/>
      </a:spcBef>
      <a:spcAft>
        <a:spcPct val="0"/>
      </a:spcAft>
      <a:buClr>
        <a:srgbClr val="800080"/>
      </a:buClr>
      <a:buSzPct val="55000"/>
      <a:buFont typeface="Wingdings" pitchFamily="2" charset="2"/>
      <a:buChar char="n"/>
      <a:defRPr sz="20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4pPr>
    <a:lvl5pPr marL="1828800" algn="l" rtl="0" fontAlgn="base">
      <a:spcBef>
        <a:spcPts val="500"/>
      </a:spcBef>
      <a:spcAft>
        <a:spcPct val="0"/>
      </a:spcAft>
      <a:buClr>
        <a:srgbClr val="800080"/>
      </a:buClr>
      <a:buSzPct val="55000"/>
      <a:buFont typeface="Wingdings" pitchFamily="2" charset="2"/>
      <a:buChar char="n"/>
      <a:defRPr sz="20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800000"/>
    <a:srgbClr val="808080"/>
    <a:srgbClr val="404040"/>
    <a:srgbClr val="003399"/>
    <a:srgbClr val="336699"/>
    <a:srgbClr val="008080"/>
    <a:srgbClr val="800080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7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60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r>
              <a:rPr lang="en-US"/>
              <a:t>hi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r>
              <a:rPr lang="en-US"/>
              <a:t>bye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0211477-25AE-4CD3-A211-2914FC0AFF2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r>
              <a:rPr lang="en-US"/>
              <a:t>hi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r>
              <a:rPr lang="en-US"/>
              <a:t>bye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3C466782-4629-4E7D-B949-8D7E0527810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28405F-FEB6-42E7-B687-84CE20ADBF08}" type="slidenum">
              <a:rPr lang="en-US"/>
              <a:pPr/>
              <a:t>1</a:t>
            </a:fld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BADF86-74B3-48E9-A31E-C41A110047D0}" type="slidenum">
              <a:rPr lang="en-US"/>
              <a:pPr/>
              <a:t>16</a:t>
            </a:fld>
            <a:endParaRPr lang="en-US"/>
          </a:p>
        </p:txBody>
      </p:sp>
      <p:sp>
        <p:nvSpPr>
          <p:cNvPr id="151961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96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4F210-501C-4CC5-AD01-60C52753CC0F}" type="slidenum">
              <a:rPr lang="en-US"/>
              <a:pPr/>
              <a:t>17</a:t>
            </a:fld>
            <a:endParaRPr lang="en-US"/>
          </a:p>
        </p:txBody>
      </p:sp>
      <p:sp>
        <p:nvSpPr>
          <p:cNvPr id="15216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16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21F80-4C5A-46FC-9D5E-7D311A4B4B27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7B4C2-9119-4A80-A36D-676D113F241E}" type="slidenum">
              <a:rPr lang="en-US"/>
              <a:pPr/>
              <a:t>21</a:t>
            </a:fld>
            <a:endParaRPr lang="en-US"/>
          </a:p>
        </p:txBody>
      </p:sp>
      <p:sp>
        <p:nvSpPr>
          <p:cNvPr id="153497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4979" name="Rectangle 3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3E95B-3DA7-415D-B14F-9054AE7FABED}" type="slidenum">
              <a:rPr lang="en-US"/>
              <a:pPr/>
              <a:t>22</a:t>
            </a:fld>
            <a:endParaRPr lang="en-US"/>
          </a:p>
        </p:txBody>
      </p:sp>
      <p:sp>
        <p:nvSpPr>
          <p:cNvPr id="15411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11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A16E2C-46A3-45E6-BA51-65234E35CB77}" type="slidenum">
              <a:rPr lang="en-US"/>
              <a:pPr/>
              <a:t>24</a:t>
            </a:fld>
            <a:endParaRPr lang="en-US"/>
          </a:p>
        </p:txBody>
      </p:sp>
      <p:sp>
        <p:nvSpPr>
          <p:cNvPr id="153702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27" name="Rectangle 3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4C2357-2AB4-41D7-9C54-7BD8FA5BF189}" type="slidenum">
              <a:rPr lang="en-US"/>
              <a:pPr/>
              <a:t>27</a:t>
            </a:fld>
            <a:endParaRPr lang="en-US"/>
          </a:p>
        </p:txBody>
      </p:sp>
      <p:sp>
        <p:nvSpPr>
          <p:cNvPr id="148275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27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39055-FDCC-471B-A329-DF41C7C07543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31EA5C-4652-46F5-AFAC-0B68F75A2272}" type="slidenum">
              <a:rPr lang="en-US"/>
              <a:pPr/>
              <a:t>30</a:t>
            </a:fld>
            <a:endParaRPr lang="en-US"/>
          </a:p>
        </p:txBody>
      </p:sp>
      <p:sp>
        <p:nvSpPr>
          <p:cNvPr id="143974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97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2E6D7-0D8A-4804-883D-CE5381C5A441}" type="slidenum">
              <a:rPr lang="en-US"/>
              <a:pPr/>
              <a:t>31</a:t>
            </a:fld>
            <a:endParaRPr lang="en-US"/>
          </a:p>
        </p:txBody>
      </p:sp>
      <p:sp>
        <p:nvSpPr>
          <p:cNvPr id="14438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986C13-EE68-4A1B-8997-D4141CB1803E}" type="slidenum">
              <a:rPr lang="en-US"/>
              <a:pPr/>
              <a:t>2</a:t>
            </a:fld>
            <a:endParaRPr lang="en-US"/>
          </a:p>
        </p:txBody>
      </p:sp>
      <p:sp>
        <p:nvSpPr>
          <p:cNvPr id="123494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947" name="Rectangle 3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FC668-60B2-485F-B2A0-C1E0ED052F8C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A031D-0DCA-4AEF-ABE3-899EE6B68351}" type="slidenum">
              <a:rPr lang="en-US"/>
              <a:pPr/>
              <a:t>3</a:t>
            </a:fld>
            <a:endParaRPr lang="en-US"/>
          </a:p>
        </p:txBody>
      </p:sp>
      <p:sp>
        <p:nvSpPr>
          <p:cNvPr id="148992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9923" name="Rectangle 3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76326-6F18-4650-98B8-CE9DFED20CEF}" type="slidenum">
              <a:rPr lang="en-US"/>
              <a:pPr/>
              <a:t>6</a:t>
            </a:fld>
            <a:endParaRPr lang="en-US"/>
          </a:p>
        </p:txBody>
      </p:sp>
      <p:sp>
        <p:nvSpPr>
          <p:cNvPr id="141005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00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Dividing by 0 crashes the program.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C5B995-A631-448E-8BA7-E4B6D1CBC2A9}" type="slidenum">
              <a:rPr lang="en-US"/>
              <a:pPr/>
              <a:t>7</a:t>
            </a:fld>
            <a:endParaRPr lang="en-US"/>
          </a:p>
        </p:txBody>
      </p:sp>
      <p:sp>
        <p:nvSpPr>
          <p:cNvPr id="14151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51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CE2FA9-BAE1-4405-91B5-9C5CD25865A9}" type="slidenum">
              <a:rPr lang="en-US"/>
              <a:pPr/>
              <a:t>8</a:t>
            </a:fld>
            <a:endParaRPr lang="en-US"/>
          </a:p>
        </p:txBody>
      </p:sp>
      <p:sp>
        <p:nvSpPr>
          <p:cNvPr id="153907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90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57029-ECB9-45DE-85AD-6638D6602343}" type="slidenum">
              <a:rPr lang="en-US"/>
              <a:pPr/>
              <a:t>10</a:t>
            </a:fld>
            <a:endParaRPr lang="en-US"/>
          </a:p>
        </p:txBody>
      </p:sp>
      <p:sp>
        <p:nvSpPr>
          <p:cNvPr id="126566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5667" name="Rectangle 3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EA2D0-4C75-41E4-9A37-EE2F4A0B7190}" type="slidenum">
              <a:rPr lang="en-US"/>
              <a:pPr/>
              <a:t>11</a:t>
            </a:fld>
            <a:endParaRPr lang="en-US"/>
          </a:p>
        </p:txBody>
      </p:sp>
      <p:sp>
        <p:nvSpPr>
          <p:cNvPr id="152576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5763" name="Rectangle 3"/>
          <p:cNvSpPr txBox="1">
            <a:spLocks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FC527-A379-445D-BFAE-D41E1B6B4504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6800" y="6486525"/>
            <a:ext cx="457200" cy="381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1DE2-6E60-4C6A-BF26-B2226D6139D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9481" name="Picture 25" descr="snake-on-tre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</p:spPr>
      </p:pic>
      <p:pic>
        <p:nvPicPr>
          <p:cNvPr id="19482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/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</p:spPr>
      </p:pic>
      <p:sp>
        <p:nvSpPr>
          <p:cNvPr id="19483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7338" indent="-287338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lang="en-GB" sz="160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8CD8B5-4686-4322-8305-DEC98110E1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1031E0-B6F1-469D-B049-C982C98F9B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829961-0A1A-4857-AB3A-C57BEF1A11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CB951F-9762-4A15-A259-02BB6860CA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0AE2B7-8DAD-42F6-BAAF-BA2EC18B5C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D69F7C-471B-4A77-9F3E-131372C0C4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085A0D-779F-4975-8B0C-18D1ADD10B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39D650-998D-4DEF-A703-BD5D883F57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3F4D6C-762B-4C6E-8B13-A333EB1B9E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52CFF6-24B2-48CA-B9CC-8539234AE9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55" name="Picture 23"/>
          <p:cNvPicPr>
            <a:picLocks noChangeAspect="1" noChangeArrowheads="1"/>
          </p:cNvPicPr>
          <p:nvPr userDrawn="1"/>
        </p:nvPicPr>
        <p:blipFill>
          <a:blip r:embed="rId13" cstate="print"/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4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fld id="{AC290B71-99E0-4FDC-AB18-AD7D65799A8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itchFamily="34" charset="0"/>
          <a:cs typeface="Times New Roman" pitchFamily="18" charset="0"/>
        </a:defRPr>
      </a:lvl9pPr>
    </p:titleStyle>
    <p:bodyStyle>
      <a:lvl1pPr marL="233363" indent="-233363" algn="l" rtl="0" fontAlgn="base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33363" algn="l" rtl="0" fontAlgn="base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263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463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/module-math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A497398-5EAA-4486-B932-2DFCC8F33D14}" type="slidenum">
              <a:rPr lang="en-US"/>
              <a:pPr/>
              <a:t>1</a:t>
            </a:fld>
            <a:endParaRPr lang="en-US"/>
          </a:p>
        </p:txBody>
      </p:sp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Programming</a:t>
            </a:r>
            <a:br>
              <a:rPr lang="en-US"/>
            </a:br>
            <a:r>
              <a:rPr lang="en-US"/>
              <a:t>with Python</a:t>
            </a:r>
          </a:p>
        </p:txBody>
      </p:sp>
      <p:sp>
        <p:nvSpPr>
          <p:cNvPr id="1227786" name="Text Box 10"/>
          <p:cNvSpPr txBox="1">
            <a:spLocks noChangeArrowheads="1"/>
          </p:cNvSpPr>
          <p:nvPr/>
        </p:nvSpPr>
        <p:spPr bwMode="auto">
          <a:xfrm>
            <a:off x="914400" y="4724400"/>
            <a:ext cx="65151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/>
              <a:t>Marty Stepp (stepp@cs.washington.edu)</a:t>
            </a:r>
          </a:p>
          <a:p>
            <a:pPr algn="ctr">
              <a:buFont typeface="Wingdings" pitchFamily="2" charset="2"/>
              <a:buNone/>
            </a:pPr>
            <a:r>
              <a:rPr lang="en-US"/>
              <a:t>Lecturer, Computer Science &amp; Engineering</a:t>
            </a:r>
          </a:p>
          <a:p>
            <a:pPr algn="ctr">
              <a:buFont typeface="Wingdings" pitchFamily="2" charset="2"/>
              <a:buNone/>
            </a:pPr>
            <a:r>
              <a:rPr lang="en-US"/>
              <a:t>University of Washington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DAD64-241A-460B-B03E-279468C6EBA7}" type="slidenum">
              <a:rPr lang="en-US"/>
              <a:pPr/>
              <a:t>10</a:t>
            </a:fld>
            <a:endParaRPr lang="en-US"/>
          </a:p>
        </p:txBody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7175" cy="5380038"/>
          </a:xfrm>
          <a:ln/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latin typeface="Courier New" pitchFamily="49" charset="0"/>
              </a:rPr>
              <a:t>print</a:t>
            </a:r>
            <a:r>
              <a:rPr lang="en-GB"/>
              <a:t> : Produces text output on the console.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/>
          </a:p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Syntax:</a:t>
            </a:r>
          </a:p>
          <a:p>
            <a:pPr marL="739775" lvl="1" indent="-282575" defTabSz="449263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	</a:t>
            </a:r>
            <a:r>
              <a:rPr lang="en-GB">
                <a:latin typeface="Courier New" pitchFamily="49" charset="0"/>
              </a:rPr>
              <a:t>print "</a:t>
            </a:r>
            <a:r>
              <a:rPr lang="en-GB" b="1" i="1"/>
              <a:t>Message</a:t>
            </a:r>
            <a:r>
              <a:rPr lang="en-GB">
                <a:latin typeface="Courier New" pitchFamily="49" charset="0"/>
              </a:rPr>
              <a:t>"</a:t>
            </a:r>
          </a:p>
          <a:p>
            <a:pPr marL="739775" lvl="1" indent="-282575" defTabSz="449263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	</a:t>
            </a:r>
            <a:r>
              <a:rPr lang="en-GB">
                <a:latin typeface="Courier New" pitchFamily="49" charset="0"/>
              </a:rPr>
              <a:t>print </a:t>
            </a:r>
            <a:r>
              <a:rPr lang="en-GB" b="1" i="1"/>
              <a:t>Expression</a:t>
            </a:r>
            <a:endParaRPr lang="en-GB">
              <a:latin typeface="Courier New" pitchFamily="49" charset="0"/>
            </a:endParaRP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Prints the given text message or expression value on the console, and moves the cursor down to the next line.</a:t>
            </a:r>
          </a:p>
          <a:p>
            <a:pPr marL="739775" lvl="1" indent="-282575" defTabSz="449263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/>
          </a:p>
          <a:p>
            <a:pPr marL="739775" lvl="1" indent="-282575" defTabSz="449263"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	</a:t>
            </a:r>
            <a:r>
              <a:rPr lang="en-GB">
                <a:latin typeface="Courier New" pitchFamily="49" charset="0"/>
              </a:rPr>
              <a:t>print </a:t>
            </a:r>
            <a:r>
              <a:rPr lang="en-GB" b="1" i="1"/>
              <a:t>Item1</a:t>
            </a:r>
            <a:r>
              <a:rPr lang="en-GB" b="1">
                <a:solidFill>
                  <a:srgbClr val="800000"/>
                </a:solidFill>
                <a:latin typeface="Courier New" pitchFamily="49" charset="0"/>
              </a:rPr>
              <a:t>, </a:t>
            </a:r>
            <a:r>
              <a:rPr lang="en-GB" b="1" i="1"/>
              <a:t>Item2</a:t>
            </a:r>
            <a:r>
              <a:rPr lang="en-GB" b="1">
                <a:solidFill>
                  <a:srgbClr val="800000"/>
                </a:solidFill>
                <a:latin typeface="Courier New" pitchFamily="49" charset="0"/>
              </a:rPr>
              <a:t>, </a:t>
            </a:r>
            <a:r>
              <a:rPr lang="en-GB"/>
              <a:t>...</a:t>
            </a:r>
            <a:r>
              <a:rPr lang="en-GB" b="1">
                <a:solidFill>
                  <a:srgbClr val="800000"/>
                </a:solidFill>
                <a:latin typeface="Courier New" pitchFamily="49" charset="0"/>
              </a:rPr>
              <a:t>, </a:t>
            </a:r>
            <a:r>
              <a:rPr lang="en-GB" b="1" i="1"/>
              <a:t>ItemN</a:t>
            </a:r>
            <a:endParaRPr lang="en-GB" b="1">
              <a:solidFill>
                <a:srgbClr val="800000"/>
              </a:solidFill>
              <a:latin typeface="Courier New" pitchFamily="49" charset="0"/>
            </a:endParaRP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Prints several messages and/or expressions on the same line.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/>
          </a:p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Examples: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latin typeface="Courier New" pitchFamily="49" charset="0"/>
              </a:rPr>
              <a:t>	print "Hello, world!"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latin typeface="Courier New" pitchFamily="49" charset="0"/>
              </a:rPr>
              <a:t>	age = 45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latin typeface="Courier New" pitchFamily="49" charset="0"/>
              </a:rPr>
              <a:t>	print "You have", 65 - age, "years until retirement"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>
              <a:latin typeface="Courier New" pitchFamily="49" charset="0"/>
            </a:endParaRP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Output: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/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>
                <a:latin typeface="Courier New" pitchFamily="49" charset="0"/>
              </a:rPr>
              <a:t>	</a:t>
            </a:r>
            <a:r>
              <a:rPr lang="en-GB">
                <a:latin typeface="Courier New" pitchFamily="49" charset="0"/>
              </a:rPr>
              <a:t>Hello, world!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latin typeface="Courier New" pitchFamily="49" charset="0"/>
              </a:rPr>
              <a:t>	You have 20 years until retirement</a:t>
            </a:r>
          </a:p>
        </p:txBody>
      </p:sp>
      <p:sp>
        <p:nvSpPr>
          <p:cNvPr id="1264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ourier New" pitchFamily="49" charset="0"/>
              </a:rPr>
              <a:t>print</a:t>
            </a:r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28922-20DB-4E48-B465-B85672D83807}" type="slidenum">
              <a:rPr lang="en-US"/>
              <a:pPr/>
              <a:t>11</a:t>
            </a:fld>
            <a:endParaRPr lang="en-US"/>
          </a:p>
        </p:txBody>
      </p:sp>
      <p:sp>
        <p:nvSpPr>
          <p:cNvPr id="1524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7175" cy="4811713"/>
          </a:xfrm>
          <a:ln/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>
                <a:latin typeface="Courier New" pitchFamily="49" charset="0"/>
              </a:rPr>
              <a:t>input</a:t>
            </a:r>
            <a:r>
              <a:rPr lang="en-US"/>
              <a:t> : Reads a number from user input.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You can assign (store) the result of </a:t>
            </a:r>
            <a:r>
              <a:rPr lang="en-US">
                <a:latin typeface="Courier New" pitchFamily="49" charset="0"/>
              </a:rPr>
              <a:t>input</a:t>
            </a:r>
            <a:r>
              <a:rPr lang="en-US"/>
              <a:t> into a variable.</a:t>
            </a:r>
            <a:endParaRPr lang="en-US" sz="70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Example: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>
                <a:latin typeface="Courier New" pitchFamily="49" charset="0"/>
              </a:rPr>
              <a:t>	age = input("How old are you? ")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>
                <a:latin typeface="Courier New" pitchFamily="49" charset="0"/>
              </a:rPr>
              <a:t>	print "Your age is", age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>
                <a:latin typeface="Courier New" pitchFamily="49" charset="0"/>
              </a:rPr>
              <a:t>	</a:t>
            </a:r>
            <a:r>
              <a:rPr lang="en-GB">
                <a:latin typeface="Courier New" pitchFamily="49" charset="0"/>
              </a:rPr>
              <a:t>print "You have", 65 - age, "years until retirement"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>
              <a:latin typeface="Courier New" pitchFamily="49" charset="0"/>
            </a:endParaRP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	Output: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/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>
                <a:latin typeface="Courier New" pitchFamily="49" charset="0"/>
              </a:rPr>
              <a:t>	</a:t>
            </a:r>
            <a:r>
              <a:rPr lang="en-GB">
                <a:latin typeface="Courier New" pitchFamily="49" charset="0"/>
              </a:rPr>
              <a:t>How old are you? </a:t>
            </a:r>
            <a:r>
              <a:rPr lang="en-GB" b="1" u="sng">
                <a:latin typeface="Courier New" pitchFamily="49" charset="0"/>
              </a:rPr>
              <a:t>53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latin typeface="Courier New" pitchFamily="49" charset="0"/>
              </a:rPr>
              <a:t>	Your age is 53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latin typeface="Courier New" pitchFamily="49" charset="0"/>
              </a:rPr>
              <a:t>	You have 12 years until retirement</a:t>
            </a: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>
              <a:latin typeface="Courier New" pitchFamily="49" charset="0"/>
            </a:endParaRPr>
          </a:p>
          <a:p>
            <a:pPr marL="739775" lvl="1" indent="-282575" defTabSz="449263">
              <a:lnSpc>
                <a:spcPct val="6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/>
          </a:p>
          <a:p>
            <a:pPr marL="339725" indent="-339725" defTabSz="449263">
              <a:lnSpc>
                <a:spcPct val="6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/>
          </a:p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/>
              <a:t>Exercise: </a:t>
            </a:r>
            <a:r>
              <a:rPr lang="en-GB"/>
              <a:t>Write a Python program that prompts the user for his/her amount of money, then reports how many Nintendo Wiis the person can afford, and how much more money he/she will need to afford an additional Wii.</a:t>
            </a:r>
          </a:p>
        </p:txBody>
      </p:sp>
      <p:sp>
        <p:nvSpPr>
          <p:cNvPr id="15247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ourier New" pitchFamily="49" charset="0"/>
              </a:rPr>
              <a:t>input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CE361CB-F8B0-489D-B267-D9C8528325F2}" type="slidenum">
              <a:rPr lang="en-US"/>
              <a:pPr/>
              <a:t>12</a:t>
            </a:fld>
            <a:endParaRPr lang="en-US"/>
          </a:p>
        </p:txBody>
      </p:sp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Repetition (loops)</a:t>
            </a:r>
            <a:br>
              <a:rPr lang="en-US"/>
            </a:br>
            <a:r>
              <a:rPr lang="en-US"/>
              <a:t>and Selection (if/else)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ED45C-9414-438F-9593-4E887E3E0793}" type="slidenum">
              <a:rPr lang="en-US"/>
              <a:pPr/>
              <a:t>13</a:t>
            </a:fld>
            <a:endParaRPr lang="en-US"/>
          </a:p>
        </p:txBody>
      </p:sp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loop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>
                <a:latin typeface="Courier New" pitchFamily="49" charset="0"/>
              </a:rPr>
              <a:t>for</a:t>
            </a:r>
            <a:r>
              <a:rPr lang="en-US" sz="1800" b="1"/>
              <a:t> loop</a:t>
            </a:r>
            <a:r>
              <a:rPr lang="en-US" sz="1800"/>
              <a:t>: Repeats a set of statements over a group of values.</a:t>
            </a:r>
          </a:p>
          <a:p>
            <a:pPr lvl="1">
              <a:lnSpc>
                <a:spcPct val="90000"/>
              </a:lnSpc>
            </a:pPr>
            <a:endParaRPr lang="en-US" sz="700"/>
          </a:p>
          <a:p>
            <a:pPr lvl="1">
              <a:lnSpc>
                <a:spcPct val="90000"/>
              </a:lnSpc>
            </a:pPr>
            <a:r>
              <a:rPr lang="en-US" sz="1600"/>
              <a:t>Syntax: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7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for </a:t>
            </a:r>
            <a:r>
              <a:rPr lang="en-US" sz="1600" b="1" i="1"/>
              <a:t>variableName</a:t>
            </a:r>
            <a:r>
              <a:rPr lang="en-US" sz="1600">
                <a:latin typeface="Courier New" pitchFamily="49" charset="0"/>
              </a:rPr>
              <a:t> in </a:t>
            </a:r>
            <a:r>
              <a:rPr lang="en-US" sz="1600" b="1" i="1"/>
              <a:t>groupOfValues</a:t>
            </a:r>
            <a:r>
              <a:rPr lang="en-US" sz="1600">
                <a:latin typeface="Courier New" pitchFamily="49" charset="0"/>
              </a:rPr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    </a:t>
            </a:r>
            <a:r>
              <a:rPr lang="en-US" sz="1600" b="1" i="1"/>
              <a:t>statements</a:t>
            </a:r>
            <a:endParaRPr lang="en-US" sz="160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800"/>
          </a:p>
          <a:p>
            <a:pPr lvl="2">
              <a:lnSpc>
                <a:spcPct val="90000"/>
              </a:lnSpc>
            </a:pPr>
            <a:r>
              <a:rPr lang="en-US" sz="1400"/>
              <a:t>We indent the statements to be repeated with tabs or spaces.</a:t>
            </a:r>
          </a:p>
          <a:p>
            <a:pPr lvl="2">
              <a:lnSpc>
                <a:spcPct val="90000"/>
              </a:lnSpc>
            </a:pPr>
            <a:r>
              <a:rPr lang="en-US" sz="1400" b="1" i="1"/>
              <a:t>variableName</a:t>
            </a:r>
            <a:r>
              <a:rPr lang="en-US" sz="1400"/>
              <a:t> gives a name to each value, so you can refer to it in the </a:t>
            </a:r>
            <a:r>
              <a:rPr lang="en-US" sz="1400" b="1" i="1"/>
              <a:t>statements</a:t>
            </a:r>
            <a:r>
              <a:rPr lang="en-US" sz="1400"/>
              <a:t>.</a:t>
            </a:r>
            <a:endParaRPr lang="en-US" sz="600"/>
          </a:p>
          <a:p>
            <a:pPr lvl="2">
              <a:lnSpc>
                <a:spcPct val="90000"/>
              </a:lnSpc>
            </a:pPr>
            <a:r>
              <a:rPr lang="en-US" sz="1400" b="1" i="1"/>
              <a:t>groupOfValues</a:t>
            </a:r>
            <a:r>
              <a:rPr lang="en-US" sz="1400"/>
              <a:t> can be a range of integers, specified with the </a:t>
            </a:r>
            <a:r>
              <a:rPr lang="en-US" sz="1400">
                <a:latin typeface="Courier New" pitchFamily="49" charset="0"/>
              </a:rPr>
              <a:t>range</a:t>
            </a:r>
            <a:r>
              <a:rPr lang="en-US" sz="1400"/>
              <a:t> function.</a:t>
            </a:r>
          </a:p>
          <a:p>
            <a:pPr lvl="1">
              <a:lnSpc>
                <a:spcPct val="90000"/>
              </a:lnSpc>
            </a:pP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600"/>
              <a:t>Example: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700"/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	for x in range(1, 6):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    print x, "squared is", x * x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16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/>
              <a:t>	Output: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1 squared is 1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2 squared is 4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3 squared is 9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4 squared is 16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5 squared is 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2D01-2FAF-403E-879B-56084CD2567D}" type="slidenum">
              <a:rPr lang="en-US"/>
              <a:pPr/>
              <a:t>14</a:t>
            </a:fld>
            <a:endParaRPr lang="en-US"/>
          </a:p>
        </p:txBody>
      </p:sp>
      <p:sp>
        <p:nvSpPr>
          <p:cNvPr id="153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range</a:t>
            </a:r>
          </a:p>
        </p:txBody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range</a:t>
            </a:r>
            <a:r>
              <a:rPr lang="en-US"/>
              <a:t> function specifies a range of integers: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range(</a:t>
            </a:r>
            <a:r>
              <a:rPr lang="en-US" b="1" i="1"/>
              <a:t>start</a:t>
            </a:r>
            <a:r>
              <a:rPr lang="en-US">
                <a:latin typeface="Courier New" pitchFamily="49" charset="0"/>
              </a:rPr>
              <a:t>, </a:t>
            </a:r>
            <a:r>
              <a:rPr lang="en-US" b="1" i="1"/>
              <a:t>stop</a:t>
            </a:r>
            <a:r>
              <a:rPr lang="en-US">
                <a:latin typeface="Courier New" pitchFamily="49" charset="0"/>
              </a:rPr>
              <a:t>)</a:t>
            </a:r>
            <a:r>
              <a:rPr lang="en-US"/>
              <a:t> 	- the integers between </a:t>
            </a:r>
            <a:r>
              <a:rPr lang="en-US" b="1" i="1"/>
              <a:t>start</a:t>
            </a:r>
            <a:r>
              <a:rPr lang="en-US"/>
              <a:t> (inclusive)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		  and </a:t>
            </a:r>
            <a:r>
              <a:rPr lang="en-US" b="1" i="1"/>
              <a:t>stop</a:t>
            </a:r>
            <a:r>
              <a:rPr lang="en-US"/>
              <a:t> (exclusive)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900"/>
          </a:p>
          <a:p>
            <a:pPr lvl="1">
              <a:lnSpc>
                <a:spcPct val="90000"/>
              </a:lnSpc>
            </a:pPr>
            <a:r>
              <a:rPr lang="en-US"/>
              <a:t>It can also accept a third value specifying the change between values.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range(</a:t>
            </a:r>
            <a:r>
              <a:rPr lang="en-US" b="1" i="1"/>
              <a:t>start</a:t>
            </a:r>
            <a:r>
              <a:rPr lang="en-US">
                <a:latin typeface="Courier New" pitchFamily="49" charset="0"/>
              </a:rPr>
              <a:t>, </a:t>
            </a:r>
            <a:r>
              <a:rPr lang="en-US" b="1" i="1"/>
              <a:t>stop</a:t>
            </a:r>
            <a:r>
              <a:rPr lang="en-US" b="1" i="1">
                <a:latin typeface="Courier New" pitchFamily="49" charset="0"/>
              </a:rPr>
              <a:t>, </a:t>
            </a:r>
            <a:r>
              <a:rPr lang="en-US" b="1" i="1"/>
              <a:t>step</a:t>
            </a:r>
            <a:r>
              <a:rPr lang="en-US">
                <a:latin typeface="Courier New" pitchFamily="49" charset="0"/>
              </a:rPr>
              <a:t>)</a:t>
            </a:r>
            <a:r>
              <a:rPr lang="en-US"/>
              <a:t> - the integers between </a:t>
            </a:r>
            <a:r>
              <a:rPr lang="en-US" b="1" i="1"/>
              <a:t>start</a:t>
            </a:r>
            <a:r>
              <a:rPr lang="en-US"/>
              <a:t> (inclusive)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		  and </a:t>
            </a:r>
            <a:r>
              <a:rPr lang="en-US" b="1" i="1"/>
              <a:t>stop</a:t>
            </a:r>
            <a:r>
              <a:rPr lang="en-US"/>
              <a:t> (exclusive) by </a:t>
            </a:r>
            <a:r>
              <a:rPr lang="en-US" b="1" i="1"/>
              <a:t>step</a:t>
            </a:r>
          </a:p>
          <a:p>
            <a:pPr>
              <a:lnSpc>
                <a:spcPct val="90000"/>
              </a:lnSpc>
            </a:pPr>
            <a:endParaRPr lang="en-US" sz="900"/>
          </a:p>
          <a:p>
            <a:pPr lvl="1">
              <a:lnSpc>
                <a:spcPct val="90000"/>
              </a:lnSpc>
            </a:pPr>
            <a:r>
              <a:rPr lang="en-US"/>
              <a:t>Example: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/>
              <a:t>	</a:t>
            </a:r>
            <a:r>
              <a:rPr lang="en-US">
                <a:latin typeface="Courier New" pitchFamily="49" charset="0"/>
              </a:rPr>
              <a:t>for x in range(5, 0, </a:t>
            </a:r>
            <a:r>
              <a:rPr lang="en-US" b="1">
                <a:latin typeface="Courier New" pitchFamily="49" charset="0"/>
              </a:rPr>
              <a:t>-1</a:t>
            </a:r>
            <a:r>
              <a:rPr lang="en-US">
                <a:latin typeface="Courier New" pitchFamily="49" charset="0"/>
              </a:rPr>
              <a:t>):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    print x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print "Blastoff!"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90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Output: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5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4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3 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2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1</a:t>
            </a:r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Blastoff!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800"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b="1"/>
              <a:t>Exercise: </a:t>
            </a:r>
            <a:r>
              <a:rPr lang="en-US"/>
              <a:t>How would we print the "99 Bottles of Beer" song?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18C66-4D4E-4EDE-954A-0A99FC998272}" type="slidenum">
              <a:rPr lang="en-US"/>
              <a:pPr/>
              <a:t>15</a:t>
            </a:fld>
            <a:endParaRPr lang="en-US"/>
          </a:p>
        </p:txBody>
      </p:sp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Cumulative loops</a:t>
            </a: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loops incrementally compute a value that is initialized outside the loop.  This is sometimes called a </a:t>
            </a:r>
            <a:r>
              <a:rPr lang="en-US" i="1"/>
              <a:t>cumulative sum</a:t>
            </a:r>
            <a:r>
              <a:rPr lang="en-US"/>
              <a:t>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6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	sum = 0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for i in range(1, 11):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    sum = sum + (i * i)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print "sum of first 10 squares is", sum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6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Output: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sum of first 10 squares is 385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6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6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60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/>
              <a:t>Exercise: </a:t>
            </a:r>
            <a:r>
              <a:rPr lang="en-US"/>
              <a:t>Write a Python program that computes the factorial of an integer.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D299C-AFF8-40FE-95C4-2598DA97ECE2}" type="slidenum">
              <a:rPr lang="en-US"/>
              <a:pPr/>
              <a:t>16</a:t>
            </a:fld>
            <a:endParaRPr lang="en-US"/>
          </a:p>
        </p:txBody>
      </p:sp>
      <p:sp>
        <p:nvSpPr>
          <p:cNvPr id="151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if</a:t>
            </a:r>
          </a:p>
        </p:txBody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if</a:t>
            </a:r>
            <a:r>
              <a:rPr lang="en-US" b="1"/>
              <a:t> statement</a:t>
            </a:r>
            <a:r>
              <a:rPr lang="en-US"/>
              <a:t>: Executes a group of statements only if a certain condition is true.  Otherwise, the statements are skipped.</a:t>
            </a:r>
          </a:p>
          <a:p>
            <a:pPr lvl="1">
              <a:lnSpc>
                <a:spcPct val="80000"/>
              </a:lnSpc>
            </a:pPr>
            <a:endParaRPr lang="en-US" sz="700"/>
          </a:p>
          <a:p>
            <a:pPr lvl="1">
              <a:lnSpc>
                <a:spcPct val="80000"/>
              </a:lnSpc>
            </a:pPr>
            <a:r>
              <a:rPr lang="en-US"/>
              <a:t>Syntax: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/>
              <a:t>	</a:t>
            </a:r>
            <a:r>
              <a:rPr lang="en-US">
                <a:latin typeface="Courier New" pitchFamily="49" charset="0"/>
              </a:rPr>
              <a:t>if </a:t>
            </a:r>
            <a:r>
              <a:rPr lang="en-US" b="1" i="1"/>
              <a:t>condition</a:t>
            </a:r>
            <a:r>
              <a:rPr lang="en-US">
                <a:latin typeface="Courier New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    </a:t>
            </a:r>
            <a:r>
              <a:rPr lang="en-US" b="1" i="1"/>
              <a:t>statements</a:t>
            </a:r>
            <a:endParaRPr lang="en-US"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/>
              <a:t>Example: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700"/>
              <a:t>	</a:t>
            </a:r>
            <a:r>
              <a:rPr lang="en-US" sz="1700">
                <a:latin typeface="Courier New" pitchFamily="49" charset="0"/>
              </a:rPr>
              <a:t>gpa = 3.4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>
                <a:latin typeface="Courier New" pitchFamily="49" charset="0"/>
              </a:rPr>
              <a:t>	if gpa &gt; 2.0: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700">
                <a:latin typeface="Courier New" pitchFamily="49" charset="0"/>
              </a:rPr>
              <a:t>	    print "Your application is accepted."</a:t>
            </a:r>
          </a:p>
        </p:txBody>
      </p:sp>
      <p:pic>
        <p:nvPicPr>
          <p:cNvPr id="1518596" name="Picture 4" descr="if_stateme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1981200"/>
            <a:ext cx="2151063" cy="201295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066CB-F7F6-41CB-9B3E-E083C5438D36}" type="slidenum">
              <a:rPr lang="en-US"/>
              <a:pPr/>
              <a:t>17</a:t>
            </a:fld>
            <a:endParaRPr lang="en-US"/>
          </a:p>
        </p:txBody>
      </p:sp>
      <p:pic>
        <p:nvPicPr>
          <p:cNvPr id="1520645" name="Picture 5" descr="nested_if_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4837113"/>
            <a:ext cx="2590800" cy="2020887"/>
          </a:xfrm>
          <a:prstGeom prst="rect">
            <a:avLst/>
          </a:prstGeom>
          <a:noFill/>
        </p:spPr>
      </p:pic>
      <p:sp>
        <p:nvSpPr>
          <p:cNvPr id="152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if/else</a:t>
            </a:r>
          </a:p>
        </p:txBody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>
                <a:latin typeface="Courier New" pitchFamily="49" charset="0"/>
              </a:rPr>
              <a:t>if/else</a:t>
            </a:r>
            <a:r>
              <a:rPr lang="en-US" sz="1800" b="1"/>
              <a:t> statement</a:t>
            </a:r>
            <a:r>
              <a:rPr lang="en-US" sz="1800"/>
              <a:t>: Executes one block of statements if a certain condition is True, and a second block of statements if it is False.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600"/>
          </a:p>
          <a:p>
            <a:pPr lvl="1">
              <a:lnSpc>
                <a:spcPct val="80000"/>
              </a:lnSpc>
            </a:pPr>
            <a:r>
              <a:rPr lang="en-US" sz="1600"/>
              <a:t>Syntax: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	</a:t>
            </a:r>
            <a:r>
              <a:rPr lang="en-US" sz="1600">
                <a:latin typeface="Courier New" pitchFamily="49" charset="0"/>
              </a:rPr>
              <a:t>if </a:t>
            </a:r>
            <a:r>
              <a:rPr lang="en-US" sz="1600" b="1" i="1"/>
              <a:t>condition</a:t>
            </a:r>
            <a:r>
              <a:rPr lang="en-US" sz="1600">
                <a:latin typeface="Courier New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    </a:t>
            </a:r>
            <a:r>
              <a:rPr lang="en-US" sz="1600" b="1" i="1"/>
              <a:t>statements</a:t>
            </a:r>
            <a:endParaRPr lang="en-US" sz="16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    </a:t>
            </a:r>
            <a:r>
              <a:rPr lang="en-US" sz="1600" b="1" i="1"/>
              <a:t>statements</a:t>
            </a:r>
            <a:endParaRPr lang="en-US" sz="1600"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endParaRPr lang="en-US" sz="160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800"/>
              <a:t>Example: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	</a:t>
            </a:r>
            <a:r>
              <a:rPr lang="en-US" sz="1500">
                <a:latin typeface="Courier New" pitchFamily="49" charset="0"/>
              </a:rPr>
              <a:t>gpa = 1.4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</a:rPr>
              <a:t>	if gpa &gt; 2.0: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</a:rPr>
              <a:t>	    </a:t>
            </a:r>
            <a:r>
              <a:rPr lang="en-US" sz="1500">
                <a:latin typeface="Courier New" pitchFamily="49" charset="0"/>
              </a:rPr>
              <a:t>print "Welcome to Mars University!"</a:t>
            </a:r>
            <a:endParaRPr lang="en-US" sz="1500" b="1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latin typeface="Courier New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500">
                <a:latin typeface="Courier New" pitchFamily="49" charset="0"/>
              </a:rPr>
              <a:t>	    print "Your application is denied."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5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800"/>
              <a:t>Multiple conditions can be chained with </a:t>
            </a:r>
            <a:r>
              <a:rPr lang="en-US" sz="1800">
                <a:latin typeface="Courier New" pitchFamily="49" charset="0"/>
              </a:rPr>
              <a:t>elif</a:t>
            </a:r>
            <a:r>
              <a:rPr lang="en-US" sz="1800"/>
              <a:t> ("else if"):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	</a:t>
            </a:r>
            <a:r>
              <a:rPr lang="en-US" sz="1600">
                <a:latin typeface="Courier New" pitchFamily="49" charset="0"/>
              </a:rPr>
              <a:t>if </a:t>
            </a:r>
            <a:r>
              <a:rPr lang="en-US" sz="1600" b="1" i="1"/>
              <a:t>condition</a:t>
            </a:r>
            <a:r>
              <a:rPr lang="en-US" sz="1600">
                <a:latin typeface="Courier New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    </a:t>
            </a:r>
            <a:r>
              <a:rPr lang="en-US" sz="1600" b="1" i="1"/>
              <a:t>statements</a:t>
            </a:r>
            <a:endParaRPr lang="en-US" sz="16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	</a:t>
            </a:r>
            <a:r>
              <a:rPr lang="en-US" sz="1600">
                <a:latin typeface="Courier New" pitchFamily="49" charset="0"/>
              </a:rPr>
              <a:t>elif </a:t>
            </a:r>
            <a:r>
              <a:rPr lang="en-US" sz="1600" b="1" i="1"/>
              <a:t>condition</a:t>
            </a:r>
            <a:r>
              <a:rPr lang="en-US" sz="1600">
                <a:latin typeface="Courier New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    </a:t>
            </a:r>
            <a:r>
              <a:rPr lang="en-US" sz="1600" b="1" i="1"/>
              <a:t>statements</a:t>
            </a:r>
            <a:endParaRPr lang="en-US" sz="16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    </a:t>
            </a:r>
            <a:r>
              <a:rPr lang="en-US" sz="1600" b="1" i="1"/>
              <a:t>statements</a:t>
            </a:r>
            <a:endParaRPr lang="en-US" sz="16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500" b="1">
              <a:latin typeface="Courier New" pitchFamily="49" charset="0"/>
            </a:endParaRPr>
          </a:p>
        </p:txBody>
      </p:sp>
      <p:pic>
        <p:nvPicPr>
          <p:cNvPr id="1520644" name="Picture 4" descr="if_els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1676400"/>
            <a:ext cx="3321050" cy="21558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C1221-8DF5-4C50-9D8C-6152A4474ABE}" type="slidenum">
              <a:rPr lang="en-US"/>
              <a:pPr/>
              <a:t>18</a:t>
            </a:fld>
            <a:endParaRPr lang="en-US"/>
          </a:p>
        </p:txBody>
      </p:sp>
      <p:sp>
        <p:nvSpPr>
          <p:cNvPr id="149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while</a:t>
            </a:r>
            <a:endParaRPr lang="en-US"/>
          </a:p>
        </p:txBody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>
                <a:latin typeface="Courier New" pitchFamily="49" charset="0"/>
              </a:rPr>
              <a:t>while</a:t>
            </a:r>
            <a:r>
              <a:rPr lang="en-US" sz="1800" b="1"/>
              <a:t> loop</a:t>
            </a:r>
            <a:r>
              <a:rPr lang="en-US" sz="1800"/>
              <a:t>: Executes a group of statements as long as a condition is True.</a:t>
            </a:r>
          </a:p>
          <a:p>
            <a:pPr lvl="1"/>
            <a:r>
              <a:rPr lang="en-US"/>
              <a:t>good for </a:t>
            </a:r>
            <a:r>
              <a:rPr lang="en-US" i="1"/>
              <a:t>indefinite loops </a:t>
            </a:r>
            <a:r>
              <a:rPr lang="en-US"/>
              <a:t>(repeat an unknown number of times)</a:t>
            </a:r>
            <a:endParaRPr lang="en-US" i="1"/>
          </a:p>
          <a:p>
            <a:pPr lvl="1"/>
            <a:endParaRPr lang="en-US" sz="800"/>
          </a:p>
          <a:p>
            <a:r>
              <a:rPr lang="en-US"/>
              <a:t>Syntax: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</a:t>
            </a:r>
            <a:r>
              <a:rPr lang="en-US">
                <a:latin typeface="Courier New" pitchFamily="49" charset="0"/>
              </a:rPr>
              <a:t>while </a:t>
            </a:r>
            <a:r>
              <a:rPr lang="en-US" b="1" i="1"/>
              <a:t>condition</a:t>
            </a:r>
            <a:r>
              <a:rPr lang="en-US">
                <a:latin typeface="Courier New" pitchFamily="49" charset="0"/>
              </a:rPr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    </a:t>
            </a:r>
            <a:r>
              <a:rPr lang="en-US" b="1" i="1"/>
              <a:t>statements</a:t>
            </a:r>
            <a:endParaRPr lang="en-US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endParaRPr lang="en-US" sz="700">
              <a:latin typeface="Courier New" pitchFamily="49" charset="0"/>
            </a:endParaRPr>
          </a:p>
          <a:p>
            <a:r>
              <a:rPr lang="en-US"/>
              <a:t>Example: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number = 1</a:t>
            </a:r>
          </a:p>
          <a:p>
            <a:pPr lvl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	while number &lt; 200: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    print number, 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    number = number * 2</a:t>
            </a:r>
          </a:p>
          <a:p>
            <a:pPr lvl="1">
              <a:buFont typeface="Wingdings" pitchFamily="2" charset="2"/>
              <a:buNone/>
            </a:pPr>
            <a:endParaRPr lang="en-US" b="1">
              <a:latin typeface="Courier New" pitchFamily="49" charset="0"/>
            </a:endParaRPr>
          </a:p>
          <a:p>
            <a:pPr lvl="1"/>
            <a:r>
              <a:rPr lang="en-US"/>
              <a:t>Output: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1 2 4 8 16 32 64 128</a:t>
            </a:r>
            <a:endParaRPr lang="en-US"/>
          </a:p>
        </p:txBody>
      </p:sp>
      <p:pic>
        <p:nvPicPr>
          <p:cNvPr id="1496068" name="Picture 4" descr="whi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514600"/>
            <a:ext cx="2895600" cy="27559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AFDE5-4A73-41B7-B796-16311B9B0BFC}" type="slidenum">
              <a:rPr lang="en-US"/>
              <a:pPr/>
              <a:t>19</a:t>
            </a:fld>
            <a:endParaRPr lang="en-US"/>
          </a:p>
        </p:txBody>
      </p:sp>
      <p:sp>
        <p:nvSpPr>
          <p:cNvPr id="150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</a:t>
            </a:r>
          </a:p>
        </p:txBody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logical expressions use </a:t>
            </a:r>
            <a:r>
              <a:rPr lang="en-US" i="1"/>
              <a:t>relational operators</a:t>
            </a:r>
            <a:r>
              <a:rPr lang="en-US"/>
              <a:t>: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Logical expressions can be combined with </a:t>
            </a:r>
            <a:r>
              <a:rPr lang="en-US" i="1"/>
              <a:t>logical operators</a:t>
            </a:r>
            <a:r>
              <a:rPr lang="en-US"/>
              <a:t>: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 b="1"/>
              <a:t>Exercise: </a:t>
            </a:r>
            <a:r>
              <a:rPr lang="en-US"/>
              <a:t>Write code to display and count the factors of a number.</a:t>
            </a:r>
          </a:p>
        </p:txBody>
      </p:sp>
      <p:graphicFrame>
        <p:nvGraphicFramePr>
          <p:cNvPr id="1500279" name="Group 119"/>
          <p:cNvGraphicFramePr>
            <a:graphicFrameLocks noGrp="1"/>
          </p:cNvGraphicFramePr>
          <p:nvPr/>
        </p:nvGraphicFramePr>
        <p:xfrm>
          <a:off x="950913" y="4495800"/>
          <a:ext cx="5245100" cy="1371600"/>
        </p:xfrm>
        <a:graphic>
          <a:graphicData uri="http://schemas.openxmlformats.org/drawingml/2006/table">
            <a:tbl>
              <a:tblPr/>
              <a:tblGrid>
                <a:gridCol w="1333500"/>
                <a:gridCol w="2914650"/>
                <a:gridCol w="99695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9 != 6 and 2 &lt;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2 == 3 or -1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not 7 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0237" name="Group 77"/>
          <p:cNvGraphicFramePr>
            <a:graphicFrameLocks noGrp="1"/>
          </p:cNvGraphicFramePr>
          <p:nvPr/>
        </p:nvGraphicFramePr>
        <p:xfrm>
          <a:off x="762000" y="1541463"/>
          <a:ext cx="7585075" cy="2344741"/>
        </p:xfrm>
        <a:graphic>
          <a:graphicData uri="http://schemas.openxmlformats.org/drawingml/2006/table">
            <a:tbl>
              <a:tblPr/>
              <a:tblGrid>
                <a:gridCol w="1524000"/>
                <a:gridCol w="2641600"/>
                <a:gridCol w="1895475"/>
                <a:gridCol w="1524000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6B038-2CC4-480B-92AA-652388F50AC1}" type="slidenum">
              <a:rPr lang="en-US"/>
              <a:pPr/>
              <a:t>2</a:t>
            </a:fld>
            <a:endParaRPr lang="en-US"/>
          </a:p>
        </p:txBody>
      </p:sp>
      <p:sp>
        <p:nvSpPr>
          <p:cNvPr id="1233928" name="Rectangle 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2000"/>
              </a:lnSpc>
            </a:pPr>
            <a:r>
              <a:rPr lang="en-GB"/>
              <a:t>Some influential ones:</a:t>
            </a:r>
          </a:p>
          <a:p>
            <a:pPr lvl="1">
              <a:lnSpc>
                <a:spcPct val="102000"/>
              </a:lnSpc>
            </a:pPr>
            <a:r>
              <a:rPr lang="en-GB"/>
              <a:t>FORTRAN</a:t>
            </a:r>
          </a:p>
          <a:p>
            <a:pPr lvl="2">
              <a:lnSpc>
                <a:spcPct val="102000"/>
              </a:lnSpc>
            </a:pPr>
            <a:r>
              <a:rPr lang="en-GB"/>
              <a:t>science / engineering</a:t>
            </a:r>
          </a:p>
          <a:p>
            <a:pPr lvl="2">
              <a:lnSpc>
                <a:spcPct val="102000"/>
              </a:lnSpc>
            </a:pPr>
            <a:endParaRPr lang="en-GB"/>
          </a:p>
          <a:p>
            <a:pPr lvl="1">
              <a:lnSpc>
                <a:spcPct val="102000"/>
              </a:lnSpc>
            </a:pPr>
            <a:r>
              <a:rPr lang="en-GB"/>
              <a:t>COBOL</a:t>
            </a:r>
          </a:p>
          <a:p>
            <a:pPr lvl="2">
              <a:lnSpc>
                <a:spcPct val="102000"/>
              </a:lnSpc>
            </a:pPr>
            <a:r>
              <a:rPr lang="en-GB"/>
              <a:t>business data</a:t>
            </a:r>
          </a:p>
          <a:p>
            <a:pPr lvl="2">
              <a:lnSpc>
                <a:spcPct val="102000"/>
              </a:lnSpc>
            </a:pPr>
            <a:endParaRPr lang="en-GB"/>
          </a:p>
          <a:p>
            <a:pPr lvl="1">
              <a:lnSpc>
                <a:spcPct val="102000"/>
              </a:lnSpc>
            </a:pPr>
            <a:r>
              <a:rPr lang="en-GB"/>
              <a:t>LISP</a:t>
            </a:r>
          </a:p>
          <a:p>
            <a:pPr lvl="2">
              <a:lnSpc>
                <a:spcPct val="102000"/>
              </a:lnSpc>
            </a:pPr>
            <a:r>
              <a:rPr lang="en-GB"/>
              <a:t>logic and AI</a:t>
            </a:r>
          </a:p>
          <a:p>
            <a:pPr lvl="2">
              <a:lnSpc>
                <a:spcPct val="102000"/>
              </a:lnSpc>
            </a:pPr>
            <a:endParaRPr lang="en-GB"/>
          </a:p>
          <a:p>
            <a:pPr lvl="1">
              <a:lnSpc>
                <a:spcPct val="102000"/>
              </a:lnSpc>
            </a:pPr>
            <a:r>
              <a:rPr lang="en-GB"/>
              <a:t>BASIC</a:t>
            </a:r>
          </a:p>
          <a:p>
            <a:pPr lvl="2">
              <a:lnSpc>
                <a:spcPct val="102000"/>
              </a:lnSpc>
            </a:pPr>
            <a:r>
              <a:rPr lang="en-GB"/>
              <a:t>a simple language</a:t>
            </a:r>
          </a:p>
        </p:txBody>
      </p:sp>
      <p:pic>
        <p:nvPicPr>
          <p:cNvPr id="12339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990600"/>
            <a:ext cx="4267200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33927" name="Rectangle 7"/>
          <p:cNvSpPr>
            <a:spLocks noChangeArrowheads="1"/>
          </p:cNvSpPr>
          <p:nvPr/>
        </p:nvSpPr>
        <p:spPr bwMode="auto">
          <a:xfrm>
            <a:off x="152400" y="152400"/>
            <a:ext cx="8915400" cy="838200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chemeClr val="bg1"/>
                </a:solidFill>
              </a:rPr>
              <a:t>Languages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0FC5370-B4FE-43F9-ADD1-1CACEBC048EF}" type="slidenum">
              <a:rPr lang="en-US"/>
              <a:pPr/>
              <a:t>20</a:t>
            </a:fld>
            <a:endParaRPr lang="en-US"/>
          </a:p>
        </p:txBody>
      </p:sp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and File Processing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41EAE-3EC5-4863-9D4F-9D5A9B28CFB9}" type="slidenum">
              <a:rPr lang="en-US"/>
              <a:pPr/>
              <a:t>21</a:t>
            </a:fld>
            <a:endParaRPr lang="en-US"/>
          </a:p>
        </p:txBody>
      </p:sp>
      <p:sp>
        <p:nvSpPr>
          <p:cNvPr id="1533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7175" cy="4664075"/>
          </a:xfrm>
          <a:ln/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b="1"/>
              <a:t>string</a:t>
            </a:r>
            <a:r>
              <a:rPr lang="en-GB" sz="1800"/>
              <a:t>: A sequence of text characters in a program.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/>
              <a:t>Strings start and end with quotation mark </a:t>
            </a:r>
            <a:r>
              <a:rPr lang="en-GB" sz="1600">
                <a:latin typeface="Courier New" pitchFamily="49" charset="0"/>
              </a:rPr>
              <a:t>"</a:t>
            </a:r>
            <a:r>
              <a:rPr lang="en-GB" sz="1600"/>
              <a:t> or apostrophe </a:t>
            </a:r>
            <a:r>
              <a:rPr lang="en-GB" sz="1600">
                <a:latin typeface="Courier New" pitchFamily="49" charset="0"/>
              </a:rPr>
              <a:t>'</a:t>
            </a:r>
            <a:r>
              <a:rPr lang="en-GB" sz="1600"/>
              <a:t> characters.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/>
              <a:t>Examples:</a:t>
            </a:r>
            <a:br>
              <a:rPr lang="en-GB" sz="1600"/>
            </a:br>
            <a:r>
              <a:rPr lang="en-GB" sz="600"/>
              <a:t/>
            </a:r>
            <a:br>
              <a:rPr lang="en-GB" sz="600"/>
            </a:br>
            <a:r>
              <a:rPr lang="en-GB" sz="1600">
                <a:latin typeface="Courier New" pitchFamily="49" charset="0"/>
              </a:rPr>
              <a:t>"hello"</a:t>
            </a:r>
            <a:br>
              <a:rPr lang="en-GB" sz="1600">
                <a:latin typeface="Courier New" pitchFamily="49" charset="0"/>
              </a:rPr>
            </a:br>
            <a:r>
              <a:rPr lang="en-GB" sz="1600">
                <a:latin typeface="Courier New" pitchFamily="49" charset="0"/>
              </a:rPr>
              <a:t>"This is a string"</a:t>
            </a:r>
            <a:br>
              <a:rPr lang="en-GB" sz="1600">
                <a:latin typeface="Courier New" pitchFamily="49" charset="0"/>
              </a:rPr>
            </a:br>
            <a:r>
              <a:rPr lang="en-GB" sz="1600">
                <a:latin typeface="Courier New" pitchFamily="49" charset="0"/>
              </a:rPr>
              <a:t>"This, too, is a string.   It can be very long!"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700">
              <a:latin typeface="Courier New" pitchFamily="49" charset="0"/>
            </a:endParaRPr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/>
              <a:t>A string may not span across multiple lines or contain a " character.</a:t>
            </a:r>
            <a:br>
              <a:rPr lang="en-GB" sz="1600"/>
            </a:br>
            <a:r>
              <a:rPr lang="en-GB" sz="1600">
                <a:solidFill>
                  <a:srgbClr val="800000"/>
                </a:solidFill>
                <a:latin typeface="Courier New" pitchFamily="49" charset="0"/>
              </a:rPr>
              <a:t>"This is not</a:t>
            </a:r>
            <a:br>
              <a:rPr lang="en-GB" sz="1600">
                <a:solidFill>
                  <a:srgbClr val="800000"/>
                </a:solidFill>
                <a:latin typeface="Courier New" pitchFamily="49" charset="0"/>
              </a:rPr>
            </a:br>
            <a:r>
              <a:rPr lang="en-GB" sz="1600">
                <a:solidFill>
                  <a:srgbClr val="800000"/>
                </a:solidFill>
                <a:latin typeface="Courier New" pitchFamily="49" charset="0"/>
              </a:rPr>
              <a:t>a legal String."</a:t>
            </a:r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>
                <a:solidFill>
                  <a:srgbClr val="800000"/>
                </a:solidFill>
                <a:latin typeface="Courier New" pitchFamily="49" charset="0"/>
              </a:rPr>
              <a:t>	"This is not a "legal" String either."</a:t>
            </a:r>
            <a:br>
              <a:rPr lang="en-GB" sz="1600">
                <a:solidFill>
                  <a:srgbClr val="800000"/>
                </a:solidFill>
                <a:latin typeface="Courier New" pitchFamily="49" charset="0"/>
              </a:rPr>
            </a:br>
            <a:endParaRPr lang="en-GB" sz="800"/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/>
              <a:t>A string can represent characters by preceding them with a backslash.</a:t>
            </a: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>
                <a:latin typeface="Courier New" pitchFamily="49" charset="0"/>
              </a:rPr>
              <a:t>\t	</a:t>
            </a:r>
            <a:r>
              <a:rPr lang="en-GB" sz="1400"/>
              <a:t>tab character</a:t>
            </a: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>
                <a:latin typeface="Courier New" pitchFamily="49" charset="0"/>
              </a:rPr>
              <a:t>\n	</a:t>
            </a:r>
            <a:r>
              <a:rPr lang="en-GB" sz="1400"/>
              <a:t>new line character</a:t>
            </a: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>
                <a:latin typeface="Courier New" pitchFamily="49" charset="0"/>
              </a:rPr>
              <a:t>\"	</a:t>
            </a:r>
            <a:r>
              <a:rPr lang="en-GB" sz="1400"/>
              <a:t>quotation mark character</a:t>
            </a: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>
                <a:latin typeface="Courier New" pitchFamily="49" charset="0"/>
              </a:rPr>
              <a:t>\\	</a:t>
            </a:r>
            <a:r>
              <a:rPr lang="en-GB" sz="1400"/>
              <a:t>backslash character</a:t>
            </a: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700"/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400"/>
              <a:t>Example:	</a:t>
            </a:r>
            <a:r>
              <a:rPr lang="en-GB" sz="1400">
                <a:latin typeface="Courier New" pitchFamily="49" charset="0"/>
              </a:rPr>
              <a:t>"Hello\tthere\nHow are you?"</a:t>
            </a:r>
          </a:p>
        </p:txBody>
      </p:sp>
      <p:sp>
        <p:nvSpPr>
          <p:cNvPr id="15339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Strings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C3E2F-0F0E-49E0-BB4C-C58709D67BEE}" type="slidenum">
              <a:rPr lang="en-US"/>
              <a:pPr/>
              <a:t>22</a:t>
            </a:fld>
            <a:endParaRPr lang="en-US"/>
          </a:p>
        </p:txBody>
      </p:sp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Indexes</a:t>
            </a:r>
          </a:p>
        </p:txBody>
      </p:sp>
      <p:sp>
        <p:nvSpPr>
          <p:cNvPr id="154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/>
              <a:t>Characters in a string are numbered with </a:t>
            </a:r>
            <a:r>
              <a:rPr lang="en-US" i="1"/>
              <a:t>indexes</a:t>
            </a:r>
            <a:r>
              <a:rPr lang="en-US"/>
              <a:t> starting at 0:</a:t>
            </a:r>
          </a:p>
          <a:p>
            <a:pPr marL="742950" lvl="1" indent="-285750"/>
            <a:r>
              <a:rPr lang="en-US"/>
              <a:t>Example: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name = "P. Diddy"</a:t>
            </a:r>
          </a:p>
          <a:p>
            <a:pPr marL="742950" lvl="1" indent="-285750">
              <a:buFont typeface="Wingdings" pitchFamily="2" charset="2"/>
              <a:buNone/>
            </a:pPr>
            <a:endParaRPr lang="en-US">
              <a:latin typeface="Courier New" pitchFamily="49" charset="0"/>
            </a:endParaRPr>
          </a:p>
          <a:p>
            <a:pPr marL="742950" lvl="1" indent="-285750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</a:t>
            </a:r>
          </a:p>
          <a:p>
            <a:pPr marL="742950" lvl="1" indent="-285750"/>
            <a:endParaRPr lang="en-US"/>
          </a:p>
          <a:p>
            <a:pPr marL="742950" lvl="1" indent="-285750"/>
            <a:endParaRPr lang="en-US"/>
          </a:p>
          <a:p>
            <a:pPr marL="342900" indent="-342900"/>
            <a:r>
              <a:rPr lang="en-US"/>
              <a:t>Accessing an individual character of a string: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 b="1" i="1"/>
              <a:t>	variableName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[</a:t>
            </a:r>
            <a:r>
              <a:rPr lang="en-US"/>
              <a:t> </a:t>
            </a:r>
            <a:r>
              <a:rPr lang="en-US" b="1" i="1"/>
              <a:t>index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]</a:t>
            </a:r>
          </a:p>
          <a:p>
            <a:pPr marL="742950" lvl="1" indent="-285750"/>
            <a:endParaRPr lang="en-US" sz="900"/>
          </a:p>
          <a:p>
            <a:pPr marL="742950" lvl="1" indent="-285750"/>
            <a:r>
              <a:rPr lang="en-US"/>
              <a:t>Example: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print name, "starts with", </a:t>
            </a:r>
            <a:r>
              <a:rPr lang="en-US" b="1">
                <a:latin typeface="Courier New" pitchFamily="49" charset="0"/>
              </a:rPr>
              <a:t>name[0]</a:t>
            </a:r>
          </a:p>
          <a:p>
            <a:pPr marL="742950" lvl="1" indent="-285750">
              <a:buFont typeface="Wingdings" pitchFamily="2" charset="2"/>
              <a:buNone/>
            </a:pPr>
            <a:endParaRPr lang="en-US" sz="900">
              <a:latin typeface="Courier New" pitchFamily="49" charset="0"/>
            </a:endParaRPr>
          </a:p>
          <a:p>
            <a:pPr marL="742950" lvl="1" indent="-285750">
              <a:buFont typeface="Wingdings" pitchFamily="2" charset="2"/>
              <a:buNone/>
            </a:pPr>
            <a:r>
              <a:rPr lang="en-US"/>
              <a:t>	Output:</a:t>
            </a:r>
          </a:p>
          <a:p>
            <a:pPr marL="742950" lvl="1" indent="-285750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P. Diddy starts with P</a:t>
            </a:r>
          </a:p>
        </p:txBody>
      </p:sp>
      <p:graphicFrame>
        <p:nvGraphicFramePr>
          <p:cNvPr id="1540133" name="Group 37"/>
          <p:cNvGraphicFramePr>
            <a:graphicFrameLocks noGrp="1"/>
          </p:cNvGraphicFramePr>
          <p:nvPr/>
        </p:nvGraphicFramePr>
        <p:xfrm>
          <a:off x="1600200" y="2225675"/>
          <a:ext cx="5862638" cy="838200"/>
        </p:xfrm>
        <a:graphic>
          <a:graphicData uri="http://schemas.openxmlformats.org/drawingml/2006/table">
            <a:tbl>
              <a:tblPr/>
              <a:tblGrid>
                <a:gridCol w="1260475"/>
                <a:gridCol w="574675"/>
                <a:gridCol w="576263"/>
                <a:gridCol w="574675"/>
                <a:gridCol w="574675"/>
                <a:gridCol w="576262"/>
                <a:gridCol w="574675"/>
                <a:gridCol w="576263"/>
                <a:gridCol w="574675"/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1F3FB-E094-4A0B-B3F5-60134B7B6D0B}" type="slidenum">
              <a:rPr lang="en-US"/>
              <a:pPr/>
              <a:t>23</a:t>
            </a:fld>
            <a:endParaRPr lang="en-US"/>
          </a:p>
        </p:txBody>
      </p:sp>
      <p:sp>
        <p:nvSpPr>
          <p:cNvPr id="155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properties</a:t>
            </a:r>
          </a:p>
        </p:txBody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len(</a:t>
            </a:r>
            <a:r>
              <a:rPr lang="en-US" b="1" i="1"/>
              <a:t>string</a:t>
            </a:r>
            <a:r>
              <a:rPr lang="en-US">
                <a:latin typeface="Courier New" pitchFamily="49" charset="0"/>
              </a:rPr>
              <a:t>)	</a:t>
            </a:r>
            <a:r>
              <a:rPr lang="en-US"/>
              <a:t>	- number of characters in a string </a:t>
            </a:r>
          </a:p>
          <a:p>
            <a:pPr>
              <a:buFont typeface="Wingdings" pitchFamily="2" charset="2"/>
              <a:buNone/>
            </a:pPr>
            <a:r>
              <a:rPr lang="en-US"/>
              <a:t>					  (including spaces)</a:t>
            </a:r>
          </a:p>
          <a:p>
            <a:r>
              <a:rPr lang="en-US">
                <a:latin typeface="Courier New" pitchFamily="49" charset="0"/>
              </a:rPr>
              <a:t>str.lower(</a:t>
            </a:r>
            <a:r>
              <a:rPr lang="en-US" b="1" i="1"/>
              <a:t>string</a:t>
            </a:r>
            <a:r>
              <a:rPr lang="en-US">
                <a:latin typeface="Courier New" pitchFamily="49" charset="0"/>
              </a:rPr>
              <a:t>)</a:t>
            </a:r>
            <a:r>
              <a:rPr lang="en-US"/>
              <a:t>	- lowercase version of a string</a:t>
            </a:r>
          </a:p>
          <a:p>
            <a:r>
              <a:rPr lang="en-US">
                <a:latin typeface="Courier New" pitchFamily="49" charset="0"/>
              </a:rPr>
              <a:t>str.upper(</a:t>
            </a:r>
            <a:r>
              <a:rPr lang="en-US" b="1" i="1"/>
              <a:t>string</a:t>
            </a:r>
            <a:r>
              <a:rPr lang="en-US">
                <a:latin typeface="Courier New" pitchFamily="49" charset="0"/>
              </a:rPr>
              <a:t>)</a:t>
            </a:r>
            <a:r>
              <a:rPr lang="en-US"/>
              <a:t>	- uppercase version of a string</a:t>
            </a:r>
          </a:p>
          <a:p>
            <a:endParaRPr lang="en-US"/>
          </a:p>
          <a:p>
            <a:r>
              <a:rPr lang="en-US"/>
              <a:t>Example: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name = "Martin Douglas Stepp"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length = </a:t>
            </a:r>
            <a:r>
              <a:rPr lang="en-US" b="1">
                <a:latin typeface="Courier New" pitchFamily="49" charset="0"/>
              </a:rPr>
              <a:t>len(name)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big_name = </a:t>
            </a:r>
            <a:r>
              <a:rPr lang="en-US" b="1">
                <a:latin typeface="Courier New" pitchFamily="49" charset="0"/>
              </a:rPr>
              <a:t>str.upper(name)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print big_name, "has", length, "characters"</a:t>
            </a:r>
          </a:p>
          <a:p>
            <a:pPr>
              <a:buFont typeface="Wingdings" pitchFamily="2" charset="2"/>
              <a:buNone/>
            </a:pPr>
            <a:endParaRPr lang="en-US" sz="80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/>
              <a:t>	Output: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MARTIN DOUGLAS STEPP has 20 characters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5EEC4-C21C-40FE-91C9-EBD59C6FDE13}" type="slidenum">
              <a:rPr lang="en-US"/>
              <a:pPr/>
              <a:t>24</a:t>
            </a:fld>
            <a:endParaRPr lang="en-US"/>
          </a:p>
        </p:txBody>
      </p:sp>
      <p:sp>
        <p:nvSpPr>
          <p:cNvPr id="1536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7175" cy="2184400"/>
          </a:xfrm>
          <a:ln/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>
                <a:latin typeface="Courier New" pitchFamily="49" charset="0"/>
              </a:rPr>
              <a:t>raw_input</a:t>
            </a:r>
            <a:r>
              <a:rPr lang="en-US"/>
              <a:t> : Reads a string of text from user input.</a:t>
            </a:r>
            <a:endParaRPr lang="en-US" sz="80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Example: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>
                <a:latin typeface="Courier New" pitchFamily="49" charset="0"/>
              </a:rPr>
              <a:t>	name = raw_input("Howdy, pardner. What's yer name? ")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>
                <a:latin typeface="Courier New" pitchFamily="49" charset="0"/>
              </a:rPr>
              <a:t>	print name, "... what a silly name!"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>
              <a:latin typeface="Courier New" pitchFamily="49" charset="0"/>
            </a:endParaRP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	Output: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/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>
                <a:latin typeface="Courier New" pitchFamily="49" charset="0"/>
              </a:rPr>
              <a:t>	</a:t>
            </a:r>
            <a:r>
              <a:rPr lang="en-GB">
                <a:latin typeface="Courier New" pitchFamily="49" charset="0"/>
              </a:rPr>
              <a:t>Howdy, pardner. What's yer name? </a:t>
            </a:r>
            <a:r>
              <a:rPr lang="en-GB" b="1" u="sng">
                <a:latin typeface="Courier New" pitchFamily="49" charset="0"/>
              </a:rPr>
              <a:t>Paris Hilton</a:t>
            </a:r>
          </a:p>
          <a:p>
            <a:pPr marL="739775" lvl="1" indent="-282575" defTabSz="449263">
              <a:lnSpc>
                <a:spcPct val="70000"/>
              </a:lnSpc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latin typeface="Courier New" pitchFamily="49" charset="0"/>
              </a:rPr>
              <a:t>	Paris Hilton ... what a silly name!</a:t>
            </a:r>
          </a:p>
        </p:txBody>
      </p:sp>
      <p:sp>
        <p:nvSpPr>
          <p:cNvPr id="15360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ourier New" pitchFamily="49" charset="0"/>
              </a:rPr>
              <a:t>raw_input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B1029-68FE-4A62-A65B-4988B0D865F5}" type="slidenum">
              <a:rPr lang="en-US"/>
              <a:pPr/>
              <a:t>25</a:t>
            </a:fld>
            <a:endParaRPr lang="en-US"/>
          </a:p>
        </p:txBody>
      </p:sp>
      <p:sp>
        <p:nvSpPr>
          <p:cNvPr id="146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processing</a:t>
            </a:r>
          </a:p>
        </p:txBody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text processing</a:t>
            </a:r>
            <a:r>
              <a:rPr lang="en-US"/>
              <a:t>: Examining, editing, formatting text.</a:t>
            </a:r>
          </a:p>
          <a:p>
            <a:pPr lvl="1">
              <a:lnSpc>
                <a:spcPct val="90000"/>
              </a:lnSpc>
            </a:pPr>
            <a:r>
              <a:rPr lang="en-US"/>
              <a:t>often uses loops that examine the characters of a string one by one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loop can examine each character in a string in sequence.</a:t>
            </a:r>
          </a:p>
          <a:p>
            <a:pPr lvl="1">
              <a:lnSpc>
                <a:spcPct val="90000"/>
              </a:lnSpc>
            </a:pPr>
            <a:endParaRPr lang="en-US" sz="900"/>
          </a:p>
          <a:p>
            <a:pPr lvl="1">
              <a:lnSpc>
                <a:spcPct val="70000"/>
              </a:lnSpc>
            </a:pPr>
            <a:r>
              <a:rPr lang="en-US"/>
              <a:t>Example: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800" b="1">
                <a:latin typeface="Courier New" pitchFamily="49" charset="0"/>
              </a:rPr>
              <a:t>	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	for c in "booyah":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    print c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80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Output: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b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o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o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y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a</a:t>
            </a:r>
          </a:p>
          <a:p>
            <a:pPr lvl="1">
              <a:lnSpc>
                <a:spcPct val="5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h</a:t>
            </a:r>
            <a:endParaRPr lang="en-US" sz="160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939E0-F635-4E7D-B900-2D5E69724E4A}" type="slidenum">
              <a:rPr lang="en-US"/>
              <a:pPr/>
              <a:t>26</a:t>
            </a:fld>
            <a:endParaRPr lang="en-US"/>
          </a:p>
        </p:txBody>
      </p:sp>
      <p:sp>
        <p:nvSpPr>
          <p:cNvPr id="155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and numbers</a:t>
            </a:r>
          </a:p>
        </p:txBody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ord(</a:t>
            </a:r>
            <a:r>
              <a:rPr lang="en-US" b="1" i="1"/>
              <a:t>text</a:t>
            </a:r>
            <a:r>
              <a:rPr lang="en-US">
                <a:latin typeface="Courier New" pitchFamily="49" charset="0"/>
              </a:rPr>
              <a:t>)</a:t>
            </a:r>
            <a:r>
              <a:rPr lang="en-US"/>
              <a:t>		- converts a string into a number.</a:t>
            </a:r>
          </a:p>
          <a:p>
            <a:pPr lvl="1"/>
            <a:r>
              <a:rPr lang="en-US"/>
              <a:t>Example: </a:t>
            </a:r>
            <a:r>
              <a:rPr lang="en-US">
                <a:latin typeface="Courier New" pitchFamily="49" charset="0"/>
              </a:rPr>
              <a:t>ord("a")</a:t>
            </a:r>
            <a:r>
              <a:rPr lang="en-US"/>
              <a:t> is </a:t>
            </a:r>
            <a:r>
              <a:rPr lang="en-US">
                <a:latin typeface="Courier New" pitchFamily="49" charset="0"/>
              </a:rPr>
              <a:t>97</a:t>
            </a:r>
            <a:r>
              <a:rPr lang="en-US"/>
              <a:t>,  </a:t>
            </a:r>
            <a:r>
              <a:rPr lang="en-US">
                <a:latin typeface="Courier New" pitchFamily="49" charset="0"/>
              </a:rPr>
              <a:t>ord("b")</a:t>
            </a:r>
            <a:r>
              <a:rPr lang="en-US"/>
              <a:t> is </a:t>
            </a:r>
            <a:r>
              <a:rPr lang="en-US">
                <a:latin typeface="Courier New" pitchFamily="49" charset="0"/>
              </a:rPr>
              <a:t>98</a:t>
            </a:r>
            <a:r>
              <a:rPr lang="en-US"/>
              <a:t>, ...</a:t>
            </a:r>
          </a:p>
          <a:p>
            <a:pPr lvl="1"/>
            <a:endParaRPr lang="en-US" sz="800"/>
          </a:p>
          <a:p>
            <a:pPr lvl="1"/>
            <a:r>
              <a:rPr lang="en-US"/>
              <a:t>Characters map to numbers using standardized mappings such as </a:t>
            </a:r>
            <a:r>
              <a:rPr lang="en-US" i="1"/>
              <a:t>ASCII</a:t>
            </a:r>
            <a:r>
              <a:rPr lang="en-US"/>
              <a:t> and </a:t>
            </a:r>
            <a:r>
              <a:rPr lang="en-US" i="1"/>
              <a:t>Unicode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>
                <a:latin typeface="Courier New" pitchFamily="49" charset="0"/>
              </a:rPr>
              <a:t>chr(</a:t>
            </a:r>
            <a:r>
              <a:rPr lang="en-US" b="1" i="1"/>
              <a:t>number</a:t>
            </a:r>
            <a:r>
              <a:rPr lang="en-US"/>
              <a:t>)	- converts a number into a string.</a:t>
            </a:r>
          </a:p>
          <a:p>
            <a:pPr lvl="1"/>
            <a:r>
              <a:rPr lang="en-US"/>
              <a:t>Example: </a:t>
            </a:r>
            <a:r>
              <a:rPr lang="en-US">
                <a:latin typeface="Courier New" pitchFamily="49" charset="0"/>
              </a:rPr>
              <a:t>chr(99)</a:t>
            </a:r>
            <a:r>
              <a:rPr lang="en-US"/>
              <a:t> is </a:t>
            </a:r>
            <a:r>
              <a:rPr lang="en-US">
                <a:latin typeface="Courier New" pitchFamily="49" charset="0"/>
              </a:rPr>
              <a:t>"c"</a:t>
            </a:r>
          </a:p>
          <a:p>
            <a:pPr lvl="1"/>
            <a:endParaRPr lang="en-US">
              <a:latin typeface="Courier New" pitchFamily="49" charset="0"/>
            </a:endParaRPr>
          </a:p>
          <a:p>
            <a:endParaRPr lang="en-US"/>
          </a:p>
          <a:p>
            <a:r>
              <a:rPr lang="en-US" b="1"/>
              <a:t>Exercise:</a:t>
            </a:r>
            <a:r>
              <a:rPr lang="en-US"/>
              <a:t> Write a program that performs a rotation cypher.</a:t>
            </a:r>
          </a:p>
          <a:p>
            <a:pPr lvl="1"/>
            <a:r>
              <a:rPr lang="en-US"/>
              <a:t>e.g. </a:t>
            </a:r>
            <a:r>
              <a:rPr lang="en-US">
                <a:latin typeface="Courier New" pitchFamily="49" charset="0"/>
              </a:rPr>
              <a:t>"Attack"</a:t>
            </a:r>
            <a:r>
              <a:rPr lang="en-US"/>
              <a:t> when rotated by 1 becomes </a:t>
            </a:r>
            <a:r>
              <a:rPr lang="en-US">
                <a:latin typeface="Courier New" pitchFamily="49" charset="0"/>
              </a:rPr>
              <a:t>"buubdl"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42D4-01FC-4CC0-905C-75636906246F}" type="slidenum">
              <a:rPr lang="en-US"/>
              <a:pPr/>
              <a:t>27</a:t>
            </a:fld>
            <a:endParaRPr lang="en-US"/>
          </a:p>
        </p:txBody>
      </p:sp>
      <p:sp>
        <p:nvSpPr>
          <p:cNvPr id="148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processing</a:t>
            </a:r>
          </a:p>
        </p:txBody>
      </p:sp>
      <p:sp>
        <p:nvSpPr>
          <p:cNvPr id="148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programs handle data, which often comes from files.</a:t>
            </a:r>
          </a:p>
          <a:p>
            <a:pPr lvl="1"/>
            <a:endParaRPr lang="en-US"/>
          </a:p>
          <a:p>
            <a:r>
              <a:rPr lang="en-US"/>
              <a:t>Reading the entire contents of a file:</a:t>
            </a:r>
          </a:p>
          <a:p>
            <a:pPr lvl="1">
              <a:buFont typeface="Wingdings" pitchFamily="2" charset="2"/>
              <a:buNone/>
            </a:pPr>
            <a:endParaRPr lang="en-US" sz="70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i="1"/>
              <a:t>variableName</a:t>
            </a:r>
            <a:r>
              <a:rPr lang="en-US">
                <a:latin typeface="Courier New" pitchFamily="49" charset="0"/>
              </a:rPr>
              <a:t> = open("</a:t>
            </a:r>
            <a:r>
              <a:rPr lang="en-US" b="1" i="1"/>
              <a:t>filename</a:t>
            </a:r>
            <a:r>
              <a:rPr lang="en-US">
                <a:latin typeface="Courier New" pitchFamily="49" charset="0"/>
              </a:rPr>
              <a:t>").read()</a:t>
            </a:r>
          </a:p>
          <a:p>
            <a:pPr lvl="1">
              <a:buFont typeface="Wingdings" pitchFamily="2" charset="2"/>
              <a:buNone/>
            </a:pPr>
            <a:endParaRPr lang="en-US" sz="80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endParaRPr lang="en-US"/>
          </a:p>
          <a:p>
            <a:pPr lvl="1">
              <a:buFont typeface="Wingdings" pitchFamily="2" charset="2"/>
              <a:buNone/>
            </a:pPr>
            <a:r>
              <a:rPr lang="en-US"/>
              <a:t>Example: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file_text = open("bankaccount.txt").read()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8EA5-2BA0-48A2-BB9F-5ABC587FBEF9}" type="slidenum">
              <a:rPr lang="en-US"/>
              <a:pPr/>
              <a:t>28</a:t>
            </a:fld>
            <a:endParaRPr lang="en-US"/>
          </a:p>
        </p:txBody>
      </p:sp>
      <p:sp>
        <p:nvSpPr>
          <p:cNvPr id="156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Line-by-line processing</a:t>
            </a:r>
          </a:p>
        </p:txBody>
      </p:sp>
      <p:sp>
        <p:nvSpPr>
          <p:cNvPr id="156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Reading a file line-by-line:</a:t>
            </a:r>
          </a:p>
          <a:p>
            <a:pPr lvl="1">
              <a:buFont typeface="Wingdings" pitchFamily="2" charset="2"/>
              <a:buNone/>
            </a:pPr>
            <a:endParaRPr lang="en-US" sz="70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for line in open("</a:t>
            </a:r>
            <a:r>
              <a:rPr lang="en-US" b="1" i="1"/>
              <a:t>filename</a:t>
            </a:r>
            <a:r>
              <a:rPr lang="en-US">
                <a:latin typeface="Courier New" pitchFamily="49" charset="0"/>
              </a:rPr>
              <a:t>").readlines():</a:t>
            </a:r>
          </a:p>
          <a:p>
            <a:pPr lvl="1">
              <a:buFont typeface="Wingdings" pitchFamily="2" charset="2"/>
              <a:buNone/>
            </a:pPr>
            <a:r>
              <a:rPr lang="en-US" b="1" i="1">
                <a:latin typeface="Courier New" pitchFamily="49" charset="0"/>
              </a:rPr>
              <a:t>    </a:t>
            </a:r>
            <a:r>
              <a:rPr lang="en-US" b="1" i="1"/>
              <a:t>statements</a:t>
            </a:r>
          </a:p>
          <a:p>
            <a:pPr lvl="1">
              <a:buFont typeface="Wingdings" pitchFamily="2" charset="2"/>
              <a:buNone/>
            </a:pPr>
            <a:endParaRPr lang="en-US" sz="700" b="1" i="1"/>
          </a:p>
          <a:p>
            <a:pPr lvl="1">
              <a:buFont typeface="Wingdings" pitchFamily="2" charset="2"/>
              <a:buNone/>
            </a:pPr>
            <a:r>
              <a:rPr lang="en-US"/>
              <a:t>Example: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count = 0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for line in open("bankaccount.txt").readlines():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    count = count + 1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print "The file contains", count, "lines."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/>
              <a:t>Exercise: </a:t>
            </a:r>
            <a:r>
              <a:rPr lang="en-US"/>
              <a:t>Write a program to process a file of DNA text, such as: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ATGCAATTGCTCGATTAG</a:t>
            </a:r>
          </a:p>
          <a:p>
            <a:pPr lvl="1"/>
            <a:r>
              <a:rPr lang="en-US"/>
              <a:t>Count the percent of C+G present in the DNA.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5181E86-06F8-4EC2-95A6-BEDE7F2C4FA2}" type="slidenum">
              <a:rPr lang="en-US"/>
              <a:pPr/>
              <a:t>29</a:t>
            </a:fld>
            <a:endParaRPr lang="en-US"/>
          </a:p>
        </p:txBody>
      </p:sp>
      <p:sp>
        <p:nvSpPr>
          <p:cNvPr id="151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386BE-78EF-4EEE-917F-21C186482804}" type="slidenum">
              <a:rPr lang="en-US"/>
              <a:pPr/>
              <a:t>3</a:t>
            </a:fld>
            <a:endParaRPr lang="en-US"/>
          </a:p>
        </p:txBody>
      </p:sp>
      <p:sp>
        <p:nvSpPr>
          <p:cNvPr id="14889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GB" b="1"/>
              <a:t>code </a:t>
            </a:r>
            <a:r>
              <a:rPr lang="en-GB"/>
              <a:t>or</a:t>
            </a:r>
            <a:r>
              <a:rPr lang="en-GB" b="1"/>
              <a:t> source code</a:t>
            </a:r>
            <a:r>
              <a:rPr lang="en-GB"/>
              <a:t>: The sequence of instructions in a program.</a:t>
            </a:r>
          </a:p>
          <a:p>
            <a:pPr lvl="1">
              <a:spcBef>
                <a:spcPts val="500"/>
              </a:spcBef>
            </a:pPr>
            <a:endParaRPr lang="en-GB" sz="800" b="1"/>
          </a:p>
          <a:p>
            <a:pPr>
              <a:spcBef>
                <a:spcPts val="600"/>
              </a:spcBef>
            </a:pPr>
            <a:r>
              <a:rPr lang="en-GB" b="1"/>
              <a:t>syntax</a:t>
            </a:r>
            <a:r>
              <a:rPr lang="en-GB"/>
              <a:t>: The set of legal structures and commands that can be used in a particular programming language.</a:t>
            </a:r>
          </a:p>
          <a:p>
            <a:pPr lvl="1">
              <a:spcBef>
                <a:spcPts val="500"/>
              </a:spcBef>
            </a:pPr>
            <a:endParaRPr lang="en-GB" sz="800" b="1"/>
          </a:p>
          <a:p>
            <a:pPr>
              <a:spcBef>
                <a:spcPts val="600"/>
              </a:spcBef>
            </a:pPr>
            <a:r>
              <a:rPr lang="en-GB" b="1"/>
              <a:t>output</a:t>
            </a:r>
            <a:r>
              <a:rPr lang="en-GB"/>
              <a:t>: The messages printed to the user by a program.</a:t>
            </a:r>
          </a:p>
          <a:p>
            <a:pPr lvl="1">
              <a:spcBef>
                <a:spcPts val="600"/>
              </a:spcBef>
            </a:pPr>
            <a:endParaRPr lang="en-GB" sz="800" b="1"/>
          </a:p>
          <a:p>
            <a:pPr>
              <a:spcBef>
                <a:spcPts val="600"/>
              </a:spcBef>
            </a:pPr>
            <a:r>
              <a:rPr lang="en-GB" b="1"/>
              <a:t>console</a:t>
            </a:r>
            <a:r>
              <a:rPr lang="en-GB"/>
              <a:t>: The text box onto which output is printed.</a:t>
            </a:r>
          </a:p>
          <a:p>
            <a:pPr lvl="1">
              <a:spcBef>
                <a:spcPts val="600"/>
              </a:spcBef>
            </a:pPr>
            <a:r>
              <a:rPr lang="en-GB"/>
              <a:t>Some source code editors pop up the console as an external window, and others contain their own console window.</a:t>
            </a:r>
            <a:endParaRPr lang="en-US"/>
          </a:p>
        </p:txBody>
      </p:sp>
      <p:pic>
        <p:nvPicPr>
          <p:cNvPr id="1488898" name="Picture 2"/>
          <p:cNvPicPr>
            <a:picLocks noChangeAspect="1" noChangeArrowheads="1"/>
          </p:cNvPicPr>
          <p:nvPr/>
        </p:nvPicPr>
        <p:blipFill>
          <a:blip r:embed="rId3"/>
          <a:srcRect r="13893" b="36000"/>
          <a:stretch>
            <a:fillRect/>
          </a:stretch>
        </p:blipFill>
        <p:spPr bwMode="auto">
          <a:xfrm>
            <a:off x="6781800" y="4038600"/>
            <a:ext cx="2057400" cy="608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488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basics</a:t>
            </a:r>
          </a:p>
        </p:txBody>
      </p:sp>
      <p:pic>
        <p:nvPicPr>
          <p:cNvPr id="1488916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4191000"/>
            <a:ext cx="4668838" cy="251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2CCB1-1DF8-4745-8DC5-E53340B19EF4}" type="slidenum">
              <a:rPr lang="en-US"/>
              <a:pPr/>
              <a:t>30</a:t>
            </a:fld>
            <a:endParaRPr lang="en-US"/>
          </a:p>
        </p:txBody>
      </p:sp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DrawingPanel</a:t>
            </a: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To create a window, create a </a:t>
            </a:r>
            <a:r>
              <a:rPr lang="en-US">
                <a:latin typeface="Courier New" pitchFamily="49" charset="0"/>
              </a:rPr>
              <a:t>drawingpanel</a:t>
            </a:r>
            <a:r>
              <a:rPr lang="en-US"/>
              <a:t> and its graphical pen, which we'll call </a:t>
            </a:r>
            <a:r>
              <a:rPr lang="en-US">
                <a:latin typeface="Courier New" pitchFamily="49" charset="0"/>
              </a:rPr>
              <a:t>g</a:t>
            </a:r>
            <a:r>
              <a:rPr lang="en-US"/>
              <a:t> :</a:t>
            </a:r>
          </a:p>
          <a:p>
            <a:pPr lvl="1">
              <a:lnSpc>
                <a:spcPct val="80000"/>
              </a:lnSpc>
            </a:pPr>
            <a:endParaRPr lang="en-US" sz="7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from drawingpanel import *</a:t>
            </a:r>
            <a:r>
              <a:rPr lang="en-US" b="1" i="1"/>
              <a:t>	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b="1" i="1"/>
              <a:t>	</a:t>
            </a:r>
            <a:r>
              <a:rPr lang="en-US">
                <a:latin typeface="Courier New" pitchFamily="49" charset="0"/>
              </a:rPr>
              <a:t>panel = drawingpanel(</a:t>
            </a:r>
            <a:r>
              <a:rPr lang="en-US" b="1" i="1"/>
              <a:t>width</a:t>
            </a:r>
            <a:r>
              <a:rPr lang="en-US"/>
              <a:t>, </a:t>
            </a:r>
            <a:r>
              <a:rPr lang="en-US" b="1" i="1"/>
              <a:t>height</a:t>
            </a:r>
            <a:r>
              <a:rPr lang="en-US"/>
              <a:t>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g = panel.get_graphics()</a:t>
            </a:r>
            <a:endParaRPr lang="en-US" sz="8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8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i="1"/>
              <a:t>	... (draw shapes here)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800" i="1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panel.mainloop()</a:t>
            </a:r>
            <a:endParaRPr lang="en-US" sz="16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60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/>
              <a:t>The window has nothing on it, but we can draw shapes and </a:t>
            </a:r>
            <a:br>
              <a:rPr lang="en-US"/>
            </a:br>
            <a:r>
              <a:rPr lang="en-US"/>
              <a:t>lines on it by sending commands to </a:t>
            </a:r>
            <a:r>
              <a:rPr lang="en-US">
                <a:latin typeface="Courier New" pitchFamily="49" charset="0"/>
              </a:rPr>
              <a:t>g</a:t>
            </a:r>
            <a:r>
              <a:rPr lang="en-US"/>
              <a:t> .</a:t>
            </a:r>
          </a:p>
          <a:p>
            <a:pPr lvl="1">
              <a:lnSpc>
                <a:spcPct val="80000"/>
              </a:lnSpc>
            </a:pPr>
            <a:r>
              <a:rPr lang="en-US"/>
              <a:t>Example:</a:t>
            </a:r>
            <a:endParaRPr lang="en-US" sz="7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g.create_rectangle(10, 30, 60, 35)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g.create_oval(80, 40, 50, 70)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g.create_line(50, 50, 90, 70)</a:t>
            </a:r>
          </a:p>
        </p:txBody>
      </p:sp>
      <p:pic>
        <p:nvPicPr>
          <p:cNvPr id="143872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4800600"/>
            <a:ext cx="2378075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381C2-F8E7-41E4-84D0-79FDB6054389}" type="slidenum">
              <a:rPr lang="en-US"/>
              <a:pPr/>
              <a:t>31</a:t>
            </a:fld>
            <a:endParaRPr lang="en-US"/>
          </a:p>
        </p:txBody>
      </p:sp>
      <p:sp>
        <p:nvSpPr>
          <p:cNvPr id="144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commands</a:t>
            </a:r>
          </a:p>
        </p:txBody>
      </p:sp>
      <p:graphicFrame>
        <p:nvGraphicFramePr>
          <p:cNvPr id="1442909" name="Group 93"/>
          <p:cNvGraphicFramePr>
            <a:graphicFrameLocks noGrp="1"/>
          </p:cNvGraphicFramePr>
          <p:nvPr/>
        </p:nvGraphicFramePr>
        <p:xfrm>
          <a:off x="152400" y="1246188"/>
          <a:ext cx="8839200" cy="2487612"/>
        </p:xfrm>
        <a:graphic>
          <a:graphicData uri="http://schemas.openxmlformats.org/drawingml/2006/table">
            <a:tbl>
              <a:tblPr/>
              <a:tblGrid>
                <a:gridCol w="4711700"/>
                <a:gridCol w="4127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g.create_line(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x1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y1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x2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y2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 line between (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x1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y1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), (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x2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y2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g.create_oval(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x1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y1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x2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y2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the largest oval that fits in a box with top-left corner at (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x1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y1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) and bottom-left corner at (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x2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y2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g.create_rectangle(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x1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y1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x2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y2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the rectangle with top-left corner at (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x1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y1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), bottom-left at (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x2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y2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g.create_text(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text=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text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"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the given </a:t>
                      </a:r>
                      <a:r>
                        <a:rPr kumimoji="0" lang="en-US" sz="17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text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at (</a:t>
                      </a:r>
                      <a:r>
                        <a:rPr kumimoji="0" lang="en-US" sz="17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7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2898" name="Rectangle 82"/>
          <p:cNvSpPr>
            <a:spLocks noGrp="1" noChangeArrowheads="1"/>
          </p:cNvSpPr>
          <p:nvPr>
            <p:ph type="body" idx="1"/>
          </p:nvPr>
        </p:nvSpPr>
        <p:spPr>
          <a:xfrm>
            <a:off x="0" y="4114800"/>
            <a:ext cx="9144000" cy="2514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above commands can accept optional outline and fill colors.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g.create_rectangle(10, 40, 22, 65, </a:t>
            </a:r>
            <a:r>
              <a:rPr lang="en-US" b="1">
                <a:latin typeface="Courier New" pitchFamily="49" charset="0"/>
              </a:rPr>
              <a:t>fill="red", outline="blue"</a:t>
            </a:r>
            <a:r>
              <a:rPr lang="en-US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/>
              <a:t>The coordinate system is y-inverted:</a:t>
            </a:r>
            <a:endParaRPr lang="en-US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(0, 0)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 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 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</a:rPr>
              <a:t>                    (200, 100)</a:t>
            </a:r>
            <a:endParaRPr lang="en-US">
              <a:latin typeface="Courier New" pitchFamily="49" charset="0"/>
            </a:endParaRPr>
          </a:p>
        </p:txBody>
      </p:sp>
      <p:pic>
        <p:nvPicPr>
          <p:cNvPr id="1442907" name="Picture 91"/>
          <p:cNvPicPr>
            <a:picLocks noChangeAspect="1" noChangeArrowheads="1"/>
          </p:cNvPicPr>
          <p:nvPr/>
        </p:nvPicPr>
        <p:blipFill>
          <a:blip r:embed="rId3"/>
          <a:srcRect b="42613"/>
          <a:stretch>
            <a:fillRect/>
          </a:stretch>
        </p:blipFill>
        <p:spPr bwMode="auto">
          <a:xfrm>
            <a:off x="6324600" y="4953000"/>
            <a:ext cx="23780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42910" name="Group 94"/>
          <p:cNvGrpSpPr>
            <a:grpSpLocks/>
          </p:cNvGrpSpPr>
          <p:nvPr/>
        </p:nvGrpSpPr>
        <p:grpSpPr bwMode="auto">
          <a:xfrm>
            <a:off x="1219200" y="5638800"/>
            <a:ext cx="1371600" cy="914400"/>
            <a:chOff x="864" y="2544"/>
            <a:chExt cx="864" cy="576"/>
          </a:xfrm>
        </p:grpSpPr>
        <p:sp>
          <p:nvSpPr>
            <p:cNvPr id="1442911" name="Rectangle 95"/>
            <p:cNvSpPr>
              <a:spLocks noChangeArrowheads="1"/>
            </p:cNvSpPr>
            <p:nvPr/>
          </p:nvSpPr>
          <p:spPr bwMode="auto">
            <a:xfrm>
              <a:off x="912" y="2592"/>
              <a:ext cx="81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912" name="Line 96"/>
            <p:cNvSpPr>
              <a:spLocks noChangeShapeType="1"/>
            </p:cNvSpPr>
            <p:nvPr/>
          </p:nvSpPr>
          <p:spPr bwMode="auto">
            <a:xfrm>
              <a:off x="912" y="25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2913" name="Line 97"/>
            <p:cNvSpPr>
              <a:spLocks noChangeShapeType="1"/>
            </p:cNvSpPr>
            <p:nvPr/>
          </p:nvSpPr>
          <p:spPr bwMode="auto">
            <a:xfrm>
              <a:off x="864" y="25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9D3F9-8737-471A-994C-E6A3DE9C9EC1}" type="slidenum">
              <a:rPr lang="en-US"/>
              <a:pPr/>
              <a:t>32</a:t>
            </a:fld>
            <a:endParaRPr lang="en-US"/>
          </a:p>
        </p:txBody>
      </p:sp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Drawing with loops</a:t>
            </a:r>
          </a:p>
        </p:txBody>
      </p:sp>
      <p:sp>
        <p:nvSpPr>
          <p:cNvPr id="1448963" name="AutoShape 3"/>
          <p:cNvSpPr>
            <a:spLocks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can draw many repetitions of the same item at different x/y positions with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loops.</a:t>
            </a:r>
          </a:p>
          <a:p>
            <a:pPr lvl="1">
              <a:lnSpc>
                <a:spcPct val="90000"/>
              </a:lnSpc>
            </a:pPr>
            <a:r>
              <a:rPr lang="en-US"/>
              <a:t>The x or y assignment expression contains the loop counter, </a:t>
            </a:r>
            <a:r>
              <a:rPr lang="en-US">
                <a:latin typeface="Courier New" pitchFamily="49" charset="0"/>
              </a:rPr>
              <a:t>i</a:t>
            </a:r>
            <a:r>
              <a:rPr lang="en-US"/>
              <a:t>, so that in each pass of the loop, when </a:t>
            </a:r>
            <a:r>
              <a:rPr lang="en-US">
                <a:latin typeface="Courier New" pitchFamily="49" charset="0"/>
              </a:rPr>
              <a:t>i</a:t>
            </a:r>
            <a:r>
              <a:rPr lang="en-US"/>
              <a:t> changes, so does x or y.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from drawingpanel import *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sz="160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window = drawingpanel(500, 400)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g = window.get_graphics()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sz="160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for i in range(1, 11):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x = 100 + 20 * i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y = 5 + 20 * i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    g.create_oval(x, y, x + 50, y + 50, fill="red")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sz="160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window.mainloop()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sz="160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en-US" sz="1600"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b="1"/>
              <a:t>Exercise: </a:t>
            </a:r>
            <a:r>
              <a:rPr lang="en-US"/>
              <a:t>Draw the figure at right.</a:t>
            </a:r>
          </a:p>
        </p:txBody>
      </p:sp>
      <p:pic>
        <p:nvPicPr>
          <p:cNvPr id="144896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2286000"/>
            <a:ext cx="2149475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48966" name="Picture 6"/>
          <p:cNvPicPr>
            <a:picLocks noChangeAspect="1" noChangeArrowheads="1"/>
          </p:cNvPicPr>
          <p:nvPr/>
        </p:nvPicPr>
        <p:blipFill>
          <a:blip r:embed="rId3"/>
          <a:srcRect b="19930"/>
          <a:stretch>
            <a:fillRect/>
          </a:stretch>
        </p:blipFill>
        <p:spPr bwMode="auto">
          <a:xfrm>
            <a:off x="7010400" y="5029200"/>
            <a:ext cx="143668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212240F-18ED-4840-BD7B-9D01D744EBC8}" type="slidenum">
              <a:rPr lang="en-US"/>
              <a:pPr/>
              <a:t>33</a:t>
            </a:fld>
            <a:endParaRPr lang="en-US"/>
          </a:p>
        </p:txBody>
      </p:sp>
      <p:sp>
        <p:nvSpPr>
          <p:cNvPr id="155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Next?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CC172-9D8C-4C0E-A112-635569D27639}" type="slidenum">
              <a:rPr lang="en-US"/>
              <a:pPr/>
              <a:t>34</a:t>
            </a:fld>
            <a:endParaRPr lang="en-US"/>
          </a:p>
        </p:txBody>
      </p:sp>
      <p:sp>
        <p:nvSpPr>
          <p:cNvPr id="148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programming</a:t>
            </a:r>
          </a:p>
        </p:txBody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Lab exercises</a:t>
            </a:r>
          </a:p>
          <a:p>
            <a:pPr lvl="1"/>
            <a:r>
              <a:rPr lang="en-US"/>
              <a:t>Let's go downstairs to the basement computer labs!</a:t>
            </a:r>
          </a:p>
          <a:p>
            <a:pPr lvl="1"/>
            <a:r>
              <a:rPr lang="en-US"/>
              <a:t>All resources are available at the following URL:</a:t>
            </a:r>
          </a:p>
          <a:p>
            <a:pPr lvl="2"/>
            <a:r>
              <a:rPr lang="en-US"/>
              <a:t>http://faculty.washington.edu/stepp/cs4hs/</a:t>
            </a:r>
          </a:p>
          <a:p>
            <a:endParaRPr lang="en-US"/>
          </a:p>
          <a:p>
            <a:r>
              <a:rPr lang="en-US"/>
              <a:t>What next?</a:t>
            </a:r>
          </a:p>
          <a:p>
            <a:pPr lvl="1"/>
            <a:r>
              <a:rPr lang="en-US"/>
              <a:t>Arrays, data structures</a:t>
            </a:r>
          </a:p>
          <a:p>
            <a:pPr lvl="1"/>
            <a:r>
              <a:rPr lang="en-US"/>
              <a:t>Algorithms: searching, sorting, recursion, etc.</a:t>
            </a:r>
          </a:p>
          <a:p>
            <a:pPr lvl="1"/>
            <a:r>
              <a:rPr lang="en-US"/>
              <a:t>Objects and object-oriented programming</a:t>
            </a:r>
          </a:p>
          <a:p>
            <a:pPr lvl="1"/>
            <a:r>
              <a:rPr lang="en-US"/>
              <a:t>Graphical user interfaces, event-driven programming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89ADC-3D88-42AB-940C-6535F73337F1}" type="slidenum">
              <a:rPr lang="en-US"/>
              <a:pPr/>
              <a:t>4</a:t>
            </a:fld>
            <a:endParaRPr lang="en-US"/>
          </a:p>
        </p:txBody>
      </p:sp>
      <p:sp>
        <p:nvSpPr>
          <p:cNvPr id="149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and interpreting</a:t>
            </a:r>
          </a:p>
        </p:txBody>
      </p:sp>
      <p:sp>
        <p:nvSpPr>
          <p:cNvPr id="149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languages require you to </a:t>
            </a:r>
            <a:r>
              <a:rPr lang="en-US" i="1"/>
              <a:t>compile </a:t>
            </a:r>
            <a:r>
              <a:rPr lang="en-US"/>
              <a:t>(translate) your program into a form that the machine understands.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Python is instead directly </a:t>
            </a:r>
            <a:r>
              <a:rPr lang="en-US" i="1"/>
              <a:t>interpreted </a:t>
            </a:r>
            <a:r>
              <a:rPr lang="en-US"/>
              <a:t>into machine instructions.</a:t>
            </a:r>
          </a:p>
        </p:txBody>
      </p:sp>
      <p:grpSp>
        <p:nvGrpSpPr>
          <p:cNvPr id="1490948" name="Group 4"/>
          <p:cNvGrpSpPr>
            <a:grpSpLocks/>
          </p:cNvGrpSpPr>
          <p:nvPr/>
        </p:nvGrpSpPr>
        <p:grpSpPr bwMode="auto">
          <a:xfrm>
            <a:off x="1295400" y="1892300"/>
            <a:ext cx="6397625" cy="1765300"/>
            <a:chOff x="48" y="2544"/>
            <a:chExt cx="5565" cy="1536"/>
          </a:xfrm>
        </p:grpSpPr>
        <p:sp>
          <p:nvSpPr>
            <p:cNvPr id="1490949" name="Line 5"/>
            <p:cNvSpPr>
              <a:spLocks noChangeShapeType="1"/>
            </p:cNvSpPr>
            <p:nvPr/>
          </p:nvSpPr>
          <p:spPr bwMode="auto">
            <a:xfrm>
              <a:off x="182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0950" name="Text Box 6"/>
            <p:cNvSpPr txBox="1">
              <a:spLocks noChangeArrowheads="1"/>
            </p:cNvSpPr>
            <p:nvPr/>
          </p:nvSpPr>
          <p:spPr bwMode="auto">
            <a:xfrm>
              <a:off x="1584" y="2544"/>
              <a:ext cx="829" cy="3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spcBef>
                  <a:spcPct val="0"/>
                </a:spcBef>
                <a:buClr>
                  <a:srgbClr val="000000"/>
                </a:buClr>
                <a:buSzPct val="100000"/>
                <a:buFont typeface="Tahoma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i="1">
                  <a:solidFill>
                    <a:srgbClr val="000000"/>
                  </a:solidFill>
                  <a:latin typeface="Tahoma" charset="0"/>
                </a:rPr>
                <a:t>compile</a:t>
              </a:r>
            </a:p>
          </p:txBody>
        </p:sp>
        <p:sp>
          <p:nvSpPr>
            <p:cNvPr id="1490951" name="Text Box 7"/>
            <p:cNvSpPr txBox="1">
              <a:spLocks noChangeArrowheads="1"/>
            </p:cNvSpPr>
            <p:nvPr/>
          </p:nvSpPr>
          <p:spPr bwMode="auto">
            <a:xfrm>
              <a:off x="3792" y="2544"/>
              <a:ext cx="838" cy="3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spcBef>
                  <a:spcPct val="0"/>
                </a:spcBef>
                <a:buClr>
                  <a:srgbClr val="000000"/>
                </a:buClr>
                <a:buSzPct val="100000"/>
                <a:buFont typeface="Tahoma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i="1">
                  <a:solidFill>
                    <a:srgbClr val="000000"/>
                  </a:solidFill>
                  <a:latin typeface="Tahoma" charset="0"/>
                </a:rPr>
                <a:t>execute</a:t>
              </a:r>
            </a:p>
          </p:txBody>
        </p:sp>
        <p:sp>
          <p:nvSpPr>
            <p:cNvPr id="1490952" name="Text Box 8"/>
            <p:cNvSpPr txBox="1">
              <a:spLocks noChangeArrowheads="1"/>
            </p:cNvSpPr>
            <p:nvPr/>
          </p:nvSpPr>
          <p:spPr bwMode="auto">
            <a:xfrm>
              <a:off x="4374" y="2910"/>
              <a:ext cx="729" cy="3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spcBef>
                  <a:spcPct val="0"/>
                </a:spcBef>
                <a:buClr>
                  <a:srgbClr val="000000"/>
                </a:buClr>
                <a:buSzPct val="100000"/>
                <a:buFont typeface="Tahoma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  <a:latin typeface="Tahoma" charset="0"/>
                </a:rPr>
                <a:t>output</a:t>
              </a:r>
            </a:p>
          </p:txBody>
        </p:sp>
        <p:pic>
          <p:nvPicPr>
            <p:cNvPr id="1490953" name="Picture 9"/>
            <p:cNvPicPr>
              <a:picLocks noChangeAspect="1" noChangeArrowheads="1"/>
            </p:cNvPicPr>
            <p:nvPr/>
          </p:nvPicPr>
          <p:blipFill>
            <a:blip r:embed="rId2"/>
            <a:srcRect r="48225" b="39371"/>
            <a:stretch>
              <a:fillRect/>
            </a:stretch>
          </p:blipFill>
          <p:spPr bwMode="auto">
            <a:xfrm>
              <a:off x="4368" y="3216"/>
              <a:ext cx="1245" cy="6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grpSp>
          <p:nvGrpSpPr>
            <p:cNvPr id="1490954" name="Group 10"/>
            <p:cNvGrpSpPr>
              <a:grpSpLocks/>
            </p:cNvGrpSpPr>
            <p:nvPr/>
          </p:nvGrpSpPr>
          <p:grpSpPr bwMode="auto">
            <a:xfrm>
              <a:off x="48" y="2880"/>
              <a:ext cx="1776" cy="1200"/>
              <a:chOff x="48" y="2880"/>
              <a:chExt cx="1776" cy="1200"/>
            </a:xfrm>
          </p:grpSpPr>
          <p:sp>
            <p:nvSpPr>
              <p:cNvPr id="1490955" name="Rectangle 11"/>
              <p:cNvSpPr>
                <a:spLocks noChangeArrowheads="1"/>
              </p:cNvSpPr>
              <p:nvPr/>
            </p:nvSpPr>
            <p:spPr bwMode="auto">
              <a:xfrm>
                <a:off x="4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0956" name="Text Box 12"/>
              <p:cNvSpPr txBox="1">
                <a:spLocks noChangeArrowheads="1"/>
              </p:cNvSpPr>
              <p:nvPr/>
            </p:nvSpPr>
            <p:spPr bwMode="auto">
              <a:xfrm>
                <a:off x="67" y="2910"/>
                <a:ext cx="1757" cy="5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 defTabSz="449263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rgbClr val="000000"/>
                    </a:solidFill>
                    <a:latin typeface="Tahoma" charset="0"/>
                  </a:rPr>
                  <a:t>source code</a:t>
                </a:r>
              </a:p>
              <a:p>
                <a:pPr defTabSz="449263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rgbClr val="000000"/>
                    </a:solidFill>
                    <a:latin typeface="Courier New" pitchFamily="49" charset="0"/>
                  </a:rPr>
                  <a:t>Hello.java</a:t>
                </a:r>
                <a:endParaRPr lang="en-GB" sz="1800">
                  <a:solidFill>
                    <a:srgbClr val="000000"/>
                  </a:solidFill>
                  <a:latin typeface="Tahoma" charset="0"/>
                </a:endParaRPr>
              </a:p>
            </p:txBody>
          </p:sp>
          <p:pic>
            <p:nvPicPr>
              <p:cNvPr id="1490957" name="Picture 1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24" y="3456"/>
                <a:ext cx="560" cy="60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</p:pic>
        </p:grpSp>
        <p:grpSp>
          <p:nvGrpSpPr>
            <p:cNvPr id="1490958" name="Group 14"/>
            <p:cNvGrpSpPr>
              <a:grpSpLocks/>
            </p:cNvGrpSpPr>
            <p:nvPr/>
          </p:nvGrpSpPr>
          <p:grpSpPr bwMode="auto">
            <a:xfrm>
              <a:off x="2208" y="2880"/>
              <a:ext cx="1776" cy="1200"/>
              <a:chOff x="2208" y="2880"/>
              <a:chExt cx="1776" cy="1200"/>
            </a:xfrm>
          </p:grpSpPr>
          <p:pic>
            <p:nvPicPr>
              <p:cNvPr id="1490959" name="Picture 1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784" y="3456"/>
                <a:ext cx="586" cy="57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</p:pic>
          <p:sp>
            <p:nvSpPr>
              <p:cNvPr id="1490960" name="Rectangle 16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0961" name="Text Box 17"/>
              <p:cNvSpPr txBox="1">
                <a:spLocks noChangeArrowheads="1"/>
              </p:cNvSpPr>
              <p:nvPr/>
            </p:nvSpPr>
            <p:spPr bwMode="auto">
              <a:xfrm>
                <a:off x="2227" y="2910"/>
                <a:ext cx="1757" cy="55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 defTabSz="449263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rgbClr val="000000"/>
                    </a:solidFill>
                    <a:latin typeface="Tahoma" charset="0"/>
                  </a:rPr>
                  <a:t>byte code</a:t>
                </a:r>
              </a:p>
              <a:p>
                <a:pPr defTabSz="449263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rgbClr val="000000"/>
                    </a:solidFill>
                    <a:latin typeface="Courier New" pitchFamily="49" charset="0"/>
                  </a:rPr>
                  <a:t>Hello.class</a:t>
                </a:r>
                <a:endParaRPr lang="en-GB" sz="1800">
                  <a:solidFill>
                    <a:srgbClr val="000000"/>
                  </a:solidFill>
                  <a:latin typeface="Tahoma" charset="0"/>
                </a:endParaRPr>
              </a:p>
            </p:txBody>
          </p:sp>
        </p:grpSp>
        <p:sp>
          <p:nvSpPr>
            <p:cNvPr id="1490962" name="Line 18"/>
            <p:cNvSpPr>
              <a:spLocks noChangeShapeType="1"/>
            </p:cNvSpPr>
            <p:nvPr/>
          </p:nvSpPr>
          <p:spPr bwMode="auto">
            <a:xfrm>
              <a:off x="398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0980" name="Group 36"/>
          <p:cNvGrpSpPr>
            <a:grpSpLocks/>
          </p:cNvGrpSpPr>
          <p:nvPr/>
        </p:nvGrpSpPr>
        <p:grpSpPr bwMode="auto">
          <a:xfrm>
            <a:off x="1295400" y="4648200"/>
            <a:ext cx="3886200" cy="1765300"/>
            <a:chOff x="816" y="2928"/>
            <a:chExt cx="2448" cy="1112"/>
          </a:xfrm>
        </p:grpSpPr>
        <p:sp>
          <p:nvSpPr>
            <p:cNvPr id="1490964" name="Line 20"/>
            <p:cNvSpPr>
              <a:spLocks noChangeShapeType="1"/>
            </p:cNvSpPr>
            <p:nvPr/>
          </p:nvSpPr>
          <p:spPr bwMode="auto">
            <a:xfrm>
              <a:off x="2102" y="3588"/>
              <a:ext cx="24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0965" name="Text Box 21"/>
            <p:cNvSpPr txBox="1">
              <a:spLocks noChangeArrowheads="1"/>
            </p:cNvSpPr>
            <p:nvPr/>
          </p:nvSpPr>
          <p:spPr bwMode="auto">
            <a:xfrm>
              <a:off x="1928" y="2928"/>
              <a:ext cx="760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defTabSz="449263">
                <a:spcBef>
                  <a:spcPct val="0"/>
                </a:spcBef>
                <a:buClr>
                  <a:srgbClr val="000000"/>
                </a:buClr>
                <a:buSzPct val="100000"/>
                <a:buFont typeface="Tahoma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i="1">
                  <a:solidFill>
                    <a:srgbClr val="000000"/>
                  </a:solidFill>
                  <a:latin typeface="Tahoma" charset="0"/>
                </a:rPr>
                <a:t>interpret</a:t>
              </a:r>
            </a:p>
          </p:txBody>
        </p:sp>
        <p:sp>
          <p:nvSpPr>
            <p:cNvPr id="1490967" name="Text Box 23"/>
            <p:cNvSpPr txBox="1">
              <a:spLocks noChangeArrowheads="1"/>
            </p:cNvSpPr>
            <p:nvPr/>
          </p:nvSpPr>
          <p:spPr bwMode="auto">
            <a:xfrm>
              <a:off x="2367" y="3193"/>
              <a:ext cx="528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9263">
                <a:spcBef>
                  <a:spcPct val="0"/>
                </a:spcBef>
                <a:buClr>
                  <a:srgbClr val="000000"/>
                </a:buClr>
                <a:buSzPct val="100000"/>
                <a:buFont typeface="Tahoma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  <a:latin typeface="Tahoma" charset="0"/>
                </a:rPr>
                <a:t>output</a:t>
              </a:r>
            </a:p>
          </p:txBody>
        </p:sp>
        <p:pic>
          <p:nvPicPr>
            <p:cNvPr id="1490968" name="Picture 24"/>
            <p:cNvPicPr>
              <a:picLocks noChangeAspect="1" noChangeArrowheads="1"/>
            </p:cNvPicPr>
            <p:nvPr/>
          </p:nvPicPr>
          <p:blipFill>
            <a:blip r:embed="rId2"/>
            <a:srcRect r="48225" b="39371"/>
            <a:stretch>
              <a:fillRect/>
            </a:stretch>
          </p:blipFill>
          <p:spPr bwMode="auto">
            <a:xfrm>
              <a:off x="2362" y="3415"/>
              <a:ext cx="902" cy="4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490970" name="Rectangle 26"/>
            <p:cNvSpPr>
              <a:spLocks noChangeArrowheads="1"/>
            </p:cNvSpPr>
            <p:nvPr/>
          </p:nvSpPr>
          <p:spPr bwMode="auto">
            <a:xfrm>
              <a:off x="816" y="3171"/>
              <a:ext cx="1286" cy="86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0971" name="Text Box 27"/>
            <p:cNvSpPr txBox="1">
              <a:spLocks noChangeArrowheads="1"/>
            </p:cNvSpPr>
            <p:nvPr/>
          </p:nvSpPr>
          <p:spPr bwMode="auto">
            <a:xfrm>
              <a:off x="830" y="3193"/>
              <a:ext cx="1272" cy="4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defTabSz="449263">
                <a:spcBef>
                  <a:spcPct val="0"/>
                </a:spcBef>
                <a:buClr>
                  <a:srgbClr val="000000"/>
                </a:buClr>
                <a:buSzPct val="100000"/>
                <a:buFont typeface="Tahoma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  <a:latin typeface="Tahoma" charset="0"/>
                </a:rPr>
                <a:t>source code</a:t>
              </a:r>
            </a:p>
            <a:p>
              <a:pPr defTabSz="449263">
                <a:spcBef>
                  <a:spcPct val="0"/>
                </a:spcBef>
                <a:buClr>
                  <a:srgbClr val="000000"/>
                </a:buClr>
                <a:buSzPct val="100000"/>
                <a:buFont typeface="Tahoma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  <a:latin typeface="Courier New" pitchFamily="49" charset="0"/>
                </a:rPr>
                <a:t>Hello.py</a:t>
              </a:r>
              <a:endParaRPr lang="en-GB" sz="1800">
                <a:solidFill>
                  <a:srgbClr val="000000"/>
                </a:solidFill>
                <a:latin typeface="Tahoma" charset="0"/>
              </a:endParaRPr>
            </a:p>
          </p:txBody>
        </p:sp>
        <p:pic>
          <p:nvPicPr>
            <p:cNvPr id="1490979" name="Picture 3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00" y="3582"/>
              <a:ext cx="406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7015D-6699-41F0-A176-39303D25D12B}" type="slidenum">
              <a:rPr lang="en-US"/>
              <a:pPr/>
              <a:t>5</a:t>
            </a:fld>
            <a:endParaRPr lang="en-US"/>
          </a:p>
        </p:txBody>
      </p:sp>
      <p:sp>
        <p:nvSpPr>
          <p:cNvPr id="140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Expressions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expression</a:t>
            </a:r>
            <a:r>
              <a:rPr lang="en-US"/>
              <a:t>: A data value or set of operations to compute a value.</a:t>
            </a:r>
            <a:endParaRPr lang="en-US" sz="800"/>
          </a:p>
          <a:p>
            <a:pPr lvl="1">
              <a:buFont typeface="Wingdings" pitchFamily="2" charset="2"/>
              <a:buNone/>
            </a:pPr>
            <a:r>
              <a:rPr lang="en-US"/>
              <a:t>	Examples:	</a:t>
            </a:r>
            <a:r>
              <a:rPr lang="en-US">
                <a:latin typeface="Courier New" pitchFamily="49" charset="0"/>
              </a:rPr>
              <a:t>1 + 4 * 3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			42</a:t>
            </a:r>
          </a:p>
          <a:p>
            <a:pPr lvl="1"/>
            <a:endParaRPr lang="en-US" sz="700"/>
          </a:p>
          <a:p>
            <a:r>
              <a:rPr lang="en-US"/>
              <a:t>Arithmetic operators we will use:</a:t>
            </a:r>
          </a:p>
          <a:p>
            <a:pPr lvl="1">
              <a:buClr>
                <a:schemeClr val="bg1"/>
              </a:buClr>
            </a:pPr>
            <a:r>
              <a:rPr lang="en-US">
                <a:latin typeface="Courier New" pitchFamily="49" charset="0"/>
              </a:rPr>
              <a:t>+ - * /	</a:t>
            </a:r>
            <a:r>
              <a:rPr lang="en-US"/>
              <a:t>	addition, subtraction/negation, multiplication, division</a:t>
            </a:r>
          </a:p>
          <a:p>
            <a:pPr lvl="1">
              <a:buClr>
                <a:schemeClr val="bg1"/>
              </a:buClr>
            </a:pPr>
            <a:r>
              <a:rPr lang="en-US">
                <a:latin typeface="Courier New" pitchFamily="49" charset="0"/>
              </a:rPr>
              <a:t>%</a:t>
            </a:r>
            <a:r>
              <a:rPr lang="en-US"/>
              <a:t> 			modulus, a.k.a. remainder</a:t>
            </a:r>
          </a:p>
          <a:p>
            <a:pPr lvl="1">
              <a:buClr>
                <a:schemeClr val="bg1"/>
              </a:buClr>
            </a:pPr>
            <a:r>
              <a:rPr lang="en-US">
                <a:latin typeface="Courier New" pitchFamily="49" charset="0"/>
              </a:rPr>
              <a:t>**	</a:t>
            </a:r>
            <a:r>
              <a:rPr lang="en-US"/>
              <a:t> 	exponentiation</a:t>
            </a:r>
          </a:p>
          <a:p>
            <a:pPr lvl="1">
              <a:buClr>
                <a:schemeClr val="bg1"/>
              </a:buClr>
            </a:pPr>
            <a:endParaRPr lang="en-US"/>
          </a:p>
          <a:p>
            <a:r>
              <a:rPr lang="en-US" b="1"/>
              <a:t>precedence</a:t>
            </a:r>
            <a:r>
              <a:rPr lang="en-US"/>
              <a:t>: Order in which operations are computed.</a:t>
            </a:r>
          </a:p>
          <a:p>
            <a:pPr lvl="1"/>
            <a:r>
              <a:rPr lang="en-US">
                <a:latin typeface="Courier New" pitchFamily="49" charset="0"/>
              </a:rPr>
              <a:t>* / % **</a:t>
            </a:r>
            <a:r>
              <a:rPr lang="en-US"/>
              <a:t> have a higher precedence than </a:t>
            </a:r>
            <a:r>
              <a:rPr lang="en-US">
                <a:latin typeface="Courier New" pitchFamily="49" charset="0"/>
              </a:rPr>
              <a:t>+ -</a:t>
            </a:r>
            <a:r>
              <a:rPr lang="en-US"/>
              <a:t/>
            </a:r>
            <a:br>
              <a:rPr lang="en-US"/>
            </a:br>
            <a:r>
              <a:rPr lang="en-US" sz="800"/>
              <a:t/>
            </a:r>
            <a:br>
              <a:rPr lang="en-US" sz="800"/>
            </a:br>
            <a:r>
              <a:rPr lang="en-US">
                <a:latin typeface="Courier New" pitchFamily="49" charset="0"/>
              </a:rPr>
              <a:t>1 + 3 * 4</a:t>
            </a:r>
            <a:r>
              <a:rPr lang="en-US"/>
              <a:t> is </a:t>
            </a:r>
            <a:r>
              <a:rPr lang="en-US">
                <a:latin typeface="Courier New" pitchFamily="49" charset="0"/>
              </a:rPr>
              <a:t>13</a:t>
            </a:r>
            <a:endParaRPr lang="en-US"/>
          </a:p>
          <a:p>
            <a:pPr lvl="1"/>
            <a:endParaRPr lang="en-US" sz="1000"/>
          </a:p>
          <a:p>
            <a:pPr lvl="1"/>
            <a:r>
              <a:rPr lang="en-US"/>
              <a:t>Parentheses can be used to force a certain order of evaluation.</a:t>
            </a:r>
            <a:br>
              <a:rPr lang="en-US"/>
            </a:br>
            <a:r>
              <a:rPr lang="en-US" sz="800"/>
              <a:t/>
            </a:r>
            <a:br>
              <a:rPr lang="en-US" sz="800"/>
            </a:br>
            <a:r>
              <a:rPr lang="en-US">
                <a:latin typeface="Courier New" pitchFamily="49" charset="0"/>
              </a:rPr>
              <a:t>(1 + 3) * 4</a:t>
            </a:r>
            <a:r>
              <a:rPr lang="en-US"/>
              <a:t> is </a:t>
            </a:r>
            <a:r>
              <a:rPr lang="en-US">
                <a:latin typeface="Courier New" pitchFamily="49" charset="0"/>
              </a:rPr>
              <a:t>16</a:t>
            </a:r>
            <a:endParaRPr lang="en-US" sz="100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63589-890A-44F2-9927-D4B1A7C8FFBA}" type="slidenum">
              <a:rPr lang="en-US"/>
              <a:pPr/>
              <a:t>6</a:t>
            </a:fld>
            <a:endParaRPr lang="en-US"/>
          </a:p>
        </p:txBody>
      </p:sp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division</a:t>
            </a:r>
            <a:endParaRPr lang="en-US">
              <a:latin typeface="Courier New" pitchFamily="49" charset="0"/>
            </a:endParaRP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When we divide integers with </a:t>
            </a:r>
            <a:r>
              <a:rPr lang="en-US">
                <a:latin typeface="Courier New" pitchFamily="49" charset="0"/>
              </a:rPr>
              <a:t>/</a:t>
            </a:r>
            <a:r>
              <a:rPr lang="en-US"/>
              <a:t> , the quotient is also an integer.</a:t>
            </a:r>
          </a:p>
          <a:p>
            <a:pPr>
              <a:lnSpc>
                <a:spcPct val="90000"/>
              </a:lnSpc>
            </a:pPr>
            <a:endParaRPr lang="en-US" sz="800" b="1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 u="sng">
                <a:latin typeface="Courier New" pitchFamily="49" charset="0"/>
              </a:rPr>
              <a:t>   3</a:t>
            </a:r>
            <a:r>
              <a:rPr lang="en-US" sz="1800" b="1">
                <a:latin typeface="Courier New" pitchFamily="49" charset="0"/>
              </a:rPr>
              <a:t>                  </a:t>
            </a:r>
            <a:r>
              <a:rPr lang="en-US" sz="1800" b="1" u="sng">
                <a:latin typeface="Courier New" pitchFamily="49" charset="0"/>
              </a:rPr>
              <a:t>    52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 4 ) 14               27 ) 1425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     </a:t>
            </a:r>
            <a:r>
              <a:rPr lang="en-US" sz="1800" u="sng">
                <a:latin typeface="Courier New" pitchFamily="49" charset="0"/>
              </a:rPr>
              <a:t>12</a:t>
            </a:r>
            <a:r>
              <a:rPr lang="en-US" sz="1800">
                <a:latin typeface="Courier New" pitchFamily="49" charset="0"/>
              </a:rPr>
              <a:t>                    </a:t>
            </a:r>
            <a:r>
              <a:rPr lang="en-US" sz="1800" u="sng">
                <a:latin typeface="Courier New" pitchFamily="49" charset="0"/>
              </a:rPr>
              <a:t>135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      2                      75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                             </a:t>
            </a:r>
            <a:r>
              <a:rPr lang="en-US" sz="1800" u="sng">
                <a:latin typeface="Courier New" pitchFamily="49" charset="0"/>
              </a:rPr>
              <a:t>54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                             21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70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/>
              <a:t>More examples: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35 / 5</a:t>
            </a:r>
            <a:r>
              <a:rPr lang="en-US"/>
              <a:t>  is  </a:t>
            </a:r>
            <a:r>
              <a:rPr lang="en-US">
                <a:latin typeface="Courier New" pitchFamily="49" charset="0"/>
              </a:rPr>
              <a:t>7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84 / 10</a:t>
            </a:r>
            <a:r>
              <a:rPr lang="en-US"/>
              <a:t>  is  </a:t>
            </a:r>
            <a:r>
              <a:rPr lang="en-US">
                <a:latin typeface="Courier New" pitchFamily="49" charset="0"/>
              </a:rPr>
              <a:t>8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156 / 100</a:t>
            </a:r>
            <a:r>
              <a:rPr lang="en-US"/>
              <a:t>  is  </a:t>
            </a:r>
            <a:r>
              <a:rPr lang="en-US">
                <a:latin typeface="Courier New" pitchFamily="49" charset="0"/>
              </a:rPr>
              <a:t>1</a:t>
            </a:r>
          </a:p>
          <a:p>
            <a:pPr lvl="2">
              <a:lnSpc>
                <a:spcPct val="90000"/>
              </a:lnSpc>
            </a:pPr>
            <a:endParaRPr lang="en-US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%</a:t>
            </a:r>
            <a:r>
              <a:rPr lang="en-US"/>
              <a:t> operator computes the remainder from a division of integers.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endParaRPr lang="en-US" sz="800" b="1">
              <a:latin typeface="Courier New" pitchFamily="49" charset="0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   </a:t>
            </a:r>
            <a:r>
              <a:rPr lang="en-US" sz="1800" u="sng">
                <a:latin typeface="Courier New" pitchFamily="49" charset="0"/>
              </a:rPr>
              <a:t>   3</a:t>
            </a:r>
            <a:r>
              <a:rPr lang="en-US" sz="1800">
                <a:latin typeface="Courier New" pitchFamily="49" charset="0"/>
              </a:rPr>
              <a:t>                     </a:t>
            </a:r>
            <a:r>
              <a:rPr lang="en-US" sz="1800" u="sng">
                <a:latin typeface="Courier New" pitchFamily="49" charset="0"/>
              </a:rPr>
              <a:t>   43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 4 ) 14                   5 ) 218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     </a:t>
            </a:r>
            <a:r>
              <a:rPr lang="en-US" sz="1800" u="sng">
                <a:latin typeface="Courier New" pitchFamily="49" charset="0"/>
              </a:rPr>
              <a:t>12</a:t>
            </a:r>
            <a:r>
              <a:rPr lang="en-US" sz="1800">
                <a:latin typeface="Courier New" pitchFamily="49" charset="0"/>
              </a:rPr>
              <a:t>                       </a:t>
            </a:r>
            <a:r>
              <a:rPr lang="en-US" sz="1800" u="sng">
                <a:latin typeface="Courier New" pitchFamily="49" charset="0"/>
              </a:rPr>
              <a:t>20</a:t>
            </a:r>
            <a:endParaRPr lang="en-US" sz="1800">
              <a:latin typeface="Courier New" pitchFamily="49" charset="0"/>
            </a:endParaRP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 b="1">
                <a:latin typeface="Courier New" pitchFamily="49" charset="0"/>
              </a:rPr>
              <a:t>2</a:t>
            </a:r>
            <a:r>
              <a:rPr lang="en-US" sz="1800">
                <a:latin typeface="Courier New" pitchFamily="49" charset="0"/>
              </a:rPr>
              <a:t>                        18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                               </a:t>
            </a:r>
            <a:r>
              <a:rPr lang="en-US" sz="1800" u="sng">
                <a:latin typeface="Courier New" pitchFamily="49" charset="0"/>
              </a:rPr>
              <a:t>15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                                </a:t>
            </a:r>
            <a:r>
              <a:rPr lang="en-US" sz="1800" b="1">
                <a:latin typeface="Courier New" pitchFamily="49" charset="0"/>
              </a:rPr>
              <a:t>3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81C39-5486-4302-911B-CBAD34CAF990}" type="slidenum">
              <a:rPr lang="en-US"/>
              <a:pPr/>
              <a:t>7</a:t>
            </a:fld>
            <a:endParaRPr lang="en-US"/>
          </a:p>
        </p:txBody>
      </p:sp>
      <p:sp>
        <p:nvSpPr>
          <p:cNvPr id="141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numbers</a:t>
            </a:r>
          </a:p>
        </p:txBody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tabLst>
                <a:tab pos="3652838" algn="l"/>
                <a:tab pos="5480050" algn="l"/>
                <a:tab pos="6862763" algn="l"/>
              </a:tabLst>
            </a:pPr>
            <a:r>
              <a:rPr lang="en-US"/>
              <a:t>Python can also manipulate real numbers.</a:t>
            </a:r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r>
              <a:rPr lang="en-US"/>
              <a:t>Examples: </a:t>
            </a:r>
            <a:r>
              <a:rPr lang="en-US">
                <a:latin typeface="Courier New" pitchFamily="49" charset="0"/>
              </a:rPr>
              <a:t>6.022</a:t>
            </a:r>
            <a:r>
              <a:rPr lang="en-US"/>
              <a:t>	</a:t>
            </a:r>
            <a:r>
              <a:rPr lang="en-US">
                <a:latin typeface="Courier New" pitchFamily="49" charset="0"/>
              </a:rPr>
              <a:t>-15.9997</a:t>
            </a:r>
            <a:r>
              <a:rPr lang="en-US"/>
              <a:t>	</a:t>
            </a:r>
            <a:r>
              <a:rPr lang="en-US">
                <a:latin typeface="Courier New" pitchFamily="49" charset="0"/>
              </a:rPr>
              <a:t>42.0</a:t>
            </a:r>
            <a:r>
              <a:rPr lang="en-US"/>
              <a:t>	</a:t>
            </a:r>
            <a:r>
              <a:rPr lang="en-US">
                <a:latin typeface="Courier New" pitchFamily="49" charset="0"/>
              </a:rPr>
              <a:t>2.143e17</a:t>
            </a:r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endParaRPr lang="en-US"/>
          </a:p>
          <a:p>
            <a:pPr marL="342900" indent="-342900">
              <a:tabLst>
                <a:tab pos="3652838" algn="l"/>
                <a:tab pos="5480050" algn="l"/>
                <a:tab pos="6862763" algn="l"/>
              </a:tabLst>
            </a:pPr>
            <a:r>
              <a:rPr lang="en-US"/>
              <a:t>The operators </a:t>
            </a:r>
            <a:r>
              <a:rPr lang="en-US">
                <a:latin typeface="Courier New" pitchFamily="49" charset="0"/>
              </a:rPr>
              <a:t>+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-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*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/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% **</a:t>
            </a:r>
            <a:r>
              <a:rPr lang="en-US"/>
              <a:t>  </a:t>
            </a:r>
            <a:r>
              <a:rPr lang="en-US">
                <a:latin typeface="Courier New" pitchFamily="49" charset="0"/>
              </a:rPr>
              <a:t>(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)</a:t>
            </a:r>
            <a:r>
              <a:rPr lang="en-US"/>
              <a:t> all work for real numbers.</a:t>
            </a:r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/</a:t>
            </a:r>
            <a:r>
              <a:rPr lang="en-US"/>
              <a:t> produces an exact answer: </a:t>
            </a:r>
            <a:r>
              <a:rPr lang="en-US">
                <a:latin typeface="Courier New" pitchFamily="49" charset="0"/>
              </a:rPr>
              <a:t>15.0 / 2.0</a:t>
            </a:r>
            <a:r>
              <a:rPr lang="en-US"/>
              <a:t> is </a:t>
            </a:r>
            <a:r>
              <a:rPr lang="en-US" b="1">
                <a:latin typeface="Courier New" pitchFamily="49" charset="0"/>
              </a:rPr>
              <a:t>7.5</a:t>
            </a:r>
            <a:endParaRPr lang="en-US"/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r>
              <a:rPr lang="en-US"/>
              <a:t>The same rules of precedence also apply to real numbers:</a:t>
            </a:r>
            <a:br>
              <a:rPr lang="en-US"/>
            </a:br>
            <a:r>
              <a:rPr lang="en-US"/>
              <a:t>Evaluate  </a:t>
            </a:r>
            <a:r>
              <a:rPr lang="en-US">
                <a:latin typeface="Courier New" pitchFamily="49" charset="0"/>
              </a:rPr>
              <a:t>(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)</a:t>
            </a:r>
            <a:r>
              <a:rPr lang="en-US"/>
              <a:t>  before  </a:t>
            </a:r>
            <a:r>
              <a:rPr lang="en-US">
                <a:latin typeface="Courier New" pitchFamily="49" charset="0"/>
              </a:rPr>
              <a:t>*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/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% </a:t>
            </a:r>
            <a:r>
              <a:rPr lang="en-US"/>
              <a:t> before  </a:t>
            </a:r>
            <a:r>
              <a:rPr lang="en-US">
                <a:latin typeface="Courier New" pitchFamily="49" charset="0"/>
              </a:rPr>
              <a:t>+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-</a:t>
            </a:r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endParaRPr lang="en-US">
              <a:latin typeface="Courier New" pitchFamily="49" charset="0"/>
            </a:endParaRPr>
          </a:p>
          <a:p>
            <a:pPr marL="342900" indent="-342900">
              <a:tabLst>
                <a:tab pos="3652838" algn="l"/>
                <a:tab pos="5480050" algn="l"/>
                <a:tab pos="6862763" algn="l"/>
              </a:tabLst>
            </a:pPr>
            <a:r>
              <a:rPr lang="en-US"/>
              <a:t>When integers and reals are mixed, the result is a real number.</a:t>
            </a:r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r>
              <a:rPr lang="en-US"/>
              <a:t>Example:  </a:t>
            </a:r>
            <a:r>
              <a:rPr lang="en-US">
                <a:latin typeface="Courier New" pitchFamily="49" charset="0"/>
              </a:rPr>
              <a:t>1 / 2.0</a:t>
            </a:r>
            <a:r>
              <a:rPr lang="en-US"/>
              <a:t>  is  </a:t>
            </a:r>
            <a:r>
              <a:rPr lang="en-US">
                <a:latin typeface="Courier New" pitchFamily="49" charset="0"/>
              </a:rPr>
              <a:t>0.5</a:t>
            </a:r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endParaRPr lang="en-US" sz="700"/>
          </a:p>
          <a:p>
            <a:pPr marL="742950" lvl="1" indent="-285750">
              <a:tabLst>
                <a:tab pos="3652838" algn="l"/>
                <a:tab pos="5480050" algn="l"/>
                <a:tab pos="6862763" algn="l"/>
              </a:tabLst>
            </a:pPr>
            <a:r>
              <a:rPr lang="en-US"/>
              <a:t>The conversion occurs on a per-operator basis.</a:t>
            </a:r>
            <a:endParaRPr lang="en-US" sz="1600">
              <a:latin typeface="Courier New" pitchFamily="49" charset="0"/>
            </a:endParaRPr>
          </a:p>
          <a:p>
            <a:pPr marL="742950" lvl="1" indent="-285750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sz="1600" u="sng">
                <a:latin typeface="Courier New" pitchFamily="49" charset="0"/>
              </a:rPr>
              <a:t>7 / 3</a:t>
            </a:r>
            <a:r>
              <a:rPr lang="en-US" sz="1600">
                <a:latin typeface="Courier New" pitchFamily="49" charset="0"/>
              </a:rPr>
              <a:t> * 1.2 + 3 / 2</a:t>
            </a:r>
          </a:p>
          <a:p>
            <a:pPr marL="742950" lvl="1" indent="-285750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sz="1600">
                <a:latin typeface="Courier New" pitchFamily="49" charset="0"/>
              </a:rPr>
              <a:t>  </a:t>
            </a:r>
            <a:r>
              <a:rPr lang="en-US" sz="1600" b="1" u="sng">
                <a:solidFill>
                  <a:srgbClr val="800000"/>
                </a:solidFill>
                <a:latin typeface="Courier New" pitchFamily="49" charset="0"/>
              </a:rPr>
              <a:t>2</a:t>
            </a:r>
            <a:r>
              <a:rPr lang="en-US" sz="1600" u="sng">
                <a:latin typeface="Courier New" pitchFamily="49" charset="0"/>
              </a:rPr>
              <a:t>   * 1.2</a:t>
            </a:r>
            <a:r>
              <a:rPr lang="en-US" sz="1600">
                <a:latin typeface="Courier New" pitchFamily="49" charset="0"/>
              </a:rPr>
              <a:t> + 3 / 2</a:t>
            </a:r>
          </a:p>
          <a:p>
            <a:pPr marL="742950" lvl="1" indent="-285750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2.4</a:t>
            </a:r>
            <a:r>
              <a:rPr lang="en-US" sz="1600">
                <a:latin typeface="Courier New" pitchFamily="49" charset="0"/>
              </a:rPr>
              <a:t>     + </a:t>
            </a:r>
            <a:r>
              <a:rPr lang="en-US" sz="1600" u="sng">
                <a:latin typeface="Courier New" pitchFamily="49" charset="0"/>
              </a:rPr>
              <a:t>3 / 2</a:t>
            </a:r>
          </a:p>
          <a:p>
            <a:pPr marL="742950" lvl="1" indent="-285750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sz="1600">
                <a:latin typeface="Courier New" pitchFamily="49" charset="0"/>
              </a:rPr>
              <a:t>    </a:t>
            </a:r>
            <a:r>
              <a:rPr lang="en-US" sz="1600" u="sng">
                <a:latin typeface="Courier New" pitchFamily="49" charset="0"/>
              </a:rPr>
              <a:t>2.4     +   </a:t>
            </a:r>
            <a:r>
              <a:rPr lang="en-US" sz="1600" b="1" u="sng">
                <a:solidFill>
                  <a:srgbClr val="800000"/>
                </a:solidFill>
                <a:latin typeface="Courier New" pitchFamily="49" charset="0"/>
              </a:rPr>
              <a:t>1</a:t>
            </a:r>
          </a:p>
          <a:p>
            <a:pPr marL="742950" lvl="1" indent="-285750">
              <a:lnSpc>
                <a:spcPct val="80000"/>
              </a:lnSpc>
              <a:buClr>
                <a:schemeClr val="bg1"/>
              </a:buClr>
              <a:tabLst>
                <a:tab pos="3652838" algn="l"/>
                <a:tab pos="5480050" algn="l"/>
                <a:tab pos="6862763" algn="l"/>
              </a:tabLst>
            </a:pPr>
            <a:r>
              <a:rPr lang="en-US" sz="1600">
                <a:latin typeface="Courier New" pitchFamily="49" charset="0"/>
              </a:rPr>
              <a:t>     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3.4</a:t>
            </a: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D9040-6A7D-4FFC-9096-CE405E9D235F}" type="slidenum">
              <a:rPr lang="en-US"/>
              <a:pPr/>
              <a:t>8</a:t>
            </a:fld>
            <a:endParaRPr lang="en-US"/>
          </a:p>
        </p:txBody>
      </p:sp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commands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Python has useful </a:t>
            </a:r>
            <a:r>
              <a:rPr lang="en-US">
                <a:hlinkClick r:id="rId3"/>
              </a:rPr>
              <a:t>commands</a:t>
            </a:r>
            <a:r>
              <a:rPr lang="en-US"/>
              <a:t> for performing calculations.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To use many of these commands, you must write the following at the top of your Python program: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from math import *</a:t>
            </a:r>
          </a:p>
        </p:txBody>
      </p:sp>
      <p:graphicFrame>
        <p:nvGraphicFramePr>
          <p:cNvPr id="1538116" name="Group 68"/>
          <p:cNvGraphicFramePr>
            <a:graphicFrameLocks noGrp="1"/>
          </p:cNvGraphicFramePr>
          <p:nvPr/>
        </p:nvGraphicFramePr>
        <p:xfrm>
          <a:off x="152400" y="1600200"/>
          <a:ext cx="5975350" cy="3854452"/>
        </p:xfrm>
        <a:graphic>
          <a:graphicData uri="http://schemas.openxmlformats.org/drawingml/2006/table">
            <a:tbl>
              <a:tblPr/>
              <a:tblGrid>
                <a:gridCol w="2414588"/>
                <a:gridCol w="3560762"/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Command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abs(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ceil(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rounds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cos(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floor(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rounds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log(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logarithm, base 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log10(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logarithm, base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max(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larger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min(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smaller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round(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sin(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sqrt(</a:t>
                      </a:r>
                      <a:r>
                        <a:rPr kumimoji="0" lang="en-US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8115" name="Group 67"/>
          <p:cNvGraphicFramePr>
            <a:graphicFrameLocks noGrp="1"/>
          </p:cNvGraphicFramePr>
          <p:nvPr/>
        </p:nvGraphicFramePr>
        <p:xfrm>
          <a:off x="6219825" y="1600200"/>
          <a:ext cx="2771775" cy="990600"/>
        </p:xfrm>
        <a:graphic>
          <a:graphicData uri="http://schemas.openxmlformats.org/drawingml/2006/table">
            <a:tbl>
              <a:tblPr/>
              <a:tblGrid>
                <a:gridCol w="1219200"/>
                <a:gridCol w="1552575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Constant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04C9-4B3B-4EB6-B3FF-851B9622B38A}" type="slidenum">
              <a:rPr lang="en-US"/>
              <a:pPr/>
              <a:t>9</a:t>
            </a:fld>
            <a:endParaRPr lang="en-US"/>
          </a:p>
        </p:txBody>
      </p:sp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variable</a:t>
            </a:r>
            <a:r>
              <a:rPr lang="en-US"/>
              <a:t>: A named piece of memory that can store a value.</a:t>
            </a:r>
          </a:p>
          <a:p>
            <a:pPr lvl="1">
              <a:lnSpc>
                <a:spcPct val="90000"/>
              </a:lnSpc>
            </a:pPr>
            <a:r>
              <a:rPr lang="en-US"/>
              <a:t>Usage:</a:t>
            </a:r>
          </a:p>
          <a:p>
            <a:pPr lvl="2">
              <a:lnSpc>
                <a:spcPct val="80000"/>
              </a:lnSpc>
            </a:pPr>
            <a:r>
              <a:rPr lang="en-US"/>
              <a:t>Compute an expression's result,</a:t>
            </a:r>
          </a:p>
          <a:p>
            <a:pPr lvl="2">
              <a:lnSpc>
                <a:spcPct val="80000"/>
              </a:lnSpc>
            </a:pPr>
            <a:r>
              <a:rPr lang="en-US"/>
              <a:t>store that result into a variable,</a:t>
            </a:r>
          </a:p>
          <a:p>
            <a:pPr lvl="2">
              <a:lnSpc>
                <a:spcPct val="80000"/>
              </a:lnSpc>
            </a:pPr>
            <a:r>
              <a:rPr lang="en-US"/>
              <a:t>and use that variable later in the program.</a:t>
            </a:r>
            <a:endParaRPr lang="en-US" sz="600"/>
          </a:p>
          <a:p>
            <a:pPr lvl="1">
              <a:lnSpc>
                <a:spcPct val="90000"/>
              </a:lnSpc>
            </a:pPr>
            <a:endParaRPr lang="en-US" sz="1200"/>
          </a:p>
          <a:p>
            <a:pPr>
              <a:lnSpc>
                <a:spcPct val="90000"/>
              </a:lnSpc>
            </a:pPr>
            <a:r>
              <a:rPr lang="en-US" b="1"/>
              <a:t>assignment statement</a:t>
            </a:r>
            <a:r>
              <a:rPr lang="en-US"/>
              <a:t>: Stores a value into a variable.</a:t>
            </a:r>
          </a:p>
          <a:p>
            <a:pPr lvl="1">
              <a:lnSpc>
                <a:spcPct val="90000"/>
              </a:lnSpc>
            </a:pPr>
            <a:r>
              <a:rPr lang="en-US"/>
              <a:t>Syntax:</a:t>
            </a:r>
          </a:p>
          <a:p>
            <a:pPr lvl="1">
              <a:lnSpc>
                <a:spcPct val="90000"/>
              </a:lnSpc>
            </a:pPr>
            <a:endParaRPr lang="en-US" sz="8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i="1"/>
              <a:t>		name</a:t>
            </a:r>
            <a:r>
              <a:rPr lang="en-US">
                <a:latin typeface="Courier New" pitchFamily="49" charset="0"/>
              </a:rPr>
              <a:t> = </a:t>
            </a:r>
            <a:r>
              <a:rPr lang="en-US" b="1" i="1"/>
              <a:t>value</a:t>
            </a:r>
            <a:endParaRPr lang="en-US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1300"/>
          </a:p>
          <a:p>
            <a:pPr lvl="1">
              <a:lnSpc>
                <a:spcPct val="90000"/>
              </a:lnSpc>
            </a:pPr>
            <a:r>
              <a:rPr lang="en-US"/>
              <a:t>Examples:	</a:t>
            </a:r>
            <a:r>
              <a:rPr lang="en-US">
                <a:latin typeface="Courier New" pitchFamily="49" charset="0"/>
              </a:rPr>
              <a:t>x = 5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		</a:t>
            </a:r>
            <a:r>
              <a:rPr lang="en-US">
                <a:latin typeface="Courier New" pitchFamily="49" charset="0"/>
              </a:rPr>
              <a:t>gpa = 3.14</a:t>
            </a:r>
            <a:endParaRPr lang="en-US" sz="1000"/>
          </a:p>
          <a:p>
            <a:pPr>
              <a:lnSpc>
                <a:spcPct val="90000"/>
              </a:lnSpc>
            </a:pPr>
            <a:endParaRPr lang="en-US" sz="12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     </a:t>
            </a:r>
            <a:r>
              <a:rPr lang="en-US" sz="2000">
                <a:latin typeface="Courier New" pitchFamily="49" charset="0"/>
              </a:rPr>
              <a:t>x   5         gpa    3.14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1200"/>
          </a:p>
          <a:p>
            <a:pPr lvl="1">
              <a:lnSpc>
                <a:spcPct val="90000"/>
              </a:lnSpc>
            </a:pPr>
            <a:r>
              <a:rPr lang="en-US"/>
              <a:t>A variable that has been given a value can be used in expressions.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	x + 4</a:t>
            </a:r>
            <a:r>
              <a:rPr lang="en-US"/>
              <a:t> is </a:t>
            </a:r>
            <a:r>
              <a:rPr lang="en-US">
                <a:latin typeface="Courier New" pitchFamily="49" charset="0"/>
              </a:rPr>
              <a:t>9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/>
              <a:t>Exercise: </a:t>
            </a:r>
            <a:r>
              <a:rPr lang="en-US"/>
              <a:t>Evaluate the quadratic equation for a given 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, and </a:t>
            </a:r>
            <a:r>
              <a:rPr lang="en-US" i="1"/>
              <a:t>c</a:t>
            </a:r>
            <a:r>
              <a:rPr lang="en-US"/>
              <a:t>.</a:t>
            </a:r>
          </a:p>
        </p:txBody>
      </p:sp>
      <p:grpSp>
        <p:nvGrpSpPr>
          <p:cNvPr id="1417220" name="Group 4"/>
          <p:cNvGrpSpPr>
            <a:grpSpLocks/>
          </p:cNvGrpSpPr>
          <p:nvPr/>
        </p:nvGrpSpPr>
        <p:grpSpPr bwMode="auto">
          <a:xfrm>
            <a:off x="6146800" y="1447800"/>
            <a:ext cx="2844800" cy="695325"/>
            <a:chOff x="1584" y="2784"/>
            <a:chExt cx="4000" cy="1256"/>
          </a:xfrm>
        </p:grpSpPr>
        <p:pic>
          <p:nvPicPr>
            <p:cNvPr id="1417221" name="Picture 5" descr="car_stereo"/>
            <p:cNvPicPr>
              <a:picLocks noChangeAspect="1" noChangeArrowheads="1"/>
            </p:cNvPicPr>
            <p:nvPr/>
          </p:nvPicPr>
          <p:blipFill>
            <a:blip r:embed="rId2"/>
            <a:srcRect t="33200" b="35400"/>
            <a:stretch>
              <a:fillRect/>
            </a:stretch>
          </p:blipFill>
          <p:spPr bwMode="auto">
            <a:xfrm>
              <a:off x="1584" y="2784"/>
              <a:ext cx="4000" cy="1256"/>
            </a:xfrm>
            <a:prstGeom prst="rect">
              <a:avLst/>
            </a:prstGeom>
            <a:noFill/>
          </p:spPr>
        </p:pic>
        <p:sp>
          <p:nvSpPr>
            <p:cNvPr id="1417222" name="Oval 6"/>
            <p:cNvSpPr>
              <a:spLocks noChangeArrowheads="1"/>
            </p:cNvSpPr>
            <p:nvPr/>
          </p:nvSpPr>
          <p:spPr bwMode="auto">
            <a:xfrm>
              <a:off x="2736" y="3600"/>
              <a:ext cx="1872" cy="384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17223" name="Group 7"/>
          <p:cNvGrpSpPr>
            <a:grpSpLocks/>
          </p:cNvGrpSpPr>
          <p:nvPr/>
        </p:nvGrpSpPr>
        <p:grpSpPr bwMode="auto">
          <a:xfrm>
            <a:off x="1639888" y="4648200"/>
            <a:ext cx="3581400" cy="533400"/>
            <a:chOff x="1056" y="3648"/>
            <a:chExt cx="2304" cy="384"/>
          </a:xfrm>
        </p:grpSpPr>
        <p:sp>
          <p:nvSpPr>
            <p:cNvPr id="1417224" name="Rectangle 8"/>
            <p:cNvSpPr>
              <a:spLocks noChangeArrowheads="1"/>
            </p:cNvSpPr>
            <p:nvPr/>
          </p:nvSpPr>
          <p:spPr bwMode="auto">
            <a:xfrm>
              <a:off x="1056" y="3648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7225" name="Rectangle 9"/>
            <p:cNvSpPr>
              <a:spLocks noChangeArrowheads="1"/>
            </p:cNvSpPr>
            <p:nvPr/>
          </p:nvSpPr>
          <p:spPr bwMode="auto">
            <a:xfrm>
              <a:off x="2736" y="3648"/>
              <a:ext cx="62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itchFamily="2" charset="2"/>
          <a:buChar char="n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53704</TotalTime>
  <Words>1357</Words>
  <Application>Microsoft PowerPoint 7.0</Application>
  <PresentationFormat>On-screen Show (4:3)</PresentationFormat>
  <Paragraphs>627</Paragraphs>
  <Slides>34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Times New Roman</vt:lpstr>
      <vt:lpstr>Verdana</vt:lpstr>
      <vt:lpstr>Tahoma</vt:lpstr>
      <vt:lpstr>Wingdings</vt:lpstr>
      <vt:lpstr>Arial</vt:lpstr>
      <vt:lpstr>Courier New</vt:lpstr>
      <vt:lpstr>Blends</vt:lpstr>
      <vt:lpstr>Introduction to Programming with Python</vt:lpstr>
      <vt:lpstr>Slide 2</vt:lpstr>
      <vt:lpstr>Programming basics</vt:lpstr>
      <vt:lpstr>Compiling and interpreting</vt:lpstr>
      <vt:lpstr>Expressions</vt:lpstr>
      <vt:lpstr>Integer division</vt:lpstr>
      <vt:lpstr>Real numbers</vt:lpstr>
      <vt:lpstr>Math commands</vt:lpstr>
      <vt:lpstr>Variables</vt:lpstr>
      <vt:lpstr>print</vt:lpstr>
      <vt:lpstr>input</vt:lpstr>
      <vt:lpstr>Repetition (loops) and Selection (if/else)</vt:lpstr>
      <vt:lpstr>The for loop</vt:lpstr>
      <vt:lpstr>range</vt:lpstr>
      <vt:lpstr>Cumulative loops</vt:lpstr>
      <vt:lpstr>if</vt:lpstr>
      <vt:lpstr>if/else</vt:lpstr>
      <vt:lpstr>while</vt:lpstr>
      <vt:lpstr>Logic</vt:lpstr>
      <vt:lpstr>Text and File Processing</vt:lpstr>
      <vt:lpstr>Strings</vt:lpstr>
      <vt:lpstr>Indexes</vt:lpstr>
      <vt:lpstr>String properties</vt:lpstr>
      <vt:lpstr>raw_input</vt:lpstr>
      <vt:lpstr>Text processing</vt:lpstr>
      <vt:lpstr>Strings and numbers</vt:lpstr>
      <vt:lpstr>File processing</vt:lpstr>
      <vt:lpstr>Line-by-line processing</vt:lpstr>
      <vt:lpstr>Graphics</vt:lpstr>
      <vt:lpstr>DrawingPanel</vt:lpstr>
      <vt:lpstr>Graphical commands</vt:lpstr>
      <vt:lpstr>Drawing with loops</vt:lpstr>
      <vt:lpstr>What's Next?</vt:lpstr>
      <vt:lpstr>Further programming</vt:lpstr>
    </vt:vector>
  </TitlesOfParts>
  <Company>University of Washington, CS 4 HS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Dr.Hatem</cp:lastModifiedBy>
  <cp:revision>1256</cp:revision>
  <cp:lastPrinted>2009-04-22T19:24:48Z</cp:lastPrinted>
  <dcterms:created xsi:type="dcterms:W3CDTF">2009-04-22T19:24:48Z</dcterms:created>
  <dcterms:modified xsi:type="dcterms:W3CDTF">2016-01-21T15:12:57Z</dcterms:modified>
</cp:coreProperties>
</file>