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9790426" y="4546120"/>
            <a:ext cx="2255173"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724502" y="0"/>
            <a:ext cx="5085303"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1" name="Google Shape;51;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52" name="Google Shape;52;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69" y="5465463"/>
            <a:ext cx="12191743"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lt1"/>
              </a:buClr>
              <a:buSzPts val="10700"/>
              <a:buNone/>
              <a:defRPr sz="10700">
                <a:solidFill>
                  <a:schemeClr val="lt1"/>
                </a:solidFill>
              </a:defRPr>
            </a:lvl1pPr>
            <a:lvl2pPr lvl="1" rtl="0" algn="ctr">
              <a:spcBef>
                <a:spcPts val="0"/>
              </a:spcBef>
              <a:spcAft>
                <a:spcPts val="0"/>
              </a:spcAft>
              <a:buClr>
                <a:schemeClr val="lt1"/>
              </a:buClr>
              <a:buSzPts val="10700"/>
              <a:buNone/>
              <a:defRPr sz="10700">
                <a:solidFill>
                  <a:schemeClr val="lt1"/>
                </a:solidFill>
              </a:defRPr>
            </a:lvl2pPr>
            <a:lvl3pPr lvl="2" rtl="0" algn="ctr">
              <a:spcBef>
                <a:spcPts val="0"/>
              </a:spcBef>
              <a:spcAft>
                <a:spcPts val="0"/>
              </a:spcAft>
              <a:buClr>
                <a:schemeClr val="lt1"/>
              </a:buClr>
              <a:buSzPts val="10700"/>
              <a:buNone/>
              <a:defRPr sz="10700">
                <a:solidFill>
                  <a:schemeClr val="lt1"/>
                </a:solidFill>
              </a:defRPr>
            </a:lvl3pPr>
            <a:lvl4pPr lvl="3" rtl="0" algn="ctr">
              <a:spcBef>
                <a:spcPts val="0"/>
              </a:spcBef>
              <a:spcAft>
                <a:spcPts val="0"/>
              </a:spcAft>
              <a:buClr>
                <a:schemeClr val="lt1"/>
              </a:buClr>
              <a:buSzPts val="10700"/>
              <a:buNone/>
              <a:defRPr sz="10700">
                <a:solidFill>
                  <a:schemeClr val="lt1"/>
                </a:solidFill>
              </a:defRPr>
            </a:lvl4pPr>
            <a:lvl5pPr lvl="4" rtl="0" algn="ctr">
              <a:spcBef>
                <a:spcPts val="0"/>
              </a:spcBef>
              <a:spcAft>
                <a:spcPts val="0"/>
              </a:spcAft>
              <a:buClr>
                <a:schemeClr val="lt1"/>
              </a:buClr>
              <a:buSzPts val="10700"/>
              <a:buNone/>
              <a:defRPr sz="10700">
                <a:solidFill>
                  <a:schemeClr val="lt1"/>
                </a:solidFill>
              </a:defRPr>
            </a:lvl5pPr>
            <a:lvl6pPr lvl="5" rtl="0" algn="ctr">
              <a:spcBef>
                <a:spcPts val="0"/>
              </a:spcBef>
              <a:spcAft>
                <a:spcPts val="0"/>
              </a:spcAft>
              <a:buClr>
                <a:schemeClr val="lt1"/>
              </a:buClr>
              <a:buSzPts val="10700"/>
              <a:buNone/>
              <a:defRPr sz="10700">
                <a:solidFill>
                  <a:schemeClr val="lt1"/>
                </a:solidFill>
              </a:defRPr>
            </a:lvl6pPr>
            <a:lvl7pPr lvl="6" rtl="0" algn="ctr">
              <a:spcBef>
                <a:spcPts val="0"/>
              </a:spcBef>
              <a:spcAft>
                <a:spcPts val="0"/>
              </a:spcAft>
              <a:buClr>
                <a:schemeClr val="lt1"/>
              </a:buClr>
              <a:buSzPts val="10700"/>
              <a:buNone/>
              <a:defRPr sz="10700">
                <a:solidFill>
                  <a:schemeClr val="lt1"/>
                </a:solidFill>
              </a:defRPr>
            </a:lvl7pPr>
            <a:lvl8pPr lvl="7" rtl="0" algn="ctr">
              <a:spcBef>
                <a:spcPts val="0"/>
              </a:spcBef>
              <a:spcAft>
                <a:spcPts val="0"/>
              </a:spcAft>
              <a:buClr>
                <a:schemeClr val="lt1"/>
              </a:buClr>
              <a:buSzPts val="10700"/>
              <a:buNone/>
              <a:defRPr sz="10700">
                <a:solidFill>
                  <a:schemeClr val="lt1"/>
                </a:solidFill>
              </a:defRPr>
            </a:lvl8pPr>
            <a:lvl9pPr lvl="8" rtl="0"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rtl="0" algn="ctr">
              <a:spcBef>
                <a:spcPts val="0"/>
              </a:spcBef>
              <a:spcAft>
                <a:spcPts val="0"/>
              </a:spcAft>
              <a:buClr>
                <a:schemeClr val="lt1"/>
              </a:buClr>
              <a:buSzPts val="1700"/>
              <a:buChar char="●"/>
              <a:defRPr>
                <a:solidFill>
                  <a:schemeClr val="lt1"/>
                </a:solidFill>
              </a:defRPr>
            </a:lvl1pPr>
            <a:lvl2pPr indent="-323850" lvl="1" marL="914400" rtl="0" algn="ctr">
              <a:spcBef>
                <a:spcPts val="0"/>
              </a:spcBef>
              <a:spcAft>
                <a:spcPts val="0"/>
              </a:spcAft>
              <a:buClr>
                <a:schemeClr val="lt1"/>
              </a:buClr>
              <a:buSzPts val="1500"/>
              <a:buChar char="○"/>
              <a:defRPr>
                <a:solidFill>
                  <a:schemeClr val="lt1"/>
                </a:solidFill>
              </a:defRPr>
            </a:lvl2pPr>
            <a:lvl3pPr indent="-323850" lvl="2" marL="1371600" rtl="0" algn="ctr">
              <a:spcBef>
                <a:spcPts val="0"/>
              </a:spcBef>
              <a:spcAft>
                <a:spcPts val="0"/>
              </a:spcAft>
              <a:buClr>
                <a:schemeClr val="lt1"/>
              </a:buClr>
              <a:buSzPts val="1500"/>
              <a:buChar char="■"/>
              <a:defRPr>
                <a:solidFill>
                  <a:schemeClr val="lt1"/>
                </a:solidFill>
              </a:defRPr>
            </a:lvl3pPr>
            <a:lvl4pPr indent="-323850" lvl="3" marL="1828800" rtl="0" algn="ctr">
              <a:spcBef>
                <a:spcPts val="0"/>
              </a:spcBef>
              <a:spcAft>
                <a:spcPts val="0"/>
              </a:spcAft>
              <a:buClr>
                <a:schemeClr val="lt1"/>
              </a:buClr>
              <a:buSzPts val="1500"/>
              <a:buChar char="●"/>
              <a:defRPr>
                <a:solidFill>
                  <a:schemeClr val="lt1"/>
                </a:solidFill>
              </a:defRPr>
            </a:lvl4pPr>
            <a:lvl5pPr indent="-323850" lvl="4" marL="2286000" rtl="0" algn="ctr">
              <a:spcBef>
                <a:spcPts val="0"/>
              </a:spcBef>
              <a:spcAft>
                <a:spcPts val="0"/>
              </a:spcAft>
              <a:buClr>
                <a:schemeClr val="lt1"/>
              </a:buClr>
              <a:buSzPts val="1500"/>
              <a:buChar char="○"/>
              <a:defRPr>
                <a:solidFill>
                  <a:schemeClr val="lt1"/>
                </a:solidFill>
              </a:defRPr>
            </a:lvl5pPr>
            <a:lvl6pPr indent="-323850" lvl="5" marL="2743200" rtl="0" algn="ctr">
              <a:spcBef>
                <a:spcPts val="0"/>
              </a:spcBef>
              <a:spcAft>
                <a:spcPts val="0"/>
              </a:spcAft>
              <a:buClr>
                <a:schemeClr val="lt1"/>
              </a:buClr>
              <a:buSzPts val="1500"/>
              <a:buChar char="■"/>
              <a:defRPr>
                <a:solidFill>
                  <a:schemeClr val="lt1"/>
                </a:solidFill>
              </a:defRPr>
            </a:lvl6pPr>
            <a:lvl7pPr indent="-323850" lvl="6" marL="3200400" rtl="0" algn="ctr">
              <a:spcBef>
                <a:spcPts val="0"/>
              </a:spcBef>
              <a:spcAft>
                <a:spcPts val="0"/>
              </a:spcAft>
              <a:buClr>
                <a:schemeClr val="lt1"/>
              </a:buClr>
              <a:buSzPts val="1500"/>
              <a:buChar char="●"/>
              <a:defRPr>
                <a:solidFill>
                  <a:schemeClr val="lt1"/>
                </a:solidFill>
              </a:defRPr>
            </a:lvl7pPr>
            <a:lvl8pPr indent="-323850" lvl="7" marL="3657600" rtl="0" algn="ctr">
              <a:spcBef>
                <a:spcPts val="0"/>
              </a:spcBef>
              <a:spcAft>
                <a:spcPts val="0"/>
              </a:spcAft>
              <a:buClr>
                <a:schemeClr val="lt1"/>
              </a:buClr>
              <a:buSzPts val="1500"/>
              <a:buChar char="○"/>
              <a:defRPr>
                <a:solidFill>
                  <a:schemeClr val="lt1"/>
                </a:solidFill>
              </a:defRPr>
            </a:lvl8pPr>
            <a:lvl9pPr indent="-323850" lvl="8" marL="4114800" rtl="0" algn="ctr">
              <a:spcBef>
                <a:spcPts val="0"/>
              </a:spcBef>
              <a:spcAft>
                <a:spcPts val="0"/>
              </a:spcAft>
              <a:buClr>
                <a:schemeClr val="lt1"/>
              </a:buClr>
              <a:buSzPts val="1500"/>
              <a:buChar char="■"/>
              <a:defRPr>
                <a:solidFill>
                  <a:schemeClr val="lt1"/>
                </a:solidFill>
              </a:defRPr>
            </a:lvl9pPr>
          </a:lstStyle>
          <a:p/>
        </p:txBody>
      </p:sp>
      <p:sp>
        <p:nvSpPr>
          <p:cNvPr id="274" name="Google Shape;274;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7" name="Shape 277"/>
        <p:cNvGrpSpPr/>
        <p:nvPr/>
      </p:nvGrpSpPr>
      <p:grpSpPr>
        <a:xfrm>
          <a:off x="0" y="0"/>
          <a:ext cx="0" cy="0"/>
          <a:chOff x="0" y="0"/>
          <a:chExt cx="0" cy="0"/>
        </a:xfrm>
      </p:grpSpPr>
      <p:sp>
        <p:nvSpPr>
          <p:cNvPr id="278" name="Google Shape;278;p1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9" name="Google Shape;279;p1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0" name="Google Shape;280;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p13"/>
          <p:cNvSpPr txBox="1"/>
          <p:nvPr>
            <p:ph idx="12" type="sldNum"/>
          </p:nvPr>
        </p:nvSpPr>
        <p:spPr>
          <a:xfrm>
            <a:off x="11353418" y="6473337"/>
            <a:ext cx="151200" cy="1692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82" name="Shape 282"/>
        <p:cNvGrpSpPr/>
        <p:nvPr/>
      </p:nvGrpSpPr>
      <p:grpSpPr>
        <a:xfrm>
          <a:off x="0" y="0"/>
          <a:ext cx="0" cy="0"/>
          <a:chOff x="0" y="0"/>
          <a:chExt cx="0" cy="0"/>
        </a:xfrm>
      </p:grpSpPr>
      <p:sp>
        <p:nvSpPr>
          <p:cNvPr id="283" name="Google Shape;283;p14"/>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84" name="Google Shape;284;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700"/>
              <a:buNone/>
              <a:defRPr/>
            </a:lvl1pPr>
            <a:lvl2pPr lvl="1" rtl="0" algn="l">
              <a:spcBef>
                <a:spcPts val="1600"/>
              </a:spcBef>
              <a:spcAft>
                <a:spcPts val="0"/>
              </a:spcAft>
              <a:buSzPts val="1500"/>
              <a:buNone/>
              <a:defRPr/>
            </a:lvl2pPr>
            <a:lvl3pPr lvl="2" rtl="0" algn="l">
              <a:spcBef>
                <a:spcPts val="1600"/>
              </a:spcBef>
              <a:spcAft>
                <a:spcPts val="0"/>
              </a:spcAft>
              <a:buSzPts val="1500"/>
              <a:buNone/>
              <a:defRPr/>
            </a:lvl3pPr>
            <a:lvl4pPr lvl="3" rtl="0" algn="l">
              <a:spcBef>
                <a:spcPts val="1600"/>
              </a:spcBef>
              <a:spcAft>
                <a:spcPts val="0"/>
              </a:spcAft>
              <a:buSzPts val="1500"/>
              <a:buNone/>
              <a:defRPr/>
            </a:lvl4pPr>
            <a:lvl5pPr lvl="4" rtl="0" algn="l">
              <a:spcBef>
                <a:spcPts val="1600"/>
              </a:spcBef>
              <a:spcAft>
                <a:spcPts val="0"/>
              </a:spcAft>
              <a:buSzPts val="1500"/>
              <a:buNone/>
              <a:defRPr/>
            </a:lvl5pPr>
            <a:lvl6pPr lvl="5" rtl="0" algn="l">
              <a:spcBef>
                <a:spcPts val="1600"/>
              </a:spcBef>
              <a:spcAft>
                <a:spcPts val="0"/>
              </a:spcAft>
              <a:buSzPts val="1500"/>
              <a:buNone/>
              <a:defRPr/>
            </a:lvl6pPr>
            <a:lvl7pPr lvl="6" rtl="0" algn="l">
              <a:spcBef>
                <a:spcPts val="1600"/>
              </a:spcBef>
              <a:spcAft>
                <a:spcPts val="0"/>
              </a:spcAft>
              <a:buSzPts val="1500"/>
              <a:buNone/>
              <a:defRPr/>
            </a:lvl7pPr>
            <a:lvl8pPr lvl="7" rtl="0" algn="l">
              <a:spcBef>
                <a:spcPts val="1600"/>
              </a:spcBef>
              <a:spcAft>
                <a:spcPts val="0"/>
              </a:spcAft>
              <a:buSzPts val="1500"/>
              <a:buNone/>
              <a:defRPr/>
            </a:lvl8pPr>
            <a:lvl9pPr lvl="8" rtl="0" algn="l">
              <a:spcBef>
                <a:spcPts val="1600"/>
              </a:spcBef>
              <a:spcAft>
                <a:spcPts val="1600"/>
              </a:spcAft>
              <a:buSzPts val="1500"/>
              <a:buNone/>
              <a:defRPr/>
            </a:lvl9pPr>
          </a:lstStyle>
          <a:p/>
        </p:txBody>
      </p:sp>
      <p:sp>
        <p:nvSpPr>
          <p:cNvPr id="285" name="Google Shape;285;p1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6" name="Google Shape;286;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7" name="Google Shape;287;p14"/>
          <p:cNvSpPr txBox="1"/>
          <p:nvPr>
            <p:ph idx="12" type="sldNum"/>
          </p:nvPr>
        </p:nvSpPr>
        <p:spPr>
          <a:xfrm>
            <a:off x="11353418" y="6473337"/>
            <a:ext cx="151200" cy="1692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95687" y="4541"/>
            <a:ext cx="164424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9033219" y="3871914"/>
            <a:ext cx="2914791"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7" name="Google Shape;87;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834621" y="399168"/>
            <a:ext cx="1332416"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3" name="Google Shape;93;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4" name="Google Shape;94;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834621" y="399168"/>
            <a:ext cx="1332416"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0" name="Google Shape;100;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01" name="Google Shape;101;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02" name="Google Shape;102;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834621" y="399168"/>
            <a:ext cx="1332416"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8" name="Google Shape;108;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834621" y="399168"/>
            <a:ext cx="1332416"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4" name="Google Shape;114;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15" name="Google Shape;115;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9155392" y="1742"/>
            <a:ext cx="3023192"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30" name="Google Shape;130;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834621" y="399168"/>
            <a:ext cx="1332416"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6" name="Google Shape;136;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7" name="Google Shape;137;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38" name="Google Shape;138;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951176" y="5129497"/>
            <a:ext cx="1100560"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144" name="Google Shape;144;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200">
                <a:solidFill>
                  <a:schemeClr val="dk2"/>
                </a:solidFill>
                <a:latin typeface="Nunito"/>
                <a:ea typeface="Nunito"/>
                <a:cs typeface="Nunito"/>
                <a:sym typeface="Nunito"/>
              </a:defRPr>
            </a:lvl1pPr>
            <a:lvl2pPr lvl="1" rtl="0" algn="r">
              <a:buNone/>
              <a:defRPr sz="1200">
                <a:solidFill>
                  <a:schemeClr val="dk2"/>
                </a:solidFill>
                <a:latin typeface="Nunito"/>
                <a:ea typeface="Nunito"/>
                <a:cs typeface="Nunito"/>
                <a:sym typeface="Nunito"/>
              </a:defRPr>
            </a:lvl2pPr>
            <a:lvl3pPr lvl="2" rtl="0" algn="r">
              <a:buNone/>
              <a:defRPr sz="1200">
                <a:solidFill>
                  <a:schemeClr val="dk2"/>
                </a:solidFill>
                <a:latin typeface="Nunito"/>
                <a:ea typeface="Nunito"/>
                <a:cs typeface="Nunito"/>
                <a:sym typeface="Nunito"/>
              </a:defRPr>
            </a:lvl3pPr>
            <a:lvl4pPr lvl="3" rtl="0" algn="r">
              <a:buNone/>
              <a:defRPr sz="1200">
                <a:solidFill>
                  <a:schemeClr val="dk2"/>
                </a:solidFill>
                <a:latin typeface="Nunito"/>
                <a:ea typeface="Nunito"/>
                <a:cs typeface="Nunito"/>
                <a:sym typeface="Nunito"/>
              </a:defRPr>
            </a:lvl4pPr>
            <a:lvl5pPr lvl="4" rtl="0" algn="r">
              <a:buNone/>
              <a:defRPr sz="1200">
                <a:solidFill>
                  <a:schemeClr val="dk2"/>
                </a:solidFill>
                <a:latin typeface="Nunito"/>
                <a:ea typeface="Nunito"/>
                <a:cs typeface="Nunito"/>
                <a:sym typeface="Nunito"/>
              </a:defRPr>
            </a:lvl5pPr>
            <a:lvl6pPr lvl="5" rtl="0" algn="r">
              <a:buNone/>
              <a:defRPr sz="1200">
                <a:solidFill>
                  <a:schemeClr val="dk2"/>
                </a:solidFill>
                <a:latin typeface="Nunito"/>
                <a:ea typeface="Nunito"/>
                <a:cs typeface="Nunito"/>
                <a:sym typeface="Nunito"/>
              </a:defRPr>
            </a:lvl6pPr>
            <a:lvl7pPr lvl="6" rtl="0" algn="r">
              <a:buNone/>
              <a:defRPr sz="1200">
                <a:solidFill>
                  <a:schemeClr val="dk2"/>
                </a:solidFill>
                <a:latin typeface="Nunito"/>
                <a:ea typeface="Nunito"/>
                <a:cs typeface="Nunito"/>
                <a:sym typeface="Nunito"/>
              </a:defRPr>
            </a:lvl7pPr>
            <a:lvl8pPr lvl="7" rtl="0" algn="r">
              <a:buNone/>
              <a:defRPr sz="1200">
                <a:solidFill>
                  <a:schemeClr val="dk2"/>
                </a:solidFill>
                <a:latin typeface="Nunito"/>
                <a:ea typeface="Nunito"/>
                <a:cs typeface="Nunito"/>
                <a:sym typeface="Nunito"/>
              </a:defRPr>
            </a:lvl8pPr>
            <a:lvl9pPr lvl="8" rtl="0"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hyperlink" Target="https://github.com/Kamal-S-09/GAN-Naan-Mudhalvan-Handwritten-Digit-Generation-Project.g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www.tensorflow.org/" TargetMode="External"/><Relationship Id="rId4" Type="http://schemas.openxmlformats.org/officeDocument/2006/relationships/hyperlink" Target="https://keras.io/" TargetMode="External"/><Relationship Id="rId9" Type="http://schemas.openxmlformats.org/officeDocument/2006/relationships/hyperlink" Target="https://www.techtarget.com/searchenterpriseai/definition/generative-adversarial-network-GAN" TargetMode="External"/><Relationship Id="rId5" Type="http://schemas.openxmlformats.org/officeDocument/2006/relationships/hyperlink" Target="https://numpy.org/" TargetMode="External"/><Relationship Id="rId6" Type="http://schemas.openxmlformats.org/officeDocument/2006/relationships/hyperlink" Target="https://matplotlib.org/" TargetMode="External"/><Relationship Id="rId7" Type="http://schemas.openxmlformats.org/officeDocument/2006/relationships/hyperlink" Target="https://scikit-learn.org/stable/" TargetMode="External"/><Relationship Id="rId8" Type="http://schemas.openxmlformats.org/officeDocument/2006/relationships/hyperlink" Target="http://yann.lecun.com/exdb/mni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15"/>
          <p:cNvGrpSpPr/>
          <p:nvPr/>
        </p:nvGrpSpPr>
        <p:grpSpPr>
          <a:xfrm>
            <a:off x="742950" y="1104900"/>
            <a:ext cx="1743075" cy="1333500"/>
            <a:chOff x="742950" y="1104900"/>
            <a:chExt cx="1743075" cy="1333500"/>
          </a:xfrm>
        </p:grpSpPr>
        <p:sp>
          <p:nvSpPr>
            <p:cNvPr id="293" name="Google Shape;293;p15"/>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5"/>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5" name="Google Shape;295;p15"/>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5"/>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5"/>
          <p:cNvSpPr txBox="1"/>
          <p:nvPr>
            <p:ph type="title"/>
          </p:nvPr>
        </p:nvSpPr>
        <p:spPr>
          <a:xfrm>
            <a:off x="415600" y="1474833"/>
            <a:ext cx="11360700" cy="16638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Kamal S</a:t>
            </a:r>
            <a:endParaRPr/>
          </a:p>
        </p:txBody>
      </p:sp>
      <p:sp>
        <p:nvSpPr>
          <p:cNvPr id="298" name="Google Shape;298;p15"/>
          <p:cNvSpPr txBox="1"/>
          <p:nvPr>
            <p:ph idx="12" type="sldNum"/>
          </p:nvPr>
        </p:nvSpPr>
        <p:spPr>
          <a:xfrm>
            <a:off x="11296610" y="6217622"/>
            <a:ext cx="731700" cy="191700"/>
          </a:xfrm>
          <a:prstGeom prst="rect">
            <a:avLst/>
          </a:prstGeom>
          <a:noFill/>
          <a:ln>
            <a:noFill/>
          </a:ln>
        </p:spPr>
        <p:txBody>
          <a:bodyPr anchorCtr="0" anchor="t" bIns="0" lIns="0" spcFirstLastPara="1" rIns="0" wrap="square" tIns="6975">
            <a:sp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15"/>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lnSpcReduction="10000"/>
          </a:bodyPr>
          <a:lstStyle/>
          <a:p>
            <a:pPr indent="0" lvl="0" marL="0" rtl="0" algn="r">
              <a:spcBef>
                <a:spcPts val="0"/>
              </a:spcBef>
              <a:spcAft>
                <a:spcPts val="0"/>
              </a:spcAft>
              <a:buNone/>
            </a:pPr>
            <a:r>
              <a:rPr lang="en-US"/>
              <a:t>Final Project</a:t>
            </a:r>
            <a:endParaRPr/>
          </a:p>
          <a:p>
            <a:pPr indent="0" lvl="0" marL="0" rtl="0" algn="r">
              <a:spcBef>
                <a:spcPts val="1600"/>
              </a:spcBef>
              <a:spcAft>
                <a:spcPts val="0"/>
              </a:spcAft>
              <a:buNone/>
            </a:pPr>
            <a:r>
              <a:rPr lang="en-US"/>
              <a:t>GAN-Naan-Mudhalvan-Handwritten-Digit-Generation</a:t>
            </a:r>
            <a:endParaRPr/>
          </a:p>
          <a:p>
            <a:pPr indent="0" lvl="0" marL="0" rtl="0" algn="ctr">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4"/>
          <p:cNvSpPr/>
          <p:nvPr/>
        </p:nvSpPr>
        <p:spPr>
          <a:xfrm>
            <a:off x="960120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24"/>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2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24"/>
          <p:cNvSpPr txBox="1"/>
          <p:nvPr>
            <p:ph type="title"/>
          </p:nvPr>
        </p:nvSpPr>
        <p:spPr>
          <a:xfrm>
            <a:off x="755332" y="385444"/>
            <a:ext cx="24372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401" name="Google Shape;401;p2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402" name="Google Shape;402;p24"/>
          <p:cNvPicPr preferRelativeResize="0"/>
          <p:nvPr/>
        </p:nvPicPr>
        <p:blipFill rotWithShape="1">
          <a:blip r:embed="rId3">
            <a:alphaModFix/>
          </a:blip>
          <a:srcRect b="0" l="0" r="0" t="0"/>
          <a:stretch/>
        </p:blipFill>
        <p:spPr>
          <a:xfrm>
            <a:off x="833733" y="2022429"/>
            <a:ext cx="4483330" cy="3162463"/>
          </a:xfrm>
          <a:prstGeom prst="rect">
            <a:avLst/>
          </a:prstGeom>
          <a:noFill/>
          <a:ln>
            <a:noFill/>
          </a:ln>
        </p:spPr>
      </p:pic>
      <p:pic>
        <p:nvPicPr>
          <p:cNvPr id="403" name="Google Shape;403;p24"/>
          <p:cNvPicPr preferRelativeResize="0"/>
          <p:nvPr/>
        </p:nvPicPr>
        <p:blipFill rotWithShape="1">
          <a:blip r:embed="rId4">
            <a:alphaModFix/>
          </a:blip>
          <a:srcRect b="0" l="0" r="0" t="0"/>
          <a:stretch/>
        </p:blipFill>
        <p:spPr>
          <a:xfrm>
            <a:off x="5107320" y="2054181"/>
            <a:ext cx="5778797" cy="31307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25"/>
          <p:cNvPicPr preferRelativeResize="0"/>
          <p:nvPr/>
        </p:nvPicPr>
        <p:blipFill rotWithShape="1">
          <a:blip r:embed="rId3">
            <a:alphaModFix/>
          </a:blip>
          <a:srcRect b="0" l="0" r="0" t="15529"/>
          <a:stretch/>
        </p:blipFill>
        <p:spPr>
          <a:xfrm>
            <a:off x="683259" y="2799431"/>
            <a:ext cx="6172200" cy="2791744"/>
          </a:xfrm>
          <a:prstGeom prst="rect">
            <a:avLst/>
          </a:prstGeom>
          <a:noFill/>
          <a:ln>
            <a:noFill/>
          </a:ln>
        </p:spPr>
      </p:pic>
      <p:sp>
        <p:nvSpPr>
          <p:cNvPr id="409" name="Google Shape;409;p25"/>
          <p:cNvSpPr/>
          <p:nvPr/>
        </p:nvSpPr>
        <p:spPr>
          <a:xfrm>
            <a:off x="9430992" y="56546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25"/>
          <p:cNvSpPr/>
          <p:nvPr/>
        </p:nvSpPr>
        <p:spPr>
          <a:xfrm>
            <a:off x="9220200" y="6258048"/>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25"/>
          <p:cNvSpPr txBox="1"/>
          <p:nvPr>
            <p:ph type="title"/>
          </p:nvPr>
        </p:nvSpPr>
        <p:spPr>
          <a:xfrm>
            <a:off x="755332" y="385444"/>
            <a:ext cx="24372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412" name="Google Shape;412;p2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413" name="Google Shape;413;p25"/>
          <p:cNvPicPr preferRelativeResize="0"/>
          <p:nvPr/>
        </p:nvPicPr>
        <p:blipFill rotWithShape="1">
          <a:blip r:embed="rId4">
            <a:alphaModFix/>
          </a:blip>
          <a:srcRect b="0" l="0" r="11775" t="0"/>
          <a:stretch/>
        </p:blipFill>
        <p:spPr>
          <a:xfrm>
            <a:off x="888285" y="2013443"/>
            <a:ext cx="3991769" cy="646370"/>
          </a:xfrm>
          <a:prstGeom prst="rect">
            <a:avLst/>
          </a:prstGeom>
          <a:noFill/>
          <a:ln>
            <a:noFill/>
          </a:ln>
        </p:spPr>
      </p:pic>
      <p:pic>
        <p:nvPicPr>
          <p:cNvPr id="414" name="Google Shape;414;p25"/>
          <p:cNvPicPr preferRelativeResize="0"/>
          <p:nvPr/>
        </p:nvPicPr>
        <p:blipFill rotWithShape="1">
          <a:blip r:embed="rId5">
            <a:alphaModFix/>
          </a:blip>
          <a:srcRect b="0" l="0" r="8152" t="2030"/>
          <a:stretch/>
        </p:blipFill>
        <p:spPr>
          <a:xfrm>
            <a:off x="5334000" y="1914332"/>
            <a:ext cx="4724400" cy="3676843"/>
          </a:xfrm>
          <a:prstGeom prst="rect">
            <a:avLst/>
          </a:prstGeom>
          <a:noFill/>
          <a:ln>
            <a:noFill/>
          </a:ln>
        </p:spPr>
      </p:pic>
      <p:sp>
        <p:nvSpPr>
          <p:cNvPr id="415" name="Google Shape;415;p25"/>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25"/>
          <p:cNvSpPr txBox="1"/>
          <p:nvPr/>
        </p:nvSpPr>
        <p:spPr>
          <a:xfrm>
            <a:off x="1200650" y="6145750"/>
            <a:ext cx="58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u="sng">
                <a:solidFill>
                  <a:schemeClr val="hlink"/>
                </a:solidFill>
                <a:latin typeface="Nunito"/>
                <a:ea typeface="Nunito"/>
                <a:cs typeface="Nunito"/>
                <a:sym typeface="Nunito"/>
                <a:hlinkClick r:id="rId6"/>
              </a:rPr>
              <a:t>Demo Link</a:t>
            </a:r>
            <a:endParaRPr sz="17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26"/>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2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26"/>
          <p:cNvSpPr txBox="1"/>
          <p:nvPr>
            <p:ph type="title"/>
          </p:nvPr>
        </p:nvSpPr>
        <p:spPr>
          <a:xfrm>
            <a:off x="755332" y="385444"/>
            <a:ext cx="36642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425" name="Google Shape;425;p2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426" name="Google Shape;426;p26"/>
          <p:cNvSpPr txBox="1"/>
          <p:nvPr/>
        </p:nvSpPr>
        <p:spPr>
          <a:xfrm>
            <a:off x="700295" y="1371600"/>
            <a:ext cx="8620125" cy="445647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Trebuchet MS"/>
                <a:ea typeface="Trebuchet MS"/>
                <a:cs typeface="Trebuchet MS"/>
                <a:sym typeface="Trebuchet MS"/>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7"/>
          <p:cNvSpPr/>
          <p:nvPr/>
        </p:nvSpPr>
        <p:spPr>
          <a:xfrm>
            <a:off x="960120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27"/>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2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27"/>
          <p:cNvSpPr txBox="1"/>
          <p:nvPr>
            <p:ph type="title"/>
          </p:nvPr>
        </p:nvSpPr>
        <p:spPr>
          <a:xfrm>
            <a:off x="755332" y="385444"/>
            <a:ext cx="39690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REFERENCES</a:t>
            </a:r>
            <a:endParaRPr/>
          </a:p>
        </p:txBody>
      </p:sp>
      <p:sp>
        <p:nvSpPr>
          <p:cNvPr id="435" name="Google Shape;435;p2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436" name="Google Shape;436;p27"/>
          <p:cNvSpPr txBox="1"/>
          <p:nvPr/>
        </p:nvSpPr>
        <p:spPr>
          <a:xfrm>
            <a:off x="581193" y="1302026"/>
            <a:ext cx="8410408" cy="4673324"/>
          </a:xfrm>
          <a:prstGeom prst="rect">
            <a:avLst/>
          </a:prstGeom>
          <a:noFill/>
          <a:ln>
            <a:noFill/>
          </a:ln>
        </p:spPr>
        <p:txBody>
          <a:bodyPr anchorCtr="0" anchor="t" bIns="45700" lIns="91425" spcFirstLastPara="1" rIns="91425" wrap="square" tIns="45700">
            <a:normAutofit/>
          </a:bodyPr>
          <a:lstStyle/>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3"/>
              </a:rPr>
              <a:t>https://www.tensorflow.org/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a:solidFill>
                  <a:srgbClr val="42AF51"/>
                </a:solidFill>
                <a:latin typeface="Trebuchet MS"/>
                <a:ea typeface="Trebuchet MS"/>
                <a:cs typeface="Trebuchet MS"/>
                <a:sym typeface="Trebuchet MS"/>
              </a:rPr>
              <a:t> </a:t>
            </a:r>
            <a:r>
              <a:rPr lang="en-US" sz="2000" u="sng">
                <a:solidFill>
                  <a:schemeClr val="hlink"/>
                </a:solidFill>
                <a:latin typeface="Trebuchet MS"/>
                <a:ea typeface="Trebuchet MS"/>
                <a:cs typeface="Trebuchet MS"/>
                <a:sym typeface="Trebuchet MS"/>
                <a:hlinkClick r:id="rId4"/>
              </a:rPr>
              <a:t>https://keras.io/</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5"/>
              </a:rPr>
              <a:t>https://numpy.org/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a:solidFill>
                  <a:srgbClr val="42AF51"/>
                </a:solidFill>
                <a:latin typeface="Trebuchet MS"/>
                <a:ea typeface="Trebuchet MS"/>
                <a:cs typeface="Trebuchet MS"/>
                <a:sym typeface="Trebuchet MS"/>
              </a:rPr>
              <a:t> </a:t>
            </a:r>
            <a:r>
              <a:rPr lang="en-US" sz="2000" u="sng">
                <a:solidFill>
                  <a:schemeClr val="hlink"/>
                </a:solidFill>
                <a:latin typeface="Trebuchet MS"/>
                <a:ea typeface="Trebuchet MS"/>
                <a:cs typeface="Trebuchet MS"/>
                <a:sym typeface="Trebuchet MS"/>
                <a:hlinkClick r:id="rId6"/>
              </a:rPr>
              <a:t>https://matplotlib.org/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7"/>
              </a:rPr>
              <a:t>scikit-learn: machine learning in Python — scikit-learn 1.4.1 documentation</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8"/>
              </a:rPr>
              <a:t>MNIST handwritten digit database, Yann LeCun, Corinna Cortes and Chris Burges</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9"/>
              </a:rPr>
              <a:t>https://www.techtarget.com/searchenterpriseai/definition/generative-adversarial-network-GAN</a:t>
            </a:r>
            <a:endParaRPr sz="2000">
              <a:solidFill>
                <a:srgbClr val="42AF51"/>
              </a:solidFill>
              <a:latin typeface="Trebuchet MS"/>
              <a:ea typeface="Trebuchet MS"/>
              <a:cs typeface="Trebuchet MS"/>
              <a:sym typeface="Trebuchet MS"/>
            </a:endParaRPr>
          </a:p>
          <a:p>
            <a:pPr indent="0" lvl="0" marL="0" marR="0" rtl="0" algn="l">
              <a:spcBef>
                <a:spcPts val="0"/>
              </a:spcBef>
              <a:spcAft>
                <a:spcPts val="0"/>
              </a:spcAft>
              <a:buClr>
                <a:schemeClr val="dk1"/>
              </a:buClr>
              <a:buSzPts val="2000"/>
              <a:buFont typeface="Noto Sans Symbols"/>
              <a:buNone/>
            </a:pPr>
            <a:r>
              <a:t/>
            </a:r>
            <a:endParaRPr sz="2000">
              <a:solidFill>
                <a:srgbClr val="42AF5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alpha val="0"/>
          </a:schemeClr>
        </a:solidFill>
      </p:bgPr>
    </p:bg>
    <p:spTree>
      <p:nvGrpSpPr>
        <p:cNvPr id="303" name="Shape 303"/>
        <p:cNvGrpSpPr/>
        <p:nvPr/>
      </p:nvGrpSpPr>
      <p:grpSpPr>
        <a:xfrm>
          <a:off x="0" y="0"/>
          <a:ext cx="0" cy="0"/>
          <a:chOff x="0" y="0"/>
          <a:chExt cx="0" cy="0"/>
        </a:xfrm>
      </p:grpSpPr>
      <p:sp>
        <p:nvSpPr>
          <p:cNvPr id="304" name="Google Shape;304;p16"/>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1800">
              <a:solidFill>
                <a:srgbClr val="366092"/>
              </a:solidFill>
              <a:latin typeface="Arial"/>
              <a:ea typeface="Arial"/>
              <a:cs typeface="Arial"/>
              <a:sym typeface="Arial"/>
            </a:endParaRPr>
          </a:p>
        </p:txBody>
      </p:sp>
      <p:sp>
        <p:nvSpPr>
          <p:cNvPr id="305" name="Google Shape;305;p16"/>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6"/>
          <p:cNvSpPr txBox="1"/>
          <p:nvPr>
            <p:ph type="title"/>
          </p:nvPr>
        </p:nvSpPr>
        <p:spPr>
          <a:xfrm>
            <a:off x="739775" y="829627"/>
            <a:ext cx="100044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Generative Adversarial Network (GAN) for Handwritten Digit Generation</a:t>
            </a:r>
            <a:endParaRPr sz="4250"/>
          </a:p>
        </p:txBody>
      </p:sp>
      <p:sp>
        <p:nvSpPr>
          <p:cNvPr id="309" name="Google Shape;309;p16"/>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10" name="Google Shape;310;p16"/>
          <p:cNvSpPr txBox="1"/>
          <p:nvPr/>
        </p:nvSpPr>
        <p:spPr>
          <a:xfrm>
            <a:off x="1013841" y="2419680"/>
            <a:ext cx="844082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Create a Generative Adversarial Network (GAN) that can produce images of handwritten digits similar to those found in the MNIST dataset.</a:t>
            </a:r>
            <a:endParaRPr sz="2400">
              <a:solidFill>
                <a:schemeClr val="dk1"/>
              </a:solidFill>
              <a:latin typeface="Calibri"/>
              <a:ea typeface="Calibri"/>
              <a:cs typeface="Calibri"/>
              <a:sym typeface="Calibri"/>
            </a:endParaRPr>
          </a:p>
        </p:txBody>
      </p:sp>
      <p:grpSp>
        <p:nvGrpSpPr>
          <p:cNvPr id="311" name="Google Shape;311;p16"/>
          <p:cNvGrpSpPr/>
          <p:nvPr/>
        </p:nvGrpSpPr>
        <p:grpSpPr>
          <a:xfrm>
            <a:off x="7448612" y="0"/>
            <a:ext cx="4743795" cy="6858466"/>
            <a:chOff x="7448612" y="0"/>
            <a:chExt cx="4743795" cy="6858466"/>
          </a:xfrm>
        </p:grpSpPr>
        <p:sp>
          <p:nvSpPr>
            <p:cNvPr id="312" name="Google Shape;312;p16"/>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6"/>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6"/>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6"/>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6"/>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6"/>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6"/>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6"/>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6"/>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17"/>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7"/>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7"/>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8" name="Google Shape;328;p17"/>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329" name="Google Shape;329;p17"/>
          <p:cNvSpPr txBox="1"/>
          <p:nvPr>
            <p:ph type="title"/>
          </p:nvPr>
        </p:nvSpPr>
        <p:spPr>
          <a:xfrm>
            <a:off x="739775" y="445388"/>
            <a:ext cx="23571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330" name="Google Shape;330;p17"/>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331" name="Google Shape;331;p17"/>
          <p:cNvSpPr txBox="1"/>
          <p:nvPr/>
        </p:nvSpPr>
        <p:spPr>
          <a:xfrm>
            <a:off x="1580070" y="1242407"/>
            <a:ext cx="9166225" cy="390247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Problem Statement</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Project Overview</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End Users</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Solution and Value Proposition</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Unique Aspects of the Solution</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Modelling</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Results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p:nvPr/>
        </p:nvSpPr>
        <p:spPr>
          <a:xfrm>
            <a:off x="8029575" y="84914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18"/>
          <p:cNvSpPr txBox="1"/>
          <p:nvPr>
            <p:ph type="title"/>
          </p:nvPr>
        </p:nvSpPr>
        <p:spPr>
          <a:xfrm>
            <a:off x="834072" y="693420"/>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338" name="Google Shape;338;p18"/>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pic>
        <p:nvPicPr>
          <p:cNvPr id="339" name="Google Shape;339;p1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40" name="Google Shape;340;p18"/>
          <p:cNvSpPr txBox="1"/>
          <p:nvPr/>
        </p:nvSpPr>
        <p:spPr>
          <a:xfrm>
            <a:off x="710247" y="1524000"/>
            <a:ext cx="8995728" cy="224048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Trebuchet MS"/>
                <a:ea typeface="Trebuchet MS"/>
                <a:cs typeface="Trebuchet MS"/>
                <a:sym typeface="Trebuchet MS"/>
              </a:rPr>
              <a:t>	The aim of the is to produce handwritten digits like those present in MNIST dataset using Generative Adversarial Network(GAN). MNIST comprises 28x28 grayscale images of handwritten digits ranging from 0 to 9.</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9"/>
          <p:cNvSpPr/>
          <p:nvPr/>
        </p:nvSpPr>
        <p:spPr>
          <a:xfrm>
            <a:off x="8229600" y="109449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9"/>
          <p:cNvSpPr txBox="1"/>
          <p:nvPr>
            <p:ph type="title"/>
          </p:nvPr>
        </p:nvSpPr>
        <p:spPr>
          <a:xfrm>
            <a:off x="832485" y="693420"/>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347" name="Google Shape;347;p19"/>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pic>
        <p:nvPicPr>
          <p:cNvPr id="348" name="Google Shape;348;p19"/>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49" name="Google Shape;349;p19"/>
          <p:cNvSpPr txBox="1"/>
          <p:nvPr/>
        </p:nvSpPr>
        <p:spPr>
          <a:xfrm>
            <a:off x="832485" y="1565364"/>
            <a:ext cx="7560946" cy="39130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Acquiring data, designing the model, training, evaluating, and deploying are some of the major processes in the project. To construct and train the GAN architecture, it makes use of deep learning frameworks like TensorFlow and Keras. The project also places a strong emphasis on optimisation and experimentation to produce the best outcomes.</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0"/>
          <p:cNvSpPr/>
          <p:nvPr/>
        </p:nvSpPr>
        <p:spPr>
          <a:xfrm>
            <a:off x="8153400" y="120057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0"/>
          <p:cNvSpPr txBox="1"/>
          <p:nvPr>
            <p:ph type="title"/>
          </p:nvPr>
        </p:nvSpPr>
        <p:spPr>
          <a:xfrm>
            <a:off x="699452" y="685800"/>
            <a:ext cx="6615600" cy="6324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000"/>
              <a:t>WHO ARE THE END USERS?</a:t>
            </a:r>
            <a:endParaRPr sz="4000"/>
          </a:p>
        </p:txBody>
      </p:sp>
      <p:sp>
        <p:nvSpPr>
          <p:cNvPr id="358" name="Google Shape;358;p20"/>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359" name="Google Shape;359;p20"/>
          <p:cNvSpPr txBox="1"/>
          <p:nvPr/>
        </p:nvSpPr>
        <p:spPr>
          <a:xfrm>
            <a:off x="811880" y="1527338"/>
            <a:ext cx="8620125" cy="39024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Researchers and developers who are studying GANs, image generation, or handwriting recognition.</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Educators who teach deep learning, GANs, or image generation can use the tool.</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Developers or engineers working on applications that require  handwritten digits, such as optical character recognition (OCR).</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21"/>
          <p:cNvPicPr preferRelativeResize="0"/>
          <p:nvPr/>
        </p:nvPicPr>
        <p:blipFill rotWithShape="1">
          <a:blip r:embed="rId3">
            <a:alphaModFix/>
          </a:blip>
          <a:srcRect b="0" l="0" r="0" t="0"/>
          <a:stretch/>
        </p:blipFill>
        <p:spPr>
          <a:xfrm flipH="1">
            <a:off x="9906000" y="1600200"/>
            <a:ext cx="2286000" cy="2705100"/>
          </a:xfrm>
          <a:prstGeom prst="rect">
            <a:avLst/>
          </a:prstGeom>
          <a:noFill/>
          <a:ln>
            <a:noFill/>
          </a:ln>
        </p:spPr>
      </p:pic>
      <p:sp>
        <p:nvSpPr>
          <p:cNvPr id="365" name="Google Shape;365;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21"/>
          <p:cNvSpPr/>
          <p:nvPr/>
        </p:nvSpPr>
        <p:spPr>
          <a:xfrm>
            <a:off x="9196387" y="164797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1"/>
          <p:cNvSpPr txBox="1"/>
          <p:nvPr>
            <p:ph type="title"/>
          </p:nvPr>
        </p:nvSpPr>
        <p:spPr>
          <a:xfrm>
            <a:off x="558165" y="857885"/>
            <a:ext cx="9763125" cy="629018"/>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000"/>
              <a:t>SOLUTION AND ITS VALUE PROPOSITION</a:t>
            </a:r>
            <a:endParaRPr/>
          </a:p>
        </p:txBody>
      </p:sp>
      <p:sp>
        <p:nvSpPr>
          <p:cNvPr id="369" name="Google Shape;369;p21"/>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pic>
        <p:nvPicPr>
          <p:cNvPr id="370" name="Google Shape;370;p2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371" name="Google Shape;371;p21"/>
          <p:cNvSpPr txBox="1"/>
          <p:nvPr/>
        </p:nvSpPr>
        <p:spPr>
          <a:xfrm>
            <a:off x="378618" y="1547363"/>
            <a:ext cx="8620200" cy="4894800"/>
          </a:xfrm>
          <a:prstGeom prst="rect">
            <a:avLst/>
          </a:prstGeom>
          <a:noFill/>
          <a:ln>
            <a:noFill/>
          </a:ln>
        </p:spPr>
        <p:txBody>
          <a:bodyPr anchorCtr="0" anchor="t" bIns="45700" lIns="91425" spcFirstLastPara="1" rIns="91425" wrap="square" tIns="45700">
            <a:spAutoFit/>
          </a:bodyPr>
          <a:lstStyle/>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Using TensorFlow/Keras, create a GAN architecture with a discriminator network and a generator.</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Construct a neural network that has several layers of activation layers (such as ReLU and Tanh) and fully connected (Dense) layers.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Make modifications to the layer sizes, depth of the network, and normalisation methods.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Create a neural network with a binary classification output that shares architectural decisions with the generator.</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Use activation functions to create probability scores and introduce non-linearity, such as Sigmoid and Leaky ReLU.</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22"/>
          <p:cNvSpPr/>
          <p:nvPr/>
        </p:nvSpPr>
        <p:spPr>
          <a:xfrm>
            <a:off x="9129712" y="117119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2"/>
          <p:cNvSpPr txBox="1"/>
          <p:nvPr>
            <p:ph type="title"/>
          </p:nvPr>
        </p:nvSpPr>
        <p:spPr>
          <a:xfrm>
            <a:off x="739775" y="65493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SOLUTION</a:t>
            </a:r>
            <a:endParaRPr sz="4250"/>
          </a:p>
        </p:txBody>
      </p:sp>
      <p:sp>
        <p:nvSpPr>
          <p:cNvPr id="380" name="Google Shape;380;p2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381" name="Google Shape;381;p22"/>
          <p:cNvSpPr txBox="1"/>
          <p:nvPr/>
        </p:nvSpPr>
        <p:spPr>
          <a:xfrm>
            <a:off x="752476" y="1325753"/>
            <a:ext cx="8782050" cy="44564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Innovative Network Architectures</a:t>
            </a:r>
            <a:r>
              <a:rPr b="1" lang="en-US" sz="24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Exploring varied architectural designs for both the generator and discriminator networks to ensure the creation of realistic and diverse digit images.</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Performance Optimization</a:t>
            </a:r>
            <a:r>
              <a:rPr b="1" lang="en-US" sz="24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Conducting thorough experimentation and hyperparameter tuning to maximize the GAN model's performance, resulting in improved image quality and stability.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2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87" name="Google Shape;387;p23"/>
          <p:cNvSpPr/>
          <p:nvPr/>
        </p:nvSpPr>
        <p:spPr>
          <a:xfrm>
            <a:off x="9601200" y="5392826"/>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23"/>
          <p:cNvSpPr/>
          <p:nvPr/>
        </p:nvSpPr>
        <p:spPr>
          <a:xfrm>
            <a:off x="7991160" y="72548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2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391" name="Google Shape;391;p23"/>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392" name="Google Shape;392;p23"/>
          <p:cNvSpPr txBox="1"/>
          <p:nvPr/>
        </p:nvSpPr>
        <p:spPr>
          <a:xfrm>
            <a:off x="800800" y="901478"/>
            <a:ext cx="8613900" cy="5743800"/>
          </a:xfrm>
          <a:prstGeom prst="rect">
            <a:avLst/>
          </a:prstGeom>
          <a:noFill/>
          <a:ln>
            <a:noFill/>
          </a:ln>
        </p:spPr>
        <p:txBody>
          <a:bodyPr anchorCtr="0" anchor="t" bIns="0" lIns="0" spcFirstLastPara="1" rIns="0" wrap="square" tIns="12700">
            <a:spAutoFit/>
          </a:bodyPr>
          <a:lstStyle/>
          <a:p>
            <a:pPr indent="0" lvl="0" marL="12700" marR="0" rtl="0" algn="just">
              <a:lnSpc>
                <a:spcPct val="150000"/>
              </a:lnSpc>
              <a:spcBef>
                <a:spcPts val="0"/>
              </a:spcBef>
              <a:spcAft>
                <a:spcPts val="0"/>
              </a:spcAft>
              <a:buNone/>
            </a:pPr>
            <a:r>
              <a:rPr b="1" lang="en-US" sz="1800">
                <a:solidFill>
                  <a:schemeClr val="dk1"/>
                </a:solidFill>
                <a:latin typeface="Trebuchet MS"/>
                <a:ea typeface="Trebuchet MS"/>
                <a:cs typeface="Trebuchet MS"/>
                <a:sym typeface="Trebuchet MS"/>
              </a:rPr>
              <a:t>Generator Network Design</a:t>
            </a:r>
            <a:r>
              <a:rPr lang="en-US" sz="1800">
                <a:solidFill>
                  <a:schemeClr val="dk1"/>
                </a:solidFill>
                <a:latin typeface="Trebuchet MS"/>
                <a:ea typeface="Trebuchet MS"/>
                <a:cs typeface="Trebuchet MS"/>
                <a:sym typeface="Trebuchet MS"/>
              </a:rPr>
              <a:t>: Design the architecture of the generator network, experimenting with various layer sizes, depths, and activation functions like ReLU and Tanh to generate realistic digit images.</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Discriminator Network Design</a:t>
            </a:r>
            <a:r>
              <a:rPr lang="en-US" sz="1800">
                <a:solidFill>
                  <a:schemeClr val="dk1"/>
                </a:solidFill>
                <a:latin typeface="Trebuchet MS"/>
                <a:ea typeface="Trebuchet MS"/>
                <a:cs typeface="Trebuchet MS"/>
                <a:sym typeface="Trebuchet MS"/>
              </a:rPr>
              <a:t>: Develop the discriminator network architecture, exploring different layer configurations and activation functions such as Sigmoid and Leaky ReLU to distinguish between real and generated images.</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Hyperparameter Tuning</a:t>
            </a:r>
            <a:r>
              <a:rPr lang="en-US" sz="1800">
                <a:solidFill>
                  <a:schemeClr val="dk1"/>
                </a:solidFill>
                <a:latin typeface="Trebuchet MS"/>
                <a:ea typeface="Trebuchet MS"/>
                <a:cs typeface="Trebuchet MS"/>
                <a:sym typeface="Trebuchet MS"/>
              </a:rPr>
              <a:t>: Conduct extensive experimentation and hyperparameter tuning to optimize the GAN model's performance, focusing on parameters like learning rate, batch size, and network depth.</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Training</a:t>
            </a:r>
            <a:r>
              <a:rPr lang="en-US" sz="1800">
                <a:solidFill>
                  <a:schemeClr val="dk1"/>
                </a:solidFill>
                <a:latin typeface="Trebuchet MS"/>
                <a:ea typeface="Trebuchet MS"/>
                <a:cs typeface="Trebuchet MS"/>
                <a:sym typeface="Trebuchet MS"/>
              </a:rPr>
              <a:t>: Train the GAN model on the MNIST dataset, iteratively updating the generator and discriminator networks to enhance image generation quality and stability.</a:t>
            </a:r>
            <a:endParaRPr/>
          </a:p>
          <a:p>
            <a:pPr indent="0" lvl="0" marL="0" marR="0" rtl="0" algn="just">
              <a:lnSpc>
                <a:spcPct val="150000"/>
              </a:lnSpc>
              <a:spcBef>
                <a:spcPts val="100"/>
              </a:spcBef>
              <a:spcAft>
                <a:spcPts val="0"/>
              </a:spcAft>
              <a:buNone/>
            </a:pPr>
            <a:r>
              <a:rPr lang="en-US" sz="1800">
                <a:solidFill>
                  <a:schemeClr val="dk1"/>
                </a:solidFill>
                <a:latin typeface="Trebuchet MS"/>
                <a:ea typeface="Trebuchet MS"/>
                <a:cs typeface="Trebuchet MS"/>
                <a:sym typeface="Trebuchet MS"/>
              </a:rPr>
              <a:t>Evaluation: Evaluate the trained GAN model's performance by analyzing generated digit images and assessing their realism and diversity.</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