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 Slab"/>
      <p:regular r:id="rId35"/>
      <p:bold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Proxima Nova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28F773E-6377-428C-B5EF-BB9EA5BD9B06}">
  <a:tblStyle styleId="{628F773E-6377-428C-B5EF-BB9EA5BD9B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22" Type="http://schemas.openxmlformats.org/officeDocument/2006/relationships/slide" Target="slides/slide16.xml"/><Relationship Id="rId44" Type="http://schemas.openxmlformats.org/officeDocument/2006/relationships/font" Target="fonts/ProximaNova-boldItalic.fntdata"/><Relationship Id="rId21" Type="http://schemas.openxmlformats.org/officeDocument/2006/relationships/slide" Target="slides/slide15.xml"/><Relationship Id="rId43" Type="http://schemas.openxmlformats.org/officeDocument/2006/relationships/font" Target="fonts/ProximaNova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font" Target="fonts/RobotoSlab-bold.fntdata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aptechconsulting.com/blogs/ios-7-tutorial-series-tint-color-and-easy-app-theming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https://www.captechconsulting.com/blogs/ios-7-tutorial-series-tint-color-and-easy-app-theming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https://teamtreehouse.com/library/ios-foundations/appearance/tint-color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Char char="-"/>
            </a:pPr>
            <a:r>
              <a:rPr lang="en"/>
              <a:t>Not enough time to explain why. They can search online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Answer is O(n)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Answer is O(n)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Answer is O(n)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use recursion?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Priority:</a:t>
            </a:r>
          </a:p>
          <a:p>
            <a:pPr indent="-317500" lvl="0" marL="457200" rtl="0">
              <a:spcBef>
                <a:spcPts val="0"/>
              </a:spcBef>
              <a:buAutoNum type="arabicPeriod"/>
            </a:pPr>
            <a:r>
              <a:rPr lang="en"/>
              <a:t>Size class</a:t>
            </a:r>
          </a:p>
          <a:p>
            <a:pPr indent="-317500" lvl="0" marL="457200" rtl="0">
              <a:spcBef>
                <a:spcPts val="0"/>
              </a:spcBef>
              <a:buAutoNum type="arabicPeriod"/>
            </a:pPr>
            <a:r>
              <a:rPr lang="en"/>
              <a:t>UIAppearance</a:t>
            </a:r>
          </a:p>
          <a:p>
            <a:pPr indent="-317500" lvl="1" marL="914400" rtl="0">
              <a:spcBef>
                <a:spcPts val="0"/>
              </a:spcBef>
              <a:buAutoNum type="alphaLcPeriod"/>
            </a:pPr>
            <a:r>
              <a:rPr lang="en"/>
              <a:t>More specific subclasses override less specific ones</a:t>
            </a:r>
          </a:p>
          <a:p>
            <a:pPr indent="-317500" lvl="0" marL="457200" rtl="0">
              <a:spcBef>
                <a:spcPts val="0"/>
              </a:spcBef>
              <a:buAutoNum type="arabicPeriod"/>
            </a:pPr>
            <a:r>
              <a:rPr lang="en"/>
              <a:t>wAny, rAny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Priority:</a:t>
            </a:r>
          </a:p>
          <a:p>
            <a:pPr indent="-317500" lvl="0" marL="457200" rtl="0">
              <a:spcBef>
                <a:spcPts val="0"/>
              </a:spcBef>
              <a:buAutoNum type="arabicPeriod"/>
            </a:pPr>
            <a:r>
              <a:rPr lang="en"/>
              <a:t>Size class</a:t>
            </a:r>
          </a:p>
          <a:p>
            <a:pPr indent="-317500" lvl="0" marL="457200" rtl="0">
              <a:spcBef>
                <a:spcPts val="0"/>
              </a:spcBef>
              <a:buAutoNum type="arabicPeriod"/>
            </a:pPr>
            <a:r>
              <a:rPr lang="en"/>
              <a:t>UIAppearance</a:t>
            </a:r>
          </a:p>
          <a:p>
            <a:pPr indent="-317500" lvl="1" marL="914400" rtl="0">
              <a:spcBef>
                <a:spcPts val="0"/>
              </a:spcBef>
              <a:buAutoNum type="alphaLcPeriod"/>
            </a:pPr>
            <a:r>
              <a:rPr lang="en"/>
              <a:t>More specific subclasses override less specific ones</a:t>
            </a:r>
          </a:p>
          <a:p>
            <a:pPr indent="-317500" lvl="0" marL="457200" rtl="0">
              <a:spcBef>
                <a:spcPts val="0"/>
              </a:spcBef>
              <a:buAutoNum type="arabicPeriod"/>
            </a:pPr>
            <a:r>
              <a:rPr lang="en"/>
              <a:t>wAny, rAny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ight blue background  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853525"/>
            <a:ext cx="8553300" cy="951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descr="lhl-logo_white_lrg.png" id="45" name="Shape 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81775" y="4404700"/>
            <a:ext cx="2488450" cy="5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idx="1" type="subTitle"/>
          </p:nvPr>
        </p:nvSpPr>
        <p:spPr>
          <a:xfrm>
            <a:off x="457200" y="3804525"/>
            <a:ext cx="8229600" cy="634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 sz="3600">
                <a:solidFill>
                  <a:srgbClr val="012D3D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white logo - phot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-logo_white_lrg.png" id="48" name="Shape 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81775" y="4404700"/>
            <a:ext cx="2488450" cy="5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White background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420525" y="1096469"/>
            <a:ext cx="8229600" cy="2240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pic>
        <p:nvPicPr>
          <p:cNvPr descr="lhl-logo_white-background.jpg"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0288" y="4423034"/>
            <a:ext cx="2433175" cy="61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_AND_BODY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_AND_BODY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012D3D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457200" y="205975"/>
            <a:ext cx="83421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-62400"/>
            <a:ext cx="9144000" cy="5205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WHITE LOGO  blue background 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6867"/>
              </a:buClr>
              <a:buSzPct val="100000"/>
              <a:buFont typeface="Roboto"/>
              <a:buNone/>
              <a:defRPr b="1" sz="4800">
                <a:solidFill>
                  <a:srgbClr val="FF686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descr="lhl-logo_white_lrg.png" id="36" name="Shape 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81775" y="4404700"/>
            <a:ext cx="2488450" cy="5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Red background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descr="lhl-logo_white_lrg.png" id="39" name="Shape 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81775" y="4404700"/>
            <a:ext cx="2488450" cy="5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Light blue background 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descr="lhl-logo_white_lrg.png"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81775" y="4404700"/>
            <a:ext cx="2488450" cy="5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82A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82A37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buFont typeface="Roboto Slab"/>
              <a:buChar char="●"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buFont typeface="Roboto Slab"/>
              <a:buChar char="○"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buFont typeface="Roboto Slab"/>
              <a:buChar char="■"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buFont typeface="Roboto Slab"/>
              <a:buChar char="●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buFont typeface="Roboto Slab"/>
              <a:buChar char="○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buFont typeface="Roboto Slab"/>
              <a:buChar char="■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buFont typeface="Roboto Slab"/>
              <a:buChar char="●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buFont typeface="Roboto Slab"/>
              <a:buChar char="○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buFont typeface="Roboto Slab"/>
              <a:buChar char="■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4294967295" type="subTitle"/>
          </p:nvPr>
        </p:nvSpPr>
        <p:spPr>
          <a:xfrm>
            <a:off x="710725" y="2696250"/>
            <a:ext cx="8229600" cy="63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Structures, Algorithms and Time Complexity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710725" y="2041450"/>
            <a:ext cx="64527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W8D2 Algorithms</a:t>
            </a:r>
          </a:p>
        </p:txBody>
      </p:sp>
      <p:sp>
        <p:nvSpPr>
          <p:cNvPr id="68" name="Shape 68"/>
          <p:cNvSpPr/>
          <p:nvPr/>
        </p:nvSpPr>
        <p:spPr>
          <a:xfrm>
            <a:off x="835500" y="3250038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99" y="1630950"/>
            <a:ext cx="2269075" cy="4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641725" y="1987975"/>
            <a:ext cx="78606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Data Structures</a:t>
            </a:r>
          </a:p>
        </p:txBody>
      </p:sp>
      <p:sp>
        <p:nvSpPr>
          <p:cNvPr id="137" name="Shape 137"/>
          <p:cNvSpPr/>
          <p:nvPr/>
        </p:nvSpPr>
        <p:spPr>
          <a:xfrm>
            <a:off x="4197675" y="2896375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1887150" y="1782975"/>
            <a:ext cx="5369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PART 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1267950" y="775125"/>
            <a:ext cx="6608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Review: Arrays, Sets and Dictionaries</a:t>
            </a:r>
          </a:p>
        </p:txBody>
      </p:sp>
      <p:sp>
        <p:nvSpPr>
          <p:cNvPr id="144" name="Shape 144"/>
          <p:cNvSpPr/>
          <p:nvPr/>
        </p:nvSpPr>
        <p:spPr>
          <a:xfrm>
            <a:off x="4171150" y="1758875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26" y="4576998"/>
            <a:ext cx="1443774" cy="3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525050" y="2065425"/>
            <a:ext cx="84060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Array: Ordered, Non-unique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Dictionary: Unordered, unique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Set: Unordered, unique (i.e the ‘keys’ portion of a dictionary)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282A3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1903450" y="775125"/>
            <a:ext cx="5186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Time Complexity of Operations</a:t>
            </a:r>
          </a:p>
        </p:txBody>
      </p:sp>
      <p:sp>
        <p:nvSpPr>
          <p:cNvPr id="152" name="Shape 152"/>
          <p:cNvSpPr/>
          <p:nvPr/>
        </p:nvSpPr>
        <p:spPr>
          <a:xfrm>
            <a:off x="4171150" y="1758875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26" y="4576998"/>
            <a:ext cx="1443774" cy="301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Shape 154"/>
          <p:cNvGraphicFramePr/>
          <p:nvPr/>
        </p:nvGraphicFramePr>
        <p:xfrm>
          <a:off x="877000" y="2184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{628F773E-6377-428C-B5EF-BB9EA5BD9B06}</a:tableStyleId>
              </a:tblPr>
              <a:tblGrid>
                <a:gridCol w="1453050"/>
                <a:gridCol w="144255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Insertion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Deletion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Retrieval (by index or key)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Contains (Is it in the collection?)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Array (unsorted)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O(n)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Note: Appending to end is O(1)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O(n)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O(1)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O(n)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Dictionary\Set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O(1)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1903450" y="775125"/>
            <a:ext cx="5186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3: Highest number</a:t>
            </a:r>
          </a:p>
        </p:txBody>
      </p:sp>
      <p:sp>
        <p:nvSpPr>
          <p:cNvPr id="160" name="Shape 160"/>
          <p:cNvSpPr/>
          <p:nvPr/>
        </p:nvSpPr>
        <p:spPr>
          <a:xfrm>
            <a:off x="4171150" y="1758875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26" y="4576998"/>
            <a:ext cx="1443774" cy="3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525050" y="2065425"/>
            <a:ext cx="79428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Given an array of numbers, return the highest number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282A3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2026100" y="3290625"/>
            <a:ext cx="4940700" cy="14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E.g. 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input = [1, 6, 3, 6]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output = 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1903450" y="775125"/>
            <a:ext cx="5186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00">
                <a:solidFill>
                  <a:srgbClr val="FF6867"/>
                </a:solidFill>
                <a:latin typeface="Proxima Nova"/>
                <a:ea typeface="Proxima Nova"/>
                <a:cs typeface="Proxima Nova"/>
                <a:sym typeface="Proxima Nova"/>
              </a:rPr>
              <a:t>Solution</a:t>
            </a:r>
            <a:r>
              <a:rPr b="1" lang="en" sz="2600">
                <a:solidFill>
                  <a:srgbClr val="FF6867"/>
                </a:solidFill>
                <a:latin typeface="Proxima Nova"/>
                <a:ea typeface="Proxima Nova"/>
                <a:cs typeface="Proxima Nova"/>
                <a:sym typeface="Proxima Nova"/>
              </a:rPr>
              <a:t> 3: </a:t>
            </a:r>
            <a:r>
              <a:rPr b="1" lang="en" sz="2600">
                <a:solidFill>
                  <a:srgbClr val="FF6867"/>
                </a:solidFill>
                <a:latin typeface="Proxima Nova"/>
                <a:ea typeface="Proxima Nova"/>
                <a:cs typeface="Proxima Nova"/>
                <a:sym typeface="Proxima Nova"/>
              </a:rPr>
              <a:t>Highest number</a:t>
            </a:r>
          </a:p>
        </p:txBody>
      </p:sp>
      <p:sp>
        <p:nvSpPr>
          <p:cNvPr id="169" name="Shape 169"/>
          <p:cNvSpPr/>
          <p:nvPr/>
        </p:nvSpPr>
        <p:spPr>
          <a:xfrm>
            <a:off x="4171150" y="1758875"/>
            <a:ext cx="650700" cy="80400"/>
          </a:xfrm>
          <a:prstGeom prst="rect">
            <a:avLst/>
          </a:prstGeom>
          <a:solidFill>
            <a:srgbClr val="FF68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26" y="4576998"/>
            <a:ext cx="1443774" cy="3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2026100" y="3290625"/>
            <a:ext cx="4940700" cy="14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&lt;see playground for code&gt;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82A3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525050" y="2065425"/>
            <a:ext cx="7942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Recognize that we have to go through at least each element once. So time complexity is </a:t>
            </a:r>
            <a:r>
              <a:rPr b="1"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at least </a:t>
            </a: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O(n)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1903450" y="775125"/>
            <a:ext cx="5186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4: Unique values</a:t>
            </a:r>
          </a:p>
        </p:txBody>
      </p:sp>
      <p:sp>
        <p:nvSpPr>
          <p:cNvPr id="178" name="Shape 178"/>
          <p:cNvSpPr/>
          <p:nvPr/>
        </p:nvSpPr>
        <p:spPr>
          <a:xfrm>
            <a:off x="4171150" y="1758875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26" y="4576998"/>
            <a:ext cx="1443774" cy="3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525050" y="2065425"/>
            <a:ext cx="79428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Given an array, find all unique values. 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Order doesn’t matter.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282A3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2026100" y="3290725"/>
            <a:ext cx="4940700" cy="14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E.g. 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input = [1, 6, 3, 4, 6, 8, 4, 1, 4, 3]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output = [1, 6, 3, 4, 8]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1903450" y="775125"/>
            <a:ext cx="5186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00">
                <a:solidFill>
                  <a:srgbClr val="FF6867"/>
                </a:solidFill>
                <a:latin typeface="Proxima Nova"/>
                <a:ea typeface="Proxima Nova"/>
                <a:cs typeface="Proxima Nova"/>
                <a:sym typeface="Proxima Nova"/>
              </a:rPr>
              <a:t>Solution 4: Unique values</a:t>
            </a:r>
          </a:p>
        </p:txBody>
      </p:sp>
      <p:sp>
        <p:nvSpPr>
          <p:cNvPr id="187" name="Shape 187"/>
          <p:cNvSpPr/>
          <p:nvPr/>
        </p:nvSpPr>
        <p:spPr>
          <a:xfrm>
            <a:off x="4171150" y="1758875"/>
            <a:ext cx="650700" cy="80400"/>
          </a:xfrm>
          <a:prstGeom prst="rect">
            <a:avLst/>
          </a:prstGeom>
          <a:solidFill>
            <a:srgbClr val="FF68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26" y="4576998"/>
            <a:ext cx="1443774" cy="3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2026100" y="3710300"/>
            <a:ext cx="4940700" cy="14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i="1"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&lt;see playground for code&gt;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82A3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525050" y="2065425"/>
            <a:ext cx="7942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Recognize that we have to go through at least each element once. So time complexity is </a:t>
            </a:r>
            <a:r>
              <a:rPr b="1"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at least </a:t>
            </a: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O(n). 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However, for every number we have to check if the number already exists in the second array.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1903450" y="775125"/>
            <a:ext cx="5186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5: Largest product</a:t>
            </a:r>
          </a:p>
        </p:txBody>
      </p:sp>
      <p:sp>
        <p:nvSpPr>
          <p:cNvPr id="196" name="Shape 196"/>
          <p:cNvSpPr/>
          <p:nvPr/>
        </p:nvSpPr>
        <p:spPr>
          <a:xfrm>
            <a:off x="4171150" y="1758875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26" y="4576998"/>
            <a:ext cx="1443774" cy="3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525050" y="2065425"/>
            <a:ext cx="79428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Given an array, find the largest product between 2 numbers.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282A3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2026100" y="3290725"/>
            <a:ext cx="4940700" cy="14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E.g. 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input = [1, 6, 3, 4, 6, 8, 4, 1, 4, 3]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output = 48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1903450" y="775125"/>
            <a:ext cx="5186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00">
                <a:solidFill>
                  <a:srgbClr val="FF6867"/>
                </a:solidFill>
                <a:latin typeface="Proxima Nova"/>
                <a:ea typeface="Proxima Nova"/>
                <a:cs typeface="Proxima Nova"/>
                <a:sym typeface="Proxima Nova"/>
              </a:rPr>
              <a:t>Solution 5: Largest product</a:t>
            </a:r>
          </a:p>
        </p:txBody>
      </p:sp>
      <p:sp>
        <p:nvSpPr>
          <p:cNvPr id="205" name="Shape 205"/>
          <p:cNvSpPr/>
          <p:nvPr/>
        </p:nvSpPr>
        <p:spPr>
          <a:xfrm>
            <a:off x="4171150" y="1758875"/>
            <a:ext cx="650700" cy="80400"/>
          </a:xfrm>
          <a:prstGeom prst="rect">
            <a:avLst/>
          </a:prstGeom>
          <a:solidFill>
            <a:srgbClr val="FF68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26" y="4576998"/>
            <a:ext cx="1443774" cy="3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2026100" y="3663900"/>
            <a:ext cx="4940700" cy="14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&lt;see playground for code&gt;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82A3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525050" y="2065425"/>
            <a:ext cx="7942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Naive method: Find all products by bruteforcing and compare them.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Better method: </a:t>
            </a: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Recognize that largest product is the product of the two largest numbers. Find the two largest numbers and multiply them.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641725" y="1987975"/>
            <a:ext cx="78606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Recursion</a:t>
            </a:r>
          </a:p>
        </p:txBody>
      </p:sp>
      <p:sp>
        <p:nvSpPr>
          <p:cNvPr id="214" name="Shape 214"/>
          <p:cNvSpPr/>
          <p:nvPr/>
        </p:nvSpPr>
        <p:spPr>
          <a:xfrm>
            <a:off x="4197675" y="2896375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1887150" y="1782975"/>
            <a:ext cx="5369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PART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641725" y="1987975"/>
            <a:ext cx="78606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Basic interview algos</a:t>
            </a:r>
          </a:p>
        </p:txBody>
      </p:sp>
      <p:sp>
        <p:nvSpPr>
          <p:cNvPr id="75" name="Shape 75"/>
          <p:cNvSpPr/>
          <p:nvPr/>
        </p:nvSpPr>
        <p:spPr>
          <a:xfrm>
            <a:off x="4197675" y="2896375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1887150" y="1782975"/>
            <a:ext cx="5369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PART 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1903450" y="775125"/>
            <a:ext cx="5186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600">
              <a:solidFill>
                <a:srgbClr val="009EE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Recursion?</a:t>
            </a:r>
          </a:p>
        </p:txBody>
      </p:sp>
      <p:sp>
        <p:nvSpPr>
          <p:cNvPr id="221" name="Shape 221"/>
          <p:cNvSpPr/>
          <p:nvPr/>
        </p:nvSpPr>
        <p:spPr>
          <a:xfrm>
            <a:off x="4171150" y="1758875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26" y="4576998"/>
            <a:ext cx="1443774" cy="3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525050" y="2065425"/>
            <a:ext cx="79428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Recursion is the use of recursive functions.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282A3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A recursive function is a function that calls itself.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282A37"/>
              </a:buClr>
              <a:buSzPct val="100000"/>
              <a:buFont typeface="Proxima Nova"/>
              <a:buChar char="-"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Typically has a stopping condition (or else it’ll go on infinitely)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1903450" y="775125"/>
            <a:ext cx="5186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2: Factorial</a:t>
            </a:r>
          </a:p>
        </p:txBody>
      </p:sp>
      <p:sp>
        <p:nvSpPr>
          <p:cNvPr id="229" name="Shape 229"/>
          <p:cNvSpPr/>
          <p:nvPr/>
        </p:nvSpPr>
        <p:spPr>
          <a:xfrm>
            <a:off x="4171150" y="1758875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26" y="4576998"/>
            <a:ext cx="1443774" cy="3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525050" y="2065425"/>
            <a:ext cx="79428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Write a function that takes an integer parameter N, and gives out the factorial.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1903450" y="775125"/>
            <a:ext cx="5186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600">
              <a:solidFill>
                <a:srgbClr val="009EE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Why Use Recursion?</a:t>
            </a:r>
          </a:p>
        </p:txBody>
      </p:sp>
      <p:sp>
        <p:nvSpPr>
          <p:cNvPr id="237" name="Shape 237"/>
          <p:cNvSpPr/>
          <p:nvPr/>
        </p:nvSpPr>
        <p:spPr>
          <a:xfrm>
            <a:off x="4171150" y="1758875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26" y="4576998"/>
            <a:ext cx="1443774" cy="3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525050" y="2065425"/>
            <a:ext cx="79428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387350" lvl="0" marL="2743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Simpler code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1903450" y="775125"/>
            <a:ext cx="5186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600">
              <a:solidFill>
                <a:srgbClr val="009EE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 Find the power of 2</a:t>
            </a:r>
          </a:p>
        </p:txBody>
      </p:sp>
      <p:sp>
        <p:nvSpPr>
          <p:cNvPr id="245" name="Shape 245"/>
          <p:cNvSpPr/>
          <p:nvPr/>
        </p:nvSpPr>
        <p:spPr>
          <a:xfrm>
            <a:off x="4171150" y="1758875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26" y="4576998"/>
            <a:ext cx="1443774" cy="3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525050" y="2065425"/>
            <a:ext cx="79428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Recursion is the use of recursive functions.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282A3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A recursive function is a function that calls itself.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282A37"/>
              </a:buClr>
              <a:buSzPct val="100000"/>
              <a:buFont typeface="Proxima Nova"/>
              <a:buChar char="-"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Typically has a stopping condition (or else it’ll go on infinitely)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641725" y="1987975"/>
            <a:ext cx="78606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Why know all of this?</a:t>
            </a:r>
          </a:p>
        </p:txBody>
      </p:sp>
      <p:sp>
        <p:nvSpPr>
          <p:cNvPr id="253" name="Shape 253"/>
          <p:cNvSpPr/>
          <p:nvPr/>
        </p:nvSpPr>
        <p:spPr>
          <a:xfrm>
            <a:off x="4197675" y="2896375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/>
        </p:nvSpPr>
        <p:spPr>
          <a:xfrm>
            <a:off x="1887150" y="1782975"/>
            <a:ext cx="5369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PART 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1903450" y="775125"/>
            <a:ext cx="5186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600">
              <a:solidFill>
                <a:srgbClr val="009EE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Common functions use </a:t>
            </a:r>
          </a:p>
        </p:txBody>
      </p:sp>
      <p:sp>
        <p:nvSpPr>
          <p:cNvPr id="260" name="Shape 260"/>
          <p:cNvSpPr/>
          <p:nvPr/>
        </p:nvSpPr>
        <p:spPr>
          <a:xfrm>
            <a:off x="4171150" y="1758875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26" y="4576998"/>
            <a:ext cx="1443774" cy="3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525050" y="2065425"/>
            <a:ext cx="79428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Common functions: Insertion, deletion, retrieval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Caching: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641725" y="1987975"/>
            <a:ext cx="78606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Further reading</a:t>
            </a:r>
          </a:p>
        </p:txBody>
      </p:sp>
      <p:sp>
        <p:nvSpPr>
          <p:cNvPr id="268" name="Shape 268"/>
          <p:cNvSpPr/>
          <p:nvPr/>
        </p:nvSpPr>
        <p:spPr>
          <a:xfrm>
            <a:off x="4197675" y="2896375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1887150" y="1782975"/>
            <a:ext cx="5369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PART 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/>
        </p:nvSpPr>
        <p:spPr>
          <a:xfrm>
            <a:off x="1903450" y="775125"/>
            <a:ext cx="5186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600">
              <a:solidFill>
                <a:srgbClr val="009EE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Data Structure: Linked List</a:t>
            </a:r>
          </a:p>
        </p:txBody>
      </p:sp>
      <p:sp>
        <p:nvSpPr>
          <p:cNvPr id="275" name="Shape 275"/>
          <p:cNvSpPr/>
          <p:nvPr/>
        </p:nvSpPr>
        <p:spPr>
          <a:xfrm>
            <a:off x="4171150" y="1758875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26" y="4576998"/>
            <a:ext cx="1443774" cy="3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525050" y="2065425"/>
            <a:ext cx="79428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282A3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1903450" y="775125"/>
            <a:ext cx="5186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600">
              <a:solidFill>
                <a:srgbClr val="009EE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Vectorization</a:t>
            </a:r>
          </a:p>
        </p:txBody>
      </p:sp>
      <p:sp>
        <p:nvSpPr>
          <p:cNvPr id="283" name="Shape 283"/>
          <p:cNvSpPr/>
          <p:nvPr/>
        </p:nvSpPr>
        <p:spPr>
          <a:xfrm>
            <a:off x="4171150" y="1758875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26" y="4576998"/>
            <a:ext cx="1443774" cy="3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525050" y="2065425"/>
            <a:ext cx="79428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282A3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1903450" y="775125"/>
            <a:ext cx="5186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600">
              <a:solidFill>
                <a:srgbClr val="009EE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Fizzbuzz: A sanity check</a:t>
            </a:r>
          </a:p>
        </p:txBody>
      </p:sp>
      <p:sp>
        <p:nvSpPr>
          <p:cNvPr id="82" name="Shape 82"/>
          <p:cNvSpPr/>
          <p:nvPr/>
        </p:nvSpPr>
        <p:spPr>
          <a:xfrm>
            <a:off x="4171150" y="1758875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26" y="4576998"/>
            <a:ext cx="1443774" cy="3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525050" y="2065425"/>
            <a:ext cx="79428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Write a program that prints the numbers from 1 to 100. </a:t>
            </a: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buClr>
                <a:srgbClr val="282A37"/>
              </a:buClr>
              <a:buSzPct val="100000"/>
              <a:buFont typeface="Proxima Nova"/>
              <a:buChar char="-"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For multiples of three print “Fizz” instead of the number.</a:t>
            </a: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buClr>
                <a:srgbClr val="282A37"/>
              </a:buClr>
              <a:buSzPct val="100000"/>
              <a:buFont typeface="Proxima Nova"/>
              <a:buChar char="-"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For the multiples of five print “Buzz”. </a:t>
            </a: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buClr>
                <a:srgbClr val="282A37"/>
              </a:buClr>
              <a:buSzPct val="100000"/>
              <a:buFont typeface="Proxima Nova"/>
              <a:buChar char="-"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For numbers which are multiples of both three and five print “FizzBuzz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903450" y="775125"/>
            <a:ext cx="5186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600">
              <a:solidFill>
                <a:srgbClr val="009EE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CGRect: Enclosing CGRect</a:t>
            </a:r>
          </a:p>
        </p:txBody>
      </p:sp>
      <p:sp>
        <p:nvSpPr>
          <p:cNvPr id="90" name="Shape 90"/>
          <p:cNvSpPr/>
          <p:nvPr/>
        </p:nvSpPr>
        <p:spPr>
          <a:xfrm>
            <a:off x="4171150" y="1758875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26" y="4576998"/>
            <a:ext cx="1443774" cy="3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525050" y="2065425"/>
            <a:ext cx="79428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Given an array of CGRect, return the smallest CGRect that encloses all of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641725" y="1987975"/>
            <a:ext cx="78606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Big O: Time Complexity</a:t>
            </a:r>
          </a:p>
        </p:txBody>
      </p:sp>
      <p:sp>
        <p:nvSpPr>
          <p:cNvPr id="98" name="Shape 98"/>
          <p:cNvSpPr/>
          <p:nvPr/>
        </p:nvSpPr>
        <p:spPr>
          <a:xfrm>
            <a:off x="4197675" y="2896375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1887150" y="1782975"/>
            <a:ext cx="5369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PART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1903450" y="775125"/>
            <a:ext cx="5186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600">
              <a:solidFill>
                <a:srgbClr val="009EE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Time Complexity?</a:t>
            </a:r>
          </a:p>
        </p:txBody>
      </p:sp>
      <p:sp>
        <p:nvSpPr>
          <p:cNvPr id="105" name="Shape 105"/>
          <p:cNvSpPr/>
          <p:nvPr/>
        </p:nvSpPr>
        <p:spPr>
          <a:xfrm>
            <a:off x="4171150" y="1758875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26" y="4576998"/>
            <a:ext cx="1443774" cy="3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525050" y="2065425"/>
            <a:ext cx="79428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Short answer: How </a:t>
            </a:r>
            <a:r>
              <a:rPr b="1"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slow</a:t>
            </a: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 an algorithm is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Actual answer: How many operations an algorithm requires in relation to the size of the data. The size of the data is usually referred to as </a:t>
            </a:r>
            <a:r>
              <a:rPr i="1"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903450" y="775125"/>
            <a:ext cx="5186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</a:t>
            </a:r>
            <a:r>
              <a:rPr b="1" lang="en" sz="26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1: Time complexity</a:t>
            </a:r>
          </a:p>
        </p:txBody>
      </p:sp>
      <p:sp>
        <p:nvSpPr>
          <p:cNvPr id="113" name="Shape 113"/>
          <p:cNvSpPr/>
          <p:nvPr/>
        </p:nvSpPr>
        <p:spPr>
          <a:xfrm>
            <a:off x="4171150" y="1758875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26" y="4576998"/>
            <a:ext cx="1443774" cy="3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525050" y="2065425"/>
            <a:ext cx="79428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time complexity of the following code?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282A3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i="1"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&lt;see playground for code&gt;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1903450" y="775125"/>
            <a:ext cx="5186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2: Nested time complexity</a:t>
            </a:r>
          </a:p>
        </p:txBody>
      </p:sp>
      <p:sp>
        <p:nvSpPr>
          <p:cNvPr id="121" name="Shape 121"/>
          <p:cNvSpPr/>
          <p:nvPr/>
        </p:nvSpPr>
        <p:spPr>
          <a:xfrm>
            <a:off x="4171150" y="1758875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26" y="4576998"/>
            <a:ext cx="1443774" cy="3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525050" y="2065425"/>
            <a:ext cx="79428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time complexity of the following code?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282A3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i="1" lang="en" sz="18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&lt;see playground for code&gt;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525050" y="1290300"/>
            <a:ext cx="79428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1. Constant: O(1)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2. Log(n)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3. Linear: O(n)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4. nLog(n)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5. Quadratic: O(n^2)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6. Factorial: O(n!)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282A37"/>
                </a:solidFill>
                <a:latin typeface="Proxima Nova"/>
                <a:ea typeface="Proxima Nova"/>
                <a:cs typeface="Proxima Nova"/>
                <a:sym typeface="Proxima Nova"/>
              </a:rPr>
              <a:t>7. Exponential: O(2^n)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903450" y="0"/>
            <a:ext cx="5186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600">
              <a:solidFill>
                <a:srgbClr val="009EE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00">
                <a:solidFill>
                  <a:srgbClr val="009EE2"/>
                </a:solidFill>
                <a:latin typeface="Proxima Nova"/>
                <a:ea typeface="Proxima Nova"/>
                <a:cs typeface="Proxima Nova"/>
                <a:sym typeface="Proxima Nova"/>
              </a:rPr>
              <a:t>Common Time Complexities</a:t>
            </a:r>
          </a:p>
        </p:txBody>
      </p:sp>
      <p:sp>
        <p:nvSpPr>
          <p:cNvPr id="130" name="Shape 130"/>
          <p:cNvSpPr/>
          <p:nvPr/>
        </p:nvSpPr>
        <p:spPr>
          <a:xfrm>
            <a:off x="4171150" y="983750"/>
            <a:ext cx="650700" cy="804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26" y="4576998"/>
            <a:ext cx="1443774" cy="3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