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70" r:id="rId4"/>
    <p:sldId id="258" r:id="rId5"/>
    <p:sldId id="260" r:id="rId6"/>
    <p:sldId id="259" r:id="rId7"/>
    <p:sldId id="261" r:id="rId8"/>
    <p:sldId id="268" r:id="rId9"/>
    <p:sldId id="271" r:id="rId10"/>
    <p:sldId id="264" r:id="rId11"/>
    <p:sldId id="267" r:id="rId12"/>
    <p:sldId id="263" r:id="rId13"/>
    <p:sldId id="272" r:id="rId14"/>
    <p:sldId id="274" r:id="rId15"/>
    <p:sldId id="275" r:id="rId16"/>
    <p:sldId id="276" r:id="rId17"/>
    <p:sldId id="277" r:id="rId18"/>
    <p:sldId id="278" r:id="rId19"/>
    <p:sldId id="279" r:id="rId20"/>
    <p:sldId id="280" r:id="rId21"/>
    <p:sldId id="284" r:id="rId22"/>
    <p:sldId id="281" r:id="rId23"/>
    <p:sldId id="282" r:id="rId24"/>
    <p:sldId id="285" r:id="rId25"/>
    <p:sldId id="283" r:id="rId26"/>
    <p:sldId id="289" r:id="rId27"/>
    <p:sldId id="291" r:id="rId28"/>
    <p:sldId id="290" r:id="rId29"/>
    <p:sldId id="292" r:id="rId30"/>
    <p:sldId id="286" r:id="rId31"/>
    <p:sldId id="287" r:id="rId32"/>
    <p:sldId id="293" r:id="rId33"/>
    <p:sldId id="294" r:id="rId34"/>
    <p:sldId id="295" r:id="rId35"/>
    <p:sldId id="298" r:id="rId36"/>
    <p:sldId id="296"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6782" autoAdjust="0"/>
  </p:normalViewPr>
  <p:slideViewPr>
    <p:cSldViewPr snapToGrid="0">
      <p:cViewPr varScale="1">
        <p:scale>
          <a:sx n="60" d="100"/>
          <a:sy n="60"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70AFD-66D2-42EE-B714-90111C1A9CC1}" type="datetimeFigureOut">
              <a:rPr lang="en-GB" smtClean="0"/>
              <a:t>01/11/2023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17674-6986-4F01-BEBF-B8912DCDBAAA}" type="slidenum">
              <a:rPr lang="en-GB" smtClean="0"/>
              <a:t>‹#›</a:t>
            </a:fld>
            <a:endParaRPr lang="en-GB"/>
          </a:p>
        </p:txBody>
      </p:sp>
    </p:spTree>
    <p:extLst>
      <p:ext uri="{BB962C8B-B14F-4D97-AF65-F5344CB8AC3E}">
        <p14:creationId xmlns:p14="http://schemas.microsoft.com/office/powerpoint/2010/main" val="5509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a:t>
            </a:fld>
            <a:endParaRPr lang="en-GB"/>
          </a:p>
        </p:txBody>
      </p:sp>
    </p:spTree>
    <p:extLst>
      <p:ext uri="{BB962C8B-B14F-4D97-AF65-F5344CB8AC3E}">
        <p14:creationId xmlns:p14="http://schemas.microsoft.com/office/powerpoint/2010/main" val="255717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5</a:t>
            </a:fld>
            <a:endParaRPr lang="en-GB"/>
          </a:p>
        </p:txBody>
      </p:sp>
    </p:spTree>
    <p:extLst>
      <p:ext uri="{BB962C8B-B14F-4D97-AF65-F5344CB8AC3E}">
        <p14:creationId xmlns:p14="http://schemas.microsoft.com/office/powerpoint/2010/main" val="141330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we truncate the first b=log2(m) bits, each hashed word will have at most 32-b bits.</a:t>
            </a:r>
          </a:p>
          <a:p>
            <a:r>
              <a:rPr lang="en-US" dirty="0"/>
              <a:t>Therefore in practice we estimate cardinalities up to 2^(32-b) = 2^32/m (or A/m if applicable ..)</a:t>
            </a:r>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23</a:t>
            </a:fld>
            <a:endParaRPr lang="en-GB"/>
          </a:p>
        </p:txBody>
      </p:sp>
    </p:spTree>
    <p:extLst>
      <p:ext uri="{BB962C8B-B14F-4D97-AF65-F5344CB8AC3E}">
        <p14:creationId xmlns:p14="http://schemas.microsoft.com/office/powerpoint/2010/main" val="95142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effect of a skew, we take m registers each one having value x, then we replace one by x &lt;&lt; s, and compare the cardinality to check how much it increases in each case</a:t>
            </a:r>
            <a:r>
              <a:rPr lang="en-US"/>
              <a:t>. </a:t>
            </a:r>
            <a:endParaRPr lang="en-US" dirty="0"/>
          </a:p>
          <a:p>
            <a:r>
              <a:rPr lang="en-GB" dirty="0"/>
              <a:t>-Harmonic mean of 2^Mj: in the denominator, we add the term d1=(2^-s) – (2^-x) which is negative. If 2^s is extremely small this is almost the equivalent of dropping one register from the denominator (i.e. summing j=1…m-1 but keeping m in the numerator) result:(multiplying (original answer=2^x) by (m/m-1)).</a:t>
            </a:r>
          </a:p>
          <a:p>
            <a:r>
              <a:rPr lang="en-US" dirty="0"/>
              <a:t>-Harmonic mean of </a:t>
            </a:r>
            <a:r>
              <a:rPr lang="en-US" dirty="0" err="1"/>
              <a:t>Mj</a:t>
            </a:r>
            <a:r>
              <a:rPr lang="en-US" dirty="0"/>
              <a:t> then power: in the denominator we add the term d2 = (1/s)-(1/x) which is negative. We look at its contribution in the harmonic mean: we can use </a:t>
            </a:r>
            <a:r>
              <a:rPr lang="en-US" dirty="0" err="1"/>
              <a:t>maclaurin</a:t>
            </a:r>
            <a:r>
              <a:rPr lang="en-US" dirty="0"/>
              <a:t> series of 1/t, calculate up to first power of t. then multiply by the numerator (m). -&gt; (1+(1-(m/x)))*m. we raise 2 to the power of that.</a:t>
            </a:r>
          </a:p>
          <a:p>
            <a:r>
              <a:rPr lang="en-US" dirty="0"/>
              <a:t>We do that again when adding d2 -&gt; </a:t>
            </a:r>
            <a:r>
              <a:rPr lang="en-US" dirty="0" err="1"/>
              <a:t>maclaurin</a:t>
            </a:r>
            <a:r>
              <a:rPr lang="en-US" dirty="0"/>
              <a:t> series of 1/d2+x . After accounting, and raising: 2 ^(1+(1-(m/x)-d))*m</a:t>
            </a:r>
          </a:p>
          <a:p>
            <a:r>
              <a:rPr lang="en-US" dirty="0"/>
              <a:t>The new expression = the old * 2^(-d*m).  (-d*m &gt;0 therefore 2^(-d*m) &gt; 1).</a:t>
            </a:r>
          </a:p>
          <a:p>
            <a:r>
              <a:rPr lang="en-US" dirty="0"/>
              <a:t>Summing up: the harmonic mean of 2^Mj method increased by m/m-1 , other method by 2^(-d*m) when d=(1/s-1/x)&lt;0</a:t>
            </a:r>
          </a:p>
          <a:p>
            <a:r>
              <a:rPr lang="en-US" dirty="0"/>
              <a:t>Multiplying we get:</a:t>
            </a:r>
          </a:p>
          <a:p>
            <a:r>
              <a:rPr lang="en-US" dirty="0"/>
              <a:t>(m-1)*2^(-d)*2^(m) &gt; m</a:t>
            </a:r>
          </a:p>
          <a:p>
            <a:r>
              <a:rPr lang="en-US" dirty="0"/>
              <a:t>This is because –d &gt;0 -&gt; 2^(-d) &gt; 1 , also: 2^m &gt; m for all m, or can brute force m’s in the algorithm and we get the equality</a:t>
            </a:r>
          </a:p>
        </p:txBody>
      </p:sp>
      <p:sp>
        <p:nvSpPr>
          <p:cNvPr id="4" name="Slide Number Placeholder 3"/>
          <p:cNvSpPr>
            <a:spLocks noGrp="1"/>
          </p:cNvSpPr>
          <p:nvPr>
            <p:ph type="sldNum" sz="quarter" idx="5"/>
          </p:nvPr>
        </p:nvSpPr>
        <p:spPr/>
        <p:txBody>
          <a:bodyPr/>
          <a:lstStyle/>
          <a:p>
            <a:fld id="{6B217674-6986-4F01-BEBF-B8912DCDBAAA}" type="slidenum">
              <a:rPr lang="en-GB" smtClean="0"/>
              <a:t>26</a:t>
            </a:fld>
            <a:endParaRPr lang="en-GB"/>
          </a:p>
        </p:txBody>
      </p:sp>
    </p:spTree>
    <p:extLst>
      <p:ext uri="{BB962C8B-B14F-4D97-AF65-F5344CB8AC3E}">
        <p14:creationId xmlns:p14="http://schemas.microsoft.com/office/powerpoint/2010/main" val="17426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29</a:t>
            </a:fld>
            <a:endParaRPr lang="en-GB"/>
          </a:p>
        </p:txBody>
      </p:sp>
    </p:spTree>
    <p:extLst>
      <p:ext uri="{BB962C8B-B14F-4D97-AF65-F5344CB8AC3E}">
        <p14:creationId xmlns:p14="http://schemas.microsoft.com/office/powerpoint/2010/main" val="224295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consequence of the LFPM’s being of finite list (bounded by log(A)) and decreasing R’s, is that when merging shll_1,shll_2,…,</a:t>
            </a:r>
            <a:r>
              <a:rPr lang="en-US" dirty="0" err="1"/>
              <a:t>shll_n</a:t>
            </a:r>
            <a:r>
              <a:rPr lang="en-US" dirty="0"/>
              <a:t>:</a:t>
            </a:r>
          </a:p>
          <a:p>
            <a:r>
              <a:rPr lang="en-US" dirty="0"/>
              <a:t>It is more efficient to merge (shll_1,shll_2), then (shll_1,shll_3),…,(shll_1,shll_n) than if we merges the n </a:t>
            </a:r>
            <a:r>
              <a:rPr lang="en-US" dirty="0" err="1"/>
              <a:t>shll’s</a:t>
            </a:r>
            <a:r>
              <a:rPr lang="en-US" dirty="0"/>
              <a:t> all at once.</a:t>
            </a:r>
          </a:p>
          <a:p>
            <a:r>
              <a:rPr lang="en-US" dirty="0"/>
              <a:t>This is because when merging, even if the two lists were very long (close to A), the resulting LFPM will have a max length of A by construction, </a:t>
            </a:r>
          </a:p>
          <a:p>
            <a:r>
              <a:rPr lang="en-US" dirty="0"/>
              <a:t>(not 2*A as we would expect when merging normal lists)</a:t>
            </a:r>
          </a:p>
          <a:p>
            <a:r>
              <a:rPr lang="en-US" dirty="0"/>
              <a:t>Further elaboration in the code section</a:t>
            </a:r>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34</a:t>
            </a:fld>
            <a:endParaRPr lang="en-GB"/>
          </a:p>
        </p:txBody>
      </p:sp>
    </p:spTree>
    <p:extLst>
      <p:ext uri="{BB962C8B-B14F-4D97-AF65-F5344CB8AC3E}">
        <p14:creationId xmlns:p14="http://schemas.microsoft.com/office/powerpoint/2010/main" val="299127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35</a:t>
            </a:fld>
            <a:endParaRPr lang="en-GB"/>
          </a:p>
        </p:txBody>
      </p:sp>
    </p:spTree>
    <p:extLst>
      <p:ext uri="{BB962C8B-B14F-4D97-AF65-F5344CB8AC3E}">
        <p14:creationId xmlns:p14="http://schemas.microsoft.com/office/powerpoint/2010/main" val="378071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GB" sz="1200" dirty="0"/>
                  <a:t>Since the length of the stream (n) is not bounded (</a:t>
                </a:r>
                <a:r>
                  <a:rPr lang="en-GB" sz="1200" u="sng" dirty="0"/>
                  <a:t>in asymptotic analysis</a:t>
                </a:r>
                <a:r>
                  <a:rPr lang="en-GB" sz="1200" dirty="0"/>
                  <a:t>), we get for large n’s: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m:t>
                    </m:r>
                    <m:r>
                      <a:rPr lang="en-US" sz="1200" i="1">
                        <a:latin typeface="Cambria Math" panose="02040503050406030204" pitchFamily="18" charset="0"/>
                      </a:rPr>
                      <m:t>𝐴</m:t>
                    </m:r>
                  </m:oMath>
                </a14:m>
                <a:r>
                  <a:rPr lang="en-US" dirty="0"/>
                  <a:t> which is why we wrote n </a:t>
                </a:r>
              </a:p>
              <a:p>
                <a:pPr algn="l"/>
                <a:r>
                  <a:rPr lang="en-US" dirty="0"/>
                  <a:t>Instead of A in E(Ln)</a:t>
                </a:r>
                <a:r>
                  <a:rPr lang="en-US" baseline="0" dirty="0"/>
                  <a:t> &lt; log2(A). (A: the max. number of cardinalities/hashed </a:t>
                </a:r>
                <a:r>
                  <a:rPr lang="en-US" baseline="0" dirty="0" err="1"/>
                  <a:t>vals</a:t>
                </a:r>
                <a:r>
                  <a:rPr lang="en-US" baseline="0" dirty="0"/>
                  <a:t>…)</a:t>
                </a:r>
              </a:p>
              <a:p>
                <a:pPr algn="l"/>
                <a:endParaRPr lang="en-US" dirty="0"/>
              </a:p>
              <a:p>
                <a:pPr algn="l"/>
                <a:r>
                  <a:rPr lang="en-US" dirty="0"/>
                  <a:t>Explanation for R equation line: the largest number we (in theory) can get after hashing is 2^L (2^32 for 32 bit hashes). Therefore, R, which holds p(w), a count</a:t>
                </a:r>
              </a:p>
              <a:p>
                <a:pPr algn="l"/>
                <a:r>
                  <a:rPr lang="en-US" dirty="0"/>
                  <a:t>Of zeros, is at most the length of w! (max. *length* of w = l since we hash into l bits (e.g. 32)). </a:t>
                </a:r>
              </a:p>
              <a:p>
                <a:pPr algn="l"/>
                <a:r>
                  <a:rPr lang="en-US" dirty="0"/>
                  <a:t>that since we truncate the first b=log2(m) bits, each hashed word will have at most 32-b=l-b bits.</a:t>
                </a:r>
              </a:p>
              <a:p>
                <a:pPr algn="l"/>
                <a:endParaRPr lang="en-US" dirty="0"/>
              </a:p>
              <a:p>
                <a:pPr algn="l"/>
                <a:r>
                  <a:rPr lang="en-US" dirty="0"/>
                  <a:t>Note that </a:t>
                </a:r>
                <a:r>
                  <a:rPr lang="en-US" sz="1800" b="0" i="0" u="none" strike="noStrike" baseline="0" dirty="0">
                    <a:latin typeface="NimbusRomNo9L-Regu"/>
                  </a:rPr>
                  <a:t>the real number of flows, </a:t>
                </a:r>
                <a:r>
                  <a:rPr lang="en-US" sz="1800" b="0" i="0" u="none" strike="noStrike" baseline="0" dirty="0">
                    <a:latin typeface="CMMI10"/>
                  </a:rPr>
                  <a:t>n</a:t>
                </a:r>
                <a:r>
                  <a:rPr lang="en-US" sz="1800" b="0" i="0" u="none" strike="noStrike" baseline="0" dirty="0">
                    <a:latin typeface="NimbusRomNo9L-Regu"/>
                  </a:rPr>
                  <a:t>, which is closely related to the size of the time window, has no impact on the standard error.</a:t>
                </a:r>
                <a:endParaRPr lang="en-GB" dirty="0"/>
              </a:p>
            </p:txBody>
          </p:sp>
        </mc:Choice>
        <mc:Fallback xmlns="">
          <p:sp>
            <p:nvSpPr>
              <p:cNvPr id="3" name="Notes Placeholder 2"/>
              <p:cNvSpPr>
                <a:spLocks noGrp="1"/>
              </p:cNvSpPr>
              <p:nvPr>
                <p:ph type="body" idx="1"/>
              </p:nvPr>
            </p:nvSpPr>
            <p:spPr/>
            <p:txBody>
              <a:bodyPr/>
              <a:lstStyle/>
              <a:p>
                <a:pPr algn="l"/>
                <a:r>
                  <a:rPr lang="en-GB" sz="1200" dirty="0"/>
                  <a:t>Since the length of the stream (n) is not bounded (</a:t>
                </a:r>
                <a:r>
                  <a:rPr lang="en-GB" sz="1200" u="sng" dirty="0"/>
                  <a:t>in asymptotic analysis</a:t>
                </a:r>
                <a:r>
                  <a:rPr lang="en-GB" sz="1200" dirty="0"/>
                  <a:t>), we get for large n’s: </a:t>
                </a:r>
                <a:r>
                  <a:rPr lang="en-US" sz="1200" i="0">
                    <a:latin typeface="Cambria Math" panose="02040503050406030204" pitchFamily="18" charset="0"/>
                  </a:rPr>
                  <a:t>𝑛≥𝐴</a:t>
                </a:r>
                <a:r>
                  <a:rPr lang="en-US" dirty="0"/>
                  <a:t> which is why we wrote n </a:t>
                </a:r>
              </a:p>
              <a:p>
                <a:pPr algn="l"/>
                <a:r>
                  <a:rPr lang="en-US" dirty="0"/>
                  <a:t>Instead of A in E(Ln)</a:t>
                </a:r>
                <a:r>
                  <a:rPr lang="en-US" baseline="0" dirty="0"/>
                  <a:t> &lt; log2(A). (A: the max. number of cardinalities/hashed </a:t>
                </a:r>
                <a:r>
                  <a:rPr lang="en-US" baseline="0" dirty="0" err="1"/>
                  <a:t>vals</a:t>
                </a:r>
                <a:r>
                  <a:rPr lang="en-US" baseline="0" dirty="0"/>
                  <a:t>…)</a:t>
                </a:r>
              </a:p>
              <a:p>
                <a:pPr algn="l"/>
                <a:endParaRPr lang="en-US" dirty="0"/>
              </a:p>
              <a:p>
                <a:pPr algn="l"/>
                <a:r>
                  <a:rPr lang="en-US" dirty="0"/>
                  <a:t>Explanation for R equation line: the largest number we (in theory) can get after hashing is 2^L (2^32 for 32 bit hashes). Therefore, R, which holds p(w), a count</a:t>
                </a:r>
              </a:p>
              <a:p>
                <a:pPr algn="l"/>
                <a:r>
                  <a:rPr lang="en-US" dirty="0"/>
                  <a:t>Of zeros, is at most the length of w! (max. *length* of w = l since we hash into l bits (e.g. 32)). </a:t>
                </a:r>
              </a:p>
              <a:p>
                <a:pPr algn="l"/>
                <a:r>
                  <a:rPr lang="en-US" dirty="0"/>
                  <a:t>that since we truncate the first b=log2(m) bits, each hashed word will have at most 32-b=l-b bits.</a:t>
                </a:r>
              </a:p>
              <a:p>
                <a:pPr algn="l"/>
                <a:endParaRPr lang="en-US" dirty="0"/>
              </a:p>
              <a:p>
                <a:pPr algn="l"/>
                <a:r>
                  <a:rPr lang="en-US" dirty="0"/>
                  <a:t>Note that </a:t>
                </a:r>
                <a:r>
                  <a:rPr lang="en-US" sz="1800" b="0" i="0" u="none" strike="noStrike" baseline="0" dirty="0">
                    <a:latin typeface="NimbusRomNo9L-Regu"/>
                  </a:rPr>
                  <a:t>the real number of flows, </a:t>
                </a:r>
                <a:r>
                  <a:rPr lang="en-US" sz="1800" b="0" i="0" u="none" strike="noStrike" baseline="0" dirty="0">
                    <a:latin typeface="CMMI10"/>
                  </a:rPr>
                  <a:t>n</a:t>
                </a:r>
                <a:r>
                  <a:rPr lang="en-US" sz="1800" b="0" i="0" u="none" strike="noStrike" baseline="0" dirty="0">
                    <a:latin typeface="NimbusRomNo9L-Regu"/>
                  </a:rPr>
                  <a:t>, which is closely related to the size of the time window, has no impact on the standard error.</a:t>
                </a:r>
                <a:endParaRPr lang="en-GB" dirty="0"/>
              </a:p>
            </p:txBody>
          </p:sp>
        </mc:Fallback>
      </mc:AlternateContent>
      <p:sp>
        <p:nvSpPr>
          <p:cNvPr id="4" name="Slide Number Placeholder 3"/>
          <p:cNvSpPr>
            <a:spLocks noGrp="1"/>
          </p:cNvSpPr>
          <p:nvPr>
            <p:ph type="sldNum" sz="quarter" idx="5"/>
          </p:nvPr>
        </p:nvSpPr>
        <p:spPr/>
        <p:txBody>
          <a:bodyPr/>
          <a:lstStyle/>
          <a:p>
            <a:fld id="{6B217674-6986-4F01-BEBF-B8912DCDBAAA}" type="slidenum">
              <a:rPr lang="en-GB" smtClean="0"/>
              <a:t>36</a:t>
            </a:fld>
            <a:endParaRPr lang="en-GB"/>
          </a:p>
        </p:txBody>
      </p:sp>
    </p:spTree>
    <p:extLst>
      <p:ext uri="{BB962C8B-B14F-4D97-AF65-F5344CB8AC3E}">
        <p14:creationId xmlns:p14="http://schemas.microsoft.com/office/powerpoint/2010/main" val="325642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BAC8-39AE-2BE2-4B0A-27FFC9916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6DB309-4739-5383-B9D7-CCE52A3F0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264FC1-3DEF-13A8-D132-AB56CC90B59A}"/>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1B77E6BB-8F52-838C-6BA9-DEF8DE53EC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025F2-8B49-E500-A1E2-89839FF5ABB0}"/>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89475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3598-82DB-7E64-767F-66B393324B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2B1A92-B011-5772-2D5D-18D5DC965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67A410-18E3-4A25-DFA3-DBED88E447A0}"/>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BDCBFC46-84E1-BAC2-09E5-2FE0A5F938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D426FB-641E-F129-A2C9-333F6912A435}"/>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97612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88F9D-CCD5-C7E0-6BFE-1E9FE7BA2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23899E-1EC8-4DE6-9D34-F7794D0C4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09B96-0550-2A54-7FA8-3246F7E8650C}"/>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076F09EF-81F8-0091-601E-616E79A90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395BE9-5991-C44E-191B-FFD08A5E07D7}"/>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36979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91F1-6BFB-2459-33ED-520BBB2C59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CA9B0-25FE-F6AA-15E6-C1C6895B5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27DCFF-A1BE-0967-5B9A-2901D444248D}"/>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BD9BE9F7-3A08-4C75-E24B-BC2D4E512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C6D1E1-F727-0446-788A-BB909F60E70A}"/>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403190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A947-B84D-B916-7992-9EA2443C4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53E0A8-D067-92F8-8E20-16D734AAA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06852-9AD9-91EF-5DC8-EB936739FA56}"/>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6DB6D3DF-E11F-CA48-AAE5-FAEDF84349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27CFB-CEF8-3330-C4E4-D21A57ED5EAB}"/>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42083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577-14EC-DD6E-BD47-A177E8C9B7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1D8CA2-663F-D2D6-3C11-8BF0F10F0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B7BDDD-BD9F-93B6-10C2-DE2E54443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0021E0F-40D8-6EDA-CB37-D2D9390DFE73}"/>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6" name="Footer Placeholder 5">
            <a:extLst>
              <a:ext uri="{FF2B5EF4-FFF2-40B4-BE49-F238E27FC236}">
                <a16:creationId xmlns:a16="http://schemas.microsoft.com/office/drawing/2014/main" id="{D6135DC6-E7E8-21F0-7CA2-3276C1B854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7062E1-67E3-33EC-885C-AEE14953FE43}"/>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46364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3D94-87B9-25F0-1F85-35851A6CBD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E758B-E980-E77A-ECA7-85EABEC54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3D699-C8CD-0E93-CC6E-0801AAFB7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8F34D6-175E-BD66-D257-D8E768ACE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4065D-31B2-3B74-C227-908837F14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88DC1A-9A55-68A7-2668-D7D813E9A572}"/>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8" name="Footer Placeholder 7">
            <a:extLst>
              <a:ext uri="{FF2B5EF4-FFF2-40B4-BE49-F238E27FC236}">
                <a16:creationId xmlns:a16="http://schemas.microsoft.com/office/drawing/2014/main" id="{D2F6B7A3-B649-706C-9D37-4938F6C1A0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7E0394-11D4-770C-3B5A-FB80F8AB600C}"/>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59746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E18F-9D2B-A263-FB94-22C15B5C83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D9BCC7-D9E4-A086-5054-ACB2CBA1BEB9}"/>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4" name="Footer Placeholder 3">
            <a:extLst>
              <a:ext uri="{FF2B5EF4-FFF2-40B4-BE49-F238E27FC236}">
                <a16:creationId xmlns:a16="http://schemas.microsoft.com/office/drawing/2014/main" id="{C4F8DF71-FAB2-292F-8DEC-191A07CF2C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CE3CE6-0B34-B448-F9F0-7A0640DD3127}"/>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31676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9DAFF-9911-7E42-93A7-7E3C0A8F37FD}"/>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3" name="Footer Placeholder 2">
            <a:extLst>
              <a:ext uri="{FF2B5EF4-FFF2-40B4-BE49-F238E27FC236}">
                <a16:creationId xmlns:a16="http://schemas.microsoft.com/office/drawing/2014/main" id="{B62F7ADE-3624-566C-FA2E-EDB9ABCE89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2F0CC8-42E0-3BDA-3773-8E97308733CB}"/>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85165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E72A-7B1A-386B-B4E8-39BF9604C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0538A4-EE18-A6EE-58E0-ABDD91961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06CF0B-ACDE-5C54-DF84-F1FB3733E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B2BEF-CA4A-6CA9-494D-FEDC4FEA20DD}"/>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6" name="Footer Placeholder 5">
            <a:extLst>
              <a:ext uri="{FF2B5EF4-FFF2-40B4-BE49-F238E27FC236}">
                <a16:creationId xmlns:a16="http://schemas.microsoft.com/office/drawing/2014/main" id="{E4861380-C9ED-E1E7-6701-E5CA8B5A08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4EEB2A-38B3-A550-0C8B-BFD20D7CDBF6}"/>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93203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7A76-E7EF-9AE5-B828-122F9F3D6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D1D26B-9CBD-F766-925E-B8AE8632B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E1E79D-98B0-8CD2-2A51-5E28365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514E2-2940-8E5C-0D74-9106F2A7E766}"/>
              </a:ext>
            </a:extLst>
          </p:cNvPr>
          <p:cNvSpPr>
            <a:spLocks noGrp="1"/>
          </p:cNvSpPr>
          <p:nvPr>
            <p:ph type="dt" sz="half" idx="10"/>
          </p:nvPr>
        </p:nvSpPr>
        <p:spPr/>
        <p:txBody>
          <a:bodyPr/>
          <a:lstStyle/>
          <a:p>
            <a:fld id="{59FADAE0-0653-414C-8A5F-C5AC0A6F5DCA}" type="datetimeFigureOut">
              <a:rPr lang="en-GB" smtClean="0"/>
              <a:t>01/11/2023</a:t>
            </a:fld>
            <a:endParaRPr lang="en-GB"/>
          </a:p>
        </p:txBody>
      </p:sp>
      <p:sp>
        <p:nvSpPr>
          <p:cNvPr id="6" name="Footer Placeholder 5">
            <a:extLst>
              <a:ext uri="{FF2B5EF4-FFF2-40B4-BE49-F238E27FC236}">
                <a16:creationId xmlns:a16="http://schemas.microsoft.com/office/drawing/2014/main" id="{7C1E1786-C327-232A-E6E1-CF2A40C372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2E4650-673C-1C2D-D222-62D6054CE8AC}"/>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164169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99FE5-1FF5-C031-5CF4-36E67AA9D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A9BF0E-7A03-69F7-2E08-CC20C043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07842-9531-4473-93C2-E20ABC37D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ADAE0-0653-414C-8A5F-C5AC0A6F5DCA}" type="datetimeFigureOut">
              <a:rPr lang="en-GB" smtClean="0"/>
              <a:t>01/11/2023</a:t>
            </a:fld>
            <a:endParaRPr lang="en-GB"/>
          </a:p>
        </p:txBody>
      </p:sp>
      <p:sp>
        <p:nvSpPr>
          <p:cNvPr id="5" name="Footer Placeholder 4">
            <a:extLst>
              <a:ext uri="{FF2B5EF4-FFF2-40B4-BE49-F238E27FC236}">
                <a16:creationId xmlns:a16="http://schemas.microsoft.com/office/drawing/2014/main" id="{66AD7432-65E3-5290-373B-FB4951208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9FDF83-B80F-629C-E7EF-9827804E8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40A95-6D5F-447F-B99B-9915687E981B}" type="slidenum">
              <a:rPr lang="en-GB" smtClean="0"/>
              <a:t>‹#›</a:t>
            </a:fld>
            <a:endParaRPr lang="en-GB"/>
          </a:p>
        </p:txBody>
      </p:sp>
    </p:spTree>
    <p:extLst>
      <p:ext uri="{BB962C8B-B14F-4D97-AF65-F5344CB8AC3E}">
        <p14:creationId xmlns:p14="http://schemas.microsoft.com/office/powerpoint/2010/main" val="380073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A549-D641-33C5-7311-D69D92182EB6}"/>
              </a:ext>
            </a:extLst>
          </p:cNvPr>
          <p:cNvSpPr>
            <a:spLocks noGrp="1"/>
          </p:cNvSpPr>
          <p:nvPr>
            <p:ph type="ctrTitle"/>
          </p:nvPr>
        </p:nvSpPr>
        <p:spPr/>
        <p:txBody>
          <a:bodyPr>
            <a:normAutofit fontScale="90000"/>
          </a:bodyPr>
          <a:lstStyle/>
          <a:p>
            <a:r>
              <a:rPr lang="en-US" dirty="0"/>
              <a:t>Sliding </a:t>
            </a:r>
            <a:r>
              <a:rPr lang="en-US" dirty="0" err="1"/>
              <a:t>HyperLogLog</a:t>
            </a:r>
            <a:r>
              <a:rPr lang="en-US" dirty="0"/>
              <a:t>: Estimating cardinality in a data stream over a sliding window</a:t>
            </a:r>
            <a:endParaRPr lang="en-GB" dirty="0"/>
          </a:p>
        </p:txBody>
      </p:sp>
      <p:sp>
        <p:nvSpPr>
          <p:cNvPr id="3" name="Subtitle 2">
            <a:extLst>
              <a:ext uri="{FF2B5EF4-FFF2-40B4-BE49-F238E27FC236}">
                <a16:creationId xmlns:a16="http://schemas.microsoft.com/office/drawing/2014/main" id="{B95CA7FA-2E00-10FC-CED3-DDD2EA06B234}"/>
              </a:ext>
            </a:extLst>
          </p:cNvPr>
          <p:cNvSpPr>
            <a:spLocks noGrp="1"/>
          </p:cNvSpPr>
          <p:nvPr>
            <p:ph type="subTitle" idx="1"/>
          </p:nvPr>
        </p:nvSpPr>
        <p:spPr>
          <a:xfrm>
            <a:off x="1524000" y="3602038"/>
            <a:ext cx="9144000" cy="2636530"/>
          </a:xfrm>
        </p:spPr>
        <p:txBody>
          <a:bodyPr>
            <a:normAutofit/>
          </a:bodyPr>
          <a:lstStyle/>
          <a:p>
            <a:endParaRPr lang="en-US" dirty="0"/>
          </a:p>
          <a:p>
            <a:r>
              <a:rPr lang="en-GB" dirty="0"/>
              <a:t>A Project in Computer Science (234290/1)</a:t>
            </a:r>
          </a:p>
          <a:p>
            <a:r>
              <a:rPr lang="en-GB" dirty="0"/>
              <a:t>Spring 2023</a:t>
            </a:r>
          </a:p>
          <a:p>
            <a:endParaRPr lang="en-GB" dirty="0"/>
          </a:p>
          <a:p>
            <a:r>
              <a:rPr lang="en-GB"/>
              <a:t>K.</a:t>
            </a:r>
            <a:r>
              <a:rPr lang="en-GB" dirty="0"/>
              <a:t> </a:t>
            </a:r>
            <a:r>
              <a:rPr lang="en-GB"/>
              <a:t>B.</a:t>
            </a:r>
            <a:endParaRPr lang="en-GB" dirty="0"/>
          </a:p>
          <a:p>
            <a:endParaRPr lang="en-GB" dirty="0"/>
          </a:p>
        </p:txBody>
      </p:sp>
    </p:spTree>
    <p:extLst>
      <p:ext uri="{BB962C8B-B14F-4D97-AF65-F5344CB8AC3E}">
        <p14:creationId xmlns:p14="http://schemas.microsoft.com/office/powerpoint/2010/main" val="227043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2700-C993-87E0-DCF5-EDAE83BAA4E0}"/>
              </a:ext>
            </a:extLst>
          </p:cNvPr>
          <p:cNvSpPr>
            <a:spLocks noGrp="1"/>
          </p:cNvSpPr>
          <p:nvPr>
            <p:ph type="title"/>
          </p:nvPr>
        </p:nvSpPr>
        <p:spPr/>
        <p:txBody>
          <a:bodyPr/>
          <a:lstStyle/>
          <a:p>
            <a:r>
              <a:rPr lang="en-US" dirty="0"/>
              <a:t>Randomness and Hashing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2DB3CC-2D85-9A57-C17B-C86768967792}"/>
                  </a:ext>
                </a:extLst>
              </p:cNvPr>
              <p:cNvSpPr>
                <a:spLocks noGrp="1"/>
              </p:cNvSpPr>
              <p:nvPr>
                <p:ph idx="1"/>
              </p:nvPr>
            </p:nvSpPr>
            <p:spPr/>
            <p:txBody>
              <a:bodyPr>
                <a:normAutofit/>
              </a:bodyPr>
              <a:lstStyle/>
              <a:p>
                <a:pPr marL="0" indent="0" algn="just">
                  <a:buNone/>
                </a:pPr>
                <a:r>
                  <a:rPr lang="en-US" sz="2200" dirty="0"/>
                  <a:t>Recall: The stream of elements is M = </a:t>
                </a:r>
                <a14:m>
                  <m:oMath xmlns:m="http://schemas.openxmlformats.org/officeDocument/2006/math">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US" sz="2200" dirty="0"/>
                  <a:t>  </a:t>
                </a:r>
              </a:p>
              <a:p>
                <a:pPr marL="0" indent="0" algn="just">
                  <a:buNone/>
                </a:pPr>
                <a:r>
                  <a:rPr lang="en-US" sz="2200" dirty="0"/>
                  <a:t>Problem: The elements can be of any type (integers, strings, tuples, …) and size.</a:t>
                </a:r>
              </a:p>
              <a:p>
                <a:pPr marL="0" indent="0" algn="just">
                  <a:buNone/>
                </a:pPr>
                <a:endParaRPr lang="en-US" sz="2200" dirty="0"/>
              </a:p>
              <a:p>
                <a:pPr marL="0" indent="0" algn="just">
                  <a:buNone/>
                </a:pPr>
                <a:r>
                  <a:rPr lang="en-US" sz="2200" dirty="0"/>
                  <a:t>To solve this problem, we introduce </a:t>
                </a:r>
                <a:r>
                  <a:rPr lang="en-US" sz="2200" i="1" dirty="0"/>
                  <a:t>randomization</a:t>
                </a:r>
                <a:r>
                  <a:rPr lang="en-US" sz="2200" dirty="0"/>
                  <a:t>, which is ensured using </a:t>
                </a:r>
                <a:r>
                  <a:rPr lang="en-US" sz="2200" i="1" dirty="0"/>
                  <a:t>hash functions</a:t>
                </a:r>
                <a:r>
                  <a:rPr lang="en-US" sz="2200" dirty="0"/>
                  <a:t>. A hash function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pPr>
                      <m:e>
                        <m:r>
                          <a:rPr lang="en-US" sz="2200" i="1" kern="100">
                            <a:effectLst/>
                            <a:latin typeface="Cambria Math" panose="02040503050406030204" pitchFamily="18" charset="0"/>
                            <a:ea typeface="Calibri" panose="020F0502020204030204" pitchFamily="34" charset="0"/>
                            <a:cs typeface="Arial" panose="020B0604020202020204" pitchFamily="34" charset="0"/>
                          </a:rPr>
                          <m:t>𝐷</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dPr>
                          <m:e>
                            <m:r>
                              <a:rPr lang="en-US" sz="2200" i="1" kern="100">
                                <a:effectLst/>
                                <a:latin typeface="Cambria Math" panose="02040503050406030204" pitchFamily="18" charset="0"/>
                                <a:ea typeface="Calibri" panose="020F0502020204030204" pitchFamily="34" charset="0"/>
                                <a:cs typeface="Arial" panose="020B0604020202020204" pitchFamily="34" charset="0"/>
                              </a:rPr>
                              <m:t>0,1</m:t>
                            </m:r>
                          </m:e>
                        </m:d>
                      </m:e>
                      <m:sup>
                        <m:r>
                          <a:rPr lang="en-US" sz="2200" i="1" kern="100">
                            <a:effectLst/>
                            <a:latin typeface="Cambria Math" panose="02040503050406030204" pitchFamily="18" charset="0"/>
                            <a:ea typeface="Calibri" panose="020F0502020204030204" pitchFamily="34" charset="0"/>
                            <a:cs typeface="Arial" panose="020B0604020202020204" pitchFamily="34" charset="0"/>
                          </a:rPr>
                          <m:t>∞</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t>
                </a:r>
                <a:r>
                  <a:rPr lang="en-US" sz="2200" dirty="0"/>
                  <a:t>maps input from the domain D to infinite binary strings (in practice, 32 bits will suffice). </a:t>
                </a:r>
              </a:p>
              <a:p>
                <a:pPr marL="0" indent="0" algn="just">
                  <a:buNone/>
                </a:pPr>
                <a:endParaRPr lang="en-US" sz="2200" dirty="0"/>
              </a:p>
              <a:p>
                <a:pPr marL="0" indent="0" algn="just">
                  <a:buNone/>
                </a:pPr>
                <a:r>
                  <a:rPr lang="en-US" sz="2200" dirty="0"/>
                  <a:t>Starting with a stream of elements M = </a:t>
                </a:r>
                <a14:m>
                  <m:oMath xmlns:m="http://schemas.openxmlformats.org/officeDocument/2006/math">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US" sz="2200" dirty="0"/>
                  <a:t> instead of estimating the cardinality of M, we can change the </a:t>
                </a:r>
                <a:r>
                  <a:rPr lang="en-US" sz="2200" i="1" dirty="0"/>
                  <a:t>domain</a:t>
                </a:r>
                <a:r>
                  <a:rPr lang="en-US" sz="2200" dirty="0"/>
                  <a:t> of the problem by mapping each element to a hashed value,  then we can estimate the cardinality of </a:t>
                </a:r>
                <a14:m>
                  <m:oMath xmlns:m="http://schemas.openxmlformats.org/officeDocument/2006/math">
                    <m:r>
                      <m:rPr>
                        <m:sty m:val="p"/>
                      </m:rP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h</m:t>
                    </m:r>
                    <m:d>
                      <m:dPr>
                        <m:ctrlP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ctrlPr>
                      </m:dPr>
                      <m:e>
                        <m:r>
                          <m:rPr>
                            <m:sty m:val="p"/>
                          </m:rP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m:t>
                        </m:r>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 </m:t>
                    </m:r>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e>
                    </m:d>
                  </m:oMath>
                </a14:m>
                <a:r>
                  <a:rPr lang="en-US" sz="2200" dirty="0"/>
                  <a:t>.</a:t>
                </a:r>
              </a:p>
              <a:p>
                <a:pPr marL="0" indent="0" algn="just">
                  <a:buNone/>
                </a:pPr>
                <a:endParaRPr lang="en-US" sz="2200" dirty="0"/>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AD2DB3CC-2D85-9A57-C17B-C86768967792}"/>
                  </a:ext>
                </a:extLst>
              </p:cNvPr>
              <p:cNvSpPr>
                <a:spLocks noGrp="1" noRot="1" noChangeAspect="1" noMove="1" noResize="1" noEditPoints="1" noAdjustHandles="1" noChangeArrowheads="1" noChangeShapeType="1" noTextEdit="1"/>
              </p:cNvSpPr>
              <p:nvPr>
                <p:ph idx="1"/>
              </p:nvPr>
            </p:nvSpPr>
            <p:spPr>
              <a:blipFill>
                <a:blip r:embed="rId2"/>
                <a:stretch>
                  <a:fillRect l="-754" t="-1541" r="-696"/>
                </a:stretch>
              </a:blipFill>
            </p:spPr>
            <p:txBody>
              <a:bodyPr/>
              <a:lstStyle/>
              <a:p>
                <a:r>
                  <a:rPr lang="en-GB">
                    <a:noFill/>
                  </a:rPr>
                  <a:t> </a:t>
                </a:r>
              </a:p>
            </p:txBody>
          </p:sp>
        </mc:Fallback>
      </mc:AlternateContent>
    </p:spTree>
    <p:extLst>
      <p:ext uri="{BB962C8B-B14F-4D97-AF65-F5344CB8AC3E}">
        <p14:creationId xmlns:p14="http://schemas.microsoft.com/office/powerpoint/2010/main" val="42328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875E-B998-C9E0-C2DD-5D5032A2C6B0}"/>
              </a:ext>
            </a:extLst>
          </p:cNvPr>
          <p:cNvSpPr>
            <a:spLocks noGrp="1"/>
          </p:cNvSpPr>
          <p:nvPr>
            <p:ph type="title"/>
          </p:nvPr>
        </p:nvSpPr>
        <p:spPr/>
        <p:txBody>
          <a:bodyPr/>
          <a:lstStyle/>
          <a:p>
            <a:r>
              <a:rPr lang="en-US" dirty="0"/>
              <a:t>Randomness and Hashing</a:t>
            </a:r>
            <a:endParaRPr lang="en-GB" dirty="0"/>
          </a:p>
        </p:txBody>
      </p:sp>
      <p:sp>
        <p:nvSpPr>
          <p:cNvPr id="3" name="Content Placeholder 2">
            <a:extLst>
              <a:ext uri="{FF2B5EF4-FFF2-40B4-BE49-F238E27FC236}">
                <a16:creationId xmlns:a16="http://schemas.microsoft.com/office/drawing/2014/main" id="{02906AFE-F321-4F2D-13D4-39829D685B26}"/>
              </a:ext>
            </a:extLst>
          </p:cNvPr>
          <p:cNvSpPr>
            <a:spLocks noGrp="1"/>
          </p:cNvSpPr>
          <p:nvPr>
            <p:ph idx="1"/>
          </p:nvPr>
        </p:nvSpPr>
        <p:spPr/>
        <p:txBody>
          <a:bodyPr>
            <a:normAutofit/>
          </a:bodyPr>
          <a:lstStyle/>
          <a:p>
            <a:pPr marL="0" indent="0" algn="just">
              <a:buNone/>
            </a:pPr>
            <a:r>
              <a:rPr lang="en-US" sz="2200" dirty="0"/>
              <a:t>A ‘good’ hash function should be designed in a way that the hashed values closely resemble a uniform model of randomness: each bit in the result has a ½ probability of occurring. In practice we would want a very small probability for collisions.</a:t>
            </a:r>
          </a:p>
          <a:p>
            <a:pPr marL="0" indent="0" algn="just">
              <a:buNone/>
            </a:pPr>
            <a:endParaRPr lang="en-US" sz="2200" dirty="0"/>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P</a:t>
            </a:r>
            <a:r>
              <a:rPr lang="en-US" sz="2200" kern="100" dirty="0">
                <a:latin typeface="Calibri" panose="020F0502020204030204" pitchFamily="34" charset="0"/>
                <a:ea typeface="Calibri" panose="020F0502020204030204" pitchFamily="34" charset="0"/>
                <a:cs typeface="Arial" panose="020B0604020202020204" pitchFamily="34" charset="0"/>
              </a:rPr>
              <a:t>ractical hash functions exist, for example sha1/256, or functions based on CRC’s, modular </a:t>
            </a:r>
            <a:r>
              <a:rPr lang="en-US" sz="2200" kern="100" dirty="0" err="1">
                <a:latin typeface="Calibri" panose="020F0502020204030204" pitchFamily="34" charset="0"/>
                <a:ea typeface="Calibri" panose="020F0502020204030204" pitchFamily="34" charset="0"/>
                <a:cs typeface="Arial" panose="020B0604020202020204" pitchFamily="34" charset="0"/>
              </a:rPr>
              <a:t>arithmetics</a:t>
            </a:r>
            <a:r>
              <a:rPr lang="en-US" sz="2200" kern="100" dirty="0">
                <a:latin typeface="Calibri" panose="020F0502020204030204" pitchFamily="34" charset="0"/>
                <a:ea typeface="Calibri" panose="020F0502020204030204" pitchFamily="34" charset="0"/>
                <a:cs typeface="Arial" panose="020B0604020202020204" pitchFamily="34" charset="0"/>
              </a:rPr>
              <a:t> and more.</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a:p>
            <a:pPr marL="0" indent="0" algn="just">
              <a:buNone/>
            </a:pPr>
            <a:r>
              <a:rPr lang="en-GB" sz="2200" dirty="0"/>
              <a:t>When hashing the multiset M to h(M) using a ‘good’ hash function, we can assume that no collisions would occur: the E distinct elements of M will map to E distinct hashed values. Therefore, h(M) will have the same cardinality of M!</a:t>
            </a:r>
          </a:p>
        </p:txBody>
      </p:sp>
    </p:spTree>
    <p:extLst>
      <p:ext uri="{BB962C8B-B14F-4D97-AF65-F5344CB8AC3E}">
        <p14:creationId xmlns:p14="http://schemas.microsoft.com/office/powerpoint/2010/main" val="168268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D94D-D6F8-BFBC-0AA1-ABE8F265779D}"/>
              </a:ext>
            </a:extLst>
          </p:cNvPr>
          <p:cNvSpPr>
            <a:spLocks noGrp="1"/>
          </p:cNvSpPr>
          <p:nvPr>
            <p:ph type="title"/>
          </p:nvPr>
        </p:nvSpPr>
        <p:spPr/>
        <p:txBody>
          <a:bodyPr/>
          <a:lstStyle/>
          <a:p>
            <a:r>
              <a:rPr lang="en-US" dirty="0"/>
              <a:t>Categories of cardinality estimators</a:t>
            </a:r>
            <a:endParaRPr lang="en-GB" dirty="0"/>
          </a:p>
        </p:txBody>
      </p:sp>
      <p:sp>
        <p:nvSpPr>
          <p:cNvPr id="3" name="Content Placeholder 2">
            <a:extLst>
              <a:ext uri="{FF2B5EF4-FFF2-40B4-BE49-F238E27FC236}">
                <a16:creationId xmlns:a16="http://schemas.microsoft.com/office/drawing/2014/main" id="{AB4AB78E-748A-54F7-E600-F5FD65A33067}"/>
              </a:ext>
            </a:extLst>
          </p:cNvPr>
          <p:cNvSpPr>
            <a:spLocks noGrp="1"/>
          </p:cNvSpPr>
          <p:nvPr>
            <p:ph idx="1"/>
          </p:nvPr>
        </p:nvSpPr>
        <p:spPr/>
        <p:txBody>
          <a:bodyPr>
            <a:normAutofit/>
          </a:bodyPr>
          <a:lstStyle/>
          <a:p>
            <a:pPr marL="0" indent="0" algn="just">
              <a:buNone/>
            </a:pPr>
            <a:r>
              <a:rPr lang="en-US" sz="2400" dirty="0"/>
              <a:t>Bit pattern observables: </a:t>
            </a:r>
          </a:p>
          <a:p>
            <a:pPr marL="0" indent="0" algn="just">
              <a:buNone/>
            </a:pPr>
            <a:r>
              <a:rPr lang="en-US" sz="2200" dirty="0"/>
              <a:t>These are based on observing certain patterns of bits occurring at the beginning of the (binary) words in h(M), and the probabilities of those patterns appearing. The </a:t>
            </a:r>
            <a:r>
              <a:rPr lang="en-US" sz="2200" dirty="0" err="1"/>
              <a:t>LogLog</a:t>
            </a:r>
            <a:r>
              <a:rPr lang="en-US" sz="2200" dirty="0"/>
              <a:t> family is in this category.</a:t>
            </a:r>
          </a:p>
          <a:p>
            <a:pPr marL="0" indent="0" algn="just">
              <a:buNone/>
            </a:pPr>
            <a:endParaRPr lang="en-US" sz="2200" dirty="0"/>
          </a:p>
          <a:p>
            <a:pPr marL="0" indent="0" algn="just">
              <a:buNone/>
            </a:pPr>
            <a:r>
              <a:rPr lang="en-US" sz="2400" dirty="0"/>
              <a:t>Order statistics observables: </a:t>
            </a:r>
          </a:p>
          <a:p>
            <a:pPr marL="0" indent="0" algn="just">
              <a:buNone/>
            </a:pPr>
            <a:r>
              <a:rPr lang="en-US" sz="2200" dirty="0"/>
              <a:t>These are based on interpreting hashed values as real numbers in the range [0,1]. For instance, if X = Min(h(M)), n is roughly of the order of 1/X (since E(X)=1/n+1). The </a:t>
            </a:r>
            <a:r>
              <a:rPr lang="en-US" sz="2200" dirty="0" err="1"/>
              <a:t>MinCount</a:t>
            </a:r>
            <a:r>
              <a:rPr lang="en-US" sz="2200" dirty="0"/>
              <a:t> algorithm is in this category for example.</a:t>
            </a:r>
            <a:endParaRPr lang="en-GB" sz="2200" dirty="0"/>
          </a:p>
          <a:p>
            <a:pPr marL="0" indent="0" algn="just">
              <a:buNone/>
            </a:pPr>
            <a:endParaRPr lang="en-US" sz="2200" dirty="0"/>
          </a:p>
        </p:txBody>
      </p:sp>
    </p:spTree>
    <p:extLst>
      <p:ext uri="{BB962C8B-B14F-4D97-AF65-F5344CB8AC3E}">
        <p14:creationId xmlns:p14="http://schemas.microsoft.com/office/powerpoint/2010/main" val="139630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The </a:t>
            </a:r>
            <a:r>
              <a:rPr lang="en-US" dirty="0" err="1"/>
              <a:t>LogLog</a:t>
            </a:r>
            <a:r>
              <a:rPr lang="en-US" dirty="0"/>
              <a:t> Algorithm</a:t>
            </a:r>
            <a:endParaRPr lang="en-GB" dirty="0"/>
          </a:p>
        </p:txBody>
      </p:sp>
    </p:spTree>
    <p:extLst>
      <p:ext uri="{BB962C8B-B14F-4D97-AF65-F5344CB8AC3E}">
        <p14:creationId xmlns:p14="http://schemas.microsoft.com/office/powerpoint/2010/main" val="210270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3C87-C52B-8680-34E7-3B524375D248}"/>
              </a:ext>
            </a:extLst>
          </p:cNvPr>
          <p:cNvSpPr>
            <a:spLocks noGrp="1"/>
          </p:cNvSpPr>
          <p:nvPr>
            <p:ph type="title"/>
          </p:nvPr>
        </p:nvSpPr>
        <p:spPr/>
        <p:txBody>
          <a:bodyPr/>
          <a:lstStyle/>
          <a:p>
            <a:r>
              <a:rPr lang="en-US" dirty="0"/>
              <a:t>Experiment: Flipping a coin</a:t>
            </a:r>
            <a:endParaRPr lang="en-GB" dirty="0"/>
          </a:p>
        </p:txBody>
      </p:sp>
      <p:sp>
        <p:nvSpPr>
          <p:cNvPr id="3" name="Content Placeholder 2">
            <a:extLst>
              <a:ext uri="{FF2B5EF4-FFF2-40B4-BE49-F238E27FC236}">
                <a16:creationId xmlns:a16="http://schemas.microsoft.com/office/drawing/2014/main" id="{20AF5747-AD2A-D795-56A3-E63C03EF707E}"/>
              </a:ext>
            </a:extLst>
          </p:cNvPr>
          <p:cNvSpPr>
            <a:spLocks noGrp="1"/>
          </p:cNvSpPr>
          <p:nvPr>
            <p:ph idx="1"/>
          </p:nvPr>
        </p:nvSpPr>
        <p:spPr/>
        <p:txBody>
          <a:bodyPr>
            <a:normAutofit/>
          </a:bodyPr>
          <a:lstStyle/>
          <a:p>
            <a:pPr marL="0" indent="0" algn="just">
              <a:buNone/>
            </a:pPr>
            <a:r>
              <a:rPr lang="en-US" sz="2200" dirty="0"/>
              <a:t>Let’s discuss a simple coin flipping game. We flip a coin. As long as the result is (H), we keep flipping until we get our first (T), then we stop.</a:t>
            </a:r>
          </a:p>
          <a:p>
            <a:pPr marL="0" indent="0" algn="just">
              <a:buNone/>
            </a:pPr>
            <a:r>
              <a:rPr lang="en-US" sz="2200" dirty="0"/>
              <a:t>By playing this game repeatedly, we get many coin sequences of different sizes, for example:</a:t>
            </a:r>
          </a:p>
          <a:p>
            <a:pPr marL="0" indent="0" algn="just">
              <a:buNone/>
            </a:pPr>
            <a:r>
              <a:rPr lang="en-US" sz="1500" dirty="0"/>
              <a:t>H T</a:t>
            </a:r>
          </a:p>
          <a:p>
            <a:pPr marL="0" indent="0" algn="just">
              <a:buNone/>
            </a:pPr>
            <a:r>
              <a:rPr lang="en-US" sz="1500" dirty="0"/>
              <a:t>H </a:t>
            </a:r>
            <a:r>
              <a:rPr lang="en-US" sz="1500" dirty="0" err="1"/>
              <a:t>H</a:t>
            </a:r>
            <a:r>
              <a:rPr lang="en-US" sz="1500" dirty="0"/>
              <a:t> T</a:t>
            </a:r>
          </a:p>
          <a:p>
            <a:pPr marL="0" indent="0" algn="just">
              <a:buNone/>
            </a:pPr>
            <a:r>
              <a:rPr lang="en-US" sz="1500" dirty="0"/>
              <a:t>T</a:t>
            </a:r>
          </a:p>
          <a:p>
            <a:pPr marL="0" indent="0" algn="just">
              <a:buNone/>
            </a:pPr>
            <a:r>
              <a:rPr lang="en-US" sz="1500" dirty="0"/>
              <a:t>H </a:t>
            </a:r>
            <a:r>
              <a:rPr lang="en-US" sz="1500" dirty="0" err="1"/>
              <a:t>H</a:t>
            </a:r>
            <a:r>
              <a:rPr lang="en-US" sz="1500" dirty="0"/>
              <a:t> </a:t>
            </a:r>
            <a:r>
              <a:rPr lang="en-US" sz="1500" dirty="0" err="1"/>
              <a:t>H</a:t>
            </a:r>
            <a:r>
              <a:rPr lang="en-US" sz="1500" dirty="0"/>
              <a:t> T</a:t>
            </a:r>
          </a:p>
          <a:p>
            <a:pPr marL="0" indent="0" algn="just">
              <a:buNone/>
            </a:pPr>
            <a:r>
              <a:rPr lang="en-US" sz="2200" dirty="0"/>
              <a:t>We notice that the probability of getting a certain streak decreases for longer streaks. For example, the probability of getting a streak of length 4 (last streak in example)  is 1/16.</a:t>
            </a:r>
          </a:p>
          <a:p>
            <a:pPr marL="0" indent="0" algn="just">
              <a:buNone/>
            </a:pPr>
            <a:r>
              <a:rPr lang="en-US" sz="2200" i="1" dirty="0"/>
              <a:t>Another way</a:t>
            </a:r>
            <a:r>
              <a:rPr lang="en-US" sz="2200" dirty="0"/>
              <a:t> to interpret this probability: for 16 attempts, </a:t>
            </a:r>
            <a:r>
              <a:rPr lang="en-US" sz="2200" i="1" dirty="0"/>
              <a:t>on average</a:t>
            </a:r>
            <a:r>
              <a:rPr lang="en-US" sz="2200" dirty="0"/>
              <a:t> </a:t>
            </a:r>
            <a:r>
              <a:rPr lang="en-US" sz="2200" u="sng" dirty="0"/>
              <a:t>one</a:t>
            </a:r>
            <a:r>
              <a:rPr lang="en-US" sz="2200" dirty="0"/>
              <a:t> sequence will be 3 Heads and a Tail!</a:t>
            </a:r>
            <a:endParaRPr lang="en-US" sz="2200" i="1" dirty="0"/>
          </a:p>
          <a:p>
            <a:pPr marL="0" indent="0" algn="just">
              <a:buNone/>
            </a:pPr>
            <a:endParaRPr lang="en-US" sz="2200" dirty="0"/>
          </a:p>
          <a:p>
            <a:pPr marL="0" indent="0">
              <a:buNone/>
            </a:pPr>
            <a:endParaRPr lang="en-GB" sz="2200" dirty="0"/>
          </a:p>
        </p:txBody>
      </p:sp>
      <p:pic>
        <p:nvPicPr>
          <p:cNvPr id="4" name="Picture 2" descr="ليرة عثمانية - ويكيبيديا">
            <a:extLst>
              <a:ext uri="{FF2B5EF4-FFF2-40B4-BE49-F238E27FC236}">
                <a16:creationId xmlns:a16="http://schemas.microsoft.com/office/drawing/2014/main" id="{7D0E34DB-A695-2E8E-81E7-3A77F9A31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321" y="3253853"/>
            <a:ext cx="2052479" cy="101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9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C60D-D025-0CBC-084E-50DBE2C89965}"/>
              </a:ext>
            </a:extLst>
          </p:cNvPr>
          <p:cNvSpPr>
            <a:spLocks noGrp="1"/>
          </p:cNvSpPr>
          <p:nvPr>
            <p:ph type="title"/>
          </p:nvPr>
        </p:nvSpPr>
        <p:spPr/>
        <p:txBody>
          <a:bodyPr/>
          <a:lstStyle/>
          <a:p>
            <a:r>
              <a:rPr lang="en-US" dirty="0"/>
              <a:t>Coins and Binary Strings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534250-D388-4FBB-5706-4D12AF15E168}"/>
                  </a:ext>
                </a:extLst>
              </p:cNvPr>
              <p:cNvSpPr>
                <a:spLocks noGrp="1"/>
              </p:cNvSpPr>
              <p:nvPr>
                <p:ph idx="1"/>
              </p:nvPr>
            </p:nvSpPr>
            <p:spPr/>
            <p:txBody>
              <a:bodyPr>
                <a:normAutofit/>
              </a:bodyPr>
              <a:lstStyle/>
              <a:p>
                <a:pPr marL="0" indent="0" algn="just">
                  <a:buNone/>
                </a:pPr>
                <a:r>
                  <a:rPr lang="en-US" sz="2200" dirty="0"/>
                  <a:t>If we are presented with the streak </a:t>
                </a:r>
                <a:r>
                  <a:rPr lang="en-US" sz="1500" dirty="0"/>
                  <a:t>H </a:t>
                </a:r>
                <a:r>
                  <a:rPr lang="en-US" sz="1500" dirty="0" err="1"/>
                  <a:t>H</a:t>
                </a:r>
                <a:r>
                  <a:rPr lang="en-US" sz="1500" dirty="0"/>
                  <a:t> </a:t>
                </a:r>
                <a:r>
                  <a:rPr lang="en-US" sz="1500" dirty="0" err="1"/>
                  <a:t>H</a:t>
                </a:r>
                <a:r>
                  <a:rPr lang="en-US" sz="1500" dirty="0"/>
                  <a:t> T</a:t>
                </a:r>
                <a:r>
                  <a:rPr lang="en-US" sz="2200" dirty="0"/>
                  <a:t>, a good guess would be that the game was played 16 times! In general, if the </a:t>
                </a:r>
                <a:r>
                  <a:rPr lang="en-US" sz="2200" i="1" dirty="0"/>
                  <a:t>longest streak of Heads</a:t>
                </a:r>
                <a:r>
                  <a:rPr lang="en-US" sz="2200" dirty="0"/>
                  <a:t> was of length L, on </a:t>
                </a:r>
                <a:r>
                  <a:rPr lang="en-US" sz="2200" i="1" dirty="0"/>
                  <a:t>average</a:t>
                </a:r>
                <a:r>
                  <a:rPr lang="en-US" sz="2200" dirty="0"/>
                  <a:t> they have tried the game </a:t>
                </a:r>
                <a14:m>
                  <m:oMath xmlns:m="http://schemas.openxmlformats.org/officeDocument/2006/math">
                    <m:sSup>
                      <m:sSupPr>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2200" i="1" kern="100">
                            <a:effectLst/>
                            <a:latin typeface="Cambria Math" panose="02040503050406030204" pitchFamily="18" charset="0"/>
                            <a:ea typeface="Calibri" panose="020F0502020204030204" pitchFamily="34" charset="0"/>
                            <a:cs typeface="Arial" panose="020B0604020202020204" pitchFamily="34" charset="0"/>
                          </a:rPr>
                          <m:t>2</m:t>
                        </m:r>
                      </m:e>
                      <m:sup>
                        <m:r>
                          <a:rPr lang="en-US" sz="2200" i="1" kern="100">
                            <a:effectLst/>
                            <a:latin typeface="Cambria Math" panose="02040503050406030204" pitchFamily="18" charset="0"/>
                            <a:ea typeface="Calibri" panose="020F0502020204030204" pitchFamily="34" charset="0"/>
                            <a:cs typeface="Arial" panose="020B0604020202020204" pitchFamily="34" charset="0"/>
                          </a:rPr>
                          <m:t>𝐿</m:t>
                        </m:r>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times. </a:t>
                </a: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Back to the binary strings generated by the hash function, since we assume these strings are random, with each bit having a ½ probability, we can use a similar reasoning. Replacing 0’s for heads, and 1’s for tails. </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dirty="0"/>
                  <a:t>For each hashed binary string, let p(s) be the position of the leftmost 1-bit of s: p(1…)=1, p(0001)=4, p(</a:t>
                </a:r>
                <a14:m>
                  <m:oMath xmlns:m="http://schemas.openxmlformats.org/officeDocument/2006/math">
                    <m:sSup>
                      <m:sSupPr>
                        <m:ctrlPr>
                          <a:rPr lang="en-GB" sz="2200" i="1" smtClean="0">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0</m:t>
                        </m:r>
                      </m:e>
                      <m:sup>
                        <m:r>
                          <a:rPr lang="en-US" sz="2200" b="0" i="1" smtClean="0">
                            <a:effectLst/>
                            <a:latin typeface="Cambria Math" panose="02040503050406030204" pitchFamily="18" charset="0"/>
                            <a:ea typeface="Calibri" panose="020F0502020204030204" pitchFamily="34" charset="0"/>
                            <a:cs typeface="Arial" panose="020B0604020202020204" pitchFamily="34" charset="0"/>
                          </a:rPr>
                          <m:t>𝑘</m:t>
                        </m:r>
                      </m:sup>
                    </m:sSup>
                  </m:oMath>
                </a14:m>
                <a:r>
                  <a:rPr lang="en-GB" sz="2200" dirty="0"/>
                  <a:t>)=k+1.  In this way, we are calculating the 0’s streak from the left until the first 1-bit. </a:t>
                </a:r>
              </a:p>
              <a:p>
                <a:pPr marL="0" indent="0" algn="just">
                  <a:buNone/>
                </a:pPr>
                <a:r>
                  <a:rPr lang="en-GB" sz="2200" dirty="0"/>
                  <a:t>For strings in the </a:t>
                </a:r>
                <a:r>
                  <a:rPr lang="en-GB" sz="2200" i="1" dirty="0"/>
                  <a:t>hashed</a:t>
                </a:r>
                <a:r>
                  <a:rPr lang="en-GB" sz="2200" dirty="0"/>
                  <a:t> stream: If the maximum streak of 0’s equals L, then:</a:t>
                </a:r>
              </a:p>
              <a:p>
                <a:pPr marL="0" indent="0" algn="just">
                  <a:buNone/>
                </a:pPr>
                <a14:m>
                  <m:oMath xmlns:m="http://schemas.openxmlformats.org/officeDocument/2006/math">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𝐿</m:t>
                    </m:r>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+1=</m:t>
                    </m:r>
                    <m:func>
                      <m:funcPr>
                        <m:ctrlPr>
                          <a:rPr lang="en-GB" sz="2200" i="1" kern="100">
                            <a:effectLst/>
                            <a:latin typeface="Cambria Math" panose="02040503050406030204" pitchFamily="18" charset="0"/>
                            <a:ea typeface="Times New Roman" panose="02020603050405020304" pitchFamily="18" charset="0"/>
                            <a:cs typeface="Arial" panose="020B0604020202020204" pitchFamily="34" charset="0"/>
                          </a:rPr>
                        </m:ctrlPr>
                      </m:funcPr>
                      <m:fName>
                        <m:limLow>
                          <m:limLowPr>
                            <m:ctrlPr>
                              <a:rPr lang="en-GB" sz="2200" i="1" kern="100">
                                <a:effectLst/>
                                <a:latin typeface="Cambria Math" panose="02040503050406030204" pitchFamily="18" charset="0"/>
                                <a:ea typeface="Times New Roman" panose="02020603050405020304" pitchFamily="18" charset="0"/>
                                <a:cs typeface="Arial" panose="020B0604020202020204" pitchFamily="34" charset="0"/>
                              </a:rPr>
                            </m:ctrlPr>
                          </m:limLowPr>
                          <m:e>
                            <m:r>
                              <m:rPr>
                                <m:sty m:val="p"/>
                              </m:rPr>
                              <a:rPr lang="en-US" sz="2200" kern="100">
                                <a:effectLst/>
                                <a:latin typeface="Cambria Math" panose="02040503050406030204" pitchFamily="18" charset="0"/>
                                <a:ea typeface="Calibri" panose="020F0502020204030204" pitchFamily="34" charset="0"/>
                                <a:cs typeface="Arial" panose="020B0604020202020204" pitchFamily="34" charset="0"/>
                              </a:rPr>
                              <m:t>max</m:t>
                            </m:r>
                          </m:e>
                          <m:lim>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h</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𝑀</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lim>
                        </m:limLow>
                      </m:fName>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𝑝</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a cardinality estimation would be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r>
                          <a:rPr lang="en-US" sz="2200" i="1">
                            <a:latin typeface="Cambria Math" panose="02040503050406030204" pitchFamily="18" charset="0"/>
                          </a:rPr>
                          <m:t>+1</m:t>
                        </m:r>
                      </m:sup>
                    </m:sSup>
                    <m:r>
                      <a:rPr lang="en-US" sz="2200" i="1">
                        <a:latin typeface="Cambria Math" panose="02040503050406030204" pitchFamily="18" charset="0"/>
                      </a:rPr>
                      <m:t>=</m:t>
                    </m:r>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𝑝</m:t>
                        </m:r>
                        <m:r>
                          <a:rPr lang="en-US" sz="2200" i="1">
                            <a:latin typeface="Cambria Math" panose="02040503050406030204" pitchFamily="18" charset="0"/>
                          </a:rPr>
                          <m:t>(</m:t>
                        </m:r>
                        <m:acc>
                          <m:accPr>
                            <m:chr m:val="̌"/>
                            <m:ctrlPr>
                              <a:rPr lang="en-GB" sz="2200" i="1">
                                <a:latin typeface="Cambria Math" panose="02040503050406030204" pitchFamily="18" charset="0"/>
                              </a:rPr>
                            </m:ctrlPr>
                          </m:accPr>
                          <m:e>
                            <m:r>
                              <a:rPr lang="en-US" sz="2200" i="1">
                                <a:latin typeface="Cambria Math" panose="02040503050406030204" pitchFamily="18" charset="0"/>
                              </a:rPr>
                              <m:t>𝑣</m:t>
                            </m:r>
                          </m:e>
                        </m:acc>
                        <m:r>
                          <a:rPr lang="en-US" sz="2200" i="1">
                            <a:latin typeface="Cambria Math" panose="02040503050406030204" pitchFamily="18" charset="0"/>
                          </a:rPr>
                          <m:t>)</m:t>
                        </m:r>
                      </m:sup>
                    </m:sSup>
                  </m:oMath>
                </a14:m>
                <a:r>
                  <a:rPr lang="en-GB" sz="2200" dirty="0"/>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65534250-D388-4FBB-5706-4D12AF15E168}"/>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94149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0A6-0BF3-6D3C-7053-EBA0AF26E54D}"/>
              </a:ext>
            </a:extLst>
          </p:cNvPr>
          <p:cNvSpPr>
            <a:spLocks noGrp="1"/>
          </p:cNvSpPr>
          <p:nvPr>
            <p:ph type="title"/>
          </p:nvPr>
        </p:nvSpPr>
        <p:spPr/>
        <p:txBody>
          <a:bodyPr/>
          <a:lstStyle/>
          <a:p>
            <a:r>
              <a:rPr lang="en-US" dirty="0"/>
              <a:t>Drawbacks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13957-9687-2B13-BE2D-E7C0CB4BBBAD}"/>
                  </a:ext>
                </a:extLst>
              </p:cNvPr>
              <p:cNvSpPr>
                <a:spLocks noGrp="1"/>
              </p:cNvSpPr>
              <p:nvPr>
                <p:ph idx="1"/>
              </p:nvPr>
            </p:nvSpPr>
            <p:spPr/>
            <p:txBody>
              <a:bodyPr>
                <a:normAutofit/>
              </a:bodyPr>
              <a:lstStyle/>
              <a:p>
                <a:pPr marL="0" indent="0" algn="just">
                  <a:buNone/>
                </a:pPr>
                <a:r>
                  <a:rPr lang="en-US" sz="2200" dirty="0"/>
                  <a:t>The suggested method serves as a great starting point for estimating cardinalities, however it has 2 main drawbacks:</a:t>
                </a:r>
              </a:p>
              <a:p>
                <a:pPr marL="0" indent="0" algn="just">
                  <a:buNone/>
                </a:pPr>
                <a:endParaRPr lang="en-US" sz="2200" dirty="0"/>
              </a:p>
              <a:p>
                <a:pPr marL="0" indent="0" algn="just">
                  <a:buNone/>
                </a:pPr>
                <a:r>
                  <a:rPr lang="en-US" sz="2200" dirty="0"/>
                  <a:t>- This method only outputs powers of 2. For large numbers, the distance between consecutive powers of 2 increases, leading us to have very large skews. For example, if the true cardinality is </a:t>
                </a:r>
                <a14:m>
                  <m:oMath xmlns:m="http://schemas.openxmlformats.org/officeDocument/2006/math">
                    <m:sSup>
                      <m:sSupPr>
                        <m:ctrlPr>
                          <a:rPr lang="en-GB" sz="2200" i="1" kern="100" smtClean="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1.57∗10</m:t>
                        </m:r>
                      </m:e>
                      <m:sup>
                        <m:r>
                          <a:rPr lang="en-US" sz="2200" i="1" kern="100">
                            <a:effectLst/>
                            <a:latin typeface="Cambria Math" panose="02040503050406030204" pitchFamily="18" charset="0"/>
                            <a:ea typeface="Times New Roman" panose="02020603050405020304" pitchFamily="18" charset="0"/>
                            <a:cs typeface="Arial" panose="020B0604020202020204" pitchFamily="34" charset="0"/>
                          </a:rPr>
                          <m:t>6</m:t>
                        </m:r>
                      </m:sup>
                    </m:sSup>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we would get a skew of about 33% (order of around half a million) from the true cardinality.</a:t>
                </a: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This method suffers from a </a:t>
                </a:r>
                <a:r>
                  <a:rPr lang="en-GB" sz="2200" i="1" kern="100" dirty="0">
                    <a:effectLst/>
                    <a:latin typeface="Calibri" panose="020F0502020204030204" pitchFamily="34" charset="0"/>
                    <a:ea typeface="Calibri" panose="020F0502020204030204" pitchFamily="34" charset="0"/>
                    <a:cs typeface="Arial" panose="020B0604020202020204" pitchFamily="34" charset="0"/>
                  </a:rPr>
                  <a:t>very high </a:t>
                </a:r>
                <a:r>
                  <a:rPr lang="en-GB" sz="2200" kern="100" dirty="0">
                    <a:effectLst/>
                    <a:latin typeface="Calibri" panose="020F0502020204030204" pitchFamily="34" charset="0"/>
                    <a:ea typeface="Calibri" panose="020F0502020204030204" pitchFamily="34" charset="0"/>
                    <a:cs typeface="Arial" panose="020B0604020202020204" pitchFamily="34" charset="0"/>
                  </a:rPr>
                  <a:t>variability. In practice, it is enough for a </a:t>
                </a:r>
                <a:r>
                  <a:rPr lang="en-GB" sz="2200" u="sng" kern="100" dirty="0">
                    <a:effectLst/>
                    <a:latin typeface="Calibri" panose="020F0502020204030204" pitchFamily="34" charset="0"/>
                    <a:ea typeface="Calibri" panose="020F0502020204030204" pitchFamily="34" charset="0"/>
                    <a:cs typeface="Arial" panose="020B0604020202020204" pitchFamily="34" charset="0"/>
                  </a:rPr>
                  <a:t>single</a:t>
                </a:r>
                <a:r>
                  <a:rPr lang="en-GB" sz="2200" kern="100" dirty="0">
                    <a:effectLst/>
                    <a:latin typeface="Calibri" panose="020F0502020204030204" pitchFamily="34" charset="0"/>
                    <a:ea typeface="Calibri" panose="020F0502020204030204" pitchFamily="34" charset="0"/>
                    <a:cs typeface="Arial" panose="020B0604020202020204" pitchFamily="34" charset="0"/>
                  </a:rPr>
                  <a:t> observation (even if unlikely!) to produce wrong results. Fo</a:t>
                </a:r>
                <a:r>
                  <a:rPr lang="en-GB" sz="2200" kern="100" dirty="0">
                    <a:latin typeface="Calibri" panose="020F0502020204030204" pitchFamily="34" charset="0"/>
                    <a:ea typeface="Calibri" panose="020F0502020204030204" pitchFamily="34" charset="0"/>
                    <a:cs typeface="Arial" panose="020B0604020202020204" pitchFamily="34" charset="0"/>
                  </a:rPr>
                  <a:t>r example, if in a set of E=2000 elements one of the words was hashed to a binary string with 20 leading digits, we would have a cardinality estimation about ~1000 times larger than the true cardinality! </a:t>
                </a:r>
                <a:endParaRPr lang="en-GB" sz="2200" i="1"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90713957-9687-2B13-BE2D-E7C0CB4BBBAD}"/>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144808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7117-85AF-9A0E-2E87-23891376062D}"/>
              </a:ext>
            </a:extLst>
          </p:cNvPr>
          <p:cNvSpPr>
            <a:spLocks noGrp="1"/>
          </p:cNvSpPr>
          <p:nvPr>
            <p:ph type="title"/>
          </p:nvPr>
        </p:nvSpPr>
        <p:spPr/>
        <p:txBody>
          <a:bodyPr/>
          <a:lstStyle/>
          <a:p>
            <a:r>
              <a:rPr lang="en-US" dirty="0"/>
              <a:t>Attempted solution </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F5EA43-DD29-B5EA-6B30-C0B9F07A4DEA}"/>
                  </a:ext>
                </a:extLst>
              </p:cNvPr>
              <p:cNvSpPr>
                <a:spLocks noGrp="1"/>
              </p:cNvSpPr>
              <p:nvPr>
                <p:ph idx="1"/>
              </p:nvPr>
            </p:nvSpPr>
            <p:spPr/>
            <p:txBody>
              <a:bodyPr>
                <a:normAutofit/>
              </a:bodyPr>
              <a:lstStyle/>
              <a:p>
                <a:pPr marL="0" indent="0" algn="just">
                  <a:buNone/>
                </a:pPr>
                <a:r>
                  <a:rPr lang="en-US" sz="2200" dirty="0"/>
                  <a:t>The problems arise because single variable X = (max p(v)), cannot suffice to obtain accurate measurements. An immediate idea is then to perform several experiments in parallel: if each of a collection of m random variables has standard deviation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𝜎</m:t>
                    </m:r>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then their arithmetic mean has a standard deviation of </a:t>
                </a:r>
                <a14:m>
                  <m:oMath xmlns:m="http://schemas.openxmlformats.org/officeDocument/2006/math">
                    <m:r>
                      <a:rPr lang="en-US" sz="2200" i="1">
                        <a:latin typeface="Cambria Math" panose="02040503050406030204" pitchFamily="18" charset="0"/>
                      </a:rPr>
                      <m:t>𝜎</m:t>
                    </m:r>
                    <m:r>
                      <a:rPr lang="en-US" sz="2200" i="1">
                        <a:latin typeface="Cambria Math" panose="02040503050406030204" pitchFamily="18" charset="0"/>
                      </a:rPr>
                      <m:t>/</m:t>
                    </m:r>
                    <m:r>
                      <a:rPr lang="en-US" sz="2200" i="1">
                        <a:latin typeface="Cambria Math" panose="02040503050406030204" pitchFamily="18" charset="0"/>
                      </a:rPr>
                      <m:t>𝑚</m:t>
                    </m:r>
                  </m:oMath>
                </a14:m>
                <a:r>
                  <a:rPr lang="en-GB" sz="2200" dirty="0"/>
                  <a:t>, </a:t>
                </a:r>
                <a:r>
                  <a:rPr lang="en-US" sz="2200" dirty="0"/>
                  <a:t>which can be made as small as we please by increasing m.</a:t>
                </a:r>
              </a:p>
              <a:p>
                <a:pPr marL="0" indent="0" algn="just">
                  <a:buNone/>
                </a:pPr>
                <a:endParaRPr lang="en-GB" sz="2200" dirty="0"/>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That simplistic strategy has however two major drawbacks: it is costly in terms of computation time (we would need to compute m hashed values per element scanned), and, worse, it would necessitate a large set of independent hashing functions, for which no construction is known.</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FF5EA43-DD29-B5EA-6B30-C0B9F07A4DEA}"/>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87226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EF1D-18CC-6104-C11C-764E0D0A894A}"/>
              </a:ext>
            </a:extLst>
          </p:cNvPr>
          <p:cNvSpPr>
            <a:spLocks noGrp="1"/>
          </p:cNvSpPr>
          <p:nvPr>
            <p:ph type="title"/>
          </p:nvPr>
        </p:nvSpPr>
        <p:spPr/>
        <p:txBody>
          <a:bodyPr/>
          <a:lstStyle/>
          <a:p>
            <a:r>
              <a:rPr lang="en-US" dirty="0"/>
              <a:t>Stochastic Averaging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797A97-9236-FFF5-CBA3-0F2BDFA65831}"/>
                  </a:ext>
                </a:extLst>
              </p:cNvPr>
              <p:cNvSpPr>
                <a:spLocks noGrp="1"/>
              </p:cNvSpPr>
              <p:nvPr>
                <p:ph idx="1"/>
              </p:nvPr>
            </p:nvSpPr>
            <p:spPr/>
            <p:txBody>
              <a:bodyPr>
                <a:normAutofit/>
              </a:bodyPr>
              <a:lstStyle/>
              <a:p>
                <a:pPr marL="0" indent="0" algn="just">
                  <a:buNone/>
                </a:pPr>
                <a:r>
                  <a:rPr lang="en-US" sz="2200" dirty="0"/>
                  <a:t>The proposed solution to the former problem, under the name of stochastic averaging, consists in </a:t>
                </a:r>
                <a:r>
                  <a:rPr lang="en-US" sz="2200" i="1" dirty="0"/>
                  <a:t>emulating</a:t>
                </a:r>
                <a:r>
                  <a:rPr lang="en-US" sz="2200" dirty="0"/>
                  <a:t> the effect of m experiments with a single hash function. </a:t>
                </a:r>
              </a:p>
              <a:p>
                <a:pPr marL="0" indent="0" algn="just">
                  <a:buNone/>
                </a:pPr>
                <a:r>
                  <a:rPr lang="en-US" sz="2200" dirty="0"/>
                  <a:t>We divide the input stream into m sub-streams, corresponding to the partition of the unit interval of the hashed values into </a:t>
                </a:r>
                <a:r>
                  <a:rPr lang="en-US" sz="1800" dirty="0"/>
                  <a:t>[0,</a:t>
                </a:r>
                <a:r>
                  <a:rPr lang="en-GB" sz="1800" kern="100" dirty="0">
                    <a:ea typeface="Times New Roman" panose="02020603050405020304" pitchFamily="18" charset="0"/>
                    <a:cs typeface="Arial" panose="020B0604020202020204" pitchFamily="34" charset="0"/>
                  </a:rPr>
                  <a:t> </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oMath>
                </a14:m>
                <a:r>
                  <a:rPr lang="en-US" sz="1800" dirty="0"/>
                  <a:t>], [</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m:t>
                    </m:r>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2</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oMath>
                </a14:m>
                <a:r>
                  <a:rPr lang="en-US" sz="1800" dirty="0"/>
                  <a:t>],…,[</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𝑚</m:t>
                        </m:r>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r>
                      <a:rPr lang="en-US" sz="1800" i="1" kern="100">
                        <a:latin typeface="Cambria Math" panose="02040503050406030204" pitchFamily="18" charset="0"/>
                        <a:ea typeface="Times New Roman" panose="02020603050405020304" pitchFamily="18" charset="0"/>
                        <a:cs typeface="Arial" panose="020B0604020202020204" pitchFamily="34" charset="0"/>
                      </a:rPr>
                      <m:t>, </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1</m:t>
                    </m:r>
                  </m:oMath>
                </a14:m>
                <a:r>
                  <a:rPr lang="en-US" sz="1800" dirty="0"/>
                  <a:t>]. </a:t>
                </a:r>
                <a:r>
                  <a:rPr lang="en-US" sz="2200" dirty="0"/>
                  <a:t>Then, one maintains the m registers, </a:t>
                </a:r>
                <a14:m>
                  <m:oMath xmlns:m="http://schemas.openxmlformats.org/officeDocument/2006/math">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r>
                      <a:rPr lang="en-US" sz="1800" b="0" i="0" smtClean="0">
                        <a:latin typeface="Cambria Math" panose="02040503050406030204" pitchFamily="18" charset="0"/>
                      </a:rPr>
                      <m:t>.</m:t>
                    </m:r>
                  </m:oMath>
                </a14:m>
                <a:r>
                  <a:rPr lang="en-GB" sz="1800" dirty="0"/>
                  <a:t> </a:t>
                </a:r>
              </a:p>
              <a:p>
                <a:pPr marL="0" indent="0" algn="just">
                  <a:buNone/>
                </a:pPr>
                <a:r>
                  <a:rPr lang="en-GB" sz="2200" dirty="0"/>
                  <a:t>A suitable average of the registers </a:t>
                </a:r>
                <a:r>
                  <a:rPr lang="en-US" sz="2200" dirty="0"/>
                  <a:t>should produce an estimate of cardinalities whose quality should improve, due to averaging effects, in proportion to </a:t>
                </a:r>
                <a14:m>
                  <m:oMath xmlns:m="http://schemas.openxmlformats.org/officeDocument/2006/math">
                    <m:f>
                      <m:fPr>
                        <m:ctrlPr>
                          <a:rPr lang="en-GB" sz="1600" i="1" smtClean="0">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den>
                    </m:f>
                    <m:r>
                      <a:rPr lang="en-US" sz="1800" b="0" i="0"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GB" sz="2200" dirty="0"/>
              </a:p>
              <a:p>
                <a:pPr marL="0" indent="0" algn="just">
                  <a:buNone/>
                </a:pPr>
                <a:r>
                  <a:rPr lang="en-US" sz="2200" dirty="0"/>
                  <a:t>The benefit of this approach is that it requires only a constant number of elementary operations per element of the multiset M (as opposed to a quantity proportional to m), while only one hash function is now needed.</a:t>
                </a:r>
                <a:endParaRPr lang="en-GB" sz="2200" dirty="0"/>
              </a:p>
              <a:p>
                <a:pPr marL="0" indent="0" algn="jus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C797A97-9236-FFF5-CBA3-0F2BDFA65831}"/>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419720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FBC9-C48B-DE84-6DBB-528E3A2A79B0}"/>
              </a:ext>
            </a:extLst>
          </p:cNvPr>
          <p:cNvSpPr>
            <a:spLocks noGrp="1"/>
          </p:cNvSpPr>
          <p:nvPr>
            <p:ph type="title"/>
          </p:nvPr>
        </p:nvSpPr>
        <p:spPr/>
        <p:txBody>
          <a:bodyPr/>
          <a:lstStyle/>
          <a:p>
            <a:r>
              <a:rPr lang="en-US" dirty="0"/>
              <a:t>Buckets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1993B2-66F6-00A2-D682-26F7C1CC4D0C}"/>
                  </a:ext>
                </a:extLst>
              </p:cNvPr>
              <p:cNvSpPr>
                <a:spLocks noGrp="1"/>
              </p:cNvSpPr>
              <p:nvPr>
                <p:ph idx="1"/>
              </p:nvPr>
            </p:nvSpPr>
            <p:spPr/>
            <p:txBody>
              <a:bodyPr>
                <a:normAutofit/>
              </a:bodyPr>
              <a:lstStyle/>
              <a:p>
                <a:pPr marL="0" indent="0" algn="just">
                  <a:buNone/>
                </a:pPr>
                <a:r>
                  <a:rPr lang="en-US" sz="2200" dirty="0"/>
                  <a:t>In the context of our problem, after hashing an input word v,  we pay attention to the resulting binary string h(v). Denote: </a:t>
                </a:r>
                <a14:m>
                  <m:oMath xmlns:m="http://schemas.openxmlformats.org/officeDocument/2006/math">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h</m:t>
                        </m:r>
                        <m:d>
                          <m:d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dPr>
                          <m:e>
                            <m:r>
                              <a:rPr lang="en-US" sz="1800" i="1" kern="100">
                                <a:latin typeface="Cambria Math" panose="02040503050406030204" pitchFamily="18" charset="0"/>
                                <a:ea typeface="Times New Roman" panose="02020603050405020304" pitchFamily="18" charset="0"/>
                                <a:cs typeface="Arial" panose="020B0604020202020204" pitchFamily="34" charset="0"/>
                              </a:rPr>
                              <m:t>𝑣</m:t>
                            </m:r>
                          </m:e>
                        </m:d>
                        <m:r>
                          <a:rPr lang="en-US" sz="1800" i="1" kern="100">
                            <a:latin typeface="Cambria Math" panose="02040503050406030204" pitchFamily="18" charset="0"/>
                            <a:ea typeface="Times New Roman" panose="02020603050405020304" pitchFamily="18" charset="0"/>
                            <a:cs typeface="Arial" panose="020B0604020202020204" pitchFamily="34" charset="0"/>
                          </a:rPr>
                          <m:t>=</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𝑙</m:t>
                        </m:r>
                      </m:sub>
                    </m:sSub>
                  </m:oMath>
                </a14:m>
                <a:endParaRPr lang="en-GB" sz="2200" kern="100" dirty="0">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Sinc</a:t>
                </a:r>
                <a:r>
                  <a:rPr lang="en-GB" sz="2200" kern="100" dirty="0">
                    <a:latin typeface="Calibri" panose="020F0502020204030204" pitchFamily="34" charset="0"/>
                    <a:ea typeface="Calibri" panose="020F0502020204030204" pitchFamily="34" charset="0"/>
                    <a:cs typeface="Arial" panose="020B0604020202020204" pitchFamily="34" charset="0"/>
                  </a:rPr>
                  <a:t>e we aim to separate any input word into m different groups, we can look at the first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𝑏</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func>
                      <m:funcPr>
                        <m:ctrlPr>
                          <a:rPr lang="en-GB" sz="1200" i="1">
                            <a:effectLst/>
                            <a:latin typeface="Cambria Math" panose="02040503050406030204" pitchFamily="18" charset="0"/>
                          </a:rPr>
                        </m:ctrlPr>
                      </m:funcPr>
                      <m:fName>
                        <m:sSub>
                          <m:sSubPr>
                            <m:ctrlPr>
                              <a:rPr lang="en-GB" sz="1200" i="1">
                                <a:effectLst/>
                                <a:latin typeface="Cambria Math" panose="02040503050406030204" pitchFamily="18"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fName>
                      <m:e>
                        <m:r>
                          <a:rPr lang="en-US" sz="1800" i="1">
                            <a:effectLst/>
                            <a:latin typeface="Cambria Math" panose="02040503050406030204" pitchFamily="18" charset="0"/>
                            <a:ea typeface="Calibri" panose="020F0502020204030204" pitchFamily="34" charset="0"/>
                            <a:cs typeface="Arial" panose="020B0604020202020204" pitchFamily="34" charset="0"/>
                          </a:rPr>
                          <m:t>𝑚</m:t>
                        </m:r>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bits of h(v), and depending on those bits, we define the </a:t>
                </a:r>
                <a:r>
                  <a:rPr lang="en-GB" sz="2200" i="1" kern="100" dirty="0">
                    <a:effectLst/>
                    <a:latin typeface="Calibri" panose="020F0502020204030204" pitchFamily="34" charset="0"/>
                    <a:ea typeface="Calibri" panose="020F0502020204030204" pitchFamily="34" charset="0"/>
                    <a:cs typeface="Arial" panose="020B0604020202020204" pitchFamily="34" charset="0"/>
                  </a:rPr>
                  <a:t>bucket</a:t>
                </a:r>
                <a:r>
                  <a:rPr lang="en-GB" sz="2200" kern="100" dirty="0">
                    <a:effectLst/>
                    <a:latin typeface="Calibri" panose="020F0502020204030204" pitchFamily="34" charset="0"/>
                    <a:ea typeface="Calibri" panose="020F0502020204030204" pitchFamily="34" charset="0"/>
                    <a:cs typeface="Arial" panose="020B0604020202020204" pitchFamily="34" charset="0"/>
                  </a:rPr>
                  <a:t> to send h(v) to.</a:t>
                </a:r>
              </a:p>
              <a:p>
                <a:pPr marL="0" indent="0" algn="just">
                  <a:buNone/>
                </a:pPr>
                <a14:m>
                  <m:oMath xmlns:m="http://schemas.openxmlformats.org/officeDocument/2006/math">
                    <m:sSub>
                      <m:sSubPr>
                        <m:ctrlPr>
                          <a:rPr lang="en-GB" sz="1800" i="1" kern="1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𝑗</m:t>
                        </m:r>
                        <m:r>
                          <a:rPr lang="en-US" sz="1800" i="1" kern="100">
                            <a:latin typeface="Cambria Math" panose="02040503050406030204" pitchFamily="18" charset="0"/>
                            <a:ea typeface="Times New Roman" panose="02020603050405020304" pitchFamily="18" charset="0"/>
                            <a:cs typeface="Arial" panose="020B0604020202020204" pitchFamily="34" charset="0"/>
                          </a:rPr>
                          <m:t>=</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sub>
                    </m:sSub>
                    <m:r>
                      <a:rPr lang="en-US" sz="1800" b="0" i="0" kern="100"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then we look at the remaining bits of h(v): </a:t>
                </a:r>
                <a14:m>
                  <m:oMath xmlns:m="http://schemas.openxmlformats.org/officeDocument/2006/math">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𝑤</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 </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𝑙</m:t>
                        </m:r>
                      </m:sub>
                    </m:sSub>
                    <m:r>
                      <a:rPr lang="en-US" sz="1800" b="0" i="0" kern="100" smtClean="0">
                        <a:latin typeface="Cambria Math" panose="02040503050406030204" pitchFamily="18" charset="0"/>
                        <a:ea typeface="Times New Roman" panose="02020603050405020304" pitchFamily="18" charset="0"/>
                        <a:cs typeface="Arial" panose="020B0604020202020204" pitchFamily="34" charset="0"/>
                      </a:rPr>
                      <m:t>.</m:t>
                    </m:r>
                  </m:oMath>
                </a14:m>
                <a:r>
                  <a:rPr lang="en-US" sz="1800" b="0" kern="100" dirty="0">
                    <a:latin typeface="Calibri" panose="020F0502020204030204" pitchFamily="34" charset="0"/>
                    <a:ea typeface="Times New Roman" panose="02020603050405020304" pitchFamily="18" charset="0"/>
                    <a:cs typeface="Arial" panose="020B0604020202020204" pitchFamily="34" charset="0"/>
                  </a:rPr>
                  <a:t> </a:t>
                </a:r>
              </a:p>
              <a:p>
                <a:pPr marL="0" indent="0" algn="just">
                  <a:buNone/>
                </a:pPr>
                <a:r>
                  <a:rPr lang="en-US" sz="2200" b="0" kern="100" dirty="0">
                    <a:latin typeface="Calibri" panose="020F0502020204030204" pitchFamily="34" charset="0"/>
                    <a:ea typeface="Times New Roman" panose="02020603050405020304" pitchFamily="18" charset="0"/>
                    <a:cs typeface="Arial" panose="020B0604020202020204" pitchFamily="34" charset="0"/>
                  </a:rPr>
                  <a:t>We then calculate p(w) and compare it to the value in the register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b="0" i="1" smtClean="0">
                            <a:latin typeface="Cambria Math" panose="02040503050406030204" pitchFamily="18" charset="0"/>
                          </a:rPr>
                          <m:t>𝑗</m:t>
                        </m:r>
                      </m:sub>
                    </m:sSub>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update the value of the register if p(w) is larger than the value stored in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oMath>
                </a14:m>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1800" dirty="0"/>
                  <a:t>Notes: since we are taking the first b bits of h(v), it necessitates that m is a power of 2. In the algorithm, b can range from 4 to 16. Also, when calculating the number of the register associated with h(v), we add 1 to the first b bits (to get a register number ranging 1…m) </a:t>
                </a:r>
              </a:p>
            </p:txBody>
          </p:sp>
        </mc:Choice>
        <mc:Fallback xmlns="">
          <p:sp>
            <p:nvSpPr>
              <p:cNvPr id="3" name="Content Placeholder 2">
                <a:extLst>
                  <a:ext uri="{FF2B5EF4-FFF2-40B4-BE49-F238E27FC236}">
                    <a16:creationId xmlns:a16="http://schemas.microsoft.com/office/drawing/2014/main" id="{9E1993B2-66F6-00A2-D682-26F7C1CC4D0C}"/>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28018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34CC-3B4C-A7EF-4E31-9245DA54CBCB}"/>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CD9F1D94-1BBD-2F7E-16A2-778FEC094904}"/>
              </a:ext>
            </a:extLst>
          </p:cNvPr>
          <p:cNvSpPr>
            <a:spLocks noGrp="1"/>
          </p:cNvSpPr>
          <p:nvPr>
            <p:ph idx="1"/>
          </p:nvPr>
        </p:nvSpPr>
        <p:spPr/>
        <p:txBody>
          <a:bodyPr/>
          <a:lstStyle/>
          <a:p>
            <a:r>
              <a:rPr lang="en-US" dirty="0"/>
              <a:t>The Count-Distinct problem</a:t>
            </a:r>
          </a:p>
          <a:p>
            <a:r>
              <a:rPr lang="en-US" dirty="0"/>
              <a:t>Applications</a:t>
            </a:r>
          </a:p>
          <a:p>
            <a:r>
              <a:rPr lang="en-US" dirty="0"/>
              <a:t>Naïve approach</a:t>
            </a:r>
          </a:p>
          <a:p>
            <a:r>
              <a:rPr lang="en-US" dirty="0"/>
              <a:t>Cardinality Estimators Concepts</a:t>
            </a:r>
          </a:p>
          <a:p>
            <a:r>
              <a:rPr lang="en-US" dirty="0" err="1"/>
              <a:t>LogLog</a:t>
            </a:r>
            <a:r>
              <a:rPr lang="en-US" dirty="0"/>
              <a:t> algorithm</a:t>
            </a:r>
          </a:p>
          <a:p>
            <a:r>
              <a:rPr lang="en-US" dirty="0" err="1"/>
              <a:t>HyperLogLog</a:t>
            </a:r>
            <a:r>
              <a:rPr lang="en-US" dirty="0"/>
              <a:t> algorithm</a:t>
            </a:r>
          </a:p>
          <a:p>
            <a:r>
              <a:rPr lang="en-US" dirty="0"/>
              <a:t>Sliding </a:t>
            </a:r>
            <a:r>
              <a:rPr lang="en-US" dirty="0" err="1"/>
              <a:t>HyperLogLog</a:t>
            </a:r>
            <a:r>
              <a:rPr lang="en-US" dirty="0"/>
              <a:t> algorithm</a:t>
            </a:r>
            <a:endParaRPr lang="en-GB" dirty="0"/>
          </a:p>
        </p:txBody>
      </p:sp>
    </p:spTree>
    <p:extLst>
      <p:ext uri="{BB962C8B-B14F-4D97-AF65-F5344CB8AC3E}">
        <p14:creationId xmlns:p14="http://schemas.microsoft.com/office/powerpoint/2010/main" val="26273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E30E-6C48-D891-3F10-77DCBE112A7D}"/>
              </a:ext>
            </a:extLst>
          </p:cNvPr>
          <p:cNvSpPr>
            <a:spLocks noGrp="1"/>
          </p:cNvSpPr>
          <p:nvPr>
            <p:ph type="title"/>
          </p:nvPr>
        </p:nvSpPr>
        <p:spPr/>
        <p:txBody>
          <a:bodyPr/>
          <a:lstStyle/>
          <a:p>
            <a:r>
              <a:rPr lang="en-US" dirty="0"/>
              <a:t>Cardinality Estimation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86CC3-9269-244E-A866-192DE50EE0E1}"/>
                  </a:ext>
                </a:extLst>
              </p:cNvPr>
              <p:cNvSpPr>
                <a:spLocks noGrp="1"/>
              </p:cNvSpPr>
              <p:nvPr>
                <p:ph idx="1"/>
              </p:nvPr>
            </p:nvSpPr>
            <p:spPr/>
            <p:txBody>
              <a:bodyPr>
                <a:normAutofit/>
              </a:bodyPr>
              <a:lstStyle/>
              <a:p>
                <a:pPr marL="0" indent="0" algn="just">
                  <a:buNone/>
                </a:pPr>
                <a:r>
                  <a:rPr lang="en-US" sz="2200" dirty="0"/>
                  <a:t>After hashing each word in the stream, associating it with a bucket, calculating p(w) of the remaining bits and updating each register locally, we need to use the m registers to get the final estimation of the cardinality.</a:t>
                </a:r>
              </a:p>
              <a:p>
                <a:pPr marL="0" indent="0" algn="just">
                  <a:buNone/>
                </a:pPr>
                <a:r>
                  <a:rPr lang="en-US" sz="2200" dirty="0"/>
                  <a:t>From our previous observation, the value </a:t>
                </a:r>
                <a14:m>
                  <m:oMath xmlns:m="http://schemas.openxmlformats.org/officeDocument/2006/math">
                    <m:sSup>
                      <m:sSupPr>
                        <m:ctrlPr>
                          <a:rPr lang="en-GB" sz="1800" i="1" kern="100" smtClean="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e>
                      <m:sup>
                        <m:sSub>
                          <m:sSubPr>
                            <m:ctrlPr>
                              <a:rPr lang="en-GB"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𝑀</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𝑗</m:t>
                            </m:r>
                          </m:sub>
                        </m:sSub>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tells us </a:t>
                </a:r>
                <a:r>
                  <a:rPr lang="en-GB" sz="2200" i="1" kern="100" dirty="0">
                    <a:effectLst/>
                    <a:latin typeface="Calibri" panose="020F0502020204030204" pitchFamily="34" charset="0"/>
                    <a:ea typeface="Calibri" panose="020F0502020204030204" pitchFamily="34" charset="0"/>
                    <a:cs typeface="Arial" panose="020B0604020202020204" pitchFamily="34" charset="0"/>
                  </a:rPr>
                  <a:t>approximately</a:t>
                </a:r>
                <a:r>
                  <a:rPr lang="en-GB" sz="2200" kern="100" dirty="0">
                    <a:effectLst/>
                    <a:latin typeface="Calibri" panose="020F0502020204030204" pitchFamily="34" charset="0"/>
                    <a:ea typeface="Calibri" panose="020F0502020204030204" pitchFamily="34" charset="0"/>
                    <a:cs typeface="Arial" panose="020B0604020202020204" pitchFamily="34" charset="0"/>
                  </a:rPr>
                  <a:t> how many </a:t>
                </a:r>
                <a:r>
                  <a:rPr lang="en-GB" sz="2200" i="1" kern="100" dirty="0">
                    <a:effectLst/>
                    <a:latin typeface="Calibri" panose="020F0502020204030204" pitchFamily="34" charset="0"/>
                    <a:ea typeface="Calibri" panose="020F0502020204030204" pitchFamily="34" charset="0"/>
                    <a:cs typeface="Arial" panose="020B0604020202020204" pitchFamily="34" charset="0"/>
                  </a:rPr>
                  <a:t>unique</a:t>
                </a:r>
                <a:r>
                  <a:rPr lang="en-GB" sz="2200" kern="100" dirty="0">
                    <a:effectLst/>
                    <a:latin typeface="Calibri" panose="020F0502020204030204" pitchFamily="34" charset="0"/>
                    <a:ea typeface="Calibri" panose="020F0502020204030204" pitchFamily="34" charset="0"/>
                    <a:cs typeface="Arial" panose="020B0604020202020204" pitchFamily="34" charset="0"/>
                  </a:rPr>
                  <a:t> words were hashed to the bucket j. </a:t>
                </a: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Extension to the registers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oMath>
                </a14:m>
                <a:r>
                  <a:rPr lang="en-GB" sz="2200" dirty="0"/>
                  <a:t>:</a:t>
                </a:r>
              </a:p>
              <a:p>
                <a:pPr marL="0" indent="0" algn="just">
                  <a:buNone/>
                </a:pPr>
                <a:r>
                  <a:rPr lang="en-GB" sz="2200" dirty="0"/>
                  <a:t>Calculate the arithmetic mean of the m registers, denoted as </a:t>
                </a:r>
                <a14:m>
                  <m:oMath xmlns:m="http://schemas.openxmlformats.org/officeDocument/2006/math">
                    <m:acc>
                      <m:accPr>
                        <m:chr m:val="̅"/>
                        <m:ctrlPr>
                          <a:rPr lang="en-GB" sz="2200" i="1" kern="100" smtClean="0">
                            <a:effectLst/>
                            <a:latin typeface="Cambria Math" panose="02040503050406030204" pitchFamily="18" charset="0"/>
                            <a:ea typeface="Times New Roman" panose="02020603050405020304" pitchFamily="18" charset="0"/>
                            <a:cs typeface="Arial" panose="020B0604020202020204" pitchFamily="34" charset="0"/>
                          </a:rPr>
                        </m:ctrlPr>
                      </m:accPr>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𝑀</m:t>
                        </m:r>
                      </m:e>
                    </m:acc>
                  </m:oMath>
                </a14:m>
                <a:r>
                  <a:rPr lang="en-GB" sz="2200" dirty="0"/>
                  <a:t>. If the cardinality of the original stream is n, we would expect a uniform distribution in the m buckets, each bucket therefore having n/m elements on average. Therefore, </a:t>
                </a:r>
                <a14:m>
                  <m:oMath xmlns:m="http://schemas.openxmlformats.org/officeDocument/2006/math">
                    <m:acc>
                      <m:accPr>
                        <m:chr m:val="̅"/>
                        <m:ctrlPr>
                          <a:rPr lang="en-GB" sz="2200" i="1" kern="100">
                            <a:latin typeface="Cambria Math" panose="02040503050406030204" pitchFamily="18" charset="0"/>
                            <a:ea typeface="Times New Roman" panose="02020603050405020304" pitchFamily="18" charset="0"/>
                            <a:cs typeface="Arial" panose="020B0604020202020204" pitchFamily="34" charset="0"/>
                          </a:rPr>
                        </m:ctrlPr>
                      </m:accPr>
                      <m:e>
                        <m:r>
                          <a:rPr lang="en-US" sz="2200" i="1" kern="100">
                            <a:latin typeface="Cambria Math" panose="02040503050406030204" pitchFamily="18" charset="0"/>
                            <a:ea typeface="Times New Roman" panose="02020603050405020304" pitchFamily="18" charset="0"/>
                            <a:cs typeface="Arial" panose="020B0604020202020204" pitchFamily="34" charset="0"/>
                          </a:rPr>
                          <m:t>𝑀</m:t>
                        </m:r>
                      </m:e>
                    </m:acc>
                  </m:oMath>
                </a14:m>
                <a:r>
                  <a:rPr lang="en-GB" sz="2200" dirty="0"/>
                  <a:t> is expected to approximate </a:t>
                </a:r>
                <a14:m>
                  <m:oMath xmlns:m="http://schemas.openxmlformats.org/officeDocument/2006/math">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f>
                          <m:fPr>
                            <m:ctrlPr>
                              <a:rPr lang="en-GB" sz="1800" i="1">
                                <a:latin typeface="Cambria Math" panose="02040503050406030204" pitchFamily="18" charset="0"/>
                              </a:rPr>
                            </m:ctrlPr>
                          </m:fPr>
                          <m:num>
                            <m:r>
                              <a:rPr lang="en-US" sz="1800" i="1">
                                <a:latin typeface="Cambria Math" panose="02040503050406030204" pitchFamily="18" charset="0"/>
                              </a:rPr>
                              <m:t>𝑛</m:t>
                            </m:r>
                          </m:num>
                          <m:den>
                            <m:r>
                              <a:rPr lang="en-US" sz="1800" i="1">
                                <a:latin typeface="Cambria Math" panose="02040503050406030204" pitchFamily="18" charset="0"/>
                              </a:rPr>
                              <m:t>𝑚</m:t>
                            </m:r>
                          </m:den>
                        </m:f>
                      </m:e>
                    </m:func>
                  </m:oMath>
                </a14:m>
                <a:r>
                  <a:rPr lang="en-GB" sz="1800" dirty="0"/>
                  <a:t>.</a:t>
                </a:r>
              </a:p>
              <a:p>
                <a:pPr marL="0" indent="0" algn="just">
                  <a:buNone/>
                </a:pPr>
                <a:r>
                  <a:rPr lang="en-GB" sz="2200" dirty="0"/>
                  <a:t>Therefore, we should return </a:t>
                </a:r>
                <a14:m>
                  <m:oMath xmlns:m="http://schemas.openxmlformats.org/officeDocument/2006/math">
                    <m:r>
                      <a:rPr lang="en-US" sz="2200" i="1" smtClean="0">
                        <a:effectLst/>
                        <a:latin typeface="Cambria Math" panose="02040503050406030204" pitchFamily="18" charset="0"/>
                        <a:ea typeface="Calibri" panose="020F0502020204030204" pitchFamily="34" charset="0"/>
                        <a:cs typeface="Arial" panose="020B0604020202020204" pitchFamily="34" charset="0"/>
                      </a:rPr>
                      <m:t>𝑚</m:t>
                    </m:r>
                    <m:r>
                      <a:rPr lang="en-US" sz="2200" i="1" smtClean="0">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2</m:t>
                        </m:r>
                      </m:e>
                      <m:sup>
                        <m:acc>
                          <m:accPr>
                            <m:chr m:val="̅"/>
                            <m:ctrlPr>
                              <a:rPr lang="en-GB"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Arial" panose="020B0604020202020204" pitchFamily="34" charset="0"/>
                              </a:rPr>
                              <m:t>𝑀</m:t>
                            </m:r>
                          </m:e>
                        </m:acc>
                      </m:sup>
                    </m:sSup>
                    <m:r>
                      <a:rPr lang="en-US" sz="2200" i="1">
                        <a:effectLst/>
                        <a:latin typeface="Cambria Math" panose="02040503050406030204" pitchFamily="18" charset="0"/>
                        <a:ea typeface="Calibri" panose="020F0502020204030204" pitchFamily="34" charset="0"/>
                        <a:cs typeface="Arial" panose="020B0604020202020204" pitchFamily="34" charset="0"/>
                      </a:rPr>
                      <m:t>=</m:t>
                    </m:r>
                    <m:r>
                      <a:rPr lang="en-US" sz="2200" i="1">
                        <a:effectLst/>
                        <a:latin typeface="Cambria Math" panose="02040503050406030204" pitchFamily="18" charset="0"/>
                        <a:ea typeface="Calibri" panose="020F0502020204030204" pitchFamily="34" charset="0"/>
                        <a:cs typeface="Arial" panose="020B0604020202020204" pitchFamily="34" charset="0"/>
                      </a:rPr>
                      <m:t>𝑚</m:t>
                    </m:r>
                    <m:r>
                      <a:rPr lang="en-US" sz="2200" i="1">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2</m:t>
                        </m:r>
                      </m:e>
                      <m:sup>
                        <m:f>
                          <m:fPr>
                            <m:ctrlPr>
                              <a:rPr lang="en-GB" sz="2200" i="1">
                                <a:effectLst/>
                                <a:latin typeface="Cambria Math" panose="02040503050406030204" pitchFamily="18" charset="0"/>
                              </a:rPr>
                            </m:ctrlPr>
                          </m:fPr>
                          <m:num>
                            <m:nary>
                              <m:naryPr>
                                <m:chr m:val="∑"/>
                                <m:limLoc m:val="undOvr"/>
                                <m:ctrlPr>
                                  <a:rPr lang="en-GB"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Arial" panose="020B0604020202020204" pitchFamily="34" charset="0"/>
                                  </a:rPr>
                                  <m:t>𝑗</m:t>
                                </m:r>
                                <m:r>
                                  <a:rPr lang="en-US" sz="2200" i="1">
                                    <a:effectLst/>
                                    <a:latin typeface="Cambria Math" panose="02040503050406030204" pitchFamily="18" charset="0"/>
                                    <a:ea typeface="Calibri" panose="020F0502020204030204" pitchFamily="34" charset="0"/>
                                    <a:cs typeface="Arial" panose="020B0604020202020204" pitchFamily="34" charset="0"/>
                                  </a:rPr>
                                  <m:t>=1</m:t>
                                </m:r>
                              </m:sub>
                              <m:sup>
                                <m:r>
                                  <a:rPr lang="en-US" sz="2200" i="1">
                                    <a:effectLst/>
                                    <a:latin typeface="Cambria Math" panose="02040503050406030204" pitchFamily="18" charset="0"/>
                                    <a:ea typeface="Calibri" panose="020F0502020204030204" pitchFamily="34" charset="0"/>
                                    <a:cs typeface="Arial" panose="020B0604020202020204" pitchFamily="34" charset="0"/>
                                  </a:rPr>
                                  <m:t>𝑚</m:t>
                                </m:r>
                              </m:sup>
                              <m:e>
                                <m:sSub>
                                  <m:sSubPr>
                                    <m:ctrlPr>
                                      <a:rPr lang="en-GB"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Arial" panose="020B0604020202020204" pitchFamily="34" charset="0"/>
                                      </a:rPr>
                                      <m:t>𝑀</m:t>
                                    </m:r>
                                  </m:e>
                                  <m:sub>
                                    <m:r>
                                      <a:rPr lang="en-US" sz="2200" i="1">
                                        <a:effectLst/>
                                        <a:latin typeface="Cambria Math" panose="02040503050406030204" pitchFamily="18" charset="0"/>
                                        <a:ea typeface="Calibri" panose="020F0502020204030204" pitchFamily="34" charset="0"/>
                                        <a:cs typeface="Arial" panose="020B0604020202020204" pitchFamily="34" charset="0"/>
                                      </a:rPr>
                                      <m:t>𝑗</m:t>
                                    </m:r>
                                  </m:sub>
                                </m:sSub>
                              </m:e>
                            </m:nary>
                          </m:num>
                          <m:den>
                            <m:r>
                              <a:rPr lang="en-US" sz="2200" i="1">
                                <a:effectLst/>
                                <a:latin typeface="Cambria Math" panose="02040503050406030204" pitchFamily="18" charset="0"/>
                                <a:ea typeface="Calibri" panose="020F0502020204030204" pitchFamily="34" charset="0"/>
                                <a:cs typeface="Arial" panose="020B0604020202020204" pitchFamily="34" charset="0"/>
                              </a:rPr>
                              <m:t>𝑚</m:t>
                            </m:r>
                          </m:den>
                        </m:f>
                      </m:sup>
                    </m:sSup>
                  </m:oMath>
                </a14:m>
                <a:r>
                  <a:rPr lang="en-GB" sz="2200" dirty="0"/>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1800" i="1"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US" sz="2200" dirty="0"/>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1F186CC3-9269-244E-A866-192DE50EE0E1}"/>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271739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0F43-8EBF-D6E3-F1A9-5F42E44F865B}"/>
              </a:ext>
            </a:extLst>
          </p:cNvPr>
          <p:cNvSpPr>
            <a:spLocks noGrp="1"/>
          </p:cNvSpPr>
          <p:nvPr>
            <p:ph type="title"/>
          </p:nvPr>
        </p:nvSpPr>
        <p:spPr/>
        <p:txBody>
          <a:bodyPr/>
          <a:lstStyle/>
          <a:p>
            <a:r>
              <a:rPr lang="en-US" dirty="0"/>
              <a:t>Accounting for bias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B29A50-9955-CD5B-5D54-4A136A678E55}"/>
                  </a:ext>
                </a:extLst>
              </p:cNvPr>
              <p:cNvSpPr>
                <a:spLocks noGrp="1"/>
              </p:cNvSpPr>
              <p:nvPr>
                <p:ph idx="1"/>
              </p:nvPr>
            </p:nvSpPr>
            <p:spPr/>
            <p:txBody>
              <a:bodyPr>
                <a:normAutofit/>
              </a:bodyPr>
              <a:lstStyle/>
              <a:p>
                <a:pPr marL="0" indent="0" algn="just">
                  <a:buNone/>
                </a:pPr>
                <a:r>
                  <a:rPr lang="en-US" sz="2200" dirty="0"/>
                  <a:t>The previous estimate solves the two problems we mentioned before: it does not return whole powers of 2 only, as the average of the registers can be a fraction, and more importantly, a single observation might affect one register, but having a small effect over the final answer as we average on the m registers.</a:t>
                </a:r>
              </a:p>
              <a:p>
                <a:pPr marL="0" indent="0" algn="just">
                  <a:buNone/>
                </a:pPr>
                <a:r>
                  <a:rPr lang="en-US" sz="2200" dirty="0"/>
                  <a:t>Still, the answer provided tends to </a:t>
                </a:r>
                <a:r>
                  <a:rPr lang="en-US" sz="2200" i="1" dirty="0"/>
                  <a:t>overestimate</a:t>
                </a:r>
                <a:r>
                  <a:rPr lang="en-US" sz="2200" dirty="0"/>
                  <a:t> the true cardinality, because of a systematic multiplicative bias due to hash collisions. We multiply the estimation by a constant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𝛼</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oMath>
                </a14:m>
                <a:r>
                  <a:rPr lang="en-US" sz="2200" dirty="0"/>
                  <a:t> to account for that bias.</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After accounting for bias, the </a:t>
                </a:r>
                <a:r>
                  <a:rPr lang="en-US" sz="1800" i="1" dirty="0"/>
                  <a:t>standard error</a:t>
                </a:r>
                <a:r>
                  <a:rPr lang="en-US" sz="2000" dirty="0"/>
                  <a:t> </a:t>
                </a:r>
                <a:r>
                  <a:rPr lang="en-US" sz="1600" dirty="0"/>
                  <a:t>(</a:t>
                </a:r>
                <a14:m>
                  <m:oMath xmlns:m="http://schemas.openxmlformats.org/officeDocument/2006/math">
                    <m:f>
                      <m:fPr>
                        <m:ctrlPr>
                          <a:rPr lang="en-GB" sz="1600" i="1">
                            <a:latin typeface="Cambria Math" panose="02040503050406030204" pitchFamily="18" charset="0"/>
                          </a:rPr>
                        </m:ctrlPr>
                      </m:fPr>
                      <m:num>
                        <m:acc>
                          <m:accPr>
                            <m:chr m:val="̂"/>
                            <m:ctrlPr>
                              <a:rPr lang="en-GB" sz="1600" i="1">
                                <a:latin typeface="Cambria Math" panose="02040503050406030204" pitchFamily="18" charset="0"/>
                              </a:rPr>
                            </m:ctrlPr>
                          </m:accPr>
                          <m:e>
                            <m:r>
                              <a:rPr lang="en-US" sz="1600" i="1">
                                <a:latin typeface="Cambria Math" panose="02040503050406030204" pitchFamily="18" charset="0"/>
                              </a:rPr>
                              <m:t>𝑛</m:t>
                            </m:r>
                          </m:e>
                        </m:acc>
                        <m:r>
                          <a:rPr lang="en-US" sz="1600" i="1">
                            <a:latin typeface="Cambria Math" panose="02040503050406030204" pitchFamily="18" charset="0"/>
                          </a:rPr>
                          <m:t>−</m:t>
                        </m:r>
                        <m:r>
                          <a:rPr lang="en-US" sz="1600" i="1">
                            <a:latin typeface="Cambria Math" panose="02040503050406030204" pitchFamily="18" charset="0"/>
                          </a:rPr>
                          <m:t>𝑛</m:t>
                        </m:r>
                      </m:num>
                      <m:den>
                        <m:r>
                          <a:rPr lang="en-US" sz="1600" i="1">
                            <a:latin typeface="Cambria Math" panose="02040503050406030204" pitchFamily="18" charset="0"/>
                          </a:rPr>
                          <m:t>𝑛</m:t>
                        </m:r>
                      </m:den>
                    </m:f>
                  </m:oMath>
                </a14:m>
                <a:r>
                  <a:rPr lang="en-US" sz="1600" dirty="0"/>
                  <a:t>) </a:t>
                </a:r>
                <a:r>
                  <a:rPr lang="en-US" sz="1800" dirty="0"/>
                  <a:t>of our estimation </a:t>
                </a:r>
                <a14:m>
                  <m:oMath xmlns:m="http://schemas.openxmlformats.org/officeDocument/2006/math">
                    <m:acc>
                      <m:accPr>
                        <m:chr m:val="̂"/>
                        <m:ctrlPr>
                          <a:rPr lang="en-GB" sz="1800" i="1">
                            <a:latin typeface="Cambria Math" panose="02040503050406030204" pitchFamily="18" charset="0"/>
                          </a:rPr>
                        </m:ctrlPr>
                      </m:accPr>
                      <m:e>
                        <m:r>
                          <a:rPr lang="en-US" sz="1800" i="1">
                            <a:latin typeface="Cambria Math" panose="02040503050406030204" pitchFamily="18" charset="0"/>
                          </a:rPr>
                          <m:t>𝑛</m:t>
                        </m:r>
                      </m:e>
                    </m:acc>
                  </m:oMath>
                </a14:m>
                <a:r>
                  <a:rPr lang="en-US" sz="1800" dirty="0"/>
                  <a:t> is</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1.30</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GB" sz="1800" dirty="0"/>
                  <a:t>, which means that </a:t>
                </a:r>
                <a14:m>
                  <m:oMath xmlns:m="http://schemas.openxmlformats.org/officeDocument/2006/math">
                    <m:acc>
                      <m:accPr>
                        <m:chr m:val="̂"/>
                        <m:ctrlPr>
                          <a:rPr lang="en-GB" sz="1600" i="1">
                            <a:latin typeface="Cambria Math" panose="02040503050406030204" pitchFamily="18" charset="0"/>
                          </a:rPr>
                        </m:ctrlPr>
                      </m:accPr>
                      <m:e>
                        <m:r>
                          <a:rPr lang="en-US" sz="1600" i="1">
                            <a:latin typeface="Cambria Math" panose="02040503050406030204" pitchFamily="18" charset="0"/>
                          </a:rPr>
                          <m:t>𝑛</m:t>
                        </m:r>
                      </m:e>
                    </m:acc>
                    <m:r>
                      <a:rPr lang="en-US" sz="1600" i="1">
                        <a:latin typeface="Cambria Math" panose="02040503050406030204" pitchFamily="18" charset="0"/>
                      </a:rPr>
                      <m:t> </m:t>
                    </m:r>
                  </m:oMath>
                </a14:m>
                <a:r>
                  <a:rPr lang="en-GB" sz="1800" dirty="0"/>
                  <a:t>is expected to be within </a:t>
                </a:r>
                <a14:m>
                  <m:oMath xmlns:m="http://schemas.openxmlformats.org/officeDocument/2006/math">
                    <m:r>
                      <a:rPr lang="en-US" sz="1800" i="1">
                        <a:latin typeface="Cambria Math" panose="02040503050406030204" pitchFamily="18" charset="0"/>
                      </a:rPr>
                      <m:t>𝜎</m:t>
                    </m:r>
                    <m:r>
                      <a:rPr lang="en-US" sz="1800" b="0" i="1" smtClean="0">
                        <a:latin typeface="Cambria Math" panose="02040503050406030204" pitchFamily="18" charset="0"/>
                      </a:rPr>
                      <m:t>,</m:t>
                    </m:r>
                    <m:r>
                      <a:rPr lang="en-US" sz="1800" b="0" i="0" smtClean="0">
                        <a:latin typeface="Cambria Math" panose="02040503050406030204" pitchFamily="18" charset="0"/>
                      </a:rPr>
                      <m:t>2</m:t>
                    </m:r>
                    <m:r>
                      <a:rPr lang="en-US" sz="1800" i="1">
                        <a:latin typeface="Cambria Math" panose="02040503050406030204" pitchFamily="18" charset="0"/>
                      </a:rPr>
                      <m:t>𝜎</m:t>
                    </m:r>
                    <m:r>
                      <a:rPr lang="en-US" sz="1800" b="0" i="1" smtClean="0">
                        <a:latin typeface="Cambria Math" panose="02040503050406030204" pitchFamily="18" charset="0"/>
                      </a:rPr>
                      <m:t>,3</m:t>
                    </m:r>
                    <m:r>
                      <a:rPr lang="en-US" sz="1800" i="1">
                        <a:latin typeface="Cambria Math" panose="02040503050406030204" pitchFamily="18" charset="0"/>
                      </a:rPr>
                      <m:t>𝜎</m:t>
                    </m:r>
                  </m:oMath>
                </a14:m>
                <a:r>
                  <a:rPr lang="en-GB" sz="1800" i="1" dirty="0"/>
                  <a:t> </a:t>
                </a:r>
                <a:r>
                  <a:rPr lang="en-GB" sz="1800" dirty="0"/>
                  <a:t>of the exact count in respectively 65%,95%,99% of all the cases.</a:t>
                </a:r>
              </a:p>
            </p:txBody>
          </p:sp>
        </mc:Choice>
        <mc:Fallback xmlns="">
          <p:sp>
            <p:nvSpPr>
              <p:cNvPr id="3" name="Content Placeholder 2">
                <a:extLst>
                  <a:ext uri="{FF2B5EF4-FFF2-40B4-BE49-F238E27FC236}">
                    <a16:creationId xmlns:a16="http://schemas.microsoft.com/office/drawing/2014/main" id="{C0B29A50-9955-CD5B-5D54-4A136A678E55}"/>
                  </a:ext>
                </a:extLst>
              </p:cNvPr>
              <p:cNvSpPr>
                <a:spLocks noGrp="1" noRot="1" noChangeAspect="1" noMove="1" noResize="1" noEditPoints="1" noAdjustHandles="1" noChangeArrowheads="1" noChangeShapeType="1" noTextEdit="1"/>
              </p:cNvSpPr>
              <p:nvPr>
                <p:ph idx="1"/>
              </p:nvPr>
            </p:nvSpPr>
            <p:spPr>
              <a:blipFill>
                <a:blip r:embed="rId2"/>
                <a:stretch>
                  <a:fillRect l="-754" t="-1681" r="-696" b="-6583"/>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A47602B5-DC71-B9F8-0C66-6BFF995DD9C5}"/>
              </a:ext>
            </a:extLst>
          </p:cNvPr>
          <p:cNvPicPr>
            <a:picLocks noChangeAspect="1"/>
          </p:cNvPicPr>
          <p:nvPr/>
        </p:nvPicPr>
        <p:blipFill>
          <a:blip r:embed="rId3"/>
          <a:stretch>
            <a:fillRect/>
          </a:stretch>
        </p:blipFill>
        <p:spPr>
          <a:xfrm>
            <a:off x="1767348" y="4379805"/>
            <a:ext cx="3286125" cy="581025"/>
          </a:xfrm>
          <a:prstGeom prst="rect">
            <a:avLst/>
          </a:prstGeom>
        </p:spPr>
      </p:pic>
      <p:pic>
        <p:nvPicPr>
          <p:cNvPr id="7" name="Picture 6">
            <a:extLst>
              <a:ext uri="{FF2B5EF4-FFF2-40B4-BE49-F238E27FC236}">
                <a16:creationId xmlns:a16="http://schemas.microsoft.com/office/drawing/2014/main" id="{99A0A876-AA61-46DF-7457-C7EE7E8C0C9F}"/>
              </a:ext>
            </a:extLst>
          </p:cNvPr>
          <p:cNvPicPr>
            <a:picLocks noChangeAspect="1"/>
          </p:cNvPicPr>
          <p:nvPr/>
        </p:nvPicPr>
        <p:blipFill>
          <a:blip r:embed="rId4"/>
          <a:stretch>
            <a:fillRect/>
          </a:stretch>
        </p:blipFill>
        <p:spPr>
          <a:xfrm>
            <a:off x="6722499" y="4189304"/>
            <a:ext cx="2962275" cy="962025"/>
          </a:xfrm>
          <a:prstGeom prst="rect">
            <a:avLst/>
          </a:prstGeom>
        </p:spPr>
      </p:pic>
    </p:spTree>
    <p:extLst>
      <p:ext uri="{BB962C8B-B14F-4D97-AF65-F5344CB8AC3E}">
        <p14:creationId xmlns:p14="http://schemas.microsoft.com/office/powerpoint/2010/main" val="187499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476A-AE0D-0BF2-B607-C6EC0BA0B034}"/>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0DA22A69-CFBD-0146-4561-B8FC72B6E95E}"/>
              </a:ext>
            </a:extLst>
          </p:cNvPr>
          <p:cNvSpPr>
            <a:spLocks noGrp="1"/>
          </p:cNvSpPr>
          <p:nvPr>
            <p:ph idx="1"/>
          </p:nvPr>
        </p:nvSpPr>
        <p:spPr/>
        <p:txBody>
          <a:bodyPr>
            <a:normAutofit lnSpcReduction="10000"/>
          </a:bodyPr>
          <a:lstStyle/>
          <a:p>
            <a:pPr marL="0" indent="0" algn="just">
              <a:buNone/>
            </a:pPr>
            <a:r>
              <a:rPr lang="en-US" sz="2400" dirty="0"/>
              <a:t>Below is the pseudo-code for the </a:t>
            </a:r>
            <a:r>
              <a:rPr lang="en-US" sz="2400" dirty="0" err="1"/>
              <a:t>LogLog</a:t>
            </a:r>
            <a:r>
              <a:rPr lang="en-US" sz="2400" dirty="0"/>
              <a:t> algorithm. It includes the main ideas we’ve discussed so far: </a:t>
            </a:r>
          </a:p>
          <a:p>
            <a:pPr marL="0" indent="0" algn="just">
              <a:buNone/>
            </a:pPr>
            <a:r>
              <a:rPr lang="en-US" sz="2400" dirty="0"/>
              <a:t>Hashing, Observing bit patterns, Usage of buckets, and Bias correction.</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GB" sz="2400" dirty="0"/>
          </a:p>
          <a:p>
            <a:pPr marL="0" indent="0" algn="just">
              <a:buNone/>
            </a:pPr>
            <a:r>
              <a:rPr lang="en-GB" sz="1800" dirty="0"/>
              <a:t>Note: in practice, the </a:t>
            </a:r>
            <a:r>
              <a:rPr lang="en-GB" sz="1800" dirty="0" err="1"/>
              <a:t>LogLog</a:t>
            </a:r>
            <a:r>
              <a:rPr lang="en-GB" sz="1800" dirty="0"/>
              <a:t> algorithm might be run on different servers simultaneously. To merge 2 LL’s, we obtain the maximum for each pair of registers j: 1 … m</a:t>
            </a:r>
            <a:endParaRPr lang="en-US" sz="1800" dirty="0"/>
          </a:p>
        </p:txBody>
      </p:sp>
      <p:pic>
        <p:nvPicPr>
          <p:cNvPr id="5" name="Picture 4">
            <a:extLst>
              <a:ext uri="{FF2B5EF4-FFF2-40B4-BE49-F238E27FC236}">
                <a16:creationId xmlns:a16="http://schemas.microsoft.com/office/drawing/2014/main" id="{27F57573-71F8-64CE-92D9-D619BB7E1A45}"/>
              </a:ext>
            </a:extLst>
          </p:cNvPr>
          <p:cNvPicPr>
            <a:picLocks noChangeAspect="1"/>
          </p:cNvPicPr>
          <p:nvPr/>
        </p:nvPicPr>
        <p:blipFill>
          <a:blip r:embed="rId2"/>
          <a:stretch>
            <a:fillRect/>
          </a:stretch>
        </p:blipFill>
        <p:spPr>
          <a:xfrm>
            <a:off x="2919412" y="2986727"/>
            <a:ext cx="6353175" cy="2324100"/>
          </a:xfrm>
          <a:prstGeom prst="rect">
            <a:avLst/>
          </a:prstGeom>
        </p:spPr>
      </p:pic>
      <p:pic>
        <p:nvPicPr>
          <p:cNvPr id="7" name="Picture 6">
            <a:extLst>
              <a:ext uri="{FF2B5EF4-FFF2-40B4-BE49-F238E27FC236}">
                <a16:creationId xmlns:a16="http://schemas.microsoft.com/office/drawing/2014/main" id="{112FA94F-3879-2CF4-A984-3778AC83E99C}"/>
              </a:ext>
            </a:extLst>
          </p:cNvPr>
          <p:cNvPicPr>
            <a:picLocks noChangeAspect="1"/>
          </p:cNvPicPr>
          <p:nvPr/>
        </p:nvPicPr>
        <p:blipFill>
          <a:blip r:embed="rId3"/>
          <a:stretch>
            <a:fillRect/>
          </a:stretch>
        </p:blipFill>
        <p:spPr>
          <a:xfrm>
            <a:off x="6785948" y="5919788"/>
            <a:ext cx="3457575" cy="514350"/>
          </a:xfrm>
          <a:prstGeom prst="rect">
            <a:avLst/>
          </a:prstGeom>
        </p:spPr>
      </p:pic>
    </p:spTree>
    <p:extLst>
      <p:ext uri="{BB962C8B-B14F-4D97-AF65-F5344CB8AC3E}">
        <p14:creationId xmlns:p14="http://schemas.microsoft.com/office/powerpoint/2010/main" val="35637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612-58F0-0EF5-294A-FB5E1BA0C4C1}"/>
              </a:ext>
            </a:extLst>
          </p:cNvPr>
          <p:cNvSpPr>
            <a:spLocks noGrp="1"/>
          </p:cNvSpPr>
          <p:nvPr>
            <p:ph type="title"/>
          </p:nvPr>
        </p:nvSpPr>
        <p:spPr/>
        <p:txBody>
          <a:bodyPr/>
          <a:lstStyle/>
          <a:p>
            <a:r>
              <a:rPr lang="en-US" dirty="0"/>
              <a:t>Space Complexity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1D7BC0-700C-55D9-2773-165EBAB9C675}"/>
                  </a:ext>
                </a:extLst>
              </p:cNvPr>
              <p:cNvSpPr>
                <a:spLocks noGrp="1"/>
              </p:cNvSpPr>
              <p:nvPr>
                <p:ph idx="1"/>
              </p:nvPr>
            </p:nvSpPr>
            <p:spPr/>
            <p:txBody>
              <a:bodyPr>
                <a:normAutofit/>
              </a:bodyPr>
              <a:lstStyle/>
              <a:p>
                <a:pPr marL="0" indent="0" algn="just">
                  <a:buNone/>
                </a:pPr>
                <a:r>
                  <a:rPr lang="en-US" sz="2200" dirty="0"/>
                  <a:t>The </a:t>
                </a:r>
                <a:r>
                  <a:rPr lang="en-US" sz="2200" i="1" dirty="0"/>
                  <a:t>time</a:t>
                </a:r>
                <a:r>
                  <a:rPr lang="en-US" sz="2200" dirty="0"/>
                  <a:t> complexity of the algorithm is O(n) when n is the length of the stream, because we have not added any complex operations per word in comparison to the naïve algorithm.</a:t>
                </a:r>
              </a:p>
              <a:p>
                <a:pPr marL="0" indent="0" algn="just">
                  <a:buNone/>
                </a:pPr>
                <a:endParaRPr lang="en-US" sz="2200" dirty="0"/>
              </a:p>
              <a:p>
                <a:pPr marL="0" indent="0" algn="just">
                  <a:buNone/>
                </a:pPr>
                <a:r>
                  <a:rPr lang="en-US" sz="2200" dirty="0"/>
                  <a:t>We show the improvement in the space complexity:</a:t>
                </a:r>
              </a:p>
              <a:p>
                <a:pPr marL="0" indent="0" algn="just">
                  <a:buNone/>
                </a:pPr>
                <a:r>
                  <a:rPr lang="en-US" sz="2200" dirty="0"/>
                  <a:t>The only auxiliary space used are the m registers that were allocated. Since 32-bit hash functions are used, we can count cardinalities up to </a:t>
                </a:r>
                <a14:m>
                  <m:oMath xmlns:m="http://schemas.openxmlformats.org/officeDocument/2006/math">
                    <m:sSup>
                      <m:sSupPr>
                        <m:ctrlPr>
                          <a:rPr lang="en-GB" sz="1800"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10</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9</m:t>
                        </m:r>
                      </m:sup>
                    </m:sSup>
                  </m:oMath>
                </a14:m>
                <a:r>
                  <a:rPr lang="en-GB" sz="1800" dirty="0"/>
                  <a:t> </a:t>
                </a:r>
                <a:r>
                  <a:rPr lang="en-US" sz="1800" dirty="0"/>
                  <a:t>(maximum number of unique values) </a:t>
                </a:r>
                <a:r>
                  <a:rPr lang="en-GB" sz="2200" dirty="0"/>
                  <a:t>. We denote this number by A. Since the estimate is of the form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sup>
                    </m:sSup>
                  </m:oMath>
                </a14:m>
                <a:r>
                  <a:rPr lang="en-GB" sz="2200" dirty="0"/>
                  <a:t> when L is the value stored in the register, we get that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sup>
                    </m:sSup>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  →</m:t>
                    </m:r>
                    <m:r>
                      <a:rPr lang="en-US" sz="2200" i="1">
                        <a:latin typeface="Cambria Math" panose="02040503050406030204" pitchFamily="18" charset="0"/>
                      </a:rPr>
                      <m:t>𝐿</m:t>
                    </m:r>
                    <m:r>
                      <a:rPr lang="en-US" sz="2200" i="1">
                        <a:latin typeface="Cambria Math" panose="02040503050406030204" pitchFamily="18" charset="0"/>
                      </a:rPr>
                      <m:t>≤</m:t>
                    </m:r>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i="1">
                            <a:latin typeface="Cambria Math" panose="02040503050406030204" pitchFamily="18" charset="0"/>
                          </a:rPr>
                          <m:t>𝐴</m:t>
                        </m:r>
                      </m:e>
                    </m:func>
                  </m:oMath>
                </a14:m>
                <a:r>
                  <a:rPr lang="en-GB" sz="2200" dirty="0"/>
                  <a:t>. However, to store any integer, we need at most its length in binary: </a:t>
                </a:r>
                <a14:m>
                  <m:oMath xmlns:m="http://schemas.openxmlformats.org/officeDocument/2006/math">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b="0" i="1" smtClean="0">
                            <a:latin typeface="Cambria Math" panose="02040503050406030204" pitchFamily="18" charset="0"/>
                          </a:rPr>
                          <m:t>𝐿</m:t>
                        </m:r>
                      </m:e>
                    </m:func>
                    <m:r>
                      <a:rPr lang="en-US" sz="2200" i="1">
                        <a:latin typeface="Cambria Math" panose="02040503050406030204" pitchFamily="18" charset="0"/>
                      </a:rPr>
                      <m:t>=</m:t>
                    </m:r>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i="1">
                                <a:latin typeface="Cambria Math" panose="02040503050406030204" pitchFamily="18" charset="0"/>
                              </a:rPr>
                              <m:t>𝐴</m:t>
                            </m:r>
                          </m:e>
                        </m:func>
                      </m:e>
                    </m:func>
                  </m:oMath>
                </a14:m>
                <a:r>
                  <a:rPr lang="en-GB" sz="2200" dirty="0"/>
                  <a:t> bits.</a:t>
                </a:r>
              </a:p>
              <a:p>
                <a:pPr marL="0" indent="0" algn="just">
                  <a:buNone/>
                </a:pPr>
                <a:r>
                  <a:rPr lang="en-GB" sz="2200" dirty="0"/>
                  <a:t>Multiplying by m gives us total auxiliary space of </a:t>
                </a:r>
                <a14:m>
                  <m:oMath xmlns:m="http://schemas.openxmlformats.org/officeDocument/2006/math">
                    <m:r>
                      <a:rPr lang="en-US" sz="2200" i="1" smtClean="0">
                        <a:effectLst/>
                        <a:latin typeface="Cambria Math" panose="02040503050406030204" pitchFamily="18" charset="0"/>
                        <a:ea typeface="Times New Roman" panose="02020603050405020304" pitchFamily="18" charset="0"/>
                        <a:cs typeface="Arial" panose="020B0604020202020204" pitchFamily="34" charset="0"/>
                      </a:rPr>
                      <m:t>𝑚</m:t>
                    </m:r>
                    <m:r>
                      <a:rPr lang="en-US" sz="2200" i="1" smtClean="0">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GB" sz="2200" i="1">
                            <a:effectLst/>
                            <a:latin typeface="Cambria Math" panose="02040503050406030204" pitchFamily="18" charset="0"/>
                            <a:ea typeface="Times New Roman" panose="02020603050405020304" pitchFamily="18" charset="0"/>
                          </a:rPr>
                        </m:ctrlPr>
                      </m:funcPr>
                      <m:fName>
                        <m:sSub>
                          <m:sSubPr>
                            <m:ctrlPr>
                              <a:rPr lang="en-GB" sz="2200" i="1">
                                <a:effectLst/>
                                <a:latin typeface="Cambria Math" panose="02040503050406030204" pitchFamily="18" charset="0"/>
                                <a:ea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Arial" panose="020B0604020202020204" pitchFamily="34" charset="0"/>
                              </a:rPr>
                              <m:t>log</m:t>
                            </m:r>
                          </m:e>
                          <m:sub>
                            <m:r>
                              <a:rPr lang="en-US" sz="2200" i="1">
                                <a:effectLst/>
                                <a:latin typeface="Cambria Math" panose="02040503050406030204" pitchFamily="18" charset="0"/>
                                <a:ea typeface="Times New Roman" panose="02020603050405020304" pitchFamily="18" charset="0"/>
                                <a:cs typeface="Arial" panose="020B0604020202020204" pitchFamily="34" charset="0"/>
                              </a:rPr>
                              <m:t>2</m:t>
                            </m:r>
                          </m:sub>
                        </m:sSub>
                      </m:fName>
                      <m:e>
                        <m:func>
                          <m:funcPr>
                            <m:ctrlPr>
                              <a:rPr lang="en-GB" sz="2200" i="1">
                                <a:effectLst/>
                                <a:latin typeface="Cambria Math" panose="02040503050406030204" pitchFamily="18" charset="0"/>
                                <a:ea typeface="Times New Roman" panose="02020603050405020304" pitchFamily="18" charset="0"/>
                              </a:rPr>
                            </m:ctrlPr>
                          </m:funcPr>
                          <m:fName>
                            <m:sSub>
                              <m:sSubPr>
                                <m:ctrlPr>
                                  <a:rPr lang="en-GB" sz="2200" i="1">
                                    <a:effectLst/>
                                    <a:latin typeface="Cambria Math" panose="02040503050406030204" pitchFamily="18" charset="0"/>
                                    <a:ea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Arial" panose="020B0604020202020204" pitchFamily="34" charset="0"/>
                                  </a:rPr>
                                  <m:t>log</m:t>
                                </m:r>
                              </m:e>
                              <m:sub>
                                <m:r>
                                  <a:rPr lang="en-US" sz="2200" i="1">
                                    <a:effectLst/>
                                    <a:latin typeface="Cambria Math" panose="02040503050406030204" pitchFamily="18" charset="0"/>
                                    <a:ea typeface="Times New Roman" panose="02020603050405020304" pitchFamily="18" charset="0"/>
                                    <a:cs typeface="Arial" panose="020B0604020202020204" pitchFamily="34" charset="0"/>
                                  </a:rPr>
                                  <m:t>2</m:t>
                                </m:r>
                              </m:sub>
                            </m:sSub>
                          </m:fName>
                          <m:e>
                            <m:r>
                              <a:rPr lang="en-US" sz="2200" i="1">
                                <a:effectLst/>
                                <a:latin typeface="Cambria Math" panose="02040503050406030204" pitchFamily="18" charset="0"/>
                                <a:ea typeface="Times New Roman" panose="02020603050405020304" pitchFamily="18" charset="0"/>
                                <a:cs typeface="Arial" panose="020B0604020202020204" pitchFamily="34" charset="0"/>
                              </a:rPr>
                              <m:t>𝐴</m:t>
                            </m:r>
                          </m:e>
                        </m:func>
                      </m:e>
                    </m:func>
                    <m:r>
                      <a:rPr lang="en-US" sz="2200" i="1">
                        <a:effectLst/>
                        <a:latin typeface="Cambria Math" panose="02040503050406030204" pitchFamily="18" charset="0"/>
                        <a:ea typeface="Times New Roman" panose="02020603050405020304" pitchFamily="18" charset="0"/>
                        <a:cs typeface="Arial" panose="020B0604020202020204" pitchFamily="34" charset="0"/>
                      </a:rPr>
                      <m:t>+</m:t>
                    </m:r>
                    <m:r>
                      <a:rPr lang="en-US" sz="2200" i="1">
                        <a:effectLst/>
                        <a:latin typeface="Cambria Math" panose="02040503050406030204" pitchFamily="18" charset="0"/>
                        <a:ea typeface="Times New Roman" panose="02020603050405020304" pitchFamily="18" charset="0"/>
                        <a:cs typeface="Arial" panose="020B0604020202020204" pitchFamily="34" charset="0"/>
                      </a:rPr>
                      <m:t>𝑂</m:t>
                    </m:r>
                    <m:r>
                      <a:rPr lang="en-US" sz="2200" i="1">
                        <a:effectLst/>
                        <a:latin typeface="Cambria Math" panose="02040503050406030204" pitchFamily="18" charset="0"/>
                        <a:ea typeface="Times New Roman" panose="02020603050405020304" pitchFamily="18" charset="0"/>
                        <a:cs typeface="Arial" panose="020B0604020202020204" pitchFamily="34" charset="0"/>
                      </a:rPr>
                      <m:t>(1)</m:t>
                    </m:r>
                  </m:oMath>
                </a14:m>
                <a:r>
                  <a:rPr lang="en-GB" sz="2200" dirty="0"/>
                  <a:t>, which is equal to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r>
                      <m:rPr>
                        <m:sty m:val="p"/>
                      </m:rPr>
                      <a:rPr lang="en-US" sz="2200">
                        <a:latin typeface="Cambria Math" panose="02040503050406030204" pitchFamily="18" charset="0"/>
                      </a:rPr>
                      <m:t>log</m:t>
                    </m:r>
                    <m:r>
                      <a:rPr lang="en-US" sz="2200">
                        <a:latin typeface="Cambria Math" panose="02040503050406030204" pitchFamily="18" charset="0"/>
                      </a:rPr>
                      <m:t>⁡</m:t>
                    </m:r>
                    <m:r>
                      <a:rPr lang="en-US" sz="2200" i="1">
                        <a:latin typeface="Cambria Math" panose="02040503050406030204" pitchFamily="18" charset="0"/>
                      </a:rPr>
                      <m:t>(</m:t>
                    </m:r>
                    <m:func>
                      <m:funcPr>
                        <m:ctrlPr>
                          <a:rPr lang="en-GB"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GB" sz="2200" i="1">
                                <a:latin typeface="Cambria Math" panose="02040503050406030204" pitchFamily="18" charset="0"/>
                              </a:rPr>
                            </m:ctrlPr>
                          </m:dPr>
                          <m:e>
                            <m:r>
                              <a:rPr lang="en-US" sz="2200" b="0" i="1" smtClean="0">
                                <a:latin typeface="Cambria Math" panose="02040503050406030204" pitchFamily="18" charset="0"/>
                              </a:rPr>
                              <m:t>𝐴</m:t>
                            </m:r>
                          </m:e>
                        </m:d>
                      </m:e>
                    </m:func>
                    <m:r>
                      <a:rPr lang="en-US" sz="2200" i="1">
                        <a:latin typeface="Cambria Math" panose="02040503050406030204" pitchFamily="18" charset="0"/>
                      </a:rPr>
                      <m:t>)</m:t>
                    </m:r>
                  </m:oMath>
                </a14:m>
                <a:r>
                  <a:rPr lang="en-GB" sz="2200" dirty="0"/>
                  <a:t>. Since the length of the stream (n) is not bounded </a:t>
                </a:r>
                <a:r>
                  <a:rPr lang="en-GB" sz="1800" dirty="0"/>
                  <a:t>(</a:t>
                </a:r>
                <a:r>
                  <a:rPr lang="en-GB" sz="1800" u="sng" dirty="0"/>
                  <a:t>in asymptotic analysis</a:t>
                </a:r>
                <a:r>
                  <a:rPr lang="en-GB" sz="1800" dirty="0"/>
                  <a:t>)</a:t>
                </a:r>
                <a:r>
                  <a:rPr lang="en-GB" sz="2200" dirty="0"/>
                  <a:t>, we get for large n’s: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𝐴</m:t>
                    </m:r>
                  </m:oMath>
                </a14:m>
                <a:r>
                  <a:rPr lang="en-GB" sz="2200" dirty="0"/>
                  <a:t>, therefore the space complexity is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US" sz="2200" i="1">
                                <a:latin typeface="Cambria Math" panose="02040503050406030204" pitchFamily="18" charset="0"/>
                              </a:rPr>
                            </m:ctrlPr>
                          </m:dPr>
                          <m:e>
                            <m:func>
                              <m:funcPr>
                                <m:ctrlPr>
                                  <a:rPr lang="en-GB"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GB" sz="2200" i="1">
                                        <a:latin typeface="Cambria Math" panose="02040503050406030204" pitchFamily="18" charset="0"/>
                                      </a:rPr>
                                    </m:ctrlPr>
                                  </m:dPr>
                                  <m:e>
                                    <m:r>
                                      <a:rPr lang="en-US" sz="2200" b="0" i="1" smtClean="0">
                                        <a:latin typeface="Cambria Math" panose="02040503050406030204" pitchFamily="18" charset="0"/>
                                      </a:rPr>
                                      <m:t>𝑛</m:t>
                                    </m:r>
                                  </m:e>
                                </m:d>
                              </m:e>
                            </m:func>
                          </m:e>
                        </m:d>
                      </m:e>
                    </m:func>
                    <m:r>
                      <a:rPr lang="en-US" sz="2200" b="0" i="1" smtClean="0">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(1)</m:t>
                    </m:r>
                  </m:oMath>
                </a14:m>
                <a:endParaRPr lang="en-GB" sz="2200" dirty="0"/>
              </a:p>
            </p:txBody>
          </p:sp>
        </mc:Choice>
        <mc:Fallback xmlns="">
          <p:sp>
            <p:nvSpPr>
              <p:cNvPr id="3" name="Content Placeholder 2">
                <a:extLst>
                  <a:ext uri="{FF2B5EF4-FFF2-40B4-BE49-F238E27FC236}">
                    <a16:creationId xmlns:a16="http://schemas.microsoft.com/office/drawing/2014/main" id="{331D7BC0-700C-55D9-2773-165EBAB9C675}"/>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45916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The </a:t>
            </a:r>
            <a:r>
              <a:rPr lang="en-US" dirty="0" err="1"/>
              <a:t>HyperLogLog</a:t>
            </a:r>
            <a:r>
              <a:rPr lang="en-US" dirty="0"/>
              <a:t> Algorithm</a:t>
            </a:r>
            <a:endParaRPr lang="en-GB" dirty="0"/>
          </a:p>
        </p:txBody>
      </p:sp>
    </p:spTree>
    <p:extLst>
      <p:ext uri="{BB962C8B-B14F-4D97-AF65-F5344CB8AC3E}">
        <p14:creationId xmlns:p14="http://schemas.microsoft.com/office/powerpoint/2010/main" val="78194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4D60-E5B8-73D3-89EA-A3D44120B632}"/>
              </a:ext>
            </a:extLst>
          </p:cNvPr>
          <p:cNvSpPr>
            <a:spLocks noGrp="1"/>
          </p:cNvSpPr>
          <p:nvPr>
            <p:ph type="title"/>
          </p:nvPr>
        </p:nvSpPr>
        <p:spPr/>
        <p:txBody>
          <a:bodyPr/>
          <a:lstStyle/>
          <a:p>
            <a:r>
              <a:rPr lang="en-US" dirty="0"/>
              <a:t>Further Improvements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7772D9-52C8-37B4-E03C-866CDDA5AA17}"/>
                  </a:ext>
                </a:extLst>
              </p:cNvPr>
              <p:cNvSpPr>
                <a:spLocks noGrp="1"/>
              </p:cNvSpPr>
              <p:nvPr>
                <p:ph idx="1"/>
              </p:nvPr>
            </p:nvSpPr>
            <p:spPr/>
            <p:txBody>
              <a:bodyPr>
                <a:normAutofit/>
              </a:bodyPr>
              <a:lstStyle/>
              <a:p>
                <a:pPr marL="0" indent="0" algn="just">
                  <a:buNone/>
                </a:pPr>
                <a:r>
                  <a:rPr lang="en-US" sz="2200" dirty="0"/>
                  <a:t>The </a:t>
                </a:r>
                <a:r>
                  <a:rPr lang="en-US" sz="2200" dirty="0" err="1"/>
                  <a:t>HyperLogLog</a:t>
                </a:r>
                <a:r>
                  <a:rPr lang="en-US" sz="2200" dirty="0"/>
                  <a:t> algorithm is based on the </a:t>
                </a:r>
                <a:r>
                  <a:rPr lang="en-US" sz="2200" dirty="0" err="1"/>
                  <a:t>LogLog</a:t>
                </a:r>
                <a:r>
                  <a:rPr lang="en-US" sz="2200" dirty="0"/>
                  <a:t> algorithm, with some changes that we will describe. The </a:t>
                </a:r>
                <a:r>
                  <a:rPr lang="en-US" sz="2200" dirty="0" err="1"/>
                  <a:t>LogLog</a:t>
                </a:r>
                <a:r>
                  <a:rPr lang="en-US" sz="2200" dirty="0"/>
                  <a:t> algorithm has two main flaws that the changes address, thus reducing the standard error of the algorithm.</a:t>
                </a:r>
              </a:p>
              <a:p>
                <a:pPr marL="0" indent="0" algn="just">
                  <a:buNone/>
                </a:pPr>
                <a:endParaRPr lang="en-US" sz="2200" dirty="0"/>
              </a:p>
              <a:p>
                <a:pPr marL="0" indent="0" algn="just">
                  <a:buNone/>
                </a:pPr>
                <a:r>
                  <a:rPr lang="en-US" sz="2200" dirty="0"/>
                  <a:t>- Although a single outlier observation does not entirely dictate the output of the algorithm, it is still enough to drive up the mean of the registers, and the output as a result.</a:t>
                </a:r>
              </a:p>
              <a:p>
                <a:pPr marL="0" indent="0" algn="just">
                  <a:buNone/>
                </a:pPr>
                <a:r>
                  <a:rPr lang="en-US" sz="2200" dirty="0"/>
                  <a:t>- Inaccurate outputs when cardinalities of the input are too small; or too large.</a:t>
                </a:r>
              </a:p>
              <a:p>
                <a:pPr marL="0" indent="0" algn="just">
                  <a:buNone/>
                </a:pPr>
                <a:endParaRPr lang="en-US" sz="2200" dirty="0"/>
              </a:p>
              <a:p>
                <a:pPr marL="0" indent="0" algn="just">
                  <a:buNone/>
                </a:pPr>
                <a:r>
                  <a:rPr lang="en-US" sz="1800" dirty="0"/>
                  <a:t>After addressing these issues, the </a:t>
                </a:r>
                <a:r>
                  <a:rPr lang="en-US" sz="1800" dirty="0" err="1"/>
                  <a:t>HyperLogLog</a:t>
                </a:r>
                <a:r>
                  <a:rPr lang="en-US" sz="1800" dirty="0"/>
                  <a:t> algorithm can estimate cardinalities with a standard error of</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1.04</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US" sz="1600" dirty="0"/>
                  <a:t> </a:t>
                </a:r>
                <a:r>
                  <a:rPr lang="en-US" sz="1800" dirty="0"/>
                  <a:t>. Therefore, using m=2048 registers, hashing on 32 bits, and short bytes of 5 bits each, cardinalities up to </a:t>
                </a:r>
                <a14:m>
                  <m:oMath xmlns:m="http://schemas.openxmlformats.org/officeDocument/2006/math">
                    <m:sSup>
                      <m:sSupPr>
                        <m:ctrlPr>
                          <a:rPr lang="en-GB" sz="1800" i="1">
                            <a:latin typeface="Cambria Math" panose="02040503050406030204" pitchFamily="18" charset="0"/>
                            <a:ea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Arial" panose="020B0604020202020204" pitchFamily="34" charset="0"/>
                          </a:rPr>
                          <m:t>10</m:t>
                        </m:r>
                      </m:e>
                      <m:sup>
                        <m:r>
                          <a:rPr lang="en-US" sz="1800" i="1">
                            <a:latin typeface="Cambria Math" panose="02040503050406030204" pitchFamily="18" charset="0"/>
                            <a:ea typeface="Times New Roman" panose="02020603050405020304" pitchFamily="18" charset="0"/>
                            <a:cs typeface="Arial" panose="020B0604020202020204" pitchFamily="34" charset="0"/>
                          </a:rPr>
                          <m:t>9</m:t>
                        </m:r>
                      </m:sup>
                    </m:sSup>
                  </m:oMath>
                </a14:m>
                <a:r>
                  <a:rPr lang="en-GB" sz="1800" dirty="0"/>
                  <a:t> can be estimated with a typical accuracy of 2% using 1.5 kB of storage.</a:t>
                </a:r>
                <a:endParaRPr lang="en-US" sz="1800" dirty="0"/>
              </a:p>
            </p:txBody>
          </p:sp>
        </mc:Choice>
        <mc:Fallback xmlns="">
          <p:sp>
            <p:nvSpPr>
              <p:cNvPr id="3" name="Content Placeholder 2">
                <a:extLst>
                  <a:ext uri="{FF2B5EF4-FFF2-40B4-BE49-F238E27FC236}">
                    <a16:creationId xmlns:a16="http://schemas.microsoft.com/office/drawing/2014/main" id="{077772D9-52C8-37B4-E03C-866CDDA5AA17}"/>
                  </a:ext>
                </a:extLst>
              </p:cNvPr>
              <p:cNvSpPr>
                <a:spLocks noGrp="1" noRot="1" noChangeAspect="1" noMove="1" noResize="1" noEditPoints="1" noAdjustHandles="1" noChangeArrowheads="1" noChangeShapeType="1" noTextEdit="1"/>
              </p:cNvSpPr>
              <p:nvPr>
                <p:ph idx="1"/>
              </p:nvPr>
            </p:nvSpPr>
            <p:spPr>
              <a:blipFill>
                <a:blip r:embed="rId2"/>
                <a:stretch>
                  <a:fillRect l="-754" t="-1681" r="-696" b="-1120"/>
                </a:stretch>
              </a:blipFill>
            </p:spPr>
            <p:txBody>
              <a:bodyPr/>
              <a:lstStyle/>
              <a:p>
                <a:r>
                  <a:rPr lang="en-GB">
                    <a:noFill/>
                  </a:rPr>
                  <a:t> </a:t>
                </a:r>
              </a:p>
            </p:txBody>
          </p:sp>
        </mc:Fallback>
      </mc:AlternateContent>
    </p:spTree>
    <p:extLst>
      <p:ext uri="{BB962C8B-B14F-4D97-AF65-F5344CB8AC3E}">
        <p14:creationId xmlns:p14="http://schemas.microsoft.com/office/powerpoint/2010/main" val="3271472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AAA1-F39C-359B-A168-14FFEF3130D4}"/>
              </a:ext>
            </a:extLst>
          </p:cNvPr>
          <p:cNvSpPr>
            <a:spLocks noGrp="1"/>
          </p:cNvSpPr>
          <p:nvPr>
            <p:ph type="title"/>
          </p:nvPr>
        </p:nvSpPr>
        <p:spPr/>
        <p:txBody>
          <a:bodyPr/>
          <a:lstStyle/>
          <a:p>
            <a:r>
              <a:rPr lang="en-US" dirty="0"/>
              <a:t>Cardinality Estimation: Revisited</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B2B9D-3976-F484-FA9B-01094367D360}"/>
                  </a:ext>
                </a:extLst>
              </p:cNvPr>
              <p:cNvSpPr>
                <a:spLocks noGrp="1"/>
              </p:cNvSpPr>
              <p:nvPr>
                <p:ph idx="1"/>
              </p:nvPr>
            </p:nvSpPr>
            <p:spPr/>
            <p:txBody>
              <a:bodyPr>
                <a:normAutofit/>
              </a:bodyPr>
              <a:lstStyle/>
              <a:p>
                <a:pPr marL="0" indent="0" algn="just">
                  <a:buNone/>
                </a:pPr>
                <a:r>
                  <a:rPr lang="en-US" sz="2200" dirty="0"/>
                  <a:t>The </a:t>
                </a:r>
                <a:r>
                  <a:rPr lang="en-US" sz="2200" dirty="0" err="1"/>
                  <a:t>LogLog</a:t>
                </a:r>
                <a:r>
                  <a:rPr lang="en-US" sz="2200" dirty="0"/>
                  <a:t> algorithm minimizes possible skew by dividing into m subsets and calculating the arithmetic mean of the registers </a:t>
                </a:r>
                <a14:m>
                  <m:oMath xmlns:m="http://schemas.openxmlformats.org/officeDocument/2006/math">
                    <m:acc>
                      <m:accPr>
                        <m:chr m:val="̅"/>
                        <m:ctrlPr>
                          <a:rPr lang="en-GB" sz="1800"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𝑀</m:t>
                        </m:r>
                      </m:e>
                    </m:acc>
                  </m:oMath>
                </a14:m>
                <a:r>
                  <a:rPr lang="en-US" sz="1800" dirty="0"/>
                  <a:t> </a:t>
                </a:r>
                <a:r>
                  <a:rPr lang="en-US" sz="2200" dirty="0"/>
                  <a:t>before returning </a:t>
                </a:r>
                <a14:m>
                  <m:oMath xmlns:m="http://schemas.openxmlformats.org/officeDocument/2006/math">
                    <m:sSub>
                      <m:sSubPr>
                        <m:ctrlPr>
                          <a:rPr lang="en-GB" sz="16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𝛼</m:t>
                        </m:r>
                      </m:e>
                      <m:sub>
                        <m:r>
                          <a:rPr lang="en-US" sz="1800" i="1">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latin typeface="Cambria Math" panose="02040503050406030204" pitchFamily="18" charset="0"/>
                        <a:ea typeface="Times New Roman" panose="02020603050405020304" pitchFamily="18"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𝑚</m:t>
                    </m:r>
                    <m:r>
                      <a:rPr lang="en-US" sz="1800" i="1">
                        <a:latin typeface="Cambria Math" panose="02040503050406030204" pitchFamily="18" charset="0"/>
                        <a:ea typeface="Calibri" panose="020F0502020204030204" pitchFamily="34" charset="0"/>
                        <a:cs typeface="Arial" panose="020B0604020202020204" pitchFamily="34" charset="0"/>
                      </a:rPr>
                      <m:t>∗</m:t>
                    </m:r>
                    <m:sSup>
                      <m:sSupPr>
                        <m:ctrlPr>
                          <a:rPr lang="en-GB"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Arial" panose="020B0604020202020204" pitchFamily="34" charset="0"/>
                          </a:rPr>
                          <m:t>2</m:t>
                        </m:r>
                      </m:e>
                      <m:sup>
                        <m:acc>
                          <m:accPr>
                            <m:chr m:val="̅"/>
                            <m:ctrlPr>
                              <a:rPr lang="en-GB" sz="1800" i="1">
                                <a:latin typeface="Cambria Math" panose="02040503050406030204" pitchFamily="18" charset="0"/>
                              </a:rPr>
                            </m:ctrlPr>
                          </m:accPr>
                          <m:e>
                            <m:r>
                              <a:rPr lang="en-US" sz="1800" i="1">
                                <a:latin typeface="Cambria Math" panose="02040503050406030204" pitchFamily="18" charset="0"/>
                                <a:ea typeface="Calibri" panose="020F0502020204030204" pitchFamily="34" charset="0"/>
                                <a:cs typeface="Arial" panose="020B0604020202020204" pitchFamily="34" charset="0"/>
                              </a:rPr>
                              <m:t>𝑀</m:t>
                            </m:r>
                          </m:e>
                        </m:acc>
                      </m:sup>
                    </m:sSup>
                  </m:oMath>
                </a14:m>
                <a:r>
                  <a:rPr lang="en-GB" sz="1800" dirty="0"/>
                  <a:t>.</a:t>
                </a:r>
                <a:r>
                  <a:rPr lang="en-GB" sz="2200" dirty="0"/>
                  <a:t> However, a skew in one of the subsets can still affect the power part; For example the set </a:t>
                </a:r>
                <a:r>
                  <a:rPr lang="en-GB" sz="1800" dirty="0"/>
                  <a:t>4,4,4,20 (20 being the skew) </a:t>
                </a:r>
                <a:r>
                  <a:rPr lang="en-GB" sz="2200" dirty="0"/>
                  <a:t>has an arithmetic mean of 8, therefore would end up with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8</m:t>
                        </m:r>
                      </m:sup>
                    </m:sSup>
                  </m:oMath>
                </a14:m>
                <a:r>
                  <a:rPr lang="en-GB" sz="2200" dirty="0"/>
                  <a:t> in the answer, despite wanting a smaller power, preferably very close to 4.</a:t>
                </a:r>
              </a:p>
              <a:p>
                <a:pPr marL="0" indent="0" algn="just">
                  <a:buNone/>
                </a:pPr>
                <a:r>
                  <a:rPr lang="en-GB" sz="2200" dirty="0"/>
                  <a:t>A solution to the problem: Given registers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oMath>
                </a14:m>
                <a:r>
                  <a:rPr lang="en-GB" sz="2200" dirty="0"/>
                  <a:t>: calculate the </a:t>
                </a:r>
                <a:r>
                  <a:rPr lang="en-GB" sz="2200" u="sng" dirty="0"/>
                  <a:t>harmonic mean</a:t>
                </a:r>
                <a:r>
                  <a:rPr lang="en-GB" sz="2200" dirty="0"/>
                  <a:t> of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sup>
                    </m:sSup>
                    <m:r>
                      <a:rPr lang="en-US" sz="1800" b="0" i="0" smtClean="0">
                        <a:latin typeface="Cambria Math" panose="02040503050406030204" pitchFamily="18" charset="0"/>
                      </a:rPr>
                      <m:t> (</m:t>
                    </m:r>
                    <m:r>
                      <m:rPr>
                        <m:sty m:val="p"/>
                      </m:rPr>
                      <a:rPr lang="en-US" sz="1800" b="0" i="0" smtClean="0">
                        <a:latin typeface="Cambria Math" panose="02040503050406030204" pitchFamily="18" charset="0"/>
                      </a:rPr>
                      <m:t>j</m:t>
                    </m:r>
                    <m:r>
                      <a:rPr lang="en-US" sz="1800" b="0" i="0" smtClean="0">
                        <a:latin typeface="Cambria Math" panose="02040503050406030204" pitchFamily="18" charset="0"/>
                      </a:rPr>
                      <m:t>=1…</m:t>
                    </m:r>
                    <m:r>
                      <m:rPr>
                        <m:sty m:val="p"/>
                      </m:rPr>
                      <a:rPr lang="en-US" sz="1800" b="0" i="0" smtClean="0">
                        <a:latin typeface="Cambria Math" panose="02040503050406030204" pitchFamily="18" charset="0"/>
                      </a:rPr>
                      <m:t>n</m:t>
                    </m:r>
                    <m:r>
                      <a:rPr lang="en-US" sz="1800" b="0" i="0" smtClean="0">
                        <a:latin typeface="Cambria Math" panose="02040503050406030204" pitchFamily="18" charset="0"/>
                      </a:rPr>
                      <m:t>)</m:t>
                    </m:r>
                  </m:oMath>
                </a14:m>
                <a:r>
                  <a:rPr lang="en-GB" sz="2200" dirty="0"/>
                  <a:t>, </a:t>
                </a:r>
                <a14:m>
                  <m:oMath xmlns:m="http://schemas.openxmlformats.org/officeDocument/2006/math">
                    <m:f>
                      <m:fPr>
                        <m:ctrlPr>
                          <a:rPr lang="en-GB" sz="1800" i="1">
                            <a:latin typeface="Cambria Math" panose="02040503050406030204" pitchFamily="18" charset="0"/>
                          </a:rPr>
                        </m:ctrlPr>
                      </m:fPr>
                      <m:num>
                        <m:r>
                          <a:rPr lang="en-US" sz="1800" i="1">
                            <a:latin typeface="Cambria Math" panose="02040503050406030204" pitchFamily="18" charset="0"/>
                          </a:rPr>
                          <m:t>𝑚</m:t>
                        </m:r>
                      </m:num>
                      <m:den>
                        <m:nary>
                          <m:naryPr>
                            <m:chr m:val="∑"/>
                            <m:limLoc m:val="undOvr"/>
                            <m:ctrlPr>
                              <a:rPr lang="en-GB"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𝑚</m:t>
                            </m:r>
                          </m:sup>
                          <m:e>
                            <m:sSup>
                              <m:sSupPr>
                                <m:ctrlPr>
                                  <a:rPr lang="en-GB" sz="1800" i="1">
                                    <a:latin typeface="Cambria Math" panose="02040503050406030204" pitchFamily="18" charset="0"/>
                                  </a:rPr>
                                </m:ctrlPr>
                              </m:sSupPr>
                              <m:e>
                                <m:r>
                                  <a:rPr lang="en-US" sz="1800" i="1">
                                    <a:latin typeface="Cambria Math" panose="02040503050406030204" pitchFamily="18" charset="0"/>
                                  </a:rPr>
                                  <m:t>2</m:t>
                                </m:r>
                              </m:e>
                              <m:sup>
                                <m:sSub>
                                  <m:sSubPr>
                                    <m:ctrlPr>
                                      <a:rPr lang="en-GB"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𝑀</m:t>
                                    </m:r>
                                  </m:e>
                                  <m:sub>
                                    <m:r>
                                      <a:rPr lang="en-US" sz="1800" i="1">
                                        <a:latin typeface="Cambria Math" panose="02040503050406030204" pitchFamily="18" charset="0"/>
                                      </a:rPr>
                                      <m:t>𝑗</m:t>
                                    </m:r>
                                  </m:sub>
                                </m:sSub>
                              </m:sup>
                            </m:sSup>
                          </m:e>
                        </m:nary>
                      </m:den>
                    </m:f>
                  </m:oMath>
                </a14:m>
                <a:r>
                  <a:rPr lang="en-GB" sz="2200" dirty="0"/>
                  <a:t> and then multiply by </a:t>
                </a:r>
                <a14:m>
                  <m:oMath xmlns:m="http://schemas.openxmlformats.org/officeDocument/2006/math">
                    <m:sSub>
                      <m:sSubPr>
                        <m:ctrlPr>
                          <a:rPr lang="en-GB" sz="16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𝛼</m:t>
                        </m:r>
                      </m:e>
                      <m:sub>
                        <m:r>
                          <a:rPr lang="en-US" sz="1800" i="1">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latin typeface="Cambria Math" panose="02040503050406030204" pitchFamily="18" charset="0"/>
                        <a:ea typeface="Times New Roman" panose="02020603050405020304" pitchFamily="18" charset="0"/>
                        <a:cs typeface="Arial" panose="020B0604020202020204" pitchFamily="34" charset="0"/>
                      </a:rPr>
                      <m:t> ∗</m:t>
                    </m:r>
                    <m:r>
                      <a:rPr lang="en-US" sz="1800" i="1">
                        <a:latin typeface="Cambria Math" panose="02040503050406030204" pitchFamily="18" charset="0"/>
                        <a:ea typeface="Calibri" panose="020F0502020204030204" pitchFamily="34" charset="0"/>
                        <a:cs typeface="Arial" panose="020B0604020202020204" pitchFamily="34" charset="0"/>
                      </a:rPr>
                      <m:t>𝑚</m:t>
                    </m:r>
                  </m:oMath>
                </a14:m>
                <a:r>
                  <a:rPr lang="en-GB" sz="2200" dirty="0"/>
                  <a:t> as before. </a:t>
                </a:r>
                <a14:m>
                  <m:oMath xmlns:m="http://schemas.openxmlformats.org/officeDocument/2006/math">
                    <m:r>
                      <a:rPr lang="en-US" sz="1800" b="0" i="0"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4.41</m:t>
                        </m:r>
                      </m:sup>
                    </m:sSup>
                  </m:oMath>
                </a14:m>
                <a:r>
                  <a:rPr lang="en-GB" sz="1800" dirty="0"/>
                  <a:t> for prev. example)</a:t>
                </a:r>
              </a:p>
              <a:p>
                <a:pPr marL="0" indent="0" algn="just">
                  <a:buNone/>
                </a:pPr>
                <a:endParaRPr lang="en-GB" sz="2200" dirty="0"/>
              </a:p>
              <a:p>
                <a:pPr marL="0" indent="0" algn="just">
                  <a:buNone/>
                </a:pPr>
                <a:r>
                  <a:rPr lang="en-GB" sz="1800" dirty="0"/>
                  <a:t>The harmonic deals with averaging based on ‘ratios’ instead of ‘equal distances’, therefore giving greater ‘weights’ to small values, diminishing the effect of a large skew. In addition, calculating the harmonic mean of </a:t>
                </a:r>
                <a14:m>
                  <m:oMath xmlns:m="http://schemas.openxmlformats.org/officeDocument/2006/math">
                    <m:sSup>
                      <m:sSupPr>
                        <m:ctrlPr>
                          <a:rPr lang="en-GB" sz="1600" i="1" smtClean="0">
                            <a:latin typeface="Cambria Math" panose="02040503050406030204" pitchFamily="18" charset="0"/>
                          </a:rPr>
                        </m:ctrlPr>
                      </m:sSupPr>
                      <m:e>
                        <m:r>
                          <a:rPr lang="en-US" sz="1600" i="1">
                            <a:latin typeface="Cambria Math" panose="02040503050406030204" pitchFamily="18" charset="0"/>
                          </a:rPr>
                          <m:t>2</m:t>
                        </m:r>
                      </m:e>
                      <m:sup>
                        <m:sSub>
                          <m:sSubPr>
                            <m:ctrlPr>
                              <a:rPr lang="en-GB"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sup>
                    </m:sSup>
                  </m:oMath>
                </a14:m>
                <a:r>
                  <a:rPr lang="en-GB" sz="1800" dirty="0"/>
                  <a:t> instead of ‘</a:t>
                </a:r>
                <a14:m>
                  <m:oMath xmlns:m="http://schemas.openxmlformats.org/officeDocument/2006/math">
                    <m:sSub>
                      <m:sSubPr>
                        <m:ctrlPr>
                          <a:rPr lang="en-GB"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oMath>
                </a14:m>
                <a:r>
                  <a:rPr lang="en-GB" sz="1600" dirty="0"/>
                  <a:t> </a:t>
                </a:r>
                <a:r>
                  <a:rPr lang="en-GB" sz="1800" dirty="0"/>
                  <a:t>and then raising’ (like we did before), diminishes the effect of </a:t>
                </a:r>
                <a:r>
                  <a:rPr lang="en-GB" sz="1800" i="1" dirty="0"/>
                  <a:t>s</a:t>
                </a:r>
                <a:r>
                  <a:rPr lang="en-GB" sz="1800" dirty="0"/>
                  <a:t>, since it shows as </a:t>
                </a:r>
                <a14:m>
                  <m:oMath xmlns:m="http://schemas.openxmlformats.org/officeDocument/2006/math">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i="1">
                            <a:latin typeface="Cambria Math" panose="02040503050406030204" pitchFamily="18" charset="0"/>
                          </a:rPr>
                          <m:t>𝑠</m:t>
                        </m:r>
                      </m:sup>
                    </m:sSup>
                  </m:oMath>
                </a14:m>
                <a:r>
                  <a:rPr lang="en-GB" sz="1600" dirty="0"/>
                  <a:t> </a:t>
                </a:r>
                <a:r>
                  <a:rPr lang="en-GB" sz="1800" dirty="0"/>
                  <a:t>which is miniscule. In the other way, it would have appeared as </a:t>
                </a:r>
                <a14:m>
                  <m:oMath xmlns:m="http://schemas.openxmlformats.org/officeDocument/2006/math">
                    <m:sSup>
                      <m:sSupPr>
                        <m:ctrlPr>
                          <a:rPr lang="en-GB"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−1</m:t>
                        </m:r>
                      </m:sup>
                    </m:sSup>
                  </m:oMath>
                </a14:m>
                <a:r>
                  <a:rPr lang="en-GB" sz="1800" dirty="0"/>
                  <a:t>, which would have contributed to a larger skew, that will ‘participate’ when raising the whole expression as a power. </a:t>
                </a:r>
                <a:r>
                  <a:rPr lang="en-GB" sz="1600" dirty="0"/>
                  <a:t>(For formal proof incl. Taylor series, see margin)</a:t>
                </a:r>
              </a:p>
            </p:txBody>
          </p:sp>
        </mc:Choice>
        <mc:Fallback xmlns="">
          <p:sp>
            <p:nvSpPr>
              <p:cNvPr id="3" name="Content Placeholder 2">
                <a:extLst>
                  <a:ext uri="{FF2B5EF4-FFF2-40B4-BE49-F238E27FC236}">
                    <a16:creationId xmlns:a16="http://schemas.microsoft.com/office/drawing/2014/main" id="{724B2B9D-3976-F484-FA9B-01094367D360}"/>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4027125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5A9A-C7F7-F257-9CDB-7DDA28C9F55C}"/>
              </a:ext>
            </a:extLst>
          </p:cNvPr>
          <p:cNvSpPr>
            <a:spLocks noGrp="1"/>
          </p:cNvSpPr>
          <p:nvPr>
            <p:ph type="title"/>
          </p:nvPr>
        </p:nvSpPr>
        <p:spPr/>
        <p:txBody>
          <a:bodyPr/>
          <a:lstStyle/>
          <a:p>
            <a:r>
              <a:rPr lang="en-US" dirty="0"/>
              <a:t>Small Range Corrections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AC912B-EDA1-1264-587C-EEE8BB018AA8}"/>
                  </a:ext>
                </a:extLst>
              </p:cNvPr>
              <p:cNvSpPr>
                <a:spLocks noGrp="1"/>
              </p:cNvSpPr>
              <p:nvPr>
                <p:ph idx="1"/>
              </p:nvPr>
            </p:nvSpPr>
            <p:spPr/>
            <p:txBody>
              <a:bodyPr>
                <a:normAutofit/>
              </a:bodyPr>
              <a:lstStyle/>
              <a:p>
                <a:pPr marL="0" indent="0" algn="just">
                  <a:buNone/>
                </a:pPr>
                <a:r>
                  <a:rPr lang="en-US" sz="2200" dirty="0"/>
                  <a:t>Simulations and mathematical analysis show that the </a:t>
                </a:r>
                <a:r>
                  <a:rPr lang="en-US" sz="2200" dirty="0" err="1"/>
                  <a:t>HyperLogLog</a:t>
                </a:r>
                <a:r>
                  <a:rPr lang="en-US" sz="2200" dirty="0"/>
                  <a:t> algorithm works fine when the cardinality n satisfies </a:t>
                </a:r>
                <a14:m>
                  <m:oMath xmlns:m="http://schemas.openxmlformats.org/officeDocument/2006/math">
                    <m:r>
                      <a:rPr lang="en-US" sz="1800" i="1" kern="100" smtClean="0">
                        <a:effectLst/>
                        <a:latin typeface="Cambria Math" panose="02040503050406030204" pitchFamily="18" charset="0"/>
                        <a:ea typeface="Times New Roman" panose="02020603050405020304" pitchFamily="18" charset="0"/>
                        <a:cs typeface="Arial" panose="020B0604020202020204" pitchFamily="34" charset="0"/>
                      </a:rPr>
                      <m:t>𝑛</m:t>
                    </m:r>
                    <m:r>
                      <a:rPr lang="en-US" sz="1800" b="0" i="1" kern="100"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n-GB" sz="18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effectLst/>
                            <a:latin typeface="Cambria Math" panose="02040503050406030204" pitchFamily="18" charset="0"/>
                            <a:ea typeface="Times New Roman" panose="02020603050405020304" pitchFamily="18" charset="0"/>
                            <a:cs typeface="Arial" panose="020B0604020202020204" pitchFamily="34" charset="0"/>
                          </a:rPr>
                          <m:t>5</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𝑚</m:t>
                        </m:r>
                      </m:num>
                      <m:den>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2200" kern="100" dirty="0">
                    <a:effectLst/>
                    <a:latin typeface="Calibri" panose="020F0502020204030204" pitchFamily="34" charset="0"/>
                    <a:ea typeface="Calibri" panose="020F0502020204030204" pitchFamily="34" charset="0"/>
                    <a:cs typeface="Arial" panose="020B0604020202020204" pitchFamily="34" charset="0"/>
                  </a:rPr>
                  <a:t>and when it is not too large (close to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endParaRPr lang="en-GB" sz="2200" kern="100" dirty="0">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On the extreme side, running the raw algorithm right after initialising (all the registers equal to 0), will invariably return the estimate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𝛼</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r>
                      <a:rPr lang="en-US" sz="1800" i="1">
                        <a:effectLst/>
                        <a:latin typeface="Cambria Math" panose="02040503050406030204" pitchFamily="18" charset="0"/>
                        <a:ea typeface="Times New Roman" panose="02020603050405020304" pitchFamily="18" charset="0"/>
                        <a:cs typeface="Arial" panose="020B0604020202020204" pitchFamily="34" charset="0"/>
                      </a:rPr>
                      <m:t>≈0.7∗</m:t>
                    </m:r>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when n=0 !</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The solution comes from probabilistic properties of random allocations. If n balls are thrown at random into m bins. Then, about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𝑚</m:t>
                    </m:r>
                    <m:sSup>
                      <m:sSupPr>
                        <m:ctrlPr>
                          <a:rPr lang="en-GB"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𝜇</m:t>
                        </m:r>
                      </m:sup>
                    </m:sSup>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bins would be empty, where </a:t>
                </a:r>
                <a14:m>
                  <m:oMath xmlns:m="http://schemas.openxmlformats.org/officeDocument/2006/math">
                    <m:r>
                      <a:rPr lang="en-US" sz="1800" i="1">
                        <a:latin typeface="Cambria Math" panose="02040503050406030204" pitchFamily="18" charset="0"/>
                      </a:rPr>
                      <m:t>𝜇</m:t>
                    </m:r>
                    <m:r>
                      <a:rPr lang="en-US" sz="1800" i="1">
                        <a:latin typeface="Cambria Math" panose="02040503050406030204" pitchFamily="18" charset="0"/>
                      </a:rPr>
                      <m:t>≔</m:t>
                    </m:r>
                    <m:f>
                      <m:fPr>
                        <m:type m:val="lin"/>
                        <m:ctrlPr>
                          <a:rPr lang="en-GB" sz="1800" i="1">
                            <a:latin typeface="Cambria Math" panose="02040503050406030204" pitchFamily="18" charset="0"/>
                          </a:rPr>
                        </m:ctrlPr>
                      </m:fPr>
                      <m:num>
                        <m:r>
                          <a:rPr lang="en-US" sz="1800" i="1">
                            <a:latin typeface="Cambria Math" panose="02040503050406030204" pitchFamily="18" charset="0"/>
                          </a:rPr>
                          <m:t>𝑛</m:t>
                        </m:r>
                      </m:num>
                      <m:den>
                        <m:r>
                          <a:rPr lang="en-US" sz="1800" i="1">
                            <a:latin typeface="Cambria Math" panose="02040503050406030204" pitchFamily="18" charset="0"/>
                          </a:rPr>
                          <m:t>𝑚</m:t>
                        </m:r>
                      </m:den>
                    </m:f>
                  </m:oMath>
                </a14:m>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2200" kern="100" dirty="0">
                    <a:effectLst/>
                    <a:latin typeface="Calibri" panose="020F0502020204030204" pitchFamily="34" charset="0"/>
                    <a:ea typeface="Calibri" panose="020F0502020204030204" pitchFamily="34" charset="0"/>
                    <a:cs typeface="Arial" panose="020B0604020202020204" pitchFamily="34" charset="0"/>
                  </a:rPr>
                  <a:t>Thus, upon observing V empty bins amongst m bins, we expect </a:t>
                </a:r>
                <a14:m>
                  <m:oMath xmlns:m="http://schemas.openxmlformats.org/officeDocument/2006/math">
                    <m:r>
                      <a:rPr lang="en-US" sz="1800" i="1">
                        <a:latin typeface="Cambria Math" panose="02040503050406030204" pitchFamily="18" charset="0"/>
                      </a:rPr>
                      <m:t>𝜇</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to be close to </a:t>
                </a:r>
                <a14:m>
                  <m:oMath xmlns:m="http://schemas.openxmlformats.org/officeDocument/2006/math">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d>
                          <m:dPr>
                            <m:ctrlPr>
                              <a:rPr lang="en-GB" sz="1800" i="1">
                                <a:latin typeface="Cambria Math" panose="02040503050406030204" pitchFamily="18" charset="0"/>
                              </a:rPr>
                            </m:ctrlPr>
                          </m:dPr>
                          <m:e>
                            <m:f>
                              <m:fPr>
                                <m:type m:val="skw"/>
                                <m:ctrlPr>
                                  <a:rPr lang="en-GB" sz="1800" i="1">
                                    <a:latin typeface="Cambria Math" panose="02040503050406030204" pitchFamily="18" charset="0"/>
                                  </a:rPr>
                                </m:ctrlPr>
                              </m:fPr>
                              <m:num>
                                <m:r>
                                  <a:rPr lang="en-US" sz="1800" i="1">
                                    <a:latin typeface="Cambria Math" panose="02040503050406030204" pitchFamily="18" charset="0"/>
                                  </a:rPr>
                                  <m:t>𝑚</m:t>
                                </m:r>
                              </m:num>
                              <m:den>
                                <m:r>
                                  <a:rPr lang="en-US" sz="1800" i="1">
                                    <a:latin typeface="Cambria Math" panose="02040503050406030204" pitchFamily="18" charset="0"/>
                                  </a:rPr>
                                  <m:t>𝑣</m:t>
                                </m:r>
                              </m:den>
                            </m:f>
                          </m:e>
                        </m:d>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n is close to </a:t>
                </a:r>
                <a14:m>
                  <m:oMath xmlns:m="http://schemas.openxmlformats.org/officeDocument/2006/math">
                    <m:r>
                      <a:rPr lang="en-US" sz="1800" i="1">
                        <a:latin typeface="Cambria Math" panose="02040503050406030204" pitchFamily="18" charset="0"/>
                      </a:rPr>
                      <m:t>𝑚</m:t>
                    </m:r>
                    <m:r>
                      <a:rPr lang="en-US"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d>
                          <m:dPr>
                            <m:ctrlPr>
                              <a:rPr lang="en-GB" sz="1800" i="1">
                                <a:latin typeface="Cambria Math" panose="02040503050406030204" pitchFamily="18" charset="0"/>
                              </a:rPr>
                            </m:ctrlPr>
                          </m:dPr>
                          <m:e>
                            <m:f>
                              <m:fPr>
                                <m:type m:val="skw"/>
                                <m:ctrlPr>
                                  <a:rPr lang="en-GB" sz="1800" i="1">
                                    <a:latin typeface="Cambria Math" panose="02040503050406030204" pitchFamily="18" charset="0"/>
                                  </a:rPr>
                                </m:ctrlPr>
                              </m:fPr>
                              <m:num>
                                <m:r>
                                  <a:rPr lang="en-US" sz="1800" i="1">
                                    <a:latin typeface="Cambria Math" panose="02040503050406030204" pitchFamily="18" charset="0"/>
                                  </a:rPr>
                                  <m:t>𝑚</m:t>
                                </m:r>
                              </m:num>
                              <m:den>
                                <m:r>
                                  <a:rPr lang="en-US" sz="1800" i="1">
                                    <a:latin typeface="Cambria Math" panose="02040503050406030204" pitchFamily="18" charset="0"/>
                                  </a:rPr>
                                  <m:t>𝑣</m:t>
                                </m:r>
                              </m:den>
                            </m:f>
                          </m:e>
                        </m:d>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Here the n balls are the unique binary strings, the bins are the ones associated to the m “subsets” of the hashed stream, and a bin </a:t>
                </a:r>
                <a:r>
                  <a:rPr lang="en-GB" sz="2200" i="1" kern="100" dirty="0">
                    <a:effectLst/>
                    <a:latin typeface="Calibri" panose="020F0502020204030204" pitchFamily="34" charset="0"/>
                    <a:ea typeface="Calibri" panose="020F0502020204030204" pitchFamily="34" charset="0"/>
                    <a:cs typeface="Arial" panose="020B0604020202020204" pitchFamily="34" charset="0"/>
                  </a:rPr>
                  <a:t>j</a:t>
                </a:r>
                <a:r>
                  <a:rPr lang="en-GB" sz="2200" kern="100" dirty="0">
                    <a:effectLst/>
                    <a:latin typeface="Calibri" panose="020F0502020204030204" pitchFamily="34" charset="0"/>
                    <a:ea typeface="Calibri" panose="020F0502020204030204" pitchFamily="34" charset="0"/>
                    <a:cs typeface="Arial" panose="020B0604020202020204" pitchFamily="34" charset="0"/>
                  </a:rPr>
                  <a:t> is empty if the corresponding register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is equal to 0.</a:t>
                </a:r>
                <a:endParaRPr lang="en-GB" sz="2200" dirty="0"/>
              </a:p>
            </p:txBody>
          </p:sp>
        </mc:Choice>
        <mc:Fallback xmlns="">
          <p:sp>
            <p:nvSpPr>
              <p:cNvPr id="3" name="Content Placeholder 2">
                <a:extLst>
                  <a:ext uri="{FF2B5EF4-FFF2-40B4-BE49-F238E27FC236}">
                    <a16:creationId xmlns:a16="http://schemas.microsoft.com/office/drawing/2014/main" id="{C1AC912B-EDA1-1264-587C-EEE8BB018AA8}"/>
                  </a:ext>
                </a:extLst>
              </p:cNvPr>
              <p:cNvSpPr>
                <a:spLocks noGrp="1" noRot="1" noChangeAspect="1" noMove="1" noResize="1" noEditPoints="1" noAdjustHandles="1" noChangeArrowheads="1" noChangeShapeType="1" noTextEdit="1"/>
              </p:cNvSpPr>
              <p:nvPr>
                <p:ph idx="1"/>
              </p:nvPr>
            </p:nvSpPr>
            <p:spPr>
              <a:blipFill>
                <a:blip r:embed="rId2"/>
                <a:stretch>
                  <a:fillRect l="-754" t="-1681" r="-3594" b="-1120"/>
                </a:stretch>
              </a:blipFill>
            </p:spPr>
            <p:txBody>
              <a:bodyPr/>
              <a:lstStyle/>
              <a:p>
                <a:r>
                  <a:rPr lang="en-GB">
                    <a:noFill/>
                  </a:rPr>
                  <a:t> </a:t>
                </a:r>
              </a:p>
            </p:txBody>
          </p:sp>
        </mc:Fallback>
      </mc:AlternateContent>
    </p:spTree>
    <p:extLst>
      <p:ext uri="{BB962C8B-B14F-4D97-AF65-F5344CB8AC3E}">
        <p14:creationId xmlns:p14="http://schemas.microsoft.com/office/powerpoint/2010/main" val="3532358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43A2-DAA6-FE6D-EFD6-94F08D3837AF}"/>
              </a:ext>
            </a:extLst>
          </p:cNvPr>
          <p:cNvSpPr>
            <a:spLocks noGrp="1"/>
          </p:cNvSpPr>
          <p:nvPr>
            <p:ph type="title"/>
          </p:nvPr>
        </p:nvSpPr>
        <p:spPr/>
        <p:txBody>
          <a:bodyPr/>
          <a:lstStyle/>
          <a:p>
            <a:r>
              <a:rPr lang="en-US" dirty="0"/>
              <a:t>Large Range Correlations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015679-B3C4-B5D0-ED95-502EDA5B8C64}"/>
                  </a:ext>
                </a:extLst>
              </p:cNvPr>
              <p:cNvSpPr>
                <a:spLocks noGrp="1"/>
              </p:cNvSpPr>
              <p:nvPr>
                <p:ph idx="1"/>
              </p:nvPr>
            </p:nvSpPr>
            <p:spPr/>
            <p:txBody>
              <a:bodyPr>
                <a:normAutofit/>
              </a:bodyPr>
              <a:lstStyle/>
              <a:p>
                <a:pPr marL="0" indent="0" algn="just">
                  <a:buNone/>
                </a:pPr>
                <a:r>
                  <a:rPr lang="en-US" sz="2200" dirty="0"/>
                  <a:t>For cardinalities in the range 1…N where N =</a:t>
                </a:r>
                <a:r>
                  <a:rPr lang="en-GB" sz="2400" dirty="0"/>
                  <a:t>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2200" dirty="0"/>
                  <a:t>, hashing over at least L=32 bits is required </a:t>
                </a:r>
                <a:r>
                  <a:rPr lang="en-GB" sz="1800" dirty="0"/>
                  <a:t>(</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32</m:t>
                        </m:r>
                      </m:sup>
                    </m:sSup>
                    <m:r>
                      <a:rPr lang="en-US" sz="1800" i="1">
                        <a:latin typeface="Cambria Math" panose="02040503050406030204" pitchFamily="18" charset="0"/>
                      </a:rPr>
                      <m:t>=4∗</m:t>
                    </m:r>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1800" dirty="0"/>
                  <a:t>) </a:t>
                </a:r>
                <a:r>
                  <a:rPr lang="en-GB" sz="2200" dirty="0"/>
                  <a:t>. However, when </a:t>
                </a:r>
                <a:r>
                  <a:rPr lang="en-US" sz="2200" dirty="0"/>
                  <a:t>when the cardinality n approaches (or perhaps even exceeds)</a:t>
                </a:r>
                <a:r>
                  <a:rPr lang="en-GB" sz="2200" dirty="0"/>
                  <a:t>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2200" dirty="0"/>
                  <a:t>, </a:t>
                </a:r>
                <a:r>
                  <a:rPr lang="en-US" sz="2200" dirty="0"/>
                  <a:t>then hashing collisions become more and more likely. </a:t>
                </a:r>
              </a:p>
              <a:p>
                <a:pPr marL="0" indent="0" algn="just">
                  <a:buNone/>
                </a:pPr>
                <a:endParaRPr lang="en-US" sz="2200" dirty="0"/>
              </a:p>
              <a:p>
                <a:pPr marL="0" indent="0" algn="just">
                  <a:buNone/>
                </a:pPr>
                <a:r>
                  <a:rPr lang="en-US" sz="2200" dirty="0"/>
                  <a:t>For a randomly chosen hash function, this effect can be modelled by a balls and bins model of the type described earlier, with </a:t>
                </a:r>
                <a14:m>
                  <m:oMath xmlns:m="http://schemas.openxmlformats.org/officeDocument/2006/math">
                    <m:sSup>
                      <m:sSupPr>
                        <m:ctrlPr>
                          <a:rPr lang="en-GB" sz="1800" i="1" smtClean="0">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2200" dirty="0"/>
                  <a:t> replacing m. In this model, the ‘empty bins’ are the values that were not hashed to, which are approximately </a:t>
                </a:r>
                <a14:m>
                  <m:oMath xmlns:m="http://schemas.openxmlformats.org/officeDocument/2006/math">
                    <m:r>
                      <m:rPr>
                        <m:sty m:val="p"/>
                      </m:rPr>
                      <a:rPr lang="en-US" sz="1800" b="0" i="0" smtClean="0">
                        <a:latin typeface="Cambria Math" panose="02040503050406030204" pitchFamily="18" charset="0"/>
                      </a:rPr>
                      <m:t>V</m:t>
                    </m:r>
                    <m:r>
                      <a:rPr lang="en-US" sz="1800" b="0" i="1"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1800" dirty="0"/>
                  <a:t>(</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𝑒</m:t>
                        </m:r>
                      </m:e>
                      <m:sup>
                        <m:f>
                          <m:fPr>
                            <m:type m:val="lin"/>
                            <m:ctrlPr>
                              <a:rPr lang="en-GB" sz="1800" i="1">
                                <a:latin typeface="Cambria Math" panose="02040503050406030204" pitchFamily="18" charset="0"/>
                              </a:rPr>
                            </m:ctrlPr>
                          </m:fPr>
                          <m:num>
                            <m:r>
                              <a:rPr lang="en-US" sz="1800" b="0" i="1" smtClean="0">
                                <a:latin typeface="Cambria Math" panose="02040503050406030204" pitchFamily="18" charset="0"/>
                              </a:rPr>
                              <m:t>−</m:t>
                            </m:r>
                            <m:r>
                              <a:rPr lang="en-US" sz="1800" i="1">
                                <a:latin typeface="Cambria Math" panose="02040503050406030204" pitchFamily="18" charset="0"/>
                              </a:rPr>
                              <m:t>𝑛</m:t>
                            </m:r>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den>
                        </m:f>
                      </m:sup>
                    </m:sSup>
                  </m:oMath>
                </a14:m>
                <a:r>
                  <a:rPr lang="en-GB" sz="1800" dirty="0"/>
                  <a:t>).  </a:t>
                </a:r>
                <a:r>
                  <a:rPr lang="en-US" sz="2200" dirty="0"/>
                  <a:t>The output E of </a:t>
                </a:r>
                <a:r>
                  <a:rPr lang="en-US" sz="2200" dirty="0" err="1"/>
                  <a:t>HyperLogLog</a:t>
                </a:r>
                <a:r>
                  <a:rPr lang="en-US" sz="2200" dirty="0"/>
                  <a:t> estimates the number of different hashed values, which is with high probability, about </a:t>
                </a:r>
                <a14:m>
                  <m:oMath xmlns:m="http://schemas.openxmlformats.org/officeDocument/2006/math">
                    <m:r>
                      <m:rPr>
                        <m:sty m:val="p"/>
                      </m:rPr>
                      <a:rPr lang="en-US" sz="1800" b="0" i="0" smtClean="0">
                        <a:latin typeface="Cambria Math" panose="02040503050406030204" pitchFamily="18" charset="0"/>
                      </a:rPr>
                      <m:t>E</m:t>
                    </m:r>
                    <m:r>
                      <a:rPr lang="en-US" sz="1800" b="0" i="0" smtClean="0">
                        <a:latin typeface="Cambria Math" panose="02040503050406030204" pitchFamily="18" charset="0"/>
                      </a:rPr>
                      <m:t>= </m:t>
                    </m:r>
                    <m:sSup>
                      <m:sSupPr>
                        <m:ctrlPr>
                          <a:rPr lang="en-GB" sz="1800" i="1" smtClean="0">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r>
                      <a:rPr lang="en-US" sz="1800" i="1" smtClean="0">
                        <a:latin typeface="Cambria Math" panose="02040503050406030204" pitchFamily="18" charset="0"/>
                      </a:rPr>
                      <m:t>−</m:t>
                    </m:r>
                    <m:r>
                      <a:rPr lang="en-US" sz="1800" i="1" smtClean="0">
                        <a:latin typeface="Cambria Math" panose="02040503050406030204" pitchFamily="18" charset="0"/>
                      </a:rPr>
                      <m:t>𝑉</m:t>
                    </m:r>
                    <m:r>
                      <a:rPr lang="en-US" sz="1800" b="0" i="1"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1800" dirty="0"/>
                  <a:t>(</a:t>
                </a:r>
                <a14:m>
                  <m:oMath xmlns:m="http://schemas.openxmlformats.org/officeDocument/2006/math">
                    <m:r>
                      <a:rPr lang="en-US" sz="1800" i="1" smtClean="0">
                        <a:latin typeface="Cambria Math" panose="02040503050406030204" pitchFamily="18" charset="0"/>
                      </a:rPr>
                      <m:t>1−</m:t>
                    </m:r>
                    <m:sSup>
                      <m:sSupPr>
                        <m:ctrlPr>
                          <a:rPr lang="en-GB" sz="1800" i="1">
                            <a:latin typeface="Cambria Math" panose="02040503050406030204" pitchFamily="18" charset="0"/>
                          </a:rPr>
                        </m:ctrlPr>
                      </m:sSupPr>
                      <m:e>
                        <m:r>
                          <a:rPr lang="en-US" sz="1800" i="1">
                            <a:latin typeface="Cambria Math" panose="02040503050406030204" pitchFamily="18" charset="0"/>
                          </a:rPr>
                          <m:t>𝑒</m:t>
                        </m:r>
                      </m:e>
                      <m:sup>
                        <m:r>
                          <a:rPr lang="en-US" sz="1800" b="0" i="1" smtClean="0">
                            <a:latin typeface="Cambria Math" panose="02040503050406030204" pitchFamily="18" charset="0"/>
                          </a:rPr>
                          <m:t>−</m:t>
                        </m:r>
                        <m:f>
                          <m:fPr>
                            <m:type m:val="lin"/>
                            <m:ctrlPr>
                              <a:rPr lang="en-GB" sz="1800" i="1">
                                <a:latin typeface="Cambria Math" panose="02040503050406030204" pitchFamily="18" charset="0"/>
                              </a:rPr>
                            </m:ctrlPr>
                          </m:fPr>
                          <m:num>
                            <m:r>
                              <a:rPr lang="en-US" sz="1800" i="1">
                                <a:latin typeface="Cambria Math" panose="02040503050406030204" pitchFamily="18" charset="0"/>
                              </a:rPr>
                              <m:t>𝑛</m:t>
                            </m:r>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den>
                        </m:f>
                      </m:sup>
                    </m:sSup>
                  </m:oMath>
                </a14:m>
                <a:r>
                  <a:rPr lang="en-GB" sz="1800" dirty="0"/>
                  <a:t>).</a:t>
                </a:r>
                <a:r>
                  <a:rPr lang="en-GB" sz="2200" dirty="0"/>
                  <a:t> After similar arguments, and solving for n, we end up with the approximate equation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 </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r>
                              <a:rPr lang="en-US" sz="1800" i="1">
                                <a:latin typeface="Cambria Math" panose="02040503050406030204" pitchFamily="18" charset="0"/>
                              </a:rPr>
                              <m:t>−</m:t>
                            </m:r>
                            <m:r>
                              <a:rPr lang="en-US" sz="1800" i="1">
                                <a:latin typeface="Cambria Math" panose="02040503050406030204" pitchFamily="18" charset="0"/>
                              </a:rPr>
                              <m:t>𝐸</m:t>
                            </m:r>
                          </m:den>
                        </m:f>
                      </m:e>
                    </m:func>
                  </m:oMath>
                </a14:m>
                <a:r>
                  <a:rPr lang="en-GB" sz="1800" dirty="0"/>
                  <a:t>.</a:t>
                </a:r>
              </a:p>
              <a:p>
                <a:pPr marL="0" indent="0" algn="just">
                  <a:buNone/>
                </a:pPr>
                <a:endParaRPr lang="en-GB" sz="1800" dirty="0"/>
              </a:p>
              <a:p>
                <a:pPr marL="0" indent="0" algn="just">
                  <a:buNone/>
                </a:pPr>
                <a:r>
                  <a:rPr lang="en-GB" sz="1800" dirty="0"/>
                  <a:t>The algorithm uses the same equation written in a different form. Also, this is used only when </a:t>
                </a:r>
                <a14:m>
                  <m:oMath xmlns:m="http://schemas.openxmlformats.org/officeDocument/2006/math">
                    <m:r>
                      <a:rPr lang="en-US" sz="1600" i="1" kern="100" smtClean="0">
                        <a:effectLst/>
                        <a:latin typeface="Cambria Math" panose="02040503050406030204" pitchFamily="18" charset="0"/>
                        <a:ea typeface="Times New Roman" panose="02020603050405020304" pitchFamily="18" charset="0"/>
                        <a:cs typeface="Arial" panose="020B0604020202020204" pitchFamily="34" charset="0"/>
                      </a:rPr>
                      <m:t>𝐸</m:t>
                    </m:r>
                    <m:r>
                      <a:rPr lang="en-US" sz="1600" i="1" kern="100" smtClean="0">
                        <a:effectLst/>
                        <a:latin typeface="Cambria Math" panose="02040503050406030204" pitchFamily="18" charset="0"/>
                        <a:ea typeface="Times New Roman" panose="02020603050405020304" pitchFamily="18" charset="0"/>
                        <a:cs typeface="Arial" panose="020B0604020202020204" pitchFamily="34" charset="0"/>
                      </a:rPr>
                      <m:t>≥ </m:t>
                    </m:r>
                    <m:f>
                      <m:fPr>
                        <m:ctrlPr>
                          <a:rPr lang="en-GB"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00">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kern="100">
                            <a:effectLst/>
                            <a:latin typeface="Cambria Math" panose="02040503050406030204" pitchFamily="18" charset="0"/>
                            <a:ea typeface="Times New Roman" panose="02020603050405020304" pitchFamily="18" charset="0"/>
                            <a:cs typeface="Arial" panose="020B0604020202020204" pitchFamily="34" charset="0"/>
                          </a:rPr>
                          <m:t>30</m:t>
                        </m:r>
                      </m:den>
                    </m:f>
                    <m:sSup>
                      <m:sSupPr>
                        <m:ctrlPr>
                          <a:rPr lang="en-GB" sz="1600" i="1" kern="10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kern="100">
                            <a:effectLst/>
                            <a:latin typeface="Cambria Math" panose="02040503050406030204" pitchFamily="18" charset="0"/>
                            <a:ea typeface="Times New Roman" panose="02020603050405020304" pitchFamily="18" charset="0"/>
                            <a:cs typeface="Arial" panose="020B0604020202020204" pitchFamily="34" charset="0"/>
                          </a:rPr>
                          <m:t>2</m:t>
                        </m:r>
                      </m:e>
                      <m:sup>
                        <m:r>
                          <a:rPr lang="en-US" sz="1600" i="1" kern="100">
                            <a:effectLst/>
                            <a:latin typeface="Cambria Math" panose="02040503050406030204" pitchFamily="18" charset="0"/>
                            <a:ea typeface="Times New Roman" panose="02020603050405020304" pitchFamily="18" charset="0"/>
                            <a:cs typeface="Arial" panose="020B0604020202020204" pitchFamily="34" charset="0"/>
                          </a:rPr>
                          <m:t>32</m:t>
                        </m:r>
                      </m:sup>
                    </m:sSup>
                  </m:oMath>
                </a14:m>
                <a:r>
                  <a:rPr lang="en-GB" sz="16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1800" dirty="0"/>
              </a:p>
            </p:txBody>
          </p:sp>
        </mc:Choice>
        <mc:Fallback xmlns="">
          <p:sp>
            <p:nvSpPr>
              <p:cNvPr id="3" name="Content Placeholder 2">
                <a:extLst>
                  <a:ext uri="{FF2B5EF4-FFF2-40B4-BE49-F238E27FC236}">
                    <a16:creationId xmlns:a16="http://schemas.microsoft.com/office/drawing/2014/main" id="{E5015679-B3C4-B5D0-ED95-502EDA5B8C64}"/>
                  </a:ext>
                </a:extLst>
              </p:cNvPr>
              <p:cNvSpPr>
                <a:spLocks noGrp="1" noRot="1" noChangeAspect="1" noMove="1" noResize="1" noEditPoints="1" noAdjustHandles="1" noChangeArrowheads="1" noChangeShapeType="1" noTextEdit="1"/>
              </p:cNvSpPr>
              <p:nvPr>
                <p:ph idx="1"/>
              </p:nvPr>
            </p:nvSpPr>
            <p:spPr>
              <a:blipFill>
                <a:blip r:embed="rId2"/>
                <a:stretch>
                  <a:fillRect l="-754" t="-1120" r="-696"/>
                </a:stretch>
              </a:blipFill>
            </p:spPr>
            <p:txBody>
              <a:bodyPr/>
              <a:lstStyle/>
              <a:p>
                <a:r>
                  <a:rPr lang="en-GB">
                    <a:noFill/>
                  </a:rPr>
                  <a:t> </a:t>
                </a:r>
              </a:p>
            </p:txBody>
          </p:sp>
        </mc:Fallback>
      </mc:AlternateContent>
    </p:spTree>
    <p:extLst>
      <p:ext uri="{BB962C8B-B14F-4D97-AF65-F5344CB8AC3E}">
        <p14:creationId xmlns:p14="http://schemas.microsoft.com/office/powerpoint/2010/main" val="146133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A32C-7BD9-B597-C4B2-17964785FF56}"/>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DCEA3DC2-726D-DC42-5E14-062B83DA5870}"/>
              </a:ext>
            </a:extLst>
          </p:cNvPr>
          <p:cNvSpPr>
            <a:spLocks noGrp="1"/>
          </p:cNvSpPr>
          <p:nvPr>
            <p:ph idx="1"/>
          </p:nvPr>
        </p:nvSpPr>
        <p:spPr/>
        <p:txBody>
          <a:bodyPr>
            <a:normAutofit/>
          </a:bodyPr>
          <a:lstStyle/>
          <a:p>
            <a:pPr marL="0" indent="0" algn="just">
              <a:buNone/>
            </a:pPr>
            <a:r>
              <a:rPr lang="en-US" sz="2400" dirty="0"/>
              <a:t>Pseudo-code for the </a:t>
            </a:r>
            <a:r>
              <a:rPr lang="en-US" sz="2400" dirty="0" err="1"/>
              <a:t>HyperLogLog</a:t>
            </a:r>
            <a:r>
              <a:rPr lang="en-US" sz="2400" dirty="0"/>
              <a:t> algorithm:</a:t>
            </a:r>
            <a:endParaRPr lang="en-GB" sz="2400" dirty="0"/>
          </a:p>
        </p:txBody>
      </p:sp>
      <p:pic>
        <p:nvPicPr>
          <p:cNvPr id="5" name="Picture 4">
            <a:extLst>
              <a:ext uri="{FF2B5EF4-FFF2-40B4-BE49-F238E27FC236}">
                <a16:creationId xmlns:a16="http://schemas.microsoft.com/office/drawing/2014/main" id="{7C7E90ED-F813-0D98-59D1-819EFECD3CD2}"/>
              </a:ext>
            </a:extLst>
          </p:cNvPr>
          <p:cNvPicPr>
            <a:picLocks noChangeAspect="1"/>
          </p:cNvPicPr>
          <p:nvPr/>
        </p:nvPicPr>
        <p:blipFill>
          <a:blip r:embed="rId3"/>
          <a:stretch>
            <a:fillRect/>
          </a:stretch>
        </p:blipFill>
        <p:spPr>
          <a:xfrm>
            <a:off x="3296341" y="2567818"/>
            <a:ext cx="5599318" cy="3744082"/>
          </a:xfrm>
          <a:prstGeom prst="rect">
            <a:avLst/>
          </a:prstGeom>
        </p:spPr>
      </p:pic>
    </p:spTree>
    <p:extLst>
      <p:ext uri="{BB962C8B-B14F-4D97-AF65-F5344CB8AC3E}">
        <p14:creationId xmlns:p14="http://schemas.microsoft.com/office/powerpoint/2010/main" val="82234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Introduction</a:t>
            </a:r>
            <a:endParaRPr lang="en-GB" dirty="0"/>
          </a:p>
        </p:txBody>
      </p:sp>
    </p:spTree>
    <p:extLst>
      <p:ext uri="{BB962C8B-B14F-4D97-AF65-F5344CB8AC3E}">
        <p14:creationId xmlns:p14="http://schemas.microsoft.com/office/powerpoint/2010/main" val="850440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 The Sliding </a:t>
            </a:r>
            <a:r>
              <a:rPr lang="en-US" dirty="0" err="1"/>
              <a:t>HyperLogLog</a:t>
            </a:r>
            <a:r>
              <a:rPr lang="en-US" dirty="0"/>
              <a:t> Algorithm</a:t>
            </a:r>
            <a:endParaRPr lang="en-GB" dirty="0"/>
          </a:p>
        </p:txBody>
      </p:sp>
    </p:spTree>
    <p:extLst>
      <p:ext uri="{BB962C8B-B14F-4D97-AF65-F5344CB8AC3E}">
        <p14:creationId xmlns:p14="http://schemas.microsoft.com/office/powerpoint/2010/main" val="331378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7A87-7F8E-077C-CE05-EBAAFFE83211}"/>
              </a:ext>
            </a:extLst>
          </p:cNvPr>
          <p:cNvSpPr>
            <a:spLocks noGrp="1"/>
          </p:cNvSpPr>
          <p:nvPr>
            <p:ph type="title"/>
          </p:nvPr>
        </p:nvSpPr>
        <p:spPr/>
        <p:txBody>
          <a:bodyPr/>
          <a:lstStyle/>
          <a:p>
            <a:r>
              <a:rPr lang="en-US" dirty="0"/>
              <a:t>Static to Dynamic</a:t>
            </a:r>
            <a:endParaRPr lang="en-GB" dirty="0"/>
          </a:p>
        </p:txBody>
      </p:sp>
      <p:sp>
        <p:nvSpPr>
          <p:cNvPr id="3" name="Content Placeholder 2">
            <a:extLst>
              <a:ext uri="{FF2B5EF4-FFF2-40B4-BE49-F238E27FC236}">
                <a16:creationId xmlns:a16="http://schemas.microsoft.com/office/drawing/2014/main" id="{52483AF9-B7F4-6FAF-FC96-EB1851420033}"/>
              </a:ext>
            </a:extLst>
          </p:cNvPr>
          <p:cNvSpPr>
            <a:spLocks noGrp="1"/>
          </p:cNvSpPr>
          <p:nvPr>
            <p:ph idx="1"/>
          </p:nvPr>
        </p:nvSpPr>
        <p:spPr/>
        <p:txBody>
          <a:bodyPr>
            <a:normAutofit/>
          </a:bodyPr>
          <a:lstStyle/>
          <a:p>
            <a:pPr marL="0" indent="0" algn="just">
              <a:buNone/>
            </a:pPr>
            <a:r>
              <a:rPr lang="en-US" sz="2200" dirty="0"/>
              <a:t>T</a:t>
            </a:r>
            <a:r>
              <a:rPr lang="en-GB" sz="2200" dirty="0"/>
              <a:t>he </a:t>
            </a:r>
            <a:r>
              <a:rPr lang="en-GB" sz="2200" dirty="0" err="1"/>
              <a:t>HyperLogLog</a:t>
            </a:r>
            <a:r>
              <a:rPr lang="en-GB" sz="2200" dirty="0"/>
              <a:t> algorithm, and other probabilistic algorithms are designed to perform on a </a:t>
            </a:r>
            <a:r>
              <a:rPr lang="en-GB" sz="2200" i="1" dirty="0"/>
              <a:t>static</a:t>
            </a:r>
            <a:r>
              <a:rPr lang="en-GB" sz="2200" dirty="0"/>
              <a:t> set of data</a:t>
            </a:r>
            <a:r>
              <a:rPr lang="en-US" sz="2200" dirty="0"/>
              <a:t>: a given fixed traffic! So, they can not be applied to an </a:t>
            </a:r>
            <a:r>
              <a:rPr lang="en-US" sz="2200" i="1" dirty="0"/>
              <a:t>infinite</a:t>
            </a:r>
            <a:r>
              <a:rPr lang="en-US" sz="2200" dirty="0"/>
              <a:t> data stream. Moreover, for many network applications, we are mostly interested in traffic characteristics in the near past (few minutes ago for attacks detection). </a:t>
            </a:r>
          </a:p>
          <a:p>
            <a:pPr marL="0" indent="0" algn="just">
              <a:buNone/>
            </a:pPr>
            <a:r>
              <a:rPr lang="en-US" sz="2200" dirty="0"/>
              <a:t>A natural way to adapt these algorithms to data stream is to use the sliding window model. The objective is to be able to answer the following query at any time “How may distinct flows have been seen over the last w unit of time?” for any duration w smaller than the time window size W.</a:t>
            </a:r>
          </a:p>
          <a:p>
            <a:pPr marL="0" indent="0" algn="just">
              <a:buNone/>
            </a:pPr>
            <a:endParaRPr lang="en-US" sz="1800" dirty="0"/>
          </a:p>
          <a:p>
            <a:pPr marL="0" indent="0" algn="just">
              <a:buNone/>
            </a:pPr>
            <a:endParaRPr lang="en-US" sz="1800" dirty="0"/>
          </a:p>
          <a:p>
            <a:pPr marL="0" indent="0" algn="just">
              <a:buNone/>
            </a:pPr>
            <a:r>
              <a:rPr lang="en-US" sz="1800" dirty="0"/>
              <a:t>The proposed Sliding </a:t>
            </a:r>
            <a:r>
              <a:rPr lang="en-US" sz="1800" dirty="0" err="1"/>
              <a:t>HyperLogLog</a:t>
            </a:r>
            <a:r>
              <a:rPr lang="en-US" sz="1800" dirty="0"/>
              <a:t> algorithm maintains the same accuracy as in </a:t>
            </a:r>
            <a:r>
              <a:rPr lang="en-US" sz="1800" dirty="0" err="1"/>
              <a:t>HyperLogLog</a:t>
            </a:r>
            <a:r>
              <a:rPr lang="en-US" sz="1800" dirty="0"/>
              <a:t>, with a small additional required memory. In practice, with an additional memory of only 35kB, a standard error of about 3% can be achieved for a data stream of several million flows.</a:t>
            </a:r>
          </a:p>
        </p:txBody>
      </p:sp>
    </p:spTree>
    <p:extLst>
      <p:ext uri="{BB962C8B-B14F-4D97-AF65-F5344CB8AC3E}">
        <p14:creationId xmlns:p14="http://schemas.microsoft.com/office/powerpoint/2010/main" val="1199814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4ABF-699A-3D14-9ED5-9FC782A01634}"/>
              </a:ext>
            </a:extLst>
          </p:cNvPr>
          <p:cNvSpPr>
            <a:spLocks noGrp="1"/>
          </p:cNvSpPr>
          <p:nvPr>
            <p:ph type="title"/>
          </p:nvPr>
        </p:nvSpPr>
        <p:spPr/>
        <p:txBody>
          <a:bodyPr/>
          <a:lstStyle/>
          <a:p>
            <a:r>
              <a:rPr lang="en-US" dirty="0"/>
              <a:t>Adaptation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B077E-870C-BAD9-FE8C-FFFD1678FD7A}"/>
                  </a:ext>
                </a:extLst>
              </p:cNvPr>
              <p:cNvSpPr>
                <a:spLocks noGrp="1"/>
              </p:cNvSpPr>
              <p:nvPr>
                <p:ph idx="1"/>
              </p:nvPr>
            </p:nvSpPr>
            <p:spPr/>
            <p:txBody>
              <a:bodyPr>
                <a:normAutofit/>
              </a:bodyPr>
              <a:lstStyle/>
              <a:p>
                <a:pPr marL="0" indent="0" algn="just">
                  <a:buNone/>
                </a:pPr>
                <a:r>
                  <a:rPr lang="en-US" sz="2200" dirty="0"/>
                  <a:t>Objective: estimate at time t, the cardinality over the last w units of time, if </a:t>
                </a:r>
                <a14:m>
                  <m:oMath xmlns:m="http://schemas.openxmlformats.org/officeDocument/2006/math">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𝑤</m:t>
                    </m:r>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𝑊</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A possible solution is to perform a </a:t>
                </a:r>
                <a:r>
                  <a:rPr lang="en-US" sz="2200" kern="100" dirty="0" err="1">
                    <a:effectLst/>
                    <a:latin typeface="Calibri" panose="020F0502020204030204" pitchFamily="34" charset="0"/>
                    <a:ea typeface="Calibri" panose="020F0502020204030204" pitchFamily="34" charset="0"/>
                    <a:cs typeface="Arial" panose="020B0604020202020204" pitchFamily="34" charset="0"/>
                  </a:rPr>
                  <a:t>HyperLogLog</a:t>
                </a:r>
                <a:r>
                  <a:rPr lang="en-US" sz="2200" kern="100" dirty="0">
                    <a:latin typeface="Calibri" panose="020F0502020204030204" pitchFamily="34" charset="0"/>
                    <a:ea typeface="Calibri" panose="020F0502020204030204" pitchFamily="34" charset="0"/>
                    <a:cs typeface="Arial" panose="020B0604020202020204" pitchFamily="34" charset="0"/>
                  </a:rPr>
                  <a:t> </a:t>
                </a:r>
                <a:r>
                  <a:rPr lang="en-US" sz="2200" kern="100" dirty="0">
                    <a:effectLst/>
                    <a:latin typeface="Calibri" panose="020F0502020204030204" pitchFamily="34" charset="0"/>
                    <a:ea typeface="Calibri" panose="020F0502020204030204" pitchFamily="34" charset="0"/>
                    <a:cs typeface="Arial" panose="020B0604020202020204" pitchFamily="34" charset="0"/>
                  </a:rPr>
                  <a:t>on the packets received during the concerned duration. But this naïve solution implies an exhaustive storage of the packets received over the last time window because we have no prior information about w and t.</a:t>
                </a:r>
              </a:p>
              <a:p>
                <a:pPr marL="0" indent="0" algn="just">
                  <a:buNone/>
                </a:pPr>
                <a:endParaRPr lang="en-US"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latin typeface="Calibri" panose="020F0502020204030204" pitchFamily="34" charset="0"/>
                    <a:ea typeface="Calibri" panose="020F0502020204030204" pitchFamily="34" charset="0"/>
                    <a:cs typeface="Arial" panose="020B0604020202020204" pitchFamily="34" charset="0"/>
                  </a:rPr>
                  <a:t>Solution: Instead of having M registers, each register holding the maximum p(w) value in the subset, </a:t>
                </a:r>
                <a:r>
                  <a:rPr lang="en-US" sz="2200" kern="100" dirty="0">
                    <a:effectLst/>
                    <a:latin typeface="Calibri" panose="020F0502020204030204" pitchFamily="34" charset="0"/>
                    <a:ea typeface="Calibri" panose="020F0502020204030204" pitchFamily="34" charset="0"/>
                    <a:cs typeface="Arial" panose="020B0604020202020204" pitchFamily="34" charset="0"/>
                  </a:rPr>
                  <a:t>we propose to maintain a short list of ‘packets’ in each subset. A packet consists of a </a:t>
                </a:r>
                <a:r>
                  <a:rPr lang="en-US" sz="2200" i="1" kern="100" dirty="0">
                    <a:effectLst/>
                    <a:latin typeface="Calibri" panose="020F0502020204030204" pitchFamily="34" charset="0"/>
                    <a:ea typeface="Calibri" panose="020F0502020204030204" pitchFamily="34" charset="0"/>
                    <a:cs typeface="Arial" panose="020B0604020202020204" pitchFamily="34" charset="0"/>
                  </a:rPr>
                  <a:t>pair</a:t>
                </a:r>
                <a:r>
                  <a:rPr lang="en-US" sz="2200" kern="1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Arial" panose="020B0604020202020204" pitchFamily="34" charset="0"/>
                      </a:rPr>
                      <m:t> </m:t>
                    </m:r>
                    <m:d>
                      <m:dPr>
                        <m:begChr m:val="〈"/>
                        <m:endChr m:val="〉"/>
                        <m:ctrlPr>
                          <a:rPr lang="en-GB" sz="1800" i="1">
                            <a:effectLst/>
                            <a:latin typeface="Cambria Math" panose="02040503050406030204" pitchFamily="18" charset="0"/>
                            <a:ea typeface="Times New Roman" panose="02020603050405020304" pitchFamily="18" charset="0"/>
                          </a:rPr>
                        </m:ctrlPr>
                      </m:dPr>
                      <m:e>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𝑅</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e>
                    </m:d>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where </a:t>
                </a:r>
                <a14:m>
                  <m:oMath xmlns:m="http://schemas.openxmlformats.org/officeDocument/2006/math">
                    <m:sSub>
                      <m:sSubPr>
                        <m:ctrlPr>
                          <a:rPr lang="en-GB"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𝑡</m:t>
                        </m:r>
                      </m:e>
                      <m:sub>
                        <m:r>
                          <a:rPr lang="en-US" sz="1800" i="1">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is the arrival time of the packet, and </a:t>
                </a:r>
                <a14:m>
                  <m:oMath xmlns:m="http://schemas.openxmlformats.org/officeDocument/2006/math">
                    <m:sSub>
                      <m:sSubPr>
                        <m:ctrlPr>
                          <a:rPr lang="en-GB"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𝑅</m:t>
                        </m:r>
                      </m:e>
                      <m:sub>
                        <m:r>
                          <a:rPr lang="en-US" sz="1800" i="1">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is p(w); w is the </a:t>
                </a:r>
                <a:r>
                  <a:rPr lang="en-US" sz="2200" i="1" kern="100" dirty="0">
                    <a:effectLst/>
                    <a:latin typeface="Calibri" panose="020F0502020204030204" pitchFamily="34" charset="0"/>
                    <a:ea typeface="Calibri" panose="020F0502020204030204" pitchFamily="34" charset="0"/>
                    <a:cs typeface="Arial" panose="020B0604020202020204" pitchFamily="34" charset="0"/>
                  </a:rPr>
                  <a:t>truncated hashed value</a:t>
                </a:r>
                <a:r>
                  <a:rPr lang="en-US" sz="2200" kern="100" dirty="0">
                    <a:effectLst/>
                    <a:latin typeface="Calibri" panose="020F0502020204030204" pitchFamily="34" charset="0"/>
                    <a:ea typeface="Calibri" panose="020F0502020204030204" pitchFamily="34" charset="0"/>
                    <a:cs typeface="Arial" panose="020B0604020202020204" pitchFamily="34" charset="0"/>
                  </a:rPr>
                  <a:t> of the input (as earlier).</a:t>
                </a:r>
              </a:p>
            </p:txBody>
          </p:sp>
        </mc:Choice>
        <mc:Fallback xmlns="">
          <p:sp>
            <p:nvSpPr>
              <p:cNvPr id="3" name="Content Placeholder 2">
                <a:extLst>
                  <a:ext uri="{FF2B5EF4-FFF2-40B4-BE49-F238E27FC236}">
                    <a16:creationId xmlns:a16="http://schemas.microsoft.com/office/drawing/2014/main" id="{1B0B077E-870C-BAD9-FE8C-FFFD1678FD7A}"/>
                  </a:ext>
                </a:extLst>
              </p:cNvPr>
              <p:cNvSpPr>
                <a:spLocks noGrp="1" noRot="1" noChangeAspect="1" noMove="1" noResize="1" noEditPoints="1" noAdjustHandles="1" noChangeArrowheads="1" noChangeShapeType="1" noTextEdit="1"/>
              </p:cNvSpPr>
              <p:nvPr>
                <p:ph idx="1"/>
              </p:nvPr>
            </p:nvSpPr>
            <p:spPr>
              <a:blipFill>
                <a:blip r:embed="rId2"/>
                <a:stretch>
                  <a:fillRect l="-754" t="-1541" r="-696"/>
                </a:stretch>
              </a:blipFill>
            </p:spPr>
            <p:txBody>
              <a:bodyPr/>
              <a:lstStyle/>
              <a:p>
                <a:r>
                  <a:rPr lang="en-GB">
                    <a:noFill/>
                  </a:rPr>
                  <a:t> </a:t>
                </a:r>
              </a:p>
            </p:txBody>
          </p:sp>
        </mc:Fallback>
      </mc:AlternateContent>
    </p:spTree>
    <p:extLst>
      <p:ext uri="{BB962C8B-B14F-4D97-AF65-F5344CB8AC3E}">
        <p14:creationId xmlns:p14="http://schemas.microsoft.com/office/powerpoint/2010/main" val="996209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CCF6-E2C1-E1F6-DF03-EE1A3A6EDC2C}"/>
              </a:ext>
            </a:extLst>
          </p:cNvPr>
          <p:cNvSpPr>
            <a:spLocks noGrp="1"/>
          </p:cNvSpPr>
          <p:nvPr>
            <p:ph type="title"/>
          </p:nvPr>
        </p:nvSpPr>
        <p:spPr/>
        <p:txBody>
          <a:bodyPr/>
          <a:lstStyle/>
          <a:p>
            <a:r>
              <a:rPr lang="en-US" dirty="0"/>
              <a:t>LFPM’s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FAF4A-3057-78CD-A764-8F9F685CB2ED}"/>
                  </a:ext>
                </a:extLst>
              </p:cNvPr>
              <p:cNvSpPr>
                <a:spLocks noGrp="1"/>
              </p:cNvSpPr>
              <p:nvPr>
                <p:ph idx="1"/>
              </p:nvPr>
            </p:nvSpPr>
            <p:spPr/>
            <p:txBody>
              <a:bodyPr>
                <a:normAutofit/>
              </a:bodyPr>
              <a:lstStyle/>
              <a:p>
                <a:pPr marL="0" indent="0" algn="just">
                  <a:buNone/>
                </a:pPr>
                <a:r>
                  <a:rPr lang="en-US" sz="2200" dirty="0"/>
                  <a:t>The idea is to store only packets that are useful for the computation of the crucial parameter R, which is the largest value of Ri. A packet is stored only if it is a possible maximum over a future window of time. The list of stored packets is called List of Future Possible Maxima (LFPM). It is updated in the following way:</a:t>
                </a:r>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r>
                  <a:rPr lang="en-GB" sz="1800" dirty="0"/>
                  <a:t>Note that each LFPM is a </a:t>
                </a:r>
                <a:r>
                  <a:rPr lang="en-GB" sz="1800" i="1" dirty="0"/>
                  <a:t>strictly decreasing</a:t>
                </a:r>
                <a:r>
                  <a:rPr lang="en-GB" sz="1800" dirty="0"/>
                  <a:t> list in terms of R. That is because for each two tuples </a:t>
                </a:r>
                <a14:m>
                  <m:oMath xmlns:m="http://schemas.openxmlformats.org/officeDocument/2006/math">
                    <m:d>
                      <m:dPr>
                        <m:begChr m:val="〈"/>
                        <m:endChr m:val="〉"/>
                        <m:ctrlPr>
                          <a:rPr lang="en-GB" sz="1600" i="1" smtClean="0">
                            <a:effectLst/>
                            <a:latin typeface="Cambria Math" panose="02040503050406030204" pitchFamily="18" charset="0"/>
                            <a:ea typeface="Times New Roman" panose="02020603050405020304" pitchFamily="18" charset="0"/>
                          </a:rPr>
                        </m:ctrlPr>
                      </m:dPr>
                      <m:e>
                        <m:sSub>
                          <m:sSubPr>
                            <m:ctrlPr>
                              <a:rPr lang="en-GB"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𝑅</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e>
                    </m:d>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b="0" i="1" smtClean="0">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GB"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𝑘</m:t>
                            </m:r>
                          </m:sub>
                        </m:sSub>
                      </m:e>
                    </m:d>
                  </m:oMath>
                </a14:m>
                <a:r>
                  <a:rPr lang="en-GB" sz="1600" dirty="0"/>
                  <a:t>,</a:t>
                </a:r>
                <a:r>
                  <a:rPr lang="en-GB" sz="1800" dirty="0"/>
                  <a:t> the following condition is met: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𝑖</m:t>
                        </m:r>
                      </m:sub>
                    </m:sSub>
                    <m:r>
                      <a:rPr lang="en-US" sz="1800" b="0" i="1" smtClean="0">
                        <a:latin typeface="Cambria Math" panose="02040503050406030204" pitchFamily="18" charset="0"/>
                      </a:rPr>
                      <m:t>&gt;</m:t>
                    </m:r>
                    <m:sSub>
                      <m:sSubPr>
                        <m:ctrlPr>
                          <a:rPr lang="en-GB"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𝑘</m:t>
                        </m:r>
                      </m:sub>
                    </m:sSub>
                    <m:r>
                      <a:rPr lang="en-US" sz="1800" i="1">
                        <a:latin typeface="Cambria Math" panose="02040503050406030204" pitchFamily="18" charset="0"/>
                      </a:rPr>
                      <m:t> ⟺ </m:t>
                    </m:r>
                    <m:sSub>
                      <m:sSubPr>
                        <m:ctrlPr>
                          <a:rPr lang="en-GB"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𝑖</m:t>
                        </m:r>
                      </m:sub>
                    </m:sSub>
                    <m:r>
                      <a:rPr lang="en-US" sz="1800" b="0" i="1" smtClean="0">
                        <a:latin typeface="Cambria Math" panose="02040503050406030204" pitchFamily="18" charset="0"/>
                      </a:rPr>
                      <m:t>&lt;</m:t>
                    </m:r>
                    <m:r>
                      <a:rPr lang="en-US" sz="1800" i="1">
                        <a:latin typeface="Cambria Math" panose="02040503050406030204" pitchFamily="18" charset="0"/>
                      </a:rPr>
                      <m:t> </m:t>
                    </m:r>
                    <m:sSub>
                      <m:sSubPr>
                        <m:ctrlPr>
                          <a:rPr lang="en-GB"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𝑘</m:t>
                        </m:r>
                      </m:sub>
                    </m:sSub>
                  </m:oMath>
                </a14:m>
                <a:endParaRPr lang="en-GB" sz="1800" dirty="0"/>
              </a:p>
            </p:txBody>
          </p:sp>
        </mc:Choice>
        <mc:Fallback xmlns="">
          <p:sp>
            <p:nvSpPr>
              <p:cNvPr id="3" name="Content Placeholder 2">
                <a:extLst>
                  <a:ext uri="{FF2B5EF4-FFF2-40B4-BE49-F238E27FC236}">
                    <a16:creationId xmlns:a16="http://schemas.microsoft.com/office/drawing/2014/main" id="{294FAF4A-3057-78CD-A764-8F9F685CB2ED}"/>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BC702E6D-EEF9-06CF-3E72-B4811470BD9B}"/>
              </a:ext>
            </a:extLst>
          </p:cNvPr>
          <p:cNvPicPr>
            <a:picLocks noChangeAspect="1"/>
          </p:cNvPicPr>
          <p:nvPr/>
        </p:nvPicPr>
        <p:blipFill>
          <a:blip r:embed="rId3"/>
          <a:stretch>
            <a:fillRect/>
          </a:stretch>
        </p:blipFill>
        <p:spPr>
          <a:xfrm>
            <a:off x="3638550" y="3467894"/>
            <a:ext cx="4914900" cy="1419225"/>
          </a:xfrm>
          <a:prstGeom prst="rect">
            <a:avLst/>
          </a:prstGeom>
        </p:spPr>
      </p:pic>
    </p:spTree>
    <p:extLst>
      <p:ext uri="{BB962C8B-B14F-4D97-AF65-F5344CB8AC3E}">
        <p14:creationId xmlns:p14="http://schemas.microsoft.com/office/powerpoint/2010/main" val="1532310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2802-D10F-CAF6-6BFD-336E38301107}"/>
              </a:ext>
            </a:extLst>
          </p:cNvPr>
          <p:cNvSpPr>
            <a:spLocks noGrp="1"/>
          </p:cNvSpPr>
          <p:nvPr>
            <p:ph type="title"/>
          </p:nvPr>
        </p:nvSpPr>
        <p:spPr/>
        <p:txBody>
          <a:bodyPr/>
          <a:lstStyle/>
          <a:p>
            <a:r>
              <a:rPr lang="en-US" dirty="0"/>
              <a:t>Cardinality Estimation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E46F72-D962-1624-637E-1BC5D0BA2650}"/>
                  </a:ext>
                </a:extLst>
              </p:cNvPr>
              <p:cNvSpPr>
                <a:spLocks noGrp="1"/>
              </p:cNvSpPr>
              <p:nvPr>
                <p:ph idx="1"/>
              </p:nvPr>
            </p:nvSpPr>
            <p:spPr/>
            <p:txBody>
              <a:bodyPr>
                <a:normAutofit/>
              </a:bodyPr>
              <a:lstStyle/>
              <a:p>
                <a:pPr marL="0" indent="0" algn="just">
                  <a:buNone/>
                </a:pPr>
                <a:r>
                  <a:rPr lang="en-US" sz="2200" dirty="0"/>
                  <a:t>The stochastic averaging process consisting on splitting the packets into m buckets, in the </a:t>
                </a:r>
                <a:r>
                  <a:rPr lang="en-US" sz="2200" dirty="0" err="1"/>
                  <a:t>HyperLogLog</a:t>
                </a:r>
                <a:r>
                  <a:rPr lang="en-US" sz="2200" dirty="0"/>
                  <a:t> algorithm, remains unchanged. It means that we maintain one LFPM per bucket. When a packet is received, only its associated LFPM is updated. So the m lists are updated independently.</a:t>
                </a:r>
              </a:p>
              <a:p>
                <a:pPr marL="0" indent="0" algn="just">
                  <a:buNone/>
                </a:pPr>
                <a:endParaRPr lang="en-US" sz="2200" dirty="0"/>
              </a:p>
              <a:p>
                <a:pPr marL="0" indent="0" algn="just">
                  <a:buNone/>
                </a:pPr>
                <a:r>
                  <a:rPr lang="en-US" sz="2200" dirty="0"/>
                  <a:t>To estimate, at a time t, the number of flows received over the last w units of time, we first extract from the LFPM packets with a timestamp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𝑊</m:t>
                    </m:r>
                  </m:oMath>
                </a14:m>
                <a:r>
                  <a:rPr lang="en-US" sz="2200" dirty="0"/>
                  <a:t>, Then we compute the highest Ri among those packets. These operations are performed separately for each bucket. The harmonic mean and the cardinality estimate are the same as in </a:t>
                </a:r>
                <a:r>
                  <a:rPr lang="en-US" sz="2200" dirty="0" err="1"/>
                  <a:t>HyperLogLog</a:t>
                </a:r>
                <a:r>
                  <a:rPr lang="en-US" sz="2200" dirty="0"/>
                  <a:t> algorithm. </a:t>
                </a:r>
              </a:p>
              <a:p>
                <a:pPr marL="0" indent="0" algn="just">
                  <a:buNone/>
                </a:pPr>
                <a:endParaRPr lang="en-US" sz="1800" dirty="0"/>
              </a:p>
              <a:p>
                <a:pPr marL="0" indent="0" algn="just">
                  <a:buNone/>
                </a:pPr>
                <a:r>
                  <a:rPr lang="en-US" sz="1800" dirty="0"/>
                  <a:t>Note: R[j] plays the role of the register M[j] in </a:t>
                </a:r>
                <a:r>
                  <a:rPr lang="en-US" sz="1800" dirty="0" err="1"/>
                  <a:t>HyperLogLog</a:t>
                </a:r>
                <a:r>
                  <a:rPr lang="en-US" sz="1800" dirty="0"/>
                  <a:t>. The difference is that it changes by time queried.</a:t>
                </a:r>
                <a:endParaRPr lang="en-GB" sz="2200" dirty="0"/>
              </a:p>
            </p:txBody>
          </p:sp>
        </mc:Choice>
        <mc:Fallback xmlns="">
          <p:sp>
            <p:nvSpPr>
              <p:cNvPr id="3" name="Content Placeholder 2">
                <a:extLst>
                  <a:ext uri="{FF2B5EF4-FFF2-40B4-BE49-F238E27FC236}">
                    <a16:creationId xmlns:a16="http://schemas.microsoft.com/office/drawing/2014/main" id="{A4E46F72-D962-1624-637E-1BC5D0BA2650}"/>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662246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056D-0D6B-0EFB-8F85-51B375376160}"/>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1CAB3A57-7B2E-BA5A-7983-EF9384C8CA43}"/>
              </a:ext>
            </a:extLst>
          </p:cNvPr>
          <p:cNvSpPr>
            <a:spLocks noGrp="1"/>
          </p:cNvSpPr>
          <p:nvPr>
            <p:ph idx="1"/>
          </p:nvPr>
        </p:nvSpPr>
        <p:spPr/>
        <p:txBody>
          <a:bodyPr>
            <a:normAutofit/>
          </a:bodyPr>
          <a:lstStyle/>
          <a:p>
            <a:pPr marL="0" indent="0">
              <a:buNone/>
            </a:pPr>
            <a:r>
              <a:rPr lang="en-US" sz="2400" dirty="0"/>
              <a:t>Pseudo-code for the Sliding </a:t>
            </a:r>
            <a:r>
              <a:rPr lang="en-US" sz="2400" dirty="0" err="1"/>
              <a:t>HyperLogLog</a:t>
            </a:r>
            <a:r>
              <a:rPr lang="en-US" sz="2400" dirty="0"/>
              <a:t> algorithm:</a:t>
            </a:r>
            <a:endParaRPr lang="en-GB" sz="2400" dirty="0"/>
          </a:p>
        </p:txBody>
      </p:sp>
      <p:pic>
        <p:nvPicPr>
          <p:cNvPr id="7" name="Picture 6">
            <a:extLst>
              <a:ext uri="{FF2B5EF4-FFF2-40B4-BE49-F238E27FC236}">
                <a16:creationId xmlns:a16="http://schemas.microsoft.com/office/drawing/2014/main" id="{B6DB239F-2941-5FDC-F8B6-1B633CE597FA}"/>
              </a:ext>
            </a:extLst>
          </p:cNvPr>
          <p:cNvPicPr>
            <a:picLocks noChangeAspect="1"/>
          </p:cNvPicPr>
          <p:nvPr/>
        </p:nvPicPr>
        <p:blipFill>
          <a:blip r:embed="rId3"/>
          <a:stretch>
            <a:fillRect/>
          </a:stretch>
        </p:blipFill>
        <p:spPr>
          <a:xfrm>
            <a:off x="3972749" y="2695073"/>
            <a:ext cx="4246502" cy="3369595"/>
          </a:xfrm>
          <a:prstGeom prst="rect">
            <a:avLst/>
          </a:prstGeom>
        </p:spPr>
      </p:pic>
    </p:spTree>
    <p:extLst>
      <p:ext uri="{BB962C8B-B14F-4D97-AF65-F5344CB8AC3E}">
        <p14:creationId xmlns:p14="http://schemas.microsoft.com/office/powerpoint/2010/main" val="18842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C736-2380-50F6-2938-5CCCA69EE3D3}"/>
              </a:ext>
            </a:extLst>
          </p:cNvPr>
          <p:cNvSpPr>
            <a:spLocks noGrp="1"/>
          </p:cNvSpPr>
          <p:nvPr>
            <p:ph type="title"/>
          </p:nvPr>
        </p:nvSpPr>
        <p:spPr/>
        <p:txBody>
          <a:bodyPr/>
          <a:lstStyle/>
          <a:p>
            <a:r>
              <a:rPr lang="en-US" dirty="0"/>
              <a:t>Memory Usage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00EF7-0924-BE32-B7F9-783C69EB08A7}"/>
                  </a:ext>
                </a:extLst>
              </p:cNvPr>
              <p:cNvSpPr>
                <a:spLocks noGrp="1"/>
              </p:cNvSpPr>
              <p:nvPr>
                <p:ph idx="1"/>
              </p:nvPr>
            </p:nvSpPr>
            <p:spPr/>
            <p:txBody>
              <a:bodyPr>
                <a:normAutofit/>
              </a:bodyPr>
              <a:lstStyle/>
              <a:p>
                <a:pPr marL="0" indent="0" algn="just">
                  <a:buNone/>
                </a:pPr>
                <a:r>
                  <a:rPr lang="en-US" sz="2200" dirty="0"/>
                  <a:t>The auxiliary space used are the m LFPM’s that were allocated. Therefore, the total memory used is equal to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𝑚</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GB" sz="1800" i="1">
                            <a:effectLst/>
                            <a:latin typeface="Cambria Math" panose="02040503050406030204" pitchFamily="18" charset="0"/>
                            <a:ea typeface="Times New Roman" panose="02020603050405020304" pitchFamily="18" charset="0"/>
                          </a:rPr>
                        </m:ctrlPr>
                      </m:funcPr>
                      <m:fName>
                        <m:limLow>
                          <m:limLowPr>
                            <m:ctrlPr>
                              <a:rPr lang="en-GB" sz="1800" i="1">
                                <a:effectLst/>
                                <a:latin typeface="Cambria Math" panose="02040503050406030204" pitchFamily="18" charset="0"/>
                                <a:ea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e>
                          <m:lim>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lim>
                        </m:limLow>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𝑠𝑖𝑧𝑒</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𝐿𝐹𝑃𝑀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e>
                    </m:func>
                  </m:oMath>
                </a14:m>
                <a:r>
                  <a:rPr lang="en-US" sz="1800" dirty="0"/>
                  <a:t>. </a:t>
                </a:r>
                <a:r>
                  <a:rPr lang="en-US" sz="2200" dirty="0"/>
                  <a:t>The size of a LFPM is equal to </a:t>
                </a:r>
                <a14:m>
                  <m:oMath xmlns:m="http://schemas.openxmlformats.org/officeDocument/2006/math">
                    <m:r>
                      <a:rPr lang="en-US" sz="1800" i="1">
                        <a:latin typeface="Cambria Math" panose="02040503050406030204" pitchFamily="18" charset="0"/>
                      </a:rPr>
                      <m:t> 5∗</m:t>
                    </m:r>
                    <m:r>
                      <a:rPr lang="en-US" sz="1800" i="1">
                        <a:latin typeface="Cambria Math" panose="02040503050406030204" pitchFamily="18" charset="0"/>
                      </a:rPr>
                      <m:t>𝐸</m:t>
                    </m:r>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𝑗</m:t>
                        </m:r>
                      </m:sub>
                    </m:sSub>
                    <m:r>
                      <a:rPr lang="en-US" sz="1800" i="1">
                        <a:latin typeface="Cambria Math" panose="02040503050406030204" pitchFamily="18" charset="0"/>
                      </a:rPr>
                      <m:t>)</m:t>
                    </m:r>
                  </m:oMath>
                </a14:m>
                <a:r>
                  <a:rPr lang="en-GB" sz="1800" dirty="0"/>
                  <a:t> </a:t>
                </a:r>
                <a:r>
                  <a:rPr lang="en-GB" sz="2200" dirty="0"/>
                  <a:t>bytes where the latter is the </a:t>
                </a:r>
                <a:r>
                  <a:rPr lang="en-GB" sz="2200" i="1" dirty="0"/>
                  <a:t>mean</a:t>
                </a:r>
                <a:r>
                  <a:rPr lang="en-GB" sz="2200" dirty="0"/>
                  <a:t> number of entries in the LFPM. This is because the size of each tuple is 4 bytes for the timestamp, and 1 byte for R! </a:t>
                </a:r>
              </a:p>
              <a:p>
                <a:pPr marL="0" indent="0" algn="just">
                  <a:buNone/>
                </a:pPr>
                <a:r>
                  <a:rPr lang="en-GB" sz="2200" dirty="0"/>
                  <a:t>The maximum number of entries in </a:t>
                </a:r>
                <a14:m>
                  <m:oMath xmlns:m="http://schemas.openxmlformats.org/officeDocument/2006/math">
                    <m:sSub>
                      <m:sSubPr>
                        <m:ctrlPr>
                          <a:rPr lang="en-GB"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𝐿𝐹𝑃𝑀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r>
                  <a:rPr lang="en-GB" sz="1800" dirty="0"/>
                  <a:t> </a:t>
                </a:r>
                <a:r>
                  <a:rPr lang="en-GB" sz="1600" dirty="0"/>
                  <a:t>(even if extremely unlikely!)</a:t>
                </a:r>
                <a:r>
                  <a:rPr lang="en-GB" sz="2200" dirty="0"/>
                  <a:t> is one entry per each possible R value.  Therefore, </a:t>
                </a:r>
                <a14:m>
                  <m:oMath xmlns:m="http://schemas.openxmlformats.org/officeDocument/2006/math">
                    <m:r>
                      <a:rPr lang="en-US" sz="1800" i="1">
                        <a:latin typeface="Cambria Math" panose="02040503050406030204" pitchFamily="18" charset="0"/>
                      </a:rPr>
                      <m:t>𝐸</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𝑗</m:t>
                            </m:r>
                          </m:sub>
                        </m:sSub>
                      </m:e>
                    </m:d>
                    <m:r>
                      <a:rPr lang="en-US" sz="1800" i="1">
                        <a:latin typeface="Cambria Math" panose="02040503050406030204" pitchFamily="18" charset="0"/>
                      </a:rPr>
                      <m:t>&lt;</m:t>
                    </m:r>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b="0" i="1" smtClean="0">
                            <a:latin typeface="Cambria Math" panose="02040503050406030204" pitchFamily="18" charset="0"/>
                          </a:rPr>
                          <m:t>𝐴</m:t>
                        </m:r>
                      </m:e>
                    </m:func>
                  </m:oMath>
                </a14:m>
                <a:r>
                  <a:rPr lang="en-GB" sz="2200" dirty="0"/>
                  <a:t> </a:t>
                </a:r>
                <a:r>
                  <a:rPr lang="en-GB" sz="1800" dirty="0"/>
                  <a:t>for A = max num. of cardinalities</a:t>
                </a:r>
                <a:r>
                  <a:rPr lang="en-GB" sz="2200" dirty="0"/>
                  <a:t> . To sum up, the total auxiliary memory is equal to </a:t>
                </a:r>
                <a14:m>
                  <m:oMath xmlns:m="http://schemas.openxmlformats.org/officeDocument/2006/math">
                    <m:r>
                      <a:rPr lang="en-US" sz="1800" i="1">
                        <a:latin typeface="Cambria Math" panose="02040503050406030204" pitchFamily="18" charset="0"/>
                        <a:ea typeface="Times New Roman" panose="02020603050405020304" pitchFamily="18" charset="0"/>
                        <a:cs typeface="Arial" panose="020B0604020202020204" pitchFamily="34" charset="0"/>
                      </a:rPr>
                      <m:t>5∗</m:t>
                    </m:r>
                    <m:r>
                      <a:rPr lang="en-US" sz="1800" i="1">
                        <a:latin typeface="Cambria Math" panose="02040503050406030204" pitchFamily="18" charset="0"/>
                        <a:ea typeface="Times New Roman" panose="02020603050405020304" pitchFamily="18" charset="0"/>
                        <a:cs typeface="Arial" panose="020B0604020202020204" pitchFamily="34" charset="0"/>
                      </a:rPr>
                      <m:t>𝑚</m:t>
                    </m:r>
                    <m:r>
                      <a:rPr lang="en-US" sz="1800" i="1">
                        <a:latin typeface="Cambria Math" panose="02040503050406030204" pitchFamily="18" charset="0"/>
                        <a:ea typeface="Times New Roman" panose="02020603050405020304" pitchFamily="18" charset="0"/>
                        <a:cs typeface="Arial" panose="020B0604020202020204" pitchFamily="34" charset="0"/>
                      </a:rPr>
                      <m:t>∗</m:t>
                    </m:r>
                    <m:func>
                      <m:funcPr>
                        <m:ctrlPr>
                          <a:rPr lang="en-GB" sz="1800" i="1">
                            <a:latin typeface="Cambria Math" panose="02040503050406030204" pitchFamily="18" charset="0"/>
                            <a:ea typeface="Times New Roman" panose="02020603050405020304" pitchFamily="18" charset="0"/>
                          </a:rPr>
                        </m:ctrlPr>
                      </m:funcPr>
                      <m:fName>
                        <m:sSub>
                          <m:sSubPr>
                            <m:ctrlPr>
                              <a:rPr lang="en-GB" sz="1800" i="1">
                                <a:latin typeface="Cambria Math" panose="02040503050406030204" pitchFamily="18" charset="0"/>
                                <a:ea typeface="Times New Roman" panose="02020603050405020304" pitchFamily="18" charset="0"/>
                              </a:rPr>
                            </m:ctrlPr>
                          </m:sSubPr>
                          <m:e>
                            <m:r>
                              <m:rPr>
                                <m:sty m:val="p"/>
                              </m:rPr>
                              <a:rPr lang="en-US" sz="1800">
                                <a:latin typeface="Cambria Math" panose="02040503050406030204" pitchFamily="18" charset="0"/>
                                <a:ea typeface="Calibri" panose="020F0502020204030204" pitchFamily="34" charset="0"/>
                                <a:cs typeface="Arial" panose="020B0604020202020204" pitchFamily="34" charset="0"/>
                              </a:rPr>
                              <m:t>log</m:t>
                            </m:r>
                          </m:e>
                          <m:sub>
                            <m:r>
                              <a:rPr lang="en-US" sz="1800" i="1">
                                <a:latin typeface="Cambria Math" panose="02040503050406030204" pitchFamily="18" charset="0"/>
                                <a:ea typeface="Times New Roman" panose="02020603050405020304" pitchFamily="18" charset="0"/>
                                <a:cs typeface="Arial" panose="020B0604020202020204" pitchFamily="34" charset="0"/>
                              </a:rPr>
                              <m:t>2</m:t>
                            </m:r>
                          </m:sub>
                        </m:sSub>
                      </m:fName>
                      <m:e>
                        <m:r>
                          <a:rPr lang="en-US" sz="1800" b="0" i="1" smtClean="0">
                            <a:latin typeface="Cambria Math" panose="02040503050406030204" pitchFamily="18" charset="0"/>
                            <a:ea typeface="Times New Roman" panose="02020603050405020304" pitchFamily="18" charset="0"/>
                            <a:cs typeface="Arial" panose="020B0604020202020204" pitchFamily="34" charset="0"/>
                          </a:rPr>
                          <m:t>𝐴</m:t>
                        </m:r>
                      </m:e>
                    </m:func>
                    <m:r>
                      <a:rPr lang="en-US" sz="1800" i="1">
                        <a:latin typeface="Cambria Math" panose="02040503050406030204" pitchFamily="18" charset="0"/>
                        <a:ea typeface="Times New Roman" panose="02020603050405020304" pitchFamily="18" charset="0"/>
                        <a:cs typeface="Arial" panose="020B0604020202020204" pitchFamily="34" charset="0"/>
                      </a:rPr>
                      <m:t>+</m:t>
                    </m:r>
                    <m:r>
                      <a:rPr lang="en-US" sz="1800" i="1">
                        <a:latin typeface="Cambria Math" panose="02040503050406030204" pitchFamily="18" charset="0"/>
                        <a:ea typeface="Times New Roman" panose="02020603050405020304" pitchFamily="18" charset="0"/>
                        <a:cs typeface="Arial" panose="020B0604020202020204" pitchFamily="34" charset="0"/>
                      </a:rPr>
                      <m:t>𝑂</m:t>
                    </m:r>
                    <m:d>
                      <m:dPr>
                        <m:ctrlPr>
                          <a:rPr lang="en-GB" sz="1800" i="1">
                            <a:latin typeface="Cambria Math" panose="02040503050406030204" pitchFamily="18" charset="0"/>
                            <a:ea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Arial" panose="020B0604020202020204" pitchFamily="34" charset="0"/>
                          </a:rPr>
                          <m:t>1</m:t>
                        </m:r>
                      </m:e>
                    </m:d>
                  </m:oMath>
                </a14:m>
                <a:r>
                  <a:rPr lang="en-US" sz="1800" dirty="0"/>
                  <a:t> bytes</a:t>
                </a:r>
                <a:r>
                  <a:rPr lang="en-GB" sz="1800" dirty="0"/>
                  <a:t>, </a:t>
                </a:r>
                <a:r>
                  <a:rPr lang="en-GB" sz="2200" dirty="0"/>
                  <a:t>or </a:t>
                </a:r>
                <a14:m>
                  <m:oMath xmlns:m="http://schemas.openxmlformats.org/officeDocument/2006/math">
                    <m:r>
                      <a:rPr lang="en-US" sz="1800" i="1">
                        <a:latin typeface="Cambria Math" panose="02040503050406030204" pitchFamily="18" charset="0"/>
                      </a:rPr>
                      <m:t>𝑂</m:t>
                    </m:r>
                    <m:d>
                      <m:dPr>
                        <m:ctrlPr>
                          <a:rPr lang="en-GB" sz="1800" i="1">
                            <a:latin typeface="Cambria Math" panose="02040503050406030204" pitchFamily="18" charset="0"/>
                          </a:rPr>
                        </m:ctrlPr>
                      </m:dPr>
                      <m:e>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GB" sz="1800" i="1">
                                    <a:latin typeface="Cambria Math" panose="02040503050406030204" pitchFamily="18" charset="0"/>
                                  </a:rPr>
                                </m:ctrlPr>
                              </m:dPr>
                              <m:e>
                                <m:r>
                                  <a:rPr lang="en-US" sz="1800" i="1">
                                    <a:latin typeface="Cambria Math" panose="02040503050406030204" pitchFamily="18" charset="0"/>
                                  </a:rPr>
                                  <m:t>𝑛</m:t>
                                </m:r>
                              </m:e>
                            </m:d>
                          </m:e>
                        </m:func>
                      </m:e>
                    </m:d>
                    <m:r>
                      <a:rPr lang="en-US" sz="1800" i="1">
                        <a:latin typeface="Cambria Math" panose="02040503050406030204" pitchFamily="18" charset="0"/>
                      </a:rPr>
                      <m:t>+</m:t>
                    </m:r>
                    <m:r>
                      <a:rPr lang="en-US" sz="1800" i="1">
                        <a:latin typeface="Cambria Math" panose="02040503050406030204" pitchFamily="18" charset="0"/>
                      </a:rPr>
                      <m:t>𝑂</m:t>
                    </m:r>
                    <m:r>
                      <a:rPr lang="en-US" sz="1800" i="1">
                        <a:latin typeface="Cambria Math" panose="02040503050406030204" pitchFamily="18" charset="0"/>
                      </a:rPr>
                      <m:t>(1)</m:t>
                    </m:r>
                  </m:oMath>
                </a14:m>
                <a:r>
                  <a:rPr lang="en-GB" sz="1800" dirty="0"/>
                  <a:t>. (n is length of stream)</a:t>
                </a:r>
              </a:p>
              <a:p>
                <a:pPr marL="0" indent="0" algn="just">
                  <a:buNone/>
                </a:pPr>
                <a:endParaRPr lang="en-GB" sz="1800" dirty="0"/>
              </a:p>
              <a:p>
                <a:pPr marL="0" indent="0" algn="just">
                  <a:buNone/>
                </a:pPr>
                <a:r>
                  <a:rPr lang="en-GB" sz="1800" dirty="0"/>
                  <a:t>Note that</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𝑅</m:t>
                    </m:r>
                    <m:r>
                      <a:rPr lang="en-US" sz="1600" i="1">
                        <a:latin typeface="Cambria Math" panose="02040503050406030204" pitchFamily="18" charset="0"/>
                      </a:rPr>
                      <m:t>≤</m:t>
                    </m:r>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𝑙</m:t>
                            </m:r>
                            <m:r>
                              <a:rPr lang="en-US" sz="1600" i="1">
                                <a:latin typeface="Cambria Math" panose="02040503050406030204" pitchFamily="18" charset="0"/>
                              </a:rPr>
                              <m:t>−</m:t>
                            </m:r>
                            <m:r>
                              <a:rPr lang="en-US" sz="1600" i="1">
                                <a:latin typeface="Cambria Math" panose="02040503050406030204" pitchFamily="18" charset="0"/>
                              </a:rPr>
                              <m:t>𝑏</m:t>
                            </m:r>
                          </m:sup>
                        </m:sSup>
                      </m:e>
                    </m:func>
                    <m:r>
                      <a:rPr lang="en-US" sz="1600" i="1">
                        <a:latin typeface="Cambria Math" panose="02040503050406030204" pitchFamily="18" charset="0"/>
                      </a:rPr>
                      <m:t>, </m:t>
                    </m:r>
                    <m:r>
                      <a:rPr lang="en-US" sz="1600" i="1">
                        <a:latin typeface="Cambria Math" panose="02040503050406030204" pitchFamily="18" charset="0"/>
                      </a:rPr>
                      <m:t>𝑙</m:t>
                    </m:r>
                    <m:r>
                      <a:rPr lang="en-US" sz="1600" i="1">
                        <a:latin typeface="Cambria Math" panose="02040503050406030204" pitchFamily="18" charset="0"/>
                      </a:rPr>
                      <m:t>=32 </m:t>
                    </m:r>
                    <m:r>
                      <a:rPr lang="en-US" sz="1600" b="0" i="1" smtClean="0">
                        <a:latin typeface="Cambria Math" panose="02040503050406030204" pitchFamily="18" charset="0"/>
                      </a:rPr>
                      <m:t>𝑏𝑖𝑡𝑠</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𝑜𝑟</m:t>
                        </m:r>
                        <m:r>
                          <a:rPr lang="en-US" sz="1600" b="0" i="1" smtClean="0">
                            <a:latin typeface="Cambria Math" panose="02040503050406030204" pitchFamily="18" charset="0"/>
                          </a:rPr>
                          <m:t> 64</m:t>
                        </m:r>
                      </m:e>
                    </m:d>
                    <m:r>
                      <a:rPr lang="en-US" sz="1600" i="1">
                        <a:latin typeface="Cambria Math" panose="02040503050406030204" pitchFamily="18" charset="0"/>
                      </a:rPr>
                      <m:t>, </m:t>
                    </m:r>
                    <m:r>
                      <a:rPr lang="en-US" sz="1600" i="1">
                        <a:latin typeface="Cambria Math" panose="02040503050406030204" pitchFamily="18" charset="0"/>
                      </a:rPr>
                      <m:t>𝑏</m:t>
                    </m:r>
                    <m:r>
                      <a:rPr lang="en-US" sz="1600" i="1">
                        <a:latin typeface="Cambria Math" panose="02040503050406030204" pitchFamily="18" charset="0"/>
                      </a:rPr>
                      <m:t>=</m:t>
                    </m:r>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𝑚</m:t>
                        </m:r>
                      </m:e>
                    </m:func>
                  </m:oMath>
                </a14:m>
                <a:r>
                  <a:rPr lang="en-GB" sz="1600" dirty="0"/>
                  <a:t>, </a:t>
                </a:r>
                <a:r>
                  <a:rPr lang="en-GB" sz="1800" dirty="0"/>
                  <a:t>therefore R takes at most </a:t>
                </a:r>
                <a14:m>
                  <m:oMath xmlns:m="http://schemas.openxmlformats.org/officeDocument/2006/math">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𝑙</m:t>
                                </m:r>
                                <m:r>
                                  <a:rPr lang="en-US" sz="1600" i="1">
                                    <a:latin typeface="Cambria Math" panose="02040503050406030204" pitchFamily="18" charset="0"/>
                                  </a:rPr>
                                  <m:t>−</m:t>
                                </m:r>
                                <m:r>
                                  <a:rPr lang="en-US" sz="1600" i="1">
                                    <a:latin typeface="Cambria Math" panose="02040503050406030204" pitchFamily="18" charset="0"/>
                                  </a:rPr>
                                  <m:t>𝑏</m:t>
                                </m:r>
                              </m:sup>
                            </m:sSup>
                          </m:e>
                        </m:func>
                      </m:e>
                    </m:func>
                  </m:oMath>
                </a14:m>
                <a:r>
                  <a:rPr lang="en-GB" sz="1600" dirty="0"/>
                  <a:t> bits </a:t>
                </a:r>
                <a14:m>
                  <m:oMath xmlns:m="http://schemas.openxmlformats.org/officeDocument/2006/math">
                    <m:r>
                      <a:rPr lang="en-US" sz="1600" i="1">
                        <a:latin typeface="Cambria Math" panose="02040503050406030204" pitchFamily="18" charset="0"/>
                      </a:rPr>
                      <m:t>(≤6 </m:t>
                    </m:r>
                    <m:r>
                      <a:rPr lang="en-US" sz="1600" i="1">
                        <a:latin typeface="Cambria Math" panose="02040503050406030204" pitchFamily="18" charset="0"/>
                      </a:rPr>
                      <m:t>𝑏𝑖𝑡𝑠</m:t>
                    </m:r>
                    <m:r>
                      <a:rPr lang="en-US" sz="1600" b="0" i="1" smtClean="0">
                        <a:latin typeface="Cambria Math" panose="02040503050406030204" pitchFamily="18" charset="0"/>
                      </a:rPr>
                      <m:t>)</m:t>
                    </m:r>
                  </m:oMath>
                </a14:m>
                <a:endParaRPr lang="en-GB" sz="1600" dirty="0"/>
              </a:p>
              <a:p>
                <a:pPr marL="0" indent="0" algn="just">
                  <a:buNone/>
                </a:pPr>
                <a:r>
                  <a:rPr lang="en-GB" sz="1800" dirty="0"/>
                  <a:t>Updating LFPM’s has no effect on the calculation of R, as it enables the calculation of R at any time t and over any duration w. </a:t>
                </a:r>
                <a:r>
                  <a:rPr lang="en-US" sz="1800" dirty="0"/>
                  <a:t>The rest of the algorithm is unchanged; so, adding the sliding window has no impact on the accuracy. It means that SHLL gives the same estimate HLL applied on the packets received in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𝑊</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800" dirty="0"/>
                  <a:t>. The standard error is </a:t>
                </a:r>
                <a14:m>
                  <m:oMath xmlns:m="http://schemas.openxmlformats.org/officeDocument/2006/math">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1.04</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US" sz="1800" dirty="0"/>
                  <a:t> , which outperforms the Sliding </a:t>
                </a:r>
                <a:r>
                  <a:rPr lang="en-US" sz="1800" dirty="0" err="1"/>
                  <a:t>MinCount</a:t>
                </a:r>
                <a:r>
                  <a:rPr lang="en-US" sz="1800" dirty="0"/>
                  <a:t> at </a:t>
                </a:r>
                <a14:m>
                  <m:oMath xmlns:m="http://schemas.openxmlformats.org/officeDocument/2006/math">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m:t>
                        </m:r>
                        <m:r>
                          <a:rPr lang="en-US" sz="1600" b="0" i="1" smtClean="0">
                            <a:latin typeface="Cambria Math" panose="02040503050406030204" pitchFamily="18" charset="0"/>
                          </a:rPr>
                          <m:t>3</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r>
                      <a:rPr lang="en-US" sz="1600" b="0" i="0" smtClean="0">
                        <a:latin typeface="Cambria Math" panose="02040503050406030204" pitchFamily="18" charset="0"/>
                      </a:rPr>
                      <m:t>.</m:t>
                    </m:r>
                  </m:oMath>
                </a14:m>
                <a:r>
                  <a:rPr lang="en-GB" sz="1800" dirty="0"/>
                  <a:t> </a:t>
                </a:r>
              </a:p>
            </p:txBody>
          </p:sp>
        </mc:Choice>
        <mc:Fallback xmlns="">
          <p:sp>
            <p:nvSpPr>
              <p:cNvPr id="3" name="Content Placeholder 2">
                <a:extLst>
                  <a:ext uri="{FF2B5EF4-FFF2-40B4-BE49-F238E27FC236}">
                    <a16:creationId xmlns:a16="http://schemas.microsoft.com/office/drawing/2014/main" id="{72600EF7-0924-BE32-B7F9-783C69EB08A7}"/>
                  </a:ext>
                </a:extLst>
              </p:cNvPr>
              <p:cNvSpPr>
                <a:spLocks noGrp="1" noRot="1" noChangeAspect="1" noMove="1" noResize="1" noEditPoints="1" noAdjustHandles="1" noChangeArrowheads="1" noChangeShapeType="1" noTextEdit="1"/>
              </p:cNvSpPr>
              <p:nvPr>
                <p:ph idx="1"/>
              </p:nvPr>
            </p:nvSpPr>
            <p:spPr>
              <a:blipFill>
                <a:blip r:embed="rId3"/>
                <a:stretch>
                  <a:fillRect l="-754" t="-1681" r="-696" b="-15126"/>
                </a:stretch>
              </a:blipFill>
            </p:spPr>
            <p:txBody>
              <a:bodyPr/>
              <a:lstStyle/>
              <a:p>
                <a:r>
                  <a:rPr lang="en-GB">
                    <a:noFill/>
                  </a:rPr>
                  <a:t> </a:t>
                </a:r>
              </a:p>
            </p:txBody>
          </p:sp>
        </mc:Fallback>
      </mc:AlternateContent>
    </p:spTree>
    <p:extLst>
      <p:ext uri="{BB962C8B-B14F-4D97-AF65-F5344CB8AC3E}">
        <p14:creationId xmlns:p14="http://schemas.microsoft.com/office/powerpoint/2010/main" val="280008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08A1-C7C2-0880-1A5E-6408E01E7809}"/>
              </a:ext>
            </a:extLst>
          </p:cNvPr>
          <p:cNvSpPr>
            <a:spLocks noGrp="1"/>
          </p:cNvSpPr>
          <p:nvPr>
            <p:ph type="ctrTitle"/>
          </p:nvPr>
        </p:nvSpPr>
        <p:spPr/>
        <p:txBody>
          <a:bodyPr/>
          <a:lstStyle/>
          <a:p>
            <a:r>
              <a:rPr lang="en-US" dirty="0"/>
              <a:t>Thanks for watching!</a:t>
            </a:r>
            <a:endParaRPr lang="en-GB" dirty="0"/>
          </a:p>
        </p:txBody>
      </p:sp>
    </p:spTree>
    <p:extLst>
      <p:ext uri="{BB962C8B-B14F-4D97-AF65-F5344CB8AC3E}">
        <p14:creationId xmlns:p14="http://schemas.microsoft.com/office/powerpoint/2010/main" val="332458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AC4F-EBA7-C193-5DC1-9D3EE476D7E2}"/>
              </a:ext>
            </a:extLst>
          </p:cNvPr>
          <p:cNvSpPr>
            <a:spLocks noGrp="1"/>
          </p:cNvSpPr>
          <p:nvPr>
            <p:ph type="title"/>
          </p:nvPr>
        </p:nvSpPr>
        <p:spPr/>
        <p:txBody>
          <a:bodyPr/>
          <a:lstStyle/>
          <a:p>
            <a:r>
              <a:rPr lang="en-US" dirty="0"/>
              <a:t>Introduction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35B9D0-E711-5D45-A03E-7078C76125ED}"/>
                  </a:ext>
                </a:extLst>
              </p:cNvPr>
              <p:cNvSpPr>
                <a:spLocks noGrp="1"/>
              </p:cNvSpPr>
              <p:nvPr>
                <p:ph idx="1"/>
              </p:nvPr>
            </p:nvSpPr>
            <p:spPr/>
            <p:txBody>
              <a:bodyPr>
                <a:normAutofit/>
              </a:bodyPr>
              <a:lstStyle/>
              <a:p>
                <a:pPr marL="0" indent="0">
                  <a:buNone/>
                </a:pPr>
                <a:r>
                  <a:rPr lang="en-US" dirty="0"/>
                  <a:t>What is the Count Distinct problem?</a:t>
                </a:r>
              </a:p>
              <a:p>
                <a:pPr marL="0" indent="0">
                  <a:buNone/>
                </a:pPr>
                <a:endParaRPr lang="en-US" dirty="0"/>
              </a:p>
              <a:p>
                <a:pPr algn="just" rtl="0">
                  <a:lnSpc>
                    <a:spcPct val="107000"/>
                  </a:lnSpc>
                  <a:spcAft>
                    <a:spcPts val="800"/>
                  </a:spcAft>
                </a:pPr>
                <a:r>
                  <a:rPr lang="en-US" sz="2400" dirty="0"/>
                  <a:t>We consider a </a:t>
                </a:r>
                <a:r>
                  <a:rPr lang="en-US" sz="2400" i="1" dirty="0"/>
                  <a:t>stream</a:t>
                </a:r>
                <a:r>
                  <a:rPr lang="en-US" sz="2400" dirty="0"/>
                  <a:t> of elements, M = </a:t>
                </a:r>
                <a14:m>
                  <m:oMath xmlns:m="http://schemas.openxmlformats.org/officeDocument/2006/math">
                    <m:d>
                      <m:dPr>
                        <m:begChr m:val="{"/>
                        <m:endChr m:val="}"/>
                        <m:ctrlPr>
                          <a:rPr lang="en-GB" sz="24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4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GB" sz="2400" kern="100" dirty="0">
                    <a:effectLst/>
                    <a:latin typeface="Calibri" panose="020F0502020204030204" pitchFamily="34" charset="0"/>
                    <a:ea typeface="Calibri" panose="020F0502020204030204" pitchFamily="34" charset="0"/>
                    <a:cs typeface="Arial" panose="020B0604020202020204" pitchFamily="34" charset="0"/>
                  </a:rPr>
                  <a:t> Items can appear with repetitions in the stream. Therefore, this is not truly a set, rather it’s referred to as a </a:t>
                </a:r>
                <a:r>
                  <a:rPr lang="en-GB" sz="2400" i="1" kern="100" dirty="0">
                    <a:effectLst/>
                    <a:latin typeface="Calibri" panose="020F0502020204030204" pitchFamily="34" charset="0"/>
                    <a:ea typeface="Calibri" panose="020F0502020204030204" pitchFamily="34" charset="0"/>
                    <a:cs typeface="Arial" panose="020B0604020202020204" pitchFamily="34" charset="0"/>
                  </a:rPr>
                  <a:t>multiset</a:t>
                </a:r>
                <a:r>
                  <a:rPr lang="en-GB" sz="2400" kern="100" dirty="0">
                    <a:effectLst/>
                    <a:latin typeface="Calibri" panose="020F0502020204030204" pitchFamily="34" charset="0"/>
                    <a:ea typeface="Calibri" panose="020F0502020204030204" pitchFamily="34" charset="0"/>
                    <a:cs typeface="Arial" panose="020B0604020202020204" pitchFamily="34" charset="0"/>
                  </a:rPr>
                  <a:t>. Let E denote the number of </a:t>
                </a:r>
                <a:r>
                  <a:rPr lang="en-GB" sz="2400" i="1" kern="100" dirty="0">
                    <a:effectLst/>
                    <a:latin typeface="Calibri" panose="020F0502020204030204" pitchFamily="34" charset="0"/>
                    <a:ea typeface="Calibri" panose="020F0502020204030204" pitchFamily="34" charset="0"/>
                    <a:cs typeface="Arial" panose="020B0604020202020204" pitchFamily="34" charset="0"/>
                  </a:rPr>
                  <a:t>distinct</a:t>
                </a:r>
                <a:r>
                  <a:rPr lang="en-GB" sz="2400" kern="100" dirty="0">
                    <a:effectLst/>
                    <a:latin typeface="Calibri" panose="020F0502020204030204" pitchFamily="34" charset="0"/>
                    <a:ea typeface="Calibri" panose="020F0502020204030204" pitchFamily="34" charset="0"/>
                    <a:cs typeface="Arial" panose="020B0604020202020204" pitchFamily="34" charset="0"/>
                  </a:rPr>
                  <a:t> items in the multiset.</a:t>
                </a:r>
              </a:p>
              <a:p>
                <a:pPr algn="l" rtl="0">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E is also known as the </a:t>
                </a:r>
                <a:r>
                  <a:rPr lang="en-GB" sz="2400" i="1" kern="100" dirty="0">
                    <a:effectLst/>
                    <a:latin typeface="Calibri" panose="020F0502020204030204" pitchFamily="34" charset="0"/>
                    <a:ea typeface="Calibri" panose="020F0502020204030204" pitchFamily="34" charset="0"/>
                    <a:cs typeface="Arial" panose="020B0604020202020204" pitchFamily="34" charset="0"/>
                  </a:rPr>
                  <a:t>cardinality</a:t>
                </a:r>
                <a:r>
                  <a:rPr lang="en-GB" sz="2400" kern="100" dirty="0">
                    <a:effectLst/>
                    <a:latin typeface="Calibri" panose="020F0502020204030204" pitchFamily="34" charset="0"/>
                    <a:ea typeface="Calibri" panose="020F0502020204030204" pitchFamily="34" charset="0"/>
                    <a:cs typeface="Arial" panose="020B0604020202020204" pitchFamily="34" charset="0"/>
                  </a:rPr>
                  <a:t> of M.</a:t>
                </a:r>
              </a:p>
              <a:p>
                <a:pPr algn="l" rtl="0">
                  <a:lnSpc>
                    <a:spcPct val="107000"/>
                  </a:lnSpc>
                  <a:spcAft>
                    <a:spcPts val="800"/>
                  </a:spcAft>
                </a:pPr>
                <a:r>
                  <a:rPr lang="en-GB" sz="2400" kern="100" dirty="0">
                    <a:latin typeface="Calibri" panose="020F0502020204030204" pitchFamily="34" charset="0"/>
                    <a:ea typeface="Calibri" panose="020F0502020204030204" pitchFamily="34" charset="0"/>
                    <a:cs typeface="Arial" panose="020B0604020202020204" pitchFamily="34" charset="0"/>
                  </a:rPr>
                  <a:t>Objective:  Find an estimation E’ of E.</a:t>
                </a: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a:p>
                <a:pPr marL="0" indent="0">
                  <a:buNone/>
                </a:pPr>
                <a:endParaRPr lang="en-US" sz="2400" dirty="0"/>
              </a:p>
              <a:p>
                <a:pPr marL="0" indent="0">
                  <a:buNone/>
                </a:pPr>
                <a:endParaRPr lang="en-US" sz="2400" dirty="0"/>
              </a:p>
              <a:p>
                <a:endParaRPr lang="en-US" dirty="0"/>
              </a:p>
            </p:txBody>
          </p:sp>
        </mc:Choice>
        <mc:Fallback xmlns="">
          <p:sp>
            <p:nvSpPr>
              <p:cNvPr id="3" name="Content Placeholder 2">
                <a:extLst>
                  <a:ext uri="{FF2B5EF4-FFF2-40B4-BE49-F238E27FC236}">
                    <a16:creationId xmlns:a16="http://schemas.microsoft.com/office/drawing/2014/main" id="{9E35B9D0-E711-5D45-A03E-7078C76125ED}"/>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GB">
                    <a:noFill/>
                  </a:rPr>
                  <a:t> </a:t>
                </a:r>
              </a:p>
            </p:txBody>
          </p:sp>
        </mc:Fallback>
      </mc:AlternateContent>
    </p:spTree>
    <p:extLst>
      <p:ext uri="{BB962C8B-B14F-4D97-AF65-F5344CB8AC3E}">
        <p14:creationId xmlns:p14="http://schemas.microsoft.com/office/powerpoint/2010/main" val="184200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13CD-57C0-FF76-BB1A-F4F55C6C4B59}"/>
              </a:ext>
            </a:extLst>
          </p:cNvPr>
          <p:cNvSpPr>
            <a:spLocks noGrp="1"/>
          </p:cNvSpPr>
          <p:nvPr>
            <p:ph type="title"/>
          </p:nvPr>
        </p:nvSpPr>
        <p:spPr/>
        <p:txBody>
          <a:bodyPr/>
          <a:lstStyle/>
          <a:p>
            <a:r>
              <a:rPr lang="en-US" dirty="0"/>
              <a:t>Applications</a:t>
            </a:r>
            <a:endParaRPr lang="en-GB" dirty="0"/>
          </a:p>
        </p:txBody>
      </p:sp>
      <p:sp>
        <p:nvSpPr>
          <p:cNvPr id="3" name="Content Placeholder 2">
            <a:extLst>
              <a:ext uri="{FF2B5EF4-FFF2-40B4-BE49-F238E27FC236}">
                <a16:creationId xmlns:a16="http://schemas.microsoft.com/office/drawing/2014/main" id="{8D1A09E6-0F5B-0979-6831-0409CC46B630}"/>
              </a:ext>
            </a:extLst>
          </p:cNvPr>
          <p:cNvSpPr>
            <a:spLocks noGrp="1"/>
          </p:cNvSpPr>
          <p:nvPr>
            <p:ph idx="1"/>
          </p:nvPr>
        </p:nvSpPr>
        <p:spPr/>
        <p:txBody>
          <a:bodyPr>
            <a:normAutofit/>
          </a:bodyPr>
          <a:lstStyle/>
          <a:p>
            <a:r>
              <a:rPr lang="en-US" sz="2800" dirty="0"/>
              <a:t>Network and traffic monitoring:</a:t>
            </a:r>
          </a:p>
          <a:p>
            <a:pPr marL="0" indent="0">
              <a:buNone/>
            </a:pPr>
            <a:r>
              <a:rPr lang="en-US" sz="2400" dirty="0"/>
              <a:t>	- Detection of worm propagation, or networks attacks (e.g., DDoS)</a:t>
            </a:r>
          </a:p>
          <a:p>
            <a:pPr marL="0" indent="0">
              <a:buNone/>
            </a:pPr>
            <a:r>
              <a:rPr lang="en-US" sz="2400" dirty="0"/>
              <a:t>	- IP addresses of packets through a router</a:t>
            </a:r>
          </a:p>
          <a:p>
            <a:pPr marL="0" indent="0">
              <a:buNone/>
            </a:pPr>
            <a:r>
              <a:rPr lang="en-US" sz="2400" dirty="0"/>
              <a:t>	- Unique visitors of a website</a:t>
            </a:r>
          </a:p>
          <a:p>
            <a:r>
              <a:rPr lang="en-US" sz="2800" dirty="0"/>
              <a:t>Biological data:</a:t>
            </a:r>
          </a:p>
          <a:p>
            <a:pPr marL="0" indent="0">
              <a:buNone/>
            </a:pPr>
            <a:r>
              <a:rPr lang="en-US" sz="2400" dirty="0"/>
              <a:t>	- Motifs in DNA sequences</a:t>
            </a:r>
          </a:p>
          <a:p>
            <a:r>
              <a:rPr lang="en-US" sz="2800" dirty="0"/>
              <a:t>Databases</a:t>
            </a:r>
          </a:p>
          <a:p>
            <a:r>
              <a:rPr lang="en-US" sz="2800" dirty="0"/>
              <a:t>Natural language texts</a:t>
            </a:r>
            <a:endParaRPr lang="en-US" sz="2400" dirty="0"/>
          </a:p>
          <a:p>
            <a:pPr marL="0" indent="0">
              <a:buNone/>
            </a:pPr>
            <a:endParaRPr lang="en-US" sz="2400" dirty="0"/>
          </a:p>
          <a:p>
            <a:endParaRPr lang="en-GB" dirty="0"/>
          </a:p>
        </p:txBody>
      </p:sp>
      <p:pic>
        <p:nvPicPr>
          <p:cNvPr id="3076" name="Picture 4" descr="Brand - Reddit">
            <a:extLst>
              <a:ext uri="{FF2B5EF4-FFF2-40B4-BE49-F238E27FC236}">
                <a16:creationId xmlns:a16="http://schemas.microsoft.com/office/drawing/2014/main" id="{5154C26E-781A-8C8B-9A0F-B98DA035F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3800" y="400129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oogle Logo PNG Vector (SVG) Free Download">
            <a:extLst>
              <a:ext uri="{FF2B5EF4-FFF2-40B4-BE49-F238E27FC236}">
                <a16:creationId xmlns:a16="http://schemas.microsoft.com/office/drawing/2014/main" id="{45A361B2-47E7-AEC3-B8D1-F5C47BB50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2006" y="4001294"/>
            <a:ext cx="7056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acebook - log in or sign up">
            <a:extLst>
              <a:ext uri="{FF2B5EF4-FFF2-40B4-BE49-F238E27FC236}">
                <a16:creationId xmlns:a16="http://schemas.microsoft.com/office/drawing/2014/main" id="{6B6897CB-5447-AB94-F617-44923B203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7606" y="5089128"/>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8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8F4A-6DFD-190C-3EFA-88CABD7AC692}"/>
              </a:ext>
            </a:extLst>
          </p:cNvPr>
          <p:cNvSpPr>
            <a:spLocks noGrp="1"/>
          </p:cNvSpPr>
          <p:nvPr>
            <p:ph type="title"/>
          </p:nvPr>
        </p:nvSpPr>
        <p:spPr/>
        <p:txBody>
          <a:bodyPr/>
          <a:lstStyle/>
          <a:p>
            <a:r>
              <a:rPr lang="en-US" dirty="0"/>
              <a:t>Naïve approach</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FAA61-1BDA-CCC3-4512-610D926EB734}"/>
                  </a:ext>
                </a:extLst>
              </p:cNvPr>
              <p:cNvSpPr>
                <a:spLocks noGrp="1"/>
              </p:cNvSpPr>
              <p:nvPr>
                <p:ph idx="1"/>
              </p:nvPr>
            </p:nvSpPr>
            <p:spPr/>
            <p:txBody>
              <a:bodyPr>
                <a:normAutofit lnSpcReduction="10000"/>
              </a:bodyPr>
              <a:lstStyle/>
              <a:p>
                <a:pPr marL="0" indent="0">
                  <a:buNone/>
                </a:pPr>
                <a:r>
                  <a:rPr lang="en-US" dirty="0"/>
                  <a:t>A basic solution to the problem:</a:t>
                </a:r>
              </a:p>
              <a:p>
                <a:pPr marL="0" indent="0">
                  <a:buNone/>
                </a:pPr>
                <a:endParaRPr lang="en-US" sz="2400" dirty="0"/>
              </a:p>
              <a:p>
                <a:pPr marL="0" indent="0">
                  <a:buNone/>
                </a:pPr>
                <a:r>
                  <a:rPr lang="en-US" sz="2200" dirty="0"/>
                  <a:t>Input: a Multiset M.</a:t>
                </a:r>
              </a:p>
              <a:p>
                <a:pPr marL="0" indent="0">
                  <a:buNone/>
                </a:pPr>
                <a:r>
                  <a:rPr lang="en-US" sz="2200" dirty="0"/>
                  <a:t>Initialize a counter, c &lt;- 0.</a:t>
                </a:r>
              </a:p>
              <a:p>
                <a:pPr marL="0" indent="0">
                  <a:buNone/>
                </a:pPr>
                <a:r>
                  <a:rPr lang="en-US" sz="2200" dirty="0"/>
                  <a:t>Initialize a hash table D, in which insertion and search can be performed quickly.</a:t>
                </a:r>
              </a:p>
              <a:p>
                <a:pPr marL="0" indent="0">
                  <a:buNone/>
                </a:pPr>
                <a:r>
                  <a:rPr lang="en-US" sz="2200" dirty="0"/>
                  <a:t>For each element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𝑥</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𝑀</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r>
                  <a:rPr lang="en-GB" sz="2200" kern="100" dirty="0">
                    <a:latin typeface="Calibri" panose="020F0502020204030204" pitchFamily="34" charset="0"/>
                    <a:ea typeface="Calibri" panose="020F0502020204030204" pitchFamily="34" charset="0"/>
                    <a:cs typeface="Arial" panose="020B0604020202020204" pitchFamily="34" charset="0"/>
                  </a:rPr>
                  <a:t>	if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𝑥</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𝐷</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Add x to D</a:t>
                </a: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a:t>
                </a:r>
                <a:r>
                  <a:rPr lang="en-GB" sz="2200" kern="100" dirty="0">
                    <a:latin typeface="Calibri" panose="020F0502020204030204" pitchFamily="34" charset="0"/>
                    <a:ea typeface="Calibri" panose="020F0502020204030204" pitchFamily="34" charset="0"/>
                    <a:cs typeface="Arial" panose="020B0604020202020204" pitchFamily="34" charset="0"/>
                  </a:rPr>
                  <a:t>c &lt;- c+1</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Return c</a:t>
                </a:r>
              </a:p>
              <a:p>
                <a:pPr marL="0" indent="0">
                  <a:buNone/>
                </a:pPr>
                <a:endParaRPr lang="en-GB" sz="2400" dirty="0"/>
              </a:p>
            </p:txBody>
          </p:sp>
        </mc:Choice>
        <mc:Fallback xmlns="">
          <p:sp>
            <p:nvSpPr>
              <p:cNvPr id="3" name="Content Placeholder 2">
                <a:extLst>
                  <a:ext uri="{FF2B5EF4-FFF2-40B4-BE49-F238E27FC236}">
                    <a16:creationId xmlns:a16="http://schemas.microsoft.com/office/drawing/2014/main" id="{DDDFAA61-1BDA-CCC3-4512-610D926EB73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GB">
                    <a:noFill/>
                  </a:rPr>
                  <a:t> </a:t>
                </a:r>
              </a:p>
            </p:txBody>
          </p:sp>
        </mc:Fallback>
      </mc:AlternateContent>
    </p:spTree>
    <p:extLst>
      <p:ext uri="{BB962C8B-B14F-4D97-AF65-F5344CB8AC3E}">
        <p14:creationId xmlns:p14="http://schemas.microsoft.com/office/powerpoint/2010/main" val="161719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FD6A-B5AC-41D8-B892-0E7CD893443E}"/>
              </a:ext>
            </a:extLst>
          </p:cNvPr>
          <p:cNvSpPr>
            <a:spLocks noGrp="1"/>
          </p:cNvSpPr>
          <p:nvPr>
            <p:ph type="title"/>
          </p:nvPr>
        </p:nvSpPr>
        <p:spPr/>
        <p:txBody>
          <a:bodyPr/>
          <a:lstStyle/>
          <a:p>
            <a:r>
              <a:rPr lang="en-US" dirty="0"/>
              <a:t>Analysis</a:t>
            </a:r>
            <a:endParaRPr lang="en-GB" dirty="0"/>
          </a:p>
        </p:txBody>
      </p:sp>
      <p:sp>
        <p:nvSpPr>
          <p:cNvPr id="3" name="Content Placeholder 2">
            <a:extLst>
              <a:ext uri="{FF2B5EF4-FFF2-40B4-BE49-F238E27FC236}">
                <a16:creationId xmlns:a16="http://schemas.microsoft.com/office/drawing/2014/main" id="{A21D701D-F3A5-729D-F922-DD39F1781CF7}"/>
              </a:ext>
            </a:extLst>
          </p:cNvPr>
          <p:cNvSpPr>
            <a:spLocks noGrp="1"/>
          </p:cNvSpPr>
          <p:nvPr>
            <p:ph idx="1"/>
          </p:nvPr>
        </p:nvSpPr>
        <p:spPr/>
        <p:txBody>
          <a:bodyPr/>
          <a:lstStyle/>
          <a:p>
            <a:pPr marL="0" indent="0">
              <a:buNone/>
            </a:pPr>
            <a:r>
              <a:rPr lang="en-US" sz="2400" dirty="0"/>
              <a:t>Correctness: </a:t>
            </a:r>
          </a:p>
          <a:p>
            <a:pPr marL="0" indent="0" algn="just">
              <a:buNone/>
            </a:pPr>
            <a:r>
              <a:rPr lang="en-US" sz="2200" dirty="0"/>
              <a:t>The algorithm creates a new set (a dictionary) and adds each unique item to it in case it was not found in the dictionary. Therefore, the size of the dictionary is equal to E, the number of distinct elements.</a:t>
            </a:r>
          </a:p>
          <a:p>
            <a:pPr marL="0" indent="0" algn="just">
              <a:buNone/>
            </a:pPr>
            <a:endParaRPr lang="en-US" sz="2200" dirty="0"/>
          </a:p>
          <a:p>
            <a:pPr marL="0" indent="0" algn="just">
              <a:buNone/>
            </a:pPr>
            <a:r>
              <a:rPr lang="en-US" sz="2400" dirty="0"/>
              <a:t>Complexity:</a:t>
            </a:r>
          </a:p>
          <a:p>
            <a:pPr marL="0" indent="0" algn="just">
              <a:buNone/>
            </a:pPr>
            <a:r>
              <a:rPr lang="en-US" sz="2200" dirty="0"/>
              <a:t>Assuming the multiset M has n elements: Each search and addition takes O(1) time, therefore the algorithm runs in O(n) time.</a:t>
            </a:r>
          </a:p>
          <a:p>
            <a:pPr marL="0" indent="0" algn="just">
              <a:buNone/>
            </a:pPr>
            <a:r>
              <a:rPr lang="en-US" sz="2200" dirty="0"/>
              <a:t>However, for each unique item, it is added to the dictionary therefore using more auxiliary space - the algorithm has O(n) space complexity!</a:t>
            </a:r>
          </a:p>
          <a:p>
            <a:pPr marL="0" indent="0">
              <a:buNone/>
            </a:pPr>
            <a:endParaRPr lang="en-GB" dirty="0"/>
          </a:p>
        </p:txBody>
      </p:sp>
    </p:spTree>
    <p:extLst>
      <p:ext uri="{BB962C8B-B14F-4D97-AF65-F5344CB8AC3E}">
        <p14:creationId xmlns:p14="http://schemas.microsoft.com/office/powerpoint/2010/main" val="178420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9E0A-AE2E-1DB9-3E3F-AAF79B97167A}"/>
              </a:ext>
            </a:extLst>
          </p:cNvPr>
          <p:cNvSpPr>
            <a:spLocks noGrp="1"/>
          </p:cNvSpPr>
          <p:nvPr>
            <p:ph type="title"/>
          </p:nvPr>
        </p:nvSpPr>
        <p:spPr/>
        <p:txBody>
          <a:bodyPr/>
          <a:lstStyle/>
          <a:p>
            <a:r>
              <a:rPr lang="en-US" dirty="0"/>
              <a:t>Problems in naïve approach</a:t>
            </a:r>
            <a:endParaRPr lang="en-GB" dirty="0"/>
          </a:p>
        </p:txBody>
      </p:sp>
      <p:sp>
        <p:nvSpPr>
          <p:cNvPr id="3" name="Content Placeholder 2">
            <a:extLst>
              <a:ext uri="{FF2B5EF4-FFF2-40B4-BE49-F238E27FC236}">
                <a16:creationId xmlns:a16="http://schemas.microsoft.com/office/drawing/2014/main" id="{51B1EE19-F174-999C-34C4-495AA8BDEB80}"/>
              </a:ext>
            </a:extLst>
          </p:cNvPr>
          <p:cNvSpPr>
            <a:spLocks noGrp="1"/>
          </p:cNvSpPr>
          <p:nvPr>
            <p:ph idx="1"/>
          </p:nvPr>
        </p:nvSpPr>
        <p:spPr/>
        <p:txBody>
          <a:bodyPr>
            <a:normAutofit/>
          </a:bodyPr>
          <a:lstStyle/>
          <a:p>
            <a:pPr marL="0" indent="0" algn="just">
              <a:buNone/>
            </a:pPr>
            <a:r>
              <a:rPr lang="en-US" sz="2200" dirty="0"/>
              <a:t>The algorithm runs in O(n) time, but  it uses too much auxiliary space, O(n). This is because it holds a list of past unique items in the stream. To calculate the stream </a:t>
            </a:r>
            <a:r>
              <a:rPr lang="en-US" sz="2200" i="1" dirty="0"/>
              <a:t>cardinality</a:t>
            </a:r>
            <a:r>
              <a:rPr lang="en-US" sz="2200" dirty="0"/>
              <a:t>, the items in the stream don’t matter as much, as the cardinality itself that matters!</a:t>
            </a:r>
          </a:p>
          <a:p>
            <a:pPr marL="0" indent="0" algn="just">
              <a:buNone/>
            </a:pPr>
            <a:endParaRPr lang="en-US" sz="2200" dirty="0"/>
          </a:p>
          <a:p>
            <a:pPr marL="0" indent="0" algn="just">
              <a:buNone/>
            </a:pPr>
            <a:r>
              <a:rPr lang="en-US" sz="2200" dirty="0"/>
              <a:t>A crucial idea is to relax the constraint in calculating the cardinality E </a:t>
            </a:r>
            <a:r>
              <a:rPr lang="en-US" sz="2200" i="1" dirty="0"/>
              <a:t>exactly</a:t>
            </a:r>
            <a:r>
              <a:rPr lang="en-US" sz="2200" dirty="0"/>
              <a:t>, and to develop probabilistic algorithms dedicated to </a:t>
            </a:r>
            <a:r>
              <a:rPr lang="en-US" sz="2200" i="1" dirty="0"/>
              <a:t>estimating</a:t>
            </a:r>
            <a:r>
              <a:rPr lang="en-US" sz="2200" dirty="0"/>
              <a:t> E approximately. </a:t>
            </a:r>
          </a:p>
          <a:p>
            <a:pPr marL="0" indent="0" algn="just">
              <a:buNone/>
            </a:pPr>
            <a:endParaRPr lang="en-US" sz="2200" dirty="0"/>
          </a:p>
          <a:p>
            <a:pPr marL="0" indent="0" algn="just">
              <a:buNone/>
            </a:pPr>
            <a:r>
              <a:rPr lang="en-US" sz="2200" b="0" i="0" u="none" strike="noStrike" baseline="0" dirty="0">
                <a:latin typeface="NimbusRomNo9L-Regu"/>
              </a:rPr>
              <a:t>In many practical applications, a tolerance of a few percents on the results is acceptable, considering that the stream size is very large.</a:t>
            </a:r>
            <a:endParaRPr lang="en-US" sz="2200" i="1" dirty="0"/>
          </a:p>
          <a:p>
            <a:pPr marL="0" indent="0">
              <a:buNone/>
            </a:pPr>
            <a:endParaRPr lang="en-GB" sz="2200" dirty="0"/>
          </a:p>
        </p:txBody>
      </p:sp>
    </p:spTree>
    <p:extLst>
      <p:ext uri="{BB962C8B-B14F-4D97-AF65-F5344CB8AC3E}">
        <p14:creationId xmlns:p14="http://schemas.microsoft.com/office/powerpoint/2010/main" val="237962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Cardinality Estimators Concepts</a:t>
            </a:r>
            <a:endParaRPr lang="en-GB" dirty="0"/>
          </a:p>
        </p:txBody>
      </p:sp>
    </p:spTree>
    <p:extLst>
      <p:ext uri="{BB962C8B-B14F-4D97-AF65-F5344CB8AC3E}">
        <p14:creationId xmlns:p14="http://schemas.microsoft.com/office/powerpoint/2010/main" val="3187073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1195</TotalTime>
  <Words>4779</Words>
  <Application>Microsoft Office PowerPoint</Application>
  <PresentationFormat>Widescreen</PresentationFormat>
  <Paragraphs>239</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CMMI10</vt:lpstr>
      <vt:lpstr>NimbusRomNo9L-Regu</vt:lpstr>
      <vt:lpstr>Office Theme</vt:lpstr>
      <vt:lpstr>Sliding HyperLogLog: Estimating cardinality in a data stream over a sliding window</vt:lpstr>
      <vt:lpstr>Contents</vt:lpstr>
      <vt:lpstr>Introduction</vt:lpstr>
      <vt:lpstr>Introduction</vt:lpstr>
      <vt:lpstr>Applications</vt:lpstr>
      <vt:lpstr>Naïve approach</vt:lpstr>
      <vt:lpstr>Analysis</vt:lpstr>
      <vt:lpstr>Problems in naïve approach</vt:lpstr>
      <vt:lpstr>Cardinality Estimators Concepts</vt:lpstr>
      <vt:lpstr>Randomness and Hashing</vt:lpstr>
      <vt:lpstr>Randomness and Hashing</vt:lpstr>
      <vt:lpstr>Categories of cardinality estimators</vt:lpstr>
      <vt:lpstr>The LogLog Algorithm</vt:lpstr>
      <vt:lpstr>Experiment: Flipping a coin</vt:lpstr>
      <vt:lpstr>Coins and Binary Strings</vt:lpstr>
      <vt:lpstr>Drawbacks</vt:lpstr>
      <vt:lpstr>Attempted solution </vt:lpstr>
      <vt:lpstr>Stochastic Averaging</vt:lpstr>
      <vt:lpstr>Buckets</vt:lpstr>
      <vt:lpstr>Cardinality Estimation</vt:lpstr>
      <vt:lpstr>Accounting for bias</vt:lpstr>
      <vt:lpstr>Recap</vt:lpstr>
      <vt:lpstr>Space Complexity</vt:lpstr>
      <vt:lpstr>The HyperLogLog Algorithm</vt:lpstr>
      <vt:lpstr>Further Improvements</vt:lpstr>
      <vt:lpstr>Cardinality Estimation: Revisited</vt:lpstr>
      <vt:lpstr>Small Range Corrections</vt:lpstr>
      <vt:lpstr>Large Range Correlations</vt:lpstr>
      <vt:lpstr>Recap</vt:lpstr>
      <vt:lpstr> The Sliding HyperLogLog Algorithm</vt:lpstr>
      <vt:lpstr>Static to Dynamic</vt:lpstr>
      <vt:lpstr>Adaptation</vt:lpstr>
      <vt:lpstr>LFPM’s</vt:lpstr>
      <vt:lpstr>Cardinality Estimation</vt:lpstr>
      <vt:lpstr>Recap</vt:lpstr>
      <vt:lpstr>Memory Usage</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Sliding HyperLogLog: Estimating cardinality in a data stream over a sliding window</dc:title>
  <dc:creator>Kamal Buqai</dc:creator>
  <cp:lastModifiedBy>Kamal Buqai</cp:lastModifiedBy>
  <cp:revision>120</cp:revision>
  <dcterms:created xsi:type="dcterms:W3CDTF">2023-10-31T09:30:31Z</dcterms:created>
  <dcterms:modified xsi:type="dcterms:W3CDTF">2023-11-01T16:48:31Z</dcterms:modified>
</cp:coreProperties>
</file>