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8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334"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 id="292" r:id="rId38"/>
    <p:sldId id="297" r:id="rId39"/>
    <p:sldId id="293" r:id="rId40"/>
    <p:sldId id="294" r:id="rId41"/>
    <p:sldId id="295"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10" r:id="rId55"/>
    <p:sldId id="311" r:id="rId56"/>
    <p:sldId id="312" r:id="rId57"/>
    <p:sldId id="313" r:id="rId58"/>
    <p:sldId id="314" r:id="rId59"/>
    <p:sldId id="315" r:id="rId60"/>
    <p:sldId id="316" r:id="rId61"/>
    <p:sldId id="309"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09" autoAdjust="0"/>
    <p:restoredTop sz="86462" autoAdjust="0"/>
  </p:normalViewPr>
  <p:slideViewPr>
    <p:cSldViewPr>
      <p:cViewPr>
        <p:scale>
          <a:sx n="75" d="100"/>
          <a:sy n="75" d="100"/>
        </p:scale>
        <p:origin x="102" y="18"/>
      </p:cViewPr>
      <p:guideLst>
        <p:guide orient="horz" pos="2160"/>
        <p:guide pos="2880"/>
      </p:guideLst>
    </p:cSldViewPr>
  </p:slideViewPr>
  <p:outlineViewPr>
    <p:cViewPr>
      <p:scale>
        <a:sx n="33" d="100"/>
        <a:sy n="33" d="100"/>
      </p:scale>
      <p:origin x="0" y="75696"/>
    </p:cViewPr>
  </p:outlineViewPr>
  <p:notesTextViewPr>
    <p:cViewPr>
      <p:scale>
        <a:sx n="1" d="1"/>
        <a:sy n="1" d="1"/>
      </p:scale>
      <p:origin x="0" y="0"/>
    </p:cViewPr>
  </p:notesTextViewPr>
  <p:sorterViewPr>
    <p:cViewPr>
      <p:scale>
        <a:sx n="100" d="100"/>
        <a:sy n="100" d="100"/>
      </p:scale>
      <p:origin x="0" y="17466"/>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5A60C6-2194-4398-AE68-8E023019B189}" type="datetimeFigureOut">
              <a:rPr lang="en-US" smtClean="0"/>
              <a:t>10/9/2020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4EC866D-449E-45C6-A18E-D65A975C16DA}" type="slidenum">
              <a:rPr lang="en-US" smtClean="0"/>
              <a:t>‹#›</a:t>
            </a:fld>
            <a:endParaRPr lang="en-US"/>
          </a:p>
        </p:txBody>
      </p:sp>
    </p:spTree>
    <p:extLst>
      <p:ext uri="{BB962C8B-B14F-4D97-AF65-F5344CB8AC3E}">
        <p14:creationId xmlns:p14="http://schemas.microsoft.com/office/powerpoint/2010/main" val="7554093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225A6E7-7650-4BC4-8BF2-E557FA5A3A84}" type="datetimeFigureOut">
              <a:rPr lang="en-US" smtClean="0"/>
              <a:t>10/9/2020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BA07845-458C-444D-8B8B-AE5EF85A14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25A6E7-7650-4BC4-8BF2-E557FA5A3A84}" type="datetimeFigureOut">
              <a:rPr lang="en-US" smtClean="0"/>
              <a:t>10/9/2020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BA07845-458C-444D-8B8B-AE5EF85A14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25A6E7-7650-4BC4-8BF2-E557FA5A3A84}" type="datetimeFigureOut">
              <a:rPr lang="en-US" smtClean="0"/>
              <a:t>10/9/2020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BA07845-458C-444D-8B8B-AE5EF85A14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25A6E7-7650-4BC4-8BF2-E557FA5A3A84}" type="datetimeFigureOut">
              <a:rPr lang="en-US" smtClean="0"/>
              <a:t>10/9/2020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BA07845-458C-444D-8B8B-AE5EF85A146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225A6E7-7650-4BC4-8BF2-E557FA5A3A84}" type="datetimeFigureOut">
              <a:rPr lang="en-US" smtClean="0"/>
              <a:t>10/9/2020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BA07845-458C-444D-8B8B-AE5EF85A146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25A6E7-7650-4BC4-8BF2-E557FA5A3A84}" type="datetimeFigureOut">
              <a:rPr lang="en-US" smtClean="0"/>
              <a:t>10/9/2020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BA07845-458C-444D-8B8B-AE5EF85A146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225A6E7-7650-4BC4-8BF2-E557FA5A3A84}" type="datetimeFigureOut">
              <a:rPr lang="en-US" smtClean="0"/>
              <a:t>10/9/2020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BA07845-458C-444D-8B8B-AE5EF85A146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225A6E7-7650-4BC4-8BF2-E557FA5A3A84}" type="datetimeFigureOut">
              <a:rPr lang="en-US" smtClean="0"/>
              <a:t>10/9/2020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BA07845-458C-444D-8B8B-AE5EF85A146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225A6E7-7650-4BC4-8BF2-E557FA5A3A84}" type="datetimeFigureOut">
              <a:rPr lang="en-US" smtClean="0"/>
              <a:t>10/9/2020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BA07845-458C-444D-8B8B-AE5EF85A14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225A6E7-7650-4BC4-8BF2-E557FA5A3A84}" type="datetimeFigureOut">
              <a:rPr lang="en-US" smtClean="0"/>
              <a:t>10/9/2020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BA07845-458C-444D-8B8B-AE5EF85A146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225A6E7-7650-4BC4-8BF2-E557FA5A3A84}" type="datetimeFigureOut">
              <a:rPr lang="en-US" smtClean="0"/>
              <a:t>10/9/2020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BA07845-458C-444D-8B8B-AE5EF85A146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225A6E7-7650-4BC4-8BF2-E557FA5A3A84}" type="datetimeFigureOut">
              <a:rPr lang="en-US" smtClean="0"/>
              <a:t>10/9/2020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BA07845-458C-444D-8B8B-AE5EF85A1465}" type="slidenum">
              <a:rPr lang="en-US" smtClean="0"/>
              <a:t>‹#›</a:t>
            </a:fld>
            <a:endParaRPr lang="en-US"/>
          </a:p>
        </p:txBody>
      </p:sp>
      <p:pic>
        <p:nvPicPr>
          <p:cNvPr id="11"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152400"/>
            <a:ext cx="6629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a:t>
            </a:r>
            <a:br>
              <a:rPr lang="en-US" dirty="0" smtClean="0"/>
            </a:br>
            <a:r>
              <a:rPr lang="en-US" dirty="0" smtClean="0"/>
              <a:t>ENGINEERING</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By</a:t>
            </a:r>
          </a:p>
          <a:p>
            <a:r>
              <a:rPr lang="en-US" dirty="0" err="1" smtClean="0"/>
              <a:t>R.Vignesh,M.E</a:t>
            </a:r>
            <a:r>
              <a:rPr lang="en-US" dirty="0" smtClean="0"/>
              <a:t>(</a:t>
            </a:r>
            <a:r>
              <a:rPr lang="en-US" dirty="0" err="1" smtClean="0"/>
              <a:t>Ph.D</a:t>
            </a:r>
            <a:r>
              <a:rPr lang="en-US" dirty="0" smtClean="0"/>
              <a:t>)</a:t>
            </a:r>
          </a:p>
          <a:p>
            <a:r>
              <a:rPr lang="en-US" dirty="0" smtClean="0"/>
              <a:t>Assistant Professor</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6200"/>
            <a:ext cx="6096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975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sz="1800" dirty="0">
                <a:latin typeface="Times New Roman" pitchFamily="18" charset="0"/>
                <a:cs typeface="Times New Roman" pitchFamily="18" charset="0"/>
              </a:rPr>
              <a:t>Functional Abstraction</a:t>
            </a:r>
          </a:p>
          <a:p>
            <a:pPr lvl="0"/>
            <a:r>
              <a:rPr lang="en-US" sz="1800" dirty="0">
                <a:latin typeface="Times New Roman" pitchFamily="18" charset="0"/>
                <a:cs typeface="Times New Roman" pitchFamily="18" charset="0"/>
              </a:rPr>
              <a:t>Data Abstraction</a:t>
            </a:r>
          </a:p>
          <a:p>
            <a:pPr marL="109728" indent="0">
              <a:buNone/>
            </a:pPr>
            <a:endParaRPr lang="en-US" b="1" dirty="0" smtClean="0"/>
          </a:p>
          <a:p>
            <a:pPr marL="109728" indent="0" algn="just">
              <a:buNone/>
            </a:pPr>
            <a:r>
              <a:rPr lang="en-US" sz="1900" b="1" dirty="0" smtClean="0">
                <a:latin typeface="Times New Roman" pitchFamily="18" charset="0"/>
                <a:cs typeface="Times New Roman" pitchFamily="18" charset="0"/>
              </a:rPr>
              <a:t>Functional </a:t>
            </a:r>
            <a:r>
              <a:rPr lang="en-US" sz="1900" b="1" dirty="0">
                <a:latin typeface="Times New Roman" pitchFamily="18" charset="0"/>
                <a:cs typeface="Times New Roman" pitchFamily="18" charset="0"/>
              </a:rPr>
              <a:t>Abstraction</a:t>
            </a:r>
          </a:p>
          <a:p>
            <a:pPr lvl="0" algn="just"/>
            <a:r>
              <a:rPr lang="en-US" sz="1900" dirty="0">
                <a:latin typeface="Times New Roman" pitchFamily="18" charset="0"/>
                <a:cs typeface="Times New Roman" pitchFamily="18" charset="0"/>
              </a:rPr>
              <a:t>A module is specified by the method it performs.</a:t>
            </a:r>
          </a:p>
          <a:p>
            <a:pPr lvl="0" algn="just"/>
            <a:r>
              <a:rPr lang="en-US" sz="1900" dirty="0">
                <a:latin typeface="Times New Roman" pitchFamily="18" charset="0"/>
                <a:cs typeface="Times New Roman" pitchFamily="18" charset="0"/>
              </a:rPr>
              <a:t>The details of the algorithm to accomplish the functions are not visible to the user of the function.</a:t>
            </a:r>
          </a:p>
          <a:p>
            <a:pPr algn="just"/>
            <a:r>
              <a:rPr lang="en-US" sz="1900" dirty="0">
                <a:latin typeface="Times New Roman" pitchFamily="18" charset="0"/>
                <a:cs typeface="Times New Roman" pitchFamily="18" charset="0"/>
              </a:rPr>
              <a:t>Functional abstraction forms the basis for Function oriented design approaches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marL="109728" indent="0" algn="just">
              <a:buNone/>
            </a:pPr>
            <a:r>
              <a:rPr lang="en-US" sz="1900" b="1" dirty="0" smtClean="0">
                <a:latin typeface="Times New Roman" pitchFamily="18" charset="0"/>
                <a:cs typeface="Times New Roman" pitchFamily="18" charset="0"/>
              </a:rPr>
              <a:t>Data </a:t>
            </a:r>
            <a:r>
              <a:rPr lang="en-US" sz="1900" b="1" dirty="0">
                <a:latin typeface="Times New Roman" pitchFamily="18" charset="0"/>
                <a:cs typeface="Times New Roman" pitchFamily="18" charset="0"/>
              </a:rPr>
              <a:t>Abstraction</a:t>
            </a:r>
          </a:p>
          <a:p>
            <a:pPr algn="just"/>
            <a:r>
              <a:rPr lang="en-US" sz="1900" dirty="0">
                <a:latin typeface="Times New Roman" pitchFamily="18" charset="0"/>
                <a:cs typeface="Times New Roman" pitchFamily="18" charset="0"/>
              </a:rPr>
              <a:t>Details of the data elements are not visible to the users of data. Data Abstraction forms the basis for Object Oriented design approaches.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29837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lgn="ctr">
              <a:buNone/>
            </a:pPr>
            <a:r>
              <a:rPr lang="en-US" sz="2100" b="1" dirty="0">
                <a:latin typeface="Times New Roman" pitchFamily="18" charset="0"/>
                <a:cs typeface="Times New Roman" pitchFamily="18" charset="0"/>
              </a:rPr>
              <a:t>Modular Design</a:t>
            </a:r>
            <a:endParaRPr lang="en-US" sz="2100" b="1" dirty="0" smtClean="0">
              <a:latin typeface="Times New Roman" pitchFamily="18" charset="0"/>
              <a:cs typeface="Times New Roman" pitchFamily="18" charset="0"/>
            </a:endParaRPr>
          </a:p>
          <a:p>
            <a:pPr marL="109728" indent="0">
              <a:buNone/>
            </a:pPr>
            <a:endParaRPr lang="en-US" sz="1900" b="1" dirty="0">
              <a:latin typeface="Times New Roman" pitchFamily="18" charset="0"/>
              <a:cs typeface="Times New Roman" pitchFamily="18" charset="0"/>
            </a:endParaRPr>
          </a:p>
          <a:p>
            <a:pPr marL="109728" indent="0">
              <a:lnSpc>
                <a:spcPct val="120000"/>
              </a:lnSpc>
              <a:buNone/>
            </a:pPr>
            <a:r>
              <a:rPr lang="en-US" sz="1900" b="1" dirty="0" smtClean="0">
                <a:latin typeface="Times New Roman" pitchFamily="18" charset="0"/>
                <a:cs typeface="Times New Roman" pitchFamily="18" charset="0"/>
              </a:rPr>
              <a:t>Modularity</a:t>
            </a:r>
            <a:endParaRPr lang="en-US" sz="1900" b="1" dirty="0">
              <a:latin typeface="Times New Roman" pitchFamily="18" charset="0"/>
              <a:cs typeface="Times New Roman" pitchFamily="18" charset="0"/>
            </a:endParaRPr>
          </a:p>
          <a:p>
            <a:pPr algn="just">
              <a:lnSpc>
                <a:spcPct val="120000"/>
              </a:lnSpc>
            </a:pPr>
            <a:r>
              <a:rPr lang="en-US" sz="1900" dirty="0">
                <a:latin typeface="Times New Roman" pitchFamily="18" charset="0"/>
                <a:cs typeface="Times New Roman" pitchFamily="18" charset="0"/>
              </a:rPr>
              <a:t>Modularity specifies to the division of software into separate modules which are differently named and addressed and are integrated later on in to obtain the completely functional software</a:t>
            </a:r>
            <a:r>
              <a:rPr lang="en-US" sz="1900" dirty="0" smtClean="0">
                <a:latin typeface="Times New Roman" pitchFamily="18" charset="0"/>
                <a:cs typeface="Times New Roman" pitchFamily="18" charset="0"/>
              </a:rPr>
              <a:t>.</a:t>
            </a:r>
          </a:p>
          <a:p>
            <a:pPr algn="just">
              <a:lnSpc>
                <a:spcPct val="120000"/>
              </a:lnSpc>
            </a:pPr>
            <a:endParaRPr lang="en-US" sz="1900" dirty="0">
              <a:latin typeface="Times New Roman" pitchFamily="18" charset="0"/>
              <a:cs typeface="Times New Roman" pitchFamily="18" charset="0"/>
            </a:endParaRPr>
          </a:p>
          <a:p>
            <a:pPr algn="just">
              <a:lnSpc>
                <a:spcPct val="120000"/>
              </a:lnSpc>
            </a:pP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It is the only property that allows a program to be intellectually manageable. </a:t>
            </a:r>
            <a:endParaRPr lang="en-US" sz="1900" dirty="0" smtClean="0">
              <a:latin typeface="Times New Roman" pitchFamily="18" charset="0"/>
              <a:cs typeface="Times New Roman" pitchFamily="18" charset="0"/>
            </a:endParaRPr>
          </a:p>
          <a:p>
            <a:pPr algn="just">
              <a:lnSpc>
                <a:spcPct val="120000"/>
              </a:lnSpc>
            </a:pPr>
            <a:endParaRPr lang="en-US" sz="1900" dirty="0">
              <a:latin typeface="Times New Roman" pitchFamily="18" charset="0"/>
              <a:cs typeface="Times New Roman" pitchFamily="18" charset="0"/>
            </a:endParaRPr>
          </a:p>
          <a:p>
            <a:pPr algn="just">
              <a:lnSpc>
                <a:spcPct val="120000"/>
              </a:lnSpc>
            </a:pPr>
            <a:r>
              <a:rPr lang="en-US" sz="1900" dirty="0" smtClean="0">
                <a:latin typeface="Times New Roman" pitchFamily="18" charset="0"/>
                <a:cs typeface="Times New Roman" pitchFamily="18" charset="0"/>
              </a:rPr>
              <a:t>Single </a:t>
            </a:r>
            <a:r>
              <a:rPr lang="en-US" sz="1900" dirty="0">
                <a:latin typeface="Times New Roman" pitchFamily="18" charset="0"/>
                <a:cs typeface="Times New Roman" pitchFamily="18" charset="0"/>
              </a:rPr>
              <a:t>large programs are difficult to understand and read due to a large number of reference variables, control paths, global variables, etc</a:t>
            </a:r>
            <a:r>
              <a:rPr lang="en-US" sz="1900" dirty="0" smtClean="0">
                <a:latin typeface="Times New Roman" pitchFamily="18" charset="0"/>
                <a:cs typeface="Times New Roman" pitchFamily="18" charset="0"/>
              </a:rPr>
              <a:t>.</a:t>
            </a:r>
          </a:p>
          <a:p>
            <a:pPr algn="just">
              <a:lnSpc>
                <a:spcPct val="120000"/>
              </a:lnSpc>
            </a:pPr>
            <a:endParaRPr lang="en-US" sz="1900" dirty="0">
              <a:latin typeface="Times New Roman" pitchFamily="18" charset="0"/>
              <a:cs typeface="Times New Roman" pitchFamily="18" charset="0"/>
            </a:endParaRPr>
          </a:p>
          <a:p>
            <a:pPr marL="109728" indent="0">
              <a:lnSpc>
                <a:spcPct val="120000"/>
              </a:lnSpc>
              <a:buNone/>
            </a:pPr>
            <a:r>
              <a:rPr lang="en-US" sz="1900" b="1" dirty="0">
                <a:latin typeface="Times New Roman" pitchFamily="18" charset="0"/>
                <a:cs typeface="Times New Roman" pitchFamily="18" charset="0"/>
              </a:rPr>
              <a:t>The desirable properties of a modular system are:</a:t>
            </a:r>
            <a:endParaRPr lang="en-US" sz="1900" dirty="0">
              <a:latin typeface="Times New Roman" pitchFamily="18" charset="0"/>
              <a:cs typeface="Times New Roman" pitchFamily="18" charset="0"/>
            </a:endParaRPr>
          </a:p>
          <a:p>
            <a:pPr lvl="0">
              <a:lnSpc>
                <a:spcPct val="120000"/>
              </a:lnSpc>
            </a:pPr>
            <a:r>
              <a:rPr lang="en-US" sz="1900" dirty="0">
                <a:latin typeface="Times New Roman" pitchFamily="18" charset="0"/>
                <a:cs typeface="Times New Roman" pitchFamily="18" charset="0"/>
              </a:rPr>
              <a:t>Each module is a well-defined system that can be used with other applications.</a:t>
            </a:r>
          </a:p>
          <a:p>
            <a:pPr lvl="0">
              <a:lnSpc>
                <a:spcPct val="120000"/>
              </a:lnSpc>
            </a:pPr>
            <a:r>
              <a:rPr lang="en-US" sz="1900" dirty="0">
                <a:latin typeface="Times New Roman" pitchFamily="18" charset="0"/>
                <a:cs typeface="Times New Roman" pitchFamily="18" charset="0"/>
              </a:rPr>
              <a:t>Each module has single specified objectives.</a:t>
            </a:r>
          </a:p>
          <a:p>
            <a:pPr lvl="0">
              <a:lnSpc>
                <a:spcPct val="120000"/>
              </a:lnSpc>
            </a:pPr>
            <a:r>
              <a:rPr lang="en-US" sz="1900" dirty="0">
                <a:latin typeface="Times New Roman" pitchFamily="18" charset="0"/>
                <a:cs typeface="Times New Roman" pitchFamily="18" charset="0"/>
              </a:rPr>
              <a:t>Modules can be separately compiled and saved in the library.</a:t>
            </a:r>
          </a:p>
          <a:p>
            <a:pPr lvl="0">
              <a:lnSpc>
                <a:spcPct val="120000"/>
              </a:lnSpc>
            </a:pPr>
            <a:r>
              <a:rPr lang="en-US" sz="1900" dirty="0">
                <a:latin typeface="Times New Roman" pitchFamily="18" charset="0"/>
                <a:cs typeface="Times New Roman" pitchFamily="18" charset="0"/>
              </a:rPr>
              <a:t>Modules should be easier to use than to build.</a:t>
            </a:r>
          </a:p>
          <a:p>
            <a:pPr lvl="0">
              <a:lnSpc>
                <a:spcPct val="120000"/>
              </a:lnSpc>
            </a:pPr>
            <a:r>
              <a:rPr lang="en-US" sz="1900" dirty="0">
                <a:latin typeface="Times New Roman" pitchFamily="18" charset="0"/>
                <a:cs typeface="Times New Roman" pitchFamily="18" charset="0"/>
              </a:rPr>
              <a:t>Modules are simpler from outside than inside.</a:t>
            </a:r>
          </a:p>
          <a:p>
            <a:endParaRPr lang="en-US" dirty="0"/>
          </a:p>
        </p:txBody>
      </p:sp>
      <p:sp>
        <p:nvSpPr>
          <p:cNvPr id="3" name="Title 2"/>
          <p:cNvSpPr>
            <a:spLocks noGrp="1"/>
          </p:cNvSpPr>
          <p:nvPr>
            <p:ph type="title"/>
          </p:nvPr>
        </p:nvSpPr>
        <p:spPr/>
        <p:txBody>
          <a:bodyPr>
            <a:normAutofit/>
          </a:bodyPr>
          <a:lstStyle/>
          <a:p>
            <a:pPr algn="ct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120008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just">
              <a:buNone/>
            </a:pPr>
            <a:r>
              <a:rPr lang="en-US" sz="1900" b="1" dirty="0">
                <a:latin typeface="Times New Roman" pitchFamily="18" charset="0"/>
                <a:cs typeface="Times New Roman" pitchFamily="18" charset="0"/>
              </a:rPr>
              <a:t>Advantages of </a:t>
            </a:r>
            <a:r>
              <a:rPr lang="en-US" sz="1900" b="1" dirty="0" smtClean="0">
                <a:latin typeface="Times New Roman" pitchFamily="18" charset="0"/>
                <a:cs typeface="Times New Roman" pitchFamily="18" charset="0"/>
              </a:rPr>
              <a:t>Modularity</a:t>
            </a:r>
          </a:p>
          <a:p>
            <a:pPr marL="109728" indent="0" algn="just">
              <a:buNone/>
            </a:pP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There are several advantages of </a:t>
            </a:r>
            <a:r>
              <a:rPr lang="en-US" sz="1900" dirty="0" smtClean="0">
                <a:latin typeface="Times New Roman" pitchFamily="18" charset="0"/>
                <a:cs typeface="Times New Roman" pitchFamily="18" charset="0"/>
              </a:rPr>
              <a:t>Modularity</a:t>
            </a:r>
          </a:p>
          <a:p>
            <a:pPr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It allows large programs to be written by several or different </a:t>
            </a:r>
            <a:r>
              <a:rPr lang="en-US" sz="1900" dirty="0" smtClean="0">
                <a:latin typeface="Times New Roman" pitchFamily="18" charset="0"/>
                <a:cs typeface="Times New Roman" pitchFamily="18" charset="0"/>
              </a:rPr>
              <a:t>people</a:t>
            </a:r>
          </a:p>
          <a:p>
            <a:pPr lvl="0"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It encourages the creation of commonly used routines to be placed in the library and used by other programs</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It simplifies the overlay procedure of loading a large program into main storage</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It provides more checkpoints to measure progress</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It provides a framework for complete testing, more accessible to </a:t>
            </a:r>
            <a:r>
              <a:rPr lang="en-US" sz="1900" dirty="0" smtClean="0">
                <a:latin typeface="Times New Roman" pitchFamily="18" charset="0"/>
                <a:cs typeface="Times New Roman" pitchFamily="18" charset="0"/>
              </a:rPr>
              <a:t>test</a:t>
            </a:r>
          </a:p>
          <a:p>
            <a:pPr lvl="0" algn="just"/>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It produced the well designed and more readable program.</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07167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buNone/>
            </a:pPr>
            <a:r>
              <a:rPr lang="en-US" sz="1800" b="1" dirty="0">
                <a:latin typeface="Times New Roman" pitchFamily="18" charset="0"/>
                <a:cs typeface="Times New Roman" pitchFamily="18" charset="0"/>
              </a:rPr>
              <a:t>Disadvantages of </a:t>
            </a:r>
            <a:r>
              <a:rPr lang="en-US" sz="1800" b="1" dirty="0" smtClean="0">
                <a:latin typeface="Times New Roman" pitchFamily="18" charset="0"/>
                <a:cs typeface="Times New Roman" pitchFamily="18" charset="0"/>
              </a:rPr>
              <a:t>Modularity</a:t>
            </a:r>
          </a:p>
          <a:p>
            <a:pPr marL="109728" indent="0"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There are several disadvantages of </a:t>
            </a:r>
            <a:r>
              <a:rPr lang="en-US" sz="1800" dirty="0" smtClean="0">
                <a:latin typeface="Times New Roman" pitchFamily="18" charset="0"/>
                <a:cs typeface="Times New Roman" pitchFamily="18" charset="0"/>
              </a:rPr>
              <a:t>Modularity</a:t>
            </a:r>
          </a:p>
          <a:p>
            <a:pPr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Execution time maybe, but not certainly, </a:t>
            </a:r>
            <a:r>
              <a:rPr lang="en-US" sz="1800" dirty="0" smtClean="0">
                <a:latin typeface="Times New Roman" pitchFamily="18" charset="0"/>
                <a:cs typeface="Times New Roman" pitchFamily="18" charset="0"/>
              </a:rPr>
              <a:t>longer</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Storage size perhaps, but is not certainly, </a:t>
            </a:r>
            <a:r>
              <a:rPr lang="en-US" sz="1800" dirty="0" smtClean="0">
                <a:latin typeface="Times New Roman" pitchFamily="18" charset="0"/>
                <a:cs typeface="Times New Roman" pitchFamily="18" charset="0"/>
              </a:rPr>
              <a:t>increased</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Compilation and loading time may be </a:t>
            </a:r>
            <a:r>
              <a:rPr lang="en-US" sz="1800" dirty="0" smtClean="0">
                <a:latin typeface="Times New Roman" pitchFamily="18" charset="0"/>
                <a:cs typeface="Times New Roman" pitchFamily="18" charset="0"/>
              </a:rPr>
              <a:t>longer</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Inter-module communication problems may be </a:t>
            </a:r>
            <a:r>
              <a:rPr lang="en-US" sz="1800" dirty="0" smtClean="0">
                <a:latin typeface="Times New Roman" pitchFamily="18" charset="0"/>
                <a:cs typeface="Times New Roman" pitchFamily="18" charset="0"/>
              </a:rPr>
              <a:t>increased</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More linkage required, run-time may be longer, more source lines must be written, and more documentation has to be done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85605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marL="109728" indent="0" algn="ctr">
              <a:buNone/>
            </a:pPr>
            <a:r>
              <a:rPr lang="en-US" sz="2900" b="1" dirty="0">
                <a:latin typeface="Times New Roman" pitchFamily="18" charset="0"/>
                <a:cs typeface="Times New Roman" pitchFamily="18" charset="0"/>
              </a:rPr>
              <a:t>Modular Design</a:t>
            </a:r>
            <a:endParaRPr lang="en-US"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Modular design reduces the design complexity and results in easier and faster implementation by allowing parallel development of various parts of a system. </a:t>
            </a:r>
            <a:endParaRPr lang="en-US" sz="2900" dirty="0" smtClean="0">
              <a:latin typeface="Times New Roman" pitchFamily="18" charset="0"/>
              <a:cs typeface="Times New Roman" pitchFamily="18" charset="0"/>
            </a:endParaRPr>
          </a:p>
          <a:p>
            <a:pPr algn="just"/>
            <a:endParaRPr lang="en-US" sz="2900" dirty="0">
              <a:latin typeface="Times New Roman" pitchFamily="18" charset="0"/>
              <a:cs typeface="Times New Roman" pitchFamily="18" charset="0"/>
            </a:endParaRPr>
          </a:p>
          <a:p>
            <a:pPr algn="just"/>
            <a:r>
              <a:rPr lang="en-US" sz="2900" dirty="0" smtClean="0">
                <a:latin typeface="Times New Roman" pitchFamily="18" charset="0"/>
                <a:cs typeface="Times New Roman" pitchFamily="18" charset="0"/>
              </a:rPr>
              <a:t>We </a:t>
            </a:r>
            <a:r>
              <a:rPr lang="en-US" sz="2900" dirty="0">
                <a:latin typeface="Times New Roman" pitchFamily="18" charset="0"/>
                <a:cs typeface="Times New Roman" pitchFamily="18" charset="0"/>
              </a:rPr>
              <a:t>discuss a different section of modular design in detail in this section</a:t>
            </a:r>
            <a:r>
              <a:rPr lang="en-US" sz="2900" dirty="0" smtClean="0">
                <a:latin typeface="Times New Roman" pitchFamily="18" charset="0"/>
                <a:cs typeface="Times New Roman" pitchFamily="18" charset="0"/>
              </a:rPr>
              <a:t>:</a:t>
            </a:r>
          </a:p>
          <a:p>
            <a:pPr marL="109728" indent="0" algn="just">
              <a:buNone/>
            </a:pPr>
            <a:endParaRPr lang="en-US" sz="2900" dirty="0">
              <a:latin typeface="Times New Roman" pitchFamily="18" charset="0"/>
              <a:cs typeface="Times New Roman" pitchFamily="18" charset="0"/>
            </a:endParaRPr>
          </a:p>
          <a:p>
            <a:pPr marL="109728" indent="0" algn="just">
              <a:buNone/>
            </a:pPr>
            <a:r>
              <a:rPr lang="en-US" sz="2900" b="1" dirty="0" smtClean="0">
                <a:latin typeface="Times New Roman" pitchFamily="18" charset="0"/>
                <a:cs typeface="Times New Roman" pitchFamily="18" charset="0"/>
              </a:rPr>
              <a:t>Functional </a:t>
            </a:r>
            <a:r>
              <a:rPr lang="en-US" sz="2900" b="1" dirty="0">
                <a:latin typeface="Times New Roman" pitchFamily="18" charset="0"/>
                <a:cs typeface="Times New Roman" pitchFamily="18" charset="0"/>
              </a:rPr>
              <a:t>Independence</a:t>
            </a:r>
            <a:r>
              <a:rPr lang="en-US" sz="2900" b="1" dirty="0" smtClean="0">
                <a:latin typeface="Times New Roman" pitchFamily="18" charset="0"/>
                <a:cs typeface="Times New Roman" pitchFamily="18" charset="0"/>
              </a:rPr>
              <a:t>:</a:t>
            </a:r>
          </a:p>
          <a:p>
            <a:pPr marL="109728" indent="0" algn="just">
              <a:buNone/>
            </a:pPr>
            <a:endParaRPr lang="en-US" sz="2900" b="1"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 Functional independence is achieved by developing functions that perform only one kind of task and do not excessively interact with other modules.</a:t>
            </a:r>
          </a:p>
          <a:p>
            <a:pPr algn="just"/>
            <a:endParaRPr lang="en-US" sz="2900" dirty="0">
              <a:latin typeface="Times New Roman" pitchFamily="18" charset="0"/>
              <a:cs typeface="Times New Roman" pitchFamily="18" charset="0"/>
            </a:endParaRPr>
          </a:p>
          <a:p>
            <a:pPr algn="just"/>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Independence is important because it makes implementation more accessible and faster. </a:t>
            </a:r>
            <a:endParaRPr lang="en-US" sz="2900" dirty="0" smtClean="0">
              <a:latin typeface="Times New Roman" pitchFamily="18" charset="0"/>
              <a:cs typeface="Times New Roman" pitchFamily="18" charset="0"/>
            </a:endParaRPr>
          </a:p>
          <a:p>
            <a:pPr algn="just"/>
            <a:endParaRPr lang="en-US" sz="2900" dirty="0">
              <a:latin typeface="Times New Roman" pitchFamily="18" charset="0"/>
              <a:cs typeface="Times New Roman" pitchFamily="18" charset="0"/>
            </a:endParaRPr>
          </a:p>
          <a:p>
            <a:pPr algn="just"/>
            <a:r>
              <a:rPr lang="en-US" sz="2900" dirty="0" smtClean="0">
                <a:latin typeface="Times New Roman" pitchFamily="18" charset="0"/>
                <a:cs typeface="Times New Roman" pitchFamily="18" charset="0"/>
              </a:rPr>
              <a:t>The </a:t>
            </a:r>
            <a:r>
              <a:rPr lang="en-US" sz="2900" dirty="0">
                <a:latin typeface="Times New Roman" pitchFamily="18" charset="0"/>
                <a:cs typeface="Times New Roman" pitchFamily="18" charset="0"/>
              </a:rPr>
              <a:t>independent modules are easier to maintain, test, and reduce error propagation and can be reused in other programs as well. </a:t>
            </a:r>
            <a:endParaRPr lang="en-US" sz="2900" dirty="0" smtClean="0">
              <a:latin typeface="Times New Roman" pitchFamily="18" charset="0"/>
              <a:cs typeface="Times New Roman" pitchFamily="18" charset="0"/>
            </a:endParaRPr>
          </a:p>
          <a:p>
            <a:pPr algn="just"/>
            <a:endParaRPr lang="en-US" sz="2900" dirty="0">
              <a:latin typeface="Times New Roman" pitchFamily="18" charset="0"/>
              <a:cs typeface="Times New Roman" pitchFamily="18" charset="0"/>
            </a:endParaRPr>
          </a:p>
          <a:p>
            <a:pPr algn="just"/>
            <a:r>
              <a:rPr lang="en-US" sz="2900" dirty="0" smtClean="0">
                <a:latin typeface="Times New Roman" pitchFamily="18" charset="0"/>
                <a:cs typeface="Times New Roman" pitchFamily="18" charset="0"/>
              </a:rPr>
              <a:t>Thus</a:t>
            </a:r>
            <a:r>
              <a:rPr lang="en-US" sz="2900" dirty="0">
                <a:latin typeface="Times New Roman" pitchFamily="18" charset="0"/>
                <a:cs typeface="Times New Roman" pitchFamily="18" charset="0"/>
              </a:rPr>
              <a:t>, functional independence is a good design feature which ensures software quality.</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49087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just">
              <a:lnSpc>
                <a:spcPct val="110000"/>
              </a:lnSpc>
              <a:buNone/>
            </a:pPr>
            <a:r>
              <a:rPr lang="en-US" sz="1700" b="1" dirty="0">
                <a:latin typeface="Times New Roman" pitchFamily="18" charset="0"/>
                <a:cs typeface="Times New Roman" pitchFamily="18" charset="0"/>
              </a:rPr>
              <a:t>It is measured using two criteria:</a:t>
            </a:r>
            <a:endParaRPr lang="en-US" sz="1700" dirty="0">
              <a:latin typeface="Times New Roman" pitchFamily="18" charset="0"/>
              <a:cs typeface="Times New Roman" pitchFamily="18" charset="0"/>
            </a:endParaRPr>
          </a:p>
          <a:p>
            <a:pPr lvl="0" algn="just">
              <a:lnSpc>
                <a:spcPct val="110000"/>
              </a:lnSpc>
            </a:pPr>
            <a:r>
              <a:rPr lang="en-US" sz="1700" b="1" dirty="0">
                <a:latin typeface="Times New Roman" pitchFamily="18" charset="0"/>
                <a:cs typeface="Times New Roman" pitchFamily="18" charset="0"/>
              </a:rPr>
              <a:t>Cohesion:</a:t>
            </a:r>
            <a:r>
              <a:rPr lang="en-US" sz="1700" dirty="0">
                <a:latin typeface="Times New Roman" pitchFamily="18" charset="0"/>
                <a:cs typeface="Times New Roman" pitchFamily="18" charset="0"/>
              </a:rPr>
              <a:t> It measures the relative function strength of a module.</a:t>
            </a:r>
          </a:p>
          <a:p>
            <a:pPr lvl="0" algn="just">
              <a:lnSpc>
                <a:spcPct val="110000"/>
              </a:lnSpc>
            </a:pPr>
            <a:r>
              <a:rPr lang="en-US" sz="1700" b="1" dirty="0">
                <a:latin typeface="Times New Roman" pitchFamily="18" charset="0"/>
                <a:cs typeface="Times New Roman" pitchFamily="18" charset="0"/>
              </a:rPr>
              <a:t>Coupling:</a:t>
            </a:r>
            <a:r>
              <a:rPr lang="en-US" sz="1700" dirty="0">
                <a:latin typeface="Times New Roman" pitchFamily="18" charset="0"/>
                <a:cs typeface="Times New Roman" pitchFamily="18" charset="0"/>
              </a:rPr>
              <a:t> It measures the relative interdependence among modules</a:t>
            </a:r>
            <a:r>
              <a:rPr lang="en-US" sz="1700" dirty="0" smtClean="0">
                <a:latin typeface="Times New Roman" pitchFamily="18" charset="0"/>
                <a:cs typeface="Times New Roman" pitchFamily="18" charset="0"/>
              </a:rPr>
              <a:t>.</a:t>
            </a:r>
          </a:p>
          <a:p>
            <a:pPr lvl="0" algn="just">
              <a:lnSpc>
                <a:spcPct val="110000"/>
              </a:lnSpc>
            </a:pPr>
            <a:endParaRPr lang="en-US" sz="1700" dirty="0" smtClean="0">
              <a:latin typeface="Times New Roman" pitchFamily="18" charset="0"/>
              <a:cs typeface="Times New Roman" pitchFamily="18" charset="0"/>
            </a:endParaRPr>
          </a:p>
          <a:p>
            <a:pPr marL="109728" lvl="0" indent="0" algn="just">
              <a:lnSpc>
                <a:spcPct val="110000"/>
              </a:lnSpc>
              <a:buNone/>
            </a:pPr>
            <a:r>
              <a:rPr lang="en-US" sz="1700" b="1" dirty="0" smtClean="0">
                <a:latin typeface="Times New Roman" pitchFamily="18" charset="0"/>
                <a:cs typeface="Times New Roman" pitchFamily="18" charset="0"/>
              </a:rPr>
              <a:t>Information </a:t>
            </a:r>
            <a:r>
              <a:rPr lang="en-US" sz="1700" b="1" dirty="0">
                <a:latin typeface="Times New Roman" pitchFamily="18" charset="0"/>
                <a:cs typeface="Times New Roman" pitchFamily="18" charset="0"/>
              </a:rPr>
              <a:t>hiding:</a:t>
            </a:r>
            <a:r>
              <a:rPr lang="en-US" sz="1700" dirty="0">
                <a:latin typeface="Times New Roman" pitchFamily="18" charset="0"/>
                <a:cs typeface="Times New Roman" pitchFamily="18" charset="0"/>
              </a:rPr>
              <a:t> </a:t>
            </a:r>
          </a:p>
          <a:p>
            <a:pPr lvl="0" algn="just">
              <a:lnSpc>
                <a:spcPct val="110000"/>
              </a:lnSpc>
            </a:pPr>
            <a:r>
              <a:rPr lang="en-US" sz="1700" dirty="0" smtClean="0">
                <a:latin typeface="Times New Roman" pitchFamily="18" charset="0"/>
                <a:cs typeface="Times New Roman" pitchFamily="18" charset="0"/>
              </a:rPr>
              <a:t>The </a:t>
            </a:r>
            <a:r>
              <a:rPr lang="en-US" sz="1700" dirty="0">
                <a:latin typeface="Times New Roman" pitchFamily="18" charset="0"/>
                <a:cs typeface="Times New Roman" pitchFamily="18" charset="0"/>
              </a:rPr>
              <a:t>fundamental of Information hiding suggests that modules can be characterized by the design decisions that protect from the others, i.e., In other words, modules should be specified that data include within a module is inaccessible to other modules that do not need for such </a:t>
            </a:r>
            <a:r>
              <a:rPr lang="en-US" sz="1700" dirty="0" smtClean="0">
                <a:latin typeface="Times New Roman" pitchFamily="18" charset="0"/>
                <a:cs typeface="Times New Roman" pitchFamily="18" charset="0"/>
              </a:rPr>
              <a:t>information</a:t>
            </a:r>
          </a:p>
          <a:p>
            <a:pPr lvl="0" algn="just">
              <a:lnSpc>
                <a:spcPct val="110000"/>
              </a:lnSpc>
            </a:pPr>
            <a:endParaRPr lang="en-US" sz="1700" dirty="0">
              <a:latin typeface="Times New Roman" pitchFamily="18" charset="0"/>
              <a:cs typeface="Times New Roman" pitchFamily="18" charset="0"/>
            </a:endParaRPr>
          </a:p>
          <a:p>
            <a:pPr algn="just">
              <a:lnSpc>
                <a:spcPct val="110000"/>
              </a:lnSpc>
            </a:pPr>
            <a:r>
              <a:rPr lang="en-US" sz="1700" dirty="0">
                <a:latin typeface="Times New Roman" pitchFamily="18" charset="0"/>
                <a:cs typeface="Times New Roman" pitchFamily="18" charset="0"/>
              </a:rPr>
              <a:t>The use of information hiding as design criteria for modular system provides the most significant benefits when modifications are required during testing's and later during software maintenance. </a:t>
            </a:r>
            <a:endParaRPr lang="en-US" sz="1700" dirty="0" smtClean="0">
              <a:latin typeface="Times New Roman" pitchFamily="18" charset="0"/>
              <a:cs typeface="Times New Roman" pitchFamily="18" charset="0"/>
            </a:endParaRPr>
          </a:p>
          <a:p>
            <a:pPr algn="just">
              <a:lnSpc>
                <a:spcPct val="110000"/>
              </a:lnSpc>
            </a:pPr>
            <a:endParaRPr lang="en-US" sz="1700" dirty="0">
              <a:latin typeface="Times New Roman" pitchFamily="18" charset="0"/>
              <a:cs typeface="Times New Roman" pitchFamily="18" charset="0"/>
            </a:endParaRPr>
          </a:p>
          <a:p>
            <a:pPr algn="just">
              <a:lnSpc>
                <a:spcPct val="110000"/>
              </a:lnSpc>
            </a:pPr>
            <a:r>
              <a:rPr lang="en-US" sz="1700" dirty="0" smtClean="0">
                <a:latin typeface="Times New Roman" pitchFamily="18" charset="0"/>
                <a:cs typeface="Times New Roman" pitchFamily="18" charset="0"/>
              </a:rPr>
              <a:t>This </a:t>
            </a:r>
            <a:r>
              <a:rPr lang="en-US" sz="1700" dirty="0">
                <a:latin typeface="Times New Roman" pitchFamily="18" charset="0"/>
                <a:cs typeface="Times New Roman" pitchFamily="18" charset="0"/>
              </a:rPr>
              <a:t>is because as most data and procedures are hidden from other parts of the software, inadvertent errors introduced during modifications are less likely to propagate to different locations within the software.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19257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1800" b="1" dirty="0">
                <a:latin typeface="Times New Roman" pitchFamily="18" charset="0"/>
                <a:cs typeface="Times New Roman" pitchFamily="18" charset="0"/>
              </a:rPr>
              <a:t>Strategy of Design</a:t>
            </a:r>
          </a:p>
          <a:p>
            <a:pPr algn="just"/>
            <a:r>
              <a:rPr lang="en-US" sz="1800" dirty="0">
                <a:latin typeface="Times New Roman" pitchFamily="18" charset="0"/>
                <a:cs typeface="Times New Roman" pitchFamily="18" charset="0"/>
              </a:rPr>
              <a:t>A good system design strategy is to organize the program modules in such a method that are easy to develop and latter too, change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Structured design methods help developers to deal with the size and complexity of programs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Analysts generate instructions for the developers about how code should be composed and how pieces of code should fit together to form a program</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marL="109728" indent="0" algn="just">
              <a:buNone/>
            </a:pPr>
            <a:r>
              <a:rPr lang="en-US" sz="1800" dirty="0">
                <a:latin typeface="Times New Roman" pitchFamily="18" charset="0"/>
                <a:cs typeface="Times New Roman" pitchFamily="18" charset="0"/>
              </a:rPr>
              <a:t>To design a system, there are two possible approaches</a:t>
            </a:r>
            <a:r>
              <a:rPr lang="en-US" sz="1800" dirty="0" smtClean="0">
                <a:latin typeface="Times New Roman" pitchFamily="18" charset="0"/>
                <a:cs typeface="Times New Roman" pitchFamily="18" charset="0"/>
              </a:rPr>
              <a:t>:</a:t>
            </a:r>
          </a:p>
          <a:p>
            <a:pPr marL="109728" indent="0" algn="just">
              <a:buNone/>
            </a:pPr>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Top-down Approach</a:t>
            </a:r>
          </a:p>
          <a:p>
            <a:pPr lvl="0" algn="just"/>
            <a:r>
              <a:rPr lang="en-US" sz="1800" dirty="0">
                <a:latin typeface="Times New Roman" pitchFamily="18" charset="0"/>
                <a:cs typeface="Times New Roman" pitchFamily="18" charset="0"/>
              </a:rPr>
              <a:t>Bottom-up Approach</a:t>
            </a:r>
          </a:p>
          <a:p>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64411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99994"/>
          </a:xfrm>
        </p:spPr>
        <p:txBody>
          <a:bodyPr>
            <a:normAutofit/>
          </a:bodyPr>
          <a:lstStyle/>
          <a:p>
            <a:pPr algn="just"/>
            <a:r>
              <a:rPr lang="en-US" sz="1800" b="1" dirty="0">
                <a:latin typeface="Times New Roman" pitchFamily="18" charset="0"/>
                <a:cs typeface="Times New Roman" pitchFamily="18" charset="0"/>
              </a:rPr>
              <a:t>Top-down Approach:</a:t>
            </a:r>
            <a:r>
              <a:rPr lang="en-US" sz="1800" dirty="0">
                <a:latin typeface="Times New Roman" pitchFamily="18" charset="0"/>
                <a:cs typeface="Times New Roman" pitchFamily="18" charset="0"/>
              </a:rPr>
              <a:t> This approach starts with the identification of the main components and then </a:t>
            </a:r>
            <a:r>
              <a:rPr lang="en-US" sz="1800" dirty="0" smtClean="0">
                <a:latin typeface="Times New Roman" pitchFamily="18" charset="0"/>
                <a:cs typeface="Times New Roman" pitchFamily="18" charset="0"/>
              </a:rPr>
              <a:t>decomposing </a:t>
            </a:r>
            <a:r>
              <a:rPr lang="en-US" sz="1800" dirty="0">
                <a:latin typeface="Times New Roman" pitchFamily="18" charset="0"/>
                <a:cs typeface="Times New Roman" pitchFamily="18" charset="0"/>
              </a:rPr>
              <a:t>them into their more detailed </a:t>
            </a:r>
            <a:r>
              <a:rPr lang="en-US" sz="1800" dirty="0" smtClean="0">
                <a:latin typeface="Times New Roman" pitchFamily="18" charset="0"/>
                <a:cs typeface="Times New Roman" pitchFamily="18" charset="0"/>
              </a:rPr>
              <a:t>sub-components.</a:t>
            </a: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marL="109728" indent="0" algn="just">
              <a:buNone/>
            </a:pPr>
            <a:endParaRPr lang="en-US" sz="1800" dirty="0" smtClean="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Bottom-up Approach:</a:t>
            </a:r>
            <a:r>
              <a:rPr lang="en-US" sz="1800" dirty="0">
                <a:latin typeface="Times New Roman" pitchFamily="18" charset="0"/>
                <a:cs typeface="Times New Roman" pitchFamily="18" charset="0"/>
              </a:rPr>
              <a:t> A bottom-up approach begins with the lower details and moves towards up the hierarchy, as shown in fig. This approach is suitable in case of an existing system</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marL="109728" indent="0" algn="just">
              <a:buNone/>
            </a:pP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pic>
        <p:nvPicPr>
          <p:cNvPr id="5" name="Picture 4"/>
          <p:cNvPicPr/>
          <p:nvPr/>
        </p:nvPicPr>
        <p:blipFill>
          <a:blip r:embed="rId2"/>
          <a:stretch>
            <a:fillRect/>
          </a:stretch>
        </p:blipFill>
        <p:spPr>
          <a:xfrm>
            <a:off x="2209800" y="2209800"/>
            <a:ext cx="5105400" cy="1371600"/>
          </a:xfrm>
          <a:prstGeom prst="rect">
            <a:avLst/>
          </a:prstGeom>
        </p:spPr>
      </p:pic>
      <p:pic>
        <p:nvPicPr>
          <p:cNvPr id="6" name="Picture 5"/>
          <p:cNvPicPr/>
          <p:nvPr/>
        </p:nvPicPr>
        <p:blipFill>
          <a:blip r:embed="rId3"/>
          <a:stretch>
            <a:fillRect/>
          </a:stretch>
        </p:blipFill>
        <p:spPr>
          <a:xfrm>
            <a:off x="2550160" y="4648200"/>
            <a:ext cx="4765040" cy="1633122"/>
          </a:xfrm>
          <a:prstGeom prst="rect">
            <a:avLst/>
          </a:prstGeom>
        </p:spPr>
      </p:pic>
    </p:spTree>
    <p:extLst>
      <p:ext uri="{BB962C8B-B14F-4D97-AF65-F5344CB8AC3E}">
        <p14:creationId xmlns:p14="http://schemas.microsoft.com/office/powerpoint/2010/main" val="4065181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1800" b="1" dirty="0">
                <a:latin typeface="Times New Roman" pitchFamily="18" charset="0"/>
                <a:cs typeface="Times New Roman" pitchFamily="18" charset="0"/>
              </a:rPr>
              <a:t>Coupling and Cohesion</a:t>
            </a:r>
          </a:p>
          <a:p>
            <a:pPr marL="109728" indent="0" algn="just">
              <a:buNone/>
            </a:pPr>
            <a:r>
              <a:rPr lang="en-US" sz="1800" b="1" dirty="0">
                <a:latin typeface="Times New Roman" pitchFamily="18" charset="0"/>
                <a:cs typeface="Times New Roman" pitchFamily="18" charset="0"/>
              </a:rPr>
              <a:t>Module Coupling</a:t>
            </a:r>
          </a:p>
          <a:p>
            <a:pPr algn="just"/>
            <a:r>
              <a:rPr lang="en-US" sz="1800" dirty="0">
                <a:latin typeface="Times New Roman" pitchFamily="18" charset="0"/>
                <a:cs typeface="Times New Roman" pitchFamily="18" charset="0"/>
              </a:rPr>
              <a:t>In software engineering, the coupling is the degree of interdependence between software modules.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Two </a:t>
            </a:r>
            <a:r>
              <a:rPr lang="en-US" sz="1800" dirty="0">
                <a:latin typeface="Times New Roman" pitchFamily="18" charset="0"/>
                <a:cs typeface="Times New Roman" pitchFamily="18" charset="0"/>
              </a:rPr>
              <a:t>modules that are tightly coupled are strongly dependent on each other. However, two modules that are loosely coupled are not dependent on each other</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Uncoupled modules have no interdependence at all within them</a:t>
            </a:r>
            <a:r>
              <a:rPr lang="en-US" sz="1800" dirty="0" smtClean="0">
                <a:latin typeface="Times New Roman" pitchFamily="18" charset="0"/>
                <a:cs typeface="Times New Roman" pitchFamily="18" charset="0"/>
              </a:rPr>
              <a:t>.</a:t>
            </a:r>
          </a:p>
          <a:p>
            <a:pPr marL="109728" indent="0" algn="just">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various types of coupling techniques are shown in fig</a:t>
            </a:r>
          </a:p>
          <a:p>
            <a:pPr algn="just"/>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3552091" y="4724400"/>
            <a:ext cx="5439509" cy="1709420"/>
          </a:xfrm>
          <a:prstGeom prst="rect">
            <a:avLst/>
          </a:prstGeom>
        </p:spPr>
      </p:pic>
    </p:spTree>
    <p:extLst>
      <p:ext uri="{BB962C8B-B14F-4D97-AF65-F5344CB8AC3E}">
        <p14:creationId xmlns:p14="http://schemas.microsoft.com/office/powerpoint/2010/main" val="2034065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dirty="0">
                <a:latin typeface="Times New Roman" pitchFamily="18" charset="0"/>
                <a:cs typeface="Times New Roman" pitchFamily="18" charset="0"/>
              </a:rPr>
              <a:t>A good design is the one that has low coupling. Coupling is measured by the number of relations between the modules.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That </a:t>
            </a:r>
            <a:r>
              <a:rPr lang="en-US" sz="1800" dirty="0">
                <a:latin typeface="Times New Roman" pitchFamily="18" charset="0"/>
                <a:cs typeface="Times New Roman" pitchFamily="18" charset="0"/>
              </a:rPr>
              <a:t>is, the coupling increases as the number of calls between modules increase or the amount of shared data is large.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Thus</a:t>
            </a:r>
            <a:r>
              <a:rPr lang="en-US" sz="1800" dirty="0">
                <a:latin typeface="Times New Roman" pitchFamily="18" charset="0"/>
                <a:cs typeface="Times New Roman" pitchFamily="18" charset="0"/>
              </a:rPr>
              <a:t>, it can be said that a design with high coupling will have more errors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00559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28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tretch>
            <a:fillRect/>
          </a:stretch>
        </p:blipFill>
        <p:spPr>
          <a:xfrm>
            <a:off x="1219200" y="3429000"/>
            <a:ext cx="6772275" cy="1295400"/>
          </a:xfrm>
          <a:prstGeom prst="rect">
            <a:avLst/>
          </a:prstGeom>
        </p:spPr>
      </p:pic>
      <p:sp>
        <p:nvSpPr>
          <p:cNvPr id="5" name="Rectangle 4"/>
          <p:cNvSpPr/>
          <p:nvPr/>
        </p:nvSpPr>
        <p:spPr>
          <a:xfrm>
            <a:off x="3733800" y="1981200"/>
            <a:ext cx="1402948" cy="369332"/>
          </a:xfrm>
          <a:prstGeom prst="rect">
            <a:avLst/>
          </a:prstGeom>
        </p:spPr>
        <p:txBody>
          <a:bodyPr wrap="none">
            <a:spAutoFit/>
          </a:bodyPr>
          <a:lstStyle/>
          <a:p>
            <a:r>
              <a:rPr lang="en-US" b="1" dirty="0">
                <a:latin typeface="Times New Roman" pitchFamily="18" charset="0"/>
                <a:cs typeface="Times New Roman" pitchFamily="18" charset="0"/>
              </a:rPr>
              <a:t>SYLLABUS</a:t>
            </a:r>
            <a:endParaRPr lang="en-US" b="1" dirty="0"/>
          </a:p>
        </p:txBody>
      </p:sp>
    </p:spTree>
    <p:extLst>
      <p:ext uri="{BB962C8B-B14F-4D97-AF65-F5344CB8AC3E}">
        <p14:creationId xmlns:p14="http://schemas.microsoft.com/office/powerpoint/2010/main" val="2340121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223962" y="1677194"/>
            <a:ext cx="6696075" cy="4133850"/>
          </a:xfrm>
          <a:prstGeom prst="rect">
            <a:avLst/>
          </a:prstGeom>
        </p:spPr>
      </p:pic>
    </p:spTree>
    <p:extLst>
      <p:ext uri="{BB962C8B-B14F-4D97-AF65-F5344CB8AC3E}">
        <p14:creationId xmlns:p14="http://schemas.microsoft.com/office/powerpoint/2010/main" val="965420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685800" y="1447800"/>
            <a:ext cx="7391400" cy="2743200"/>
          </a:xfrm>
          <a:prstGeom prst="rect">
            <a:avLst/>
          </a:prstGeom>
        </p:spPr>
      </p:pic>
      <p:pic>
        <p:nvPicPr>
          <p:cNvPr id="5" name="Picture 4"/>
          <p:cNvPicPr/>
          <p:nvPr/>
        </p:nvPicPr>
        <p:blipFill>
          <a:blip r:embed="rId3"/>
          <a:stretch>
            <a:fillRect/>
          </a:stretch>
        </p:blipFill>
        <p:spPr>
          <a:xfrm>
            <a:off x="838200" y="4254500"/>
            <a:ext cx="7696200" cy="1981200"/>
          </a:xfrm>
          <a:prstGeom prst="rect">
            <a:avLst/>
          </a:prstGeom>
        </p:spPr>
      </p:pic>
    </p:spTree>
    <p:extLst>
      <p:ext uri="{BB962C8B-B14F-4D97-AF65-F5344CB8AC3E}">
        <p14:creationId xmlns:p14="http://schemas.microsoft.com/office/powerpoint/2010/main" val="865501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Stamp Coupling</a:t>
            </a:r>
            <a:r>
              <a:rPr lang="en-US" sz="1800" b="1" dirty="0" smtClean="0">
                <a:latin typeface="Times New Roman" pitchFamily="18" charset="0"/>
                <a:cs typeface="Times New Roman" pitchFamily="18" charset="0"/>
              </a:rPr>
              <a:t>:</a:t>
            </a:r>
          </a:p>
          <a:p>
            <a:pPr algn="just"/>
            <a:endParaRPr lang="en-US" sz="1800" b="1"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Two modules are stamp coupled if they communicate using composite data items such as structure, objects, etc.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When </a:t>
            </a:r>
            <a:r>
              <a:rPr lang="en-US" sz="1800" dirty="0">
                <a:latin typeface="Times New Roman" pitchFamily="18" charset="0"/>
                <a:cs typeface="Times New Roman" pitchFamily="18" charset="0"/>
              </a:rPr>
              <a:t>the module passes non-global data structure or entire structure to another module, they are said to be stamp coupled</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For example, passing structure variable in C or object in C++ language to a module</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marL="109728" indent="0" algn="just">
              <a:buNone/>
            </a:pPr>
            <a:r>
              <a:rPr lang="en-US" sz="1800" b="1" dirty="0" smtClean="0">
                <a:latin typeface="Times New Roman" pitchFamily="18" charset="0"/>
                <a:cs typeface="Times New Roman" pitchFamily="18" charset="0"/>
              </a:rPr>
              <a:t>Control </a:t>
            </a:r>
            <a:r>
              <a:rPr lang="en-US" sz="1800" b="1" dirty="0">
                <a:latin typeface="Times New Roman" pitchFamily="18" charset="0"/>
                <a:cs typeface="Times New Roman" pitchFamily="18" charset="0"/>
              </a:rPr>
              <a:t>Coupling</a:t>
            </a:r>
            <a:r>
              <a:rPr lang="en-US" sz="1800" b="1" dirty="0" smtClean="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 Control Coupling exists among two modules if data from one module is used to direct the structure of instruction execution in another.</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6318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External </a:t>
            </a:r>
            <a:r>
              <a:rPr lang="en-US" sz="1800" b="1" dirty="0" smtClean="0">
                <a:latin typeface="Times New Roman" pitchFamily="18" charset="0"/>
                <a:cs typeface="Times New Roman" pitchFamily="18" charset="0"/>
              </a:rPr>
              <a:t>Coupling</a:t>
            </a:r>
            <a:endParaRPr lang="en-US" sz="1800" b="1"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External Coupling arises when two modules share an externally imposed data format, communication protocols, or device interface</a:t>
            </a:r>
            <a:r>
              <a:rPr lang="en-US" sz="1800" dirty="0" smtClean="0">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This is related to communication to external tools and devices</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marL="109728" indent="0" algn="just">
              <a:buNone/>
            </a:pPr>
            <a:r>
              <a:rPr lang="en-US" sz="1800" b="1" dirty="0" smtClean="0">
                <a:latin typeface="Times New Roman" pitchFamily="18" charset="0"/>
                <a:cs typeface="Times New Roman" pitchFamily="18" charset="0"/>
              </a:rPr>
              <a:t>Common </a:t>
            </a:r>
            <a:r>
              <a:rPr lang="en-US" sz="1800" b="1" dirty="0">
                <a:latin typeface="Times New Roman" pitchFamily="18" charset="0"/>
                <a:cs typeface="Times New Roman" pitchFamily="18" charset="0"/>
              </a:rPr>
              <a:t>Coupling:</a:t>
            </a:r>
            <a:r>
              <a:rPr lang="en-US" sz="1800" dirty="0">
                <a:latin typeface="Times New Roman" pitchFamily="18" charset="0"/>
                <a:cs typeface="Times New Roman" pitchFamily="18" charset="0"/>
              </a:rPr>
              <a:t> </a:t>
            </a:r>
          </a:p>
          <a:p>
            <a:pPr algn="just"/>
            <a:r>
              <a:rPr lang="en-US" sz="1800" dirty="0" smtClean="0">
                <a:latin typeface="Times New Roman" pitchFamily="18" charset="0"/>
                <a:cs typeface="Times New Roman" pitchFamily="18" charset="0"/>
              </a:rPr>
              <a:t>Two </a:t>
            </a:r>
            <a:r>
              <a:rPr lang="en-US" sz="1800" dirty="0">
                <a:latin typeface="Times New Roman" pitchFamily="18" charset="0"/>
                <a:cs typeface="Times New Roman" pitchFamily="18" charset="0"/>
              </a:rPr>
              <a:t>modules are common coupled if they share information through some global data items.</a:t>
            </a: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Content Coupling:</a:t>
            </a:r>
            <a:r>
              <a:rPr lang="en-US" sz="1800" dirty="0">
                <a:latin typeface="Times New Roman" pitchFamily="18" charset="0"/>
                <a:cs typeface="Times New Roman" pitchFamily="18" charset="0"/>
              </a:rPr>
              <a:t> Content Coupling exists among two modules if they share code, e.g., a branch from one module into another module.</a:t>
            </a:r>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2696308" y="3886200"/>
            <a:ext cx="4093210" cy="1211580"/>
          </a:xfrm>
          <a:prstGeom prst="rect">
            <a:avLst/>
          </a:prstGeom>
        </p:spPr>
      </p:pic>
    </p:spTree>
    <p:extLst>
      <p:ext uri="{BB962C8B-B14F-4D97-AF65-F5344CB8AC3E}">
        <p14:creationId xmlns:p14="http://schemas.microsoft.com/office/powerpoint/2010/main" val="2804592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latin typeface="Times New Roman" pitchFamily="18" charset="0"/>
                <a:cs typeface="Times New Roman" pitchFamily="18" charset="0"/>
              </a:rPr>
              <a:t>Module Cohesion</a:t>
            </a:r>
          </a:p>
          <a:p>
            <a:pPr algn="just"/>
            <a:r>
              <a:rPr lang="en-US" sz="1800" dirty="0">
                <a:latin typeface="Times New Roman" pitchFamily="18" charset="0"/>
                <a:cs typeface="Times New Roman" pitchFamily="18" charset="0"/>
              </a:rPr>
              <a:t>In computer programming, cohesion defines to the degree to which the elements of a module belong together.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Thus</a:t>
            </a:r>
            <a:r>
              <a:rPr lang="en-US" sz="1800" dirty="0">
                <a:latin typeface="Times New Roman" pitchFamily="18" charset="0"/>
                <a:cs typeface="Times New Roman" pitchFamily="18" charset="0"/>
              </a:rPr>
              <a:t>, cohesion measures the strength of relationships between pieces of functionality within a given module.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For </a:t>
            </a:r>
            <a:r>
              <a:rPr lang="en-US" sz="1800" dirty="0">
                <a:latin typeface="Times New Roman" pitchFamily="18" charset="0"/>
                <a:cs typeface="Times New Roman" pitchFamily="18" charset="0"/>
              </a:rPr>
              <a:t>example, in highly cohesive systems, functionality is strongly related</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Cohesion is an ordinal type of measurement and is generally described as "high cohesion" or "low cohesion."</a:t>
            </a:r>
          </a:p>
          <a:p>
            <a:endParaRPr lang="en-US" dirty="0"/>
          </a:p>
        </p:txBody>
      </p:sp>
      <p:sp>
        <p:nvSpPr>
          <p:cNvPr id="3" name="Title 2"/>
          <p:cNvSpPr>
            <a:spLocks noGrp="1"/>
          </p:cNvSpPr>
          <p:nvPr>
            <p:ph type="title"/>
          </p:nvPr>
        </p:nvSpPr>
        <p:spPr/>
        <p:txBody>
          <a:bodyPr/>
          <a:lstStyle/>
          <a:p>
            <a:endParaRPr lang="en-US"/>
          </a:p>
        </p:txBody>
      </p:sp>
      <p:pic>
        <p:nvPicPr>
          <p:cNvPr id="4" name="Content Placeholder 3"/>
          <p:cNvPicPr>
            <a:picLocks/>
          </p:cNvPicPr>
          <p:nvPr/>
        </p:nvPicPr>
        <p:blipFill>
          <a:blip r:embed="rId2"/>
          <a:stretch>
            <a:fillRect/>
          </a:stretch>
        </p:blipFill>
        <p:spPr>
          <a:xfrm>
            <a:off x="4267200" y="4724400"/>
            <a:ext cx="4429125" cy="1885950"/>
          </a:xfrm>
          <a:prstGeom prst="rect">
            <a:avLst/>
          </a:prstGeom>
        </p:spPr>
      </p:pic>
    </p:spTree>
    <p:extLst>
      <p:ext uri="{BB962C8B-B14F-4D97-AF65-F5344CB8AC3E}">
        <p14:creationId xmlns:p14="http://schemas.microsoft.com/office/powerpoint/2010/main" val="4024188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 name="Content Placeholder 5"/>
          <p:cNvPicPr>
            <a:picLocks noGrp="1"/>
          </p:cNvPicPr>
          <p:nvPr>
            <p:ph idx="1"/>
          </p:nvPr>
        </p:nvPicPr>
        <p:blipFill>
          <a:blip r:embed="rId2"/>
          <a:stretch>
            <a:fillRect/>
          </a:stretch>
        </p:blipFill>
        <p:spPr>
          <a:xfrm>
            <a:off x="1828800" y="1447800"/>
            <a:ext cx="6019800" cy="4525962"/>
          </a:xfrm>
          <a:prstGeom prst="rect">
            <a:avLst/>
          </a:prstGeom>
        </p:spPr>
      </p:pic>
    </p:spTree>
    <p:extLst>
      <p:ext uri="{BB962C8B-B14F-4D97-AF65-F5344CB8AC3E}">
        <p14:creationId xmlns:p14="http://schemas.microsoft.com/office/powerpoint/2010/main" val="2102409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lgn="just"/>
            <a:r>
              <a:rPr lang="en-US" sz="2300" b="1" dirty="0">
                <a:latin typeface="Times New Roman" pitchFamily="18" charset="0"/>
                <a:cs typeface="Times New Roman" pitchFamily="18" charset="0"/>
              </a:rPr>
              <a:t>Functional Cohesion:</a:t>
            </a:r>
            <a:r>
              <a:rPr lang="en-US" sz="2300" dirty="0">
                <a:latin typeface="Times New Roman" pitchFamily="18" charset="0"/>
                <a:cs typeface="Times New Roman" pitchFamily="18" charset="0"/>
              </a:rPr>
              <a:t> Functional Cohesion is said to exist if the different elements of a module, cooperate to achieve a single function</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b="1" dirty="0">
                <a:latin typeface="Times New Roman" pitchFamily="18" charset="0"/>
                <a:cs typeface="Times New Roman" pitchFamily="18" charset="0"/>
              </a:rPr>
              <a:t>Sequential Cohesion:</a:t>
            </a:r>
            <a:r>
              <a:rPr lang="en-US" sz="2300" dirty="0">
                <a:latin typeface="Times New Roman" pitchFamily="18" charset="0"/>
                <a:cs typeface="Times New Roman" pitchFamily="18" charset="0"/>
              </a:rPr>
              <a:t> A module is said to possess sequential cohesion if the element of a module form the components of the sequence, where the output from one component of the sequence is input to the next</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b="1" dirty="0">
                <a:latin typeface="Times New Roman" pitchFamily="18" charset="0"/>
                <a:cs typeface="Times New Roman" pitchFamily="18" charset="0"/>
              </a:rPr>
              <a:t>Communicational Cohesion:</a:t>
            </a:r>
            <a:r>
              <a:rPr lang="en-US" sz="2300" dirty="0">
                <a:latin typeface="Times New Roman" pitchFamily="18" charset="0"/>
                <a:cs typeface="Times New Roman" pitchFamily="18" charset="0"/>
              </a:rPr>
              <a:t> A module is said to have communicational cohesion, if all tasks of the module refer to or update the same data structure, e.g., the set of functions defined on an array or a stack</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b="1" dirty="0">
                <a:latin typeface="Times New Roman" pitchFamily="18" charset="0"/>
                <a:cs typeface="Times New Roman" pitchFamily="18" charset="0"/>
              </a:rPr>
              <a:t>Procedural Cohesion:</a:t>
            </a:r>
            <a:r>
              <a:rPr lang="en-US" sz="2300" dirty="0">
                <a:latin typeface="Times New Roman" pitchFamily="18" charset="0"/>
                <a:cs typeface="Times New Roman" pitchFamily="18" charset="0"/>
              </a:rPr>
              <a:t> A module is said to be procedural cohesion if the set of purpose of the module are all parts of a procedure in which particular sequence of steps has to be carried out for achieving a goal, e.g., the algorithm for decoding a message.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995129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1800" b="1" dirty="0">
                <a:latin typeface="Times New Roman" pitchFamily="18" charset="0"/>
                <a:cs typeface="Times New Roman" pitchFamily="18" charset="0"/>
              </a:rPr>
              <a:t>Temporal Cohesion:</a:t>
            </a:r>
            <a:r>
              <a:rPr lang="en-US" sz="1800" dirty="0">
                <a:latin typeface="Times New Roman" pitchFamily="18" charset="0"/>
                <a:cs typeface="Times New Roman" pitchFamily="18" charset="0"/>
              </a:rPr>
              <a:t> When a module includes functions that are associated by the fact that all the methods must be executed in the same time, the module is said to exhibit temporal cohesion</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Logical Cohesion:</a:t>
            </a:r>
            <a:r>
              <a:rPr lang="en-US" sz="1800" dirty="0">
                <a:latin typeface="Times New Roman" pitchFamily="18" charset="0"/>
                <a:cs typeface="Times New Roman" pitchFamily="18" charset="0"/>
              </a:rPr>
              <a:t> A module is said to be logically cohesive if all the elements of the module perform a similar operation. For example Error handling, data input and data output, etc</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Coincidental Cohesion:</a:t>
            </a:r>
            <a:r>
              <a:rPr lang="en-US" sz="1800" dirty="0">
                <a:latin typeface="Times New Roman" pitchFamily="18" charset="0"/>
                <a:cs typeface="Times New Roman" pitchFamily="18" charset="0"/>
              </a:rPr>
              <a:t> A module is said to have coincidental cohesion if it performs a set of tasks that are associated with each other very loosely, if at all</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5803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457200" y="1668142"/>
            <a:ext cx="8229600" cy="4151953"/>
          </a:xfrm>
          <a:prstGeom prst="rect">
            <a:avLst/>
          </a:prstGeom>
        </p:spPr>
      </p:pic>
    </p:spTree>
    <p:extLst>
      <p:ext uri="{BB962C8B-B14F-4D97-AF65-F5344CB8AC3E}">
        <p14:creationId xmlns:p14="http://schemas.microsoft.com/office/powerpoint/2010/main" val="1610738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Heuristics </a:t>
            </a:r>
            <a:r>
              <a:rPr lang="en-US" sz="1800" dirty="0">
                <a:latin typeface="Times New Roman" pitchFamily="18" charset="0"/>
                <a:cs typeface="Times New Roman" pitchFamily="18" charset="0"/>
              </a:rPr>
              <a:t>are powerful tools in designing software and they provide a more subjective view of software quality.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Application </a:t>
            </a:r>
            <a:r>
              <a:rPr lang="en-US" sz="1800" dirty="0">
                <a:latin typeface="Times New Roman" pitchFamily="18" charset="0"/>
                <a:cs typeface="Times New Roman" pitchFamily="18" charset="0"/>
              </a:rPr>
              <a:t>of heuristics is a difficult task and this potentially places a greater burden on the developers who must interpret this </a:t>
            </a:r>
            <a:r>
              <a:rPr lang="en-US" sz="1800" dirty="0" smtClean="0">
                <a:latin typeface="Times New Roman" pitchFamily="18" charset="0"/>
                <a:cs typeface="Times New Roman" pitchFamily="18" charset="0"/>
              </a:rPr>
              <a:t>view</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Heuristics may occur as individual pieces of developers’ or as a suite covering multiple aspects of software </a:t>
            </a:r>
            <a:r>
              <a:rPr lang="en-US" sz="1800" dirty="0" smtClean="0">
                <a:latin typeface="Times New Roman" pitchFamily="18" charset="0"/>
                <a:cs typeface="Times New Roman" pitchFamily="18" charset="0"/>
              </a:rPr>
              <a:t>development</a:t>
            </a:r>
            <a:endParaRPr lang="en-US" sz="1800" b="1" dirty="0" smtClean="0">
              <a:latin typeface="Times New Roman" pitchFamily="18" charset="0"/>
              <a:cs typeface="Times New Roman" pitchFamily="18" charset="0"/>
            </a:endParaRPr>
          </a:p>
          <a:p>
            <a:pPr algn="just"/>
            <a:endParaRPr lang="en-US" sz="1800" b="1"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Heuristics are an important part of software design and are becoming more widely used.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Effective </a:t>
            </a:r>
            <a:r>
              <a:rPr lang="en-US" sz="1800" dirty="0">
                <a:latin typeface="Times New Roman" pitchFamily="18" charset="0"/>
                <a:cs typeface="Times New Roman" pitchFamily="18" charset="0"/>
              </a:rPr>
              <a:t>visualization of heuristics includes quantitative, qualitative and ambient aspects</a:t>
            </a:r>
            <a:r>
              <a:rPr lang="en-US" sz="1800" dirty="0" smtClean="0">
                <a:latin typeface="Times New Roman" pitchFamily="18" charset="0"/>
                <a:cs typeface="Times New Roman" pitchFamily="18" charset="0"/>
              </a:rPr>
              <a:t>.</a:t>
            </a:r>
          </a:p>
        </p:txBody>
      </p:sp>
      <p:sp>
        <p:nvSpPr>
          <p:cNvPr id="3" name="Title 2"/>
          <p:cNvSpPr>
            <a:spLocks noGrp="1"/>
          </p:cNvSpPr>
          <p:nvPr>
            <p:ph type="title"/>
          </p:nvPr>
        </p:nvSpPr>
        <p:spPr/>
        <p:txBody>
          <a:bodyPr>
            <a:normAutofit fontScale="90000"/>
          </a:bodyPr>
          <a:lstStyle/>
          <a:p>
            <a:pPr algn="ct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Design Heuristics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73222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lgn="ctr">
              <a:buNone/>
            </a:pPr>
            <a:r>
              <a:rPr lang="en-US" sz="2400" b="1" dirty="0">
                <a:latin typeface="Times New Roman" pitchFamily="18" charset="0"/>
                <a:cs typeface="Times New Roman" pitchFamily="18" charset="0"/>
              </a:rPr>
              <a:t>Design Process</a:t>
            </a:r>
            <a:endParaRPr lang="en-US" sz="2300" b="1" dirty="0" smtClean="0">
              <a:latin typeface="Times New Roman" pitchFamily="18" charset="0"/>
              <a:cs typeface="Times New Roman" pitchFamily="18" charset="0"/>
            </a:endParaRPr>
          </a:p>
          <a:p>
            <a:pPr algn="just"/>
            <a:endParaRPr lang="en-US" sz="2300" dirty="0">
              <a:latin typeface="Times New Roman" pitchFamily="18" charset="0"/>
              <a:cs typeface="Times New Roman" pitchFamily="18" charset="0"/>
            </a:endParaRPr>
          </a:p>
          <a:p>
            <a:pPr algn="just">
              <a:lnSpc>
                <a:spcPct val="120000"/>
              </a:lnSpc>
            </a:pPr>
            <a:r>
              <a:rPr lang="en-US" sz="2300" dirty="0" smtClean="0">
                <a:latin typeface="Times New Roman" pitchFamily="18" charset="0"/>
                <a:cs typeface="Times New Roman" pitchFamily="18" charset="0"/>
              </a:rPr>
              <a:t>Software </a:t>
            </a:r>
            <a:r>
              <a:rPr lang="en-US" sz="2300" dirty="0">
                <a:latin typeface="Times New Roman" pitchFamily="18" charset="0"/>
                <a:cs typeface="Times New Roman" pitchFamily="18" charset="0"/>
              </a:rPr>
              <a:t>design is a mechanism to transform user requirements into some suitable form, which helps the programmer in software coding and implementation</a:t>
            </a:r>
            <a:r>
              <a:rPr lang="en-US" sz="2300" dirty="0" smtClean="0">
                <a:latin typeface="Times New Roman" pitchFamily="18" charset="0"/>
                <a:cs typeface="Times New Roman" pitchFamily="18" charset="0"/>
              </a:rPr>
              <a:t>.</a:t>
            </a:r>
          </a:p>
          <a:p>
            <a:pPr algn="just">
              <a:lnSpc>
                <a:spcPct val="120000"/>
              </a:lnSpc>
            </a:pPr>
            <a:endParaRPr lang="en-US" sz="2300" dirty="0">
              <a:latin typeface="Times New Roman" pitchFamily="18" charset="0"/>
              <a:cs typeface="Times New Roman" pitchFamily="18" charset="0"/>
            </a:endParaRPr>
          </a:p>
          <a:p>
            <a:pPr algn="just">
              <a:lnSpc>
                <a:spcPct val="120000"/>
              </a:lnSpc>
            </a:pPr>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It deals with representing the client's requirement, as described in SRS (Software Requirement Specification) document, into a form, i.e., easily implementable using programming language.</a:t>
            </a:r>
          </a:p>
          <a:p>
            <a:pPr marL="109728" indent="0" algn="just">
              <a:lnSpc>
                <a:spcPct val="120000"/>
              </a:lnSpc>
              <a:buNone/>
            </a:pPr>
            <a:endParaRPr lang="en-US" sz="2300" dirty="0">
              <a:latin typeface="Times New Roman" pitchFamily="18" charset="0"/>
              <a:cs typeface="Times New Roman" pitchFamily="18" charset="0"/>
            </a:endParaRPr>
          </a:p>
          <a:p>
            <a:pPr algn="just">
              <a:lnSpc>
                <a:spcPct val="120000"/>
              </a:lnSpc>
            </a:pPr>
            <a:r>
              <a:rPr lang="en-US" sz="2300" dirty="0">
                <a:latin typeface="Times New Roman" pitchFamily="18" charset="0"/>
                <a:cs typeface="Times New Roman" pitchFamily="18" charset="0"/>
              </a:rPr>
              <a:t>The software design phase is the first step in SDLC (Software Design Life Cycle), which moves the concentration from the problem domain to the solution domain</a:t>
            </a:r>
            <a:r>
              <a:rPr lang="en-US" sz="2300" dirty="0" smtClean="0">
                <a:latin typeface="Times New Roman" pitchFamily="18" charset="0"/>
                <a:cs typeface="Times New Roman" pitchFamily="18" charset="0"/>
              </a:rPr>
              <a:t>.</a:t>
            </a:r>
          </a:p>
          <a:p>
            <a:pPr algn="just">
              <a:lnSpc>
                <a:spcPct val="120000"/>
              </a:lnSpc>
            </a:pPr>
            <a:endParaRPr lang="en-US" sz="2300" dirty="0">
              <a:latin typeface="Times New Roman" pitchFamily="18" charset="0"/>
              <a:cs typeface="Times New Roman" pitchFamily="18" charset="0"/>
            </a:endParaRPr>
          </a:p>
          <a:p>
            <a:pPr algn="just">
              <a:lnSpc>
                <a:spcPct val="120000"/>
              </a:lnSpc>
            </a:pPr>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In software design, we consider the system to be a set of components or modules with clearly defined behaviors &amp; boundaries.</a:t>
            </a:r>
          </a:p>
          <a:p>
            <a:endParaRPr lang="en-US" dirty="0"/>
          </a:p>
        </p:txBody>
      </p:sp>
      <p:sp>
        <p:nvSpPr>
          <p:cNvPr id="3" name="Title 2"/>
          <p:cNvSpPr>
            <a:spLocks noGrp="1"/>
          </p:cNvSpPr>
          <p:nvPr>
            <p:ph type="title"/>
          </p:nvPr>
        </p:nvSpPr>
        <p:spPr/>
        <p:txBody>
          <a:bodyPr>
            <a:normAutofit fontScale="90000"/>
          </a:bodyPr>
          <a:lstStyle/>
          <a:p>
            <a:pPr algn="ctr"/>
            <a:r>
              <a:rPr lang="en-US" dirty="0">
                <a:effectLst/>
              </a:rPr>
              <a:t/>
            </a:r>
            <a:br>
              <a:rPr lang="en-US" dirty="0">
                <a:effectLst/>
              </a:rPr>
            </a:br>
            <a:endParaRPr lang="en-US" dirty="0"/>
          </a:p>
        </p:txBody>
      </p:sp>
    </p:spTree>
    <p:extLst>
      <p:ext uri="{BB962C8B-B14F-4D97-AF65-F5344CB8AC3E}">
        <p14:creationId xmlns:p14="http://schemas.microsoft.com/office/powerpoint/2010/main" val="29446979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a:t>
            </a:r>
            <a:r>
              <a:rPr lang="en-US" sz="1900" dirty="0">
                <a:latin typeface="Times New Roman" pitchFamily="18" charset="0"/>
                <a:cs typeface="Times New Roman" pitchFamily="18" charset="0"/>
              </a:rPr>
              <a:t>Visualization of heuristics provides many challenges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Heuristics are likely to be studied both individually and in comparison with </a:t>
            </a:r>
            <a:r>
              <a:rPr lang="en-US" sz="1900" dirty="0" smtClean="0">
                <a:latin typeface="Times New Roman" pitchFamily="18" charset="0"/>
                <a:cs typeface="Times New Roman" pitchFamily="18" charset="0"/>
              </a:rPr>
              <a:t>others.</a:t>
            </a:r>
          </a:p>
          <a:p>
            <a:pPr algn="just"/>
            <a:endParaRPr lang="en-US" sz="1900" dirty="0" smtClean="0">
              <a:latin typeface="Times New Roman" pitchFamily="18" charset="0"/>
              <a:cs typeface="Times New Roman" pitchFamily="18" charset="0"/>
            </a:endParaRPr>
          </a:p>
          <a:p>
            <a:pPr marL="109728" indent="0">
              <a:buNone/>
            </a:pPr>
            <a:r>
              <a:rPr lang="en-US" sz="1900" b="1" dirty="0" smtClean="0">
                <a:latin typeface="Times New Roman" pitchFamily="18" charset="0"/>
                <a:cs typeface="Times New Roman" pitchFamily="18" charset="0"/>
              </a:rPr>
              <a:t>Function </a:t>
            </a:r>
            <a:r>
              <a:rPr lang="en-US" sz="1900" b="1" dirty="0">
                <a:latin typeface="Times New Roman" pitchFamily="18" charset="0"/>
                <a:cs typeface="Times New Roman" pitchFamily="18" charset="0"/>
              </a:rPr>
              <a:t>Oriented Design</a:t>
            </a:r>
          </a:p>
          <a:p>
            <a:pPr algn="just"/>
            <a:r>
              <a:rPr lang="en-US" sz="1900" dirty="0">
                <a:latin typeface="Times New Roman" pitchFamily="18" charset="0"/>
                <a:cs typeface="Times New Roman" pitchFamily="18" charset="0"/>
              </a:rPr>
              <a:t>Function Oriented design is a method to software design where the model is decomposed into a set of interacting units or modules where each unit or module has a clearly defined function.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Thus</a:t>
            </a:r>
            <a:r>
              <a:rPr lang="en-US" sz="1900" dirty="0">
                <a:latin typeface="Times New Roman" pitchFamily="18" charset="0"/>
                <a:cs typeface="Times New Roman" pitchFamily="18" charset="0"/>
              </a:rPr>
              <a:t>, the system is designed from a functional viewpoint</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marL="109728" indent="0" algn="just">
              <a:buNone/>
            </a:pPr>
            <a:r>
              <a:rPr lang="en-US" sz="1900" b="1" dirty="0">
                <a:latin typeface="Times New Roman" pitchFamily="18" charset="0"/>
                <a:cs typeface="Times New Roman" pitchFamily="18" charset="0"/>
              </a:rPr>
              <a:t>Design Notations</a:t>
            </a:r>
          </a:p>
          <a:p>
            <a:pPr algn="just"/>
            <a:r>
              <a:rPr lang="en-US" sz="1900" dirty="0">
                <a:latin typeface="Times New Roman" pitchFamily="18" charset="0"/>
                <a:cs typeface="Times New Roman" pitchFamily="18" charset="0"/>
              </a:rPr>
              <a:t>Design Notations are primarily meant to be used during the process of design and are used to represent design or design decisions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For a function-oriented design, the design can be represented graphically or mathematically by the following:</a:t>
            </a: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marL="109728"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117360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676400" y="1781969"/>
            <a:ext cx="5715000" cy="3924300"/>
          </a:xfrm>
          <a:prstGeom prst="rect">
            <a:avLst/>
          </a:prstGeom>
        </p:spPr>
      </p:pic>
    </p:spTree>
    <p:extLst>
      <p:ext uri="{BB962C8B-B14F-4D97-AF65-F5344CB8AC3E}">
        <p14:creationId xmlns:p14="http://schemas.microsoft.com/office/powerpoint/2010/main" val="16116379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900" b="1" dirty="0" smtClean="0">
                <a:latin typeface="Times New Roman" pitchFamily="18" charset="0"/>
                <a:cs typeface="Times New Roman" pitchFamily="18" charset="0"/>
              </a:rPr>
              <a:t>Data </a:t>
            </a:r>
            <a:r>
              <a:rPr lang="en-US" sz="1900" b="1" dirty="0">
                <a:latin typeface="Times New Roman" pitchFamily="18" charset="0"/>
                <a:cs typeface="Times New Roman" pitchFamily="18" charset="0"/>
              </a:rPr>
              <a:t>Flow Diagram</a:t>
            </a:r>
          </a:p>
          <a:p>
            <a:pPr algn="just"/>
            <a:r>
              <a:rPr lang="en-US" sz="1900" dirty="0">
                <a:latin typeface="Times New Roman" pitchFamily="18" charset="0"/>
                <a:cs typeface="Times New Roman" pitchFamily="18" charset="0"/>
              </a:rPr>
              <a:t>Data-flow design is concerned with designing a series of functional transformations that convert system inputs into the required outputs.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design is described as data-flow diagrams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These diagrams show how data flows through a system and how the output is derived from the input through a series of functional transformations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Data-flow diagrams are a useful and intuitive way of describing a system</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They are generally understandable without specialized training, notably if control information is excluded</a:t>
            </a:r>
            <a:r>
              <a:rPr lang="en-US" sz="1900" dirty="0" smtClean="0">
                <a:latin typeface="Times New Roman" pitchFamily="18" charset="0"/>
                <a:cs typeface="Times New Roman" pitchFamily="18" charset="0"/>
              </a:rPr>
              <a:t>.</a:t>
            </a:r>
          </a:p>
          <a:p>
            <a:endParaRPr lang="en-US" sz="19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085688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latin typeface="Times New Roman" pitchFamily="18" charset="0"/>
                <a:cs typeface="Times New Roman" pitchFamily="18" charset="0"/>
              </a:rPr>
              <a:t> They show end-to-end processing.</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That is the flow of processing from when data enters the system to where it leaves the system can be traced.</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Data-flow design is an integral part of several design methods, and most CASE tools support data-flow diagram creation.</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Different ways may use different icons to represent data-flow diagram entities, but their meanings are similar.</a:t>
            </a:r>
          </a:p>
          <a:p>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955831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371600" y="1447800"/>
            <a:ext cx="6345149" cy="4525962"/>
          </a:xfrm>
          <a:prstGeom prst="rect">
            <a:avLst/>
          </a:prstGeom>
        </p:spPr>
      </p:pic>
    </p:spTree>
    <p:extLst>
      <p:ext uri="{BB962C8B-B14F-4D97-AF65-F5344CB8AC3E}">
        <p14:creationId xmlns:p14="http://schemas.microsoft.com/office/powerpoint/2010/main" val="22653621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881062" y="1510506"/>
            <a:ext cx="7381875" cy="4467225"/>
          </a:xfrm>
          <a:prstGeom prst="rect">
            <a:avLst/>
          </a:prstGeom>
        </p:spPr>
      </p:pic>
    </p:spTree>
    <p:extLst>
      <p:ext uri="{BB962C8B-B14F-4D97-AF65-F5344CB8AC3E}">
        <p14:creationId xmlns:p14="http://schemas.microsoft.com/office/powerpoint/2010/main" val="27338698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dirty="0">
                <a:latin typeface="Times New Roman" pitchFamily="18" charset="0"/>
                <a:cs typeface="Times New Roman" pitchFamily="18" charset="0"/>
              </a:rPr>
              <a:t>The report generator produces a report which describes all of the named entities in a data-flow diagram</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user inputs the name of the design represented by the diagram.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report generator then finds all the names used in the data-flow diagram.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looks up a data dictionary and retrieves information about each name.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is then collated into a report which is output by the system.</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47974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just">
              <a:buNone/>
            </a:pPr>
            <a:r>
              <a:rPr lang="en-US" sz="1900" b="1" dirty="0">
                <a:latin typeface="Times New Roman" pitchFamily="18" charset="0"/>
                <a:cs typeface="Times New Roman" pitchFamily="18" charset="0"/>
              </a:rPr>
              <a:t>Object-Oriented Design</a:t>
            </a:r>
          </a:p>
          <a:p>
            <a:pPr algn="just"/>
            <a:r>
              <a:rPr lang="en-US" sz="1900" dirty="0">
                <a:latin typeface="Times New Roman" pitchFamily="18" charset="0"/>
                <a:cs typeface="Times New Roman" pitchFamily="18" charset="0"/>
              </a:rPr>
              <a:t>In the object-oriented design method, the system is viewed as a collection of objects (i.e., entities).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state is distributed among the objects, and each object handles its state data. For example, in a Library Automation Software, each library representative may be a separate object with its data and functions to operate on these data.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tasks defined for one purpose cannot refer or change data of other objects.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Objects </a:t>
            </a:r>
            <a:r>
              <a:rPr lang="en-US" sz="1900" dirty="0">
                <a:latin typeface="Times New Roman" pitchFamily="18" charset="0"/>
                <a:cs typeface="Times New Roman" pitchFamily="18" charset="0"/>
              </a:rPr>
              <a:t>have their internal data which represent their state. Similar objects create a class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In other words, each object is a member of some class. Classes may inherit features from the superclass.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2106236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077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8141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219200" y="1752600"/>
            <a:ext cx="7086600" cy="3810000"/>
          </a:xfrm>
          <a:prstGeom prst="rect">
            <a:avLst/>
          </a:prstGeom>
        </p:spPr>
      </p:pic>
    </p:spTree>
    <p:extLst>
      <p:ext uri="{BB962C8B-B14F-4D97-AF65-F5344CB8AC3E}">
        <p14:creationId xmlns:p14="http://schemas.microsoft.com/office/powerpoint/2010/main" val="1933383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676400" y="1600200"/>
            <a:ext cx="6096000" cy="4171156"/>
          </a:xfrm>
          <a:prstGeom prst="rect">
            <a:avLst/>
          </a:prstGeom>
        </p:spPr>
      </p:pic>
    </p:spTree>
    <p:extLst>
      <p:ext uri="{BB962C8B-B14F-4D97-AF65-F5344CB8AC3E}">
        <p14:creationId xmlns:p14="http://schemas.microsoft.com/office/powerpoint/2010/main" val="33279665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lgn="just"/>
            <a:r>
              <a:rPr lang="en-US" sz="2300" b="1" dirty="0">
                <a:latin typeface="Times New Roman" pitchFamily="18" charset="0"/>
                <a:cs typeface="Times New Roman" pitchFamily="18" charset="0"/>
              </a:rPr>
              <a:t>Objects:</a:t>
            </a:r>
            <a:r>
              <a:rPr lang="en-US" sz="2300" dirty="0">
                <a:latin typeface="Times New Roman" pitchFamily="18" charset="0"/>
                <a:cs typeface="Times New Roman" pitchFamily="18" charset="0"/>
              </a:rPr>
              <a:t> All entities involved in the solution design are known as objects. For example, person, banks, company, and users are considered as objects. Every entity has some attributes associated with it and has some methods to perform on the attributes</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b="1" dirty="0">
                <a:latin typeface="Times New Roman" pitchFamily="18" charset="0"/>
                <a:cs typeface="Times New Roman" pitchFamily="18" charset="0"/>
              </a:rPr>
              <a:t>Classes:</a:t>
            </a:r>
            <a:r>
              <a:rPr lang="en-US" sz="2300" dirty="0">
                <a:latin typeface="Times New Roman" pitchFamily="18" charset="0"/>
                <a:cs typeface="Times New Roman" pitchFamily="18" charset="0"/>
              </a:rPr>
              <a:t> A class is a generalized description of an object. An object is an instance of a class. A class defines all the attributes, which an object can have and methods, which represents the functionality of the object</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b="1" dirty="0">
                <a:latin typeface="Times New Roman" pitchFamily="18" charset="0"/>
                <a:cs typeface="Times New Roman" pitchFamily="18" charset="0"/>
              </a:rPr>
              <a:t>Messages:</a:t>
            </a:r>
            <a:r>
              <a:rPr lang="en-US" sz="2300" dirty="0">
                <a:latin typeface="Times New Roman" pitchFamily="18" charset="0"/>
                <a:cs typeface="Times New Roman" pitchFamily="18" charset="0"/>
              </a:rPr>
              <a:t> Objects communicate by message passing. Messages consist of the integrity of the target object, the name of the requested operation, and any other action needed to perform the function. Messages are often implemented as procedure or function calls</a:t>
            </a:r>
            <a:r>
              <a:rPr lang="en-US" sz="2300" dirty="0" smtClean="0">
                <a:latin typeface="Times New Roman" pitchFamily="18" charset="0"/>
                <a:cs typeface="Times New Roman" pitchFamily="18" charset="0"/>
              </a:rPr>
              <a:t>.</a:t>
            </a:r>
          </a:p>
          <a:p>
            <a:pPr lvl="0" algn="just"/>
            <a:endParaRPr lang="en-US" sz="2300" dirty="0">
              <a:latin typeface="Times New Roman" pitchFamily="18" charset="0"/>
              <a:cs typeface="Times New Roman" pitchFamily="18" charset="0"/>
            </a:endParaRPr>
          </a:p>
          <a:p>
            <a:pPr lvl="0" algn="just"/>
            <a:r>
              <a:rPr lang="en-US" sz="2300" b="1" dirty="0">
                <a:latin typeface="Times New Roman" pitchFamily="18" charset="0"/>
                <a:cs typeface="Times New Roman" pitchFamily="18" charset="0"/>
              </a:rPr>
              <a:t>Abstraction</a:t>
            </a:r>
            <a:r>
              <a:rPr lang="en-US" sz="2300" dirty="0">
                <a:latin typeface="Times New Roman" pitchFamily="18" charset="0"/>
                <a:cs typeface="Times New Roman" pitchFamily="18" charset="0"/>
              </a:rPr>
              <a:t> In object-oriented design, complexity is handled using abstraction. Abstraction is the removal of the irrelevant and the amplification of the essentials.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619739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lgn="just"/>
            <a:r>
              <a:rPr lang="en-US" sz="1900" b="1" dirty="0">
                <a:latin typeface="Times New Roman" pitchFamily="18" charset="0"/>
                <a:cs typeface="Times New Roman" pitchFamily="18" charset="0"/>
              </a:rPr>
              <a:t>Encapsulation:</a:t>
            </a:r>
            <a:r>
              <a:rPr lang="en-US" sz="1900" dirty="0">
                <a:latin typeface="Times New Roman" pitchFamily="18" charset="0"/>
                <a:cs typeface="Times New Roman" pitchFamily="18" charset="0"/>
              </a:rPr>
              <a:t> Encapsulation is also called an information hiding concept. The data and operations are linked to a single unit. Encapsulation not only bundles essential information of an object together but also restricts access to the data and methods from the outside world</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b="1" dirty="0">
                <a:latin typeface="Times New Roman" pitchFamily="18" charset="0"/>
                <a:cs typeface="Times New Roman" pitchFamily="18" charset="0"/>
              </a:rPr>
              <a:t>Inheritance:</a:t>
            </a:r>
            <a:r>
              <a:rPr lang="en-US" sz="1900" dirty="0">
                <a:latin typeface="Times New Roman" pitchFamily="18" charset="0"/>
                <a:cs typeface="Times New Roman" pitchFamily="18" charset="0"/>
              </a:rPr>
              <a:t> OOD allows similar classes to stack up in a hierarchical manner where the lower or sub-classes can import, implement, and re-use allowed variables and functions from their immediate </a:t>
            </a:r>
            <a:r>
              <a:rPr lang="en-US" sz="1900" dirty="0" err="1">
                <a:latin typeface="Times New Roman" pitchFamily="18" charset="0"/>
                <a:cs typeface="Times New Roman" pitchFamily="18" charset="0"/>
              </a:rPr>
              <a:t>superclasses.This</a:t>
            </a:r>
            <a:r>
              <a:rPr lang="en-US" sz="1900" dirty="0">
                <a:latin typeface="Times New Roman" pitchFamily="18" charset="0"/>
                <a:cs typeface="Times New Roman" pitchFamily="18" charset="0"/>
              </a:rPr>
              <a:t> property of OOD is called an inheritance. This makes it easier to define a specific class and to create generalized classes from specific ones</a:t>
            </a:r>
            <a:r>
              <a:rPr lang="en-US" sz="1900" dirty="0" smtClean="0">
                <a:latin typeface="Times New Roman" pitchFamily="18" charset="0"/>
                <a:cs typeface="Times New Roman" pitchFamily="18" charset="0"/>
              </a:rPr>
              <a:t>.</a:t>
            </a:r>
          </a:p>
          <a:p>
            <a:pPr marL="109728" lvl="0" indent="0" algn="just">
              <a:buNone/>
            </a:pPr>
            <a:endParaRPr lang="en-US" sz="1900" dirty="0">
              <a:latin typeface="Times New Roman" pitchFamily="18" charset="0"/>
              <a:cs typeface="Times New Roman" pitchFamily="18" charset="0"/>
            </a:endParaRPr>
          </a:p>
          <a:p>
            <a:pPr lvl="0" algn="just"/>
            <a:r>
              <a:rPr lang="en-US" sz="1900" b="1" dirty="0">
                <a:latin typeface="Times New Roman" pitchFamily="18" charset="0"/>
                <a:cs typeface="Times New Roman" pitchFamily="18" charset="0"/>
              </a:rPr>
              <a:t>Polymorphism:</a:t>
            </a:r>
            <a:r>
              <a:rPr lang="en-US" sz="1900" dirty="0">
                <a:latin typeface="Times New Roman" pitchFamily="18" charset="0"/>
                <a:cs typeface="Times New Roman" pitchFamily="18" charset="0"/>
              </a:rPr>
              <a:t> OOD languages provide a mechanism where methods performing similar tasks but vary in arguments, can be assigned the same name. This is known as polymorphism, which allows a single interface is performing functions for different types. Depending upon how the service is invoked, the respective portion of the code gets executed.</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479961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sz="1800" b="1" dirty="0">
                <a:latin typeface="Times New Roman" pitchFamily="18" charset="0"/>
                <a:cs typeface="Times New Roman" pitchFamily="18" charset="0"/>
              </a:rPr>
              <a:t>Heuristics for Object Oriented Design </a:t>
            </a:r>
            <a:endParaRPr lang="en-US" sz="1800" b="1" dirty="0" smtClean="0">
              <a:latin typeface="Times New Roman" pitchFamily="18" charset="0"/>
              <a:cs typeface="Times New Roman" pitchFamily="18" charset="0"/>
            </a:endParaRPr>
          </a:p>
          <a:p>
            <a:pPr algn="just"/>
            <a:endParaRPr lang="en-US" sz="1800" b="1"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Design </a:t>
            </a:r>
            <a:r>
              <a:rPr lang="en-US" sz="1800" dirty="0">
                <a:latin typeface="Times New Roman" pitchFamily="18" charset="0"/>
                <a:cs typeface="Times New Roman" pitchFamily="18" charset="0"/>
              </a:rPr>
              <a:t>evaluation is effective and beneficial to both expert and novice designers during software development process.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Design </a:t>
            </a:r>
            <a:r>
              <a:rPr lang="en-US" sz="1800" dirty="0">
                <a:latin typeface="Times New Roman" pitchFamily="18" charset="0"/>
                <a:cs typeface="Times New Roman" pitchFamily="18" charset="0"/>
              </a:rPr>
              <a:t>heuristics are proposed as a more accessible and informal means by which developers can evaluate OO design</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Software heuristics are small, simple, legible, self-contained nuggets of design expertise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They target specific design problems and provide guidance to affect a solution</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Unlike metrics, heuristics are outwardly defined in terms of the observable problems that occur during OOD.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212818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ctr">
              <a:buNone/>
            </a:pPr>
            <a:r>
              <a:rPr lang="en-US" sz="1800" b="1" dirty="0">
                <a:latin typeface="Times New Roman" pitchFamily="18" charset="0"/>
                <a:cs typeface="Times New Roman" pitchFamily="18" charset="0"/>
              </a:rPr>
              <a:t>Design Model and Document</a:t>
            </a:r>
            <a:endParaRPr lang="en-US" sz="1800" b="1"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A</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design model</a:t>
            </a:r>
            <a:r>
              <a:rPr lang="en-US" sz="1800" dirty="0">
                <a:latin typeface="Times New Roman" pitchFamily="18" charset="0"/>
                <a:cs typeface="Times New Roman" pitchFamily="18" charset="0"/>
              </a:rPr>
              <a:t> in Software Engineering is an object-based picture or pictures that represent the use cases for a system.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Or </a:t>
            </a:r>
            <a:r>
              <a:rPr lang="en-US" sz="1800" dirty="0">
                <a:latin typeface="Times New Roman" pitchFamily="18" charset="0"/>
                <a:cs typeface="Times New Roman" pitchFamily="18" charset="0"/>
              </a:rPr>
              <a:t>to put it another way, it is the means to describe a system's implementation and source code in a diagrammatic fashion</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This type of representation has a couple of advantages</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First, it is a simpler representation than words alone.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Second</a:t>
            </a:r>
            <a:r>
              <a:rPr lang="en-US" sz="1800" dirty="0">
                <a:latin typeface="Times New Roman" pitchFamily="18" charset="0"/>
                <a:cs typeface="Times New Roman" pitchFamily="18" charset="0"/>
              </a:rPr>
              <a:t>, a group of people can look at these simple diagrams and quickly get the general idea behind a system</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 In the end, it boils down to the old adage, 'a picture is worth a thousand words.</a:t>
            </a: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858517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just">
              <a:lnSpc>
                <a:spcPct val="110000"/>
              </a:lnSpc>
              <a:buNone/>
            </a:pPr>
            <a:r>
              <a:rPr lang="en-US" sz="1800" b="1" dirty="0" smtClean="0">
                <a:latin typeface="Times New Roman" pitchFamily="18" charset="0"/>
                <a:cs typeface="Times New Roman" pitchFamily="18" charset="0"/>
              </a:rPr>
              <a:t>Design Documentation:</a:t>
            </a:r>
          </a:p>
          <a:p>
            <a:pPr algn="just">
              <a:lnSpc>
                <a:spcPct val="110000"/>
              </a:lnSpc>
            </a:pPr>
            <a:r>
              <a:rPr lang="en-US" sz="1800" dirty="0" smtClean="0">
                <a:latin typeface="Times New Roman" pitchFamily="18" charset="0"/>
                <a:cs typeface="Times New Roman" pitchFamily="18" charset="0"/>
              </a:rPr>
              <a:t>Design </a:t>
            </a:r>
            <a:r>
              <a:rPr lang="en-US" sz="1800" dirty="0">
                <a:latin typeface="Times New Roman" pitchFamily="18" charset="0"/>
                <a:cs typeface="Times New Roman" pitchFamily="18" charset="0"/>
              </a:rPr>
              <a:t>documentation is a collection of documents and resources that covers all aspects of your product design</a:t>
            </a:r>
            <a:r>
              <a:rPr lang="en-US" sz="1800" dirty="0" smtClean="0">
                <a:latin typeface="Times New Roman" pitchFamily="18" charset="0"/>
                <a:cs typeface="Times New Roman" pitchFamily="18" charset="0"/>
              </a:rPr>
              <a:t>.</a:t>
            </a:r>
          </a:p>
          <a:p>
            <a:pPr algn="just">
              <a:lnSpc>
                <a:spcPct val="110000"/>
              </a:lnSpc>
            </a:pPr>
            <a:endParaRPr lang="en-US" sz="1800" dirty="0">
              <a:latin typeface="Times New Roman" pitchFamily="18" charset="0"/>
              <a:cs typeface="Times New Roman" pitchFamily="18" charset="0"/>
            </a:endParaRPr>
          </a:p>
          <a:p>
            <a:pPr algn="just">
              <a:lnSpc>
                <a:spcPct val="11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Documentation should include information about users, product features, and project deadlines; all essential implementation details; and design decisions that your team and stakeholders have agreed on</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109728" indent="0" algn="just">
              <a:lnSpc>
                <a:spcPct val="110000"/>
              </a:lnSpc>
              <a:buNone/>
            </a:pPr>
            <a:r>
              <a:rPr lang="en-US" sz="1800" b="1" dirty="0" smtClean="0">
                <a:latin typeface="Times New Roman" pitchFamily="18" charset="0"/>
                <a:cs typeface="Times New Roman" pitchFamily="18" charset="0"/>
              </a:rPr>
              <a:t>Investing In Documentation Design:</a:t>
            </a:r>
          </a:p>
          <a:p>
            <a:pPr marL="109728" indent="0" algn="just">
              <a:lnSpc>
                <a:spcPct val="110000"/>
              </a:lnSpc>
              <a:buNone/>
            </a:pPr>
            <a:r>
              <a:rPr lang="en-US" sz="1800" b="1" dirty="0">
                <a:latin typeface="Times New Roman" pitchFamily="18" charset="0"/>
                <a:cs typeface="Times New Roman" pitchFamily="18" charset="0"/>
              </a:rPr>
              <a:t>Clarify project requirements</a:t>
            </a:r>
          </a:p>
          <a:p>
            <a:pPr algn="just">
              <a:lnSpc>
                <a:spcPct val="110000"/>
              </a:lnSpc>
            </a:pPr>
            <a:r>
              <a:rPr lang="en-US" sz="1800" dirty="0">
                <a:latin typeface="Times New Roman" pitchFamily="18" charset="0"/>
                <a:cs typeface="Times New Roman" pitchFamily="18" charset="0"/>
              </a:rPr>
              <a:t>Gaining stakeholder approval to begin implementing a design is one of the most important steps in the design process. </a:t>
            </a:r>
            <a:endParaRPr lang="en-US" sz="1800" dirty="0" smtClean="0">
              <a:latin typeface="Times New Roman" pitchFamily="18" charset="0"/>
              <a:cs typeface="Times New Roman" pitchFamily="18" charset="0"/>
            </a:endParaRPr>
          </a:p>
          <a:p>
            <a:pPr algn="just">
              <a:lnSpc>
                <a:spcPct val="110000"/>
              </a:lnSpc>
            </a:pPr>
            <a:endParaRPr lang="en-US" sz="1800" dirty="0">
              <a:latin typeface="Times New Roman" pitchFamily="18" charset="0"/>
              <a:cs typeface="Times New Roman" pitchFamily="18" charset="0"/>
            </a:endParaRPr>
          </a:p>
          <a:p>
            <a:pPr algn="just">
              <a:lnSpc>
                <a:spcPct val="110000"/>
              </a:lnSpc>
            </a:pPr>
            <a:r>
              <a:rPr lang="en-US" sz="1800" dirty="0" smtClean="0">
                <a:latin typeface="Times New Roman" pitchFamily="18" charset="0"/>
                <a:cs typeface="Times New Roman" pitchFamily="18" charset="0"/>
              </a:rPr>
              <a:t>You </a:t>
            </a:r>
            <a:r>
              <a:rPr lang="en-US" sz="1800" dirty="0">
                <a:latin typeface="Times New Roman" pitchFamily="18" charset="0"/>
                <a:cs typeface="Times New Roman" pitchFamily="18" charset="0"/>
              </a:rPr>
              <a:t>need to be on the same page with stakeholders to gain this approval. </a:t>
            </a:r>
            <a:endParaRPr lang="en-US" sz="1800" dirty="0" smtClean="0">
              <a:latin typeface="Times New Roman" pitchFamily="18" charset="0"/>
              <a:cs typeface="Times New Roman" pitchFamily="18" charset="0"/>
            </a:endParaRPr>
          </a:p>
          <a:p>
            <a:pPr algn="just">
              <a:lnSpc>
                <a:spcPct val="110000"/>
              </a:lnSpc>
            </a:pPr>
            <a:endParaRPr lang="en-US" sz="1800" dirty="0">
              <a:latin typeface="Times New Roman" pitchFamily="18" charset="0"/>
              <a:cs typeface="Times New Roman" pitchFamily="18" charset="0"/>
            </a:endParaRPr>
          </a:p>
          <a:p>
            <a:pPr algn="just">
              <a:lnSpc>
                <a:spcPct val="110000"/>
              </a:lnSpc>
            </a:pPr>
            <a:r>
              <a:rPr lang="en-US" sz="1800" dirty="0" smtClean="0">
                <a:latin typeface="Times New Roman" pitchFamily="18" charset="0"/>
                <a:cs typeface="Times New Roman" pitchFamily="18" charset="0"/>
              </a:rPr>
              <a:t>Proper </a:t>
            </a:r>
            <a:r>
              <a:rPr lang="en-US" sz="1800" dirty="0">
                <a:latin typeface="Times New Roman" pitchFamily="18" charset="0"/>
                <a:cs typeface="Times New Roman" pitchFamily="18" charset="0"/>
              </a:rPr>
              <a:t>documentation makes it easier to achieve this goal. </a:t>
            </a:r>
            <a:endParaRPr lang="en-US" sz="1800" b="1"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590512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latin typeface="Times New Roman" pitchFamily="18" charset="0"/>
                <a:cs typeface="Times New Roman" pitchFamily="18" charset="0"/>
              </a:rPr>
              <a:t>Streamline design implementation</a:t>
            </a:r>
          </a:p>
          <a:p>
            <a:pPr algn="just"/>
            <a:r>
              <a:rPr lang="en-US" sz="1800" dirty="0">
                <a:latin typeface="Times New Roman" pitchFamily="18" charset="0"/>
                <a:cs typeface="Times New Roman" pitchFamily="18" charset="0"/>
              </a:rPr>
              <a:t>By documenting a design, you also aid in the implementation of it.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Product </a:t>
            </a:r>
            <a:r>
              <a:rPr lang="en-US" sz="1800" dirty="0">
                <a:latin typeface="Times New Roman" pitchFamily="18" charset="0"/>
                <a:cs typeface="Times New Roman" pitchFamily="18" charset="0"/>
              </a:rPr>
              <a:t>design is a collaborative process, and in many cases, multiple people work on the project.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It’s </a:t>
            </a:r>
            <a:r>
              <a:rPr lang="en-US" sz="1800" dirty="0">
                <a:latin typeface="Times New Roman" pitchFamily="18" charset="0"/>
                <a:cs typeface="Times New Roman" pitchFamily="18" charset="0"/>
              </a:rPr>
              <a:t>not always possible to share implementation details verbally (for example, when you work with remote teams).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Thus</a:t>
            </a:r>
            <a:r>
              <a:rPr lang="en-US" sz="1800" dirty="0">
                <a:latin typeface="Times New Roman" pitchFamily="18" charset="0"/>
                <a:cs typeface="Times New Roman" pitchFamily="18" charset="0"/>
              </a:rPr>
              <a:t>, the design documents act as a single source of truth for everyone who is involved in product development and can rally your team around a specific goal.</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820599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en-US" sz="2600" b="1" dirty="0">
                <a:latin typeface="Times New Roman" pitchFamily="18" charset="0"/>
                <a:cs typeface="Times New Roman" pitchFamily="18" charset="0"/>
              </a:rPr>
              <a:t>Motivate your team</a:t>
            </a:r>
          </a:p>
          <a:p>
            <a:r>
              <a:rPr lang="en-US" sz="2600" dirty="0">
                <a:latin typeface="Times New Roman" pitchFamily="18" charset="0"/>
                <a:cs typeface="Times New Roman" pitchFamily="18" charset="0"/>
              </a:rPr>
              <a:t>Good documentation tells a high-level story about the product and gets team members excited about the vision. </a:t>
            </a:r>
            <a:endParaRPr lang="en-US" sz="2600"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r>
              <a:rPr lang="en-US" sz="2600" dirty="0" smtClean="0">
                <a:latin typeface="Times New Roman" pitchFamily="18" charset="0"/>
                <a:cs typeface="Times New Roman" pitchFamily="18" charset="0"/>
              </a:rPr>
              <a:t>It </a:t>
            </a:r>
            <a:r>
              <a:rPr lang="en-US" sz="2600" dirty="0">
                <a:latin typeface="Times New Roman" pitchFamily="18" charset="0"/>
                <a:cs typeface="Times New Roman" pitchFamily="18" charset="0"/>
              </a:rPr>
              <a:t>answers the questions, “How do we want to build this?” and, importantly, “Why do we want to build this</a:t>
            </a:r>
            <a:r>
              <a:rPr lang="en-US" sz="2600" dirty="0" smtClean="0">
                <a:latin typeface="Times New Roman" pitchFamily="18" charset="0"/>
                <a:cs typeface="Times New Roman" pitchFamily="18" charset="0"/>
              </a:rPr>
              <a:t>?”</a:t>
            </a:r>
          </a:p>
          <a:p>
            <a:endParaRPr lang="en-US" sz="2600" b="1" dirty="0">
              <a:latin typeface="Times New Roman" pitchFamily="18" charset="0"/>
              <a:cs typeface="Times New Roman" pitchFamily="18" charset="0"/>
            </a:endParaRPr>
          </a:p>
          <a:p>
            <a:pPr marL="109728" indent="0">
              <a:buNone/>
            </a:pPr>
            <a:r>
              <a:rPr lang="en-US" sz="2600" b="1" dirty="0" smtClean="0">
                <a:latin typeface="Times New Roman" pitchFamily="18" charset="0"/>
                <a:cs typeface="Times New Roman" pitchFamily="18" charset="0"/>
              </a:rPr>
              <a:t>A </a:t>
            </a:r>
            <a:r>
              <a:rPr lang="en-US" sz="2600" b="1" dirty="0">
                <a:latin typeface="Times New Roman" pitchFamily="18" charset="0"/>
                <a:cs typeface="Times New Roman" pitchFamily="18" charset="0"/>
              </a:rPr>
              <a:t>list of essential </a:t>
            </a:r>
            <a:r>
              <a:rPr lang="en-US" sz="2600" b="1" dirty="0" smtClean="0">
                <a:latin typeface="Times New Roman" pitchFamily="18" charset="0"/>
                <a:cs typeface="Times New Roman" pitchFamily="18" charset="0"/>
              </a:rPr>
              <a:t>docs</a:t>
            </a:r>
          </a:p>
          <a:p>
            <a:pPr marL="109728" indent="0">
              <a:buNone/>
            </a:pPr>
            <a:endParaRPr lang="en-US" sz="2600" b="1" dirty="0">
              <a:latin typeface="Times New Roman" pitchFamily="18" charset="0"/>
              <a:cs typeface="Times New Roman" pitchFamily="18" charset="0"/>
            </a:endParaRPr>
          </a:p>
          <a:p>
            <a:r>
              <a:rPr lang="en-US" sz="2600" dirty="0">
                <a:latin typeface="Times New Roman" pitchFamily="18" charset="0"/>
                <a:cs typeface="Times New Roman" pitchFamily="18" charset="0"/>
              </a:rPr>
              <a:t>While documentation can vary from project to project, the following docs will be relevant to all. </a:t>
            </a:r>
            <a:endParaRPr lang="en-US" sz="2600"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r>
              <a:rPr lang="en-US" sz="2600" dirty="0" smtClean="0">
                <a:latin typeface="Times New Roman" pitchFamily="18" charset="0"/>
                <a:cs typeface="Times New Roman" pitchFamily="18" charset="0"/>
              </a:rPr>
              <a:t>This </a:t>
            </a:r>
            <a:r>
              <a:rPr lang="en-US" sz="2600" dirty="0">
                <a:latin typeface="Times New Roman" pitchFamily="18" charset="0"/>
                <a:cs typeface="Times New Roman" pitchFamily="18" charset="0"/>
              </a:rPr>
              <a:t>information can be included in a single document or separated into multiple documents. Which approach you take will depend on the complexity of your project</a:t>
            </a:r>
            <a:r>
              <a:rPr lang="en-US" sz="2600" dirty="0" smtClean="0">
                <a:latin typeface="Times New Roman" pitchFamily="18" charset="0"/>
                <a:cs typeface="Times New Roman" pitchFamily="18" charset="0"/>
              </a:rPr>
              <a:t>.</a:t>
            </a:r>
          </a:p>
          <a:p>
            <a:endParaRPr lang="en-US" sz="2600" dirty="0">
              <a:latin typeface="Times New Roman" pitchFamily="18" charset="0"/>
              <a:cs typeface="Times New Roman" pitchFamily="18" charset="0"/>
            </a:endParaRPr>
          </a:p>
          <a:p>
            <a:r>
              <a:rPr lang="en-US" sz="2600" b="1" dirty="0">
                <a:latin typeface="Times New Roman" pitchFamily="18" charset="0"/>
                <a:cs typeface="Times New Roman" pitchFamily="18" charset="0"/>
              </a:rPr>
              <a:t>Project overview</a:t>
            </a:r>
            <a:r>
              <a:rPr lang="en-US" sz="2600" dirty="0">
                <a:latin typeface="Times New Roman" pitchFamily="18" charset="0"/>
                <a:cs typeface="Times New Roman" pitchFamily="18" charset="0"/>
              </a:rPr>
              <a:t> – This document contains a high-level overview of the design and the goals the design </a:t>
            </a:r>
            <a:r>
              <a:rPr lang="en-US" sz="2600" dirty="0" smtClean="0">
                <a:latin typeface="Times New Roman" pitchFamily="18" charset="0"/>
                <a:cs typeface="Times New Roman" pitchFamily="18" charset="0"/>
              </a:rPr>
              <a:t>team</a:t>
            </a:r>
            <a:r>
              <a:rPr lang="en-US" sz="2600" dirty="0">
                <a:latin typeface="Times New Roman" pitchFamily="18" charset="0"/>
                <a:cs typeface="Times New Roman" pitchFamily="18" charset="0"/>
              </a:rPr>
              <a:t> wants to accomplish. By reading this document, anyone should be able to understand the purpose of a project.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2712340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sz="1900" b="1" dirty="0">
                <a:latin typeface="Times New Roman" pitchFamily="18" charset="0"/>
                <a:cs typeface="Times New Roman" pitchFamily="18" charset="0"/>
              </a:rPr>
              <a:t>Product requirements</a:t>
            </a:r>
            <a:r>
              <a:rPr lang="en-US" sz="1900" dirty="0">
                <a:latin typeface="Times New Roman" pitchFamily="18" charset="0"/>
                <a:cs typeface="Times New Roman" pitchFamily="18" charset="0"/>
              </a:rPr>
              <a:t> </a:t>
            </a:r>
          </a:p>
          <a:p>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This document covers the business and technical requirements of the design</a:t>
            </a:r>
            <a:r>
              <a:rPr lang="en-US" sz="1900" dirty="0" smtClean="0">
                <a:latin typeface="Times New Roman" pitchFamily="18" charset="0"/>
                <a:cs typeface="Times New Roman" pitchFamily="18" charset="0"/>
              </a:rPr>
              <a:t>.</a:t>
            </a:r>
          </a:p>
          <a:p>
            <a:endParaRPr lang="en-US" sz="1900" dirty="0">
              <a:latin typeface="Times New Roman" pitchFamily="18" charset="0"/>
              <a:cs typeface="Times New Roman" pitchFamily="18" charset="0"/>
            </a:endParaRPr>
          </a:p>
          <a:p>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It should be shared with stakeholders before starting the design to ensure that both types of requirements are satisfied</a:t>
            </a:r>
            <a:r>
              <a:rPr lang="en-US" sz="1900" dirty="0" smtClean="0">
                <a:latin typeface="Times New Roman" pitchFamily="18" charset="0"/>
                <a:cs typeface="Times New Roman" pitchFamily="18" charset="0"/>
              </a:rPr>
              <a:t>.</a:t>
            </a:r>
          </a:p>
          <a:p>
            <a:endParaRPr lang="en-US" sz="1900" dirty="0">
              <a:latin typeface="Times New Roman" pitchFamily="18" charset="0"/>
              <a:cs typeface="Times New Roman" pitchFamily="18" charset="0"/>
            </a:endParaRPr>
          </a:p>
          <a:p>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It’s also worth including in this doc information about constraints and assumptions because they will influence the design decisions</a:t>
            </a:r>
            <a:r>
              <a:rPr lang="en-US" sz="1900" dirty="0" smtClean="0">
                <a:latin typeface="Times New Roman" pitchFamily="18" charset="0"/>
                <a:cs typeface="Times New Roman" pitchFamily="18" charset="0"/>
              </a:rPr>
              <a:t>.</a:t>
            </a:r>
          </a:p>
          <a:p>
            <a:endParaRPr lang="en-US" sz="1900" dirty="0">
              <a:latin typeface="Times New Roman" pitchFamily="18" charset="0"/>
              <a:cs typeface="Times New Roman" pitchFamily="18" charset="0"/>
            </a:endParaRPr>
          </a:p>
          <a:p>
            <a:pPr marL="109728" indent="0">
              <a:buNone/>
            </a:pPr>
            <a:r>
              <a:rPr lang="en-US" sz="1900" b="1" dirty="0">
                <a:latin typeface="Times New Roman" pitchFamily="18" charset="0"/>
                <a:cs typeface="Times New Roman" pitchFamily="18" charset="0"/>
              </a:rPr>
              <a:t>Project deliverables</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endParaRPr lang="en-US" sz="1900" dirty="0">
              <a:latin typeface="Times New Roman" pitchFamily="18" charset="0"/>
              <a:cs typeface="Times New Roman" pitchFamily="18" charset="0"/>
            </a:endParaRPr>
          </a:p>
          <a:p>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This document provides information about the design artifacts established during </a:t>
            </a:r>
            <a:r>
              <a:rPr lang="en-US" sz="1900" dirty="0" smtClean="0">
                <a:latin typeface="Times New Roman" pitchFamily="18" charset="0"/>
                <a:cs typeface="Times New Roman" pitchFamily="18" charset="0"/>
              </a:rPr>
              <a:t>the</a:t>
            </a:r>
            <a:r>
              <a:rPr lang="en-US" sz="1900" dirty="0">
                <a:latin typeface="Times New Roman" pitchFamily="18" charset="0"/>
                <a:cs typeface="Times New Roman" pitchFamily="18" charset="0"/>
              </a:rPr>
              <a:t> </a:t>
            </a:r>
            <a:r>
              <a:rPr lang="en-US" sz="1900" dirty="0" err="1" smtClean="0">
                <a:latin typeface="Times New Roman" pitchFamily="18" charset="0"/>
                <a:cs typeface="Times New Roman" pitchFamily="18" charset="0"/>
              </a:rPr>
              <a:t>wireframing</a:t>
            </a:r>
            <a:r>
              <a:rPr lang="en-US" sz="1900" dirty="0">
                <a:latin typeface="Times New Roman" pitchFamily="18" charset="0"/>
                <a:cs typeface="Times New Roman" pitchFamily="18" charset="0"/>
              </a:rPr>
              <a:t> and prototyping phases (e.g., lo-fi wireframes, mock-ups, hi-fi prototypes) that will be provided as deliverables once implementation has been completed.</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6530923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latin typeface="Times New Roman" pitchFamily="18" charset="0"/>
                <a:cs typeface="Times New Roman" pitchFamily="18" charset="0"/>
              </a:rPr>
              <a:t>Target audience information</a:t>
            </a:r>
            <a:r>
              <a:rPr lang="en-US" sz="1800" dirty="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document lists relevant information about your audience, from user personas to data from user research.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information will help your team understand who your users are and what good design means to them (via their functional and aesthetic preferences).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doc serves as a reference for designers when sharing their rationale behind individual design decisions</a:t>
            </a:r>
            <a:r>
              <a:rPr lang="en-US" sz="1800" dirty="0" smtClean="0">
                <a:latin typeface="Times New Roman" pitchFamily="18" charset="0"/>
                <a:cs typeface="Times New Roman" pitchFamily="18" charset="0"/>
              </a:rPr>
              <a:t>.</a:t>
            </a:r>
            <a:endParaRPr lang="en-US" sz="1800" b="1" dirty="0" smtClean="0">
              <a:latin typeface="Times New Roman" pitchFamily="18" charset="0"/>
              <a:cs typeface="Times New Roman" pitchFamily="18" charset="0"/>
            </a:endParaRPr>
          </a:p>
          <a:p>
            <a:pPr marL="109728" indent="0">
              <a:buNone/>
            </a:pPr>
            <a:r>
              <a:rPr lang="en-US" sz="1800" b="1" dirty="0" smtClean="0">
                <a:latin typeface="Times New Roman" pitchFamily="18" charset="0"/>
                <a:cs typeface="Times New Roman" pitchFamily="18" charset="0"/>
              </a:rPr>
              <a:t>User </a:t>
            </a:r>
            <a:r>
              <a:rPr lang="en-US" sz="1800" b="1" dirty="0">
                <a:latin typeface="Times New Roman" pitchFamily="18" charset="0"/>
                <a:cs typeface="Times New Roman" pitchFamily="18" charset="0"/>
              </a:rPr>
              <a:t>journeys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document outlines the path a user may take to reach their goal when using a product.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265486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109728" indent="0">
              <a:buNone/>
            </a:pPr>
            <a:r>
              <a:rPr lang="en-US" sz="1900" b="1" dirty="0">
                <a:latin typeface="Times New Roman" pitchFamily="18" charset="0"/>
                <a:cs typeface="Times New Roman" pitchFamily="18" charset="0"/>
              </a:rPr>
              <a:t>Design guidelines</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This document describes the components and specifications required to build the solution</a:t>
            </a:r>
            <a:r>
              <a:rPr lang="en-US"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a:p>
            <a:pPr marL="109728" indent="0">
              <a:buNone/>
            </a:pPr>
            <a:r>
              <a:rPr lang="en-US" sz="1900" b="1" dirty="0">
                <a:latin typeface="Times New Roman" pitchFamily="18" charset="0"/>
                <a:cs typeface="Times New Roman" pitchFamily="18" charset="0"/>
              </a:rPr>
              <a:t>Style guides</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This </a:t>
            </a:r>
            <a:r>
              <a:rPr lang="en-US" sz="1900" dirty="0">
                <a:latin typeface="Times New Roman" pitchFamily="18" charset="0"/>
                <a:cs typeface="Times New Roman" pitchFamily="18" charset="0"/>
              </a:rPr>
              <a:t>document lists a set of standards for the stylization of design. </a:t>
            </a:r>
            <a:endParaRPr lang="en-US" sz="1900" dirty="0" smtClean="0">
              <a:latin typeface="Times New Roman" pitchFamily="18" charset="0"/>
              <a:cs typeface="Times New Roman" pitchFamily="18" charset="0"/>
            </a:endParaRPr>
          </a:p>
          <a:p>
            <a:endParaRPr lang="en-US" sz="1900" dirty="0">
              <a:latin typeface="Times New Roman" pitchFamily="18" charset="0"/>
              <a:cs typeface="Times New Roman" pitchFamily="18" charset="0"/>
            </a:endParaRPr>
          </a:p>
          <a:p>
            <a:r>
              <a:rPr lang="en-US" sz="1900" dirty="0" smtClean="0">
                <a:latin typeface="Times New Roman" pitchFamily="18" charset="0"/>
                <a:cs typeface="Times New Roman" pitchFamily="18" charset="0"/>
              </a:rPr>
              <a:t>Styles</a:t>
            </a:r>
            <a:r>
              <a:rPr lang="en-US" sz="1900" dirty="0">
                <a:latin typeface="Times New Roman" pitchFamily="18" charset="0"/>
                <a:cs typeface="Times New Roman" pitchFamily="18" charset="0"/>
              </a:rPr>
              <a:t>, colors, and typefaces are essential pieces of this guide.</a:t>
            </a:r>
          </a:p>
          <a:p>
            <a:pPr marL="109728" indent="0">
              <a:buNone/>
            </a:pPr>
            <a:r>
              <a:rPr lang="en-US" sz="1900" b="1" dirty="0">
                <a:latin typeface="Times New Roman" pitchFamily="18" charset="0"/>
                <a:cs typeface="Times New Roman" pitchFamily="18" charset="0"/>
              </a:rPr>
              <a:t>Project scope and implementation plan</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This document describes the roles and flow of cross-team collaboration. </a:t>
            </a:r>
            <a:endParaRPr lang="en-US" sz="1900" dirty="0" smtClean="0">
              <a:latin typeface="Times New Roman" pitchFamily="18" charset="0"/>
              <a:cs typeface="Times New Roman" pitchFamily="18" charset="0"/>
            </a:endParaRPr>
          </a:p>
          <a:p>
            <a:endParaRPr lang="en-US" sz="1900" dirty="0">
              <a:latin typeface="Times New Roman" pitchFamily="18" charset="0"/>
              <a:cs typeface="Times New Roman" pitchFamily="18" charset="0"/>
            </a:endParaRPr>
          </a:p>
          <a:p>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implementation plan documents the requirements necessary to complete the implementation of the design</a:t>
            </a:r>
            <a:r>
              <a:rPr lang="en-US" sz="1900" dirty="0" smtClean="0">
                <a:latin typeface="Times New Roman" pitchFamily="18" charset="0"/>
                <a:cs typeface="Times New Roman" pitchFamily="18" charset="0"/>
              </a:rPr>
              <a:t>.</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For simple projects, it might be a high-level overview of the steps required to complete the implementation</a:t>
            </a:r>
            <a:r>
              <a:rPr lang="en-US" sz="1900" dirty="0" smtClean="0">
                <a:latin typeface="Times New Roman" pitchFamily="18" charset="0"/>
                <a:cs typeface="Times New Roman" pitchFamily="18" charset="0"/>
              </a:rPr>
              <a:t>.</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For complex projects, it can include a project timeline with information about the time required to complete each of the steps.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78110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1800" b="1" dirty="0">
                <a:latin typeface="Times New Roman" pitchFamily="18" charset="0"/>
                <a:cs typeface="Times New Roman" pitchFamily="18" charset="0"/>
              </a:rPr>
              <a:t>Objectives of Software Design</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Following are the purposes of Software design:</a:t>
            </a:r>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1524000" y="2667000"/>
            <a:ext cx="6096000" cy="3048000"/>
          </a:xfrm>
          <a:prstGeom prst="rect">
            <a:avLst/>
          </a:prstGeom>
        </p:spPr>
      </p:pic>
    </p:spTree>
    <p:extLst>
      <p:ext uri="{BB962C8B-B14F-4D97-AF65-F5344CB8AC3E}">
        <p14:creationId xmlns:p14="http://schemas.microsoft.com/office/powerpoint/2010/main" val="29193448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Design validation and user testing</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109728" indent="0" algn="just">
              <a:buNone/>
            </a:pPr>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This document provides an overview of the practices to be executed during the product design cycle, as well as steps to be taken after product release to verify that the product satisfies user needs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marL="109728" indent="0" algn="just">
              <a:buNone/>
            </a:pPr>
            <a:r>
              <a:rPr lang="en-US" sz="1800" b="1" dirty="0">
                <a:latin typeface="Times New Roman" pitchFamily="18" charset="0"/>
                <a:cs typeface="Times New Roman" pitchFamily="18" charset="0"/>
              </a:rPr>
              <a:t>Operational instructions</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109728" indent="0"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document provides detailed instructions on how to perform common operational tasks after the design is implemented.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For </a:t>
            </a:r>
            <a:r>
              <a:rPr lang="en-US" sz="1800" dirty="0">
                <a:latin typeface="Times New Roman" pitchFamily="18" charset="0"/>
                <a:cs typeface="Times New Roman" pitchFamily="18" charset="0"/>
              </a:rPr>
              <a:t>example, it can provide step-by-step instructions on how to roll out a new version of an app in the production environment.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205914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buNone/>
            </a:pPr>
            <a:r>
              <a:rPr lang="en-US" sz="1800" b="1" dirty="0">
                <a:latin typeface="Times New Roman" pitchFamily="18" charset="0"/>
                <a:cs typeface="Times New Roman" pitchFamily="18" charset="0"/>
              </a:rPr>
              <a:t>Properly documenting design</a:t>
            </a:r>
          </a:p>
          <a:p>
            <a:pPr algn="just"/>
            <a:r>
              <a:rPr lang="en-US" sz="1800" dirty="0">
                <a:latin typeface="Times New Roman" pitchFamily="18" charset="0"/>
                <a:cs typeface="Times New Roman" pitchFamily="18" charset="0"/>
              </a:rPr>
              <a:t>Though there’s no single way to conduct design documentation, and it varies by product team, there are a few general recommendations that can benefit every project</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109728" indent="0" algn="just">
              <a:buNone/>
            </a:pPr>
            <a:r>
              <a:rPr lang="en-US" sz="1800" b="1" dirty="0">
                <a:latin typeface="Times New Roman" pitchFamily="18" charset="0"/>
                <a:cs typeface="Times New Roman" pitchFamily="18" charset="0"/>
              </a:rPr>
              <a:t>Make documentation usable for the target audience</a:t>
            </a:r>
          </a:p>
          <a:p>
            <a:pPr algn="just"/>
            <a:r>
              <a:rPr lang="en-US" sz="1800" dirty="0">
                <a:latin typeface="Times New Roman" pitchFamily="18" charset="0"/>
                <a:cs typeface="Times New Roman" pitchFamily="18" charset="0"/>
              </a:rPr>
              <a:t>It’s possible to identify three large groups of users for documentation: product team members, stakeholders, and end users.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Every </a:t>
            </a:r>
            <a:r>
              <a:rPr lang="en-US" sz="1800" dirty="0">
                <a:latin typeface="Times New Roman" pitchFamily="18" charset="0"/>
                <a:cs typeface="Times New Roman" pitchFamily="18" charset="0"/>
              </a:rPr>
              <a:t>group has its own needs, and it’s important to consider this fact when working on your docs.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Both </a:t>
            </a:r>
            <a:r>
              <a:rPr lang="en-US" sz="1800" dirty="0">
                <a:latin typeface="Times New Roman" pitchFamily="18" charset="0"/>
                <a:cs typeface="Times New Roman" pitchFamily="18" charset="0"/>
              </a:rPr>
              <a:t>the content of and the format for documentation should be adapted to suit your target audience</a:t>
            </a:r>
            <a:r>
              <a:rPr lang="en-US" sz="1800" dirty="0" smtClean="0">
                <a:latin typeface="Times New Roman" pitchFamily="18" charset="0"/>
                <a:cs typeface="Times New Roman" pitchFamily="18" charset="0"/>
              </a:rPr>
              <a:t>.</a:t>
            </a:r>
          </a:p>
          <a:p>
            <a:pPr marL="109728" indent="0" algn="just">
              <a:buNone/>
            </a:pPr>
            <a:r>
              <a:rPr lang="en-US" sz="1800" b="1" dirty="0">
                <a:latin typeface="Times New Roman" pitchFamily="18" charset="0"/>
                <a:cs typeface="Times New Roman" pitchFamily="18" charset="0"/>
              </a:rPr>
              <a:t>Provide up-to-date documentation</a:t>
            </a:r>
          </a:p>
          <a:p>
            <a:pPr algn="just"/>
            <a:r>
              <a:rPr lang="en-US" sz="1800" dirty="0">
                <a:latin typeface="Times New Roman" pitchFamily="18" charset="0"/>
                <a:cs typeface="Times New Roman" pitchFamily="18" charset="0"/>
              </a:rPr>
              <a:t>Introduce a version control framework to keep your documentation up-to-date and therefore minimize the risk of incorrect design decisions</a:t>
            </a:r>
          </a:p>
          <a:p>
            <a:pPr algn="just"/>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202299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Work on design documentation incrementally</a:t>
            </a:r>
          </a:p>
          <a:p>
            <a:pPr algn="just"/>
            <a:r>
              <a:rPr lang="en-US" sz="1800" dirty="0">
                <a:latin typeface="Times New Roman" pitchFamily="18" charset="0"/>
                <a:cs typeface="Times New Roman" pitchFamily="18" charset="0"/>
              </a:rPr>
              <a:t>Documentation design isn’t a one-and-done activity</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In many cases, it’s impossible to create all the docs in one attempt. </a:t>
            </a: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Thus</a:t>
            </a:r>
            <a:r>
              <a:rPr lang="en-US" sz="1800" dirty="0">
                <a:latin typeface="Times New Roman" pitchFamily="18" charset="0"/>
                <a:cs typeface="Times New Roman" pitchFamily="18" charset="0"/>
              </a:rPr>
              <a:t>, product teams should work on documentation as they go through the project</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Documentation </a:t>
            </a:r>
            <a:r>
              <a:rPr lang="en-US" sz="1800" dirty="0">
                <a:latin typeface="Times New Roman" pitchFamily="18" charset="0"/>
                <a:cs typeface="Times New Roman" pitchFamily="18" charset="0"/>
              </a:rPr>
              <a:t>should be a “living” project that is constantly updated as you work on the design.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Product </a:t>
            </a:r>
            <a:r>
              <a:rPr lang="en-US" sz="1800" dirty="0">
                <a:latin typeface="Times New Roman" pitchFamily="18" charset="0"/>
                <a:cs typeface="Times New Roman" pitchFamily="18" charset="0"/>
              </a:rPr>
              <a:t>teams should invest time in creating a flexible, accessible </a:t>
            </a:r>
            <a:r>
              <a:rPr lang="en-US" sz="1800" dirty="0" smtClean="0">
                <a:latin typeface="Times New Roman" pitchFamily="18" charset="0"/>
                <a:cs typeface="Times New Roman" pitchFamily="18" charset="0"/>
              </a:rPr>
              <a:t>structure anyone </a:t>
            </a:r>
            <a:r>
              <a:rPr lang="en-US" sz="1800" dirty="0">
                <a:latin typeface="Times New Roman" pitchFamily="18" charset="0"/>
                <a:cs typeface="Times New Roman" pitchFamily="18" charset="0"/>
              </a:rPr>
              <a:t>from a team should be able to update documentation rather effortlessly.</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917362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109728" indent="0" algn="just">
              <a:buNone/>
            </a:pPr>
            <a:r>
              <a:rPr lang="en-US" sz="1900" b="1" dirty="0">
                <a:latin typeface="Times New Roman" pitchFamily="18" charset="0"/>
                <a:cs typeface="Times New Roman" pitchFamily="18" charset="0"/>
              </a:rPr>
              <a:t>Test documentation</a:t>
            </a:r>
          </a:p>
          <a:p>
            <a:pPr algn="just"/>
            <a:r>
              <a:rPr lang="en-US" sz="1900" dirty="0">
                <a:latin typeface="Times New Roman" pitchFamily="18" charset="0"/>
                <a:cs typeface="Times New Roman" pitchFamily="18" charset="0"/>
              </a:rPr>
              <a:t>Documentation is a by-product of your product design, and like other products, it should be tested with users.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Ensure </a:t>
            </a:r>
            <a:r>
              <a:rPr lang="en-US" sz="1900" dirty="0">
                <a:latin typeface="Times New Roman" pitchFamily="18" charset="0"/>
                <a:cs typeface="Times New Roman" pitchFamily="18" charset="0"/>
              </a:rPr>
              <a:t>that users know how to use it and find the documentation valuable</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You can also introduce a simple feedback loop, such as an online response form, so your users can record their reactions and help you continuously improve your documentation.</a:t>
            </a:r>
          </a:p>
          <a:p>
            <a:pPr marL="109728" indent="0" algn="just">
              <a:buNone/>
            </a:pPr>
            <a:r>
              <a:rPr lang="en-US" sz="1900" b="1" dirty="0">
                <a:latin typeface="Times New Roman" pitchFamily="18" charset="0"/>
                <a:cs typeface="Times New Roman" pitchFamily="18" charset="0"/>
              </a:rPr>
              <a:t>Conclusion</a:t>
            </a:r>
          </a:p>
          <a:p>
            <a:pPr algn="just"/>
            <a:r>
              <a:rPr lang="en-US" sz="1900" dirty="0">
                <a:latin typeface="Times New Roman" pitchFamily="18" charset="0"/>
                <a:cs typeface="Times New Roman" pitchFamily="18" charset="0"/>
              </a:rPr>
              <a:t>Creating design documentation is an important step in the project design process and has a direct impact on the outcome.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best design documentation gives a product team a framework for making design decisions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No matter how tight your deadlines for creating a design, you should never overlook the documentation process.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119061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algn="just"/>
            <a:endParaRPr lang="en-US" sz="7200" dirty="0" smtClean="0">
              <a:latin typeface="Times New Roman" pitchFamily="18" charset="0"/>
              <a:cs typeface="Times New Roman" pitchFamily="18" charset="0"/>
            </a:endParaRPr>
          </a:p>
          <a:p>
            <a:pPr algn="just"/>
            <a:endParaRPr lang="en-US" sz="7200" dirty="0">
              <a:latin typeface="Times New Roman" pitchFamily="18" charset="0"/>
              <a:cs typeface="Times New Roman" pitchFamily="18" charset="0"/>
            </a:endParaRPr>
          </a:p>
          <a:p>
            <a:pPr algn="just"/>
            <a:r>
              <a:rPr lang="en-US" sz="7200" dirty="0" smtClean="0">
                <a:latin typeface="Times New Roman" pitchFamily="18" charset="0"/>
                <a:cs typeface="Times New Roman" pitchFamily="18" charset="0"/>
              </a:rPr>
              <a:t>Requirements </a:t>
            </a:r>
            <a:r>
              <a:rPr lang="en-US" sz="7200" dirty="0">
                <a:latin typeface="Times New Roman" pitchFamily="18" charset="0"/>
                <a:cs typeface="Times New Roman" pitchFamily="18" charset="0"/>
              </a:rPr>
              <a:t>of the software should be transformed into an architecture that describes the software's top-level structure and identifies its components. </a:t>
            </a:r>
            <a:endParaRPr lang="en-US" sz="7200" dirty="0" smtClean="0">
              <a:latin typeface="Times New Roman" pitchFamily="18" charset="0"/>
              <a:cs typeface="Times New Roman" pitchFamily="18" charset="0"/>
            </a:endParaRPr>
          </a:p>
          <a:p>
            <a:pPr algn="just"/>
            <a:endParaRPr lang="en-US" sz="7200" dirty="0">
              <a:latin typeface="Times New Roman" pitchFamily="18" charset="0"/>
              <a:cs typeface="Times New Roman" pitchFamily="18" charset="0"/>
            </a:endParaRPr>
          </a:p>
          <a:p>
            <a:pPr algn="just"/>
            <a:r>
              <a:rPr lang="en-US" sz="7200" dirty="0" smtClean="0">
                <a:latin typeface="Times New Roman" pitchFamily="18" charset="0"/>
                <a:cs typeface="Times New Roman" pitchFamily="18" charset="0"/>
              </a:rPr>
              <a:t>This </a:t>
            </a:r>
            <a:r>
              <a:rPr lang="en-US" sz="7200" dirty="0">
                <a:latin typeface="Times New Roman" pitchFamily="18" charset="0"/>
                <a:cs typeface="Times New Roman" pitchFamily="18" charset="0"/>
              </a:rPr>
              <a:t>is accomplished through architectural design (also called </a:t>
            </a:r>
            <a:r>
              <a:rPr lang="en-US" sz="7200" b="1" dirty="0">
                <a:latin typeface="Times New Roman" pitchFamily="18" charset="0"/>
                <a:cs typeface="Times New Roman" pitchFamily="18" charset="0"/>
              </a:rPr>
              <a:t>system design), </a:t>
            </a:r>
            <a:r>
              <a:rPr lang="en-US" sz="7200" dirty="0">
                <a:latin typeface="Times New Roman" pitchFamily="18" charset="0"/>
                <a:cs typeface="Times New Roman" pitchFamily="18" charset="0"/>
              </a:rPr>
              <a:t>which acts as a preliminary 'blueprint' from which software can be developed. </a:t>
            </a:r>
            <a:endParaRPr lang="en-US" sz="7200" dirty="0" smtClean="0">
              <a:latin typeface="Times New Roman" pitchFamily="18" charset="0"/>
              <a:cs typeface="Times New Roman" pitchFamily="18" charset="0"/>
            </a:endParaRPr>
          </a:p>
          <a:p>
            <a:pPr algn="just"/>
            <a:endParaRPr lang="en-US" sz="7200" b="1" dirty="0">
              <a:latin typeface="Times New Roman" pitchFamily="18" charset="0"/>
              <a:cs typeface="Times New Roman" pitchFamily="18" charset="0"/>
            </a:endParaRPr>
          </a:p>
          <a:p>
            <a:pPr algn="just"/>
            <a:r>
              <a:rPr lang="en-US" sz="7200" dirty="0" smtClean="0">
                <a:latin typeface="Times New Roman" pitchFamily="18" charset="0"/>
                <a:cs typeface="Times New Roman" pitchFamily="18" charset="0"/>
              </a:rPr>
              <a:t>architectural </a:t>
            </a:r>
            <a:r>
              <a:rPr lang="en-US" sz="7200" dirty="0">
                <a:latin typeface="Times New Roman" pitchFamily="18" charset="0"/>
                <a:cs typeface="Times New Roman" pitchFamily="18" charset="0"/>
              </a:rPr>
              <a:t>design </a:t>
            </a:r>
            <a:r>
              <a:rPr lang="en-US" sz="7200" dirty="0" smtClean="0">
                <a:latin typeface="Times New Roman" pitchFamily="18" charset="0"/>
                <a:cs typeface="Times New Roman" pitchFamily="18" charset="0"/>
              </a:rPr>
              <a:t> defines as </a:t>
            </a:r>
            <a:r>
              <a:rPr lang="en-US" sz="7200" dirty="0">
                <a:latin typeface="Times New Roman" pitchFamily="18" charset="0"/>
                <a:cs typeface="Times New Roman" pitchFamily="18" charset="0"/>
              </a:rPr>
              <a:t>'the process of defining a collection of hardware and software components and their interfaces to establish the framework for the development of a </a:t>
            </a:r>
            <a:r>
              <a:rPr lang="en-US" sz="7200" dirty="0" smtClean="0">
                <a:latin typeface="Times New Roman" pitchFamily="18" charset="0"/>
                <a:cs typeface="Times New Roman" pitchFamily="18" charset="0"/>
              </a:rPr>
              <a:t>computer</a:t>
            </a:r>
            <a:r>
              <a:rPr lang="en-US" sz="7200" dirty="0">
                <a:latin typeface="Times New Roman" pitchFamily="18" charset="0"/>
                <a:cs typeface="Times New Roman" pitchFamily="18" charset="0"/>
              </a:rPr>
              <a:t> system</a:t>
            </a:r>
            <a:r>
              <a:rPr lang="en-US" sz="7200" dirty="0" smtClean="0">
                <a:latin typeface="Times New Roman" pitchFamily="18" charset="0"/>
                <a:cs typeface="Times New Roman" pitchFamily="18" charset="0"/>
              </a:rPr>
              <a:t>.</a:t>
            </a:r>
          </a:p>
          <a:p>
            <a:pPr algn="just"/>
            <a:endParaRPr lang="en-US" sz="7200" i="1" dirty="0">
              <a:latin typeface="Times New Roman" pitchFamily="18" charset="0"/>
              <a:cs typeface="Times New Roman" pitchFamily="18" charset="0"/>
            </a:endParaRPr>
          </a:p>
          <a:p>
            <a:pPr algn="just"/>
            <a:r>
              <a:rPr lang="en-US" sz="7200" i="1" dirty="0">
                <a:latin typeface="Times New Roman" pitchFamily="18" charset="0"/>
                <a:cs typeface="Times New Roman" pitchFamily="18" charset="0"/>
              </a:rPr>
              <a:t> </a:t>
            </a:r>
            <a:r>
              <a:rPr lang="en-US" sz="7200" dirty="0">
                <a:latin typeface="Times New Roman" pitchFamily="18" charset="0"/>
                <a:cs typeface="Times New Roman" pitchFamily="18" charset="0"/>
              </a:rPr>
              <a:t>This framework is established by examining the software requirements document and designing a model for providing implementation details. </a:t>
            </a:r>
            <a:endParaRPr lang="en-US" sz="7200" dirty="0" smtClean="0">
              <a:latin typeface="Times New Roman" pitchFamily="18" charset="0"/>
              <a:cs typeface="Times New Roman" pitchFamily="18" charset="0"/>
            </a:endParaRPr>
          </a:p>
          <a:p>
            <a:pPr algn="just"/>
            <a:endParaRPr lang="en-US" sz="7200" dirty="0">
              <a:latin typeface="Times New Roman" pitchFamily="18" charset="0"/>
              <a:cs typeface="Times New Roman" pitchFamily="18" charset="0"/>
            </a:endParaRPr>
          </a:p>
          <a:p>
            <a:pPr algn="just"/>
            <a:r>
              <a:rPr lang="en-US" sz="7200" dirty="0" smtClean="0">
                <a:latin typeface="Times New Roman" pitchFamily="18" charset="0"/>
                <a:cs typeface="Times New Roman" pitchFamily="18" charset="0"/>
              </a:rPr>
              <a:t>These </a:t>
            </a:r>
            <a:r>
              <a:rPr lang="en-US" sz="7200" dirty="0">
                <a:latin typeface="Times New Roman" pitchFamily="18" charset="0"/>
                <a:cs typeface="Times New Roman" pitchFamily="18" charset="0"/>
              </a:rPr>
              <a:t>details are used to specify the components of the system along with their inputs, outputs, functions, and the interaction between them</a:t>
            </a:r>
            <a:r>
              <a:rPr lang="en-US" sz="7200" dirty="0" smtClean="0">
                <a:latin typeface="Times New Roman" pitchFamily="18" charset="0"/>
                <a:cs typeface="Times New Roman" pitchFamily="18" charset="0"/>
              </a:rPr>
              <a:t>.</a:t>
            </a:r>
          </a:p>
          <a:p>
            <a:pPr algn="just"/>
            <a:endParaRPr lang="en-US" sz="7200" dirty="0">
              <a:latin typeface="Times New Roman" pitchFamily="18" charset="0"/>
              <a:cs typeface="Times New Roman" pitchFamily="18" charset="0"/>
            </a:endParaRPr>
          </a:p>
          <a:p>
            <a:pPr algn="just"/>
            <a:r>
              <a:rPr lang="en-US" sz="7200" dirty="0" smtClean="0">
                <a:latin typeface="Times New Roman" pitchFamily="18" charset="0"/>
                <a:cs typeface="Times New Roman" pitchFamily="18" charset="0"/>
              </a:rPr>
              <a:t> </a:t>
            </a:r>
            <a:r>
              <a:rPr lang="en-US" dirty="0"/>
              <a:t/>
            </a:r>
            <a:br>
              <a:rPr lang="en-US" dirty="0"/>
            </a:br>
            <a:endParaRPr lang="en-US" dirty="0"/>
          </a:p>
        </p:txBody>
      </p:sp>
      <p:sp>
        <p:nvSpPr>
          <p:cNvPr id="3" name="Title 2"/>
          <p:cNvSpPr>
            <a:spLocks noGrp="1"/>
          </p:cNvSpPr>
          <p:nvPr>
            <p:ph type="title"/>
          </p:nvPr>
        </p:nvSpPr>
        <p:spPr/>
        <p:txBody>
          <a:bodyPr>
            <a:normAutofit fontScale="90000"/>
          </a:bodyPr>
          <a:lstStyle/>
          <a:p>
            <a:pPr algn="ct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Architecture Design</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7925867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ctr">
              <a:buNone/>
            </a:pPr>
            <a:r>
              <a:rPr lang="en-US" sz="1700" b="1" dirty="0">
                <a:latin typeface="Times New Roman" pitchFamily="18" charset="0"/>
                <a:cs typeface="Times New Roman" pitchFamily="18" charset="0"/>
              </a:rPr>
              <a:t>An architectural design performs the following functions</a:t>
            </a:r>
            <a:r>
              <a:rPr lang="en-US" sz="2400" dirty="0">
                <a:latin typeface="Times New Roman" pitchFamily="18" charset="0"/>
                <a:cs typeface="Times New Roman" pitchFamily="18" charset="0"/>
              </a:rPr>
              <a:t>.</a:t>
            </a:r>
          </a:p>
          <a:p>
            <a:pPr marL="109728" indent="0" algn="just">
              <a:buNone/>
            </a:pPr>
            <a:endParaRPr lang="en-US" sz="2100" dirty="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It </a:t>
            </a:r>
            <a:r>
              <a:rPr lang="en-US" sz="2100" dirty="0">
                <a:latin typeface="Times New Roman" pitchFamily="18" charset="0"/>
                <a:cs typeface="Times New Roman" pitchFamily="18" charset="0"/>
              </a:rPr>
              <a:t>defines an abstraction level at which the designers can specify the functional and performance </a:t>
            </a:r>
            <a:r>
              <a:rPr lang="en-US" sz="2100" dirty="0" err="1">
                <a:latin typeface="Times New Roman" pitchFamily="18" charset="0"/>
                <a:cs typeface="Times New Roman" pitchFamily="18" charset="0"/>
              </a:rPr>
              <a:t>behaviour</a:t>
            </a:r>
            <a:r>
              <a:rPr lang="en-US" sz="2100" dirty="0">
                <a:latin typeface="Times New Roman" pitchFamily="18" charset="0"/>
                <a:cs typeface="Times New Roman" pitchFamily="18" charset="0"/>
              </a:rPr>
              <a:t> of the system</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algn="just"/>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It </a:t>
            </a:r>
            <a:r>
              <a:rPr lang="en-US" sz="2100" dirty="0">
                <a:latin typeface="Times New Roman" pitchFamily="18" charset="0"/>
                <a:cs typeface="Times New Roman" pitchFamily="18" charset="0"/>
              </a:rPr>
              <a:t>acts as a guideline for enhancing the system (when ever required) by describing those features of the system that can be modified easily without affecting the system integrity</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algn="just"/>
            <a:r>
              <a:rPr lang="en-US" sz="2100" dirty="0">
                <a:latin typeface="Times New Roman" pitchFamily="18" charset="0"/>
                <a:cs typeface="Times New Roman" pitchFamily="18" charset="0"/>
              </a:rPr>
              <a:t> It evaluates all top-level designs</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It </a:t>
            </a:r>
            <a:r>
              <a:rPr lang="en-US" sz="2100" dirty="0">
                <a:latin typeface="Times New Roman" pitchFamily="18" charset="0"/>
                <a:cs typeface="Times New Roman" pitchFamily="18" charset="0"/>
              </a:rPr>
              <a:t>develops and documents top-level design for the external and internal interfaces</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It </a:t>
            </a:r>
            <a:r>
              <a:rPr lang="en-US" sz="2100" dirty="0">
                <a:latin typeface="Times New Roman" pitchFamily="18" charset="0"/>
                <a:cs typeface="Times New Roman" pitchFamily="18" charset="0"/>
              </a:rPr>
              <a:t>develops preliminary versions of user documentation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625810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dirty="0">
                <a:latin typeface="Times New Roman" pitchFamily="18" charset="0"/>
                <a:cs typeface="Times New Roman" pitchFamily="18" charset="0"/>
              </a:rPr>
              <a:t> It defines and documents preliminary test requirements and the schedule for software integration</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Information regarding the application domain for the software to be </a:t>
            </a:r>
            <a:r>
              <a:rPr lang="en-US" sz="1800" dirty="0" smtClean="0">
                <a:latin typeface="Times New Roman" pitchFamily="18" charset="0"/>
                <a:cs typeface="Times New Roman" pitchFamily="18" charset="0"/>
              </a:rPr>
              <a:t>developed</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Using data-flow </a:t>
            </a:r>
            <a:r>
              <a:rPr lang="en-US" sz="1800" dirty="0" smtClean="0">
                <a:latin typeface="Times New Roman" pitchFamily="18" charset="0"/>
                <a:cs typeface="Times New Roman" pitchFamily="18" charset="0"/>
              </a:rPr>
              <a:t>diagrams</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Availability of architectural patterns and architectural styles.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3483310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z="1800" dirty="0">
                <a:latin typeface="Times New Roman" pitchFamily="18" charset="0"/>
                <a:cs typeface="Times New Roman" pitchFamily="18" charset="0"/>
              </a:rPr>
              <a:t>Architectural design is of crucial importance in software engineering during which the essential requirements like reliability, cost, and performance are dealt with.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task is cumbersome as the software engineering paradigm is shifting from monolithic, stand-alone, built-from-scratch systems to componentized, evolvable, standards-based, and product line-oriented systems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Also, a key challenge for designers is to know precisely how to proceed from requirements to architectural design.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To </a:t>
            </a:r>
            <a:r>
              <a:rPr lang="en-US" sz="1800" dirty="0">
                <a:latin typeface="Times New Roman" pitchFamily="18" charset="0"/>
                <a:cs typeface="Times New Roman" pitchFamily="18" charset="0"/>
              </a:rPr>
              <a:t>avoid these problems, designers adopt strategies such as reusability, componentization, platform-based, standards-based, and so on</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Though the architectural design is the responsibility of developers, some other people like user representatives, systems engineers, hardware engineers, and operations personnel are also involved.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261388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lgn="just"/>
            <a:r>
              <a:rPr lang="en-US" sz="2600" dirty="0">
                <a:latin typeface="Times New Roman" pitchFamily="18" charset="0"/>
                <a:cs typeface="Times New Roman" pitchFamily="18" charset="0"/>
              </a:rPr>
              <a:t>All these stakeholders must also be consulted while reviewing the architectural design in order to minimize the risks and </a:t>
            </a:r>
            <a:r>
              <a:rPr lang="en-US" sz="2600" dirty="0" smtClean="0">
                <a:latin typeface="Times New Roman" pitchFamily="18" charset="0"/>
                <a:cs typeface="Times New Roman" pitchFamily="18" charset="0"/>
              </a:rPr>
              <a:t>errors</a:t>
            </a:r>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marL="109728" indent="0" algn="just">
              <a:buNone/>
            </a:pPr>
            <a:r>
              <a:rPr lang="en-US" sz="2600" b="1" dirty="0">
                <a:latin typeface="Times New Roman" pitchFamily="18" charset="0"/>
                <a:cs typeface="Times New Roman" pitchFamily="18" charset="0"/>
              </a:rPr>
              <a:t>Architectural Design </a:t>
            </a:r>
            <a:r>
              <a:rPr lang="en-US" sz="2600" b="1" dirty="0" smtClean="0">
                <a:latin typeface="Times New Roman" pitchFamily="18" charset="0"/>
                <a:cs typeface="Times New Roman" pitchFamily="18" charset="0"/>
              </a:rPr>
              <a:t>Representation</a:t>
            </a:r>
          </a:p>
          <a:p>
            <a:pPr marL="109728" indent="0" algn="just">
              <a:buNone/>
            </a:pPr>
            <a:r>
              <a:rPr lang="en-US" sz="2600" dirty="0" smtClean="0">
                <a:latin typeface="Times New Roman" pitchFamily="18" charset="0"/>
                <a:cs typeface="Times New Roman" pitchFamily="18" charset="0"/>
              </a:rPr>
              <a:t>Architectural </a:t>
            </a:r>
            <a:r>
              <a:rPr lang="en-US" sz="2600" dirty="0">
                <a:latin typeface="Times New Roman" pitchFamily="18" charset="0"/>
                <a:cs typeface="Times New Roman" pitchFamily="18" charset="0"/>
              </a:rPr>
              <a:t>design can be represented using the following models</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algn="just"/>
            <a:r>
              <a:rPr lang="en-US" sz="2600" b="1" dirty="0">
                <a:latin typeface="Times New Roman" pitchFamily="18" charset="0"/>
                <a:cs typeface="Times New Roman" pitchFamily="18" charset="0"/>
              </a:rPr>
              <a:t>Structural model: </a:t>
            </a:r>
            <a:r>
              <a:rPr lang="en-US" sz="2600" dirty="0">
                <a:latin typeface="Times New Roman" pitchFamily="18" charset="0"/>
                <a:cs typeface="Times New Roman" pitchFamily="18" charset="0"/>
              </a:rPr>
              <a:t>Illustrates architecture as an ordered collection of program </a:t>
            </a:r>
            <a:r>
              <a:rPr lang="en-US" sz="2600" dirty="0" smtClean="0">
                <a:latin typeface="Times New Roman" pitchFamily="18" charset="0"/>
                <a:cs typeface="Times New Roman" pitchFamily="18" charset="0"/>
              </a:rPr>
              <a:t>components</a:t>
            </a:r>
          </a:p>
          <a:p>
            <a:pPr algn="just"/>
            <a:endParaRPr lang="en-US" sz="2600" dirty="0">
              <a:latin typeface="Times New Roman" pitchFamily="18" charset="0"/>
              <a:cs typeface="Times New Roman" pitchFamily="18" charset="0"/>
            </a:endParaRPr>
          </a:p>
          <a:p>
            <a:pPr algn="just"/>
            <a:r>
              <a:rPr lang="en-US" sz="2600" b="1" dirty="0">
                <a:latin typeface="Times New Roman" pitchFamily="18" charset="0"/>
                <a:cs typeface="Times New Roman" pitchFamily="18" charset="0"/>
              </a:rPr>
              <a:t>Dynamic model: </a:t>
            </a:r>
            <a:r>
              <a:rPr lang="en-US" sz="2600" dirty="0">
                <a:latin typeface="Times New Roman" pitchFamily="18" charset="0"/>
                <a:cs typeface="Times New Roman" pitchFamily="18" charset="0"/>
              </a:rPr>
              <a:t>Specifies the behavioral aspect of the software architecture and indicates how the structure or system configuration changes as the function changes due to change in the external </a:t>
            </a:r>
            <a:r>
              <a:rPr lang="en-US" sz="2600" dirty="0" smtClean="0">
                <a:latin typeface="Times New Roman" pitchFamily="18" charset="0"/>
                <a:cs typeface="Times New Roman" pitchFamily="18" charset="0"/>
              </a:rPr>
              <a:t>environment</a:t>
            </a:r>
          </a:p>
          <a:p>
            <a:pPr algn="just"/>
            <a:endParaRPr lang="en-US" sz="2600" dirty="0">
              <a:latin typeface="Times New Roman" pitchFamily="18" charset="0"/>
              <a:cs typeface="Times New Roman" pitchFamily="18" charset="0"/>
            </a:endParaRPr>
          </a:p>
          <a:p>
            <a:pPr algn="just"/>
            <a:r>
              <a:rPr lang="en-US" sz="2600" b="1" dirty="0">
                <a:latin typeface="Times New Roman" pitchFamily="18" charset="0"/>
                <a:cs typeface="Times New Roman" pitchFamily="18" charset="0"/>
              </a:rPr>
              <a:t>Process model: </a:t>
            </a:r>
            <a:r>
              <a:rPr lang="en-US" sz="2600" dirty="0">
                <a:latin typeface="Times New Roman" pitchFamily="18" charset="0"/>
                <a:cs typeface="Times New Roman" pitchFamily="18" charset="0"/>
              </a:rPr>
              <a:t>Focuses on the design of the business or technical process, which must be implemented in the </a:t>
            </a:r>
            <a:r>
              <a:rPr lang="en-US" sz="2600" dirty="0" smtClean="0">
                <a:latin typeface="Times New Roman" pitchFamily="18" charset="0"/>
                <a:cs typeface="Times New Roman" pitchFamily="18" charset="0"/>
              </a:rPr>
              <a:t>system</a:t>
            </a:r>
          </a:p>
          <a:p>
            <a:pPr algn="just"/>
            <a:endParaRPr lang="en-US" sz="2600" dirty="0">
              <a:latin typeface="Times New Roman" pitchFamily="18" charset="0"/>
              <a:cs typeface="Times New Roman" pitchFamily="18" charset="0"/>
            </a:endParaRPr>
          </a:p>
          <a:p>
            <a:pPr algn="just"/>
            <a:r>
              <a:rPr lang="en-US" sz="2600" b="1" dirty="0">
                <a:latin typeface="Times New Roman" pitchFamily="18" charset="0"/>
                <a:cs typeface="Times New Roman" pitchFamily="18" charset="0"/>
              </a:rPr>
              <a:t>Functional model: </a:t>
            </a:r>
            <a:r>
              <a:rPr lang="en-US" sz="2600" dirty="0">
                <a:latin typeface="Times New Roman" pitchFamily="18" charset="0"/>
                <a:cs typeface="Times New Roman" pitchFamily="18" charset="0"/>
              </a:rPr>
              <a:t>Represents the functional hierarchy of a </a:t>
            </a:r>
            <a:r>
              <a:rPr lang="en-US" sz="2600" dirty="0" smtClean="0">
                <a:latin typeface="Times New Roman" pitchFamily="18" charset="0"/>
                <a:cs typeface="Times New Roman" pitchFamily="18" charset="0"/>
              </a:rPr>
              <a:t>system</a:t>
            </a:r>
          </a:p>
          <a:p>
            <a:pPr algn="just"/>
            <a:endParaRPr lang="en-US" sz="2600" dirty="0">
              <a:latin typeface="Times New Roman" pitchFamily="18" charset="0"/>
              <a:cs typeface="Times New Roman" pitchFamily="18" charset="0"/>
            </a:endParaRPr>
          </a:p>
          <a:p>
            <a:pPr algn="just"/>
            <a:r>
              <a:rPr lang="en-US" sz="2600" b="1" dirty="0">
                <a:latin typeface="Times New Roman" pitchFamily="18" charset="0"/>
                <a:cs typeface="Times New Roman" pitchFamily="18" charset="0"/>
              </a:rPr>
              <a:t>Framework model: </a:t>
            </a:r>
            <a:r>
              <a:rPr lang="en-US" sz="2600" dirty="0">
                <a:latin typeface="Times New Roman" pitchFamily="18" charset="0"/>
                <a:cs typeface="Times New Roman" pitchFamily="18" charset="0"/>
              </a:rPr>
              <a:t>Attempts to identify repeatable architectural design patterns encountered in similar types of application. This leads to an increase in the level of abstraction.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721068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sz="1900" b="1" dirty="0">
                <a:latin typeface="Times New Roman" pitchFamily="18" charset="0"/>
                <a:cs typeface="Times New Roman" pitchFamily="18" charset="0"/>
              </a:rPr>
              <a:t>Architectural Design Output</a:t>
            </a:r>
            <a:endParaRPr lang="en-US" sz="19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architectural design process results in an </a:t>
            </a:r>
            <a:r>
              <a:rPr lang="en-US" sz="1800" b="1" dirty="0">
                <a:latin typeface="Times New Roman" pitchFamily="18" charset="0"/>
                <a:cs typeface="Times New Roman" pitchFamily="18" charset="0"/>
              </a:rPr>
              <a:t>Architectural Design Document (ADD). </a:t>
            </a:r>
            <a:endParaRPr lang="en-US" sz="1800" b="1" dirty="0" smtClean="0">
              <a:latin typeface="Times New Roman" pitchFamily="18" charset="0"/>
              <a:cs typeface="Times New Roman" pitchFamily="18" charset="0"/>
            </a:endParaRPr>
          </a:p>
          <a:p>
            <a:pPr algn="just"/>
            <a:endParaRPr lang="en-US" sz="1800" b="1"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document consists of a number of graphical representations </a:t>
            </a:r>
            <a:r>
              <a:rPr lang="en-US" sz="1800" dirty="0" smtClean="0">
                <a:latin typeface="Times New Roman" pitchFamily="18" charset="0"/>
                <a:cs typeface="Times New Roman" pitchFamily="18" charset="0"/>
              </a:rPr>
              <a:t>that comprises </a:t>
            </a:r>
            <a:r>
              <a:rPr lang="en-US" sz="1800" dirty="0">
                <a:latin typeface="Times New Roman" pitchFamily="18" charset="0"/>
                <a:cs typeface="Times New Roman" pitchFamily="18" charset="0"/>
              </a:rPr>
              <a:t>software models along with associated descriptive text.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software models </a:t>
            </a:r>
            <a:r>
              <a:rPr lang="en-US" sz="1800" dirty="0">
                <a:latin typeface="Times New Roman" pitchFamily="18" charset="0"/>
                <a:cs typeface="Times New Roman" pitchFamily="18" charset="0"/>
              </a:rPr>
              <a:t>include static model, interface model, relationship model, and dynamic </a:t>
            </a:r>
            <a:r>
              <a:rPr lang="en-US" sz="1800" dirty="0" smtClean="0">
                <a:latin typeface="Times New Roman" pitchFamily="18" charset="0"/>
                <a:cs typeface="Times New Roman" pitchFamily="18" charset="0"/>
              </a:rPr>
              <a:t>process model</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 </a:t>
            </a:r>
            <a:endParaRPr lang="en-US" sz="1800" i="1" dirty="0" smtClean="0">
              <a:latin typeface="Times New Roman" pitchFamily="18" charset="0"/>
              <a:cs typeface="Times New Roman" pitchFamily="18" charset="0"/>
            </a:endParaRPr>
          </a:p>
          <a:p>
            <a:pPr algn="just"/>
            <a:endParaRPr lang="en-US" sz="1800" i="1"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They </a:t>
            </a:r>
            <a:r>
              <a:rPr lang="en-US" sz="1800" dirty="0">
                <a:latin typeface="Times New Roman" pitchFamily="18" charset="0"/>
                <a:cs typeface="Times New Roman" pitchFamily="18" charset="0"/>
              </a:rPr>
              <a:t>show how the system is organized into a process at run-time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Architectural design document gives the developers a solution to the problem stated in the Software Requirements Specification (SRS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Note that it considers only those requirements in detail that affect the program structure. In addition to ADD, other outputs of the architectural design are listed below.</a:t>
            </a:r>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75821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endParaRPr lang="en-US" dirty="0"/>
          </a:p>
          <a:p>
            <a:pPr lvl="0" algn="just"/>
            <a:r>
              <a:rPr lang="en-US" sz="1900" b="1" dirty="0" err="1">
                <a:latin typeface="Times New Roman" pitchFamily="18" charset="0"/>
                <a:cs typeface="Times New Roman" pitchFamily="18" charset="0"/>
              </a:rPr>
              <a:t>Correctness:</a:t>
            </a:r>
            <a:r>
              <a:rPr lang="en-US" sz="1900" dirty="0" err="1">
                <a:latin typeface="Times New Roman" pitchFamily="18" charset="0"/>
                <a:cs typeface="Times New Roman" pitchFamily="18" charset="0"/>
              </a:rPr>
              <a:t>Software</a:t>
            </a:r>
            <a:r>
              <a:rPr lang="en-US" sz="1900" dirty="0">
                <a:latin typeface="Times New Roman" pitchFamily="18" charset="0"/>
                <a:cs typeface="Times New Roman" pitchFamily="18" charset="0"/>
              </a:rPr>
              <a:t> design should be correct as per requirement</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b="1" dirty="0" err="1">
                <a:latin typeface="Times New Roman" pitchFamily="18" charset="0"/>
                <a:cs typeface="Times New Roman" pitchFamily="18" charset="0"/>
              </a:rPr>
              <a:t>Completeness:</a:t>
            </a:r>
            <a:r>
              <a:rPr lang="en-US" sz="1900" dirty="0" err="1">
                <a:latin typeface="Times New Roman" pitchFamily="18" charset="0"/>
                <a:cs typeface="Times New Roman" pitchFamily="18" charset="0"/>
              </a:rPr>
              <a:t>The</a:t>
            </a:r>
            <a:r>
              <a:rPr lang="en-US" sz="1900" dirty="0">
                <a:latin typeface="Times New Roman" pitchFamily="18" charset="0"/>
                <a:cs typeface="Times New Roman" pitchFamily="18" charset="0"/>
              </a:rPr>
              <a:t> design should have all components like data structures, modules, and external interfaces, etc</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b="1" dirty="0" err="1">
                <a:latin typeface="Times New Roman" pitchFamily="18" charset="0"/>
                <a:cs typeface="Times New Roman" pitchFamily="18" charset="0"/>
              </a:rPr>
              <a:t>Efficiency</a:t>
            </a:r>
            <a:r>
              <a:rPr lang="en-US" sz="1900" dirty="0" err="1">
                <a:latin typeface="Times New Roman" pitchFamily="18" charset="0"/>
                <a:cs typeface="Times New Roman" pitchFamily="18" charset="0"/>
              </a:rPr>
              <a:t>:Resources</a:t>
            </a:r>
            <a:r>
              <a:rPr lang="en-US" sz="1900" dirty="0">
                <a:latin typeface="Times New Roman" pitchFamily="18" charset="0"/>
                <a:cs typeface="Times New Roman" pitchFamily="18" charset="0"/>
              </a:rPr>
              <a:t> should be used efficiently by the program</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b="1" dirty="0" err="1">
                <a:latin typeface="Times New Roman" pitchFamily="18" charset="0"/>
                <a:cs typeface="Times New Roman" pitchFamily="18" charset="0"/>
              </a:rPr>
              <a:t>Flexibility</a:t>
            </a:r>
            <a:r>
              <a:rPr lang="en-US" sz="1900" dirty="0" err="1">
                <a:latin typeface="Times New Roman" pitchFamily="18" charset="0"/>
                <a:cs typeface="Times New Roman" pitchFamily="18" charset="0"/>
              </a:rPr>
              <a:t>:Able</a:t>
            </a:r>
            <a:r>
              <a:rPr lang="en-US" sz="1900" dirty="0">
                <a:latin typeface="Times New Roman" pitchFamily="18" charset="0"/>
                <a:cs typeface="Times New Roman" pitchFamily="18" charset="0"/>
              </a:rPr>
              <a:t> to modify on changing needs</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b="1" dirty="0" err="1">
                <a:latin typeface="Times New Roman" pitchFamily="18" charset="0"/>
                <a:cs typeface="Times New Roman" pitchFamily="18" charset="0"/>
              </a:rPr>
              <a:t>Consistency:</a:t>
            </a:r>
            <a:r>
              <a:rPr lang="en-US" sz="1900" dirty="0" err="1">
                <a:latin typeface="Times New Roman" pitchFamily="18" charset="0"/>
                <a:cs typeface="Times New Roman" pitchFamily="18" charset="0"/>
              </a:rPr>
              <a:t>There</a:t>
            </a:r>
            <a:r>
              <a:rPr lang="en-US" sz="1900" dirty="0">
                <a:latin typeface="Times New Roman" pitchFamily="18" charset="0"/>
                <a:cs typeface="Times New Roman" pitchFamily="18" charset="0"/>
              </a:rPr>
              <a:t> should not be any inconsistency in the design</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b="1" dirty="0">
                <a:latin typeface="Times New Roman" pitchFamily="18" charset="0"/>
                <a:cs typeface="Times New Roman" pitchFamily="18" charset="0"/>
              </a:rPr>
              <a:t>Maintainability: </a:t>
            </a:r>
            <a:r>
              <a:rPr lang="en-US" sz="1900" dirty="0">
                <a:latin typeface="Times New Roman" pitchFamily="18" charset="0"/>
                <a:cs typeface="Times New Roman" pitchFamily="18" charset="0"/>
              </a:rPr>
              <a:t>The design should be so simple so that it can be easily maintainable by other designers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821537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Times New Roman" pitchFamily="18" charset="0"/>
                <a:cs typeface="Times New Roman" pitchFamily="18" charset="0"/>
              </a:rPr>
              <a:t>Various reports including audit report, progress report, and configuration status accounts </a:t>
            </a:r>
            <a:r>
              <a:rPr lang="en-US" sz="1800" dirty="0" smtClean="0">
                <a:latin typeface="Times New Roman" pitchFamily="18" charset="0"/>
                <a:cs typeface="Times New Roman" pitchFamily="18" charset="0"/>
              </a:rPr>
              <a:t>report</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Various plans for detailed design phase, which include the </a:t>
            </a:r>
            <a:r>
              <a:rPr lang="en-US" sz="1800" dirty="0" smtClean="0">
                <a:latin typeface="Times New Roman" pitchFamily="18" charset="0"/>
                <a:cs typeface="Times New Roman" pitchFamily="18" charset="0"/>
              </a:rPr>
              <a:t>following</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Software verification and validation </a:t>
            </a:r>
            <a:r>
              <a:rPr lang="en-US" sz="1800" dirty="0" smtClean="0">
                <a:latin typeface="Times New Roman" pitchFamily="18" charset="0"/>
                <a:cs typeface="Times New Roman" pitchFamily="18" charset="0"/>
              </a:rPr>
              <a:t>plan</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Software configuration management </a:t>
            </a:r>
            <a:r>
              <a:rPr lang="en-US" sz="1800" dirty="0" smtClean="0">
                <a:latin typeface="Times New Roman" pitchFamily="18" charset="0"/>
                <a:cs typeface="Times New Roman" pitchFamily="18" charset="0"/>
              </a:rPr>
              <a:t>plan</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Software quality assurance </a:t>
            </a:r>
            <a:r>
              <a:rPr lang="en-US" sz="1800" dirty="0" smtClean="0">
                <a:latin typeface="Times New Roman" pitchFamily="18" charset="0"/>
                <a:cs typeface="Times New Roman" pitchFamily="18" charset="0"/>
              </a:rPr>
              <a:t>plan</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Software project management plan.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617368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lgn="ctr"/>
            <a:endParaRPr lang="en-US" sz="2600" b="1" dirty="0" smtClean="0">
              <a:latin typeface="Times New Roman" pitchFamily="18" charset="0"/>
              <a:cs typeface="Times New Roman" pitchFamily="18" charset="0"/>
            </a:endParaRPr>
          </a:p>
          <a:p>
            <a:pPr marL="109728" indent="0" algn="ctr">
              <a:buNone/>
            </a:pPr>
            <a:r>
              <a:rPr lang="en-US" sz="2800" b="1" dirty="0">
                <a:latin typeface="Times New Roman" pitchFamily="18" charset="0"/>
                <a:cs typeface="Times New Roman" pitchFamily="18" charset="0"/>
              </a:rPr>
              <a:t>Software Architecture</a:t>
            </a:r>
            <a:endParaRPr lang="en-US" sz="2600" b="1" dirty="0">
              <a:latin typeface="Times New Roman" pitchFamily="18" charset="0"/>
              <a:cs typeface="Times New Roman" pitchFamily="18" charset="0"/>
            </a:endParaRPr>
          </a:p>
          <a:p>
            <a:pPr algn="just">
              <a:lnSpc>
                <a:spcPct val="120000"/>
              </a:lnSpc>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software architecture of a program or computing system is a depiction of the system that aids in understanding how the system will behave</a:t>
            </a:r>
            <a:r>
              <a:rPr lang="en-US" sz="2600" dirty="0" smtClean="0">
                <a:latin typeface="Times New Roman" pitchFamily="18" charset="0"/>
                <a:cs typeface="Times New Roman" pitchFamily="18" charset="0"/>
              </a:rPr>
              <a:t>.</a:t>
            </a:r>
          </a:p>
          <a:p>
            <a:pPr algn="just">
              <a:lnSpc>
                <a:spcPct val="120000"/>
              </a:lnSpc>
            </a:pPr>
            <a:endParaRPr lang="en-US" sz="2600" dirty="0">
              <a:latin typeface="Times New Roman" pitchFamily="18" charset="0"/>
              <a:cs typeface="Times New Roman" pitchFamily="18" charset="0"/>
            </a:endParaRPr>
          </a:p>
          <a:p>
            <a:pPr algn="just">
              <a:lnSpc>
                <a:spcPct val="120000"/>
              </a:lnSpc>
            </a:pPr>
            <a:r>
              <a:rPr lang="en-US" sz="2600" dirty="0">
                <a:latin typeface="Times New Roman" pitchFamily="18" charset="0"/>
                <a:cs typeface="Times New Roman" pitchFamily="18" charset="0"/>
              </a:rPr>
              <a:t>Software architecture serves as the blueprint for both the system and the project developing it, defining the work assignments that must be carried out by design and implementation teams. </a:t>
            </a:r>
            <a:endParaRPr lang="en-US" sz="2600" dirty="0" smtClean="0">
              <a:latin typeface="Times New Roman" pitchFamily="18" charset="0"/>
              <a:cs typeface="Times New Roman" pitchFamily="18" charset="0"/>
            </a:endParaRPr>
          </a:p>
          <a:p>
            <a:pPr algn="just">
              <a:lnSpc>
                <a:spcPct val="120000"/>
              </a:lnSpc>
            </a:pPr>
            <a:endParaRPr lang="en-US" sz="2600" dirty="0">
              <a:latin typeface="Times New Roman" pitchFamily="18" charset="0"/>
              <a:cs typeface="Times New Roman" pitchFamily="18" charset="0"/>
            </a:endParaRPr>
          </a:p>
          <a:p>
            <a:pPr algn="just">
              <a:lnSpc>
                <a:spcPct val="120000"/>
              </a:lnSpc>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architecture is the primary carrier of system qualities such as performance, modifiability, and security, none of which can be achieved without a unifying architectural vision. </a:t>
            </a:r>
            <a:endParaRPr lang="en-US" sz="2600" dirty="0" smtClean="0">
              <a:latin typeface="Times New Roman" pitchFamily="18" charset="0"/>
              <a:cs typeface="Times New Roman" pitchFamily="18" charset="0"/>
            </a:endParaRPr>
          </a:p>
          <a:p>
            <a:pPr algn="just">
              <a:lnSpc>
                <a:spcPct val="120000"/>
              </a:lnSpc>
            </a:pPr>
            <a:endParaRPr lang="en-US" sz="2600" dirty="0">
              <a:latin typeface="Times New Roman" pitchFamily="18" charset="0"/>
              <a:cs typeface="Times New Roman" pitchFamily="18" charset="0"/>
            </a:endParaRPr>
          </a:p>
          <a:p>
            <a:pPr algn="just">
              <a:lnSpc>
                <a:spcPct val="120000"/>
              </a:lnSpc>
            </a:pPr>
            <a:r>
              <a:rPr lang="en-US" sz="2600" dirty="0" smtClean="0">
                <a:latin typeface="Times New Roman" pitchFamily="18" charset="0"/>
                <a:cs typeface="Times New Roman" pitchFamily="18" charset="0"/>
              </a:rPr>
              <a:t>Architecture </a:t>
            </a:r>
            <a:r>
              <a:rPr lang="en-US" sz="2600" dirty="0">
                <a:latin typeface="Times New Roman" pitchFamily="18" charset="0"/>
                <a:cs typeface="Times New Roman" pitchFamily="18" charset="0"/>
              </a:rPr>
              <a:t>is an artifact for early analysis to make sure that a design approach will yield an acceptable system</a:t>
            </a:r>
            <a:r>
              <a:rPr lang="en-US" sz="2600" dirty="0" smtClean="0">
                <a:latin typeface="Times New Roman" pitchFamily="18" charset="0"/>
                <a:cs typeface="Times New Roman" pitchFamily="18" charset="0"/>
              </a:rPr>
              <a:t>.</a:t>
            </a:r>
          </a:p>
          <a:p>
            <a:pPr algn="just">
              <a:lnSpc>
                <a:spcPct val="120000"/>
              </a:lnSpc>
            </a:pPr>
            <a:endParaRPr lang="en-US" sz="2600" dirty="0">
              <a:latin typeface="Times New Roman" pitchFamily="18" charset="0"/>
              <a:cs typeface="Times New Roman" pitchFamily="18" charset="0"/>
            </a:endParaRPr>
          </a:p>
          <a:p>
            <a:pPr algn="just">
              <a:lnSpc>
                <a:spcPct val="120000"/>
              </a:lnSpc>
            </a:pP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By building an effective architecture, you can identify design risks and mitigate them early in the development </a:t>
            </a:r>
            <a:r>
              <a:rPr lang="en-US" sz="2600" dirty="0" smtClean="0">
                <a:latin typeface="Times New Roman" pitchFamily="18" charset="0"/>
                <a:cs typeface="Times New Roman" pitchFamily="18" charset="0"/>
              </a:rPr>
              <a:t>process</a:t>
            </a:r>
            <a:endParaRPr lang="en-US" sz="2600" dirty="0">
              <a:latin typeface="Times New Roman" pitchFamily="18" charset="0"/>
              <a:cs typeface="Times New Roman" pitchFamily="18" charset="0"/>
            </a:endParaRPr>
          </a:p>
          <a:p>
            <a:pPr marL="109728" indent="0">
              <a:lnSpc>
                <a:spcPct val="120000"/>
              </a:lnSpc>
              <a:buNone/>
            </a:pPr>
            <a:endParaRPr lang="en-US" sz="1800" b="1" dirty="0" smtClean="0">
              <a:latin typeface="Times New Roman" pitchFamily="18" charset="0"/>
              <a:cs typeface="Times New Roman" pitchFamily="18" charset="0"/>
            </a:endParaRPr>
          </a:p>
          <a:p>
            <a:pPr marL="109728" indent="0">
              <a:lnSpc>
                <a:spcPct val="120000"/>
              </a:lnSpc>
              <a:buNone/>
            </a:pPr>
            <a:endParaRPr lang="en-US" sz="1800" b="1" dirty="0">
              <a:latin typeface="Times New Roman" pitchFamily="18" charset="0"/>
              <a:cs typeface="Times New Roman" pitchFamily="18" charset="0"/>
            </a:endParaRPr>
          </a:p>
          <a:p>
            <a:pPr marL="109728" indent="0">
              <a:buNone/>
            </a:pPr>
            <a:endParaRPr lang="en-US" sz="1800" b="1"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normAutofit fontScale="90000"/>
          </a:bodyPr>
          <a:lstStyle/>
          <a:p>
            <a:pPr algn="ctr"/>
            <a:r>
              <a:rPr lang="en-US" dirty="0">
                <a:effectLst/>
              </a:rPr>
              <a:t/>
            </a:r>
            <a:br>
              <a:rPr lang="en-US" dirty="0">
                <a:effectLst/>
              </a:rPr>
            </a:br>
            <a:endParaRPr lang="en-US" dirty="0"/>
          </a:p>
        </p:txBody>
      </p:sp>
    </p:spTree>
    <p:extLst>
      <p:ext uri="{BB962C8B-B14F-4D97-AF65-F5344CB8AC3E}">
        <p14:creationId xmlns:p14="http://schemas.microsoft.com/office/powerpoint/2010/main" val="4069094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US" sz="1900" b="1" dirty="0">
              <a:latin typeface="Times New Roman" pitchFamily="18" charset="0"/>
              <a:cs typeface="Times New Roman" pitchFamily="18" charset="0"/>
            </a:endParaRPr>
          </a:p>
          <a:p>
            <a:pPr marL="109728" indent="0">
              <a:buNone/>
            </a:pPr>
            <a:r>
              <a:rPr lang="en-US" sz="1900" b="1" dirty="0">
                <a:latin typeface="Times New Roman" pitchFamily="18" charset="0"/>
                <a:cs typeface="Times New Roman" pitchFamily="18" charset="0"/>
              </a:rPr>
              <a:t>Need of  Architecture :</a:t>
            </a:r>
            <a:endParaRPr lang="en-US"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The architecture is not the operational software. Rather, it is a representation that enables a software engineer to:</a:t>
            </a:r>
          </a:p>
          <a:p>
            <a:pPr marL="109728" indent="0">
              <a:buNone/>
            </a:pPr>
            <a:r>
              <a:rPr lang="en-US" sz="1900" dirty="0">
                <a:latin typeface="Times New Roman" pitchFamily="18" charset="0"/>
                <a:cs typeface="Times New Roman" pitchFamily="18" charset="0"/>
              </a:rPr>
              <a:t>	(1) analyze the effectiveness of the design in meeting its stated requirements,</a:t>
            </a:r>
          </a:p>
          <a:p>
            <a:pPr marL="109728" indent="0">
              <a:buNone/>
            </a:pPr>
            <a:r>
              <a:rPr lang="en-US" sz="1900" dirty="0">
                <a:latin typeface="Times New Roman" pitchFamily="18" charset="0"/>
                <a:cs typeface="Times New Roman" pitchFamily="18" charset="0"/>
              </a:rPr>
              <a:t>	(2) consider architectural alternatives at a stage when making design changes is still relatively easy, and</a:t>
            </a:r>
          </a:p>
          <a:p>
            <a:pPr marL="109728" indent="0">
              <a:buNone/>
            </a:pPr>
            <a:r>
              <a:rPr lang="en-US" sz="1900" dirty="0">
                <a:latin typeface="Times New Roman" pitchFamily="18" charset="0"/>
                <a:cs typeface="Times New Roman" pitchFamily="18" charset="0"/>
              </a:rPr>
              <a:t>	(3) reduce the risks associated with the construction of the software.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249908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sz="1800" b="1" dirty="0">
                <a:latin typeface="Times New Roman" pitchFamily="18" charset="0"/>
                <a:cs typeface="Times New Roman" pitchFamily="18" charset="0"/>
              </a:rPr>
              <a:t>Methods for Software </a:t>
            </a:r>
            <a:r>
              <a:rPr lang="en-US" sz="1800" b="1" dirty="0" smtClean="0">
                <a:latin typeface="Times New Roman" pitchFamily="18" charset="0"/>
                <a:cs typeface="Times New Roman" pitchFamily="18" charset="0"/>
              </a:rPr>
              <a:t>Architecture:</a:t>
            </a:r>
          </a:p>
          <a:p>
            <a:pPr algn="just"/>
            <a:r>
              <a:rPr lang="en-US" sz="1800" b="1" dirty="0">
                <a:latin typeface="Times New Roman" pitchFamily="18" charset="0"/>
                <a:cs typeface="Times New Roman" pitchFamily="18" charset="0"/>
              </a:rPr>
              <a:t>Capture architecturally significant requirements</a:t>
            </a:r>
            <a:r>
              <a:rPr lang="en-US" sz="1800" dirty="0">
                <a:latin typeface="Times New Roman" pitchFamily="18" charset="0"/>
                <a:cs typeface="Times New Roman" pitchFamily="18" charset="0"/>
              </a:rPr>
              <a:t> by analyzing the business drivers, system context, and factors that system stakeholders deem critical to success. We use two methods to identify important nonfunctional quality attributes of the system (e.g., performance, dependability, security, safety) and clarify system </a:t>
            </a:r>
            <a:r>
              <a:rPr lang="en-US" sz="1800" dirty="0" smtClean="0">
                <a:latin typeface="Times New Roman" pitchFamily="18" charset="0"/>
                <a:cs typeface="Times New Roman" pitchFamily="18" charset="0"/>
              </a:rPr>
              <a:t>requirements.</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Design an architecture by developing architectural structures and coordination strategies that satisfy </a:t>
            </a:r>
            <a:r>
              <a:rPr lang="en-US" sz="1800" dirty="0" smtClean="0">
                <a:latin typeface="Times New Roman" pitchFamily="18" charset="0"/>
                <a:cs typeface="Times New Roman" pitchFamily="18" charset="0"/>
              </a:rPr>
              <a:t>requirements</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Evaluate the architecture by determining its ability to support the quality attributes that meet an organization's business and mission goals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Document the architecture in sufficient detail and in an easily accessible form to facilitate communication with developers and other stakeholders and to support analysis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1070837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endParaRPr lang="en-US" sz="1800" b="1" dirty="0" smtClean="0">
              <a:latin typeface="Times New Roman" pitchFamily="18" charset="0"/>
              <a:cs typeface="Times New Roman" pitchFamily="18" charset="0"/>
            </a:endParaRPr>
          </a:p>
          <a:p>
            <a:pPr algn="just"/>
            <a:endParaRPr lang="en-US" sz="1800" b="1" dirty="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Data </a:t>
            </a:r>
            <a:r>
              <a:rPr lang="en-US" sz="1800" b="1" dirty="0">
                <a:latin typeface="Times New Roman" pitchFamily="18" charset="0"/>
                <a:cs typeface="Times New Roman" pitchFamily="18" charset="0"/>
              </a:rPr>
              <a:t>design</a:t>
            </a:r>
            <a:r>
              <a:rPr lang="en-US" sz="1800" dirty="0">
                <a:latin typeface="Times New Roman" pitchFamily="18" charset="0"/>
                <a:cs typeface="Times New Roman" pitchFamily="18" charset="0"/>
              </a:rPr>
              <a:t> is the first design activity, which results in less complex, modular and efficient program structure.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information</a:t>
            </a:r>
            <a:r>
              <a:rPr lang="en-US" sz="1800" dirty="0">
                <a:latin typeface="Times New Roman" pitchFamily="18" charset="0"/>
                <a:cs typeface="Times New Roman" pitchFamily="18" charset="0"/>
              </a:rPr>
              <a:t> domain model developed during analysis phase is transformed into data structures needed for implementing the software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data objects, attributes, and relationships depicted in entity relationship diagrams and the information stored in data dictionary provide a base for data design activity.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During </a:t>
            </a:r>
            <a:r>
              <a:rPr lang="en-US" sz="1800" dirty="0">
                <a:latin typeface="Times New Roman" pitchFamily="18" charset="0"/>
                <a:cs typeface="Times New Roman" pitchFamily="18" charset="0"/>
              </a:rPr>
              <a:t>the data design process, data </a:t>
            </a:r>
            <a:r>
              <a:rPr lang="en-US" sz="1800" dirty="0" smtClean="0">
                <a:latin typeface="Times New Roman" pitchFamily="18" charset="0"/>
                <a:cs typeface="Times New Roman" pitchFamily="18" charset="0"/>
              </a:rPr>
              <a:t>types </a:t>
            </a:r>
            <a:r>
              <a:rPr lang="en-US" sz="1800" dirty="0">
                <a:latin typeface="Times New Roman" pitchFamily="18" charset="0"/>
                <a:cs typeface="Times New Roman" pitchFamily="18" charset="0"/>
              </a:rPr>
              <a:t>are specified along with the integrity rules required for the data. For specifying and designing efficient data structures, some principles should be followed. </a:t>
            </a:r>
          </a:p>
        </p:txBody>
      </p:sp>
      <p:sp>
        <p:nvSpPr>
          <p:cNvPr id="3" name="Title 2"/>
          <p:cNvSpPr>
            <a:spLocks noGrp="1"/>
          </p:cNvSpPr>
          <p:nvPr>
            <p:ph type="title"/>
          </p:nvPr>
        </p:nvSpPr>
        <p:spPr/>
        <p:txBody>
          <a:bodyPr>
            <a:normAutofit fontScale="90000"/>
          </a:bodyPr>
          <a:lstStyle/>
          <a:p>
            <a:pPr algn="ct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Data Design</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8690985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lgn="just">
              <a:buNone/>
            </a:pPr>
            <a:endParaRPr lang="en-US" sz="2300" dirty="0">
              <a:latin typeface="Times New Roman" pitchFamily="18" charset="0"/>
              <a:cs typeface="Times New Roman" pitchFamily="18" charset="0"/>
            </a:endParaRPr>
          </a:p>
          <a:p>
            <a:pPr algn="just"/>
            <a:r>
              <a:rPr lang="en-US" sz="2300" dirty="0">
                <a:latin typeface="Times New Roman" pitchFamily="18" charset="0"/>
                <a:cs typeface="Times New Roman" pitchFamily="18" charset="0"/>
              </a:rPr>
              <a:t>The data structures needed for implementing the software as well-as the operations that can be applied on them should be identified</a:t>
            </a:r>
            <a:r>
              <a:rPr lang="en-US" sz="2300" dirty="0" smtClean="0">
                <a:latin typeface="Times New Roman" pitchFamily="18" charset="0"/>
                <a:cs typeface="Times New Roman" pitchFamily="18" charset="0"/>
              </a:rPr>
              <a:t>.</a:t>
            </a:r>
          </a:p>
          <a:p>
            <a:pPr algn="just"/>
            <a:endParaRPr lang="en-US" sz="2300" dirty="0">
              <a:latin typeface="Times New Roman" pitchFamily="18" charset="0"/>
              <a:cs typeface="Times New Roman" pitchFamily="18" charset="0"/>
            </a:endParaRPr>
          </a:p>
          <a:p>
            <a:pPr algn="just"/>
            <a:r>
              <a:rPr lang="en-US" sz="2300" dirty="0">
                <a:latin typeface="Times New Roman" pitchFamily="18" charset="0"/>
                <a:cs typeface="Times New Roman" pitchFamily="18" charset="0"/>
              </a:rPr>
              <a:t>A data dictionary should be developed to depict how different data objects interact with each other and what constraints are to be imposed on the elements of data structure</a:t>
            </a:r>
            <a:r>
              <a:rPr lang="en-US" sz="2300" dirty="0" smtClean="0">
                <a:latin typeface="Times New Roman" pitchFamily="18" charset="0"/>
                <a:cs typeface="Times New Roman" pitchFamily="18" charset="0"/>
              </a:rPr>
              <a:t>.</a:t>
            </a:r>
          </a:p>
          <a:p>
            <a:pPr algn="just"/>
            <a:endParaRPr lang="en-US" sz="2300" dirty="0">
              <a:latin typeface="Times New Roman" pitchFamily="18" charset="0"/>
              <a:cs typeface="Times New Roman" pitchFamily="18" charset="0"/>
            </a:endParaRPr>
          </a:p>
          <a:p>
            <a:pPr algn="just"/>
            <a:r>
              <a:rPr lang="en-US" sz="2300" dirty="0">
                <a:latin typeface="Times New Roman" pitchFamily="18" charset="0"/>
                <a:cs typeface="Times New Roman" pitchFamily="18" charset="0"/>
              </a:rPr>
              <a:t>Stepwise refinement should be used in data design process and detailed design decisions should be made later in the process</a:t>
            </a:r>
            <a:r>
              <a:rPr lang="en-US" sz="2300" dirty="0" smtClean="0">
                <a:latin typeface="Times New Roman" pitchFamily="18" charset="0"/>
                <a:cs typeface="Times New Roman" pitchFamily="18" charset="0"/>
              </a:rPr>
              <a:t>.</a:t>
            </a:r>
          </a:p>
          <a:p>
            <a:pPr algn="just"/>
            <a:endParaRPr lang="en-US" sz="2300" dirty="0">
              <a:latin typeface="Times New Roman" pitchFamily="18" charset="0"/>
              <a:cs typeface="Times New Roman" pitchFamily="18" charset="0"/>
            </a:endParaRPr>
          </a:p>
          <a:p>
            <a:pPr algn="just"/>
            <a:r>
              <a:rPr lang="en-US" sz="2300" dirty="0">
                <a:latin typeface="Times New Roman" pitchFamily="18" charset="0"/>
                <a:cs typeface="Times New Roman" pitchFamily="18" charset="0"/>
              </a:rPr>
              <a:t>Only those modules that need to access data stored in a data structure directly should be aware of the representation of the data structure</a:t>
            </a:r>
            <a:r>
              <a:rPr lang="en-US" sz="2300" dirty="0" smtClean="0">
                <a:latin typeface="Times New Roman" pitchFamily="18" charset="0"/>
                <a:cs typeface="Times New Roman" pitchFamily="18" charset="0"/>
              </a:rPr>
              <a:t>.</a:t>
            </a:r>
          </a:p>
          <a:p>
            <a:pPr algn="just"/>
            <a:endParaRPr lang="en-US" sz="2300" dirty="0">
              <a:latin typeface="Times New Roman" pitchFamily="18" charset="0"/>
              <a:cs typeface="Times New Roman" pitchFamily="18" charset="0"/>
            </a:endParaRPr>
          </a:p>
          <a:p>
            <a:pPr algn="just"/>
            <a:r>
              <a:rPr lang="en-US" sz="2300" dirty="0">
                <a:latin typeface="Times New Roman" pitchFamily="18" charset="0"/>
                <a:cs typeface="Times New Roman" pitchFamily="18" charset="0"/>
              </a:rPr>
              <a:t>A library containing the set of useful data structures along with the operations that can be performed on them should be maintained</a:t>
            </a:r>
            <a:r>
              <a:rPr lang="en-US" sz="2300" dirty="0" smtClean="0">
                <a:latin typeface="Times New Roman" pitchFamily="18" charset="0"/>
                <a:cs typeface="Times New Roman" pitchFamily="18" charset="0"/>
              </a:rPr>
              <a:t>.</a:t>
            </a:r>
          </a:p>
          <a:p>
            <a:pPr algn="just"/>
            <a:endParaRPr lang="en-US" sz="2300" dirty="0">
              <a:latin typeface="Times New Roman" pitchFamily="18" charset="0"/>
              <a:cs typeface="Times New Roman" pitchFamily="18" charset="0"/>
            </a:endParaRPr>
          </a:p>
          <a:p>
            <a:pPr algn="just"/>
            <a:r>
              <a:rPr lang="en-US" sz="2300" dirty="0">
                <a:latin typeface="Times New Roman" pitchFamily="18" charset="0"/>
                <a:cs typeface="Times New Roman" pitchFamily="18" charset="0"/>
              </a:rPr>
              <a:t>Language used for developing the system should support abstract data types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247000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structure of data can be viewed at three levels, namely, </a:t>
            </a:r>
            <a:r>
              <a:rPr lang="en-US" sz="1800" i="1" dirty="0">
                <a:latin typeface="Times New Roman" pitchFamily="18" charset="0"/>
                <a:cs typeface="Times New Roman" pitchFamily="18" charset="0"/>
              </a:rPr>
              <a:t>program </a:t>
            </a:r>
            <a:r>
              <a:rPr lang="en-US" sz="1800" dirty="0">
                <a:latin typeface="Times New Roman" pitchFamily="18" charset="0"/>
                <a:cs typeface="Times New Roman" pitchFamily="18" charset="0"/>
              </a:rPr>
              <a:t>component level, application level, and business level.</a:t>
            </a:r>
            <a:r>
              <a:rPr lang="en-US" sz="1800" i="1" dirty="0">
                <a:latin typeface="Times New Roman" pitchFamily="18" charset="0"/>
                <a:cs typeface="Times New Roman" pitchFamily="18" charset="0"/>
              </a:rPr>
              <a:t> </a:t>
            </a:r>
            <a:endParaRPr lang="en-US" sz="1800" i="1" dirty="0" smtClean="0">
              <a:latin typeface="Times New Roman" pitchFamily="18" charset="0"/>
              <a:cs typeface="Times New Roman" pitchFamily="18" charset="0"/>
            </a:endParaRPr>
          </a:p>
          <a:p>
            <a:pPr algn="just"/>
            <a:endParaRPr lang="en-US" sz="1800" i="1"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At </a:t>
            </a:r>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program component level, </a:t>
            </a:r>
            <a:r>
              <a:rPr lang="en-US" sz="1800" dirty="0">
                <a:latin typeface="Times New Roman" pitchFamily="18" charset="0"/>
                <a:cs typeface="Times New Roman" pitchFamily="18" charset="0"/>
              </a:rPr>
              <a:t>the</a:t>
            </a:r>
            <a:r>
              <a:rPr lang="en-US" sz="1800" i="1" dirty="0">
                <a:latin typeface="Times New Roman" pitchFamily="18" charset="0"/>
                <a:cs typeface="Times New Roman" pitchFamily="18" charset="0"/>
              </a:rPr>
              <a:t> </a:t>
            </a:r>
            <a:r>
              <a:rPr lang="en-US" sz="1800" dirty="0">
                <a:latin typeface="Times New Roman" pitchFamily="18" charset="0"/>
                <a:cs typeface="Times New Roman" pitchFamily="18" charset="0"/>
              </a:rPr>
              <a:t>design of data structures and the algorithms required to manipulate them is</a:t>
            </a:r>
            <a:r>
              <a:rPr lang="en-US" sz="1800" i="1" dirty="0">
                <a:latin typeface="Times New Roman" pitchFamily="18" charset="0"/>
                <a:cs typeface="Times New Roman" pitchFamily="18" charset="0"/>
              </a:rPr>
              <a:t> </a:t>
            </a:r>
            <a:r>
              <a:rPr lang="en-US" sz="1800" dirty="0">
                <a:latin typeface="Times New Roman" pitchFamily="18" charset="0"/>
                <a:cs typeface="Times New Roman" pitchFamily="18" charset="0"/>
              </a:rPr>
              <a:t>necessary, if high-quality software is desired.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At </a:t>
            </a:r>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application level, </a:t>
            </a:r>
            <a:r>
              <a:rPr lang="en-US" sz="1800" dirty="0">
                <a:latin typeface="Times New Roman" pitchFamily="18" charset="0"/>
                <a:cs typeface="Times New Roman" pitchFamily="18" charset="0"/>
              </a:rPr>
              <a:t>it is crucial</a:t>
            </a:r>
            <a:r>
              <a:rPr lang="en-US" sz="1800" i="1" dirty="0">
                <a:latin typeface="Times New Roman" pitchFamily="18" charset="0"/>
                <a:cs typeface="Times New Roman" pitchFamily="18" charset="0"/>
              </a:rPr>
              <a:t> </a:t>
            </a:r>
            <a:r>
              <a:rPr lang="en-US" sz="1800" dirty="0">
                <a:latin typeface="Times New Roman" pitchFamily="18" charset="0"/>
                <a:cs typeface="Times New Roman" pitchFamily="18" charset="0"/>
              </a:rPr>
              <a:t>to convert the data model into a </a:t>
            </a:r>
            <a:r>
              <a:rPr lang="en-US" sz="1800" dirty="0" smtClean="0">
                <a:latin typeface="Times New Roman" pitchFamily="18" charset="0"/>
                <a:cs typeface="Times New Roman" pitchFamily="18" charset="0"/>
              </a:rPr>
              <a:t>database.</a:t>
            </a:r>
            <a:r>
              <a:rPr lang="en-US" sz="1800" dirty="0">
                <a:latin typeface="Times New Roman" pitchFamily="18" charset="0"/>
                <a:cs typeface="Times New Roman" pitchFamily="18" charset="0"/>
              </a:rPr>
              <a:t> so that the specific business objectives of</a:t>
            </a:r>
            <a:r>
              <a:rPr lang="en-US" sz="1800" i="1" dirty="0">
                <a:latin typeface="Times New Roman" pitchFamily="18" charset="0"/>
                <a:cs typeface="Times New Roman" pitchFamily="18" charset="0"/>
              </a:rPr>
              <a:t> </a:t>
            </a:r>
            <a:r>
              <a:rPr lang="en-US" sz="1800" dirty="0">
                <a:latin typeface="Times New Roman" pitchFamily="18" charset="0"/>
                <a:cs typeface="Times New Roman" pitchFamily="18" charset="0"/>
              </a:rPr>
              <a:t>a system could be </a:t>
            </a:r>
            <a:r>
              <a:rPr lang="en-US" sz="1800" dirty="0" smtClean="0">
                <a:latin typeface="Times New Roman" pitchFamily="18" charset="0"/>
                <a:cs typeface="Times New Roman" pitchFamily="18" charset="0"/>
              </a:rPr>
              <a:t>achieved</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.At </a:t>
            </a:r>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business level, </a:t>
            </a:r>
            <a:r>
              <a:rPr lang="en-US" sz="1800" dirty="0">
                <a:latin typeface="Times New Roman" pitchFamily="18" charset="0"/>
                <a:cs typeface="Times New Roman" pitchFamily="18" charset="0"/>
              </a:rPr>
              <a:t>the collection of information</a:t>
            </a:r>
            <a:r>
              <a:rPr lang="en-US" sz="1800" i="1" dirty="0">
                <a:latin typeface="Times New Roman" pitchFamily="18" charset="0"/>
                <a:cs typeface="Times New Roman" pitchFamily="18" charset="0"/>
              </a:rPr>
              <a:t> </a:t>
            </a:r>
            <a:r>
              <a:rPr lang="en-US" sz="1800" dirty="0">
                <a:latin typeface="Times New Roman" pitchFamily="18" charset="0"/>
                <a:cs typeface="Times New Roman" pitchFamily="18" charset="0"/>
              </a:rPr>
              <a:t>stored in different databases should be reorganized into data warehouse, which</a:t>
            </a:r>
            <a:r>
              <a:rPr lang="en-US" sz="1800" i="1" dirty="0">
                <a:latin typeface="Times New Roman" pitchFamily="18" charset="0"/>
                <a:cs typeface="Times New Roman" pitchFamily="18" charset="0"/>
              </a:rPr>
              <a:t> </a:t>
            </a:r>
            <a:r>
              <a:rPr lang="en-US" sz="1800" dirty="0">
                <a:latin typeface="Times New Roman" pitchFamily="18" charset="0"/>
                <a:cs typeface="Times New Roman" pitchFamily="18" charset="0"/>
              </a:rPr>
              <a:t>enables data mining that has an influential impact on the business.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117629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ctr">
              <a:buNone/>
            </a:pPr>
            <a:r>
              <a:rPr lang="en-US" sz="1800" b="1" dirty="0">
                <a:latin typeface="Times New Roman" pitchFamily="18" charset="0"/>
                <a:cs typeface="Times New Roman" pitchFamily="18" charset="0"/>
              </a:rPr>
              <a:t>Transform and Transaction Mapping</a:t>
            </a:r>
            <a:endParaRPr lang="en-US" sz="1800" b="1" dirty="0" smtClean="0">
              <a:latin typeface="Times New Roman" pitchFamily="18" charset="0"/>
              <a:cs typeface="Times New Roman" pitchFamily="18" charset="0"/>
            </a:endParaRPr>
          </a:p>
          <a:p>
            <a:pPr marL="109728" indent="0">
              <a:buNone/>
            </a:pPr>
            <a:r>
              <a:rPr lang="en-US" sz="1800" b="1" dirty="0" smtClean="0">
                <a:latin typeface="Times New Roman" pitchFamily="18" charset="0"/>
                <a:cs typeface="Times New Roman" pitchFamily="18" charset="0"/>
              </a:rPr>
              <a:t>Transform </a:t>
            </a:r>
            <a:r>
              <a:rPr lang="en-US" sz="1800" b="1" dirty="0">
                <a:latin typeface="Times New Roman" pitchFamily="18" charset="0"/>
                <a:cs typeface="Times New Roman" pitchFamily="18" charset="0"/>
              </a:rPr>
              <a:t>Mapping (Analysis)</a:t>
            </a:r>
          </a:p>
          <a:p>
            <a:pPr algn="just"/>
            <a:r>
              <a:rPr lang="en-US" sz="1800" dirty="0">
                <a:latin typeface="Times New Roman" pitchFamily="18" charset="0"/>
                <a:cs typeface="Times New Roman" pitchFamily="18" charset="0"/>
              </a:rPr>
              <a:t>A structure chart is produced by the conversion of a DFD diagram; this conversion is described as ‘transform mapping (analysis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is applied through the ‘transforming’ of input data flow into output data flow</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Transform analysis establishes the modules of the system, also known as the primary functional components, as well as the inputs and outputs of the identified modules in the DFD</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Transform analysis is made up of a number of steps that need to be carried out. The first one is the dividing of the DFD into 3 parts:</a:t>
            </a:r>
          </a:p>
          <a:p>
            <a:pPr lvl="1"/>
            <a:r>
              <a:rPr lang="en-US" sz="1500" dirty="0" smtClean="0">
                <a:latin typeface="Times New Roman" pitchFamily="18" charset="0"/>
                <a:cs typeface="Times New Roman" pitchFamily="18" charset="0"/>
              </a:rPr>
              <a:t>Input</a:t>
            </a:r>
            <a:endParaRPr lang="en-US" sz="1500" dirty="0">
              <a:latin typeface="Times New Roman" pitchFamily="18" charset="0"/>
              <a:cs typeface="Times New Roman" pitchFamily="18" charset="0"/>
            </a:endParaRPr>
          </a:p>
          <a:p>
            <a:pPr lvl="1"/>
            <a:r>
              <a:rPr lang="en-US" sz="1500" dirty="0" smtClean="0">
                <a:latin typeface="Times New Roman" pitchFamily="18" charset="0"/>
                <a:cs typeface="Times New Roman" pitchFamily="18" charset="0"/>
              </a:rPr>
              <a:t>Logical </a:t>
            </a:r>
            <a:r>
              <a:rPr lang="en-US" sz="1500" dirty="0">
                <a:latin typeface="Times New Roman" pitchFamily="18" charset="0"/>
                <a:cs typeface="Times New Roman" pitchFamily="18" charset="0"/>
              </a:rPr>
              <a:t>processing</a:t>
            </a:r>
          </a:p>
          <a:p>
            <a:pPr lvl="1"/>
            <a:r>
              <a:rPr lang="en-US" sz="1500" dirty="0" smtClean="0">
                <a:latin typeface="Times New Roman" pitchFamily="18" charset="0"/>
                <a:cs typeface="Times New Roman" pitchFamily="18" charset="0"/>
              </a:rPr>
              <a:t>Output</a:t>
            </a:r>
            <a:endParaRPr lang="en-US" sz="15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normAutofit/>
          </a:bodyPr>
          <a:lstStyle/>
          <a:p>
            <a:pPr algn="ct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2886060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input</a:t>
            </a:r>
            <a:r>
              <a:rPr lang="en-US" sz="1800" dirty="0">
                <a:latin typeface="Times New Roman" pitchFamily="18" charset="0"/>
                <a:cs typeface="Times New Roman" pitchFamily="18" charset="0"/>
              </a:rPr>
              <a:t>’ part of the DFD covers operations that change high level input data from physical to logical form e.g. from a keyboard input to storing the characters typed into a database. Each individual instance of an input s called an ‘afferent branch</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output</a:t>
            </a:r>
            <a:r>
              <a:rPr lang="en-US" sz="1800" dirty="0">
                <a:latin typeface="Times New Roman" pitchFamily="18" charset="0"/>
                <a:cs typeface="Times New Roman" pitchFamily="18" charset="0"/>
              </a:rPr>
              <a:t>’ part of the DFD is similar to the ‘input’ part in that it acts as a conversion process. However, the conversion is concerned with the logical output of the system into a physical one e.g. text stored in a database converted into a printed version through a printer. Also, similar to the ‘input’, each individual instance of an output is called as ‘efferent branch’. The remaining part of a DFD is called the central transform.</a:t>
            </a:r>
          </a:p>
          <a:p>
            <a:pPr algn="just"/>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921262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just">
              <a:buNone/>
            </a:pPr>
            <a:r>
              <a:rPr lang="en-US" sz="2100" dirty="0">
                <a:latin typeface="Times New Roman" pitchFamily="18" charset="0"/>
                <a:cs typeface="Times New Roman" pitchFamily="18" charset="0"/>
              </a:rPr>
              <a:t>Transform analysis is a set of design steps that allows a DFD with transform flow characteristics to be mapped into specific architectural style. These steps are as follows</a:t>
            </a:r>
            <a:r>
              <a:rPr lang="en-US" sz="2100" dirty="0" smtClean="0">
                <a:latin typeface="Times New Roman" pitchFamily="18" charset="0"/>
                <a:cs typeface="Times New Roman" pitchFamily="18" charset="0"/>
              </a:rPr>
              <a:t>:</a:t>
            </a:r>
          </a:p>
          <a:p>
            <a:pPr marL="109728" indent="0" algn="just">
              <a:buNone/>
            </a:pPr>
            <a:endParaRPr lang="en-US" sz="2100" dirty="0">
              <a:latin typeface="Times New Roman" pitchFamily="18" charset="0"/>
              <a:cs typeface="Times New Roman" pitchFamily="18" charset="0"/>
            </a:endParaRPr>
          </a:p>
          <a:p>
            <a:pPr lvl="0" algn="just"/>
            <a:r>
              <a:rPr lang="en-US" sz="2100" dirty="0">
                <a:latin typeface="Times New Roman" pitchFamily="18" charset="0"/>
                <a:cs typeface="Times New Roman" pitchFamily="18" charset="0"/>
              </a:rPr>
              <a:t>Step1: Review the fundamental system model</a:t>
            </a:r>
          </a:p>
          <a:p>
            <a:pPr lvl="0" algn="just"/>
            <a:r>
              <a:rPr lang="en-US" sz="2100" dirty="0">
                <a:latin typeface="Times New Roman" pitchFamily="18" charset="0"/>
                <a:cs typeface="Times New Roman" pitchFamily="18" charset="0"/>
              </a:rPr>
              <a:t>Step2: Review and refine DFD for the SW</a:t>
            </a:r>
          </a:p>
          <a:p>
            <a:pPr lvl="0" algn="just"/>
            <a:r>
              <a:rPr lang="en-US" sz="2100" dirty="0">
                <a:latin typeface="Times New Roman" pitchFamily="18" charset="0"/>
                <a:cs typeface="Times New Roman" pitchFamily="18" charset="0"/>
              </a:rPr>
              <a:t>Step3: Assess the DFD in order to decide the usage of transform or transaction flow.</a:t>
            </a:r>
          </a:p>
          <a:p>
            <a:pPr lvl="0" algn="just"/>
            <a:r>
              <a:rPr lang="en-US" sz="2100" dirty="0">
                <a:latin typeface="Times New Roman" pitchFamily="18" charset="0"/>
                <a:cs typeface="Times New Roman" pitchFamily="18" charset="0"/>
              </a:rPr>
              <a:t>Step4: Identify incoming and outgoing boundaries in order to establish the transform center.</a:t>
            </a:r>
          </a:p>
          <a:p>
            <a:pPr lvl="0" algn="just"/>
            <a:r>
              <a:rPr lang="en-US" sz="2100" dirty="0">
                <a:latin typeface="Times New Roman" pitchFamily="18" charset="0"/>
                <a:cs typeface="Times New Roman" pitchFamily="18" charset="0"/>
              </a:rPr>
              <a:t>Step5: Perform "first-level factoring".</a:t>
            </a:r>
          </a:p>
          <a:p>
            <a:pPr lvl="0" algn="just"/>
            <a:r>
              <a:rPr lang="en-US" sz="2100" dirty="0">
                <a:latin typeface="Times New Roman" pitchFamily="18" charset="0"/>
                <a:cs typeface="Times New Roman" pitchFamily="18" charset="0"/>
              </a:rPr>
              <a:t>Step6: Perform "second-level factoring".</a:t>
            </a:r>
          </a:p>
          <a:p>
            <a:pPr lvl="0" algn="just"/>
            <a:r>
              <a:rPr lang="en-US" sz="2100" dirty="0">
                <a:latin typeface="Times New Roman" pitchFamily="18" charset="0"/>
                <a:cs typeface="Times New Roman" pitchFamily="18" charset="0"/>
              </a:rPr>
              <a:t>Step7: Refine the first-iteration architecture using design heuristics for improved SW quality.</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27336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1800" b="1" dirty="0">
                <a:latin typeface="Times New Roman" pitchFamily="18" charset="0"/>
                <a:cs typeface="Times New Roman" pitchFamily="18" charset="0"/>
              </a:rPr>
              <a:t>Software Design Principles</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Software design principles are concerned with providing means to handle the complexity of the design process effectively.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Effectively </a:t>
            </a:r>
            <a:r>
              <a:rPr lang="en-US" sz="1800" dirty="0">
                <a:latin typeface="Times New Roman" pitchFamily="18" charset="0"/>
                <a:cs typeface="Times New Roman" pitchFamily="18" charset="0"/>
              </a:rPr>
              <a:t>managing the complexity will not only reduce the effort needed for design but can also reduce the scope of introducing errors during design.</a:t>
            </a:r>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1371600" y="3886200"/>
            <a:ext cx="5783580" cy="1988185"/>
          </a:xfrm>
          <a:prstGeom prst="rect">
            <a:avLst/>
          </a:prstGeom>
        </p:spPr>
      </p:pic>
    </p:spTree>
    <p:extLst>
      <p:ext uri="{BB962C8B-B14F-4D97-AF65-F5344CB8AC3E}">
        <p14:creationId xmlns:p14="http://schemas.microsoft.com/office/powerpoint/2010/main" val="33392809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smtClean="0">
                <a:latin typeface="Times New Roman" pitchFamily="18" charset="0"/>
                <a:cs typeface="Times New Roman" pitchFamily="18" charset="0"/>
              </a:rPr>
              <a:t>Transaction Mapping (Analysis)</a:t>
            </a:r>
          </a:p>
          <a:p>
            <a:pPr algn="just"/>
            <a:r>
              <a:rPr lang="en-US" sz="1800" dirty="0" smtClean="0">
                <a:latin typeface="Times New Roman" pitchFamily="18" charset="0"/>
                <a:cs typeface="Times New Roman" pitchFamily="18" charset="0"/>
              </a:rPr>
              <a:t>Similar </a:t>
            </a:r>
            <a:r>
              <a:rPr lang="en-US" sz="1800" dirty="0">
                <a:latin typeface="Times New Roman" pitchFamily="18" charset="0"/>
                <a:cs typeface="Times New Roman" pitchFamily="18" charset="0"/>
              </a:rPr>
              <a:t>to ‘transform mapping’, transaction analysis makes use of DFDs diagrams to establish the various transactions involved and producing a structure chart as a result</a:t>
            </a:r>
            <a:r>
              <a:rPr lang="en-US" sz="1800" dirty="0" smtClean="0">
                <a:latin typeface="Times New Roman" pitchFamily="18" charset="0"/>
                <a:cs typeface="Times New Roman" pitchFamily="18" charset="0"/>
              </a:rPr>
              <a:t>.</a:t>
            </a:r>
          </a:p>
          <a:p>
            <a:pPr marL="109728" indent="0" algn="just">
              <a:buNone/>
            </a:pPr>
            <a:r>
              <a:rPr lang="en-US" sz="1900" b="1" dirty="0" smtClean="0">
                <a:latin typeface="Times New Roman" pitchFamily="18" charset="0"/>
                <a:cs typeface="Times New Roman" pitchFamily="18" charset="0"/>
              </a:rPr>
              <a:t>Transaction </a:t>
            </a:r>
            <a:r>
              <a:rPr lang="en-US" sz="1900" b="1" dirty="0">
                <a:latin typeface="Times New Roman" pitchFamily="18" charset="0"/>
                <a:cs typeface="Times New Roman" pitchFamily="18" charset="0"/>
              </a:rPr>
              <a:t>mapping Steps:</a:t>
            </a:r>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Review the fundamental system model</a:t>
            </a:r>
          </a:p>
          <a:p>
            <a:pPr lvl="0" algn="just"/>
            <a:r>
              <a:rPr lang="en-US" sz="1900" dirty="0">
                <a:latin typeface="Times New Roman" pitchFamily="18" charset="0"/>
                <a:cs typeface="Times New Roman" pitchFamily="18" charset="0"/>
              </a:rPr>
              <a:t>Review and refine DFD for the SW</a:t>
            </a:r>
          </a:p>
          <a:p>
            <a:pPr lvl="0" algn="just"/>
            <a:r>
              <a:rPr lang="en-US" sz="1900" dirty="0">
                <a:latin typeface="Times New Roman" pitchFamily="18" charset="0"/>
                <a:cs typeface="Times New Roman" pitchFamily="18" charset="0"/>
              </a:rPr>
              <a:t>Assess the DFD in order to decide the usage of transform or transaction flow.</a:t>
            </a:r>
          </a:p>
          <a:p>
            <a:pPr lvl="0" algn="just"/>
            <a:r>
              <a:rPr lang="en-US" sz="1900" dirty="0">
                <a:latin typeface="Times New Roman" pitchFamily="18" charset="0"/>
                <a:cs typeface="Times New Roman" pitchFamily="18" charset="0"/>
              </a:rPr>
              <a:t>Identify the transaction center and the flow characteristics along each action path</a:t>
            </a:r>
          </a:p>
          <a:p>
            <a:pPr lvl="0" algn="just"/>
            <a:r>
              <a:rPr lang="en-US" sz="1900" dirty="0">
                <a:latin typeface="Times New Roman" pitchFamily="18" charset="0"/>
                <a:cs typeface="Times New Roman" pitchFamily="18" charset="0"/>
              </a:rPr>
              <a:t>Find transaction center</a:t>
            </a:r>
          </a:p>
          <a:p>
            <a:pPr lvl="0" algn="just"/>
            <a:r>
              <a:rPr lang="en-US" sz="1900" dirty="0">
                <a:latin typeface="Times New Roman" pitchFamily="18" charset="0"/>
                <a:cs typeface="Times New Roman" pitchFamily="18" charset="0"/>
              </a:rPr>
              <a:t>Identify incoming path and isolate action paths</a:t>
            </a:r>
          </a:p>
          <a:p>
            <a:pPr lvl="0" algn="just"/>
            <a:r>
              <a:rPr lang="en-US" sz="1900" dirty="0">
                <a:latin typeface="Times New Roman" pitchFamily="18" charset="0"/>
                <a:cs typeface="Times New Roman" pitchFamily="18" charset="0"/>
              </a:rPr>
              <a:t>Evaluate each action path for transform vs. transaction characteristics</a:t>
            </a:r>
          </a:p>
          <a:p>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3015676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sz="1800" dirty="0">
                <a:latin typeface="Times New Roman" pitchFamily="18" charset="0"/>
                <a:cs typeface="Times New Roman" pitchFamily="18" charset="0"/>
              </a:rPr>
              <a:t>Map the DFD in a program structure agreeable to transaction </a:t>
            </a:r>
            <a:r>
              <a:rPr lang="en-US" sz="1800" dirty="0" smtClean="0">
                <a:latin typeface="Times New Roman" pitchFamily="18" charset="0"/>
                <a:cs typeface="Times New Roman" pitchFamily="18" charset="0"/>
              </a:rPr>
              <a:t>processing</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Carry out the ‘factoring’ </a:t>
            </a:r>
            <a:r>
              <a:rPr lang="en-US" sz="1800" dirty="0" smtClean="0">
                <a:latin typeface="Times New Roman" pitchFamily="18" charset="0"/>
                <a:cs typeface="Times New Roman" pitchFamily="18" charset="0"/>
              </a:rPr>
              <a:t>process</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Refine the first iteration program/ architecture using design heuristics for improved SW </a:t>
            </a:r>
            <a:r>
              <a:rPr lang="en-US" sz="1800" dirty="0" smtClean="0">
                <a:latin typeface="Times New Roman" pitchFamily="18" charset="0"/>
                <a:cs typeface="Times New Roman" pitchFamily="18" charset="0"/>
              </a:rPr>
              <a:t>quality</a:t>
            </a:r>
          </a:p>
          <a:p>
            <a:pPr lvl="0" algn="just"/>
            <a:endParaRPr lang="en-US" sz="1800" dirty="0">
              <a:latin typeface="Times New Roman" pitchFamily="18" charset="0"/>
              <a:cs typeface="Times New Roman" pitchFamily="18" charset="0"/>
            </a:endParaRPr>
          </a:p>
          <a:p>
            <a:pPr marL="109728" indent="0" algn="just">
              <a:buNone/>
            </a:pPr>
            <a:r>
              <a:rPr lang="en-US" sz="1800" dirty="0">
                <a:latin typeface="Times New Roman" pitchFamily="18" charset="0"/>
                <a:cs typeface="Times New Roman" pitchFamily="18" charset="0"/>
              </a:rPr>
              <a:t>In transaction mapping a single data item triggers one of a number of information flows that affect a function implied by the triggering data item. The data item implies a transaction.</a:t>
            </a:r>
          </a:p>
          <a:p>
            <a:pPr lvl="0" algn="just"/>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113449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sz="1800" b="1" dirty="0" smtClean="0">
                <a:latin typeface="Times New Roman" pitchFamily="18" charset="0"/>
                <a:cs typeface="Times New Roman" pitchFamily="18" charset="0"/>
              </a:rPr>
              <a:t>User </a:t>
            </a:r>
            <a:r>
              <a:rPr lang="en-US" sz="1800" b="1" dirty="0">
                <a:latin typeface="Times New Roman" pitchFamily="18" charset="0"/>
                <a:cs typeface="Times New Roman" pitchFamily="18" charset="0"/>
              </a:rPr>
              <a:t>Interface Design</a:t>
            </a:r>
          </a:p>
          <a:p>
            <a:pPr algn="just"/>
            <a:r>
              <a:rPr lang="en-US" sz="1800" dirty="0">
                <a:latin typeface="Times New Roman" pitchFamily="18" charset="0"/>
                <a:cs typeface="Times New Roman" pitchFamily="18" charset="0"/>
              </a:rPr>
              <a:t>The visual part of a computer application or operating system through which a client interacts with a computer or software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determines how commands are given to the computer or the program and how data is displayed on the screen</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marL="109728" indent="0">
              <a:buNone/>
            </a:pPr>
            <a:r>
              <a:rPr lang="en-US" sz="1800" b="1" dirty="0">
                <a:latin typeface="Times New Roman" pitchFamily="18" charset="0"/>
                <a:cs typeface="Times New Roman" pitchFamily="18" charset="0"/>
              </a:rPr>
              <a:t>Types of User </a:t>
            </a:r>
            <a:r>
              <a:rPr lang="en-US" sz="1800" b="1" dirty="0" smtClean="0">
                <a:latin typeface="Times New Roman" pitchFamily="18" charset="0"/>
                <a:cs typeface="Times New Roman" pitchFamily="18" charset="0"/>
              </a:rPr>
              <a:t>Interface</a:t>
            </a:r>
          </a:p>
          <a:p>
            <a:pPr marL="109728" indent="0">
              <a:buNone/>
            </a:pPr>
            <a:endParaRPr lang="en-US" sz="1800" b="1" dirty="0">
              <a:latin typeface="Times New Roman" pitchFamily="18" charset="0"/>
              <a:cs typeface="Times New Roman" pitchFamily="18" charset="0"/>
            </a:endParaRPr>
          </a:p>
          <a:p>
            <a:r>
              <a:rPr lang="en-US" sz="1800" dirty="0">
                <a:latin typeface="Times New Roman" pitchFamily="18" charset="0"/>
                <a:cs typeface="Times New Roman" pitchFamily="18" charset="0"/>
              </a:rPr>
              <a:t>There are two main types of User Interface</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Text-Based User Interface or Command Line </a:t>
            </a:r>
            <a:r>
              <a:rPr lang="en-US" sz="1800" dirty="0" smtClean="0">
                <a:latin typeface="Times New Roman" pitchFamily="18" charset="0"/>
                <a:cs typeface="Times New Roman" pitchFamily="18" charset="0"/>
              </a:rPr>
              <a:t>Interface</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Graphical User Interface (GUI</a:t>
            </a:r>
            <a:r>
              <a:rPr lang="en-US" sz="1800" dirty="0" smtClean="0">
                <a:latin typeface="Times New Roman" pitchFamily="18" charset="0"/>
                <a:cs typeface="Times New Roman" pitchFamily="18" charset="0"/>
              </a:rPr>
              <a:t>)</a:t>
            </a:r>
          </a:p>
          <a:p>
            <a:pPr lvl="0"/>
            <a:endParaRPr lang="en-US" sz="19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normAutofit fontScale="90000"/>
          </a:bodyPr>
          <a:lstStyle/>
          <a:p>
            <a:pPr algn="ctr"/>
            <a:r>
              <a:rPr lang="en-US" dirty="0"/>
              <a:t/>
            </a:r>
            <a:br>
              <a:rPr lang="en-US" dirty="0"/>
            </a:br>
            <a:endParaRPr lang="en-US" dirty="0"/>
          </a:p>
        </p:txBody>
      </p:sp>
    </p:spTree>
    <p:extLst>
      <p:ext uri="{BB962C8B-B14F-4D97-AF65-F5344CB8AC3E}">
        <p14:creationId xmlns:p14="http://schemas.microsoft.com/office/powerpoint/2010/main" val="38090120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1800" b="1" dirty="0">
                <a:latin typeface="Times New Roman" pitchFamily="18" charset="0"/>
                <a:cs typeface="Times New Roman" pitchFamily="18" charset="0"/>
              </a:rPr>
              <a:t>Text-Based User Interface:</a:t>
            </a:r>
            <a:r>
              <a:rPr lang="en-US" sz="1800" dirty="0">
                <a:latin typeface="Times New Roman" pitchFamily="18" charset="0"/>
                <a:cs typeface="Times New Roman" pitchFamily="18" charset="0"/>
              </a:rPr>
              <a:t> This method relies primarily on the keyboard. A typical example of this is UNIX</a:t>
            </a:r>
            <a:r>
              <a:rPr lang="en-US" sz="1800" dirty="0" smtClean="0">
                <a:latin typeface="Times New Roman" pitchFamily="18" charset="0"/>
                <a:cs typeface="Times New Roman" pitchFamily="18" charset="0"/>
              </a:rPr>
              <a:t>.</a:t>
            </a:r>
          </a:p>
          <a:p>
            <a:pPr marL="109728" indent="0">
              <a:buNone/>
            </a:pPr>
            <a:endParaRPr lang="en-US" sz="1800" dirty="0">
              <a:latin typeface="Times New Roman" pitchFamily="18" charset="0"/>
              <a:cs typeface="Times New Roman" pitchFamily="18" charset="0"/>
            </a:endParaRPr>
          </a:p>
          <a:p>
            <a:pPr marL="109728" indent="0">
              <a:buNone/>
            </a:pPr>
            <a:r>
              <a:rPr lang="en-US" sz="1800" b="1" dirty="0">
                <a:latin typeface="Times New Roman" pitchFamily="18" charset="0"/>
                <a:cs typeface="Times New Roman" pitchFamily="18" charset="0"/>
              </a:rPr>
              <a:t>Advantages</a:t>
            </a:r>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Many and easier to customizations options.</a:t>
            </a:r>
          </a:p>
          <a:p>
            <a:pPr lvl="0"/>
            <a:r>
              <a:rPr lang="en-US" sz="1800" dirty="0">
                <a:latin typeface="Times New Roman" pitchFamily="18" charset="0"/>
                <a:cs typeface="Times New Roman" pitchFamily="18" charset="0"/>
              </a:rPr>
              <a:t>Typically capable of more important tasks</a:t>
            </a:r>
            <a:r>
              <a:rPr lang="en-US" sz="1800" dirty="0" smtClean="0">
                <a:latin typeface="Times New Roman" pitchFamily="18" charset="0"/>
                <a:cs typeface="Times New Roman" pitchFamily="18" charset="0"/>
              </a:rPr>
              <a:t>.</a:t>
            </a:r>
          </a:p>
          <a:p>
            <a:pPr lvl="0"/>
            <a:endParaRPr lang="en-US" sz="1800" dirty="0">
              <a:latin typeface="Times New Roman" pitchFamily="18" charset="0"/>
              <a:cs typeface="Times New Roman" pitchFamily="18" charset="0"/>
            </a:endParaRPr>
          </a:p>
          <a:p>
            <a:pPr marL="109728" indent="0">
              <a:buNone/>
            </a:pPr>
            <a:r>
              <a:rPr lang="en-US" sz="1800" b="1" dirty="0">
                <a:latin typeface="Times New Roman" pitchFamily="18" charset="0"/>
                <a:cs typeface="Times New Roman" pitchFamily="18" charset="0"/>
              </a:rPr>
              <a:t>Disadvantages</a:t>
            </a:r>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Relies heavily on recall rather than recognition.</a:t>
            </a:r>
          </a:p>
          <a:p>
            <a:pPr lvl="0"/>
            <a:r>
              <a:rPr lang="en-US" sz="1800" dirty="0">
                <a:latin typeface="Times New Roman" pitchFamily="18" charset="0"/>
                <a:cs typeface="Times New Roman" pitchFamily="18" charset="0"/>
              </a:rPr>
              <a:t>Navigation is often more difficult.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859544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1800" b="1" dirty="0">
                <a:latin typeface="Times New Roman" pitchFamily="18" charset="0"/>
                <a:cs typeface="Times New Roman" pitchFamily="18" charset="0"/>
              </a:rPr>
              <a:t>Graphical User Interface (GUI</a:t>
            </a:r>
            <a:r>
              <a:rPr lang="en-US" sz="1800" b="1"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GUI </a:t>
            </a:r>
            <a:r>
              <a:rPr lang="en-US" sz="1800" dirty="0">
                <a:latin typeface="Times New Roman" pitchFamily="18" charset="0"/>
                <a:cs typeface="Times New Roman" pitchFamily="18" charset="0"/>
              </a:rPr>
              <a:t>relies much more heavily on the mouse</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typical example of this type of interface is any versions of the Windows operating systems.</a:t>
            </a:r>
          </a:p>
          <a:p>
            <a:endParaRPr lang="en-US" dirty="0"/>
          </a:p>
        </p:txBody>
      </p:sp>
      <p:sp>
        <p:nvSpPr>
          <p:cNvPr id="3" name="Title 2"/>
          <p:cNvSpPr>
            <a:spLocks noGrp="1"/>
          </p:cNvSpPr>
          <p:nvPr>
            <p:ph type="title"/>
          </p:nvPr>
        </p:nvSpPr>
        <p:spPr/>
        <p:txBody>
          <a:bodyPr/>
          <a:lstStyle/>
          <a:p>
            <a:endParaRPr lang="en-US"/>
          </a:p>
        </p:txBody>
      </p:sp>
      <p:pic>
        <p:nvPicPr>
          <p:cNvPr id="5" name="Picture 4"/>
          <p:cNvPicPr/>
          <p:nvPr/>
        </p:nvPicPr>
        <p:blipFill>
          <a:blip r:embed="rId2"/>
          <a:stretch>
            <a:fillRect/>
          </a:stretch>
        </p:blipFill>
        <p:spPr>
          <a:xfrm>
            <a:off x="914400" y="3124200"/>
            <a:ext cx="7391400" cy="2622657"/>
          </a:xfrm>
          <a:prstGeom prst="rect">
            <a:avLst/>
          </a:prstGeom>
        </p:spPr>
      </p:pic>
    </p:spTree>
    <p:extLst>
      <p:ext uri="{BB962C8B-B14F-4D97-AF65-F5344CB8AC3E}">
        <p14:creationId xmlns:p14="http://schemas.microsoft.com/office/powerpoint/2010/main" val="16302398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smtClean="0">
                <a:latin typeface="Times New Roman" pitchFamily="18" charset="0"/>
                <a:cs typeface="Times New Roman" pitchFamily="18" charset="0"/>
              </a:rPr>
              <a:t>Advantages</a:t>
            </a:r>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Less expert knowledge is required to use it.</a:t>
            </a:r>
          </a:p>
          <a:p>
            <a:pPr lvl="0" algn="just"/>
            <a:r>
              <a:rPr lang="en-US" sz="1800" dirty="0">
                <a:latin typeface="Times New Roman" pitchFamily="18" charset="0"/>
                <a:cs typeface="Times New Roman" pitchFamily="18" charset="0"/>
              </a:rPr>
              <a:t>Easier to Navigate and can look through folders quickly in a guess and check manner.</a:t>
            </a:r>
          </a:p>
          <a:p>
            <a:pPr lvl="0" algn="just"/>
            <a:r>
              <a:rPr lang="en-US" sz="1800" dirty="0">
                <a:latin typeface="Times New Roman" pitchFamily="18" charset="0"/>
                <a:cs typeface="Times New Roman" pitchFamily="18" charset="0"/>
              </a:rPr>
              <a:t>The user may switch quickly from one task to another and can interact with several different applications</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marL="109728" indent="0" algn="just">
              <a:buNone/>
            </a:pPr>
            <a:r>
              <a:rPr lang="en-US" sz="1800" b="1" dirty="0" smtClean="0">
                <a:latin typeface="Times New Roman" pitchFamily="18" charset="0"/>
                <a:cs typeface="Times New Roman" pitchFamily="18" charset="0"/>
              </a:rPr>
              <a:t>Disadvantages</a:t>
            </a:r>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Typically decreased options.</a:t>
            </a:r>
          </a:p>
          <a:p>
            <a:pPr lvl="0" algn="just"/>
            <a:r>
              <a:rPr lang="en-US" sz="1800" dirty="0">
                <a:latin typeface="Times New Roman" pitchFamily="18" charset="0"/>
                <a:cs typeface="Times New Roman" pitchFamily="18" charset="0"/>
              </a:rPr>
              <a:t>Usually less customizable. Not easy to use one button for tons of different variations.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482700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r>
              <a:rPr lang="en-US" sz="2400" b="1" dirty="0">
                <a:latin typeface="Times New Roman" pitchFamily="18" charset="0"/>
                <a:cs typeface="Times New Roman" pitchFamily="18" charset="0"/>
              </a:rPr>
              <a:t>UI Design Principles</a:t>
            </a:r>
            <a:endParaRPr lang="en-US" b="1" dirty="0"/>
          </a:p>
        </p:txBody>
      </p:sp>
      <p:sp>
        <p:nvSpPr>
          <p:cNvPr id="3" name="Title 2"/>
          <p:cNvSpPr>
            <a:spLocks noGrp="1"/>
          </p:cNvSpPr>
          <p:nvPr>
            <p:ph type="title"/>
          </p:nvPr>
        </p:nvSpPr>
        <p:spPr/>
        <p:txBody>
          <a:bodyPr>
            <a:normAutofit/>
          </a:bodyPr>
          <a:lstStyle/>
          <a:p>
            <a:pPr algn="ctr"/>
            <a:endParaRPr lang="en-US"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09800"/>
            <a:ext cx="6781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28773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1800" b="1" dirty="0">
                <a:latin typeface="Times New Roman" pitchFamily="18" charset="0"/>
                <a:cs typeface="Times New Roman" pitchFamily="18" charset="0"/>
              </a:rPr>
              <a:t>Structure</a:t>
            </a:r>
            <a:r>
              <a:rPr lang="en-US" sz="1800" b="1" dirty="0" smtClean="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 Design should organize the user interface purposefully, in the meaningful and usual based on precise, consistent models that are apparent and recognizable to users, putting related things together and separating unrelated things, differentiating dissimilar things and making similar things resemble one another. </a:t>
            </a: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structure principle is concerned with overall user interface architecture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marL="109728" indent="0">
              <a:buNone/>
            </a:pPr>
            <a:r>
              <a:rPr lang="en-US" sz="1800" b="1" dirty="0">
                <a:latin typeface="Times New Roman" pitchFamily="18" charset="0"/>
                <a:cs typeface="Times New Roman" pitchFamily="18" charset="0"/>
              </a:rPr>
              <a:t>Simplicity</a:t>
            </a:r>
            <a:r>
              <a:rPr lang="en-US" sz="1800" b="1" dirty="0" smtClean="0">
                <a:latin typeface="Times New Roman" pitchFamily="18" charset="0"/>
                <a:cs typeface="Times New Roman" pitchFamily="18" charset="0"/>
              </a:rPr>
              <a:t>:</a:t>
            </a:r>
            <a:endParaRPr lang="en-US" sz="1800" b="1" dirty="0">
              <a:latin typeface="Times New Roman" pitchFamily="18" charset="0"/>
              <a:cs typeface="Times New Roman" pitchFamily="18" charset="0"/>
            </a:endParaRPr>
          </a:p>
          <a:p>
            <a:r>
              <a:rPr lang="en-US" sz="1800" dirty="0">
                <a:latin typeface="Times New Roman" pitchFamily="18" charset="0"/>
                <a:cs typeface="Times New Roman" pitchFamily="18" charset="0"/>
              </a:rPr>
              <a:t> The design should make the simple, common task easy, communicating clearly and directly in the user's language, and providing good shortcuts that are meaningfully related to longer procedures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170446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Visibility:</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design should make all required options and materials for a given function visible without distracting the user with extraneous or redundant data</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marL="109728" indent="0" algn="just">
              <a:buNone/>
            </a:pPr>
            <a:r>
              <a:rPr lang="en-US" sz="1800" b="1" dirty="0">
                <a:latin typeface="Times New Roman" pitchFamily="18" charset="0"/>
                <a:cs typeface="Times New Roman" pitchFamily="18" charset="0"/>
              </a:rPr>
              <a:t>Feedback</a:t>
            </a:r>
            <a:r>
              <a:rPr lang="en-US" sz="1800" b="1"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design should keep users informed of actions or interpretation, changes of state or condition, and bugs or exceptions that are relevant and of interest to the user through clear, concise, and unambiguous language familiar to users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marL="109728" indent="0" algn="just">
              <a:buNone/>
            </a:pPr>
            <a:r>
              <a:rPr lang="en-US" sz="1800" b="1" dirty="0">
                <a:latin typeface="Times New Roman" pitchFamily="18" charset="0"/>
                <a:cs typeface="Times New Roman" pitchFamily="18" charset="0"/>
              </a:rPr>
              <a:t>Tolerance:</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design should be flexible and tolerant, decreasing the cost of errors and misuse by allowing undoing and redoing while also preventing bugs wherever possible by tolerating varied inputs and sequences and by interpreting all reasonable actions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22408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Problem </a:t>
            </a:r>
            <a:r>
              <a:rPr lang="en-US" sz="1800" b="1" dirty="0" smtClean="0">
                <a:latin typeface="Times New Roman" pitchFamily="18" charset="0"/>
                <a:cs typeface="Times New Roman" pitchFamily="18" charset="0"/>
              </a:rPr>
              <a:t>Partitioning:</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For small problem, we can handle the entire problem at once but for the significant problem, divide the problems and conquer the problem it means to divide the problem into smaller pieces so that each piece can be captured separately</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For software design, the goal is to divide the problem into manageable pieces</a:t>
            </a:r>
            <a:r>
              <a:rPr lang="en-US" sz="1800" dirty="0" smtClean="0">
                <a:latin typeface="Times New Roman" pitchFamily="18" charset="0"/>
                <a:cs typeface="Times New Roman" pitchFamily="18" charset="0"/>
              </a:rPr>
              <a:t>.</a:t>
            </a:r>
            <a:endParaRPr lang="en-US" b="1" dirty="0" smtClean="0"/>
          </a:p>
          <a:p>
            <a:pPr marL="109728" indent="0" algn="just">
              <a:buNone/>
            </a:pPr>
            <a:r>
              <a:rPr lang="en-US" sz="1900" b="1" dirty="0" smtClean="0">
                <a:latin typeface="Times New Roman" pitchFamily="18" charset="0"/>
                <a:cs typeface="Times New Roman" pitchFamily="18" charset="0"/>
              </a:rPr>
              <a:t>Benefits </a:t>
            </a:r>
            <a:r>
              <a:rPr lang="en-US" sz="1900" b="1" dirty="0">
                <a:latin typeface="Times New Roman" pitchFamily="18" charset="0"/>
                <a:cs typeface="Times New Roman" pitchFamily="18" charset="0"/>
              </a:rPr>
              <a:t>of Problem </a:t>
            </a:r>
            <a:r>
              <a:rPr lang="en-US" sz="1900" b="1" dirty="0" smtClean="0">
                <a:latin typeface="Times New Roman" pitchFamily="18" charset="0"/>
                <a:cs typeface="Times New Roman" pitchFamily="18" charset="0"/>
              </a:rPr>
              <a:t>Partitioning:</a:t>
            </a:r>
            <a:endParaRPr lang="en-US"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Software is easy to understand</a:t>
            </a:r>
          </a:p>
          <a:p>
            <a:pPr lvl="0" algn="just"/>
            <a:r>
              <a:rPr lang="en-US" sz="1900" dirty="0">
                <a:latin typeface="Times New Roman" pitchFamily="18" charset="0"/>
                <a:cs typeface="Times New Roman" pitchFamily="18" charset="0"/>
              </a:rPr>
              <a:t>Software becomes simple</a:t>
            </a:r>
          </a:p>
          <a:p>
            <a:pPr lvl="0" algn="just"/>
            <a:r>
              <a:rPr lang="en-US" sz="1900" dirty="0">
                <a:latin typeface="Times New Roman" pitchFamily="18" charset="0"/>
                <a:cs typeface="Times New Roman" pitchFamily="18" charset="0"/>
              </a:rPr>
              <a:t>Software is easy to test</a:t>
            </a:r>
          </a:p>
          <a:p>
            <a:pPr lvl="0" algn="just"/>
            <a:r>
              <a:rPr lang="en-US" sz="1900" dirty="0">
                <a:latin typeface="Times New Roman" pitchFamily="18" charset="0"/>
                <a:cs typeface="Times New Roman" pitchFamily="18" charset="0"/>
              </a:rPr>
              <a:t>Software is easy to modify</a:t>
            </a:r>
          </a:p>
          <a:p>
            <a:pPr lvl="0" algn="just"/>
            <a:r>
              <a:rPr lang="en-US" sz="1900" dirty="0">
                <a:latin typeface="Times New Roman" pitchFamily="18" charset="0"/>
                <a:cs typeface="Times New Roman" pitchFamily="18" charset="0"/>
              </a:rPr>
              <a:t>Software is easy to maintain</a:t>
            </a:r>
          </a:p>
          <a:p>
            <a:pPr algn="just"/>
            <a:r>
              <a:rPr lang="en-US" sz="1900" dirty="0">
                <a:latin typeface="Times New Roman" pitchFamily="18" charset="0"/>
                <a:cs typeface="Times New Roman" pitchFamily="18" charset="0"/>
              </a:rPr>
              <a:t>Software is easy to expand</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57884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These pieces cannot be entirely independent of each other as they together form the system</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They have to cooperate and communicate to solve the problem. This communication adds complexity</a:t>
            </a:r>
            <a:r>
              <a:rPr lang="en-US" sz="1800" dirty="0" smtClean="0">
                <a:latin typeface="Times New Roman" pitchFamily="18" charset="0"/>
                <a:cs typeface="Times New Roman" pitchFamily="18" charset="0"/>
              </a:rPr>
              <a:t>.</a:t>
            </a:r>
            <a:endParaRPr lang="en-US" b="1" dirty="0" smtClean="0"/>
          </a:p>
          <a:p>
            <a:pPr marL="109728" indent="0" algn="just">
              <a:buNone/>
            </a:pPr>
            <a:r>
              <a:rPr lang="en-US" sz="1900" b="1" dirty="0" smtClean="0">
                <a:latin typeface="Times New Roman" pitchFamily="18" charset="0"/>
                <a:cs typeface="Times New Roman" pitchFamily="18" charset="0"/>
              </a:rPr>
              <a:t>Abstraction</a:t>
            </a:r>
            <a:endParaRPr lang="en-US" sz="1900" b="1"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An abstraction is a tool that enables a designer to consider a component at an abstract level without bothering about the internal details of the implementation.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Abstraction </a:t>
            </a:r>
            <a:r>
              <a:rPr lang="en-US" sz="1900" dirty="0">
                <a:latin typeface="Times New Roman" pitchFamily="18" charset="0"/>
                <a:cs typeface="Times New Roman" pitchFamily="18" charset="0"/>
              </a:rPr>
              <a:t>can be used for existing element as well as the component being designed</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Here, there are two common abstraction mechanisms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276247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1807</TotalTime>
  <Words>3671</Words>
  <Application>Microsoft Office PowerPoint</Application>
  <PresentationFormat>On-screen Show (4:3)</PresentationFormat>
  <Paragraphs>633</Paragraphs>
  <Slides>78</Slides>
  <Notes>0</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Concourse</vt:lpstr>
      <vt:lpstr>SOFTWARE  ENGINEERING</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Design Heuristics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Architecture Design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    Data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hpprobook</dc:creator>
  <cp:lastModifiedBy>hpprobook</cp:lastModifiedBy>
  <cp:revision>63</cp:revision>
  <dcterms:created xsi:type="dcterms:W3CDTF">2020-07-22T04:07:38Z</dcterms:created>
  <dcterms:modified xsi:type="dcterms:W3CDTF">2020-10-09T06:34:44Z</dcterms:modified>
</cp:coreProperties>
</file>