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10"/>
  </p:handoutMasterIdLst>
  <p:sldIdLst>
    <p:sldId id="257" r:id="rId2"/>
    <p:sldId id="258" r:id="rId3"/>
    <p:sldId id="259" r:id="rId4"/>
    <p:sldId id="337" r:id="rId5"/>
    <p:sldId id="260" r:id="rId6"/>
    <p:sldId id="33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339" r:id="rId24"/>
    <p:sldId id="277" r:id="rId25"/>
    <p:sldId id="340"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34" r:id="rId60"/>
    <p:sldId id="362" r:id="rId61"/>
    <p:sldId id="363" r:id="rId62"/>
    <p:sldId id="364" r:id="rId63"/>
    <p:sldId id="312" r:id="rId64"/>
    <p:sldId id="341" r:id="rId65"/>
    <p:sldId id="311" r:id="rId66"/>
    <p:sldId id="335" r:id="rId67"/>
    <p:sldId id="313" r:id="rId68"/>
    <p:sldId id="314" r:id="rId69"/>
    <p:sldId id="336" r:id="rId70"/>
    <p:sldId id="315" r:id="rId71"/>
    <p:sldId id="342" r:id="rId72"/>
    <p:sldId id="316" r:id="rId73"/>
    <p:sldId id="349" r:id="rId74"/>
    <p:sldId id="350" r:id="rId75"/>
    <p:sldId id="351" r:id="rId76"/>
    <p:sldId id="352" r:id="rId77"/>
    <p:sldId id="353" r:id="rId78"/>
    <p:sldId id="354" r:id="rId79"/>
    <p:sldId id="355" r:id="rId80"/>
    <p:sldId id="356" r:id="rId81"/>
    <p:sldId id="344" r:id="rId82"/>
    <p:sldId id="345" r:id="rId83"/>
    <p:sldId id="346" r:id="rId84"/>
    <p:sldId id="347" r:id="rId85"/>
    <p:sldId id="348" r:id="rId86"/>
    <p:sldId id="357" r:id="rId87"/>
    <p:sldId id="358" r:id="rId88"/>
    <p:sldId id="359" r:id="rId89"/>
    <p:sldId id="360" r:id="rId90"/>
    <p:sldId id="361" r:id="rId91"/>
    <p:sldId id="343" r:id="rId92"/>
    <p:sldId id="317" r:id="rId93"/>
    <p:sldId id="318" r:id="rId94"/>
    <p:sldId id="319" r:id="rId95"/>
    <p:sldId id="320" r:id="rId96"/>
    <p:sldId id="321" r:id="rId97"/>
    <p:sldId id="322" r:id="rId98"/>
    <p:sldId id="323" r:id="rId99"/>
    <p:sldId id="324" r:id="rId100"/>
    <p:sldId id="325" r:id="rId101"/>
    <p:sldId id="326" r:id="rId102"/>
    <p:sldId id="327" r:id="rId103"/>
    <p:sldId id="328" r:id="rId104"/>
    <p:sldId id="329" r:id="rId105"/>
    <p:sldId id="330" r:id="rId106"/>
    <p:sldId id="331" r:id="rId107"/>
    <p:sldId id="332" r:id="rId108"/>
    <p:sldId id="333"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2154DE-1FBD-42D2-AB52-0271202C23A4}" type="datetimeFigureOut">
              <a:rPr lang="en-US" smtClean="0"/>
              <a:t>10/27/2020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08AC39-3E21-4216-95B1-9C13323D5C52}" type="slidenum">
              <a:rPr lang="en-US" smtClean="0"/>
              <a:t>‹#›</a:t>
            </a:fld>
            <a:endParaRPr lang="en-US"/>
          </a:p>
        </p:txBody>
      </p:sp>
    </p:spTree>
    <p:extLst>
      <p:ext uri="{BB962C8B-B14F-4D97-AF65-F5344CB8AC3E}">
        <p14:creationId xmlns:p14="http://schemas.microsoft.com/office/powerpoint/2010/main" val="37708226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A307605-5C0B-474F-9716-ADB5389A439A}" type="datetimeFigureOut">
              <a:rPr lang="en-US" smtClean="0"/>
              <a:t>10/27/2020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2D8FC5A-62FF-4BD1-930D-0BC00FEB7DE7}" type="slidenum">
              <a:rPr lang="en-US" smtClean="0"/>
              <a:t>‹#›</a:t>
            </a:fld>
            <a:endParaRPr lang="en-US"/>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4000" y="76200"/>
            <a:ext cx="6096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07605-5C0B-474F-9716-ADB5389A439A}" type="datetimeFigureOut">
              <a:rPr lang="en-US" smtClean="0"/>
              <a:t>10/27/2020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2D8FC5A-62FF-4BD1-930D-0BC00FEB7D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07605-5C0B-474F-9716-ADB5389A439A}" type="datetimeFigureOut">
              <a:rPr lang="en-US" smtClean="0"/>
              <a:t>10/27/2020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2D8FC5A-62FF-4BD1-930D-0BC00FEB7D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07605-5C0B-474F-9716-ADB5389A439A}" type="datetimeFigureOut">
              <a:rPr lang="en-US" smtClean="0"/>
              <a:t>10/27/2020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2D8FC5A-62FF-4BD1-930D-0BC00FEB7DE7}" type="slidenum">
              <a:rPr lang="en-US" smtClean="0"/>
              <a:t>‹#›</a:t>
            </a:fld>
            <a:endParaRPr lang="en-US"/>
          </a:p>
        </p:txBody>
      </p:sp>
      <p:sp>
        <p:nvSpPr>
          <p:cNvPr id="7" name="Title 6"/>
          <p:cNvSpPr>
            <a:spLocks noGrp="1"/>
          </p:cNvSpPr>
          <p:nvPr>
            <p:ph type="title"/>
          </p:nvPr>
        </p:nvSpPr>
        <p:spPr/>
        <p:txBody>
          <a:bodyPr rtlCol="0"/>
          <a:lstStyle>
            <a:extLst/>
          </a:lstStyle>
          <a:p>
            <a:r>
              <a:rPr kumimoji="0" lang="en-US" dirty="0" smtClean="0"/>
              <a:t>Click to edit Master title style</a:t>
            </a:r>
            <a:endParaRPr kumimoji="0"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0" y="76200"/>
            <a:ext cx="59436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A307605-5C0B-474F-9716-ADB5389A439A}" type="datetimeFigureOut">
              <a:rPr lang="en-US" smtClean="0"/>
              <a:t>10/27/2020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2D8FC5A-62FF-4BD1-930D-0BC00FEB7DE7}"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A307605-5C0B-474F-9716-ADB5389A439A}" type="datetimeFigureOut">
              <a:rPr lang="en-US" smtClean="0"/>
              <a:t>10/27/2020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2D8FC5A-62FF-4BD1-930D-0BC00FEB7DE7}"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A307605-5C0B-474F-9716-ADB5389A439A}" type="datetimeFigureOut">
              <a:rPr lang="en-US" smtClean="0"/>
              <a:t>10/27/2020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2D8FC5A-62FF-4BD1-930D-0BC00FEB7DE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A307605-5C0B-474F-9716-ADB5389A439A}" type="datetimeFigureOut">
              <a:rPr lang="en-US" smtClean="0"/>
              <a:t>10/27/2020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2D8FC5A-62FF-4BD1-930D-0BC00FEB7DE7}"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A307605-5C0B-474F-9716-ADB5389A439A}" type="datetimeFigureOut">
              <a:rPr lang="en-US" smtClean="0"/>
              <a:t>10/27/2020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2D8FC5A-62FF-4BD1-930D-0BC00FEB7D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A307605-5C0B-474F-9716-ADB5389A439A}" type="datetimeFigureOut">
              <a:rPr lang="en-US" smtClean="0"/>
              <a:t>10/27/2020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2D8FC5A-62FF-4BD1-930D-0BC00FEB7DE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A307605-5C0B-474F-9716-ADB5389A439A}" type="datetimeFigureOut">
              <a:rPr lang="en-US" smtClean="0"/>
              <a:t>10/27/2020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2D8FC5A-62FF-4BD1-930D-0BC00FEB7DE7}"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A307605-5C0B-474F-9716-ADB5389A439A}" type="datetimeFigureOut">
              <a:rPr lang="en-US" smtClean="0"/>
              <a:t>10/27/2020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2D8FC5A-62FF-4BD1-930D-0BC00FEB7D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a:t>
            </a:r>
            <a:br>
              <a:rPr lang="en-US" dirty="0" smtClean="0"/>
            </a:br>
            <a:r>
              <a:rPr lang="en-US" dirty="0" smtClean="0"/>
              <a:t>ENGINEERING</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By</a:t>
            </a:r>
          </a:p>
          <a:p>
            <a:r>
              <a:rPr lang="en-US" dirty="0" err="1" smtClean="0"/>
              <a:t>R.Vignesh,M.E</a:t>
            </a:r>
            <a:r>
              <a:rPr lang="en-US" dirty="0" smtClean="0"/>
              <a:t>(</a:t>
            </a:r>
            <a:r>
              <a:rPr lang="en-US" dirty="0" err="1" smtClean="0"/>
              <a:t>Ph.D</a:t>
            </a:r>
            <a:r>
              <a:rPr lang="en-US" dirty="0" smtClean="0"/>
              <a:t>)</a:t>
            </a:r>
          </a:p>
          <a:p>
            <a:r>
              <a:rPr lang="en-US" dirty="0" smtClean="0"/>
              <a:t>Assistant Professor</a:t>
            </a:r>
          </a:p>
          <a:p>
            <a:endParaRPr lang="en-US" dirty="0"/>
          </a:p>
        </p:txBody>
      </p:sp>
    </p:spTree>
    <p:extLst>
      <p:ext uri="{BB962C8B-B14F-4D97-AF65-F5344CB8AC3E}">
        <p14:creationId xmlns:p14="http://schemas.microsoft.com/office/powerpoint/2010/main" val="324628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Acceptance testing:</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Acceptance testing is a test conducted to find if the requirements of a specification or contract are met as per its delivery.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Acceptance </a:t>
            </a:r>
            <a:r>
              <a:rPr lang="en-US" sz="1800" dirty="0">
                <a:latin typeface="Times New Roman" pitchFamily="18" charset="0"/>
                <a:cs typeface="Times New Roman" pitchFamily="18" charset="0"/>
              </a:rPr>
              <a:t>testing is basically done by the user or customer</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However, other stockholders can be involved in this process.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7859875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900" b="1" dirty="0">
                <a:latin typeface="Times New Roman" pitchFamily="18" charset="0"/>
                <a:cs typeface="Times New Roman" pitchFamily="18" charset="0"/>
              </a:rPr>
              <a:t>System Testing is </a:t>
            </a:r>
            <a:r>
              <a:rPr lang="en-US" sz="1900" b="1" dirty="0" err="1">
                <a:latin typeface="Times New Roman" pitchFamily="18" charset="0"/>
                <a:cs typeface="Times New Roman" pitchFamily="18" charset="0"/>
              </a:rPr>
              <a:t>Blackbox</a:t>
            </a: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Two Category of Software Testing</a:t>
            </a:r>
          </a:p>
          <a:p>
            <a:pPr lvl="0" algn="just"/>
            <a:r>
              <a:rPr lang="en-US" sz="1900" dirty="0">
                <a:latin typeface="Times New Roman" pitchFamily="18" charset="0"/>
                <a:cs typeface="Times New Roman" pitchFamily="18" charset="0"/>
              </a:rPr>
              <a:t>Black Box Testing</a:t>
            </a:r>
          </a:p>
          <a:p>
            <a:pPr lvl="0" algn="just"/>
            <a:r>
              <a:rPr lang="en-US" sz="1900" dirty="0">
                <a:latin typeface="Times New Roman" pitchFamily="18" charset="0"/>
                <a:cs typeface="Times New Roman" pitchFamily="18" charset="0"/>
              </a:rPr>
              <a:t>White Box </a:t>
            </a:r>
            <a:r>
              <a:rPr lang="en-US" sz="1900" dirty="0" smtClean="0">
                <a:latin typeface="Times New Roman" pitchFamily="18" charset="0"/>
                <a:cs typeface="Times New Roman" pitchFamily="18" charset="0"/>
              </a:rPr>
              <a:t>Testing</a:t>
            </a:r>
          </a:p>
          <a:p>
            <a:pPr lvl="0"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System test falls under the </a:t>
            </a:r>
            <a:r>
              <a:rPr lang="en-US" sz="1900" b="1" dirty="0">
                <a:latin typeface="Times New Roman" pitchFamily="18" charset="0"/>
                <a:cs typeface="Times New Roman" pitchFamily="18" charset="0"/>
              </a:rPr>
              <a:t>black box testing</a:t>
            </a:r>
            <a:r>
              <a:rPr lang="en-US" sz="1900" dirty="0">
                <a:latin typeface="Times New Roman" pitchFamily="18" charset="0"/>
                <a:cs typeface="Times New Roman" pitchFamily="18" charset="0"/>
              </a:rPr>
              <a:t> category of software testing</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b="1" dirty="0">
                <a:latin typeface="Times New Roman" pitchFamily="18" charset="0"/>
                <a:cs typeface="Times New Roman" pitchFamily="18" charset="0"/>
              </a:rPr>
              <a:t>White box testing</a:t>
            </a:r>
            <a:r>
              <a:rPr lang="en-US" sz="1900" dirty="0">
                <a:latin typeface="Times New Roman" pitchFamily="18" charset="0"/>
                <a:cs typeface="Times New Roman" pitchFamily="18" charset="0"/>
              </a:rPr>
              <a:t> is the testing of the internal workings or code of a software application.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In </a:t>
            </a:r>
            <a:r>
              <a:rPr lang="en-US" sz="1900" dirty="0">
                <a:latin typeface="Times New Roman" pitchFamily="18" charset="0"/>
                <a:cs typeface="Times New Roman" pitchFamily="18" charset="0"/>
              </a:rPr>
              <a:t>contrast, black box or System Testing is the opposite. System test involves the external workings of the software from the user's perspective.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20343188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System Testing involves testing the software code for following</a:t>
            </a:r>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Testing the fully integrated applications including external peripherals in order to check how components interact with one another and with the system as a whole. This is also called End to End testing scenario</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Verify thorough testing of every input in the application to check for desired outputs</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Testing of the user's experience with the application. </a:t>
            </a:r>
          </a:p>
          <a:p>
            <a:pPr algn="just"/>
            <a:endParaRPr lang="en-US" sz="1900" dirty="0" smtClean="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That is a very basic description of what is involved in system testing.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You </a:t>
            </a:r>
            <a:r>
              <a:rPr lang="en-US" sz="1900" dirty="0">
                <a:latin typeface="Times New Roman" pitchFamily="18" charset="0"/>
                <a:cs typeface="Times New Roman" pitchFamily="18" charset="0"/>
              </a:rPr>
              <a:t>need to build detailed test cases and test suites that test each aspect of the application as seen from the outside without looking at the actual source code.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5062828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990725" y="2057400"/>
            <a:ext cx="5162550" cy="3096419"/>
          </a:xfrm>
          <a:prstGeom prst="rect">
            <a:avLst/>
          </a:prstGeom>
        </p:spPr>
      </p:pic>
    </p:spTree>
    <p:extLst>
      <p:ext uri="{BB962C8B-B14F-4D97-AF65-F5344CB8AC3E}">
        <p14:creationId xmlns:p14="http://schemas.microsoft.com/office/powerpoint/2010/main" val="381555643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Different Types of System Testing</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Below we have listed types of system testing a large software development company would typically </a:t>
            </a:r>
            <a:r>
              <a:rPr lang="en-US" sz="1800" dirty="0" smtClean="0">
                <a:latin typeface="Times New Roman" pitchFamily="18" charset="0"/>
                <a:cs typeface="Times New Roman" pitchFamily="18" charset="0"/>
              </a:rPr>
              <a:t>use</a:t>
            </a:r>
          </a:p>
          <a:p>
            <a:pPr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Usability Testing</a:t>
            </a:r>
            <a:r>
              <a:rPr lang="en-US" sz="1800" dirty="0">
                <a:latin typeface="Times New Roman" pitchFamily="18" charset="0"/>
                <a:cs typeface="Times New Roman" pitchFamily="18" charset="0"/>
              </a:rPr>
              <a:t>- mainly focuses on the user's ease to use the application, flexibility in handling controls and ability of the system to meet its </a:t>
            </a:r>
            <a:r>
              <a:rPr lang="en-US" sz="1800" dirty="0" smtClean="0">
                <a:latin typeface="Times New Roman" pitchFamily="18" charset="0"/>
                <a:cs typeface="Times New Roman" pitchFamily="18" charset="0"/>
              </a:rPr>
              <a:t>objectives</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Load Testing</a:t>
            </a:r>
            <a:r>
              <a:rPr lang="en-US" sz="1800" dirty="0">
                <a:latin typeface="Times New Roman" pitchFamily="18" charset="0"/>
                <a:cs typeface="Times New Roman" pitchFamily="18" charset="0"/>
              </a:rPr>
              <a:t>- is necessary to know that a software solution will perform under </a:t>
            </a:r>
            <a:r>
              <a:rPr lang="en-US" sz="1800" dirty="0" smtClean="0">
                <a:latin typeface="Times New Roman" pitchFamily="18" charset="0"/>
                <a:cs typeface="Times New Roman" pitchFamily="18" charset="0"/>
              </a:rPr>
              <a:t>     real-life </a:t>
            </a:r>
            <a:r>
              <a:rPr lang="en-US" sz="1800" dirty="0">
                <a:latin typeface="Times New Roman" pitchFamily="18" charset="0"/>
                <a:cs typeface="Times New Roman" pitchFamily="18" charset="0"/>
              </a:rPr>
              <a:t>loads</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Regression Testing</a:t>
            </a:r>
            <a:r>
              <a:rPr lang="en-US" sz="1800" dirty="0">
                <a:latin typeface="Times New Roman" pitchFamily="18" charset="0"/>
                <a:cs typeface="Times New Roman" pitchFamily="18" charset="0"/>
              </a:rPr>
              <a:t>- involves testing done to make sure none of the changes made over the course of the development process have caused new bugs. It also makes sure no old bugs appear from the addition of new software modules over time.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3542410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lgn="just"/>
            <a:r>
              <a:rPr lang="en-US" sz="1900" b="1" dirty="0">
                <a:latin typeface="Times New Roman" pitchFamily="18" charset="0"/>
                <a:cs typeface="Times New Roman" pitchFamily="18" charset="0"/>
              </a:rPr>
              <a:t>Recovery testing</a:t>
            </a:r>
            <a:r>
              <a:rPr lang="en-US" sz="1900" dirty="0">
                <a:latin typeface="Times New Roman" pitchFamily="18" charset="0"/>
                <a:cs typeface="Times New Roman" pitchFamily="18" charset="0"/>
              </a:rPr>
              <a:t> - is done to demonstrate a software solution is reliable, trustworthy and can successfully recoup from possible crashes</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b="1" dirty="0">
                <a:latin typeface="Times New Roman" pitchFamily="18" charset="0"/>
                <a:cs typeface="Times New Roman" pitchFamily="18" charset="0"/>
              </a:rPr>
              <a:t>Migration testing</a:t>
            </a:r>
            <a:r>
              <a:rPr lang="en-US" sz="1900" dirty="0">
                <a:latin typeface="Times New Roman" pitchFamily="18" charset="0"/>
                <a:cs typeface="Times New Roman" pitchFamily="18" charset="0"/>
              </a:rPr>
              <a:t>- is done to ensure that the software can be moved from older system infrastructures to current system infrastructures without any issues</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b="1" dirty="0">
                <a:latin typeface="Times New Roman" pitchFamily="18" charset="0"/>
                <a:cs typeface="Times New Roman" pitchFamily="18" charset="0"/>
              </a:rPr>
              <a:t>Functional Testing</a:t>
            </a:r>
            <a:r>
              <a:rPr lang="en-US" sz="1900" dirty="0">
                <a:latin typeface="Times New Roman" pitchFamily="18" charset="0"/>
                <a:cs typeface="Times New Roman" pitchFamily="18" charset="0"/>
              </a:rPr>
              <a:t> - Also known as functional completeness testing, Functional Testing involves trying to think of any possible missing functions. Testers might make a list of additional functionalities that a product could have to improve it during functional testing</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algn="just"/>
            <a:r>
              <a:rPr lang="en-US" sz="1900" b="1" dirty="0">
                <a:latin typeface="Times New Roman" pitchFamily="18" charset="0"/>
                <a:cs typeface="Times New Roman" pitchFamily="18" charset="0"/>
              </a:rPr>
              <a:t>Hardware/Software</a:t>
            </a:r>
            <a:r>
              <a:rPr lang="en-US" sz="1900" dirty="0">
                <a:latin typeface="Times New Roman" pitchFamily="18" charset="0"/>
                <a:cs typeface="Times New Roman" pitchFamily="18" charset="0"/>
              </a:rPr>
              <a:t> </a:t>
            </a:r>
            <a:r>
              <a:rPr lang="en-US" sz="1900" b="1" dirty="0">
                <a:latin typeface="Times New Roman" pitchFamily="18" charset="0"/>
                <a:cs typeface="Times New Roman" pitchFamily="18" charset="0"/>
              </a:rPr>
              <a:t>Testing</a:t>
            </a:r>
            <a:r>
              <a:rPr lang="en-US" sz="1900" dirty="0">
                <a:latin typeface="Times New Roman" pitchFamily="18" charset="0"/>
                <a:cs typeface="Times New Roman" pitchFamily="18" charset="0"/>
              </a:rPr>
              <a:t> - IBM refers to Hardware/Software testing as "HW/SW Testing". This is when the tester focuses his/her attention on the interactions between the hardware and software during system testing.</a:t>
            </a:r>
          </a:p>
          <a:p>
            <a:pPr lvl="0" algn="just"/>
            <a:endParaRPr lang="en-US" sz="19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7472513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Types of System Testing Should Testers Use:</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There are over 50 different types of system testing. The specific types used by a tester depend on several variables. Those variables include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Who the tester works for - This is a major factor in determining the types of system testing a tester will use. Methods used by large companies are different than that used by medium and small companies</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Time available for testing - Ultimately, all 50 testing types could be used. Time is often what limits us to using only the types that are most relevant for the software project.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2774647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1900" b="1" dirty="0">
                <a:latin typeface="Times New Roman" pitchFamily="18" charset="0"/>
                <a:cs typeface="Times New Roman" pitchFamily="18" charset="0"/>
              </a:rPr>
              <a:t>Resources available to the tester</a:t>
            </a:r>
            <a:r>
              <a:rPr lang="en-US" sz="1900" dirty="0">
                <a:latin typeface="Times New Roman" pitchFamily="18" charset="0"/>
                <a:cs typeface="Times New Roman" pitchFamily="18" charset="0"/>
              </a:rPr>
              <a:t> - Of course some testers will not have the necessary resources to conduct a testing type. For example, if you are a tester working for a large software development firm, you are likely to have expensive automated testing software not available to others</a:t>
            </a:r>
            <a:r>
              <a:rPr lang="en-US" sz="1900" dirty="0" smtClean="0">
                <a:latin typeface="Times New Roman" pitchFamily="18" charset="0"/>
                <a:cs typeface="Times New Roman" pitchFamily="18" charset="0"/>
              </a:rPr>
              <a:t>.</a:t>
            </a:r>
          </a:p>
          <a:p>
            <a:pPr lvl="0" algn="just"/>
            <a:endParaRPr lang="en-US" sz="1900" b="1" dirty="0">
              <a:latin typeface="Times New Roman" pitchFamily="18" charset="0"/>
              <a:cs typeface="Times New Roman" pitchFamily="18" charset="0"/>
            </a:endParaRPr>
          </a:p>
          <a:p>
            <a:pPr lvl="0" algn="just"/>
            <a:r>
              <a:rPr lang="en-US" sz="1900" b="1" dirty="0">
                <a:latin typeface="Times New Roman" pitchFamily="18" charset="0"/>
                <a:cs typeface="Times New Roman" pitchFamily="18" charset="0"/>
              </a:rPr>
              <a:t>Software Tester's Education- </a:t>
            </a:r>
            <a:r>
              <a:rPr lang="en-US" sz="1900" dirty="0">
                <a:latin typeface="Times New Roman" pitchFamily="18" charset="0"/>
                <a:cs typeface="Times New Roman" pitchFamily="18" charset="0"/>
              </a:rPr>
              <a:t>There is a certain learning curve for each type of software testing available. To use some of the software involved, a tester has to learn how to use it</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b="1" dirty="0">
                <a:latin typeface="Times New Roman" pitchFamily="18" charset="0"/>
                <a:cs typeface="Times New Roman" pitchFamily="18" charset="0"/>
              </a:rPr>
              <a:t>Testing Budget</a:t>
            </a:r>
            <a:r>
              <a:rPr lang="en-US" sz="1900" dirty="0">
                <a:latin typeface="Times New Roman" pitchFamily="18" charset="0"/>
                <a:cs typeface="Times New Roman" pitchFamily="18" charset="0"/>
              </a:rPr>
              <a:t> - Money becomes a factor not just for smaller companies and individual software developers but large companies as well.</a:t>
            </a:r>
            <a:r>
              <a:rPr lang="en-US" dirty="0"/>
              <a:t>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6592480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It  is a systematic process of spotting and fixing the number of bugs, or defects, in a piece of software so that the software is behaving as expected.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Debugging </a:t>
            </a:r>
            <a:r>
              <a:rPr lang="en-US" sz="1900" dirty="0">
                <a:latin typeface="Times New Roman" pitchFamily="18" charset="0"/>
                <a:cs typeface="Times New Roman" pitchFamily="18" charset="0"/>
              </a:rPr>
              <a:t>is harder for complex systems in particular when various subsystems are tightly coupled as changes in one system or interface may cause bugs to emerge in another</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Debugging is a developer activity and effective debugging is very important before testing begins to increase the quality of the system</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Debugging will not give confidence that the system meets its requirements completely but testing gives confidence.</a:t>
            </a:r>
          </a:p>
          <a:p>
            <a:endParaRPr lang="en-US" dirty="0"/>
          </a:p>
        </p:txBody>
      </p:sp>
      <p:sp>
        <p:nvSpPr>
          <p:cNvPr id="3" name="Title 2"/>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a:latin typeface="Times New Roman" pitchFamily="18" charset="0"/>
                <a:cs typeface="Times New Roman" pitchFamily="18" charset="0"/>
              </a:rPr>
              <a:t/>
            </a:r>
            <a:br>
              <a:rPr lang="en-US" sz="3100" dirty="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a:latin typeface="Times New Roman" pitchFamily="18" charset="0"/>
                <a:cs typeface="Times New Roman" pitchFamily="18" charset="0"/>
              </a:rPr>
              <a:t/>
            </a:r>
            <a:br>
              <a:rPr lang="en-US" sz="3100" dirty="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Debugging</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23684639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endParaRPr lang="en-US" dirty="0" smtClean="0"/>
          </a:p>
          <a:p>
            <a:pPr marL="109728" indent="0" algn="ctr">
              <a:buNone/>
            </a:pPr>
            <a:endParaRPr lang="en-US" dirty="0"/>
          </a:p>
          <a:p>
            <a:pPr marL="109728" indent="0" algn="ctr">
              <a:buNone/>
            </a:pPr>
            <a:endParaRPr lang="en-US" dirty="0" smtClean="0"/>
          </a:p>
          <a:p>
            <a:pPr marL="109728" indent="0" algn="ctr">
              <a:buNone/>
            </a:pPr>
            <a:endParaRPr lang="en-US" dirty="0"/>
          </a:p>
          <a:p>
            <a:pPr marL="109728" indent="0" algn="ctr">
              <a:buNone/>
            </a:pPr>
            <a:r>
              <a:rPr lang="en-US" dirty="0" smtClean="0"/>
              <a:t>Thank you</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6079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just">
              <a:buNone/>
            </a:pP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nSpc>
                <a:spcPct val="110000"/>
              </a:lnSpc>
            </a:pPr>
            <a:r>
              <a:rPr lang="en-US" sz="1700" dirty="0" smtClean="0">
                <a:latin typeface="Times New Roman" pitchFamily="18" charset="0"/>
                <a:cs typeface="Times New Roman" pitchFamily="18" charset="0"/>
              </a:rPr>
              <a:t>Software </a:t>
            </a:r>
            <a:r>
              <a:rPr lang="en-US" sz="1700" dirty="0">
                <a:latin typeface="Times New Roman" pitchFamily="18" charset="0"/>
                <a:cs typeface="Times New Roman" pitchFamily="18" charset="0"/>
              </a:rPr>
              <a:t>testing is an investigation conducted to provide stakeholders with information about the quality of the product or service under test. </a:t>
            </a:r>
            <a:endParaRPr lang="en-US" sz="1700" dirty="0" smtClean="0">
              <a:latin typeface="Times New Roman" pitchFamily="18" charset="0"/>
              <a:cs typeface="Times New Roman" pitchFamily="18" charset="0"/>
            </a:endParaRPr>
          </a:p>
          <a:p>
            <a:pPr>
              <a:lnSpc>
                <a:spcPct val="110000"/>
              </a:lnSpc>
            </a:pPr>
            <a:endParaRPr lang="en-US" sz="1700" dirty="0">
              <a:latin typeface="Times New Roman" pitchFamily="18" charset="0"/>
              <a:cs typeface="Times New Roman" pitchFamily="18" charset="0"/>
            </a:endParaRPr>
          </a:p>
          <a:p>
            <a:pPr>
              <a:lnSpc>
                <a:spcPct val="110000"/>
              </a:lnSpc>
            </a:pPr>
            <a:r>
              <a:rPr lang="en-US" sz="1700" dirty="0" smtClean="0">
                <a:latin typeface="Times New Roman" pitchFamily="18" charset="0"/>
                <a:cs typeface="Times New Roman" pitchFamily="18" charset="0"/>
              </a:rPr>
              <a:t>Software </a:t>
            </a:r>
            <a:r>
              <a:rPr lang="en-US" sz="1700" dirty="0">
                <a:latin typeface="Times New Roman" pitchFamily="18" charset="0"/>
                <a:cs typeface="Times New Roman" pitchFamily="18" charset="0"/>
              </a:rPr>
              <a:t>testing can also provide an objective, independent view of the software to allow the business to appreciate and understand the risks of software </a:t>
            </a:r>
            <a:r>
              <a:rPr lang="en-US" sz="1700" dirty="0" smtClean="0">
                <a:latin typeface="Times New Roman" pitchFamily="18" charset="0"/>
                <a:cs typeface="Times New Roman" pitchFamily="18" charset="0"/>
              </a:rPr>
              <a:t>implementation.</a:t>
            </a:r>
          </a:p>
          <a:p>
            <a:pPr>
              <a:lnSpc>
                <a:spcPct val="110000"/>
              </a:lnSpc>
            </a:pPr>
            <a:endParaRPr lang="en-US" sz="1700" dirty="0">
              <a:latin typeface="Times New Roman" pitchFamily="18" charset="0"/>
              <a:cs typeface="Times New Roman" pitchFamily="18" charset="0"/>
            </a:endParaRPr>
          </a:p>
          <a:p>
            <a:pPr marL="109728" indent="0">
              <a:lnSpc>
                <a:spcPct val="110000"/>
              </a:lnSpc>
              <a:buNone/>
            </a:pPr>
            <a:r>
              <a:rPr lang="en-US" sz="1700" b="1" dirty="0">
                <a:latin typeface="Times New Roman" pitchFamily="18" charset="0"/>
                <a:cs typeface="Times New Roman" pitchFamily="18" charset="0"/>
              </a:rPr>
              <a:t>Different types of Software Testing processes are described below</a:t>
            </a:r>
            <a:r>
              <a:rPr lang="en-US" sz="1700" b="1" dirty="0" smtClean="0">
                <a:latin typeface="Times New Roman" pitchFamily="18" charset="0"/>
                <a:cs typeface="Times New Roman" pitchFamily="18" charset="0"/>
              </a:rPr>
              <a:t>:</a:t>
            </a:r>
          </a:p>
          <a:p>
            <a:pPr marL="109728" indent="0">
              <a:lnSpc>
                <a:spcPct val="110000"/>
              </a:lnSpc>
              <a:buNone/>
            </a:pPr>
            <a:endParaRPr lang="en-US" sz="1700" dirty="0">
              <a:latin typeface="Times New Roman" pitchFamily="18" charset="0"/>
              <a:cs typeface="Times New Roman" pitchFamily="18" charset="0"/>
            </a:endParaRPr>
          </a:p>
          <a:p>
            <a:pPr lvl="0">
              <a:lnSpc>
                <a:spcPct val="110000"/>
              </a:lnSpc>
            </a:pPr>
            <a:r>
              <a:rPr lang="en-US" sz="1700" b="1" dirty="0">
                <a:latin typeface="Times New Roman" pitchFamily="18" charset="0"/>
                <a:cs typeface="Times New Roman" pitchFamily="18" charset="0"/>
              </a:rPr>
              <a:t>Unit-Testing</a:t>
            </a:r>
            <a:r>
              <a:rPr lang="en-US" sz="1700" dirty="0">
                <a:latin typeface="Times New Roman" pitchFamily="18" charset="0"/>
                <a:cs typeface="Times New Roman" pitchFamily="18" charset="0"/>
              </a:rPr>
              <a:t/>
            </a:r>
            <a:br>
              <a:rPr lang="en-US" sz="1700" dirty="0">
                <a:latin typeface="Times New Roman" pitchFamily="18" charset="0"/>
                <a:cs typeface="Times New Roman" pitchFamily="18" charset="0"/>
              </a:rPr>
            </a:br>
            <a:r>
              <a:rPr lang="en-US" sz="1700" dirty="0">
                <a:latin typeface="Times New Roman" pitchFamily="18" charset="0"/>
                <a:cs typeface="Times New Roman" pitchFamily="18" charset="0"/>
              </a:rPr>
              <a:t>It is a method by which individual units of source code are tested to determine if they are fit for use</a:t>
            </a:r>
            <a:r>
              <a:rPr lang="en-US" sz="1700" dirty="0" smtClean="0">
                <a:latin typeface="Times New Roman" pitchFamily="18" charset="0"/>
                <a:cs typeface="Times New Roman" pitchFamily="18" charset="0"/>
              </a:rPr>
              <a:t>.</a:t>
            </a:r>
          </a:p>
          <a:p>
            <a:pPr lvl="0">
              <a:lnSpc>
                <a:spcPct val="110000"/>
              </a:lnSpc>
            </a:pPr>
            <a:endParaRPr lang="en-US" sz="1700" dirty="0">
              <a:latin typeface="Times New Roman" pitchFamily="18" charset="0"/>
              <a:cs typeface="Times New Roman" pitchFamily="18" charset="0"/>
            </a:endParaRPr>
          </a:p>
          <a:p>
            <a:pPr lvl="0">
              <a:lnSpc>
                <a:spcPct val="110000"/>
              </a:lnSpc>
            </a:pPr>
            <a:r>
              <a:rPr lang="en-US" sz="1700" b="1" dirty="0">
                <a:latin typeface="Times New Roman" pitchFamily="18" charset="0"/>
                <a:cs typeface="Times New Roman" pitchFamily="18" charset="0"/>
              </a:rPr>
              <a:t>Integration-Testing</a:t>
            </a:r>
            <a:r>
              <a:rPr lang="en-US" sz="1700" dirty="0">
                <a:latin typeface="Times New Roman" pitchFamily="18" charset="0"/>
                <a:cs typeface="Times New Roman" pitchFamily="18" charset="0"/>
              </a:rPr>
              <a:t/>
            </a:r>
            <a:br>
              <a:rPr lang="en-US" sz="1700" dirty="0">
                <a:latin typeface="Times New Roman" pitchFamily="18" charset="0"/>
                <a:cs typeface="Times New Roman" pitchFamily="18" charset="0"/>
              </a:rPr>
            </a:br>
            <a:r>
              <a:rPr lang="en-US" sz="1700" dirty="0">
                <a:latin typeface="Times New Roman" pitchFamily="18" charset="0"/>
                <a:cs typeface="Times New Roman" pitchFamily="18" charset="0"/>
              </a:rPr>
              <a:t>Here individual software modules are combined and tested as a group.</a:t>
            </a:r>
          </a:p>
          <a:p>
            <a:endParaRPr lang="en-US" dirty="0"/>
          </a:p>
        </p:txBody>
      </p:sp>
      <p:sp>
        <p:nvSpPr>
          <p:cNvPr id="3" name="Title 2"/>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a:latin typeface="Times New Roman" pitchFamily="18" charset="0"/>
                <a:cs typeface="Times New Roman" pitchFamily="18" charset="0"/>
              </a:rPr>
              <a:t/>
            </a:r>
            <a:br>
              <a:rPr lang="en-US" sz="3100" dirty="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a:latin typeface="Times New Roman" pitchFamily="18" charset="0"/>
                <a:cs typeface="Times New Roman" pitchFamily="18" charset="0"/>
              </a:rPr>
              <a:t/>
            </a:r>
            <a:br>
              <a:rPr lang="en-US" sz="3100" dirty="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Software Testing Fundamentals and Types</a:t>
            </a:r>
            <a:r>
              <a:rPr lang="en-US" dirty="0" smtClean="0"/>
              <a:t/>
            </a:r>
            <a:br>
              <a:rPr lang="en-US" dirty="0" smtClean="0"/>
            </a:br>
            <a:endParaRPr lang="en-US" dirty="0"/>
          </a:p>
        </p:txBody>
      </p:sp>
    </p:spTree>
    <p:extLst>
      <p:ext uri="{BB962C8B-B14F-4D97-AF65-F5344CB8AC3E}">
        <p14:creationId xmlns:p14="http://schemas.microsoft.com/office/powerpoint/2010/main" val="1459947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lvl="0">
              <a:lnSpc>
                <a:spcPct val="120000"/>
              </a:lnSpc>
            </a:pPr>
            <a:r>
              <a:rPr lang="en-US" sz="2600" b="1" dirty="0">
                <a:latin typeface="Times New Roman" pitchFamily="18" charset="0"/>
                <a:cs typeface="Times New Roman" pitchFamily="18" charset="0"/>
              </a:rPr>
              <a:t>Functionality-Testing</a:t>
            </a: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r>
              <a:rPr lang="en-US" sz="2600" dirty="0">
                <a:latin typeface="Times New Roman" pitchFamily="18" charset="0"/>
                <a:cs typeface="Times New Roman" pitchFamily="18" charset="0"/>
              </a:rPr>
              <a:t>It is a type of black box testing that bases its test cases on the specifications of the software component under test</a:t>
            </a:r>
            <a:r>
              <a:rPr lang="en-US" sz="2600" dirty="0" smtClean="0">
                <a:latin typeface="Times New Roman" pitchFamily="18" charset="0"/>
                <a:cs typeface="Times New Roman" pitchFamily="18" charset="0"/>
              </a:rPr>
              <a:t>.</a:t>
            </a:r>
          </a:p>
          <a:p>
            <a:pPr lvl="0">
              <a:lnSpc>
                <a:spcPct val="120000"/>
              </a:lnSpc>
            </a:pPr>
            <a:endParaRPr lang="en-US" sz="2600" dirty="0">
              <a:latin typeface="Times New Roman" pitchFamily="18" charset="0"/>
              <a:cs typeface="Times New Roman" pitchFamily="18" charset="0"/>
            </a:endParaRPr>
          </a:p>
          <a:p>
            <a:pPr lvl="0">
              <a:lnSpc>
                <a:spcPct val="120000"/>
              </a:lnSpc>
            </a:pPr>
            <a:r>
              <a:rPr lang="en-US" sz="2600" b="1" dirty="0">
                <a:latin typeface="Times New Roman" pitchFamily="18" charset="0"/>
                <a:cs typeface="Times New Roman" pitchFamily="18" charset="0"/>
              </a:rPr>
              <a:t>Usability-Testing</a:t>
            </a: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r>
              <a:rPr lang="en-US" sz="2600" dirty="0">
                <a:latin typeface="Times New Roman" pitchFamily="18" charset="0"/>
                <a:cs typeface="Times New Roman" pitchFamily="18" charset="0"/>
              </a:rPr>
              <a:t>It is a technique used to evaluate a product by testing it on users</a:t>
            </a:r>
            <a:r>
              <a:rPr lang="en-US" sz="2600" dirty="0" smtClean="0">
                <a:latin typeface="Times New Roman" pitchFamily="18" charset="0"/>
                <a:cs typeface="Times New Roman" pitchFamily="18" charset="0"/>
              </a:rPr>
              <a:t>.</a:t>
            </a:r>
          </a:p>
          <a:p>
            <a:pPr lvl="0">
              <a:lnSpc>
                <a:spcPct val="120000"/>
              </a:lnSpc>
            </a:pPr>
            <a:endParaRPr lang="en-US" sz="2600" dirty="0">
              <a:latin typeface="Times New Roman" pitchFamily="18" charset="0"/>
              <a:cs typeface="Times New Roman" pitchFamily="18" charset="0"/>
            </a:endParaRPr>
          </a:p>
          <a:p>
            <a:pPr lvl="0">
              <a:lnSpc>
                <a:spcPct val="120000"/>
              </a:lnSpc>
            </a:pPr>
            <a:r>
              <a:rPr lang="en-US" sz="2600" b="1" dirty="0">
                <a:latin typeface="Times New Roman" pitchFamily="18" charset="0"/>
                <a:cs typeface="Times New Roman" pitchFamily="18" charset="0"/>
              </a:rPr>
              <a:t>System-Testing</a:t>
            </a: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r>
              <a:rPr lang="en-US" sz="2600" dirty="0">
                <a:latin typeface="Times New Roman" pitchFamily="18" charset="0"/>
                <a:cs typeface="Times New Roman" pitchFamily="18" charset="0"/>
              </a:rPr>
              <a:t>It is testing conducted on a complete, integrated system to evaluate the system’s compliance with its specified requirements</a:t>
            </a:r>
            <a:r>
              <a:rPr lang="en-US" sz="2600" dirty="0" smtClean="0">
                <a:latin typeface="Times New Roman" pitchFamily="18" charset="0"/>
                <a:cs typeface="Times New Roman" pitchFamily="18" charset="0"/>
              </a:rPr>
              <a:t>.</a:t>
            </a:r>
          </a:p>
          <a:p>
            <a:pPr lvl="0">
              <a:lnSpc>
                <a:spcPct val="120000"/>
              </a:lnSpc>
            </a:pPr>
            <a:endParaRPr lang="en-US" sz="2600" dirty="0">
              <a:latin typeface="Times New Roman" pitchFamily="18" charset="0"/>
              <a:cs typeface="Times New Roman" pitchFamily="18" charset="0"/>
            </a:endParaRPr>
          </a:p>
          <a:p>
            <a:pPr lvl="0">
              <a:lnSpc>
                <a:spcPct val="120000"/>
              </a:lnSpc>
            </a:pPr>
            <a:r>
              <a:rPr lang="en-US" sz="2600" b="1" dirty="0">
                <a:latin typeface="Times New Roman" pitchFamily="18" charset="0"/>
                <a:cs typeface="Times New Roman" pitchFamily="18" charset="0"/>
              </a:rPr>
              <a:t>Performance-Testing</a:t>
            </a: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r>
              <a:rPr lang="en-US" sz="2600" dirty="0">
                <a:latin typeface="Times New Roman" pitchFamily="18" charset="0"/>
                <a:cs typeface="Times New Roman" pitchFamily="18" charset="0"/>
              </a:rPr>
              <a:t>It is testing that is performed, to determine how fast some aspect of a system performs under a particular workload</a:t>
            </a:r>
            <a:r>
              <a:rPr lang="en-US" sz="2600" dirty="0" smtClean="0">
                <a:latin typeface="Times New Roman" pitchFamily="18" charset="0"/>
                <a:cs typeface="Times New Roman" pitchFamily="18" charset="0"/>
              </a:rPr>
              <a: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57850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lvl="0" indent="0">
              <a:buNone/>
            </a:pPr>
            <a:endParaRPr lang="en-US" sz="1800" dirty="0">
              <a:latin typeface="Times New Roman" pitchFamily="18" charset="0"/>
              <a:cs typeface="Times New Roman" pitchFamily="18" charset="0"/>
            </a:endParaRPr>
          </a:p>
          <a:p>
            <a:pPr lvl="0">
              <a:lnSpc>
                <a:spcPct val="150000"/>
              </a:lnSpc>
            </a:pPr>
            <a:r>
              <a:rPr lang="en-US" sz="1800" b="1" dirty="0">
                <a:latin typeface="Times New Roman" pitchFamily="18" charset="0"/>
                <a:cs typeface="Times New Roman" pitchFamily="18" charset="0"/>
              </a:rPr>
              <a:t>Load-Testing</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It refers to the practice of modeling the expected usage of a software program by simulating multiple users accessing the program concurrently</a:t>
            </a:r>
            <a:r>
              <a:rPr lang="en-US" sz="1800" dirty="0" smtClean="0">
                <a:latin typeface="Times New Roman" pitchFamily="18" charset="0"/>
                <a:cs typeface="Times New Roman" pitchFamily="18" charset="0"/>
              </a:rPr>
              <a:t>.</a:t>
            </a:r>
          </a:p>
          <a:p>
            <a:pPr marL="109728" lvl="0" indent="0">
              <a:lnSpc>
                <a:spcPct val="150000"/>
              </a:lnSpc>
              <a:buNone/>
            </a:pPr>
            <a:endParaRPr lang="en-US" sz="1800" dirty="0">
              <a:latin typeface="Times New Roman" pitchFamily="18" charset="0"/>
              <a:cs typeface="Times New Roman" pitchFamily="18" charset="0"/>
            </a:endParaRPr>
          </a:p>
          <a:p>
            <a:pPr lvl="0">
              <a:lnSpc>
                <a:spcPct val="150000"/>
              </a:lnSpc>
            </a:pPr>
            <a:r>
              <a:rPr lang="en-US" sz="1800" b="1" dirty="0">
                <a:latin typeface="Times New Roman" pitchFamily="18" charset="0"/>
                <a:cs typeface="Times New Roman" pitchFamily="18" charset="0"/>
              </a:rPr>
              <a:t>Stress-Testing</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It is a form of testing that is used to determine the stability of a given system or entity.</a:t>
            </a:r>
          </a:p>
          <a:p>
            <a:pPr marL="109728"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22142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It </a:t>
            </a:r>
            <a:r>
              <a:rPr lang="en-US" sz="1700" dirty="0">
                <a:latin typeface="Times New Roman" pitchFamily="18" charset="0"/>
                <a:cs typeface="Times New Roman" pitchFamily="18" charset="0"/>
              </a:rPr>
              <a:t>is testing of a software solution's internal structure, design, and coding. In this type of testing, the code is visible to the tester</a:t>
            </a:r>
            <a:r>
              <a:rPr lang="en-US" sz="1700" dirty="0" smtClean="0">
                <a:latin typeface="Times New Roman" pitchFamily="18" charset="0"/>
                <a:cs typeface="Times New Roman" pitchFamily="18" charset="0"/>
              </a:rPr>
              <a:t>.</a:t>
            </a: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 </a:t>
            </a:r>
            <a:r>
              <a:rPr lang="en-US" sz="1700" dirty="0">
                <a:latin typeface="Times New Roman" pitchFamily="18" charset="0"/>
                <a:cs typeface="Times New Roman" pitchFamily="18" charset="0"/>
              </a:rPr>
              <a:t>It focuses primarily on verifying the flow of inputs and outputs through the application, improving design and usability, strengthening security. </a:t>
            </a:r>
            <a:endParaRPr lang="en-US" sz="1700" dirty="0" smtClean="0">
              <a:latin typeface="Times New Roman" pitchFamily="18" charset="0"/>
              <a:cs typeface="Times New Roman" pitchFamily="18" charset="0"/>
            </a:endParaRP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White </a:t>
            </a:r>
            <a:r>
              <a:rPr lang="en-US" sz="1700" dirty="0">
                <a:latin typeface="Times New Roman" pitchFamily="18" charset="0"/>
                <a:cs typeface="Times New Roman" pitchFamily="18" charset="0"/>
              </a:rPr>
              <a:t>box testing is also known as Clear Box testing, Open Box testing, Structural testing, Transparent Box testing, Code-Based testing, and Glass Box testing. </a:t>
            </a:r>
            <a:endParaRPr lang="en-US" sz="1700" dirty="0" smtClean="0">
              <a:latin typeface="Times New Roman" pitchFamily="18" charset="0"/>
              <a:cs typeface="Times New Roman" pitchFamily="18" charset="0"/>
            </a:endParaRP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It </a:t>
            </a:r>
            <a:r>
              <a:rPr lang="en-US" sz="1700" dirty="0">
                <a:latin typeface="Times New Roman" pitchFamily="18" charset="0"/>
                <a:cs typeface="Times New Roman" pitchFamily="18" charset="0"/>
              </a:rPr>
              <a:t>is usually performed by developers</a:t>
            </a:r>
            <a:r>
              <a:rPr lang="en-US" sz="1700" dirty="0" smtClean="0">
                <a:latin typeface="Times New Roman" pitchFamily="18" charset="0"/>
                <a:cs typeface="Times New Roman" pitchFamily="18" charset="0"/>
              </a:rPr>
              <a:t>.</a:t>
            </a:r>
          </a:p>
          <a:p>
            <a:pPr algn="just"/>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The term "</a:t>
            </a:r>
            <a:r>
              <a:rPr lang="en-US" sz="1700" dirty="0" err="1">
                <a:latin typeface="Times New Roman" pitchFamily="18" charset="0"/>
                <a:cs typeface="Times New Roman" pitchFamily="18" charset="0"/>
              </a:rPr>
              <a:t>WhiteBox</a:t>
            </a:r>
            <a:r>
              <a:rPr lang="en-US" sz="1700" dirty="0">
                <a:latin typeface="Times New Roman" pitchFamily="18" charset="0"/>
                <a:cs typeface="Times New Roman" pitchFamily="18" charset="0"/>
              </a:rPr>
              <a:t>" was used because of the see-through box concept</a:t>
            </a:r>
            <a:r>
              <a:rPr lang="en-US" sz="1700" dirty="0" smtClean="0">
                <a:latin typeface="Times New Roman" pitchFamily="18" charset="0"/>
                <a:cs typeface="Times New Roman" pitchFamily="18" charset="0"/>
              </a:rPr>
              <a:t>.</a:t>
            </a: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 </a:t>
            </a:r>
            <a:r>
              <a:rPr lang="en-US" sz="1700" dirty="0">
                <a:latin typeface="Times New Roman" pitchFamily="18" charset="0"/>
                <a:cs typeface="Times New Roman" pitchFamily="18" charset="0"/>
              </a:rPr>
              <a:t>The clear box or </a:t>
            </a:r>
            <a:r>
              <a:rPr lang="en-US" sz="1700" dirty="0" err="1">
                <a:latin typeface="Times New Roman" pitchFamily="18" charset="0"/>
                <a:cs typeface="Times New Roman" pitchFamily="18" charset="0"/>
              </a:rPr>
              <a:t>WhiteBox</a:t>
            </a:r>
            <a:r>
              <a:rPr lang="en-US" sz="1700" dirty="0">
                <a:latin typeface="Times New Roman" pitchFamily="18" charset="0"/>
                <a:cs typeface="Times New Roman" pitchFamily="18" charset="0"/>
              </a:rPr>
              <a:t> name symbolizes the ability to see through the software's outer shell (or "box") into its inner workings. </a:t>
            </a:r>
          </a:p>
          <a:p>
            <a:endParaRPr lang="en-US" dirty="0"/>
          </a:p>
        </p:txBody>
      </p:sp>
      <p:sp>
        <p:nvSpPr>
          <p:cNvPr id="3" name="Title 2"/>
          <p:cNvSpPr>
            <a:spLocks noGrp="1"/>
          </p:cNvSpPr>
          <p:nvPr>
            <p:ph type="title"/>
          </p:nvPr>
        </p:nvSpPr>
        <p:spPr/>
        <p:txBody>
          <a:bodyPr>
            <a:normAutofit fontScale="90000"/>
          </a:bodyPr>
          <a:lstStyle/>
          <a:p>
            <a:pPr algn="ct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White Box Testing </a:t>
            </a:r>
            <a:r>
              <a:rPr lang="en-US" dirty="0">
                <a:effectLst/>
              </a:rPr>
              <a:t/>
            </a:r>
            <a:br>
              <a:rPr lang="en-US" dirty="0">
                <a:effectLst/>
              </a:rPr>
            </a:br>
            <a:endParaRPr lang="en-US" dirty="0"/>
          </a:p>
        </p:txBody>
      </p:sp>
    </p:spTree>
    <p:extLst>
      <p:ext uri="{BB962C8B-B14F-4D97-AF65-F5344CB8AC3E}">
        <p14:creationId xmlns:p14="http://schemas.microsoft.com/office/powerpoint/2010/main" val="3993110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800" dirty="0">
                <a:latin typeface="Times New Roman" pitchFamily="18" charset="0"/>
                <a:cs typeface="Times New Roman" pitchFamily="18" charset="0"/>
              </a:rPr>
              <a:t>White box testing involves the testing of the software code for the following</a:t>
            </a:r>
            <a:r>
              <a:rPr lang="en-US" sz="1800" dirty="0" smtClean="0">
                <a:latin typeface="Times New Roman" pitchFamily="18" charset="0"/>
                <a:cs typeface="Times New Roman" pitchFamily="18" charset="0"/>
              </a:rPr>
              <a:t>:</a:t>
            </a:r>
          </a:p>
          <a:p>
            <a:pPr marL="109728" indent="0">
              <a:buNone/>
            </a:pPr>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Internal security </a:t>
            </a:r>
            <a:r>
              <a:rPr lang="en-US" sz="1800" dirty="0" smtClean="0">
                <a:latin typeface="Times New Roman" pitchFamily="18" charset="0"/>
                <a:cs typeface="Times New Roman" pitchFamily="18" charset="0"/>
              </a:rPr>
              <a:t>holes</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Broken or poorly structured paths in the coding </a:t>
            </a:r>
            <a:r>
              <a:rPr lang="en-US" sz="1800" dirty="0" smtClean="0">
                <a:latin typeface="Times New Roman" pitchFamily="18" charset="0"/>
                <a:cs typeface="Times New Roman" pitchFamily="18" charset="0"/>
              </a:rPr>
              <a:t>processes</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The flow of specific inputs through the </a:t>
            </a:r>
            <a:r>
              <a:rPr lang="en-US" sz="1800" dirty="0" smtClean="0">
                <a:latin typeface="Times New Roman" pitchFamily="18" charset="0"/>
                <a:cs typeface="Times New Roman" pitchFamily="18" charset="0"/>
              </a:rPr>
              <a:t>code</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Expected </a:t>
            </a:r>
            <a:r>
              <a:rPr lang="en-US" sz="1800" dirty="0" smtClean="0">
                <a:latin typeface="Times New Roman" pitchFamily="18" charset="0"/>
                <a:cs typeface="Times New Roman" pitchFamily="18" charset="0"/>
              </a:rPr>
              <a:t>output</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The functionality of conditional </a:t>
            </a:r>
            <a:r>
              <a:rPr lang="en-US" sz="1800" dirty="0" smtClean="0">
                <a:latin typeface="Times New Roman" pitchFamily="18" charset="0"/>
                <a:cs typeface="Times New Roman" pitchFamily="18" charset="0"/>
              </a:rPr>
              <a:t>loops</a:t>
            </a:r>
          </a:p>
          <a:p>
            <a:pPr lvl="0"/>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Testing of each statement, object, and function on an individual basis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7311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lnSpc>
                <a:spcPct val="150000"/>
              </a:lnSpc>
            </a:pPr>
            <a:r>
              <a:rPr lang="en-US" sz="1600" dirty="0">
                <a:latin typeface="Times New Roman" pitchFamily="18" charset="0"/>
                <a:cs typeface="Times New Roman" pitchFamily="18" charset="0"/>
              </a:rPr>
              <a:t>The testing can be done at system, integration and unit levels of software development</a:t>
            </a:r>
            <a:r>
              <a:rPr lang="en-US" sz="1600" dirty="0" smtClean="0">
                <a:latin typeface="Times New Roman" pitchFamily="18" charset="0"/>
                <a:cs typeface="Times New Roman" pitchFamily="18" charset="0"/>
              </a:rPr>
              <a:t>.</a:t>
            </a:r>
          </a:p>
          <a:p>
            <a:pPr algn="just">
              <a:lnSpc>
                <a:spcPct val="150000"/>
              </a:lnSpc>
            </a:pPr>
            <a:endParaRPr lang="en-US" sz="1600" dirty="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One of the basic goals of white box testing is to verify a working flow for an application. </a:t>
            </a:r>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It </a:t>
            </a:r>
            <a:r>
              <a:rPr lang="en-US" sz="1600" dirty="0">
                <a:latin typeface="Times New Roman" pitchFamily="18" charset="0"/>
                <a:cs typeface="Times New Roman" pitchFamily="18" charset="0"/>
              </a:rPr>
              <a:t>involves testing a series of predefined inputs against expected or desired outputs so that when a specific input does not result in the expected output, you have encountered a bug</a:t>
            </a:r>
            <a:r>
              <a:rPr lang="en-US" sz="1600" dirty="0" smtClean="0">
                <a:latin typeface="Times New Roman" pitchFamily="18" charset="0"/>
                <a:cs typeface="Times New Roman" pitchFamily="18" charset="0"/>
              </a:rPr>
              <a:t>.</a:t>
            </a:r>
          </a:p>
          <a:p>
            <a:pPr algn="just">
              <a:lnSpc>
                <a:spcPct val="150000"/>
              </a:lnSpc>
            </a:pPr>
            <a:endParaRPr lang="en-US" sz="1600" dirty="0">
              <a:latin typeface="Times New Roman" pitchFamily="18" charset="0"/>
              <a:cs typeface="Times New Roman" pitchFamily="18" charset="0"/>
            </a:endParaRPr>
          </a:p>
          <a:p>
            <a:pPr marL="109728" indent="0">
              <a:lnSpc>
                <a:spcPct val="150000"/>
              </a:lnSpc>
              <a:buNone/>
            </a:pPr>
            <a:r>
              <a:rPr lang="en-US" sz="1600" b="1" dirty="0">
                <a:latin typeface="Times New Roman" pitchFamily="18" charset="0"/>
                <a:cs typeface="Times New Roman" pitchFamily="18" charset="0"/>
              </a:rPr>
              <a:t>Perform White Box Testing</a:t>
            </a:r>
            <a:endParaRPr lang="en-US" sz="1600" dirty="0">
              <a:latin typeface="Times New Roman" pitchFamily="18" charset="0"/>
              <a:cs typeface="Times New Roman" pitchFamily="18" charset="0"/>
            </a:endParaRPr>
          </a:p>
          <a:p>
            <a:pPr algn="just">
              <a:lnSpc>
                <a:spcPct val="150000"/>
              </a:lnSpc>
            </a:pPr>
            <a:r>
              <a:rPr lang="en-US" sz="1600" dirty="0">
                <a:latin typeface="Times New Roman" pitchFamily="18" charset="0"/>
                <a:cs typeface="Times New Roman" pitchFamily="18" charset="0"/>
              </a:rPr>
              <a:t>To give you a simplified explanation of white box testing, we have divided it into </a:t>
            </a:r>
            <a:r>
              <a:rPr lang="en-US" sz="1600" b="1" dirty="0">
                <a:latin typeface="Times New Roman" pitchFamily="18" charset="0"/>
                <a:cs typeface="Times New Roman" pitchFamily="18" charset="0"/>
              </a:rPr>
              <a:t>two basic steps</a:t>
            </a:r>
            <a:r>
              <a:rPr lang="en-US" sz="1600" dirty="0" smtClean="0">
                <a:latin typeface="Times New Roman" pitchFamily="18" charset="0"/>
                <a:cs typeface="Times New Roman" pitchFamily="18" charset="0"/>
              </a:rPr>
              <a:t>.</a:t>
            </a:r>
          </a:p>
          <a:p>
            <a:pPr algn="just">
              <a:lnSpc>
                <a:spcPct val="150000"/>
              </a:lnSpc>
            </a:pPr>
            <a:endParaRPr lang="en-US" sz="1600" dirty="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This is what testers do when testing an application using the white box testing technique: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04523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nSpc>
                <a:spcPct val="110000"/>
              </a:lnSpc>
              <a:buNone/>
            </a:pPr>
            <a:r>
              <a:rPr lang="en-US" sz="1900" b="1" dirty="0">
                <a:latin typeface="Times New Roman" pitchFamily="18" charset="0"/>
                <a:cs typeface="Times New Roman" pitchFamily="18" charset="0"/>
              </a:rPr>
              <a:t>Step 1) Understand the Source </a:t>
            </a:r>
            <a:r>
              <a:rPr lang="en-US" sz="1900" b="1" dirty="0" smtClean="0">
                <a:latin typeface="Times New Roman" pitchFamily="18" charset="0"/>
                <a:cs typeface="Times New Roman" pitchFamily="18" charset="0"/>
              </a:rPr>
              <a:t>Code</a:t>
            </a:r>
            <a:endParaRPr lang="en-US" sz="1900" dirty="0">
              <a:latin typeface="Times New Roman" pitchFamily="18" charset="0"/>
              <a:cs typeface="Times New Roman" pitchFamily="18" charset="0"/>
            </a:endParaRPr>
          </a:p>
          <a:p>
            <a:pPr algn="just">
              <a:lnSpc>
                <a:spcPct val="110000"/>
              </a:lnSpc>
            </a:pPr>
            <a:r>
              <a:rPr lang="en-US" sz="1900" dirty="0">
                <a:latin typeface="Times New Roman" pitchFamily="18" charset="0"/>
                <a:cs typeface="Times New Roman" pitchFamily="18" charset="0"/>
              </a:rPr>
              <a:t>The first thing a tester will often do is learn and understand the source code of the application</a:t>
            </a:r>
            <a:r>
              <a:rPr lang="en-US" sz="1900" dirty="0" smtClean="0">
                <a:latin typeface="Times New Roman" pitchFamily="18" charset="0"/>
                <a:cs typeface="Times New Roman" pitchFamily="18" charset="0"/>
              </a:rPr>
              <a:t>.</a:t>
            </a:r>
          </a:p>
          <a:p>
            <a:pPr algn="just">
              <a:lnSpc>
                <a:spcPct val="110000"/>
              </a:lnSpc>
            </a:pPr>
            <a:endParaRPr lang="en-US" sz="1900" dirty="0">
              <a:latin typeface="Times New Roman" pitchFamily="18" charset="0"/>
              <a:cs typeface="Times New Roman" pitchFamily="18" charset="0"/>
            </a:endParaRPr>
          </a:p>
          <a:p>
            <a:pPr algn="just">
              <a:lnSpc>
                <a:spcPct val="110000"/>
              </a:lnSpc>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Since white box testing involves the testing of the inner workings of an application, the tester must be very knowledgeable in the programming languages used in the applications they are testing. </a:t>
            </a:r>
            <a:endParaRPr lang="en-US" sz="1900" dirty="0" smtClean="0">
              <a:latin typeface="Times New Roman" pitchFamily="18" charset="0"/>
              <a:cs typeface="Times New Roman" pitchFamily="18" charset="0"/>
            </a:endParaRPr>
          </a:p>
          <a:p>
            <a:pPr algn="just">
              <a:lnSpc>
                <a:spcPct val="110000"/>
              </a:lnSpc>
            </a:pPr>
            <a:endParaRPr lang="en-US" sz="1900" dirty="0">
              <a:latin typeface="Times New Roman" pitchFamily="18" charset="0"/>
              <a:cs typeface="Times New Roman" pitchFamily="18" charset="0"/>
            </a:endParaRPr>
          </a:p>
          <a:p>
            <a:pPr algn="just">
              <a:lnSpc>
                <a:spcPct val="110000"/>
              </a:lnSpc>
            </a:pPr>
            <a:r>
              <a:rPr lang="en-US" sz="1900" dirty="0" smtClean="0">
                <a:latin typeface="Times New Roman" pitchFamily="18" charset="0"/>
                <a:cs typeface="Times New Roman" pitchFamily="18" charset="0"/>
              </a:rPr>
              <a:t>Also</a:t>
            </a:r>
            <a:r>
              <a:rPr lang="en-US" sz="1900" dirty="0">
                <a:latin typeface="Times New Roman" pitchFamily="18" charset="0"/>
                <a:cs typeface="Times New Roman" pitchFamily="18" charset="0"/>
              </a:rPr>
              <a:t>, the testing person must be highly aware of secure coding practices. </a:t>
            </a:r>
            <a:endParaRPr lang="en-US" sz="1900" dirty="0" smtClean="0">
              <a:latin typeface="Times New Roman" pitchFamily="18" charset="0"/>
              <a:cs typeface="Times New Roman" pitchFamily="18" charset="0"/>
            </a:endParaRPr>
          </a:p>
          <a:p>
            <a:pPr algn="just">
              <a:lnSpc>
                <a:spcPct val="110000"/>
              </a:lnSpc>
            </a:pPr>
            <a:endParaRPr lang="en-US" sz="1900" dirty="0">
              <a:latin typeface="Times New Roman" pitchFamily="18" charset="0"/>
              <a:cs typeface="Times New Roman" pitchFamily="18" charset="0"/>
            </a:endParaRPr>
          </a:p>
          <a:p>
            <a:pPr algn="just">
              <a:lnSpc>
                <a:spcPct val="110000"/>
              </a:lnSpc>
            </a:pPr>
            <a:r>
              <a:rPr lang="en-US" sz="1900" dirty="0" smtClean="0">
                <a:latin typeface="Times New Roman" pitchFamily="18" charset="0"/>
                <a:cs typeface="Times New Roman" pitchFamily="18" charset="0"/>
              </a:rPr>
              <a:t>Security </a:t>
            </a:r>
            <a:r>
              <a:rPr lang="en-US" sz="1900" dirty="0">
                <a:latin typeface="Times New Roman" pitchFamily="18" charset="0"/>
                <a:cs typeface="Times New Roman" pitchFamily="18" charset="0"/>
              </a:rPr>
              <a:t>is often one of the primary objectives of testing software. </a:t>
            </a:r>
            <a:endParaRPr lang="en-US" sz="1900" dirty="0" smtClean="0">
              <a:latin typeface="Times New Roman" pitchFamily="18" charset="0"/>
              <a:cs typeface="Times New Roman" pitchFamily="18" charset="0"/>
            </a:endParaRPr>
          </a:p>
          <a:p>
            <a:pPr algn="just">
              <a:lnSpc>
                <a:spcPct val="110000"/>
              </a:lnSpc>
            </a:pPr>
            <a:endParaRPr lang="en-US" sz="1900" dirty="0">
              <a:latin typeface="Times New Roman" pitchFamily="18" charset="0"/>
              <a:cs typeface="Times New Roman" pitchFamily="18" charset="0"/>
            </a:endParaRPr>
          </a:p>
          <a:p>
            <a:pPr algn="just">
              <a:lnSpc>
                <a:spcPct val="110000"/>
              </a:lnSpc>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tester should be able to find security issues and prevent attacks from hackers and naive users who might inject malicious code into the application either knowingly or unknowingly.</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08624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a:latin typeface="Times New Roman" pitchFamily="18" charset="0"/>
                <a:cs typeface="Times New Roman" pitchFamily="18" charset="0"/>
              </a:rPr>
              <a:t>S</a:t>
            </a:r>
            <a:r>
              <a:rPr lang="en-US" sz="1800" b="1" dirty="0" smtClean="0">
                <a:latin typeface="Times New Roman" pitchFamily="18" charset="0"/>
                <a:cs typeface="Times New Roman" pitchFamily="18" charset="0"/>
              </a:rPr>
              <a:t>tep </a:t>
            </a:r>
            <a:r>
              <a:rPr lang="en-US" sz="1800" b="1" dirty="0">
                <a:latin typeface="Times New Roman" pitchFamily="18" charset="0"/>
                <a:cs typeface="Times New Roman" pitchFamily="18" charset="0"/>
              </a:rPr>
              <a:t>2) </a:t>
            </a:r>
            <a:r>
              <a:rPr lang="en-US" sz="1800" b="1" dirty="0" smtClean="0">
                <a:latin typeface="Times New Roman" pitchFamily="18" charset="0"/>
                <a:cs typeface="Times New Roman" pitchFamily="18" charset="0"/>
              </a:rPr>
              <a:t>Create Test Cases and Execute</a:t>
            </a:r>
          </a:p>
          <a:p>
            <a:pPr marL="109728" indent="0"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second basic step to white box testing involves testing the application's source code for proper flow and structure.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One </a:t>
            </a:r>
            <a:r>
              <a:rPr lang="en-US" sz="1800" dirty="0">
                <a:latin typeface="Times New Roman" pitchFamily="18" charset="0"/>
                <a:cs typeface="Times New Roman" pitchFamily="18" charset="0"/>
              </a:rPr>
              <a:t>way is by writing more code to test the application's source code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tester will develop little tests for each process or series of processes in the application.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a:t>
            </a:r>
            <a:r>
              <a:rPr lang="en-US" sz="1800" dirty="0">
                <a:latin typeface="Times New Roman" pitchFamily="18" charset="0"/>
                <a:cs typeface="Times New Roman" pitchFamily="18" charset="0"/>
              </a:rPr>
              <a:t> method requires that the tester must have intimate knowledge of the code and is often done by the </a:t>
            </a:r>
            <a:r>
              <a:rPr lang="en-US" sz="1800" dirty="0" smtClean="0">
                <a:latin typeface="Times New Roman" pitchFamily="18" charset="0"/>
                <a:cs typeface="Times New Roman" pitchFamily="18" charset="0"/>
              </a:rPr>
              <a:t>developer</a:t>
            </a: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53430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109728" indent="0">
              <a:buNone/>
            </a:pPr>
            <a:r>
              <a:rPr lang="en-US" sz="1900" b="1" dirty="0" err="1">
                <a:latin typeface="Times New Roman" pitchFamily="18" charset="0"/>
                <a:cs typeface="Times New Roman" pitchFamily="18" charset="0"/>
              </a:rPr>
              <a:t>WhiteBox</a:t>
            </a:r>
            <a:r>
              <a:rPr lang="en-US" sz="1900" b="1" dirty="0">
                <a:latin typeface="Times New Roman" pitchFamily="18" charset="0"/>
                <a:cs typeface="Times New Roman" pitchFamily="18" charset="0"/>
              </a:rPr>
              <a:t> Testing </a:t>
            </a:r>
            <a:r>
              <a:rPr lang="en-US" sz="1900" b="1" dirty="0" smtClean="0">
                <a:latin typeface="Times New Roman" pitchFamily="18" charset="0"/>
                <a:cs typeface="Times New Roman" pitchFamily="18" charset="0"/>
              </a:rPr>
              <a:t>Example</a:t>
            </a:r>
          </a:p>
          <a:p>
            <a:pPr marL="109728" indent="0">
              <a:buNone/>
            </a:pPr>
            <a:endParaRPr lang="en-US" sz="1900" b="1" dirty="0">
              <a:latin typeface="Times New Roman" pitchFamily="18" charset="0"/>
              <a:cs typeface="Times New Roman" pitchFamily="18" charset="0"/>
            </a:endParaRPr>
          </a:p>
          <a:p>
            <a:pPr marL="109728" indent="0" algn="ctr">
              <a:buNone/>
            </a:pPr>
            <a:r>
              <a:rPr lang="en-US" sz="1900" b="1" dirty="0">
                <a:latin typeface="Times New Roman" pitchFamily="18" charset="0"/>
                <a:cs typeface="Times New Roman" pitchFamily="18" charset="0"/>
              </a:rPr>
              <a:t>Consider the following piece of code</a:t>
            </a:r>
          </a:p>
          <a:p>
            <a:pPr marL="109728" indent="0" algn="just">
              <a:buNone/>
            </a:pPr>
            <a:r>
              <a:rPr lang="en-US" sz="1900" dirty="0" err="1">
                <a:latin typeface="Times New Roman" pitchFamily="18" charset="0"/>
                <a:cs typeface="Times New Roman" pitchFamily="18" charset="0"/>
              </a:rPr>
              <a:t>Printme</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int</a:t>
            </a:r>
            <a:r>
              <a:rPr lang="en-US" sz="1900" dirty="0">
                <a:latin typeface="Times New Roman" pitchFamily="18" charset="0"/>
                <a:cs typeface="Times New Roman" pitchFamily="18" charset="0"/>
              </a:rPr>
              <a:t> a, </a:t>
            </a:r>
            <a:r>
              <a:rPr lang="en-US" sz="1900" dirty="0" err="1">
                <a:latin typeface="Times New Roman" pitchFamily="18" charset="0"/>
                <a:cs typeface="Times New Roman" pitchFamily="18" charset="0"/>
              </a:rPr>
              <a:t>int</a:t>
            </a:r>
            <a:r>
              <a:rPr lang="en-US" sz="1900" dirty="0">
                <a:latin typeface="Times New Roman" pitchFamily="18" charset="0"/>
                <a:cs typeface="Times New Roman" pitchFamily="18" charset="0"/>
              </a:rPr>
              <a:t> b) </a:t>
            </a:r>
            <a:endParaRPr lang="en-US" sz="1900" dirty="0" smtClean="0">
              <a:latin typeface="Times New Roman" pitchFamily="18" charset="0"/>
              <a:cs typeface="Times New Roman" pitchFamily="18" charset="0"/>
            </a:endParaRPr>
          </a:p>
          <a:p>
            <a:pPr marL="109728" indent="0" algn="just">
              <a:buNone/>
            </a:pPr>
            <a:r>
              <a:rPr lang="en-US" sz="1900" dirty="0" smtClean="0">
                <a:latin typeface="Times New Roman" pitchFamily="18" charset="0"/>
                <a:cs typeface="Times New Roman" pitchFamily="18" charset="0"/>
              </a:rPr>
              <a:t>{</a:t>
            </a:r>
          </a:p>
          <a:p>
            <a:pPr marL="109728" indent="0" algn="just">
              <a:buNone/>
            </a:pPr>
            <a:r>
              <a:rPr lang="en-US" sz="1900" dirty="0" err="1" smtClean="0">
                <a:latin typeface="Times New Roman" pitchFamily="18" charset="0"/>
                <a:cs typeface="Times New Roman" pitchFamily="18" charset="0"/>
              </a:rPr>
              <a:t>int</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result = a+ b;  </a:t>
            </a:r>
            <a:endParaRPr lang="en-US" sz="1900" dirty="0" smtClean="0">
              <a:latin typeface="Times New Roman" pitchFamily="18" charset="0"/>
              <a:cs typeface="Times New Roman" pitchFamily="18" charset="0"/>
            </a:endParaRPr>
          </a:p>
          <a:p>
            <a:pPr marL="109728" indent="0" algn="just">
              <a:buNone/>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If (result&gt; 0)    </a:t>
            </a:r>
            <a:endParaRPr lang="en-US" sz="1900" dirty="0" smtClean="0">
              <a:latin typeface="Times New Roman" pitchFamily="18" charset="0"/>
              <a:cs typeface="Times New Roman" pitchFamily="18" charset="0"/>
            </a:endParaRPr>
          </a:p>
          <a:p>
            <a:pPr marL="109728" indent="0" algn="just">
              <a:buNone/>
            </a:pPr>
            <a:r>
              <a:rPr lang="en-US" sz="1900" dirty="0" smtClean="0">
                <a:latin typeface="Times New Roman" pitchFamily="18" charset="0"/>
                <a:cs typeface="Times New Roman" pitchFamily="18" charset="0"/>
              </a:rPr>
              <a:t>Print </a:t>
            </a:r>
            <a:r>
              <a:rPr lang="en-US" sz="1900" dirty="0">
                <a:latin typeface="Times New Roman" pitchFamily="18" charset="0"/>
                <a:cs typeface="Times New Roman" pitchFamily="18" charset="0"/>
              </a:rPr>
              <a:t>("Positive", result) </a:t>
            </a:r>
            <a:endParaRPr lang="en-US" sz="1900" dirty="0" smtClean="0">
              <a:latin typeface="Times New Roman" pitchFamily="18" charset="0"/>
              <a:cs typeface="Times New Roman" pitchFamily="18" charset="0"/>
            </a:endParaRPr>
          </a:p>
          <a:p>
            <a:pPr marL="109728" indent="0" algn="just">
              <a:buNone/>
            </a:pPr>
            <a:r>
              <a:rPr lang="en-US" sz="1900" dirty="0" smtClean="0">
                <a:latin typeface="Times New Roman" pitchFamily="18" charset="0"/>
                <a:cs typeface="Times New Roman" pitchFamily="18" charset="0"/>
              </a:rPr>
              <a:t>Else    </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109728" indent="0" algn="just">
              <a:buNone/>
            </a:pPr>
            <a:r>
              <a:rPr lang="en-US" sz="1900" dirty="0" smtClean="0">
                <a:latin typeface="Times New Roman" pitchFamily="18" charset="0"/>
                <a:cs typeface="Times New Roman" pitchFamily="18" charset="0"/>
              </a:rPr>
              <a:t>Print </a:t>
            </a:r>
            <a:r>
              <a:rPr lang="en-US" sz="1900" dirty="0">
                <a:latin typeface="Times New Roman" pitchFamily="18" charset="0"/>
                <a:cs typeface="Times New Roman" pitchFamily="18" charset="0"/>
              </a:rPr>
              <a:t>("Negative", result)  </a:t>
            </a:r>
            <a:endParaRPr lang="en-US" sz="1900" dirty="0" smtClean="0">
              <a:latin typeface="Times New Roman" pitchFamily="18" charset="0"/>
              <a:cs typeface="Times New Roman" pitchFamily="18" charset="0"/>
            </a:endParaRPr>
          </a:p>
          <a:p>
            <a:pPr marL="109728" indent="0" algn="just">
              <a:buNone/>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109728" indent="0">
              <a:buNone/>
            </a:pPr>
            <a:endParaRPr lang="en-US" sz="1900" dirty="0">
              <a:latin typeface="Times New Roman" pitchFamily="18" charset="0"/>
              <a:cs typeface="Times New Roman" pitchFamily="18" charset="0"/>
            </a:endParaRPr>
          </a:p>
          <a:p>
            <a:pPr marL="109728" indent="0">
              <a:buNone/>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goal of </a:t>
            </a:r>
            <a:r>
              <a:rPr lang="en-US" sz="1900" dirty="0" err="1">
                <a:latin typeface="Times New Roman" pitchFamily="18" charset="0"/>
                <a:cs typeface="Times New Roman" pitchFamily="18" charset="0"/>
              </a:rPr>
              <a:t>WhiteBox</a:t>
            </a:r>
            <a:r>
              <a:rPr lang="en-US" sz="1900" dirty="0">
                <a:latin typeface="Times New Roman" pitchFamily="18" charset="0"/>
                <a:cs typeface="Times New Roman" pitchFamily="18" charset="0"/>
              </a:rPr>
              <a:t> testing is to verify all the decision branches, loops, statements in the code.</a:t>
            </a:r>
          </a:p>
          <a:p>
            <a:r>
              <a:rPr lang="en-US" sz="1900" dirty="0">
                <a:latin typeface="Times New Roman" pitchFamily="18" charset="0"/>
                <a:cs typeface="Times New Roman" pitchFamily="18" charset="0"/>
              </a:rPr>
              <a:t>To exercise the statements in the above code, </a:t>
            </a:r>
            <a:r>
              <a:rPr lang="en-US" sz="1900" dirty="0" err="1">
                <a:latin typeface="Times New Roman" pitchFamily="18" charset="0"/>
                <a:cs typeface="Times New Roman" pitchFamily="18" charset="0"/>
              </a:rPr>
              <a:t>WhiteBox</a:t>
            </a:r>
            <a:r>
              <a:rPr lang="en-US" sz="1900" dirty="0">
                <a:latin typeface="Times New Roman" pitchFamily="18" charset="0"/>
                <a:cs typeface="Times New Roman" pitchFamily="18" charset="0"/>
              </a:rPr>
              <a:t> test cases would be</a:t>
            </a:r>
          </a:p>
          <a:p>
            <a:pPr lvl="0"/>
            <a:r>
              <a:rPr lang="en-US" sz="1900" dirty="0">
                <a:latin typeface="Times New Roman" pitchFamily="18" charset="0"/>
                <a:cs typeface="Times New Roman" pitchFamily="18" charset="0"/>
              </a:rPr>
              <a:t>A = 1, B = 1</a:t>
            </a:r>
          </a:p>
          <a:p>
            <a:pPr lvl="0"/>
            <a:r>
              <a:rPr lang="en-US" sz="1900" dirty="0">
                <a:latin typeface="Times New Roman" pitchFamily="18" charset="0"/>
                <a:cs typeface="Times New Roman" pitchFamily="18" charset="0"/>
              </a:rPr>
              <a:t>A = -1, B = -3</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85605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SYLLABUS</a:t>
            </a:r>
            <a:endParaRPr lang="en-US" sz="28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tretch>
            <a:fillRect/>
          </a:stretch>
        </p:blipFill>
        <p:spPr>
          <a:xfrm>
            <a:off x="914400" y="2514600"/>
            <a:ext cx="7315200" cy="1295400"/>
          </a:xfrm>
          <a:prstGeom prst="rect">
            <a:avLst/>
          </a:prstGeom>
        </p:spPr>
      </p:pic>
    </p:spTree>
    <p:extLst>
      <p:ext uri="{BB962C8B-B14F-4D97-AF65-F5344CB8AC3E}">
        <p14:creationId xmlns:p14="http://schemas.microsoft.com/office/powerpoint/2010/main" val="1135609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White Box Testing Techniques</a:t>
            </a:r>
          </a:p>
          <a:p>
            <a:pPr algn="just"/>
            <a:r>
              <a:rPr lang="en-US" sz="1800" dirty="0">
                <a:latin typeface="Times New Roman" pitchFamily="18" charset="0"/>
                <a:cs typeface="Times New Roman" pitchFamily="18" charset="0"/>
              </a:rPr>
              <a:t>A major White box testing technique is Code Coverage analysis.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Code </a:t>
            </a:r>
            <a:r>
              <a:rPr lang="en-US" sz="1800" b="1" dirty="0">
                <a:latin typeface="Times New Roman" pitchFamily="18" charset="0"/>
                <a:cs typeface="Times New Roman" pitchFamily="18" charset="0"/>
              </a:rPr>
              <a:t>Coverage analysis </a:t>
            </a:r>
            <a:r>
              <a:rPr lang="en-US" sz="1800" dirty="0">
                <a:latin typeface="Times New Roman" pitchFamily="18" charset="0"/>
                <a:cs typeface="Times New Roman" pitchFamily="18" charset="0"/>
              </a:rPr>
              <a:t>eliminates gaps in a</a:t>
            </a:r>
            <a:r>
              <a:rPr lang="en-US" sz="1800" u="sng" dirty="0">
                <a:latin typeface="Times New Roman" pitchFamily="18" charset="0"/>
                <a:cs typeface="Times New Roman" pitchFamily="18" charset="0"/>
              </a:rPr>
              <a:t> </a:t>
            </a:r>
            <a:r>
              <a:rPr lang="en-US" sz="1800" dirty="0">
                <a:latin typeface="Times New Roman" pitchFamily="18" charset="0"/>
                <a:cs typeface="Times New Roman" pitchFamily="18" charset="0"/>
              </a:rPr>
              <a:t>Test Case suite.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identifies areas of a program that are not exercised by a set of test cases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Once </a:t>
            </a:r>
            <a:r>
              <a:rPr lang="en-US" sz="1800" dirty="0">
                <a:latin typeface="Times New Roman" pitchFamily="18" charset="0"/>
                <a:cs typeface="Times New Roman" pitchFamily="18" charset="0"/>
              </a:rPr>
              <a:t>gaps are identified, you create test cases to verify untested parts of the code, thereby increasing the quality of the software </a:t>
            </a:r>
            <a:r>
              <a:rPr lang="en-US" sz="1800" dirty="0" smtClean="0">
                <a:latin typeface="Times New Roman" pitchFamily="18" charset="0"/>
                <a:cs typeface="Times New Roman" pitchFamily="18" charset="0"/>
              </a:rPr>
              <a:t>product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There are automated tools available to perform Code coverage analysis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Below are a few coverage analysis techniques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72998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900" b="1" dirty="0">
                <a:latin typeface="Times New Roman" pitchFamily="18" charset="0"/>
                <a:cs typeface="Times New Roman" pitchFamily="18" charset="0"/>
              </a:rPr>
              <a:t>Statement Coverage</a:t>
            </a:r>
            <a:r>
              <a:rPr lang="en-US" sz="1900" dirty="0">
                <a:latin typeface="Times New Roman" pitchFamily="18" charset="0"/>
                <a:cs typeface="Times New Roman" pitchFamily="18" charset="0"/>
              </a:rPr>
              <a:t>:- This technique requires every possible statement in the code to be tested at least once during the testing process of software engineering</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b="1" dirty="0">
                <a:latin typeface="Times New Roman" pitchFamily="18" charset="0"/>
                <a:cs typeface="Times New Roman" pitchFamily="18" charset="0"/>
              </a:rPr>
              <a:t>Branch Coverage - </a:t>
            </a:r>
            <a:r>
              <a:rPr lang="en-US" sz="1900" dirty="0">
                <a:latin typeface="Times New Roman" pitchFamily="18" charset="0"/>
                <a:cs typeface="Times New Roman" pitchFamily="18" charset="0"/>
              </a:rPr>
              <a:t>This technique checks every possible path (if-else and other conditional loops) of a software application</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Apart from above, there are numerous coverage types such as Condition Coverage, Multiple Condition Coverage, Path Coverage, Function Coverage etc</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Each technique has its own merits and attempts to test (cover) all parts of software code. Using Statement and Branch coverage you generally attain 80-90% code coverage which is sufficient.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79569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lgn="just">
              <a:buNone/>
            </a:pPr>
            <a:r>
              <a:rPr lang="en-US" sz="2100" b="1" dirty="0" smtClean="0">
                <a:latin typeface="Times New Roman" pitchFamily="18" charset="0"/>
                <a:cs typeface="Times New Roman" pitchFamily="18" charset="0"/>
              </a:rPr>
              <a:t>Types </a:t>
            </a:r>
            <a:r>
              <a:rPr lang="en-US" sz="2100" b="1" dirty="0">
                <a:latin typeface="Times New Roman" pitchFamily="18" charset="0"/>
                <a:cs typeface="Times New Roman" pitchFamily="18" charset="0"/>
              </a:rPr>
              <a:t>of White Box </a:t>
            </a:r>
            <a:r>
              <a:rPr lang="en-US" sz="2100" b="1" dirty="0" smtClean="0">
                <a:latin typeface="Times New Roman" pitchFamily="18" charset="0"/>
                <a:cs typeface="Times New Roman" pitchFamily="18" charset="0"/>
              </a:rPr>
              <a:t>Testing</a:t>
            </a:r>
            <a:endParaRPr lang="en-US" sz="2100" b="1" dirty="0">
              <a:latin typeface="Times New Roman" pitchFamily="18" charset="0"/>
              <a:cs typeface="Times New Roman" pitchFamily="18" charset="0"/>
            </a:endParaRPr>
          </a:p>
          <a:p>
            <a:pPr algn="just"/>
            <a:r>
              <a:rPr lang="en-US" sz="2100" dirty="0">
                <a:latin typeface="Times New Roman" pitchFamily="18" charset="0"/>
                <a:cs typeface="Times New Roman" pitchFamily="18" charset="0"/>
              </a:rPr>
              <a:t>White box testing encompasses several testing types used to evaluate the usability of an application, block of code or specific software package</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marL="109728" indent="0" algn="ctr">
              <a:buNone/>
            </a:pPr>
            <a:r>
              <a:rPr lang="en-US" sz="2100" b="1" dirty="0" smtClean="0">
                <a:latin typeface="Times New Roman" pitchFamily="18" charset="0"/>
                <a:cs typeface="Times New Roman" pitchFamily="18" charset="0"/>
              </a:rPr>
              <a:t> </a:t>
            </a:r>
            <a:r>
              <a:rPr lang="en-US" sz="2100" b="1" dirty="0">
                <a:latin typeface="Times New Roman" pitchFamily="18" charset="0"/>
                <a:cs typeface="Times New Roman" pitchFamily="18" charset="0"/>
              </a:rPr>
              <a:t>There are listed below </a:t>
            </a:r>
          </a:p>
          <a:p>
            <a:pPr lvl="0" algn="just"/>
            <a:r>
              <a:rPr lang="en-US" sz="2100" b="1" dirty="0">
                <a:latin typeface="Times New Roman" pitchFamily="18" charset="0"/>
                <a:cs typeface="Times New Roman" pitchFamily="18" charset="0"/>
              </a:rPr>
              <a:t>Unit Testing</a:t>
            </a:r>
            <a:r>
              <a:rPr lang="en-US" sz="2100" b="1" dirty="0" smtClean="0">
                <a:latin typeface="Times New Roman" pitchFamily="18" charset="0"/>
                <a:cs typeface="Times New Roman" pitchFamily="18" charset="0"/>
              </a:rPr>
              <a:t>:</a:t>
            </a:r>
          </a:p>
          <a:p>
            <a:pPr lvl="0" algn="just"/>
            <a:endParaRPr lang="en-US" sz="2100" b="1" dirty="0">
              <a:latin typeface="Times New Roman" pitchFamily="18" charset="0"/>
              <a:cs typeface="Times New Roman" pitchFamily="18" charset="0"/>
            </a:endParaRPr>
          </a:p>
          <a:p>
            <a:pPr lvl="0" algn="just"/>
            <a:r>
              <a:rPr lang="en-US" sz="2100" b="1" dirty="0">
                <a:latin typeface="Times New Roman" pitchFamily="18" charset="0"/>
                <a:cs typeface="Times New Roman" pitchFamily="18" charset="0"/>
              </a:rPr>
              <a:t> </a:t>
            </a:r>
            <a:r>
              <a:rPr lang="en-US" sz="2100" dirty="0">
                <a:latin typeface="Times New Roman" pitchFamily="18" charset="0"/>
                <a:cs typeface="Times New Roman" pitchFamily="18" charset="0"/>
              </a:rPr>
              <a:t>It is often the first type of testing done on an application</a:t>
            </a:r>
            <a:r>
              <a:rPr lang="en-US" sz="2100" dirty="0" smtClean="0">
                <a:latin typeface="Times New Roman" pitchFamily="18" charset="0"/>
                <a:cs typeface="Times New Roman" pitchFamily="18" charset="0"/>
              </a:rPr>
              <a:t>.</a:t>
            </a:r>
            <a:endParaRPr lang="en-US" sz="2100" u="sng" dirty="0" smtClean="0">
              <a:latin typeface="Times New Roman" pitchFamily="18" charset="0"/>
              <a:cs typeface="Times New Roman" pitchFamily="18" charset="0"/>
            </a:endParaRPr>
          </a:p>
          <a:p>
            <a:pPr lvl="0" algn="just"/>
            <a:endParaRPr lang="en-US" sz="2100" u="sng" dirty="0">
              <a:latin typeface="Times New Roman" pitchFamily="18" charset="0"/>
              <a:cs typeface="Times New Roman" pitchFamily="18" charset="0"/>
            </a:endParaRPr>
          </a:p>
          <a:p>
            <a:pPr lvl="0" algn="just"/>
            <a:r>
              <a:rPr lang="en-US" sz="2100" dirty="0" smtClean="0">
                <a:latin typeface="Times New Roman" pitchFamily="18" charset="0"/>
                <a:cs typeface="Times New Roman" pitchFamily="18" charset="0"/>
              </a:rPr>
              <a:t>Unit </a:t>
            </a:r>
            <a:r>
              <a:rPr lang="en-US" sz="2100" dirty="0">
                <a:latin typeface="Times New Roman" pitchFamily="18" charset="0"/>
                <a:cs typeface="Times New Roman" pitchFamily="18" charset="0"/>
              </a:rPr>
              <a:t>Testing is performed on each unit or block of code as it is developed. </a:t>
            </a:r>
            <a:endParaRPr lang="en-US" sz="2100" dirty="0" smtClean="0">
              <a:latin typeface="Times New Roman" pitchFamily="18" charset="0"/>
              <a:cs typeface="Times New Roman" pitchFamily="18" charset="0"/>
            </a:endParaRPr>
          </a:p>
          <a:p>
            <a:pPr lvl="0" algn="just"/>
            <a:endParaRPr lang="en-US" sz="2100" dirty="0">
              <a:latin typeface="Times New Roman" pitchFamily="18" charset="0"/>
              <a:cs typeface="Times New Roman" pitchFamily="18" charset="0"/>
            </a:endParaRPr>
          </a:p>
          <a:p>
            <a:pPr lvl="0" algn="just"/>
            <a:r>
              <a:rPr lang="en-US" sz="2100" dirty="0" smtClean="0">
                <a:latin typeface="Times New Roman" pitchFamily="18" charset="0"/>
                <a:cs typeface="Times New Roman" pitchFamily="18" charset="0"/>
              </a:rPr>
              <a:t>Unit </a:t>
            </a:r>
            <a:r>
              <a:rPr lang="en-US" sz="2100" dirty="0">
                <a:latin typeface="Times New Roman" pitchFamily="18" charset="0"/>
                <a:cs typeface="Times New Roman" pitchFamily="18" charset="0"/>
              </a:rPr>
              <a:t>Testing is essentially done by the programmer. </a:t>
            </a:r>
            <a:endParaRPr lang="en-US" sz="2100" dirty="0" smtClean="0">
              <a:latin typeface="Times New Roman" pitchFamily="18" charset="0"/>
              <a:cs typeface="Times New Roman" pitchFamily="18" charset="0"/>
            </a:endParaRPr>
          </a:p>
          <a:p>
            <a:pPr lvl="0" algn="just"/>
            <a:endParaRPr lang="en-US" sz="21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710533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sz="1800" dirty="0">
                <a:latin typeface="Times New Roman" pitchFamily="18" charset="0"/>
                <a:cs typeface="Times New Roman" pitchFamily="18" charset="0"/>
              </a:rPr>
              <a:t>As a software developer, you develop a few lines of code, a single function or an object and test it to make sure it works before </a:t>
            </a:r>
            <a:r>
              <a:rPr lang="en-US" sz="1800" dirty="0" smtClean="0">
                <a:latin typeface="Times New Roman" pitchFamily="18" charset="0"/>
                <a:cs typeface="Times New Roman" pitchFamily="18" charset="0"/>
              </a:rPr>
              <a:t>continuing</a:t>
            </a:r>
          </a:p>
          <a:p>
            <a:pPr lvl="0" algn="just"/>
            <a:endParaRPr lang="en-US" sz="1800" dirty="0">
              <a:latin typeface="Times New Roman" pitchFamily="18" charset="0"/>
              <a:cs typeface="Times New Roman" pitchFamily="18" charset="0"/>
            </a:endParaRPr>
          </a:p>
          <a:p>
            <a:pPr lvl="0"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Unit Testing helps identify a majority of bugs, early in the software development lifecycle.</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 Bugs identified in this stage are cheaper and easy to fix.</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41398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lvl="0" indent="0" algn="just">
              <a:buNone/>
            </a:pPr>
            <a:r>
              <a:rPr lang="en-US" sz="1900" b="1" dirty="0">
                <a:latin typeface="Times New Roman" pitchFamily="18" charset="0"/>
                <a:cs typeface="Times New Roman" pitchFamily="18" charset="0"/>
              </a:rPr>
              <a:t>Testing for Memory Leaks</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lvl="0" algn="just"/>
            <a:endParaRPr lang="en-US" sz="1900" dirty="0">
              <a:latin typeface="Times New Roman" pitchFamily="18" charset="0"/>
              <a:cs typeface="Times New Roman" pitchFamily="18" charset="0"/>
            </a:endParaRPr>
          </a:p>
          <a:p>
            <a:pPr lvl="0" algn="just"/>
            <a:r>
              <a:rPr lang="en-US" sz="1900" dirty="0" smtClean="0">
                <a:latin typeface="Times New Roman" pitchFamily="18" charset="0"/>
                <a:cs typeface="Times New Roman" pitchFamily="18" charset="0"/>
              </a:rPr>
              <a:t>Memory </a:t>
            </a:r>
            <a:r>
              <a:rPr lang="en-US" sz="1900" dirty="0">
                <a:latin typeface="Times New Roman" pitchFamily="18" charset="0"/>
                <a:cs typeface="Times New Roman" pitchFamily="18" charset="0"/>
              </a:rPr>
              <a:t>leaks are leading causes of slower running applications</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A QA specialist who is experienced at detecting memory leaks is essential in cases where you have a slow running software application</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Apart from above, a few testing types are part of both black box and white box testing. They are listed as </a:t>
            </a:r>
            <a:r>
              <a:rPr lang="en-US" sz="1900" dirty="0" smtClean="0">
                <a:latin typeface="Times New Roman" pitchFamily="18" charset="0"/>
                <a:cs typeface="Times New Roman" pitchFamily="18" charset="0"/>
              </a:rPr>
              <a:t>below</a:t>
            </a:r>
          </a:p>
          <a:p>
            <a:pPr algn="just"/>
            <a:endParaRPr lang="en-US" sz="19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22359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2000" b="1" dirty="0">
                <a:latin typeface="Times New Roman" pitchFamily="18" charset="0"/>
                <a:cs typeface="Times New Roman" pitchFamily="18" charset="0"/>
              </a:rPr>
              <a:t>White Box Penetration Testing:</a:t>
            </a:r>
            <a:r>
              <a:rPr lang="en-US" sz="2000" dirty="0">
                <a:latin typeface="Times New Roman" pitchFamily="18" charset="0"/>
                <a:cs typeface="Times New Roman" pitchFamily="18" charset="0"/>
              </a:rPr>
              <a:t> In this testing, the tester/developer has full information of the application's source code, detailed network information, IP addresses involved and all server information the application runs on.  The aim is to attack the code from several angles to expose security threats</a:t>
            </a:r>
          </a:p>
          <a:p>
            <a:pPr lvl="0" algn="just"/>
            <a:endParaRPr lang="en-US" sz="2000" dirty="0">
              <a:latin typeface="Times New Roman" pitchFamily="18" charset="0"/>
              <a:cs typeface="Times New Roman" pitchFamily="18" charset="0"/>
            </a:endParaRPr>
          </a:p>
          <a:p>
            <a:pPr lvl="0" algn="just"/>
            <a:r>
              <a:rPr lang="en-US" sz="2000" b="1" dirty="0">
                <a:latin typeface="Times New Roman" pitchFamily="18" charset="0"/>
                <a:cs typeface="Times New Roman" pitchFamily="18" charset="0"/>
              </a:rPr>
              <a:t>White Box Mutation Testing</a:t>
            </a:r>
            <a:r>
              <a:rPr lang="en-US" sz="2000" dirty="0">
                <a:latin typeface="Times New Roman" pitchFamily="18" charset="0"/>
                <a:cs typeface="Times New Roman" pitchFamily="18" charset="0"/>
              </a:rPr>
              <a:t>: Mutation testing is often used to discover the best coding techniques to use for expanding a software solution.</a:t>
            </a:r>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913682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sz="1800" b="1" dirty="0">
                <a:latin typeface="Times New Roman" pitchFamily="18" charset="0"/>
                <a:cs typeface="Times New Roman" pitchFamily="18" charset="0"/>
              </a:rPr>
              <a:t>White Box Testing </a:t>
            </a:r>
            <a:r>
              <a:rPr lang="en-US" sz="1800" b="1" dirty="0" smtClean="0">
                <a:latin typeface="Times New Roman" pitchFamily="18" charset="0"/>
                <a:cs typeface="Times New Roman" pitchFamily="18" charset="0"/>
              </a:rPr>
              <a:t>Tools</a:t>
            </a:r>
          </a:p>
          <a:p>
            <a:pPr marL="109728" indent="0" algn="just">
              <a:buNone/>
            </a:pPr>
            <a:endParaRPr lang="en-US" sz="1800" b="1" dirty="0">
              <a:latin typeface="Times New Roman" pitchFamily="18" charset="0"/>
              <a:cs typeface="Times New Roman" pitchFamily="18" charset="0"/>
            </a:endParaRPr>
          </a:p>
          <a:p>
            <a:pPr marL="109728" indent="0" algn="just">
              <a:buNone/>
            </a:pPr>
            <a:r>
              <a:rPr lang="en-US" sz="1800" dirty="0">
                <a:latin typeface="Times New Roman" pitchFamily="18" charset="0"/>
                <a:cs typeface="Times New Roman" pitchFamily="18" charset="0"/>
              </a:rPr>
              <a:t>Below is a list of top white box testing tools.</a:t>
            </a:r>
          </a:p>
          <a:p>
            <a:pPr lvl="0" algn="just"/>
            <a:r>
              <a:rPr lang="en-US" sz="1800" u="sng" dirty="0" err="1">
                <a:latin typeface="Times New Roman" pitchFamily="18" charset="0"/>
                <a:cs typeface="Times New Roman" pitchFamily="18" charset="0"/>
              </a:rPr>
              <a:t>Parasoft</a:t>
            </a:r>
            <a:r>
              <a:rPr lang="en-US" sz="1800" u="sng" dirty="0">
                <a:latin typeface="Times New Roman" pitchFamily="18" charset="0"/>
                <a:cs typeface="Times New Roman" pitchFamily="18" charset="0"/>
              </a:rPr>
              <a:t> </a:t>
            </a:r>
            <a:r>
              <a:rPr lang="en-US" sz="1800" u="sng" dirty="0" err="1">
                <a:latin typeface="Times New Roman" pitchFamily="18" charset="0"/>
                <a:cs typeface="Times New Roman" pitchFamily="18" charset="0"/>
              </a:rPr>
              <a:t>Jtest</a:t>
            </a:r>
            <a:endParaRPr lang="en-US" sz="1800" dirty="0">
              <a:latin typeface="Times New Roman" pitchFamily="18" charset="0"/>
              <a:cs typeface="Times New Roman" pitchFamily="18" charset="0"/>
            </a:endParaRPr>
          </a:p>
          <a:p>
            <a:pPr lvl="0" algn="just"/>
            <a:r>
              <a:rPr lang="en-US" sz="1800" u="sng" dirty="0" err="1">
                <a:latin typeface="Times New Roman" pitchFamily="18" charset="0"/>
                <a:cs typeface="Times New Roman" pitchFamily="18" charset="0"/>
              </a:rPr>
              <a:t>EclEmma</a:t>
            </a:r>
            <a:endParaRPr lang="en-US" sz="1800" dirty="0">
              <a:latin typeface="Times New Roman" pitchFamily="18" charset="0"/>
              <a:cs typeface="Times New Roman" pitchFamily="18" charset="0"/>
            </a:endParaRPr>
          </a:p>
          <a:p>
            <a:pPr lvl="0" algn="just"/>
            <a:r>
              <a:rPr lang="en-US" sz="1800" u="sng" dirty="0" err="1">
                <a:latin typeface="Times New Roman" pitchFamily="18" charset="0"/>
                <a:cs typeface="Times New Roman" pitchFamily="18" charset="0"/>
              </a:rPr>
              <a:t>NUnit</a:t>
            </a:r>
            <a:endParaRPr lang="en-US" sz="1800" dirty="0">
              <a:latin typeface="Times New Roman" pitchFamily="18" charset="0"/>
              <a:cs typeface="Times New Roman" pitchFamily="18" charset="0"/>
            </a:endParaRPr>
          </a:p>
          <a:p>
            <a:pPr lvl="0" algn="just"/>
            <a:r>
              <a:rPr lang="en-US" sz="1800" u="sng" dirty="0" err="1">
                <a:latin typeface="Times New Roman" pitchFamily="18" charset="0"/>
                <a:cs typeface="Times New Roman" pitchFamily="18" charset="0"/>
              </a:rPr>
              <a:t>PyUnit</a:t>
            </a:r>
            <a:endParaRPr lang="en-US" sz="1800" dirty="0">
              <a:latin typeface="Times New Roman" pitchFamily="18" charset="0"/>
              <a:cs typeface="Times New Roman" pitchFamily="18" charset="0"/>
            </a:endParaRPr>
          </a:p>
          <a:p>
            <a:pPr lvl="0" algn="just"/>
            <a:r>
              <a:rPr lang="en-US" sz="1800" u="sng" dirty="0" err="1">
                <a:latin typeface="Times New Roman" pitchFamily="18" charset="0"/>
                <a:cs typeface="Times New Roman" pitchFamily="18" charset="0"/>
              </a:rPr>
              <a:t>HTMLUnit</a:t>
            </a:r>
            <a:endParaRPr lang="en-US" sz="1800" dirty="0">
              <a:latin typeface="Times New Roman" pitchFamily="18" charset="0"/>
              <a:cs typeface="Times New Roman" pitchFamily="18" charset="0"/>
            </a:endParaRPr>
          </a:p>
          <a:p>
            <a:pPr lvl="0" algn="just"/>
            <a:r>
              <a:rPr lang="en-US" sz="1800" u="sng" dirty="0" err="1">
                <a:latin typeface="Times New Roman" pitchFamily="18" charset="0"/>
                <a:cs typeface="Times New Roman" pitchFamily="18" charset="0"/>
              </a:rPr>
              <a:t>CppUnit</a:t>
            </a:r>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0368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Advantages of White Box </a:t>
            </a:r>
            <a:r>
              <a:rPr lang="en-US" sz="1800" b="1" dirty="0" smtClean="0">
                <a:latin typeface="Times New Roman" pitchFamily="18" charset="0"/>
                <a:cs typeface="Times New Roman" pitchFamily="18" charset="0"/>
              </a:rPr>
              <a:t>Testing</a:t>
            </a:r>
          </a:p>
          <a:p>
            <a:pPr marL="109728" indent="0" algn="just">
              <a:buNone/>
            </a:pPr>
            <a:endParaRPr lang="en-US" sz="1800" b="1"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Code optimization by finding hidden errors</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White box tests cases can be easily automated</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Testing is more thorough as all code paths are usually covered</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Testing can start early in SDLC even if GUI is not available</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39294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Disadvantages of </a:t>
            </a:r>
            <a:r>
              <a:rPr lang="en-US" sz="1800" b="1" dirty="0" smtClean="0">
                <a:latin typeface="Times New Roman" pitchFamily="18" charset="0"/>
                <a:cs typeface="Times New Roman" pitchFamily="18" charset="0"/>
              </a:rPr>
              <a:t>White Box </a:t>
            </a:r>
            <a:r>
              <a:rPr lang="en-US" sz="1800" b="1" dirty="0">
                <a:latin typeface="Times New Roman" pitchFamily="18" charset="0"/>
                <a:cs typeface="Times New Roman" pitchFamily="18" charset="0"/>
              </a:rPr>
              <a:t>Testing</a:t>
            </a:r>
          </a:p>
          <a:p>
            <a:pPr algn="just"/>
            <a:endParaRPr lang="en-US" sz="1800" b="1"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White box testing can be quite complex and expensive.</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Developers who usually execute white box test cases detest it. The white box testing by developers is not detailed can lead to production errors.</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White box testing requires professional resources, with a detailed understanding of programming and implementation.</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White-box testing is time-consuming, bigger programming applications take the time to test fully</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64246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endParaRPr lang="en-US" sz="1900" b="1" dirty="0" smtClean="0">
              <a:latin typeface="Times New Roman" pitchFamily="18" charset="0"/>
              <a:cs typeface="Times New Roman" pitchFamily="18" charset="0"/>
            </a:endParaRPr>
          </a:p>
          <a:p>
            <a:pPr marL="109728" indent="0">
              <a:buNone/>
            </a:pPr>
            <a:endParaRPr lang="en-US" sz="1900" b="1" dirty="0">
              <a:latin typeface="Times New Roman" pitchFamily="18" charset="0"/>
              <a:cs typeface="Times New Roman" pitchFamily="18" charset="0"/>
            </a:endParaRPr>
          </a:p>
          <a:p>
            <a:pPr marL="109728" indent="0">
              <a:buNone/>
            </a:pPr>
            <a:r>
              <a:rPr lang="en-US" sz="1900" b="1" dirty="0" smtClean="0">
                <a:latin typeface="Times New Roman" pitchFamily="18" charset="0"/>
                <a:cs typeface="Times New Roman" pitchFamily="18" charset="0"/>
              </a:rPr>
              <a:t>Path </a:t>
            </a:r>
            <a:r>
              <a:rPr lang="en-US" sz="1900" b="1" dirty="0">
                <a:latin typeface="Times New Roman" pitchFamily="18" charset="0"/>
                <a:cs typeface="Times New Roman" pitchFamily="18" charset="0"/>
              </a:rPr>
              <a:t>Testing:</a:t>
            </a:r>
          </a:p>
          <a:p>
            <a:pPr algn="just"/>
            <a:r>
              <a:rPr lang="en-US" sz="1900" dirty="0">
                <a:latin typeface="Times New Roman" pitchFamily="18" charset="0"/>
                <a:cs typeface="Times New Roman" pitchFamily="18" charset="0"/>
              </a:rPr>
              <a:t>Path testing is a structural testing method that involves using the source code of a program in order to find every possible executable path</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It helps to determine all faults lying within a piece of code.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This </a:t>
            </a:r>
            <a:r>
              <a:rPr lang="en-US" sz="1900" dirty="0">
                <a:latin typeface="Times New Roman" pitchFamily="18" charset="0"/>
                <a:cs typeface="Times New Roman" pitchFamily="18" charset="0"/>
              </a:rPr>
              <a:t>method is designed to execute all or selected path through a computer program</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Any software program includes, multiple entry and exit points.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Testing </a:t>
            </a:r>
            <a:r>
              <a:rPr lang="en-US" sz="1900" dirty="0">
                <a:latin typeface="Times New Roman" pitchFamily="18" charset="0"/>
                <a:cs typeface="Times New Roman" pitchFamily="18" charset="0"/>
              </a:rPr>
              <a:t>each of these points is a challenging as well as time-consuming.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In </a:t>
            </a:r>
            <a:r>
              <a:rPr lang="en-US" sz="1900" dirty="0">
                <a:latin typeface="Times New Roman" pitchFamily="18" charset="0"/>
                <a:cs typeface="Times New Roman" pitchFamily="18" charset="0"/>
              </a:rPr>
              <a:t>order to reduce the redundant tests and to achieve maximum test coverage, basis path testing is used.</a:t>
            </a:r>
          </a:p>
          <a:p>
            <a:endParaRPr lang="en-US" dirty="0"/>
          </a:p>
        </p:txBody>
      </p:sp>
      <p:sp>
        <p:nvSpPr>
          <p:cNvPr id="3" name="Title 2"/>
          <p:cNvSpPr>
            <a:spLocks noGrp="1"/>
          </p:cNvSpPr>
          <p:nvPr>
            <p:ph type="title"/>
          </p:nvPr>
        </p:nvSpPr>
        <p:spPr/>
        <p:txBody>
          <a:bodyPr>
            <a:normAutofit fontScale="90000"/>
          </a:bodyPr>
          <a:lstStyle/>
          <a:p>
            <a:pPr algn="ct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a:effectLst/>
                <a:latin typeface="Times New Roman" pitchFamily="18" charset="0"/>
                <a:cs typeface="Times New Roman" pitchFamily="18" charset="0"/>
              </a:rPr>
              <a:t/>
            </a:r>
            <a:br>
              <a:rPr lang="en-US" sz="3100" dirty="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
            </a:r>
            <a:br>
              <a:rPr lang="en-US" sz="3100" dirty="0" smtClean="0">
                <a:effectLst/>
                <a:latin typeface="Times New Roman" pitchFamily="18" charset="0"/>
                <a:cs typeface="Times New Roman" pitchFamily="18" charset="0"/>
              </a:rPr>
            </a:br>
            <a:r>
              <a:rPr lang="en-US" sz="3100" dirty="0" smtClean="0">
                <a:effectLst/>
                <a:latin typeface="Times New Roman" pitchFamily="18" charset="0"/>
                <a:cs typeface="Times New Roman" pitchFamily="18" charset="0"/>
              </a:rPr>
              <a:t>Basis </a:t>
            </a:r>
            <a:r>
              <a:rPr lang="en-US" sz="3100" dirty="0">
                <a:effectLst/>
                <a:latin typeface="Times New Roman" pitchFamily="18" charset="0"/>
                <a:cs typeface="Times New Roman" pitchFamily="18" charset="0"/>
              </a:rPr>
              <a:t>Path Testing:</a:t>
            </a:r>
            <a:r>
              <a:rPr lang="en-US" dirty="0">
                <a:effectLst/>
              </a:rPr>
              <a:t/>
            </a:r>
            <a:br>
              <a:rPr lang="en-US" dirty="0">
                <a:effectLst/>
              </a:rPr>
            </a:br>
            <a:endParaRPr lang="en-US" dirty="0"/>
          </a:p>
        </p:txBody>
      </p:sp>
    </p:spTree>
    <p:extLst>
      <p:ext uri="{BB962C8B-B14F-4D97-AF65-F5344CB8AC3E}">
        <p14:creationId xmlns:p14="http://schemas.microsoft.com/office/powerpoint/2010/main" val="421078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lnSpc>
                <a:spcPct val="120000"/>
              </a:lnSpc>
            </a:pPr>
            <a:r>
              <a:rPr lang="en-US" sz="1800" dirty="0" smtClean="0">
                <a:latin typeface="Times New Roman" pitchFamily="18" charset="0"/>
                <a:cs typeface="Times New Roman" pitchFamily="18" charset="0"/>
              </a:rPr>
              <a:t>Tests </a:t>
            </a:r>
            <a:r>
              <a:rPr lang="en-US" sz="1800" dirty="0">
                <a:latin typeface="Times New Roman" pitchFamily="18" charset="0"/>
                <a:cs typeface="Times New Roman" pitchFamily="18" charset="0"/>
              </a:rPr>
              <a:t>are grouped together based on where they are added in SDLC or the by the level of </a:t>
            </a:r>
            <a:r>
              <a:rPr lang="en-US" sz="1800" dirty="0" err="1">
                <a:latin typeface="Times New Roman" pitchFamily="18" charset="0"/>
                <a:cs typeface="Times New Roman" pitchFamily="18" charset="0"/>
              </a:rPr>
              <a:t>of</a:t>
            </a:r>
            <a:r>
              <a:rPr lang="en-US" sz="1800" dirty="0">
                <a:latin typeface="Times New Roman" pitchFamily="18" charset="0"/>
                <a:cs typeface="Times New Roman" pitchFamily="18" charset="0"/>
              </a:rPr>
              <a:t> detailing they contain. </a:t>
            </a:r>
            <a:endParaRPr lang="en-US" sz="1800" dirty="0" smtClean="0">
              <a:latin typeface="Times New Roman" pitchFamily="18" charset="0"/>
              <a:cs typeface="Times New Roman" pitchFamily="18" charset="0"/>
            </a:endParaRPr>
          </a:p>
          <a:p>
            <a:pPr algn="just">
              <a:lnSpc>
                <a:spcPct val="120000"/>
              </a:lnSpc>
            </a:pPr>
            <a:endParaRPr lang="en-US" sz="1800" dirty="0">
              <a:latin typeface="Times New Roman" pitchFamily="18" charset="0"/>
              <a:cs typeface="Times New Roman" pitchFamily="18" charset="0"/>
            </a:endParaRPr>
          </a:p>
          <a:p>
            <a:pPr algn="just">
              <a:lnSpc>
                <a:spcPct val="120000"/>
              </a:lnSpc>
            </a:pPr>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general, there are four levels of testing: unit testing, integration testing, system testing, and acceptance testing</a:t>
            </a:r>
            <a:r>
              <a:rPr lang="en-US" sz="1800" dirty="0" smtClean="0">
                <a:latin typeface="Times New Roman" pitchFamily="18" charset="0"/>
                <a:cs typeface="Times New Roman" pitchFamily="18" charset="0"/>
              </a:rPr>
              <a:t>.</a:t>
            </a:r>
          </a:p>
          <a:p>
            <a:pPr algn="just">
              <a:lnSpc>
                <a:spcPct val="120000"/>
              </a:lnSpc>
            </a:pPr>
            <a:endParaRPr lang="en-US" sz="1800" dirty="0">
              <a:latin typeface="Times New Roman" pitchFamily="18" charset="0"/>
              <a:cs typeface="Times New Roman" pitchFamily="18" charset="0"/>
            </a:endParaRPr>
          </a:p>
          <a:p>
            <a:pPr algn="just">
              <a:lnSpc>
                <a:spcPct val="12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purpose of Levels of testing is to make software testing systematic and easily identify all possible test cases at a particular level</a:t>
            </a:r>
            <a:r>
              <a:rPr lang="en-US" sz="1800" dirty="0" smtClean="0">
                <a:latin typeface="Times New Roman" pitchFamily="18" charset="0"/>
                <a:cs typeface="Times New Roman" pitchFamily="18" charset="0"/>
              </a:rPr>
              <a:t>.</a:t>
            </a:r>
          </a:p>
          <a:p>
            <a:pPr algn="just">
              <a:lnSpc>
                <a:spcPct val="120000"/>
              </a:lnSpc>
            </a:pPr>
            <a:endParaRPr lang="en-US" sz="1800" dirty="0">
              <a:latin typeface="Times New Roman" pitchFamily="18" charset="0"/>
              <a:cs typeface="Times New Roman" pitchFamily="18" charset="0"/>
            </a:endParaRPr>
          </a:p>
          <a:p>
            <a:pPr algn="just">
              <a:lnSpc>
                <a:spcPct val="120000"/>
              </a:lnSpc>
            </a:pPr>
            <a:r>
              <a:rPr lang="en-US" sz="1900" dirty="0">
                <a:latin typeface="Times New Roman" pitchFamily="18" charset="0"/>
                <a:cs typeface="Times New Roman" pitchFamily="18" charset="0"/>
              </a:rPr>
              <a:t>There are many different testing levels which help to check behavior and performance for software testing</a:t>
            </a: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a:p>
            <a:pPr algn="just">
              <a:lnSpc>
                <a:spcPct val="120000"/>
              </a:lnSpc>
            </a:pPr>
            <a:endParaRPr lang="en-US" dirty="0"/>
          </a:p>
        </p:txBody>
      </p:sp>
      <p:sp>
        <p:nvSpPr>
          <p:cNvPr id="3" name="Title 2"/>
          <p:cNvSpPr>
            <a:spLocks noGrp="1"/>
          </p:cNvSpPr>
          <p:nvPr>
            <p:ph type="title"/>
          </p:nvPr>
        </p:nvSpPr>
        <p:spPr/>
        <p:txBody>
          <a:bodyPr>
            <a:normAutofit fontScale="90000"/>
          </a:bodyPr>
          <a:lstStyle/>
          <a:p>
            <a:pPr algn="ct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a:effectLst/>
                <a:latin typeface="Times New Roman" pitchFamily="18" charset="0"/>
                <a:cs typeface="Times New Roman" pitchFamily="18" charset="0"/>
              </a:rPr>
              <a:t/>
            </a:r>
            <a:br>
              <a:rPr lang="en-US" sz="2800" dirty="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a:effectLst/>
                <a:latin typeface="Times New Roman" pitchFamily="18" charset="0"/>
                <a:cs typeface="Times New Roman" pitchFamily="18" charset="0"/>
              </a:rPr>
              <a:t/>
            </a:r>
            <a:br>
              <a:rPr lang="en-US" sz="2800" dirty="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
            </a:r>
            <a:br>
              <a:rPr lang="en-US" sz="2800" dirty="0" smtClean="0">
                <a:effectLst/>
                <a:latin typeface="Times New Roman" pitchFamily="18" charset="0"/>
                <a:cs typeface="Times New Roman" pitchFamily="18" charset="0"/>
              </a:rPr>
            </a:br>
            <a:r>
              <a:rPr lang="en-US" sz="2800" dirty="0">
                <a:effectLst/>
                <a:latin typeface="Times New Roman" pitchFamily="18" charset="0"/>
                <a:cs typeface="Times New Roman" pitchFamily="18" charset="0"/>
              </a:rPr>
              <a:t/>
            </a:r>
            <a:br>
              <a:rPr lang="en-US" sz="2800" dirty="0">
                <a:effectLst/>
                <a:latin typeface="Times New Roman" pitchFamily="18" charset="0"/>
                <a:cs typeface="Times New Roman" pitchFamily="18" charset="0"/>
              </a:rPr>
            </a:br>
            <a:r>
              <a:rPr lang="en-US" sz="2800" dirty="0" smtClean="0">
                <a:effectLst/>
                <a:latin typeface="Times New Roman" pitchFamily="18" charset="0"/>
                <a:cs typeface="Times New Roman" pitchFamily="18" charset="0"/>
              </a:rPr>
              <a:t>LEVELS</a:t>
            </a:r>
            <a:br>
              <a:rPr lang="en-US" sz="2800" dirty="0" smtClean="0">
                <a:effectLst/>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976164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just">
              <a:buNone/>
            </a:pPr>
            <a:r>
              <a:rPr lang="en-US" sz="2100" b="1" dirty="0">
                <a:latin typeface="Times New Roman" pitchFamily="18" charset="0"/>
                <a:cs typeface="Times New Roman" pitchFamily="18" charset="0"/>
              </a:rPr>
              <a:t>Basis Path </a:t>
            </a:r>
            <a:r>
              <a:rPr lang="en-US" sz="2100" b="1" dirty="0" smtClean="0">
                <a:latin typeface="Times New Roman" pitchFamily="18" charset="0"/>
                <a:cs typeface="Times New Roman" pitchFamily="18" charset="0"/>
              </a:rPr>
              <a:t>Testing</a:t>
            </a:r>
            <a:endParaRPr lang="en-US" sz="2100" b="1"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The basis path testing is same, but it is based on a White Box Testing method, that defines test cases based on the flows or logical path that can be taken through the program</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In software engineering, Basis path testing involves execution of all possible blocks in a program and achieves maximum path coverage with the least number of test cases.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It </a:t>
            </a:r>
            <a:r>
              <a:rPr lang="en-US" sz="1900" dirty="0">
                <a:latin typeface="Times New Roman" pitchFamily="18" charset="0"/>
                <a:cs typeface="Times New Roman" pitchFamily="18" charset="0"/>
              </a:rPr>
              <a:t>is a hybrid of branch testing and path testing methods</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The objective behind basis path in software testing is that it defines the number of independent paths, thus the number of test cases needed can be defined explicitly (maximizes the coverage of each test case</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Here we will take a simple example, to get a better idea what is basis path testing include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5005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2286000" y="2201069"/>
            <a:ext cx="5562600" cy="3086100"/>
          </a:xfrm>
          <a:prstGeom prst="rect">
            <a:avLst/>
          </a:prstGeom>
        </p:spPr>
      </p:pic>
    </p:spTree>
    <p:extLst>
      <p:ext uri="{BB962C8B-B14F-4D97-AF65-F5344CB8AC3E}">
        <p14:creationId xmlns:p14="http://schemas.microsoft.com/office/powerpoint/2010/main" val="1481891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sz="1800" dirty="0">
                <a:latin typeface="Times New Roman" pitchFamily="18" charset="0"/>
                <a:cs typeface="Times New Roman" pitchFamily="18" charset="0"/>
              </a:rPr>
              <a:t>In the above example, we can see there are few conditional statements that is executed depending on what condition it suffice.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Here </a:t>
            </a:r>
            <a:r>
              <a:rPr lang="en-US" sz="1800" dirty="0">
                <a:latin typeface="Times New Roman" pitchFamily="18" charset="0"/>
                <a:cs typeface="Times New Roman" pitchFamily="18" charset="0"/>
              </a:rPr>
              <a:t>there are 3 paths or condition that need to be tested to get the output</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Path 1</a:t>
            </a:r>
            <a:r>
              <a:rPr lang="en-US" sz="1800" dirty="0">
                <a:latin typeface="Times New Roman" pitchFamily="18" charset="0"/>
                <a:cs typeface="Times New Roman" pitchFamily="18" charset="0"/>
              </a:rPr>
              <a:t>: 1,2,3,5,6, 7</a:t>
            </a:r>
          </a:p>
          <a:p>
            <a:pPr lvl="0" algn="just"/>
            <a:r>
              <a:rPr lang="en-US" sz="1800" b="1" dirty="0">
                <a:latin typeface="Times New Roman" pitchFamily="18" charset="0"/>
                <a:cs typeface="Times New Roman" pitchFamily="18" charset="0"/>
              </a:rPr>
              <a:t>Path 2</a:t>
            </a:r>
            <a:r>
              <a:rPr lang="en-US" sz="1800" dirty="0">
                <a:latin typeface="Times New Roman" pitchFamily="18" charset="0"/>
                <a:cs typeface="Times New Roman" pitchFamily="18" charset="0"/>
              </a:rPr>
              <a:t>: 1,2,4,5,6, 7</a:t>
            </a:r>
          </a:p>
          <a:p>
            <a:pPr lvl="0" algn="just"/>
            <a:r>
              <a:rPr lang="en-US" sz="1800" b="1" dirty="0">
                <a:latin typeface="Times New Roman" pitchFamily="18" charset="0"/>
                <a:cs typeface="Times New Roman" pitchFamily="18" charset="0"/>
              </a:rPr>
              <a:t>Path 3</a:t>
            </a:r>
            <a:r>
              <a:rPr lang="en-US" sz="1800" dirty="0">
                <a:latin typeface="Times New Roman" pitchFamily="18" charset="0"/>
                <a:cs typeface="Times New Roman" pitchFamily="18" charset="0"/>
              </a:rPr>
              <a:t>: 1, 6, </a:t>
            </a:r>
            <a:r>
              <a:rPr lang="en-US" sz="1800" dirty="0" smtClean="0">
                <a:latin typeface="Times New Roman" pitchFamily="18" charset="0"/>
                <a:cs typeface="Times New Roman" pitchFamily="18" charset="0"/>
              </a:rPr>
              <a:t>7</a:t>
            </a:r>
          </a:p>
          <a:p>
            <a:pPr lvl="0" algn="just"/>
            <a:endParaRPr lang="en-US" sz="1800" dirty="0">
              <a:latin typeface="Times New Roman" pitchFamily="18" charset="0"/>
              <a:cs typeface="Times New Roman" pitchFamily="18" charset="0"/>
            </a:endParaRPr>
          </a:p>
          <a:p>
            <a:pPr marL="109728" indent="0" algn="just">
              <a:buNone/>
            </a:pPr>
            <a:r>
              <a:rPr lang="en-US" sz="1900" b="1" dirty="0">
                <a:latin typeface="Times New Roman" pitchFamily="18" charset="0"/>
                <a:cs typeface="Times New Roman" pitchFamily="18" charset="0"/>
              </a:rPr>
              <a:t>Steps for Basis Path </a:t>
            </a:r>
            <a:r>
              <a:rPr lang="en-US" sz="1900" b="1" dirty="0" smtClean="0">
                <a:latin typeface="Times New Roman" pitchFamily="18" charset="0"/>
                <a:cs typeface="Times New Roman" pitchFamily="18" charset="0"/>
              </a:rPr>
              <a:t>testing</a:t>
            </a:r>
          </a:p>
          <a:p>
            <a:pPr marL="109728" indent="0" algn="just">
              <a:buNone/>
            </a:pP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The basic steps involved in basis path testing include</a:t>
            </a:r>
          </a:p>
          <a:p>
            <a:pPr lvl="0" algn="just"/>
            <a:r>
              <a:rPr lang="en-US" sz="1900" dirty="0">
                <a:latin typeface="Times New Roman" pitchFamily="18" charset="0"/>
                <a:cs typeface="Times New Roman" pitchFamily="18" charset="0"/>
              </a:rPr>
              <a:t>Draw a control graph (to determine different program paths)</a:t>
            </a:r>
          </a:p>
          <a:p>
            <a:pPr lvl="0" algn="just"/>
            <a:r>
              <a:rPr lang="en-US" sz="1900" dirty="0">
                <a:latin typeface="Times New Roman" pitchFamily="18" charset="0"/>
                <a:cs typeface="Times New Roman" pitchFamily="18" charset="0"/>
              </a:rPr>
              <a:t>Calculate </a:t>
            </a:r>
            <a:r>
              <a:rPr lang="en-US" sz="1900" dirty="0" err="1">
                <a:latin typeface="Times New Roman" pitchFamily="18" charset="0"/>
                <a:cs typeface="Times New Roman" pitchFamily="18" charset="0"/>
              </a:rPr>
              <a:t>Cyclomatic</a:t>
            </a:r>
            <a:r>
              <a:rPr lang="en-US" sz="1900" dirty="0">
                <a:latin typeface="Times New Roman" pitchFamily="18" charset="0"/>
                <a:cs typeface="Times New Roman" pitchFamily="18" charset="0"/>
              </a:rPr>
              <a:t> complexity (metrics to determine the number of independent paths)</a:t>
            </a:r>
          </a:p>
          <a:p>
            <a:pPr lvl="0" algn="just"/>
            <a:r>
              <a:rPr lang="en-US" sz="1900" dirty="0">
                <a:latin typeface="Times New Roman" pitchFamily="18" charset="0"/>
                <a:cs typeface="Times New Roman" pitchFamily="18" charset="0"/>
              </a:rPr>
              <a:t>Find a basis set of paths</a:t>
            </a:r>
          </a:p>
          <a:p>
            <a:pPr lvl="0" algn="just"/>
            <a:r>
              <a:rPr lang="en-US" sz="1900" dirty="0">
                <a:latin typeface="Times New Roman" pitchFamily="18" charset="0"/>
                <a:cs typeface="Times New Roman" pitchFamily="18" charset="0"/>
              </a:rPr>
              <a:t>Generate test cases to exercise each path</a:t>
            </a:r>
          </a:p>
          <a:p>
            <a:pPr lvl="0"/>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011785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Advantages of Basic Path Testing</a:t>
            </a:r>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It helps to reduce the redundant tests</a:t>
            </a:r>
          </a:p>
          <a:p>
            <a:pPr lvl="0" algn="just"/>
            <a:r>
              <a:rPr lang="en-US" sz="1800" dirty="0">
                <a:latin typeface="Times New Roman" pitchFamily="18" charset="0"/>
                <a:cs typeface="Times New Roman" pitchFamily="18" charset="0"/>
              </a:rPr>
              <a:t>It focuses attention on program logic</a:t>
            </a:r>
          </a:p>
          <a:p>
            <a:pPr lvl="0" algn="just"/>
            <a:r>
              <a:rPr lang="en-US" sz="1800" dirty="0">
                <a:latin typeface="Times New Roman" pitchFamily="18" charset="0"/>
                <a:cs typeface="Times New Roman" pitchFamily="18" charset="0"/>
              </a:rPr>
              <a:t>It helps facilitates analytical versus arbitrary case design</a:t>
            </a:r>
          </a:p>
          <a:p>
            <a:pPr lvl="0" algn="just"/>
            <a:r>
              <a:rPr lang="en-US" sz="1800" dirty="0">
                <a:latin typeface="Times New Roman" pitchFamily="18" charset="0"/>
                <a:cs typeface="Times New Roman" pitchFamily="18" charset="0"/>
              </a:rPr>
              <a:t>Test cases which exercise basis set will execute every statement in a program at least </a:t>
            </a:r>
            <a:r>
              <a:rPr lang="en-US" sz="1800" dirty="0" smtClean="0">
                <a:latin typeface="Times New Roman" pitchFamily="18" charset="0"/>
                <a:cs typeface="Times New Roman" pitchFamily="18" charset="0"/>
              </a:rPr>
              <a:t>once</a:t>
            </a:r>
          </a:p>
          <a:p>
            <a:pPr lvl="0" algn="just"/>
            <a:endParaRPr lang="en-US" sz="1800" dirty="0">
              <a:latin typeface="Times New Roman" pitchFamily="18" charset="0"/>
              <a:cs typeface="Times New Roman" pitchFamily="18" charset="0"/>
            </a:endParaRPr>
          </a:p>
          <a:p>
            <a:pPr marL="109728" lvl="0" indent="0" algn="just">
              <a:buNone/>
            </a:pPr>
            <a:r>
              <a:rPr lang="en-US" sz="1800" b="1" dirty="0" smtClean="0">
                <a:latin typeface="Times New Roman" pitchFamily="18" charset="0"/>
                <a:cs typeface="Times New Roman" pitchFamily="18" charset="0"/>
              </a:rPr>
              <a:t>Disadvantages:</a:t>
            </a:r>
            <a:endParaRPr lang="en-US" sz="1800" b="1"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Presence of defects cannot be traced out by the </a:t>
            </a:r>
            <a:r>
              <a:rPr lang="en-US" sz="1800" b="1" dirty="0">
                <a:latin typeface="Times New Roman" pitchFamily="18" charset="0"/>
                <a:cs typeface="Times New Roman" pitchFamily="18" charset="0"/>
              </a:rPr>
              <a:t>path testing</a:t>
            </a:r>
            <a:r>
              <a:rPr lang="en-US" sz="1800" dirty="0">
                <a:latin typeface="Times New Roman" pitchFamily="18" charset="0"/>
                <a:cs typeface="Times New Roman" pitchFamily="18" charset="0"/>
              </a:rPr>
              <a:t> due to an error in the specifications</a:t>
            </a:r>
            <a:r>
              <a:rPr lang="en-US" sz="1800" dirty="0" smtClean="0">
                <a:latin typeface="Times New Roman" pitchFamily="18" charset="0"/>
                <a:cs typeface="Times New Roman" pitchFamily="18" charset="0"/>
              </a:rPr>
              <a:t>.</a:t>
            </a:r>
          </a:p>
          <a:p>
            <a:pPr algn="just"/>
            <a:r>
              <a:rPr lang="en-US" sz="1800" b="1" dirty="0" smtClean="0">
                <a:latin typeface="Times New Roman" pitchFamily="18" charset="0"/>
                <a:cs typeface="Times New Roman" pitchFamily="18" charset="0"/>
              </a:rPr>
              <a:t>Path </a:t>
            </a:r>
            <a:r>
              <a:rPr lang="en-US" sz="1800" b="1" dirty="0">
                <a:latin typeface="Times New Roman" pitchFamily="18" charset="0"/>
                <a:cs typeface="Times New Roman" pitchFamily="18" charset="0"/>
              </a:rPr>
              <a:t>testing</a:t>
            </a:r>
            <a:r>
              <a:rPr lang="en-US" sz="1800" dirty="0">
                <a:latin typeface="Times New Roman" pitchFamily="18" charset="0"/>
                <a:cs typeface="Times New Roman" pitchFamily="18" charset="0"/>
              </a:rPr>
              <a:t> requires expert and skillful testers, with in-depth knowledge of programming and code.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14692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just">
              <a:buNone/>
            </a:pP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is defined as a testing technique in which functionality of the Application Under Test (AUT) is tested without looking at the internal code structure, implementation details and knowledge of internal paths of the software.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type of testing is based entirely on software requirements and specifications.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In </a:t>
            </a:r>
            <a:r>
              <a:rPr lang="en-US" sz="1800" dirty="0" err="1">
                <a:latin typeface="Times New Roman" pitchFamily="18" charset="0"/>
                <a:cs typeface="Times New Roman" pitchFamily="18" charset="0"/>
              </a:rPr>
              <a:t>BlackBox</a:t>
            </a:r>
            <a:r>
              <a:rPr lang="en-US" sz="1800" dirty="0">
                <a:latin typeface="Times New Roman" pitchFamily="18" charset="0"/>
                <a:cs typeface="Times New Roman" pitchFamily="18" charset="0"/>
              </a:rPr>
              <a:t> Testing we just focus on inputs and output of the software system without bothering about internal knowledge of the software program</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marL="109728" indent="0" algn="just">
              <a:buNone/>
            </a:pPr>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The above Black-Box can be any software system you want to test. For Example, an operating system like Windows, a website like Google, a database like Oracle or even your own custom </a:t>
            </a:r>
            <a:r>
              <a:rPr lang="en-US" sz="1900" dirty="0" smtClean="0">
                <a:latin typeface="Times New Roman" pitchFamily="18" charset="0"/>
                <a:cs typeface="Times New Roman" pitchFamily="18" charset="0"/>
              </a:rPr>
              <a:t>application. </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Under </a:t>
            </a:r>
            <a:r>
              <a:rPr lang="en-US" sz="1900" dirty="0">
                <a:latin typeface="Times New Roman" pitchFamily="18" charset="0"/>
                <a:cs typeface="Times New Roman" pitchFamily="18" charset="0"/>
              </a:rPr>
              <a:t>Black Box Testing, you can test these applications by just focusing on the inputs and outputs without knowing their internal code implementation. </a:t>
            </a:r>
          </a:p>
          <a:p>
            <a:endParaRPr lang="en-US" dirty="0"/>
          </a:p>
        </p:txBody>
      </p:sp>
      <p:sp>
        <p:nvSpPr>
          <p:cNvPr id="3" name="Title 2"/>
          <p:cNvSpPr>
            <a:spLocks noGrp="1"/>
          </p:cNvSpPr>
          <p:nvPr>
            <p:ph type="title"/>
          </p:nvPr>
        </p:nvSpPr>
        <p:spPr/>
        <p:txBody>
          <a:bodyPr>
            <a:normAutofit fontScale="90000"/>
          </a:bodyPr>
          <a:lstStyle/>
          <a:p>
            <a:pPr algn="ctr"/>
            <a:r>
              <a:rPr lang="en-US" sz="3100" dirty="0" smtClean="0">
                <a:effectLst/>
              </a:rPr>
              <a:t/>
            </a:r>
            <a:br>
              <a:rPr lang="en-US" sz="3100" dirty="0" smtClean="0">
                <a:effectLst/>
              </a:rPr>
            </a:br>
            <a:r>
              <a:rPr lang="en-US" sz="3100" dirty="0">
                <a:effectLst/>
              </a:rPr>
              <a:t/>
            </a:r>
            <a:br>
              <a:rPr lang="en-US" sz="3100" dirty="0">
                <a:effectLst/>
              </a:rPr>
            </a:br>
            <a:r>
              <a:rPr lang="en-US" sz="3100" dirty="0" smtClean="0">
                <a:effectLst/>
              </a:rPr>
              <a:t/>
            </a:r>
            <a:br>
              <a:rPr lang="en-US" sz="3100" dirty="0" smtClean="0">
                <a:effectLst/>
              </a:rPr>
            </a:br>
            <a:r>
              <a:rPr lang="en-US" sz="3100" dirty="0">
                <a:effectLst/>
              </a:rPr>
              <a:t/>
            </a:r>
            <a:br>
              <a:rPr lang="en-US" sz="3100" dirty="0">
                <a:effectLst/>
              </a:rPr>
            </a:br>
            <a:r>
              <a:rPr lang="en-US" sz="3100" dirty="0" smtClean="0">
                <a:effectLst/>
              </a:rPr>
              <a:t/>
            </a:r>
            <a:br>
              <a:rPr lang="en-US" sz="3100" dirty="0" smtClean="0">
                <a:effectLst/>
              </a:rPr>
            </a:br>
            <a:r>
              <a:rPr lang="en-US" sz="3100" dirty="0" smtClean="0">
                <a:effectLst/>
              </a:rPr>
              <a:t/>
            </a:r>
            <a:br>
              <a:rPr lang="en-US" sz="3100" dirty="0" smtClean="0">
                <a:effectLst/>
              </a:rPr>
            </a:br>
            <a:r>
              <a:rPr lang="en-US" sz="3100" dirty="0" smtClean="0">
                <a:effectLst/>
              </a:rPr>
              <a:t/>
            </a:r>
            <a:br>
              <a:rPr lang="en-US" sz="3100" dirty="0" smtClean="0">
                <a:effectLst/>
              </a:rPr>
            </a:br>
            <a:r>
              <a:rPr lang="en-US" sz="3100" dirty="0" smtClean="0">
                <a:effectLst/>
              </a:rPr>
              <a:t>Black Box Testing</a:t>
            </a:r>
            <a:br>
              <a:rPr lang="en-US" sz="3100" dirty="0" smtClean="0">
                <a:effectLst/>
              </a:rPr>
            </a:br>
            <a:r>
              <a:rPr lang="en-US" dirty="0">
                <a:effectLst/>
              </a:rPr>
              <a:t/>
            </a:r>
            <a:br>
              <a:rPr lang="en-US" dirty="0">
                <a:effectLst/>
              </a:rPr>
            </a:br>
            <a:endParaRPr lang="en-US" dirty="0"/>
          </a:p>
        </p:txBody>
      </p:sp>
      <p:pic>
        <p:nvPicPr>
          <p:cNvPr id="4" name="Picture 3"/>
          <p:cNvPicPr/>
          <p:nvPr/>
        </p:nvPicPr>
        <p:blipFill>
          <a:blip r:embed="rId2"/>
          <a:stretch>
            <a:fillRect/>
          </a:stretch>
        </p:blipFill>
        <p:spPr>
          <a:xfrm>
            <a:off x="2275742" y="3657600"/>
            <a:ext cx="4533900" cy="790575"/>
          </a:xfrm>
          <a:prstGeom prst="rect">
            <a:avLst/>
          </a:prstGeom>
        </p:spPr>
      </p:pic>
    </p:spTree>
    <p:extLst>
      <p:ext uri="{BB962C8B-B14F-4D97-AF65-F5344CB8AC3E}">
        <p14:creationId xmlns:p14="http://schemas.microsoft.com/office/powerpoint/2010/main" val="3234902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sz="2300" b="1" dirty="0" err="1">
                <a:latin typeface="Times New Roman" pitchFamily="18" charset="0"/>
                <a:cs typeface="Times New Roman" pitchFamily="18" charset="0"/>
              </a:rPr>
              <a:t>BlackBox</a:t>
            </a:r>
            <a:r>
              <a:rPr lang="en-US" sz="2300" b="1" dirty="0">
                <a:latin typeface="Times New Roman" pitchFamily="18" charset="0"/>
                <a:cs typeface="Times New Roman" pitchFamily="18" charset="0"/>
              </a:rPr>
              <a:t> Testing Steps:</a:t>
            </a:r>
            <a:endParaRPr lang="en-US" sz="2300" dirty="0">
              <a:latin typeface="Times New Roman" pitchFamily="18" charset="0"/>
              <a:cs typeface="Times New Roman" pitchFamily="18" charset="0"/>
            </a:endParaRPr>
          </a:p>
          <a:p>
            <a:pPr algn="just"/>
            <a:r>
              <a:rPr lang="en-US" sz="2300" dirty="0">
                <a:latin typeface="Times New Roman" pitchFamily="18" charset="0"/>
                <a:cs typeface="Times New Roman" pitchFamily="18" charset="0"/>
              </a:rPr>
              <a:t>Here are the generic steps followed to carry out any type of Black Box Testing.</a:t>
            </a:r>
          </a:p>
          <a:p>
            <a:pPr lvl="0" algn="just"/>
            <a:r>
              <a:rPr lang="en-US" sz="2300" dirty="0">
                <a:latin typeface="Times New Roman" pitchFamily="18" charset="0"/>
                <a:cs typeface="Times New Roman" pitchFamily="18" charset="0"/>
              </a:rPr>
              <a:t>Initially, the requirements and specifications of the system are examined.</a:t>
            </a:r>
          </a:p>
          <a:p>
            <a:pPr lvl="0" algn="just"/>
            <a:r>
              <a:rPr lang="en-US" sz="2300" dirty="0">
                <a:latin typeface="Times New Roman" pitchFamily="18" charset="0"/>
                <a:cs typeface="Times New Roman" pitchFamily="18" charset="0"/>
              </a:rPr>
              <a:t>Tester chooses valid inputs (positive test scenario) to check whether SUT processes them correctly. Also, some invalid inputs (negative test scenario) are chosen to verify that the SUT is able to detect them.</a:t>
            </a:r>
          </a:p>
          <a:p>
            <a:pPr lvl="0" algn="just"/>
            <a:r>
              <a:rPr lang="en-US" sz="2300" dirty="0">
                <a:latin typeface="Times New Roman" pitchFamily="18" charset="0"/>
                <a:cs typeface="Times New Roman" pitchFamily="18" charset="0"/>
              </a:rPr>
              <a:t>Tester determines expected outputs for all those inputs.</a:t>
            </a:r>
          </a:p>
          <a:p>
            <a:pPr lvl="0" algn="just"/>
            <a:r>
              <a:rPr lang="en-US" sz="2300" dirty="0">
                <a:latin typeface="Times New Roman" pitchFamily="18" charset="0"/>
                <a:cs typeface="Times New Roman" pitchFamily="18" charset="0"/>
              </a:rPr>
              <a:t>Software tester constructs test cases with the selected inputs.</a:t>
            </a:r>
          </a:p>
          <a:p>
            <a:pPr lvl="0" algn="just"/>
            <a:r>
              <a:rPr lang="en-US" sz="2300" dirty="0">
                <a:latin typeface="Times New Roman" pitchFamily="18" charset="0"/>
                <a:cs typeface="Times New Roman" pitchFamily="18" charset="0"/>
              </a:rPr>
              <a:t>The test cases are executed.</a:t>
            </a:r>
          </a:p>
          <a:p>
            <a:pPr lvl="0" algn="just"/>
            <a:r>
              <a:rPr lang="en-US" sz="2300" dirty="0">
                <a:latin typeface="Times New Roman" pitchFamily="18" charset="0"/>
                <a:cs typeface="Times New Roman" pitchFamily="18" charset="0"/>
              </a:rPr>
              <a:t>Software tester compares the actual outputs with the expected outputs.</a:t>
            </a:r>
          </a:p>
          <a:p>
            <a:pPr lvl="0" algn="just"/>
            <a:r>
              <a:rPr lang="en-US" sz="2300" dirty="0">
                <a:latin typeface="Times New Roman" pitchFamily="18" charset="0"/>
                <a:cs typeface="Times New Roman" pitchFamily="18" charset="0"/>
              </a:rPr>
              <a:t>Defects if any are fixed and re-tested.</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279736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900" b="1" dirty="0">
                <a:latin typeface="Times New Roman" pitchFamily="18" charset="0"/>
                <a:cs typeface="Times New Roman" pitchFamily="18" charset="0"/>
              </a:rPr>
              <a:t>Types of Black Box Testing</a:t>
            </a: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There are many types of Black Box Testing but the following are the prominent ones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lvl="0" algn="just"/>
            <a:r>
              <a:rPr lang="en-US" sz="1900" b="1" dirty="0">
                <a:latin typeface="Times New Roman" pitchFamily="18" charset="0"/>
                <a:cs typeface="Times New Roman" pitchFamily="18" charset="0"/>
              </a:rPr>
              <a:t>Functional testing</a:t>
            </a:r>
            <a:r>
              <a:rPr lang="en-US" sz="1900" dirty="0">
                <a:latin typeface="Times New Roman" pitchFamily="18" charset="0"/>
                <a:cs typeface="Times New Roman" pitchFamily="18" charset="0"/>
              </a:rPr>
              <a:t> - This black box testing type is related to the functional requirements of a system; it is done by software testers</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b="1" dirty="0">
                <a:latin typeface="Times New Roman" pitchFamily="18" charset="0"/>
                <a:cs typeface="Times New Roman" pitchFamily="18" charset="0"/>
              </a:rPr>
              <a:t>Non-functional testing </a:t>
            </a:r>
            <a:r>
              <a:rPr lang="en-US" sz="1900" dirty="0">
                <a:latin typeface="Times New Roman" pitchFamily="18" charset="0"/>
                <a:cs typeface="Times New Roman" pitchFamily="18" charset="0"/>
              </a:rPr>
              <a:t>- This type of black box testing is not related to testing of specific functionality, but non-functional requirements such as performance, scalability, usability</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b="1" dirty="0">
                <a:latin typeface="Times New Roman" pitchFamily="18" charset="0"/>
                <a:cs typeface="Times New Roman" pitchFamily="18" charset="0"/>
              </a:rPr>
              <a:t>Regression testing </a:t>
            </a:r>
            <a:r>
              <a:rPr lang="en-US" sz="1900" dirty="0">
                <a:latin typeface="Times New Roman" pitchFamily="18" charset="0"/>
                <a:cs typeface="Times New Roman" pitchFamily="18" charset="0"/>
              </a:rPr>
              <a:t>- Regression Testing is done after code fixes, upgrades or any other system maintenance to check the new code has not affected the existing code.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271355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Tools used for Black Box Testing:</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Tools used for Black box testing largely depends on the type of black box testing you are doing</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For Functional/ Regression Tests you can use - QTP, Selenium</a:t>
            </a:r>
          </a:p>
          <a:p>
            <a:pPr lvl="0" algn="just"/>
            <a:r>
              <a:rPr lang="en-US" sz="1800" dirty="0">
                <a:latin typeface="Times New Roman" pitchFamily="18" charset="0"/>
                <a:cs typeface="Times New Roman" pitchFamily="18" charset="0"/>
              </a:rPr>
              <a:t>For Non-Functional Tests, you can use - </a:t>
            </a:r>
            <a:r>
              <a:rPr lang="en-US" sz="1800" dirty="0" err="1">
                <a:latin typeface="Times New Roman" pitchFamily="18" charset="0"/>
                <a:cs typeface="Times New Roman" pitchFamily="18" charset="0"/>
              </a:rPr>
              <a:t>LoadRunner</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Jmeter</a:t>
            </a:r>
            <a:endParaRPr lang="en-US" sz="1800" dirty="0" smtClean="0">
              <a:latin typeface="Times New Roman" pitchFamily="18" charset="0"/>
              <a:cs typeface="Times New Roman" pitchFamily="18" charset="0"/>
            </a:endParaRPr>
          </a:p>
          <a:p>
            <a:pPr lvl="0" algn="just"/>
            <a:endParaRPr lang="en-US" sz="1800" dirty="0">
              <a:latin typeface="Times New Roman" pitchFamily="18" charset="0"/>
              <a:cs typeface="Times New Roman" pitchFamily="18" charset="0"/>
            </a:endParaRPr>
          </a:p>
          <a:p>
            <a:pPr marL="109728" indent="0" algn="just">
              <a:buNone/>
            </a:pPr>
            <a:r>
              <a:rPr lang="en-US" sz="1800" b="1" dirty="0">
                <a:latin typeface="Times New Roman" pitchFamily="18" charset="0"/>
                <a:cs typeface="Times New Roman" pitchFamily="18" charset="0"/>
              </a:rPr>
              <a:t>Black Box Testing Techniques</a:t>
            </a:r>
            <a:endParaRPr lang="en-US" sz="1800" dirty="0">
              <a:latin typeface="Times New Roman" pitchFamily="18" charset="0"/>
              <a:cs typeface="Times New Roman" pitchFamily="18" charset="0"/>
            </a:endParaRPr>
          </a:p>
          <a:p>
            <a:pPr marL="109728" indent="0" algn="just">
              <a:buNone/>
            </a:pPr>
            <a:r>
              <a:rPr lang="en-US" sz="1800" dirty="0">
                <a:latin typeface="Times New Roman" pitchFamily="18" charset="0"/>
                <a:cs typeface="Times New Roman" pitchFamily="18" charset="0"/>
              </a:rPr>
              <a:t>Following are the prominent </a:t>
            </a:r>
            <a:r>
              <a:rPr lang="en-US" sz="1800" dirty="0" smtClean="0">
                <a:latin typeface="Times New Roman" pitchFamily="18" charset="0"/>
                <a:cs typeface="Times New Roman" pitchFamily="18" charset="0"/>
              </a:rPr>
              <a:t>Test Strategy amongst </a:t>
            </a:r>
            <a:r>
              <a:rPr lang="en-US" sz="1800" dirty="0">
                <a:latin typeface="Times New Roman" pitchFamily="18" charset="0"/>
                <a:cs typeface="Times New Roman" pitchFamily="18" charset="0"/>
              </a:rPr>
              <a:t>the many used in Black box </a:t>
            </a:r>
            <a:r>
              <a:rPr lang="en-US" sz="1800" dirty="0" smtClean="0">
                <a:latin typeface="Times New Roman" pitchFamily="18" charset="0"/>
                <a:cs typeface="Times New Roman" pitchFamily="18" charset="0"/>
              </a:rPr>
              <a:t>Testing</a:t>
            </a:r>
          </a:p>
          <a:p>
            <a:pPr algn="just"/>
            <a:endParaRPr lang="en-US" sz="1800" dirty="0">
              <a:latin typeface="Times New Roman" pitchFamily="18" charset="0"/>
              <a:cs typeface="Times New Roman" pitchFamily="18" charset="0"/>
            </a:endParaRPr>
          </a:p>
          <a:p>
            <a:pPr marL="109728" lvl="0" indent="0" algn="just">
              <a:buNone/>
            </a:pPr>
            <a:r>
              <a:rPr lang="en-US" sz="1800" b="1" dirty="0">
                <a:latin typeface="Times New Roman" pitchFamily="18" charset="0"/>
                <a:cs typeface="Times New Roman" pitchFamily="18" charset="0"/>
              </a:rPr>
              <a:t>Equivalence Class Testing:</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lvl="0"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is used to minimize the number of possible test cases to an optimum level while maintains reasonable test coverage.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631431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lvl="0" indent="0">
              <a:buNone/>
            </a:pPr>
            <a:r>
              <a:rPr lang="en-US" sz="1800" b="1" dirty="0">
                <a:latin typeface="Times New Roman" pitchFamily="18" charset="0"/>
                <a:cs typeface="Times New Roman" pitchFamily="18" charset="0"/>
              </a:rPr>
              <a:t>Boundary Value </a:t>
            </a:r>
            <a:r>
              <a:rPr lang="en-US" sz="1800" b="1" dirty="0" smtClean="0">
                <a:latin typeface="Times New Roman" pitchFamily="18" charset="0"/>
                <a:cs typeface="Times New Roman" pitchFamily="18" charset="0"/>
              </a:rPr>
              <a:t>Testing:</a:t>
            </a:r>
            <a:endParaRPr lang="en-US" sz="1800" dirty="0">
              <a:latin typeface="Times New Roman" pitchFamily="18" charset="0"/>
              <a:cs typeface="Times New Roman" pitchFamily="18" charset="0"/>
            </a:endParaRPr>
          </a:p>
          <a:p>
            <a:pPr lvl="0"/>
            <a:endParaRPr lang="en-US" sz="1800" dirty="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Boundary </a:t>
            </a:r>
            <a:r>
              <a:rPr lang="en-US" sz="1800" dirty="0">
                <a:latin typeface="Times New Roman" pitchFamily="18" charset="0"/>
                <a:cs typeface="Times New Roman" pitchFamily="18" charset="0"/>
              </a:rPr>
              <a:t>value testing is focused on the values at boundaries. </a:t>
            </a:r>
            <a:endParaRPr lang="en-US" sz="1800" dirty="0" smtClean="0">
              <a:latin typeface="Times New Roman" pitchFamily="18" charset="0"/>
              <a:cs typeface="Times New Roman" pitchFamily="18" charset="0"/>
            </a:endParaRPr>
          </a:p>
          <a:p>
            <a:pPr lvl="0"/>
            <a:endParaRPr lang="en-US" sz="1800" dirty="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technique determines whether a certain range of values are acceptable by the system or not. </a:t>
            </a:r>
            <a:endParaRPr lang="en-US" sz="1800" dirty="0" smtClean="0">
              <a:latin typeface="Times New Roman" pitchFamily="18" charset="0"/>
              <a:cs typeface="Times New Roman" pitchFamily="18" charset="0"/>
            </a:endParaRPr>
          </a:p>
          <a:p>
            <a:pPr lvl="0"/>
            <a:endParaRPr lang="en-US" sz="1800" dirty="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is very useful in reducing the number of test cases. </a:t>
            </a:r>
            <a:endParaRPr lang="en-US" sz="1800" dirty="0" smtClean="0">
              <a:latin typeface="Times New Roman" pitchFamily="18" charset="0"/>
              <a:cs typeface="Times New Roman" pitchFamily="18" charset="0"/>
            </a:endParaRPr>
          </a:p>
          <a:p>
            <a:pPr lvl="0"/>
            <a:endParaRPr lang="en-US" sz="1800" dirty="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is most suitable for the systems where an input is within certain ranges</a:t>
            </a:r>
            <a:r>
              <a:rPr lang="en-US" sz="1800" dirty="0" smtClean="0">
                <a:latin typeface="Times New Roman" pitchFamily="18" charset="0"/>
                <a:cs typeface="Times New Roman" pitchFamily="18" charset="0"/>
              </a:rPr>
              <a:t>.</a:t>
            </a:r>
          </a:p>
          <a:p>
            <a:pPr lvl="0"/>
            <a:endParaRPr lang="en-US" sz="1800" dirty="0">
              <a:latin typeface="Times New Roman" pitchFamily="18" charset="0"/>
              <a:cs typeface="Times New Roman" pitchFamily="18" charset="0"/>
            </a:endParaRPr>
          </a:p>
          <a:p>
            <a:pPr marL="109728" lvl="0" indent="0">
              <a:buNone/>
            </a:pPr>
            <a:r>
              <a:rPr lang="en-US" sz="1800" b="1" dirty="0">
                <a:latin typeface="Times New Roman" pitchFamily="18" charset="0"/>
                <a:cs typeface="Times New Roman" pitchFamily="18" charset="0"/>
              </a:rPr>
              <a:t>Decision Table Testing</a:t>
            </a:r>
            <a:r>
              <a:rPr lang="en-US" sz="1800" dirty="0">
                <a:latin typeface="Times New Roman" pitchFamily="18" charset="0"/>
                <a:cs typeface="Times New Roman" pitchFamily="18" charset="0"/>
              </a:rPr>
              <a:t>: A decision table puts causes and their effects in a matrix. There is a unique combination in each column.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2039700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762000" y="1752600"/>
            <a:ext cx="7772400" cy="4191000"/>
          </a:xfrm>
          <a:prstGeom prst="rect">
            <a:avLst/>
          </a:prstGeom>
        </p:spPr>
      </p:pic>
    </p:spTree>
    <p:extLst>
      <p:ext uri="{BB962C8B-B14F-4D97-AF65-F5344CB8AC3E}">
        <p14:creationId xmlns:p14="http://schemas.microsoft.com/office/powerpoint/2010/main" val="1729480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20000"/>
              </a:lnSpc>
            </a:pPr>
            <a:r>
              <a:rPr lang="en-US" sz="1600" dirty="0" smtClean="0">
                <a:latin typeface="Times New Roman" pitchFamily="18" charset="0"/>
                <a:cs typeface="Times New Roman" pitchFamily="18" charset="0"/>
              </a:rPr>
              <a:t>These </a:t>
            </a:r>
            <a:r>
              <a:rPr lang="en-US" sz="1600" dirty="0">
                <a:latin typeface="Times New Roman" pitchFamily="18" charset="0"/>
                <a:cs typeface="Times New Roman" pitchFamily="18" charset="0"/>
              </a:rPr>
              <a:t>testing levels are designed to recognize missing areas and reconciliation between the development lifecycle states.</a:t>
            </a:r>
          </a:p>
          <a:p>
            <a:pPr algn="just">
              <a:lnSpc>
                <a:spcPct val="120000"/>
              </a:lnSpc>
            </a:pPr>
            <a:endParaRPr lang="en-US" sz="1600" dirty="0">
              <a:latin typeface="Times New Roman" pitchFamily="18" charset="0"/>
              <a:cs typeface="Times New Roman" pitchFamily="18" charset="0"/>
            </a:endParaRPr>
          </a:p>
          <a:p>
            <a:pPr algn="just">
              <a:lnSpc>
                <a:spcPct val="120000"/>
              </a:lnSpc>
            </a:pPr>
            <a:r>
              <a:rPr lang="en-US" sz="1600" dirty="0">
                <a:latin typeface="Times New Roman" pitchFamily="18" charset="0"/>
                <a:cs typeface="Times New Roman" pitchFamily="18" charset="0"/>
              </a:rPr>
              <a:t> In SDLC models there are characterized phases such as requirement gathering, analysis, design, coding or execution, testing, and deployment.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026071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r>
              <a:rPr lang="en-US" sz="1900" b="1" dirty="0">
                <a:latin typeface="Times New Roman" pitchFamily="18" charset="0"/>
                <a:cs typeface="Times New Roman" pitchFamily="18" charset="0"/>
              </a:rPr>
              <a:t>Black Box Testing and Software Development Life Cycle (SDLC</a:t>
            </a:r>
            <a:r>
              <a:rPr lang="en-US" sz="1900" b="1" dirty="0" smtClean="0">
                <a:latin typeface="Times New Roman" pitchFamily="18" charset="0"/>
                <a:cs typeface="Times New Roman" pitchFamily="18" charset="0"/>
              </a:rPr>
              <a:t>)</a:t>
            </a:r>
          </a:p>
          <a:p>
            <a:pPr marL="109728" indent="0" algn="just">
              <a:buNone/>
            </a:pPr>
            <a:endParaRPr lang="en-US" sz="1900" dirty="0">
              <a:latin typeface="Times New Roman" pitchFamily="18" charset="0"/>
              <a:cs typeface="Times New Roman" pitchFamily="18" charset="0"/>
            </a:endParaRPr>
          </a:p>
          <a:p>
            <a:pPr algn="just">
              <a:lnSpc>
                <a:spcPct val="150000"/>
              </a:lnSpc>
            </a:pPr>
            <a:r>
              <a:rPr lang="en-US" sz="1600" dirty="0">
                <a:latin typeface="Times New Roman" pitchFamily="18" charset="0"/>
                <a:cs typeface="Times New Roman" pitchFamily="18" charset="0"/>
              </a:rPr>
              <a:t>Black box testing has its own life cycle called Software Testing Life Cycle (</a:t>
            </a:r>
            <a:r>
              <a:rPr lang="en-US" sz="1600" dirty="0" smtClean="0">
                <a:latin typeface="Times New Roman" pitchFamily="18" charset="0"/>
                <a:cs typeface="Times New Roman" pitchFamily="18" charset="0"/>
              </a:rPr>
              <a:t>SDLC</a:t>
            </a:r>
            <a:r>
              <a:rPr lang="en-US" sz="1600" dirty="0">
                <a:latin typeface="Times New Roman" pitchFamily="18" charset="0"/>
                <a:cs typeface="Times New Roman" pitchFamily="18" charset="0"/>
              </a:rPr>
              <a:t>) and it is relative to every stage of Software Development Life Cycle of Software Engineering.</a:t>
            </a:r>
          </a:p>
          <a:p>
            <a:pPr lvl="0" algn="just">
              <a:lnSpc>
                <a:spcPct val="150000"/>
              </a:lnSpc>
            </a:pPr>
            <a:r>
              <a:rPr lang="en-US" sz="1600" b="1" dirty="0">
                <a:latin typeface="Times New Roman" pitchFamily="18" charset="0"/>
                <a:cs typeface="Times New Roman" pitchFamily="18" charset="0"/>
              </a:rPr>
              <a:t>Requirement</a:t>
            </a:r>
            <a:r>
              <a:rPr lang="en-US" sz="1600" dirty="0">
                <a:latin typeface="Times New Roman" pitchFamily="18" charset="0"/>
                <a:cs typeface="Times New Roman" pitchFamily="18" charset="0"/>
              </a:rPr>
              <a:t> - This is the initial stage of SDLC and in this stage, a requirement is gathered. Software testers also take part in this stage.</a:t>
            </a:r>
          </a:p>
          <a:p>
            <a:pPr lvl="0" algn="just">
              <a:lnSpc>
                <a:spcPct val="150000"/>
              </a:lnSpc>
            </a:pPr>
            <a:r>
              <a:rPr lang="en-US" sz="1600" b="1" dirty="0">
                <a:latin typeface="Times New Roman" pitchFamily="18" charset="0"/>
                <a:cs typeface="Times New Roman" pitchFamily="18" charset="0"/>
              </a:rPr>
              <a:t>Test Planning &amp; Analysis</a:t>
            </a:r>
            <a:r>
              <a:rPr lang="en-US" sz="1600" dirty="0">
                <a:latin typeface="Times New Roman" pitchFamily="18" charset="0"/>
                <a:cs typeface="Times New Roman" pitchFamily="18" charset="0"/>
              </a:rPr>
              <a:t> - Testing Types applicable to the project are determined. A Test </a:t>
            </a:r>
            <a:r>
              <a:rPr lang="en-US" sz="1600" dirty="0" smtClean="0">
                <a:latin typeface="Times New Roman" pitchFamily="18" charset="0"/>
                <a:cs typeface="Times New Roman" pitchFamily="18" charset="0"/>
              </a:rPr>
              <a:t>Plan</a:t>
            </a:r>
            <a:r>
              <a:rPr lang="en-US" sz="1600" dirty="0">
                <a:latin typeface="Times New Roman" pitchFamily="18" charset="0"/>
                <a:cs typeface="Times New Roman" pitchFamily="18" charset="0"/>
              </a:rPr>
              <a:t> is created which determines possible project risks and their mitigation.</a:t>
            </a:r>
          </a:p>
          <a:p>
            <a:pPr lvl="0" algn="just">
              <a:lnSpc>
                <a:spcPct val="150000"/>
              </a:lnSpc>
            </a:pPr>
            <a:r>
              <a:rPr lang="en-US" sz="1600" b="1" dirty="0">
                <a:latin typeface="Times New Roman" pitchFamily="18" charset="0"/>
                <a:cs typeface="Times New Roman" pitchFamily="18" charset="0"/>
              </a:rPr>
              <a:t>Design</a:t>
            </a:r>
            <a:r>
              <a:rPr lang="en-US" sz="1600" dirty="0">
                <a:latin typeface="Times New Roman" pitchFamily="18" charset="0"/>
                <a:cs typeface="Times New Roman" pitchFamily="18" charset="0"/>
              </a:rPr>
              <a:t> - In this stage Test cases/scripts are created on the basis of software requirement documents</a:t>
            </a:r>
          </a:p>
          <a:p>
            <a:pPr lvl="0" algn="just">
              <a:lnSpc>
                <a:spcPct val="150000"/>
              </a:lnSpc>
            </a:pPr>
            <a:r>
              <a:rPr lang="en-US" sz="1600" b="1" dirty="0">
                <a:latin typeface="Times New Roman" pitchFamily="18" charset="0"/>
                <a:cs typeface="Times New Roman" pitchFamily="18" charset="0"/>
              </a:rPr>
              <a:t>Test Execution</a:t>
            </a:r>
            <a:r>
              <a:rPr lang="en-US" sz="1600" dirty="0">
                <a:latin typeface="Times New Roman" pitchFamily="18" charset="0"/>
                <a:cs typeface="Times New Roman" pitchFamily="18" charset="0"/>
              </a:rPr>
              <a:t>- In this stage Test Cases prepared are executed. Bugs if any are fixed and re-tested.</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620641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nSpc>
                <a:spcPct val="150000"/>
              </a:lnSpc>
              <a:buNone/>
            </a:pPr>
            <a:r>
              <a:rPr lang="en-US" sz="1600" dirty="0">
                <a:latin typeface="Times New Roman" pitchFamily="18" charset="0"/>
                <a:cs typeface="Times New Roman" pitchFamily="18" charset="0"/>
              </a:rPr>
              <a:t>Control structure testing is a part of white box testing. it includes following methods</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Condition testing</a:t>
            </a:r>
          </a:p>
          <a:p>
            <a:pPr algn="just">
              <a:lnSpc>
                <a:spcPct val="15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Loop testing</a:t>
            </a:r>
          </a:p>
          <a:p>
            <a:pPr algn="just">
              <a:lnSpc>
                <a:spcPct val="150000"/>
              </a:lnSpc>
            </a:pPr>
            <a:r>
              <a:rPr lang="en-US" sz="1600" dirty="0" smtClean="0">
                <a:latin typeface="Times New Roman" pitchFamily="18" charset="0"/>
                <a:cs typeface="Times New Roman" pitchFamily="18" charset="0"/>
              </a:rPr>
              <a:t>Data </a:t>
            </a:r>
            <a:r>
              <a:rPr lang="en-US" sz="1600" dirty="0">
                <a:latin typeface="Times New Roman" pitchFamily="18" charset="0"/>
                <a:cs typeface="Times New Roman" pitchFamily="18" charset="0"/>
              </a:rPr>
              <a:t>validation testing.</a:t>
            </a:r>
          </a:p>
          <a:p>
            <a:pPr algn="just">
              <a:lnSpc>
                <a:spcPct val="15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Branch testing/Path testing.</a:t>
            </a:r>
          </a:p>
          <a:p>
            <a:pPr>
              <a:lnSpc>
                <a:spcPct val="150000"/>
              </a:lnSpc>
            </a:pPr>
            <a:r>
              <a:rPr lang="en-US" sz="1600" dirty="0">
                <a:latin typeface="Times New Roman" pitchFamily="18" charset="0"/>
                <a:cs typeface="Times New Roman" pitchFamily="18" charset="0"/>
              </a:rPr>
              <a:t>Control structure testing is a group of white-box testing methods</a:t>
            </a:r>
            <a:r>
              <a:rPr lang="en-US" sz="1600" dirty="0" smtClean="0">
                <a:latin typeface="Times New Roman" pitchFamily="18" charset="0"/>
                <a:cs typeface="Times New Roman" pitchFamily="18" charset="0"/>
              </a:rPr>
              <a:t>.</a:t>
            </a:r>
          </a:p>
          <a:p>
            <a:pPr>
              <a:lnSpc>
                <a:spcPct val="150000"/>
              </a:lnSpc>
            </a:pPr>
            <a:endParaRPr lang="en-US" sz="1600" dirty="0">
              <a:latin typeface="Times New Roman" pitchFamily="18" charset="0"/>
              <a:cs typeface="Times New Roman" pitchFamily="18" charset="0"/>
            </a:endParaRPr>
          </a:p>
          <a:p>
            <a:pPr marL="109728" indent="0">
              <a:lnSpc>
                <a:spcPct val="150000"/>
              </a:lnSpc>
              <a:buNone/>
            </a:pPr>
            <a:r>
              <a:rPr lang="en-US" sz="1600" b="1" dirty="0">
                <a:latin typeface="Times New Roman" pitchFamily="18" charset="0"/>
                <a:cs typeface="Times New Roman" pitchFamily="18" charset="0"/>
              </a:rPr>
              <a:t>Condition Testing</a:t>
            </a:r>
            <a:endParaRPr lang="en-US" sz="1600" dirty="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It </a:t>
            </a:r>
            <a:r>
              <a:rPr lang="en-US" sz="1600" dirty="0">
                <a:latin typeface="Times New Roman" pitchFamily="18" charset="0"/>
                <a:cs typeface="Times New Roman" pitchFamily="18" charset="0"/>
              </a:rPr>
              <a:t>is a test case design method.</a:t>
            </a:r>
          </a:p>
          <a:p>
            <a:pPr>
              <a:lnSpc>
                <a:spcPct val="150000"/>
              </a:lnSpc>
            </a:pPr>
            <a:r>
              <a:rPr lang="en-US" sz="1600" dirty="0" smtClean="0">
                <a:latin typeface="Times New Roman" pitchFamily="18" charset="0"/>
                <a:cs typeface="Times New Roman" pitchFamily="18" charset="0"/>
              </a:rPr>
              <a:t>It </a:t>
            </a:r>
            <a:r>
              <a:rPr lang="en-US" sz="1600" dirty="0">
                <a:latin typeface="Times New Roman" pitchFamily="18" charset="0"/>
                <a:cs typeface="Times New Roman" pitchFamily="18" charset="0"/>
              </a:rPr>
              <a:t>works on logical conditions in program module.</a:t>
            </a:r>
          </a:p>
          <a:p>
            <a:pPr>
              <a:lnSpc>
                <a:spcPct val="150000"/>
              </a:lnSpc>
            </a:pPr>
            <a:r>
              <a:rPr lang="en-US" sz="1600" dirty="0" smtClean="0">
                <a:latin typeface="Times New Roman" pitchFamily="18" charset="0"/>
                <a:cs typeface="Times New Roman" pitchFamily="18" charset="0"/>
              </a:rPr>
              <a:t>It </a:t>
            </a:r>
            <a:r>
              <a:rPr lang="en-US" sz="1600" dirty="0">
                <a:latin typeface="Times New Roman" pitchFamily="18" charset="0"/>
                <a:cs typeface="Times New Roman" pitchFamily="18" charset="0"/>
              </a:rPr>
              <a:t>involves testing of both relational expressions and arithmetic expressions.</a:t>
            </a:r>
          </a:p>
          <a:p>
            <a:pPr>
              <a:lnSpc>
                <a:spcPct val="150000"/>
              </a:lnSpc>
            </a:pPr>
            <a:r>
              <a:rPr lang="en-US" sz="1600" dirty="0" smtClean="0">
                <a:latin typeface="Times New Roman" pitchFamily="18" charset="0"/>
                <a:cs typeface="Times New Roman" pitchFamily="18" charset="0"/>
              </a:rPr>
              <a:t>If </a:t>
            </a:r>
            <a:r>
              <a:rPr lang="en-US" sz="1600" dirty="0">
                <a:latin typeface="Times New Roman" pitchFamily="18" charset="0"/>
                <a:cs typeface="Times New Roman" pitchFamily="18" charset="0"/>
              </a:rPr>
              <a:t>a condition is incorrect, then at least one component of the condition is incorrect</a:t>
            </a:r>
            <a:r>
              <a:rPr lang="en-US" sz="1800" dirty="0">
                <a:latin typeface="Times New Roman" pitchFamily="18" charset="0"/>
                <a:cs typeface="Times New Roman" pitchFamily="18" charset="0"/>
              </a:rPr>
              <a:t>.</a:t>
            </a:r>
          </a:p>
          <a:p>
            <a:endParaRPr lang="en-US" dirty="0"/>
          </a:p>
        </p:txBody>
      </p:sp>
      <p:sp>
        <p:nvSpPr>
          <p:cNvPr id="3" name="Title 2"/>
          <p:cNvSpPr>
            <a:spLocks noGrp="1"/>
          </p:cNvSpPr>
          <p:nvPr>
            <p:ph type="title"/>
          </p:nvPr>
        </p:nvSpPr>
        <p:spPr/>
        <p:txBody>
          <a:bodyPr>
            <a:normAutofit/>
          </a:bodyPr>
          <a:lstStyle/>
          <a:p>
            <a:pPr algn="ctr"/>
            <a:r>
              <a:rPr lang="en-US" sz="2800" dirty="0" smtClean="0">
                <a:effectLst/>
                <a:latin typeface="Times New Roman" pitchFamily="18" charset="0"/>
                <a:cs typeface="Times New Roman" pitchFamily="18" charset="0"/>
              </a:rPr>
              <a:t>Control Structure Testing</a:t>
            </a:r>
            <a:br>
              <a:rPr lang="en-US" sz="2800" dirty="0" smtClean="0">
                <a:effectLst/>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325286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Types of errors in condition testing are </a:t>
            </a:r>
            <a:endParaRPr lang="en-US" sz="1800" dirty="0">
              <a:latin typeface="Times New Roman" pitchFamily="18" charset="0"/>
              <a:cs typeface="Times New Roman" pitchFamily="18" charset="0"/>
            </a:endParaRPr>
          </a:p>
          <a:p>
            <a:pPr algn="just"/>
            <a:r>
              <a:rPr lang="en-US" sz="1800" dirty="0" err="1" smtClean="0">
                <a:latin typeface="Times New Roman" pitchFamily="18" charset="0"/>
                <a:cs typeface="Times New Roman" pitchFamily="18" charset="0"/>
              </a:rPr>
              <a:t>boolean</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operator errors</a:t>
            </a:r>
          </a:p>
          <a:p>
            <a:pPr algn="just"/>
            <a:r>
              <a:rPr lang="en-US" sz="1800" dirty="0" err="1" smtClean="0">
                <a:latin typeface="Times New Roman" pitchFamily="18" charset="0"/>
                <a:cs typeface="Times New Roman" pitchFamily="18" charset="0"/>
              </a:rPr>
              <a:t>boolean</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variable errors</a:t>
            </a:r>
          </a:p>
          <a:p>
            <a:pPr algn="just"/>
            <a:r>
              <a:rPr lang="en-US" sz="1800" dirty="0" err="1" smtClean="0">
                <a:latin typeface="Times New Roman" pitchFamily="18" charset="0"/>
                <a:cs typeface="Times New Roman" pitchFamily="18" charset="0"/>
              </a:rPr>
              <a:t>boolean</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parenthesis errors</a:t>
            </a:r>
          </a:p>
          <a:p>
            <a:pPr algn="just"/>
            <a:r>
              <a:rPr lang="en-US" sz="1800" dirty="0" smtClean="0">
                <a:latin typeface="Times New Roman" pitchFamily="18" charset="0"/>
                <a:cs typeface="Times New Roman" pitchFamily="18" charset="0"/>
              </a:rPr>
              <a:t>relational </a:t>
            </a:r>
            <a:r>
              <a:rPr lang="en-US" sz="1800" dirty="0">
                <a:latin typeface="Times New Roman" pitchFamily="18" charset="0"/>
                <a:cs typeface="Times New Roman" pitchFamily="18" charset="0"/>
              </a:rPr>
              <a:t>operator errors</a:t>
            </a:r>
          </a:p>
          <a:p>
            <a:pPr algn="just"/>
            <a:r>
              <a:rPr lang="en-US" sz="1800" dirty="0" smtClean="0">
                <a:latin typeface="Times New Roman" pitchFamily="18" charset="0"/>
                <a:cs typeface="Times New Roman" pitchFamily="18" charset="0"/>
              </a:rPr>
              <a:t>arithmetic </a:t>
            </a:r>
            <a:r>
              <a:rPr lang="en-US" sz="1800" dirty="0">
                <a:latin typeface="Times New Roman" pitchFamily="18" charset="0"/>
                <a:cs typeface="Times New Roman" pitchFamily="18" charset="0"/>
              </a:rPr>
              <a:t>expression </a:t>
            </a:r>
            <a:r>
              <a:rPr lang="en-US" sz="1800" dirty="0" smtClean="0">
                <a:latin typeface="Times New Roman" pitchFamily="18" charset="0"/>
                <a:cs typeface="Times New Roman" pitchFamily="18" charset="0"/>
              </a:rPr>
              <a:t>errors</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Simple condition:</a:t>
            </a:r>
            <a:r>
              <a:rPr lang="en-US" sz="1800" dirty="0">
                <a:latin typeface="Times New Roman" pitchFamily="18" charset="0"/>
                <a:cs typeface="Times New Roman" pitchFamily="18" charset="0"/>
              </a:rPr>
              <a:t> Boolean variable or relational expression, possibly proceeded by a NOT operator.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Compound condition</a:t>
            </a:r>
            <a:r>
              <a:rPr lang="en-US" sz="1800" dirty="0">
                <a:latin typeface="Times New Roman" pitchFamily="18" charset="0"/>
                <a:cs typeface="Times New Roman" pitchFamily="18" charset="0"/>
              </a:rPr>
              <a:t>: It is composed of two or more simple conditions, Boolean operators and parentheses.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Boolean expression</a:t>
            </a:r>
            <a:r>
              <a:rPr lang="en-US" sz="1800" dirty="0">
                <a:latin typeface="Times New Roman" pitchFamily="18" charset="0"/>
                <a:cs typeface="Times New Roman" pitchFamily="18" charset="0"/>
              </a:rPr>
              <a:t>: It is a condition without Relational expressions.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51226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just">
              <a:lnSpc>
                <a:spcPct val="150000"/>
              </a:lnSpc>
              <a:buNone/>
            </a:pPr>
            <a:r>
              <a:rPr lang="en-US" sz="1800" b="1" dirty="0">
                <a:latin typeface="Times New Roman" pitchFamily="18" charset="0"/>
                <a:cs typeface="Times New Roman" pitchFamily="18" charset="0"/>
              </a:rPr>
              <a:t>Data Flow Testing:</a:t>
            </a: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 Data flow testing method is effective for error protection because it is based on the relationship between statements in the program according to the definition and uses of variables</a:t>
            </a:r>
            <a:r>
              <a:rPr lang="en-US" sz="1800" dirty="0" smtClean="0">
                <a:latin typeface="Times New Roman" pitchFamily="18" charset="0"/>
                <a:cs typeface="Times New Roman" pitchFamily="18" charset="0"/>
              </a:rPr>
              <a:t>.</a:t>
            </a: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Test paths are selected according to the location of definitions and uses of variables in the program</a:t>
            </a:r>
            <a:r>
              <a:rPr lang="en-US" sz="1800" dirty="0" smtClean="0">
                <a:latin typeface="Times New Roman" pitchFamily="18" charset="0"/>
                <a:cs typeface="Times New Roman" pitchFamily="18" charset="0"/>
              </a:rPr>
              <a:t>.</a:t>
            </a: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It is unrealistic to assume that data flow testing will be used extensively when testing a large system, However, it can be used in a targeted fashion for areas of software that are suspect.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137939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just">
              <a:lnSpc>
                <a:spcPct val="150000"/>
              </a:lnSpc>
              <a:buNone/>
            </a:pPr>
            <a:r>
              <a:rPr lang="en-US" sz="1900" b="1" dirty="0">
                <a:latin typeface="Times New Roman" pitchFamily="18" charset="0"/>
                <a:cs typeface="Times New Roman" pitchFamily="18" charset="0"/>
              </a:rPr>
              <a:t>Loop Testing :</a:t>
            </a:r>
            <a:endParaRPr lang="en-US" sz="1900" dirty="0">
              <a:latin typeface="Times New Roman" pitchFamily="18" charset="0"/>
              <a:cs typeface="Times New Roman" pitchFamily="18" charset="0"/>
            </a:endParaRPr>
          </a:p>
          <a:p>
            <a:pPr algn="just">
              <a:lnSpc>
                <a:spcPct val="150000"/>
              </a:lnSpc>
            </a:pPr>
            <a:r>
              <a:rPr lang="en-US" sz="1900" dirty="0" smtClean="0">
                <a:latin typeface="Times New Roman" pitchFamily="18" charset="0"/>
                <a:cs typeface="Times New Roman" pitchFamily="18" charset="0"/>
              </a:rPr>
              <a:t>Loop </a:t>
            </a:r>
            <a:r>
              <a:rPr lang="en-US" sz="1900" dirty="0">
                <a:latin typeface="Times New Roman" pitchFamily="18" charset="0"/>
                <a:cs typeface="Times New Roman" pitchFamily="18" charset="0"/>
              </a:rPr>
              <a:t>testing method concentrates on validity of the loop structures. </a:t>
            </a:r>
          </a:p>
          <a:p>
            <a:pPr algn="just">
              <a:lnSpc>
                <a:spcPct val="150000"/>
              </a:lnSpc>
            </a:pP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Loops are fundamental to many algorithms and need thorough testing.</a:t>
            </a:r>
          </a:p>
          <a:p>
            <a:pPr algn="just">
              <a:lnSpc>
                <a:spcPct val="150000"/>
              </a:lnSpc>
            </a:pPr>
            <a:r>
              <a:rPr lang="en-US" sz="1900" dirty="0" smtClean="0">
                <a:latin typeface="Times New Roman" pitchFamily="18" charset="0"/>
                <a:cs typeface="Times New Roman" pitchFamily="18" charset="0"/>
              </a:rPr>
              <a:t>Loops </a:t>
            </a:r>
            <a:r>
              <a:rPr lang="en-US" sz="1900" dirty="0">
                <a:latin typeface="Times New Roman" pitchFamily="18" charset="0"/>
                <a:cs typeface="Times New Roman" pitchFamily="18" charset="0"/>
              </a:rPr>
              <a:t>can be defined as simple, concatenated, nested, and unstructured.</a:t>
            </a:r>
          </a:p>
          <a:p>
            <a:pPr marL="109728" indent="0" algn="just">
              <a:lnSpc>
                <a:spcPct val="150000"/>
              </a:lnSpc>
              <a:buNone/>
            </a:pPr>
            <a:r>
              <a:rPr lang="en-US" sz="1900" b="1" dirty="0">
                <a:latin typeface="Times New Roman" pitchFamily="18" charset="0"/>
                <a:cs typeface="Times New Roman" pitchFamily="18" charset="0"/>
              </a:rPr>
              <a:t>Simple loops :</a:t>
            </a:r>
            <a:endParaRPr lang="en-US" sz="1900" dirty="0">
              <a:latin typeface="Times New Roman" pitchFamily="18" charset="0"/>
              <a:cs typeface="Times New Roman" pitchFamily="18" charset="0"/>
            </a:endParaRPr>
          </a:p>
          <a:p>
            <a:pPr marL="109728" indent="0" algn="just">
              <a:lnSpc>
                <a:spcPct val="150000"/>
              </a:lnSpc>
              <a:buNone/>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following set of tests can be applied to simple loops, where n is the maximum number of allowable passes through the loop.</a:t>
            </a:r>
          </a:p>
          <a:p>
            <a:pPr algn="just">
              <a:lnSpc>
                <a:spcPct val="150000"/>
              </a:lnSpc>
            </a:pPr>
            <a:r>
              <a:rPr lang="en-US" sz="1900" dirty="0" smtClean="0">
                <a:latin typeface="Times New Roman" pitchFamily="18" charset="0"/>
                <a:cs typeface="Times New Roman" pitchFamily="18" charset="0"/>
              </a:rPr>
              <a:t>Skip </a:t>
            </a:r>
            <a:r>
              <a:rPr lang="en-US" sz="1900" dirty="0">
                <a:latin typeface="Times New Roman" pitchFamily="18" charset="0"/>
                <a:cs typeface="Times New Roman" pitchFamily="18" charset="0"/>
              </a:rPr>
              <a:t>the loop entirely.</a:t>
            </a:r>
          </a:p>
          <a:p>
            <a:pPr algn="just">
              <a:lnSpc>
                <a:spcPct val="150000"/>
              </a:lnSpc>
            </a:pPr>
            <a:r>
              <a:rPr lang="en-US" sz="1900" dirty="0" smtClean="0">
                <a:latin typeface="Times New Roman" pitchFamily="18" charset="0"/>
                <a:cs typeface="Times New Roman" pitchFamily="18" charset="0"/>
              </a:rPr>
              <a:t>Only </a:t>
            </a:r>
            <a:r>
              <a:rPr lang="en-US" sz="1900" dirty="0">
                <a:latin typeface="Times New Roman" pitchFamily="18" charset="0"/>
                <a:cs typeface="Times New Roman" pitchFamily="18" charset="0"/>
              </a:rPr>
              <a:t>one pass through the loop.</a:t>
            </a:r>
          </a:p>
          <a:p>
            <a:pPr algn="just">
              <a:lnSpc>
                <a:spcPct val="150000"/>
              </a:lnSpc>
            </a:pPr>
            <a:r>
              <a:rPr lang="en-US" sz="1900" dirty="0" smtClean="0">
                <a:latin typeface="Times New Roman" pitchFamily="18" charset="0"/>
                <a:cs typeface="Times New Roman" pitchFamily="18" charset="0"/>
              </a:rPr>
              <a:t>Two </a:t>
            </a:r>
            <a:r>
              <a:rPr lang="en-US" sz="1900" dirty="0">
                <a:latin typeface="Times New Roman" pitchFamily="18" charset="0"/>
                <a:cs typeface="Times New Roman" pitchFamily="18" charset="0"/>
              </a:rPr>
              <a:t>passes through the loop.</a:t>
            </a:r>
          </a:p>
          <a:p>
            <a:pPr algn="just">
              <a:lnSpc>
                <a:spcPct val="150000"/>
              </a:lnSpc>
            </a:pPr>
            <a:r>
              <a:rPr lang="en-US" sz="1900" dirty="0" smtClean="0">
                <a:latin typeface="Times New Roman" pitchFamily="18" charset="0"/>
                <a:cs typeface="Times New Roman" pitchFamily="18" charset="0"/>
              </a:rPr>
              <a:t>M </a:t>
            </a:r>
            <a:r>
              <a:rPr lang="en-US" sz="1900" dirty="0">
                <a:latin typeface="Times New Roman" pitchFamily="18" charset="0"/>
                <a:cs typeface="Times New Roman" pitchFamily="18" charset="0"/>
              </a:rPr>
              <a:t>passes through the loop where m &lt; n</a:t>
            </a:r>
          </a:p>
          <a:p>
            <a:pPr algn="just">
              <a:lnSpc>
                <a:spcPct val="150000"/>
              </a:lnSpc>
            </a:pPr>
            <a:r>
              <a:rPr lang="en-US" sz="1900" dirty="0" smtClean="0">
                <a:latin typeface="Times New Roman" pitchFamily="18" charset="0"/>
                <a:cs typeface="Times New Roman" pitchFamily="18" charset="0"/>
              </a:rPr>
              <a:t>n </a:t>
            </a:r>
            <a:r>
              <a:rPr lang="en-US" sz="1900" dirty="0">
                <a:latin typeface="Times New Roman" pitchFamily="18" charset="0"/>
                <a:cs typeface="Times New Roman" pitchFamily="18" charset="0"/>
              </a:rPr>
              <a:t>–1, n, n + 1 passes through the loop.</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252772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just">
              <a:buNone/>
            </a:pPr>
            <a:endParaRPr lang="en-US" sz="1900" dirty="0">
              <a:latin typeface="Times New Roman" pitchFamily="18" charset="0"/>
              <a:cs typeface="Times New Roman" pitchFamily="18" charset="0"/>
            </a:endParaRPr>
          </a:p>
          <a:p>
            <a:pPr marL="109728" indent="0" algn="just">
              <a:lnSpc>
                <a:spcPct val="150000"/>
              </a:lnSpc>
              <a:buNone/>
            </a:pPr>
            <a:r>
              <a:rPr lang="en-US" sz="1900" b="1" dirty="0">
                <a:latin typeface="Times New Roman" pitchFamily="18" charset="0"/>
                <a:cs typeface="Times New Roman" pitchFamily="18" charset="0"/>
              </a:rPr>
              <a:t>Nested loops :</a:t>
            </a:r>
            <a:r>
              <a:rPr lang="en-US" sz="1900" dirty="0">
                <a:latin typeface="Times New Roman" pitchFamily="18" charset="0"/>
                <a:cs typeface="Times New Roman" pitchFamily="18" charset="0"/>
              </a:rPr>
              <a:t> If we were to extend the test approach for simple loops to nested loops, the number of possible tests would grow geometrically as the level of nesting increases. This would result in an impractical number of tests</a:t>
            </a:r>
            <a:r>
              <a:rPr lang="en-US" sz="1900" dirty="0" smtClean="0">
                <a:latin typeface="Times New Roman" pitchFamily="18" charset="0"/>
                <a:cs typeface="Times New Roman" pitchFamily="18" charset="0"/>
              </a:rPr>
              <a:t>.</a:t>
            </a:r>
          </a:p>
          <a:p>
            <a:pPr marL="109728" indent="0" algn="just">
              <a:lnSpc>
                <a:spcPct val="150000"/>
              </a:lnSpc>
              <a:buNone/>
            </a:pPr>
            <a:endParaRPr lang="en-US" sz="1900" dirty="0">
              <a:latin typeface="Times New Roman" pitchFamily="18" charset="0"/>
              <a:cs typeface="Times New Roman" pitchFamily="18" charset="0"/>
            </a:endParaRPr>
          </a:p>
          <a:p>
            <a:pPr algn="just">
              <a:lnSpc>
                <a:spcPct val="150000"/>
              </a:lnSpc>
            </a:pPr>
            <a:r>
              <a:rPr lang="en-US" sz="1900" dirty="0">
                <a:latin typeface="Times New Roman" pitchFamily="18" charset="0"/>
                <a:cs typeface="Times New Roman" pitchFamily="18" charset="0"/>
              </a:rPr>
              <a:t>1. Start at the innermost loop. Set all other loops to minimum values.</a:t>
            </a:r>
          </a:p>
          <a:p>
            <a:pPr algn="just">
              <a:lnSpc>
                <a:spcPct val="150000"/>
              </a:lnSpc>
            </a:pPr>
            <a:r>
              <a:rPr lang="en-US" sz="1900" dirty="0">
                <a:latin typeface="Times New Roman" pitchFamily="18" charset="0"/>
                <a:cs typeface="Times New Roman" pitchFamily="18" charset="0"/>
              </a:rPr>
              <a:t>2. Conduct simple loop tests for the innermost loop while holding the outer loops at their minimum </a:t>
            </a:r>
            <a:r>
              <a:rPr lang="en-US" sz="1900" dirty="0" smtClean="0">
                <a:latin typeface="Times New Roman" pitchFamily="18" charset="0"/>
                <a:cs typeface="Times New Roman" pitchFamily="18" charset="0"/>
              </a:rPr>
              <a:t>iteration.</a:t>
            </a:r>
            <a:endParaRPr lang="en-US" sz="1900" dirty="0">
              <a:latin typeface="Times New Roman" pitchFamily="18" charset="0"/>
              <a:cs typeface="Times New Roman" pitchFamily="18" charset="0"/>
            </a:endParaRPr>
          </a:p>
          <a:p>
            <a:pPr algn="just">
              <a:lnSpc>
                <a:spcPct val="150000"/>
              </a:lnSpc>
            </a:pPr>
            <a:r>
              <a:rPr lang="en-US" sz="1900" dirty="0">
                <a:latin typeface="Times New Roman" pitchFamily="18" charset="0"/>
                <a:cs typeface="Times New Roman" pitchFamily="18" charset="0"/>
              </a:rPr>
              <a:t>3.Conducting tests for the next loop, but keeping all other outer loops at minimum values and other nested loops to “typical” values.</a:t>
            </a:r>
          </a:p>
          <a:p>
            <a:pPr algn="just">
              <a:lnSpc>
                <a:spcPct val="150000"/>
              </a:lnSpc>
            </a:pPr>
            <a:r>
              <a:rPr lang="en-US" sz="1900" dirty="0">
                <a:latin typeface="Times New Roman" pitchFamily="18" charset="0"/>
                <a:cs typeface="Times New Roman" pitchFamily="18" charset="0"/>
              </a:rPr>
              <a:t>4. Continue until all loops have been </a:t>
            </a:r>
            <a:r>
              <a:rPr lang="en-US" sz="1900" dirty="0" smtClean="0">
                <a:latin typeface="Times New Roman" pitchFamily="18" charset="0"/>
                <a:cs typeface="Times New Roman" pitchFamily="18" charset="0"/>
              </a:rPr>
              <a:t>tested</a:t>
            </a:r>
            <a:r>
              <a:rPr lang="en-US" dirty="0"/>
              <a: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271133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b="1" dirty="0">
                <a:latin typeface="Times New Roman" pitchFamily="18" charset="0"/>
                <a:cs typeface="Times New Roman" pitchFamily="18" charset="0"/>
              </a:rPr>
              <a:t>Concatenated loops</a:t>
            </a:r>
            <a:r>
              <a:rPr lang="en-US" sz="1800" dirty="0">
                <a:latin typeface="Times New Roman" pitchFamily="18" charset="0"/>
                <a:cs typeface="Times New Roman" pitchFamily="18" charset="0"/>
              </a:rPr>
              <a:t>: Concatenated loops can be tested using the approach defined for simple loops, if each of the loops is independent of the other. However, if two loops are concatenated and the loop counter for loop 1 is used as the initial value for loop 2, then the loops are not </a:t>
            </a:r>
            <a:r>
              <a:rPr lang="en-US" sz="1800" dirty="0" smtClean="0">
                <a:latin typeface="Times New Roman" pitchFamily="18" charset="0"/>
                <a:cs typeface="Times New Roman" pitchFamily="18" charset="0"/>
              </a:rPr>
              <a:t>independent</a:t>
            </a: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b="1" dirty="0">
                <a:latin typeface="Times New Roman" pitchFamily="18" charset="0"/>
                <a:cs typeface="Times New Roman" pitchFamily="18" charset="0"/>
              </a:rPr>
              <a:t>Unstructured loops</a:t>
            </a:r>
            <a:r>
              <a:rPr lang="en-US" sz="1800" dirty="0">
                <a:latin typeface="Times New Roman" pitchFamily="18" charset="0"/>
                <a:cs typeface="Times New Roman" pitchFamily="18" charset="0"/>
              </a:rPr>
              <a:t>: Whenever possible, this class of loops should be redesigned to reflect the use of the structured programming constructs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068357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lnSpc>
                <a:spcPct val="150000"/>
              </a:lnSpc>
              <a:buNone/>
            </a:pPr>
            <a:r>
              <a:rPr lang="en-US" sz="1800" b="1" dirty="0">
                <a:latin typeface="Times New Roman" pitchFamily="18" charset="0"/>
                <a:cs typeface="Times New Roman" pitchFamily="18" charset="0"/>
              </a:rPr>
              <a:t>Validation Testing</a:t>
            </a:r>
            <a:r>
              <a:rPr lang="en-US" sz="1800" b="1" dirty="0" smtClean="0">
                <a:latin typeface="Times New Roman" pitchFamily="18" charset="0"/>
                <a:cs typeface="Times New Roman" pitchFamily="18" charset="0"/>
              </a:rPr>
              <a:t>:</a:t>
            </a:r>
          </a:p>
          <a:p>
            <a:pPr marL="109728" indent="0" algn="just">
              <a:lnSpc>
                <a:spcPct val="150000"/>
              </a:lnSpc>
              <a:buNone/>
            </a:pP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The process of evaluating software during the development process or at the end of the development process to determine whether it satisfies specified business requirements</a:t>
            </a:r>
            <a:r>
              <a:rPr lang="en-US" sz="1800" dirty="0" smtClean="0">
                <a:latin typeface="Times New Roman" pitchFamily="18" charset="0"/>
                <a:cs typeface="Times New Roman" pitchFamily="18" charset="0"/>
              </a:rPr>
              <a:t>.</a:t>
            </a: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Validation Testing ensures that the product actually meets the client's needs. It can also be defined as to demonstrate that the product fulfills its intended use when deployed on appropriate environment.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845715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lgn="just">
              <a:lnSpc>
                <a:spcPct val="120000"/>
              </a:lnSpc>
              <a:buNone/>
            </a:pPr>
            <a:r>
              <a:rPr lang="en-US" sz="2500" b="1" dirty="0">
                <a:latin typeface="Times New Roman" pitchFamily="18" charset="0"/>
                <a:cs typeface="Times New Roman" pitchFamily="18" charset="0"/>
              </a:rPr>
              <a:t>Path Testing</a:t>
            </a:r>
            <a:r>
              <a:rPr lang="en-US" sz="2500" b="1" dirty="0" smtClean="0">
                <a:latin typeface="Times New Roman" pitchFamily="18" charset="0"/>
                <a:cs typeface="Times New Roman" pitchFamily="18" charset="0"/>
              </a:rPr>
              <a:t>:</a:t>
            </a:r>
          </a:p>
          <a:p>
            <a:pPr marL="109728" indent="0" algn="just">
              <a:lnSpc>
                <a:spcPct val="120000"/>
              </a:lnSpc>
              <a:buNone/>
            </a:pPr>
            <a:endParaRPr lang="en-US" sz="2500" b="1" dirty="0">
              <a:latin typeface="Times New Roman" pitchFamily="18" charset="0"/>
              <a:cs typeface="Times New Roman" pitchFamily="18" charset="0"/>
            </a:endParaRPr>
          </a:p>
          <a:p>
            <a:pPr algn="just">
              <a:lnSpc>
                <a:spcPct val="120000"/>
              </a:lnSpc>
            </a:pPr>
            <a:r>
              <a:rPr lang="en-US" sz="2500" dirty="0">
                <a:latin typeface="Times New Roman" pitchFamily="18" charset="0"/>
                <a:cs typeface="Times New Roman" pitchFamily="18" charset="0"/>
              </a:rPr>
              <a:t>Path testing is a structural testing method that involves using the source code of a program in order to find every possible executable path. </a:t>
            </a:r>
            <a:endParaRPr lang="en-US" sz="2500" dirty="0" smtClean="0">
              <a:latin typeface="Times New Roman" pitchFamily="18" charset="0"/>
              <a:cs typeface="Times New Roman" pitchFamily="18" charset="0"/>
            </a:endParaRPr>
          </a:p>
          <a:p>
            <a:pPr algn="just">
              <a:lnSpc>
                <a:spcPct val="120000"/>
              </a:lnSpc>
            </a:pPr>
            <a:endParaRPr lang="en-US" sz="2500" dirty="0">
              <a:latin typeface="Times New Roman" pitchFamily="18" charset="0"/>
              <a:cs typeface="Times New Roman" pitchFamily="18" charset="0"/>
            </a:endParaRPr>
          </a:p>
          <a:p>
            <a:pPr algn="just">
              <a:lnSpc>
                <a:spcPct val="120000"/>
              </a:lnSpc>
            </a:pPr>
            <a:r>
              <a:rPr lang="en-US" sz="2500" dirty="0" smtClean="0">
                <a:latin typeface="Times New Roman" pitchFamily="18" charset="0"/>
                <a:cs typeface="Times New Roman" pitchFamily="18" charset="0"/>
              </a:rPr>
              <a:t>It </a:t>
            </a:r>
            <a:r>
              <a:rPr lang="en-US" sz="2500" dirty="0">
                <a:latin typeface="Times New Roman" pitchFamily="18" charset="0"/>
                <a:cs typeface="Times New Roman" pitchFamily="18" charset="0"/>
              </a:rPr>
              <a:t>helps to determine all faults lying within a piece of code. </a:t>
            </a:r>
            <a:endParaRPr lang="en-US" sz="2500" dirty="0" smtClean="0">
              <a:latin typeface="Times New Roman" pitchFamily="18" charset="0"/>
              <a:cs typeface="Times New Roman" pitchFamily="18" charset="0"/>
            </a:endParaRPr>
          </a:p>
          <a:p>
            <a:pPr algn="just">
              <a:lnSpc>
                <a:spcPct val="120000"/>
              </a:lnSpc>
            </a:pPr>
            <a:endParaRPr lang="en-US" sz="2500" dirty="0">
              <a:latin typeface="Times New Roman" pitchFamily="18" charset="0"/>
              <a:cs typeface="Times New Roman" pitchFamily="18" charset="0"/>
            </a:endParaRPr>
          </a:p>
          <a:p>
            <a:pPr algn="just">
              <a:lnSpc>
                <a:spcPct val="120000"/>
              </a:lnSpc>
            </a:pPr>
            <a:r>
              <a:rPr lang="en-US" sz="2500" dirty="0" smtClean="0">
                <a:latin typeface="Times New Roman" pitchFamily="18" charset="0"/>
                <a:cs typeface="Times New Roman" pitchFamily="18" charset="0"/>
              </a:rPr>
              <a:t>This </a:t>
            </a:r>
            <a:r>
              <a:rPr lang="en-US" sz="2500" dirty="0">
                <a:latin typeface="Times New Roman" pitchFamily="18" charset="0"/>
                <a:cs typeface="Times New Roman" pitchFamily="18" charset="0"/>
              </a:rPr>
              <a:t>method is designed to execute all or selected path through a computer program</a:t>
            </a:r>
            <a:r>
              <a:rPr lang="en-US" sz="2500" dirty="0" smtClean="0">
                <a:latin typeface="Times New Roman" pitchFamily="18" charset="0"/>
                <a:cs typeface="Times New Roman" pitchFamily="18" charset="0"/>
              </a:rPr>
              <a:t>.</a:t>
            </a:r>
          </a:p>
          <a:p>
            <a:pPr algn="just">
              <a:lnSpc>
                <a:spcPct val="120000"/>
              </a:lnSpc>
            </a:pPr>
            <a:endParaRPr lang="en-US" sz="2500" dirty="0">
              <a:latin typeface="Times New Roman" pitchFamily="18" charset="0"/>
              <a:cs typeface="Times New Roman" pitchFamily="18" charset="0"/>
            </a:endParaRPr>
          </a:p>
          <a:p>
            <a:pPr algn="just">
              <a:lnSpc>
                <a:spcPct val="120000"/>
              </a:lnSpc>
            </a:pPr>
            <a:r>
              <a:rPr lang="en-US" sz="2500" dirty="0">
                <a:latin typeface="Times New Roman" pitchFamily="18" charset="0"/>
                <a:cs typeface="Times New Roman" pitchFamily="18" charset="0"/>
              </a:rPr>
              <a:t>Any software program includes, multiple entry and exit points</a:t>
            </a:r>
            <a:r>
              <a:rPr lang="en-US" sz="2500" dirty="0" smtClean="0">
                <a:latin typeface="Times New Roman" pitchFamily="18" charset="0"/>
                <a:cs typeface="Times New Roman" pitchFamily="18" charset="0"/>
              </a:rPr>
              <a:t>.</a:t>
            </a:r>
          </a:p>
          <a:p>
            <a:pPr algn="just">
              <a:lnSpc>
                <a:spcPct val="120000"/>
              </a:lnSpc>
            </a:pPr>
            <a:endParaRPr lang="en-US" sz="2500" dirty="0">
              <a:latin typeface="Times New Roman" pitchFamily="18" charset="0"/>
              <a:cs typeface="Times New Roman" pitchFamily="18" charset="0"/>
            </a:endParaRPr>
          </a:p>
          <a:p>
            <a:pPr algn="just">
              <a:lnSpc>
                <a:spcPct val="120000"/>
              </a:lnSpc>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Testing each of these points is a challenging as well as time-consuming. </a:t>
            </a:r>
            <a:endParaRPr lang="en-US" sz="2500" dirty="0" smtClean="0">
              <a:latin typeface="Times New Roman" pitchFamily="18" charset="0"/>
              <a:cs typeface="Times New Roman" pitchFamily="18" charset="0"/>
            </a:endParaRPr>
          </a:p>
          <a:p>
            <a:pPr algn="just">
              <a:lnSpc>
                <a:spcPct val="120000"/>
              </a:lnSpc>
            </a:pPr>
            <a:endParaRPr lang="en-US" sz="2500" dirty="0">
              <a:latin typeface="Times New Roman" pitchFamily="18" charset="0"/>
              <a:cs typeface="Times New Roman" pitchFamily="18" charset="0"/>
            </a:endParaRPr>
          </a:p>
          <a:p>
            <a:pPr algn="just">
              <a:lnSpc>
                <a:spcPct val="120000"/>
              </a:lnSpc>
            </a:pPr>
            <a:r>
              <a:rPr lang="en-US" sz="2500" dirty="0" smtClean="0">
                <a:latin typeface="Times New Roman" pitchFamily="18" charset="0"/>
                <a:cs typeface="Times New Roman" pitchFamily="18" charset="0"/>
              </a:rPr>
              <a:t>In </a:t>
            </a:r>
            <a:r>
              <a:rPr lang="en-US" sz="2500" dirty="0">
                <a:latin typeface="Times New Roman" pitchFamily="18" charset="0"/>
                <a:cs typeface="Times New Roman" pitchFamily="18" charset="0"/>
              </a:rPr>
              <a:t>order to reduce the redundant tests and to achieve maximum test coverage, basis path testing is used.</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738084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109728" indent="0" algn="just">
              <a:lnSpc>
                <a:spcPct val="150000"/>
              </a:lnSpc>
              <a:buNone/>
            </a:pPr>
            <a:r>
              <a:rPr lang="en-US" sz="1800" b="1" dirty="0">
                <a:latin typeface="Times New Roman" pitchFamily="18" charset="0"/>
                <a:cs typeface="Times New Roman" pitchFamily="18" charset="0"/>
              </a:rPr>
              <a:t>Regression Testing</a:t>
            </a:r>
            <a:r>
              <a:rPr lang="en-US" sz="1800" b="1" dirty="0" smtClean="0">
                <a:latin typeface="Times New Roman" pitchFamily="18" charset="0"/>
                <a:cs typeface="Times New Roman" pitchFamily="18" charset="0"/>
              </a:rPr>
              <a:t>:</a:t>
            </a:r>
          </a:p>
          <a:p>
            <a:pPr marL="109728" indent="0" algn="just">
              <a:lnSpc>
                <a:spcPct val="150000"/>
              </a:lnSpc>
              <a:buNone/>
            </a:pP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It</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is defined as a type of software testing to confirm that a recent program or code change has not adversely affected existing features</a:t>
            </a:r>
            <a:r>
              <a:rPr lang="en-US" sz="1800" dirty="0" smtClean="0">
                <a:latin typeface="Times New Roman" pitchFamily="18" charset="0"/>
                <a:cs typeface="Times New Roman" pitchFamily="18" charset="0"/>
              </a:rPr>
              <a:t>.</a:t>
            </a: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Regression Testing is nothing but a full or partial selection of already executed test cases which are re-executed to ensure existing functionalities work fine</a:t>
            </a:r>
            <a:r>
              <a:rPr lang="en-US" sz="1800" dirty="0" smtClean="0">
                <a:latin typeface="Times New Roman" pitchFamily="18" charset="0"/>
                <a:cs typeface="Times New Roman" pitchFamily="18" charset="0"/>
              </a:rPr>
              <a:t>.</a:t>
            </a: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This testing is done to make sure that new code changes should not have side effects on the existing functionalities</a:t>
            </a:r>
            <a:r>
              <a:rPr lang="en-US" sz="1800" dirty="0" smtClean="0">
                <a:latin typeface="Times New Roman" pitchFamily="18" charset="0"/>
                <a:cs typeface="Times New Roman" pitchFamily="18" charset="0"/>
              </a:rPr>
              <a:t>.</a:t>
            </a: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ensures that the old code still works once the latest code changes are done.</a:t>
            </a:r>
          </a:p>
          <a:p>
            <a:endParaRPr lang="en-US" dirty="0"/>
          </a:p>
        </p:txBody>
      </p:sp>
      <p:sp>
        <p:nvSpPr>
          <p:cNvPr id="3" name="Title 2"/>
          <p:cNvSpPr>
            <a:spLocks noGrp="1"/>
          </p:cNvSpPr>
          <p:nvPr>
            <p:ph type="title"/>
          </p:nvPr>
        </p:nvSpPr>
        <p:spPr/>
        <p:txBody>
          <a:bodyPr>
            <a:normAutofit fontScale="90000"/>
          </a:bodyPr>
          <a:lstStyle/>
          <a:p>
            <a:pPr algn="ctr"/>
            <a:r>
              <a:rPr lang="en-US" dirty="0">
                <a:latin typeface="Times New Roman" pitchFamily="18" charset="0"/>
                <a:cs typeface="Times New Roman" pitchFamily="18" charset="0"/>
              </a:rPr>
              <a:t>Regression Testing:</a:t>
            </a:r>
            <a:br>
              <a:rPr lang="en-US"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3335681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dirty="0">
                <a:latin typeface="Times New Roman" pitchFamily="18" charset="0"/>
                <a:cs typeface="Times New Roman" pitchFamily="18" charset="0"/>
              </a:rPr>
              <a:t>All these phases go through the process of software testing levels. There are mainly four testing levels are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Unit Testing</a:t>
            </a:r>
          </a:p>
          <a:p>
            <a:pPr lvl="0" algn="just"/>
            <a:r>
              <a:rPr lang="en-US" sz="1800" dirty="0">
                <a:latin typeface="Times New Roman" pitchFamily="18" charset="0"/>
                <a:cs typeface="Times New Roman" pitchFamily="18" charset="0"/>
              </a:rPr>
              <a:t>Integration Testing</a:t>
            </a:r>
          </a:p>
          <a:p>
            <a:pPr lvl="0" algn="just"/>
            <a:r>
              <a:rPr lang="en-US" sz="1800" dirty="0">
                <a:latin typeface="Times New Roman" pitchFamily="18" charset="0"/>
                <a:cs typeface="Times New Roman" pitchFamily="18" charset="0"/>
              </a:rPr>
              <a:t>System Testing</a:t>
            </a:r>
          </a:p>
          <a:p>
            <a:pPr lvl="0" algn="just"/>
            <a:r>
              <a:rPr lang="en-US" sz="1800" dirty="0">
                <a:latin typeface="Times New Roman" pitchFamily="18" charset="0"/>
                <a:cs typeface="Times New Roman" pitchFamily="18" charset="0"/>
              </a:rPr>
              <a:t>Acceptance Testing</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362321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just">
              <a:lnSpc>
                <a:spcPct val="150000"/>
              </a:lnSpc>
              <a:buNone/>
            </a:pPr>
            <a:r>
              <a:rPr lang="en-US" sz="1800" b="1" dirty="0">
                <a:latin typeface="Times New Roman" pitchFamily="18" charset="0"/>
                <a:cs typeface="Times New Roman" pitchFamily="18" charset="0"/>
              </a:rPr>
              <a:t>Need of Regression </a:t>
            </a:r>
            <a:r>
              <a:rPr lang="en-US" sz="1800" b="1" dirty="0" smtClean="0">
                <a:latin typeface="Times New Roman" pitchFamily="18" charset="0"/>
                <a:cs typeface="Times New Roman" pitchFamily="18" charset="0"/>
              </a:rPr>
              <a:t>Testing</a:t>
            </a:r>
          </a:p>
          <a:p>
            <a:pPr marL="109728" indent="0" algn="just">
              <a:lnSpc>
                <a:spcPct val="150000"/>
              </a:lnSpc>
              <a:buNone/>
            </a:pPr>
            <a:r>
              <a:rPr lang="en-US" sz="1800" dirty="0" smtClean="0">
                <a:latin typeface="Times New Roman" pitchFamily="18" charset="0"/>
                <a:cs typeface="Times New Roman" pitchFamily="18" charset="0"/>
              </a:rPr>
              <a:t>Regression </a:t>
            </a:r>
            <a:r>
              <a:rPr lang="en-US" sz="1800" dirty="0">
                <a:latin typeface="Times New Roman" pitchFamily="18" charset="0"/>
                <a:cs typeface="Times New Roman" pitchFamily="18" charset="0"/>
              </a:rPr>
              <a:t>Testing is required when there is </a:t>
            </a:r>
            <a:r>
              <a:rPr lang="en-US" sz="1800" dirty="0" smtClean="0">
                <a:latin typeface="Times New Roman" pitchFamily="18" charset="0"/>
                <a:cs typeface="Times New Roman" pitchFamily="18" charset="0"/>
              </a:rPr>
              <a:t>a</a:t>
            </a:r>
            <a:endParaRPr lang="en-US" sz="1800" dirty="0">
              <a:latin typeface="Times New Roman" pitchFamily="18" charset="0"/>
              <a:cs typeface="Times New Roman" pitchFamily="18" charset="0"/>
            </a:endParaRPr>
          </a:p>
          <a:p>
            <a:pPr lvl="0" algn="just">
              <a:lnSpc>
                <a:spcPct val="150000"/>
              </a:lnSpc>
            </a:pPr>
            <a:r>
              <a:rPr lang="en-US" sz="1800" dirty="0">
                <a:latin typeface="Times New Roman" pitchFamily="18" charset="0"/>
                <a:cs typeface="Times New Roman" pitchFamily="18" charset="0"/>
              </a:rPr>
              <a:t>Change in requirements and code is modified according to the requirement</a:t>
            </a:r>
          </a:p>
          <a:p>
            <a:pPr lvl="0" algn="just">
              <a:lnSpc>
                <a:spcPct val="150000"/>
              </a:lnSpc>
            </a:pPr>
            <a:r>
              <a:rPr lang="en-US" sz="1800" dirty="0">
                <a:latin typeface="Times New Roman" pitchFamily="18" charset="0"/>
                <a:cs typeface="Times New Roman" pitchFamily="18" charset="0"/>
              </a:rPr>
              <a:t>New feature is added to the software</a:t>
            </a:r>
          </a:p>
          <a:p>
            <a:pPr lvl="0" algn="just">
              <a:lnSpc>
                <a:spcPct val="150000"/>
              </a:lnSpc>
            </a:pPr>
            <a:r>
              <a:rPr lang="en-US" sz="1800" dirty="0">
                <a:latin typeface="Times New Roman" pitchFamily="18" charset="0"/>
                <a:cs typeface="Times New Roman" pitchFamily="18" charset="0"/>
              </a:rPr>
              <a:t>Defect fixing</a:t>
            </a:r>
          </a:p>
          <a:p>
            <a:pPr lvl="0" algn="just">
              <a:lnSpc>
                <a:spcPct val="150000"/>
              </a:lnSpc>
            </a:pPr>
            <a:r>
              <a:rPr lang="en-US" sz="1800" dirty="0">
                <a:latin typeface="Times New Roman" pitchFamily="18" charset="0"/>
                <a:cs typeface="Times New Roman" pitchFamily="18" charset="0"/>
              </a:rPr>
              <a:t>Performance issue fix </a:t>
            </a:r>
            <a:endParaRPr lang="en-US" sz="1800" dirty="0" smtClean="0">
              <a:latin typeface="Times New Roman" pitchFamily="18" charset="0"/>
              <a:cs typeface="Times New Roman" pitchFamily="18" charset="0"/>
            </a:endParaRPr>
          </a:p>
          <a:p>
            <a:pPr lvl="0" algn="just">
              <a:lnSpc>
                <a:spcPct val="150000"/>
              </a:lnSpc>
            </a:pPr>
            <a:endParaRPr lang="en-US" sz="1800" dirty="0">
              <a:latin typeface="Times New Roman" pitchFamily="18" charset="0"/>
              <a:cs typeface="Times New Roman" pitchFamily="18" charset="0"/>
            </a:endParaRPr>
          </a:p>
          <a:p>
            <a:pPr marL="109728" indent="0" algn="just">
              <a:lnSpc>
                <a:spcPct val="150000"/>
              </a:lnSpc>
              <a:buNone/>
            </a:pPr>
            <a:r>
              <a:rPr lang="en-US" sz="1800" b="1" dirty="0">
                <a:latin typeface="Times New Roman" pitchFamily="18" charset="0"/>
                <a:cs typeface="Times New Roman" pitchFamily="18" charset="0"/>
              </a:rPr>
              <a:t>Regression Testing </a:t>
            </a:r>
            <a:r>
              <a:rPr lang="en-US" sz="1800" b="1" dirty="0" smtClean="0">
                <a:latin typeface="Times New Roman" pitchFamily="18" charset="0"/>
                <a:cs typeface="Times New Roman" pitchFamily="18" charset="0"/>
              </a:rPr>
              <a:t>procedure</a:t>
            </a:r>
            <a:endParaRPr lang="en-US" sz="1800" b="1"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Software maintenance is an activity which includes enhancements, error corrections, optimization and deletion of existing features</a:t>
            </a:r>
            <a:r>
              <a:rPr lang="en-US" sz="1800" dirty="0" smtClean="0">
                <a:latin typeface="Times New Roman" pitchFamily="18" charset="0"/>
                <a:cs typeface="Times New Roman" pitchFamily="18" charset="0"/>
              </a:rPr>
              <a:t>.</a:t>
            </a: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These modifications may cause the system to work incorrectly. Therefore, Regression Testing becomes necessary</a:t>
            </a:r>
            <a:r>
              <a:rPr lang="en-US" sz="1800" dirty="0" smtClean="0">
                <a:latin typeface="Times New Roman" pitchFamily="18" charset="0"/>
                <a:cs typeface="Times New Roman" pitchFamily="18" charset="0"/>
              </a:rPr>
              <a: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096829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dirty="0">
                <a:latin typeface="Times New Roman" pitchFamily="18" charset="0"/>
                <a:cs typeface="Times New Roman" pitchFamily="18" charset="0"/>
              </a:rPr>
              <a:t>Regression Testing can be carried out using the following techniques</a:t>
            </a:r>
          </a:p>
        </p:txBody>
      </p:sp>
      <p:sp>
        <p:nvSpPr>
          <p:cNvPr id="3" name="Title 2"/>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2157046" y="2286000"/>
            <a:ext cx="4876800" cy="3276600"/>
          </a:xfrm>
          <a:prstGeom prst="rect">
            <a:avLst/>
          </a:prstGeom>
        </p:spPr>
      </p:pic>
    </p:spTree>
    <p:extLst>
      <p:ext uri="{BB962C8B-B14F-4D97-AF65-F5344CB8AC3E}">
        <p14:creationId xmlns:p14="http://schemas.microsoft.com/office/powerpoint/2010/main" val="23514028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109728" indent="0" algn="just">
              <a:lnSpc>
                <a:spcPct val="150000"/>
              </a:lnSpc>
              <a:buNone/>
            </a:pPr>
            <a:r>
              <a:rPr lang="en-US" sz="1800" b="1" dirty="0">
                <a:latin typeface="Times New Roman" pitchFamily="18" charset="0"/>
                <a:cs typeface="Times New Roman" pitchFamily="18" charset="0"/>
              </a:rPr>
              <a:t>Retest All</a:t>
            </a:r>
          </a:p>
          <a:p>
            <a:pPr algn="just">
              <a:lnSpc>
                <a:spcPct val="150000"/>
              </a:lnSpc>
            </a:pPr>
            <a:r>
              <a:rPr lang="en-US" sz="1800" dirty="0">
                <a:latin typeface="Times New Roman" pitchFamily="18" charset="0"/>
                <a:cs typeface="Times New Roman" pitchFamily="18" charset="0"/>
              </a:rPr>
              <a:t>This is one of the methods for Regression Testing in which all the tests in the existing test bucket or suite should be re-executed</a:t>
            </a:r>
            <a:r>
              <a:rPr lang="en-US" sz="1800" dirty="0" smtClean="0">
                <a:latin typeface="Times New Roman" pitchFamily="18" charset="0"/>
                <a:cs typeface="Times New Roman" pitchFamily="18" charset="0"/>
              </a:rPr>
              <a:t>.</a:t>
            </a: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This is very expensive as it requires huge time and </a:t>
            </a:r>
            <a:r>
              <a:rPr lang="en-US" sz="1800" dirty="0" smtClean="0">
                <a:latin typeface="Times New Roman" pitchFamily="18" charset="0"/>
                <a:cs typeface="Times New Roman" pitchFamily="18" charset="0"/>
              </a:rPr>
              <a:t>resources</a:t>
            </a:r>
          </a:p>
          <a:p>
            <a:pPr algn="just">
              <a:lnSpc>
                <a:spcPct val="150000"/>
              </a:lnSpc>
            </a:pPr>
            <a:endParaRPr lang="en-US" sz="1800" dirty="0" smtClean="0">
              <a:latin typeface="Times New Roman" pitchFamily="18" charset="0"/>
              <a:cs typeface="Times New Roman" pitchFamily="18" charset="0"/>
            </a:endParaRPr>
          </a:p>
          <a:p>
            <a:pPr marL="109728" indent="0" algn="just">
              <a:lnSpc>
                <a:spcPct val="150000"/>
              </a:lnSpc>
              <a:buNone/>
            </a:pPr>
            <a:r>
              <a:rPr lang="en-US" sz="1800" b="1" dirty="0">
                <a:latin typeface="Times New Roman" pitchFamily="18" charset="0"/>
                <a:cs typeface="Times New Roman" pitchFamily="18" charset="0"/>
              </a:rPr>
              <a:t>Regression Test Selection</a:t>
            </a:r>
          </a:p>
          <a:p>
            <a:pPr lvl="0" algn="just">
              <a:lnSpc>
                <a:spcPct val="150000"/>
              </a:lnSpc>
            </a:pPr>
            <a:r>
              <a:rPr lang="en-US" sz="1800" dirty="0">
                <a:latin typeface="Times New Roman" pitchFamily="18" charset="0"/>
                <a:cs typeface="Times New Roman" pitchFamily="18" charset="0"/>
              </a:rPr>
              <a:t>Instead of re-executing the entire test suite, it is better to select part of the test suite to be run</a:t>
            </a:r>
          </a:p>
          <a:p>
            <a:pPr lvl="0" algn="just">
              <a:lnSpc>
                <a:spcPct val="150000"/>
              </a:lnSpc>
            </a:pPr>
            <a:r>
              <a:rPr lang="en-US" sz="1800" dirty="0">
                <a:latin typeface="Times New Roman" pitchFamily="18" charset="0"/>
                <a:cs typeface="Times New Roman" pitchFamily="18" charset="0"/>
              </a:rPr>
              <a:t>Test cases selected can be categorized as 1) Reusable Test Cases 2) Obsolete Test Cases.</a:t>
            </a:r>
          </a:p>
          <a:p>
            <a:pPr lvl="0" algn="just">
              <a:lnSpc>
                <a:spcPct val="150000"/>
              </a:lnSpc>
            </a:pPr>
            <a:r>
              <a:rPr lang="en-US" sz="1800" dirty="0">
                <a:latin typeface="Times New Roman" pitchFamily="18" charset="0"/>
                <a:cs typeface="Times New Roman" pitchFamily="18" charset="0"/>
              </a:rPr>
              <a:t>Re-usable Test cases can be used in succeeding regression cycles.</a:t>
            </a:r>
          </a:p>
          <a:p>
            <a:pPr lvl="0" algn="just">
              <a:lnSpc>
                <a:spcPct val="150000"/>
              </a:lnSpc>
            </a:pPr>
            <a:r>
              <a:rPr lang="en-US" sz="1800" dirty="0">
                <a:latin typeface="Times New Roman" pitchFamily="18" charset="0"/>
                <a:cs typeface="Times New Roman" pitchFamily="18" charset="0"/>
              </a:rPr>
              <a:t>Obsolete Test Cases can't be used in succeeding cycles.</a:t>
            </a:r>
          </a:p>
          <a:p>
            <a:pPr algn="just"/>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675697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lgn="just">
              <a:lnSpc>
                <a:spcPct val="150000"/>
              </a:lnSpc>
              <a:buNone/>
            </a:pPr>
            <a:r>
              <a:rPr lang="en-US" sz="1900" b="1" dirty="0">
                <a:latin typeface="Times New Roman" pitchFamily="18" charset="0"/>
                <a:cs typeface="Times New Roman" pitchFamily="18" charset="0"/>
              </a:rPr>
              <a:t>Prioritization of Test Cases</a:t>
            </a:r>
          </a:p>
          <a:p>
            <a:pPr lvl="0" algn="just">
              <a:lnSpc>
                <a:spcPct val="150000"/>
              </a:lnSpc>
            </a:pPr>
            <a:r>
              <a:rPr lang="en-US" sz="1900" dirty="0">
                <a:latin typeface="Times New Roman" pitchFamily="18" charset="0"/>
                <a:cs typeface="Times New Roman" pitchFamily="18" charset="0"/>
              </a:rPr>
              <a:t>Prioritize the test cases depending on business impact, critical &amp; frequently used functionalities. </a:t>
            </a:r>
            <a:endParaRPr lang="en-US" sz="1900" dirty="0" smtClean="0">
              <a:latin typeface="Times New Roman" pitchFamily="18" charset="0"/>
              <a:cs typeface="Times New Roman" pitchFamily="18" charset="0"/>
            </a:endParaRPr>
          </a:p>
          <a:p>
            <a:pPr lvl="0" algn="just">
              <a:lnSpc>
                <a:spcPct val="150000"/>
              </a:lnSpc>
            </a:pPr>
            <a:endParaRPr lang="en-US" sz="1900" dirty="0">
              <a:latin typeface="Times New Roman" pitchFamily="18" charset="0"/>
              <a:cs typeface="Times New Roman" pitchFamily="18" charset="0"/>
            </a:endParaRPr>
          </a:p>
          <a:p>
            <a:pPr lvl="0" algn="just">
              <a:lnSpc>
                <a:spcPct val="150000"/>
              </a:lnSpc>
            </a:pPr>
            <a:r>
              <a:rPr lang="en-US" sz="1900" dirty="0" smtClean="0">
                <a:latin typeface="Times New Roman" pitchFamily="18" charset="0"/>
                <a:cs typeface="Times New Roman" pitchFamily="18" charset="0"/>
              </a:rPr>
              <a:t>Selection </a:t>
            </a:r>
            <a:r>
              <a:rPr lang="en-US" sz="1900" dirty="0">
                <a:latin typeface="Times New Roman" pitchFamily="18" charset="0"/>
                <a:cs typeface="Times New Roman" pitchFamily="18" charset="0"/>
              </a:rPr>
              <a:t>of test cases based on priority will greatly reduce the regression test suite.</a:t>
            </a:r>
          </a:p>
          <a:p>
            <a:pPr algn="just">
              <a:lnSpc>
                <a:spcPct val="150000"/>
              </a:lnSpc>
            </a:pPr>
            <a:endParaRPr lang="en-US" sz="1900" b="1" dirty="0">
              <a:latin typeface="Times New Roman" pitchFamily="18" charset="0"/>
              <a:cs typeface="Times New Roman" pitchFamily="18" charset="0"/>
            </a:endParaRPr>
          </a:p>
          <a:p>
            <a:pPr marL="109728" indent="0" algn="just">
              <a:lnSpc>
                <a:spcPct val="150000"/>
              </a:lnSpc>
              <a:buNone/>
            </a:pPr>
            <a:r>
              <a:rPr lang="en-US" sz="1900" b="1" dirty="0">
                <a:latin typeface="Times New Roman" pitchFamily="18" charset="0"/>
                <a:cs typeface="Times New Roman" pitchFamily="18" charset="0"/>
              </a:rPr>
              <a:t>Selecting test cases for regression testing</a:t>
            </a:r>
          </a:p>
          <a:p>
            <a:pPr algn="just">
              <a:lnSpc>
                <a:spcPct val="150000"/>
              </a:lnSpc>
            </a:pPr>
            <a:r>
              <a:rPr lang="en-US" sz="1900" dirty="0">
                <a:latin typeface="Times New Roman" pitchFamily="18" charset="0"/>
                <a:cs typeface="Times New Roman" pitchFamily="18" charset="0"/>
              </a:rPr>
              <a:t>It was found from industry data that a good number of the defects reported by customers were due to last minute bug fixes creating side effects and hence selecting the</a:t>
            </a:r>
            <a:r>
              <a:rPr lang="en-US" sz="1900" u="sng" dirty="0">
                <a:latin typeface="Times New Roman" pitchFamily="18" charset="0"/>
                <a:cs typeface="Times New Roman" pitchFamily="18" charset="0"/>
              </a:rPr>
              <a:t> </a:t>
            </a:r>
            <a:r>
              <a:rPr lang="en-US" sz="1900" dirty="0">
                <a:latin typeface="Times New Roman" pitchFamily="18" charset="0"/>
                <a:cs typeface="Times New Roman" pitchFamily="18" charset="0"/>
              </a:rPr>
              <a:t>Test </a:t>
            </a:r>
            <a:r>
              <a:rPr lang="en-US" sz="1900" dirty="0" smtClean="0">
                <a:latin typeface="Times New Roman" pitchFamily="18" charset="0"/>
                <a:cs typeface="Times New Roman" pitchFamily="18" charset="0"/>
              </a:rPr>
              <a:t>Case for </a:t>
            </a:r>
            <a:r>
              <a:rPr lang="en-US" sz="1900" dirty="0">
                <a:latin typeface="Times New Roman" pitchFamily="18" charset="0"/>
                <a:cs typeface="Times New Roman" pitchFamily="18" charset="0"/>
              </a:rPr>
              <a:t>regression testing is an art and not that easy. </a:t>
            </a:r>
            <a:endParaRPr lang="en-US" sz="1900" dirty="0" smtClean="0">
              <a:latin typeface="Times New Roman" pitchFamily="18" charset="0"/>
              <a:cs typeface="Times New Roman" pitchFamily="18" charset="0"/>
            </a:endParaRPr>
          </a:p>
          <a:p>
            <a:pPr algn="just">
              <a:lnSpc>
                <a:spcPct val="150000"/>
              </a:lnSpc>
            </a:pPr>
            <a:endParaRPr lang="en-US" sz="1900" dirty="0">
              <a:latin typeface="Times New Roman" pitchFamily="18" charset="0"/>
              <a:cs typeface="Times New Roman" pitchFamily="18" charset="0"/>
            </a:endParaRPr>
          </a:p>
          <a:p>
            <a:pPr algn="just"/>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082123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lnSpc>
                <a:spcPct val="150000"/>
              </a:lnSpc>
              <a:buNone/>
            </a:pPr>
            <a:r>
              <a:rPr lang="en-US" sz="1800" dirty="0">
                <a:latin typeface="Times New Roman" pitchFamily="18" charset="0"/>
                <a:cs typeface="Times New Roman" pitchFamily="18" charset="0"/>
              </a:rPr>
              <a:t>Effective Regression Tests can be done by selecting the following test cases -</a:t>
            </a:r>
          </a:p>
          <a:p>
            <a:pPr lvl="0" algn="just">
              <a:lnSpc>
                <a:spcPct val="150000"/>
              </a:lnSpc>
            </a:pPr>
            <a:r>
              <a:rPr lang="en-US" sz="1800" dirty="0">
                <a:latin typeface="Times New Roman" pitchFamily="18" charset="0"/>
                <a:cs typeface="Times New Roman" pitchFamily="18" charset="0"/>
              </a:rPr>
              <a:t>Test cases which have frequent defects</a:t>
            </a:r>
          </a:p>
          <a:p>
            <a:pPr lvl="0" algn="just">
              <a:lnSpc>
                <a:spcPct val="150000"/>
              </a:lnSpc>
            </a:pPr>
            <a:r>
              <a:rPr lang="en-US" sz="1800" dirty="0">
                <a:latin typeface="Times New Roman" pitchFamily="18" charset="0"/>
                <a:cs typeface="Times New Roman" pitchFamily="18" charset="0"/>
              </a:rPr>
              <a:t>Functionalities which are more visible to the users</a:t>
            </a:r>
          </a:p>
          <a:p>
            <a:pPr lvl="0" algn="just">
              <a:lnSpc>
                <a:spcPct val="150000"/>
              </a:lnSpc>
            </a:pPr>
            <a:r>
              <a:rPr lang="en-US" sz="1800" dirty="0">
                <a:latin typeface="Times New Roman" pitchFamily="18" charset="0"/>
                <a:cs typeface="Times New Roman" pitchFamily="18" charset="0"/>
              </a:rPr>
              <a:t>Test cases which verify core features of the </a:t>
            </a:r>
            <a:r>
              <a:rPr lang="en-US" sz="1800" dirty="0" smtClean="0">
                <a:latin typeface="Times New Roman" pitchFamily="18" charset="0"/>
                <a:cs typeface="Times New Roman" pitchFamily="18" charset="0"/>
              </a:rPr>
              <a:t>product</a:t>
            </a:r>
          </a:p>
          <a:p>
            <a:pPr lvl="0">
              <a:lnSpc>
                <a:spcPct val="150000"/>
              </a:lnSpc>
            </a:pPr>
            <a:r>
              <a:rPr lang="en-US" sz="1800" dirty="0">
                <a:latin typeface="Times New Roman" pitchFamily="18" charset="0"/>
                <a:cs typeface="Times New Roman" pitchFamily="18" charset="0"/>
              </a:rPr>
              <a:t>Test cases of Functionalities which has undergone more and recent changes</a:t>
            </a:r>
          </a:p>
          <a:p>
            <a:pPr lvl="0">
              <a:lnSpc>
                <a:spcPct val="150000"/>
              </a:lnSpc>
            </a:pPr>
            <a:r>
              <a:rPr lang="en-US" sz="1800" dirty="0">
                <a:latin typeface="Times New Roman" pitchFamily="18" charset="0"/>
                <a:cs typeface="Times New Roman" pitchFamily="18" charset="0"/>
              </a:rPr>
              <a:t>All Integration Test Cases</a:t>
            </a:r>
          </a:p>
          <a:p>
            <a:pPr lvl="0">
              <a:lnSpc>
                <a:spcPct val="150000"/>
              </a:lnSpc>
            </a:pPr>
            <a:r>
              <a:rPr lang="en-US" sz="1800" dirty="0">
                <a:latin typeface="Times New Roman" pitchFamily="18" charset="0"/>
                <a:cs typeface="Times New Roman" pitchFamily="18" charset="0"/>
              </a:rPr>
              <a:t>All Complex Test Cases</a:t>
            </a:r>
          </a:p>
          <a:p>
            <a:pPr lvl="0">
              <a:lnSpc>
                <a:spcPct val="150000"/>
              </a:lnSpc>
            </a:pPr>
            <a:r>
              <a:rPr lang="en-US" sz="1800" dirty="0">
                <a:latin typeface="Times New Roman" pitchFamily="18" charset="0"/>
                <a:cs typeface="Times New Roman" pitchFamily="18" charset="0"/>
              </a:rPr>
              <a:t>Boundary value test cases</a:t>
            </a:r>
          </a:p>
          <a:p>
            <a:pPr lvl="0">
              <a:lnSpc>
                <a:spcPct val="150000"/>
              </a:lnSpc>
            </a:pPr>
            <a:r>
              <a:rPr lang="en-US" sz="1800" dirty="0">
                <a:latin typeface="Times New Roman" pitchFamily="18" charset="0"/>
                <a:cs typeface="Times New Roman" pitchFamily="18" charset="0"/>
              </a:rPr>
              <a:t>A sample of Successful test cases</a:t>
            </a:r>
          </a:p>
          <a:p>
            <a:pPr lvl="0">
              <a:lnSpc>
                <a:spcPct val="150000"/>
              </a:lnSpc>
            </a:pPr>
            <a:r>
              <a:rPr lang="en-US" sz="1800" dirty="0">
                <a:latin typeface="Times New Roman" pitchFamily="18" charset="0"/>
                <a:cs typeface="Times New Roman" pitchFamily="18" charset="0"/>
              </a:rPr>
              <a:t>A sample of Failure test cases</a:t>
            </a:r>
          </a:p>
          <a:p>
            <a:pPr lvl="0" algn="just"/>
            <a:endParaRPr lang="en-US" sz="18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318939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lnSpc>
                <a:spcPct val="150000"/>
              </a:lnSpc>
              <a:buNone/>
            </a:pPr>
            <a:r>
              <a:rPr lang="en-US" sz="1800" b="1" dirty="0">
                <a:latin typeface="Times New Roman" pitchFamily="18" charset="0"/>
                <a:cs typeface="Times New Roman" pitchFamily="18" charset="0"/>
              </a:rPr>
              <a:t>Regression Testing Tools</a:t>
            </a:r>
          </a:p>
          <a:p>
            <a:pPr algn="just">
              <a:lnSpc>
                <a:spcPct val="150000"/>
              </a:lnSpc>
            </a:pPr>
            <a:r>
              <a:rPr lang="en-US" sz="1800" dirty="0">
                <a:latin typeface="Times New Roman" pitchFamily="18" charset="0"/>
                <a:cs typeface="Times New Roman" pitchFamily="18" charset="0"/>
              </a:rPr>
              <a:t>If your software undergoes frequent changes, regression testing costs will escalate</a:t>
            </a:r>
            <a:r>
              <a:rPr lang="en-US" sz="1800" dirty="0" smtClean="0">
                <a:latin typeface="Times New Roman" pitchFamily="18" charset="0"/>
                <a:cs typeface="Times New Roman" pitchFamily="18" charset="0"/>
              </a:rPr>
              <a:t>.</a:t>
            </a: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In such cases, Manual execution of test cases increases test execution time as well as costs</a:t>
            </a:r>
            <a:r>
              <a:rPr lang="en-US" sz="1800" dirty="0" smtClean="0">
                <a:latin typeface="Times New Roman" pitchFamily="18" charset="0"/>
                <a:cs typeface="Times New Roman" pitchFamily="18" charset="0"/>
              </a:rPr>
              <a:t>.</a:t>
            </a: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Automation of regression test cases is the smart choice in such cases.  </a:t>
            </a:r>
            <a:endParaRPr lang="en-US" sz="1800" dirty="0" smtClean="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The extent of automation depends on the number of test cases that remain re-usable for successive regression cycles. </a:t>
            </a:r>
          </a:p>
          <a:p>
            <a:endParaRPr lang="en-US" sz="26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535338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1800" dirty="0">
                <a:latin typeface="Times New Roman" pitchFamily="18" charset="0"/>
                <a:cs typeface="Times New Roman" pitchFamily="18" charset="0"/>
              </a:rPr>
              <a:t>Following are the most important tools used for both functional and regression testing in software engineering</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b="1" dirty="0" err="1">
                <a:latin typeface="Times New Roman" pitchFamily="18" charset="0"/>
                <a:cs typeface="Times New Roman" pitchFamily="18" charset="0"/>
              </a:rPr>
              <a:t>Ranorex</a:t>
            </a:r>
            <a:r>
              <a:rPr lang="en-US" sz="1800" b="1" dirty="0">
                <a:latin typeface="Times New Roman" pitchFamily="18" charset="0"/>
                <a:cs typeface="Times New Roman" pitchFamily="18" charset="0"/>
              </a:rPr>
              <a:t> Studio</a:t>
            </a:r>
            <a:r>
              <a:rPr lang="en-US" sz="1800" dirty="0">
                <a:latin typeface="Times New Roman" pitchFamily="18" charset="0"/>
                <a:cs typeface="Times New Roman" pitchFamily="18" charset="0"/>
              </a:rPr>
              <a:t>: all-in-one regression test automation for desktop, web, and mobile apps with built-in Selenium </a:t>
            </a:r>
            <a:r>
              <a:rPr lang="en-US" sz="1800" dirty="0" err="1">
                <a:latin typeface="Times New Roman" pitchFamily="18" charset="0"/>
                <a:cs typeface="Times New Roman" pitchFamily="18" charset="0"/>
              </a:rPr>
              <a:t>WebDriver</a:t>
            </a:r>
            <a:r>
              <a:rPr lang="en-US" sz="1800" dirty="0">
                <a:latin typeface="Times New Roman" pitchFamily="18" charset="0"/>
                <a:cs typeface="Times New Roman" pitchFamily="18" charset="0"/>
              </a:rPr>
              <a:t>. Includes a full IDE plus tools for codeless automation</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Selenium</a:t>
            </a:r>
            <a:r>
              <a:rPr lang="en-US" sz="1800" dirty="0">
                <a:latin typeface="Times New Roman" pitchFamily="18" charset="0"/>
                <a:cs typeface="Times New Roman" pitchFamily="18" charset="0"/>
              </a:rPr>
              <a:t>: This is an open source tool used for automating web applications. Selenium can be used for </a:t>
            </a:r>
            <a:r>
              <a:rPr lang="en-US" sz="1800" dirty="0" smtClean="0">
                <a:latin typeface="Times New Roman" pitchFamily="18" charset="0"/>
                <a:cs typeface="Times New Roman" pitchFamily="18" charset="0"/>
              </a:rPr>
              <a:t>browser-based </a:t>
            </a:r>
            <a:r>
              <a:rPr lang="en-US" sz="1800" dirty="0">
                <a:latin typeface="Times New Roman" pitchFamily="18" charset="0"/>
                <a:cs typeface="Times New Roman" pitchFamily="18" charset="0"/>
              </a:rPr>
              <a:t>regression testing</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Quick Test Professional (QTP)</a:t>
            </a:r>
            <a:r>
              <a:rPr lang="en-US" sz="1800" dirty="0">
                <a:latin typeface="Times New Roman" pitchFamily="18" charset="0"/>
                <a:cs typeface="Times New Roman" pitchFamily="18" charset="0"/>
              </a:rPr>
              <a:t>: HP Quick Test Professional is automated software designed to automate functional and regression test cases. </a:t>
            </a:r>
            <a:r>
              <a:rPr lang="en-US" sz="1800" dirty="0" err="1" smtClean="0">
                <a:latin typeface="Times New Roman" pitchFamily="18" charset="0"/>
                <a:cs typeface="Times New Roman" pitchFamily="18" charset="0"/>
              </a:rPr>
              <a:t>Ituses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VBScript</a:t>
            </a:r>
            <a:r>
              <a:rPr lang="en-US" sz="1800" dirty="0">
                <a:latin typeface="Times New Roman" pitchFamily="18" charset="0"/>
                <a:cs typeface="Times New Roman" pitchFamily="18" charset="0"/>
              </a:rPr>
              <a:t> language for automation. It is a Data-driven, Keyword based tool.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Rational Functional Tester (RFT)</a:t>
            </a:r>
            <a:r>
              <a:rPr lang="en-US" sz="1800" dirty="0">
                <a:latin typeface="Times New Roman" pitchFamily="18" charset="0"/>
                <a:cs typeface="Times New Roman" pitchFamily="18" charset="0"/>
              </a:rPr>
              <a:t>: IBM's rational functional tester is a</a:t>
            </a:r>
            <a:r>
              <a:rPr lang="en-US" sz="1800" u="sng" dirty="0">
                <a:latin typeface="Times New Roman" pitchFamily="18" charset="0"/>
                <a:cs typeface="Times New Roman" pitchFamily="18" charset="0"/>
              </a:rPr>
              <a:t> </a:t>
            </a:r>
            <a:r>
              <a:rPr lang="en-US" sz="1800" dirty="0">
                <a:latin typeface="Times New Roman" pitchFamily="18" charset="0"/>
                <a:cs typeface="Times New Roman" pitchFamily="18" charset="0"/>
              </a:rPr>
              <a:t>Java tool used to automate the test cases of software applications. This is primarily used for automating regression test cases and it also integrates with Rational Test Manager. </a:t>
            </a:r>
          </a:p>
          <a:p>
            <a:pPr algn="just"/>
            <a:endParaRPr lang="en-US" sz="18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761590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109728" indent="0">
              <a:lnSpc>
                <a:spcPct val="150000"/>
              </a:lnSpc>
              <a:buNone/>
            </a:pPr>
            <a:r>
              <a:rPr lang="en-US" sz="1800" b="1" dirty="0">
                <a:latin typeface="Times New Roman" pitchFamily="18" charset="0"/>
                <a:cs typeface="Times New Roman" pitchFamily="18" charset="0"/>
              </a:rPr>
              <a:t>Regression Testing and Configuration Management</a:t>
            </a: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Configuration Management during Regression Testing becomes imperative in Agile Environments where a code is being continuously modified. </a:t>
            </a:r>
          </a:p>
          <a:p>
            <a:pPr algn="just">
              <a:lnSpc>
                <a:spcPct val="150000"/>
              </a:lnSpc>
            </a:pPr>
            <a:endParaRPr lang="en-US" sz="1800" dirty="0">
              <a:latin typeface="Times New Roman" pitchFamily="18" charset="0"/>
              <a:cs typeface="Times New Roman" pitchFamily="18" charset="0"/>
            </a:endParaRPr>
          </a:p>
          <a:p>
            <a:pPr marL="109728" indent="0" algn="just">
              <a:lnSpc>
                <a:spcPct val="150000"/>
              </a:lnSpc>
              <a:buNone/>
            </a:pPr>
            <a:r>
              <a:rPr lang="en-US" sz="1800" b="1" dirty="0" smtClean="0">
                <a:latin typeface="Times New Roman" pitchFamily="18" charset="0"/>
                <a:cs typeface="Times New Roman" pitchFamily="18" charset="0"/>
              </a:rPr>
              <a:t>To </a:t>
            </a:r>
            <a:r>
              <a:rPr lang="en-US" sz="1800" b="1" dirty="0">
                <a:latin typeface="Times New Roman" pitchFamily="18" charset="0"/>
                <a:cs typeface="Times New Roman" pitchFamily="18" charset="0"/>
              </a:rPr>
              <a:t>ensure effective regression tests, observe the following </a:t>
            </a:r>
            <a:r>
              <a:rPr lang="en-US" sz="1800" b="1" dirty="0" smtClean="0">
                <a:latin typeface="Times New Roman" pitchFamily="18" charset="0"/>
                <a:cs typeface="Times New Roman" pitchFamily="18" charset="0"/>
              </a:rPr>
              <a:t>:</a:t>
            </a:r>
          </a:p>
          <a:p>
            <a:pPr marL="109728" indent="0" algn="just">
              <a:lnSpc>
                <a:spcPct val="150000"/>
              </a:lnSpc>
              <a:buNone/>
            </a:pPr>
            <a:endParaRPr lang="en-US" sz="1800" b="1" dirty="0">
              <a:latin typeface="Times New Roman" pitchFamily="18" charset="0"/>
              <a:cs typeface="Times New Roman" pitchFamily="18" charset="0"/>
            </a:endParaRPr>
          </a:p>
          <a:p>
            <a:pPr lvl="0" algn="just">
              <a:lnSpc>
                <a:spcPct val="150000"/>
              </a:lnSpc>
            </a:pPr>
            <a:r>
              <a:rPr lang="en-US" sz="1800" dirty="0">
                <a:latin typeface="Times New Roman" pitchFamily="18" charset="0"/>
                <a:cs typeface="Times New Roman" pitchFamily="18" charset="0"/>
              </a:rPr>
              <a:t>Code being regression tested should be under a configuration management </a:t>
            </a:r>
            <a:r>
              <a:rPr lang="en-US" sz="1800" dirty="0" smtClean="0">
                <a:latin typeface="Times New Roman" pitchFamily="18" charset="0"/>
                <a:cs typeface="Times New Roman" pitchFamily="18" charset="0"/>
              </a:rPr>
              <a:t>tool</a:t>
            </a:r>
          </a:p>
          <a:p>
            <a:pPr lvl="0" algn="just">
              <a:lnSpc>
                <a:spcPct val="150000"/>
              </a:lnSpc>
            </a:pPr>
            <a:endParaRPr lang="en-US" sz="1800" dirty="0">
              <a:latin typeface="Times New Roman" pitchFamily="18" charset="0"/>
              <a:cs typeface="Times New Roman" pitchFamily="18" charset="0"/>
            </a:endParaRPr>
          </a:p>
          <a:p>
            <a:pPr lvl="0" algn="just">
              <a:lnSpc>
                <a:spcPct val="150000"/>
              </a:lnSpc>
            </a:pPr>
            <a:r>
              <a:rPr lang="en-US" sz="1800" dirty="0">
                <a:latin typeface="Times New Roman" pitchFamily="18" charset="0"/>
                <a:cs typeface="Times New Roman" pitchFamily="18" charset="0"/>
              </a:rPr>
              <a:t>No changes must be allowed to code, during the regression test phase.  Regression test code must be kept immune to developer changes</a:t>
            </a:r>
            <a:r>
              <a:rPr lang="en-US" sz="1800" dirty="0" smtClean="0">
                <a:latin typeface="Times New Roman" pitchFamily="18" charset="0"/>
                <a:cs typeface="Times New Roman" pitchFamily="18" charset="0"/>
              </a:rPr>
              <a:t>.</a:t>
            </a:r>
          </a:p>
          <a:p>
            <a:pPr lvl="0" algn="just">
              <a:lnSpc>
                <a:spcPct val="150000"/>
              </a:lnSpc>
            </a:pPr>
            <a:endParaRPr lang="en-US" sz="1800" dirty="0">
              <a:latin typeface="Times New Roman" pitchFamily="18" charset="0"/>
              <a:cs typeface="Times New Roman" pitchFamily="18" charset="0"/>
            </a:endParaRPr>
          </a:p>
          <a:p>
            <a:pPr lvl="0" algn="just">
              <a:lnSpc>
                <a:spcPct val="150000"/>
              </a:lnSpc>
            </a:pPr>
            <a:r>
              <a:rPr lang="en-US" sz="1800" dirty="0">
                <a:latin typeface="Times New Roman" pitchFamily="18" charset="0"/>
                <a:cs typeface="Times New Roman" pitchFamily="18" charset="0"/>
              </a:rPr>
              <a:t>The database used for regression testing must be isolated. No database changes must be allowed</a:t>
            </a:r>
          </a:p>
          <a:p>
            <a:endParaRPr lang="en-US" b="1"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376904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marL="109728" indent="0" algn="just">
              <a:lnSpc>
                <a:spcPct val="120000"/>
              </a:lnSpc>
              <a:buNone/>
            </a:pPr>
            <a:r>
              <a:rPr lang="en-US" sz="6400" b="1" dirty="0">
                <a:latin typeface="Times New Roman" pitchFamily="18" charset="0"/>
                <a:cs typeface="Times New Roman" pitchFamily="18" charset="0"/>
              </a:rPr>
              <a:t>Difference between Re-Testing and Regression Testing:</a:t>
            </a:r>
            <a:endParaRPr lang="en-US" sz="6400" dirty="0">
              <a:latin typeface="Times New Roman" pitchFamily="18" charset="0"/>
              <a:cs typeface="Times New Roman" pitchFamily="18" charset="0"/>
            </a:endParaRPr>
          </a:p>
          <a:p>
            <a:pPr algn="just">
              <a:lnSpc>
                <a:spcPct val="120000"/>
              </a:lnSpc>
            </a:pPr>
            <a:r>
              <a:rPr lang="en-US" sz="6400" dirty="0">
                <a:latin typeface="Times New Roman" pitchFamily="18" charset="0"/>
                <a:cs typeface="Times New Roman" pitchFamily="18" charset="0"/>
              </a:rPr>
              <a:t>Retesting means testing the functionality or bug again to ensure the code is fixed</a:t>
            </a:r>
            <a:r>
              <a:rPr lang="en-US" sz="6400" dirty="0" smtClean="0">
                <a:latin typeface="Times New Roman" pitchFamily="18" charset="0"/>
                <a:cs typeface="Times New Roman" pitchFamily="18" charset="0"/>
              </a:rPr>
              <a:t>.</a:t>
            </a:r>
          </a:p>
          <a:p>
            <a:pPr algn="just">
              <a:lnSpc>
                <a:spcPct val="120000"/>
              </a:lnSpc>
            </a:pPr>
            <a:endParaRPr lang="en-US" sz="6400" dirty="0">
              <a:latin typeface="Times New Roman" pitchFamily="18" charset="0"/>
              <a:cs typeface="Times New Roman" pitchFamily="18" charset="0"/>
            </a:endParaRPr>
          </a:p>
          <a:p>
            <a:pPr algn="just">
              <a:lnSpc>
                <a:spcPct val="120000"/>
              </a:lnSpc>
            </a:pPr>
            <a:r>
              <a:rPr lang="en-US" sz="6400" dirty="0" smtClean="0">
                <a:latin typeface="Times New Roman" pitchFamily="18" charset="0"/>
                <a:cs typeface="Times New Roman" pitchFamily="18" charset="0"/>
              </a:rPr>
              <a:t> </a:t>
            </a:r>
            <a:r>
              <a:rPr lang="en-US" sz="6400" dirty="0">
                <a:latin typeface="Times New Roman" pitchFamily="18" charset="0"/>
                <a:cs typeface="Times New Roman" pitchFamily="18" charset="0"/>
              </a:rPr>
              <a:t>If it is not </a:t>
            </a:r>
            <a:r>
              <a:rPr lang="en-US" sz="6400" dirty="0" err="1">
                <a:latin typeface="Times New Roman" pitchFamily="18" charset="0"/>
                <a:cs typeface="Times New Roman" pitchFamily="18" charset="0"/>
              </a:rPr>
              <a:t>fixed,Defect</a:t>
            </a:r>
            <a:r>
              <a:rPr lang="en-US" sz="6400" dirty="0">
                <a:latin typeface="Times New Roman" pitchFamily="18" charset="0"/>
                <a:cs typeface="Times New Roman" pitchFamily="18" charset="0"/>
              </a:rPr>
              <a:t> needs to be re-opened. If fixed, Defect is closed</a:t>
            </a:r>
            <a:r>
              <a:rPr lang="en-US" sz="6400" dirty="0" smtClean="0">
                <a:latin typeface="Times New Roman" pitchFamily="18" charset="0"/>
                <a:cs typeface="Times New Roman" pitchFamily="18" charset="0"/>
              </a:rPr>
              <a:t>.</a:t>
            </a:r>
          </a:p>
          <a:p>
            <a:pPr algn="just">
              <a:lnSpc>
                <a:spcPct val="120000"/>
              </a:lnSpc>
            </a:pPr>
            <a:endParaRPr lang="en-US" sz="6400" dirty="0">
              <a:latin typeface="Times New Roman" pitchFamily="18" charset="0"/>
              <a:cs typeface="Times New Roman" pitchFamily="18" charset="0"/>
            </a:endParaRPr>
          </a:p>
          <a:p>
            <a:pPr algn="just">
              <a:lnSpc>
                <a:spcPct val="120000"/>
              </a:lnSpc>
            </a:pPr>
            <a:r>
              <a:rPr lang="en-US" sz="6400" dirty="0">
                <a:latin typeface="Times New Roman" pitchFamily="18" charset="0"/>
                <a:cs typeface="Times New Roman" pitchFamily="18" charset="0"/>
              </a:rPr>
              <a:t>Regression testing means testing your software application when it undergoes a code change to ensure that the new code has not affected other parts of the software</a:t>
            </a:r>
            <a:r>
              <a:rPr lang="en-US" sz="6400" dirty="0" smtClean="0">
                <a:latin typeface="Times New Roman" pitchFamily="18" charset="0"/>
                <a:cs typeface="Times New Roman" pitchFamily="18" charset="0"/>
              </a:rPr>
              <a:t>.</a:t>
            </a:r>
          </a:p>
          <a:p>
            <a:pPr algn="just">
              <a:lnSpc>
                <a:spcPct val="120000"/>
              </a:lnSpc>
            </a:pPr>
            <a:endParaRPr lang="en-US" sz="6400" dirty="0">
              <a:latin typeface="Times New Roman" pitchFamily="18" charset="0"/>
              <a:cs typeface="Times New Roman" pitchFamily="18" charset="0"/>
            </a:endParaRPr>
          </a:p>
          <a:p>
            <a:pPr marL="109728" indent="0">
              <a:lnSpc>
                <a:spcPct val="120000"/>
              </a:lnSpc>
              <a:buNone/>
            </a:pPr>
            <a:r>
              <a:rPr lang="en-US" sz="6400" b="1" dirty="0">
                <a:latin typeface="Times New Roman" pitchFamily="18" charset="0"/>
                <a:cs typeface="Times New Roman" pitchFamily="18" charset="0"/>
              </a:rPr>
              <a:t>Challenges in Regression Testing:</a:t>
            </a:r>
          </a:p>
          <a:p>
            <a:pPr algn="just">
              <a:lnSpc>
                <a:spcPct val="120000"/>
              </a:lnSpc>
            </a:pPr>
            <a:r>
              <a:rPr lang="en-US" sz="6400" dirty="0">
                <a:latin typeface="Times New Roman" pitchFamily="18" charset="0"/>
                <a:cs typeface="Times New Roman" pitchFamily="18" charset="0"/>
              </a:rPr>
              <a:t>Following are the major testing problems for doing regression testing</a:t>
            </a:r>
            <a:r>
              <a:rPr lang="en-US" sz="6400" dirty="0" smtClean="0">
                <a:latin typeface="Times New Roman" pitchFamily="18" charset="0"/>
                <a:cs typeface="Times New Roman" pitchFamily="18" charset="0"/>
              </a:rPr>
              <a:t>:</a:t>
            </a:r>
          </a:p>
          <a:p>
            <a:pPr algn="just">
              <a:lnSpc>
                <a:spcPct val="120000"/>
              </a:lnSpc>
            </a:pPr>
            <a:endParaRPr lang="en-US" sz="6400" dirty="0">
              <a:latin typeface="Times New Roman" pitchFamily="18" charset="0"/>
              <a:cs typeface="Times New Roman" pitchFamily="18" charset="0"/>
            </a:endParaRPr>
          </a:p>
          <a:p>
            <a:pPr lvl="0" algn="just">
              <a:lnSpc>
                <a:spcPct val="120000"/>
              </a:lnSpc>
            </a:pPr>
            <a:r>
              <a:rPr lang="en-US" sz="6400" dirty="0">
                <a:latin typeface="Times New Roman" pitchFamily="18" charset="0"/>
                <a:cs typeface="Times New Roman" pitchFamily="18" charset="0"/>
              </a:rPr>
              <a:t>With successive regression runs, test suites become fairly large.  </a:t>
            </a:r>
            <a:endParaRPr lang="en-US" sz="6400" dirty="0" smtClean="0">
              <a:latin typeface="Times New Roman" pitchFamily="18" charset="0"/>
              <a:cs typeface="Times New Roman" pitchFamily="18" charset="0"/>
            </a:endParaRPr>
          </a:p>
          <a:p>
            <a:pPr lvl="0" algn="just">
              <a:lnSpc>
                <a:spcPct val="120000"/>
              </a:lnSpc>
            </a:pPr>
            <a:endParaRPr lang="en-US" sz="6400" dirty="0" smtClean="0">
              <a:latin typeface="Times New Roman" pitchFamily="18" charset="0"/>
              <a:cs typeface="Times New Roman" pitchFamily="18" charset="0"/>
            </a:endParaRPr>
          </a:p>
          <a:p>
            <a:pPr lvl="0" algn="just">
              <a:lnSpc>
                <a:spcPct val="120000"/>
              </a:lnSpc>
            </a:pPr>
            <a:r>
              <a:rPr lang="en-US" sz="6400" dirty="0" smtClean="0">
                <a:latin typeface="Times New Roman" pitchFamily="18" charset="0"/>
                <a:cs typeface="Times New Roman" pitchFamily="18" charset="0"/>
              </a:rPr>
              <a:t>Due </a:t>
            </a:r>
            <a:r>
              <a:rPr lang="en-US" sz="6400" dirty="0">
                <a:latin typeface="Times New Roman" pitchFamily="18" charset="0"/>
                <a:cs typeface="Times New Roman" pitchFamily="18" charset="0"/>
              </a:rPr>
              <a:t>to time and budget constraints, the entire regression test suite cannot be </a:t>
            </a:r>
            <a:r>
              <a:rPr lang="en-US" sz="6400" dirty="0" smtClean="0">
                <a:latin typeface="Times New Roman" pitchFamily="18" charset="0"/>
                <a:cs typeface="Times New Roman" pitchFamily="18" charset="0"/>
              </a:rPr>
              <a:t>executed</a:t>
            </a:r>
          </a:p>
          <a:p>
            <a:pPr lvl="0" algn="just">
              <a:lnSpc>
                <a:spcPct val="120000"/>
              </a:lnSpc>
            </a:pPr>
            <a:endParaRPr lang="en-US" sz="64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223580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lnSpc>
                <a:spcPct val="120000"/>
              </a:lnSpc>
            </a:pPr>
            <a:r>
              <a:rPr lang="en-US" sz="1800" dirty="0">
                <a:latin typeface="Times New Roman" pitchFamily="18" charset="0"/>
                <a:cs typeface="Times New Roman" pitchFamily="18" charset="0"/>
              </a:rPr>
              <a:t>Minimizing the test suite while achieving maximum Test coverage remains a challenge</a:t>
            </a:r>
          </a:p>
          <a:p>
            <a:pPr lvl="0" algn="just">
              <a:lnSpc>
                <a:spcPct val="120000"/>
              </a:lnSpc>
            </a:pPr>
            <a:endParaRPr lang="en-US" sz="1800" dirty="0">
              <a:latin typeface="Times New Roman" pitchFamily="18" charset="0"/>
              <a:cs typeface="Times New Roman" pitchFamily="18" charset="0"/>
            </a:endParaRPr>
          </a:p>
          <a:p>
            <a:pPr lvl="0" algn="just">
              <a:lnSpc>
                <a:spcPct val="120000"/>
              </a:lnSpc>
            </a:pPr>
            <a:r>
              <a:rPr lang="en-US" sz="1800" dirty="0">
                <a:latin typeface="Times New Roman" pitchFamily="18" charset="0"/>
                <a:cs typeface="Times New Roman" pitchFamily="18" charset="0"/>
              </a:rPr>
              <a:t>Determination of frequency of Regression Tests, i.e., after every modification or every build update or after a bunch of bug fixes, is a challenge.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51281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836273" y="1752600"/>
            <a:ext cx="5471454" cy="4254500"/>
          </a:xfrm>
          <a:prstGeom prst="rect">
            <a:avLst/>
          </a:prstGeom>
        </p:spPr>
      </p:pic>
    </p:spTree>
    <p:extLst>
      <p:ext uri="{BB962C8B-B14F-4D97-AF65-F5344CB8AC3E}">
        <p14:creationId xmlns:p14="http://schemas.microsoft.com/office/powerpoint/2010/main" val="37294502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ctr">
              <a:buNone/>
            </a:pPr>
            <a:r>
              <a:rPr lang="en-US" sz="2000" b="1" dirty="0">
                <a:latin typeface="Times New Roman" pitchFamily="18" charset="0"/>
                <a:cs typeface="Times New Roman" pitchFamily="18" charset="0"/>
              </a:rPr>
              <a:t>Regression testing strategy: basic </a:t>
            </a:r>
            <a:r>
              <a:rPr lang="en-US" sz="2000" b="1" dirty="0" smtClean="0">
                <a:latin typeface="Times New Roman" pitchFamily="18" charset="0"/>
                <a:cs typeface="Times New Roman" pitchFamily="18" charset="0"/>
              </a:rPr>
              <a:t>factors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Having analyzed the reasons for regression testing and its types, we can proceed with working out an effective regression testing strategy.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When </a:t>
            </a:r>
            <a:r>
              <a:rPr lang="en-US" sz="2000" dirty="0">
                <a:latin typeface="Times New Roman" pitchFamily="18" charset="0"/>
                <a:cs typeface="Times New Roman" pitchFamily="18" charset="0"/>
              </a:rPr>
              <a:t>designing a regression testing strategy, a team relies on two factors:</a:t>
            </a:r>
          </a:p>
          <a:p>
            <a:pPr marL="109728" indent="0" algn="just">
              <a:buNone/>
            </a:pPr>
            <a:r>
              <a:rPr lang="en-US" sz="2000" b="1" dirty="0" smtClean="0">
                <a:latin typeface="Times New Roman" pitchFamily="18" charset="0"/>
                <a:cs typeface="Times New Roman" pitchFamily="18" charset="0"/>
              </a:rPr>
              <a:t>Product </a:t>
            </a:r>
            <a:r>
              <a:rPr lang="en-US" sz="2000" b="1" dirty="0">
                <a:latin typeface="Times New Roman" pitchFamily="18" charset="0"/>
                <a:cs typeface="Times New Roman" pitchFamily="18" charset="0"/>
              </a:rPr>
              <a:t>nature. </a:t>
            </a:r>
          </a:p>
          <a:p>
            <a:pPr algn="just"/>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is the key factor for choosing a relevant regression testing strategy and careful regression test planning</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For example, approaches to testing a landing page and a comprehensive professional portal will differ significantly</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3888891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While for a landing page regression testing mostly features UI and usability test cases, for a portal it may employ multiple test cases for security, performance, compatibility testing and more.</a:t>
            </a:r>
          </a:p>
          <a:p>
            <a:pPr marL="109728" indent="0" algn="just">
              <a:buNone/>
            </a:pPr>
            <a:endParaRPr lang="en-US" sz="1800" dirty="0" smtClean="0">
              <a:latin typeface="Times New Roman" pitchFamily="18" charset="0"/>
              <a:cs typeface="Times New Roman" pitchFamily="18" charset="0"/>
            </a:endParaRPr>
          </a:p>
          <a:p>
            <a:pPr marL="109728" indent="0" algn="just">
              <a:buNone/>
            </a:pPr>
            <a:r>
              <a:rPr lang="en-US" sz="1800" b="1" dirty="0" smtClean="0">
                <a:latin typeface="Times New Roman" pitchFamily="18" charset="0"/>
                <a:cs typeface="Times New Roman" pitchFamily="18" charset="0"/>
              </a:rPr>
              <a:t>Product </a:t>
            </a:r>
            <a:r>
              <a:rPr lang="en-US" sz="1800" b="1" dirty="0">
                <a:latin typeface="Times New Roman" pitchFamily="18" charset="0"/>
                <a:cs typeface="Times New Roman" pitchFamily="18" charset="0"/>
              </a:rPr>
              <a:t>scale. </a:t>
            </a:r>
            <a:endParaRPr lang="en-US" sz="1800" b="1" dirty="0" smtClean="0">
              <a:latin typeface="Times New Roman" pitchFamily="18" charset="0"/>
              <a:cs typeface="Times New Roman" pitchFamily="18" charset="0"/>
            </a:endParaRPr>
          </a:p>
          <a:p>
            <a:pPr algn="just"/>
            <a:endParaRPr lang="en-US" sz="1800" b="1"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Large-</a:t>
            </a:r>
            <a:r>
              <a:rPr lang="en-US" sz="1800" dirty="0">
                <a:latin typeface="Times New Roman" pitchFamily="18" charset="0"/>
                <a:cs typeface="Times New Roman" pitchFamily="18" charset="0"/>
              </a:rPr>
              <a:t>, medium- and small-scale products require a different approach to regression testing.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a small product, a single round of manual regression testing may be enough, while for medium and large products with rich functionality, both manual and automated regression testing may often be run</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These factors allow testing teams to select adequate regression testing approaches and methods.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858099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1800" dirty="0" smtClean="0">
              <a:latin typeface="Times New Roman" pitchFamily="18" charset="0"/>
              <a:cs typeface="Times New Roman" pitchFamily="18" charset="0"/>
            </a:endParaRPr>
          </a:p>
          <a:p>
            <a:pPr marL="109728" indent="0" algn="just">
              <a:buNone/>
            </a:pPr>
            <a:r>
              <a:rPr lang="en-US" sz="1800" dirty="0">
                <a:latin typeface="Times New Roman" pitchFamily="18" charset="0"/>
                <a:cs typeface="Times New Roman" pitchFamily="18" charset="0"/>
              </a:rPr>
              <a:t>Regression testing follows two implementation methods: </a:t>
            </a:r>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Manual and Automated.</a:t>
            </a:r>
          </a:p>
          <a:p>
            <a:pPr marL="109728" indent="0" algn="just">
              <a:buNone/>
            </a:pPr>
            <a:r>
              <a:rPr lang="en-US" sz="1800" b="1" dirty="0" smtClean="0">
                <a:latin typeface="Times New Roman" pitchFamily="18" charset="0"/>
                <a:cs typeface="Times New Roman" pitchFamily="18" charset="0"/>
              </a:rPr>
              <a:t>Manual </a:t>
            </a:r>
            <a:r>
              <a:rPr lang="en-US" sz="1800" b="1" dirty="0">
                <a:latin typeface="Times New Roman" pitchFamily="18" charset="0"/>
                <a:cs typeface="Times New Roman" pitchFamily="18" charset="0"/>
              </a:rPr>
              <a:t>regression</a:t>
            </a:r>
          </a:p>
          <a:p>
            <a:pPr algn="just"/>
            <a:r>
              <a:rPr lang="en-US" sz="1800" dirty="0">
                <a:latin typeface="Times New Roman" pitchFamily="18" charset="0"/>
                <a:cs typeface="Times New Roman" pitchFamily="18" charset="0"/>
              </a:rPr>
              <a:t>Manual regression testing is the basic method for regression testing for every product, regardless of the methodology (waterfall, Agile and others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Automated regression testing is typical for medium and large projects (six-months long or more) at the stage when the project is stable (no critical changes in business logic and UI are expected). </a:t>
            </a:r>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171706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endParaRPr lang="en-US" sz="2100" dirty="0">
              <a:latin typeface="Times New Roman" pitchFamily="18" charset="0"/>
              <a:cs typeface="Times New Roman" pitchFamily="18" charset="0"/>
            </a:endParaRPr>
          </a:p>
          <a:p>
            <a:pPr algn="just"/>
            <a:endParaRPr lang="en-US" sz="2100" dirty="0" smtClean="0">
              <a:latin typeface="Times New Roman" pitchFamily="18" charset="0"/>
              <a:cs typeface="Times New Roman" pitchFamily="18" charset="0"/>
            </a:endParaRPr>
          </a:p>
          <a:p>
            <a:pPr algn="just"/>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It </a:t>
            </a:r>
            <a:r>
              <a:rPr lang="en-US" sz="2100" dirty="0">
                <a:latin typeface="Times New Roman" pitchFamily="18" charset="0"/>
                <a:cs typeface="Times New Roman" pitchFamily="18" charset="0"/>
              </a:rPr>
              <a:t>is a type of software testing where individual units or components of a software are tested</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The purpose is to validate that each unit of the software code performs as expected. </a:t>
            </a:r>
            <a:endParaRPr lang="en-US" sz="2100" dirty="0" smtClean="0">
              <a:latin typeface="Times New Roman" pitchFamily="18" charset="0"/>
              <a:cs typeface="Times New Roman" pitchFamily="18" charset="0"/>
            </a:endParaRPr>
          </a:p>
          <a:p>
            <a:pPr algn="just"/>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Unit </a:t>
            </a:r>
            <a:r>
              <a:rPr lang="en-US" sz="2100" dirty="0">
                <a:latin typeface="Times New Roman" pitchFamily="18" charset="0"/>
                <a:cs typeface="Times New Roman" pitchFamily="18" charset="0"/>
              </a:rPr>
              <a:t>Testing is done during the development (coding phase) of an application by the developers. </a:t>
            </a:r>
            <a:endParaRPr lang="en-US" sz="2100" dirty="0" smtClean="0">
              <a:latin typeface="Times New Roman" pitchFamily="18" charset="0"/>
              <a:cs typeface="Times New Roman" pitchFamily="18" charset="0"/>
            </a:endParaRPr>
          </a:p>
          <a:p>
            <a:pPr algn="just"/>
            <a:endParaRPr lang="en-US" sz="2100" dirty="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Unit </a:t>
            </a:r>
            <a:r>
              <a:rPr lang="en-US" sz="2100" dirty="0">
                <a:latin typeface="Times New Roman" pitchFamily="18" charset="0"/>
                <a:cs typeface="Times New Roman" pitchFamily="18" charset="0"/>
              </a:rPr>
              <a:t>Tests isolate a section of code and verify its correctness</a:t>
            </a:r>
            <a:r>
              <a:rPr lang="en-US" sz="2100" dirty="0" smtClean="0">
                <a:latin typeface="Times New Roman" pitchFamily="18" charset="0"/>
                <a:cs typeface="Times New Roman" pitchFamily="18" charset="0"/>
              </a:rPr>
              <a:t>.</a:t>
            </a:r>
          </a:p>
          <a:p>
            <a:pPr algn="just"/>
            <a:endParaRPr lang="en-US" sz="21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Unit </a:t>
            </a:r>
            <a:r>
              <a:rPr lang="en-US" sz="2800" dirty="0">
                <a:latin typeface="Times New Roman" pitchFamily="18" charset="0"/>
                <a:cs typeface="Times New Roman" pitchFamily="18" charset="0"/>
              </a:rPr>
              <a:t>Testing</a:t>
            </a:r>
            <a:endParaRPr lang="en-US" sz="2800" dirty="0"/>
          </a:p>
        </p:txBody>
      </p:sp>
    </p:spTree>
    <p:extLst>
      <p:ext uri="{BB962C8B-B14F-4D97-AF65-F5344CB8AC3E}">
        <p14:creationId xmlns:p14="http://schemas.microsoft.com/office/powerpoint/2010/main" val="22112938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a:latin typeface="Times New Roman" pitchFamily="18" charset="0"/>
                <a:cs typeface="Times New Roman" pitchFamily="18" charset="0"/>
              </a:rPr>
              <a:t> A unit may be an individual function, method, procedure, module, or object.</a:t>
            </a:r>
          </a:p>
          <a:p>
            <a:pPr algn="just">
              <a:lnSpc>
                <a:spcPct val="150000"/>
              </a:lnSpc>
            </a:pPr>
            <a:endParaRPr lang="en-US" sz="1800" b="1"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In SDLC, STLC, V Model, Unit testing is first level of testing done before integration testing.</a:t>
            </a: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 Unit testing is a </a:t>
            </a:r>
            <a:r>
              <a:rPr lang="en-US" sz="1800" dirty="0" err="1">
                <a:latin typeface="Times New Roman" pitchFamily="18" charset="0"/>
                <a:cs typeface="Times New Roman" pitchFamily="18" charset="0"/>
              </a:rPr>
              <a:t>WhiteBox</a:t>
            </a:r>
            <a:r>
              <a:rPr lang="en-US" sz="1800" dirty="0">
                <a:latin typeface="Times New Roman" pitchFamily="18" charset="0"/>
                <a:cs typeface="Times New Roman" pitchFamily="18" charset="0"/>
              </a:rPr>
              <a:t> testing technique that is usually performed by the developer. Though, in a practical world due to time crunch or reluctance  of developers to tests, QA engineers also do unit testing.</a:t>
            </a:r>
          </a:p>
          <a:p>
            <a:pPr algn="just">
              <a:lnSpc>
                <a:spcPct val="150000"/>
              </a:lnSpc>
            </a:pPr>
            <a:endParaRPr lang="en-US" dirty="0" smtClean="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558943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Need of Unit Testing:</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Sometimes software developers attempt to save time by doing minimal unit testing.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is a myth because skipping on unit testing leads to higher Defect fixing costs during System Testing, Integration Testing and even Beta Testing after the application is completed.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Proper </a:t>
            </a:r>
            <a:r>
              <a:rPr lang="en-US" sz="1800" dirty="0">
                <a:latin typeface="Times New Roman" pitchFamily="18" charset="0"/>
                <a:cs typeface="Times New Roman" pitchFamily="18" charset="0"/>
              </a:rPr>
              <a:t>unit testing done during the development stage saves both time and money in the end. Here, are key reasons to perform unit testing.</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720771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414462" y="1901031"/>
            <a:ext cx="6315075" cy="3686175"/>
          </a:xfrm>
          <a:prstGeom prst="rect">
            <a:avLst/>
          </a:prstGeom>
        </p:spPr>
      </p:pic>
    </p:spTree>
    <p:extLst>
      <p:ext uri="{BB962C8B-B14F-4D97-AF65-F5344CB8AC3E}">
        <p14:creationId xmlns:p14="http://schemas.microsoft.com/office/powerpoint/2010/main" val="30640169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1800" dirty="0">
                <a:latin typeface="Times New Roman" pitchFamily="18" charset="0"/>
                <a:cs typeface="Times New Roman" pitchFamily="18" charset="0"/>
              </a:rPr>
              <a:t>Unit tests help to fix bugs early in the development cycle and save costs</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It helps the developers to understand the code base and enables them to make changes </a:t>
            </a:r>
            <a:r>
              <a:rPr lang="en-US" sz="1800" dirty="0" smtClean="0">
                <a:latin typeface="Times New Roman" pitchFamily="18" charset="0"/>
                <a:cs typeface="Times New Roman" pitchFamily="18" charset="0"/>
              </a:rPr>
              <a:t>quickly</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Good unit tests serve as project </a:t>
            </a:r>
            <a:r>
              <a:rPr lang="en-US" sz="1800" dirty="0" smtClean="0">
                <a:latin typeface="Times New Roman" pitchFamily="18" charset="0"/>
                <a:cs typeface="Times New Roman" pitchFamily="18" charset="0"/>
              </a:rPr>
              <a:t>documentation</a:t>
            </a:r>
          </a:p>
          <a:p>
            <a:pPr lvl="0"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Unit tests help with code re-use. </a:t>
            </a:r>
            <a:endParaRPr lang="en-US" sz="1800" dirty="0" smtClean="0">
              <a:latin typeface="Times New Roman" pitchFamily="18" charset="0"/>
              <a:cs typeface="Times New Roman" pitchFamily="18" charset="0"/>
            </a:endParaRPr>
          </a:p>
          <a:p>
            <a:pPr lvl="0" algn="just"/>
            <a:endParaRPr lang="en-US" sz="1800" dirty="0">
              <a:latin typeface="Times New Roman" pitchFamily="18" charset="0"/>
              <a:cs typeface="Times New Roman" pitchFamily="18" charset="0"/>
            </a:endParaRPr>
          </a:p>
          <a:p>
            <a:pPr lvl="0" algn="just"/>
            <a:r>
              <a:rPr lang="en-US" sz="1800" dirty="0" smtClean="0">
                <a:latin typeface="Times New Roman" pitchFamily="18" charset="0"/>
                <a:cs typeface="Times New Roman" pitchFamily="18" charset="0"/>
              </a:rPr>
              <a:t>Migrate </a:t>
            </a:r>
            <a:r>
              <a:rPr lang="en-US" sz="1800" dirty="0">
                <a:latin typeface="Times New Roman" pitchFamily="18" charset="0"/>
                <a:cs typeface="Times New Roman" pitchFamily="18" charset="0"/>
              </a:rPr>
              <a:t>both your code and your tests to your new project. Tweak the code until the tests run again.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759646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lnSpc>
                <a:spcPct val="150000"/>
              </a:lnSpc>
              <a:buNone/>
            </a:pPr>
            <a:r>
              <a:rPr lang="en-US" sz="1800" b="1" dirty="0" smtClean="0">
                <a:latin typeface="Times New Roman" pitchFamily="18" charset="0"/>
                <a:cs typeface="Times New Roman" pitchFamily="18" charset="0"/>
              </a:rPr>
              <a:t>Unit </a:t>
            </a:r>
            <a:r>
              <a:rPr lang="en-US" sz="1800" b="1" dirty="0">
                <a:latin typeface="Times New Roman" pitchFamily="18" charset="0"/>
                <a:cs typeface="Times New Roman" pitchFamily="18" charset="0"/>
              </a:rPr>
              <a:t>Testing is of two </a:t>
            </a:r>
            <a:r>
              <a:rPr lang="en-US" sz="1800" b="1" dirty="0" smtClean="0">
                <a:latin typeface="Times New Roman" pitchFamily="18" charset="0"/>
                <a:cs typeface="Times New Roman" pitchFamily="18" charset="0"/>
              </a:rPr>
              <a:t>types</a:t>
            </a:r>
            <a:endParaRPr lang="en-US" sz="1800" dirty="0">
              <a:latin typeface="Times New Roman" pitchFamily="18" charset="0"/>
              <a:cs typeface="Times New Roman" pitchFamily="18" charset="0"/>
            </a:endParaRPr>
          </a:p>
          <a:p>
            <a:pPr lvl="0" algn="just">
              <a:lnSpc>
                <a:spcPct val="150000"/>
              </a:lnSpc>
            </a:pPr>
            <a:r>
              <a:rPr lang="en-US" sz="1800" dirty="0">
                <a:latin typeface="Times New Roman" pitchFamily="18" charset="0"/>
                <a:cs typeface="Times New Roman" pitchFamily="18" charset="0"/>
              </a:rPr>
              <a:t>Manual</a:t>
            </a:r>
          </a:p>
          <a:p>
            <a:pPr lvl="0" algn="just">
              <a:lnSpc>
                <a:spcPct val="150000"/>
              </a:lnSpc>
            </a:pPr>
            <a:r>
              <a:rPr lang="en-US" sz="1800" dirty="0" smtClean="0">
                <a:latin typeface="Times New Roman" pitchFamily="18" charset="0"/>
                <a:cs typeface="Times New Roman" pitchFamily="18" charset="0"/>
              </a:rPr>
              <a:t>Automated</a:t>
            </a:r>
          </a:p>
          <a:p>
            <a:pPr marL="109728" lvl="0" indent="0" algn="just">
              <a:lnSpc>
                <a:spcPct val="150000"/>
              </a:lnSpc>
              <a:buNone/>
            </a:pPr>
            <a:r>
              <a:rPr lang="en-US" sz="1800" b="1" dirty="0" smtClean="0">
                <a:latin typeface="Times New Roman" pitchFamily="18" charset="0"/>
                <a:cs typeface="Times New Roman" pitchFamily="18" charset="0"/>
              </a:rPr>
              <a:t>Manual</a:t>
            </a:r>
            <a:endParaRPr lang="en-US" sz="1800" b="1"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Unit testing is commonly automated but may still be performed manually. </a:t>
            </a:r>
          </a:p>
          <a:p>
            <a:pPr algn="just">
              <a:lnSpc>
                <a:spcPct val="150000"/>
              </a:lnSpc>
            </a:pPr>
            <a:r>
              <a:rPr lang="en-US" sz="1800" dirty="0" smtClean="0">
                <a:latin typeface="Times New Roman" pitchFamily="18" charset="0"/>
                <a:cs typeface="Times New Roman" pitchFamily="18" charset="0"/>
              </a:rPr>
              <a:t>Software </a:t>
            </a:r>
            <a:r>
              <a:rPr lang="en-US" sz="1800" dirty="0">
                <a:latin typeface="Times New Roman" pitchFamily="18" charset="0"/>
                <a:cs typeface="Times New Roman" pitchFamily="18" charset="0"/>
              </a:rPr>
              <a:t>Engineering does not favor one over the other but automation is preferred</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manual approach to unit testing may employ a step-by-step instructional document</a:t>
            </a:r>
            <a:r>
              <a:rPr lang="en-US" sz="1800" dirty="0" smtClean="0">
                <a:latin typeface="Times New Roman" pitchFamily="18" charset="0"/>
                <a:cs typeface="Times New Roman" pitchFamily="18" charset="0"/>
              </a:rPr>
              <a:t>.</a:t>
            </a:r>
          </a:p>
          <a:p>
            <a:endParaRPr lang="en-US" b="1"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31558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lnSpc>
                <a:spcPct val="150000"/>
              </a:lnSpc>
              <a:buNone/>
            </a:pPr>
            <a:r>
              <a:rPr lang="en-US" sz="2000" b="1" dirty="0">
                <a:latin typeface="Times New Roman" pitchFamily="18" charset="0"/>
                <a:cs typeface="Times New Roman" pitchFamily="18" charset="0"/>
              </a:rPr>
              <a:t>Automated Approach</a:t>
            </a:r>
            <a:endParaRPr lang="en-US" sz="2000" dirty="0">
              <a:latin typeface="Times New Roman" pitchFamily="18" charset="0"/>
              <a:cs typeface="Times New Roman" pitchFamily="18" charset="0"/>
            </a:endParaRPr>
          </a:p>
          <a:p>
            <a:pPr lvl="0" algn="just">
              <a:lnSpc>
                <a:spcPct val="150000"/>
              </a:lnSpc>
            </a:pPr>
            <a:r>
              <a:rPr lang="en-US" sz="2000" dirty="0">
                <a:latin typeface="Times New Roman" pitchFamily="18" charset="0"/>
                <a:cs typeface="Times New Roman" pitchFamily="18" charset="0"/>
              </a:rPr>
              <a:t>A developer writes a section of code in the application just to test the function. </a:t>
            </a:r>
          </a:p>
          <a:p>
            <a:pPr lvl="0" algn="just">
              <a:lnSpc>
                <a:spcPct val="150000"/>
              </a:lnSpc>
            </a:pPr>
            <a:r>
              <a:rPr lang="en-US" sz="2000" dirty="0">
                <a:latin typeface="Times New Roman" pitchFamily="18" charset="0"/>
                <a:cs typeface="Times New Roman" pitchFamily="18" charset="0"/>
              </a:rPr>
              <a:t>They would later comment out and finally remove the test code when the application is deployed.</a:t>
            </a:r>
          </a:p>
          <a:p>
            <a:pPr lvl="0" algn="just">
              <a:lnSpc>
                <a:spcPct val="150000"/>
              </a:lnSpc>
            </a:pPr>
            <a:r>
              <a:rPr lang="en-US" sz="2000" dirty="0">
                <a:latin typeface="Times New Roman" pitchFamily="18" charset="0"/>
                <a:cs typeface="Times New Roman" pitchFamily="18" charset="0"/>
              </a:rPr>
              <a:t>A developer could also isolate the function to test it more rigorously. Isolating the code helps in revealing unnecessary dependencies between the code being tested and other units or data spaces in the product.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611682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r>
              <a:rPr lang="en-US" sz="1900" dirty="0">
                <a:latin typeface="Times New Roman" pitchFamily="18" charset="0"/>
                <a:cs typeface="Times New Roman" pitchFamily="18" charset="0"/>
              </a:rPr>
              <a:t>Each of these testing levels has a specific purpose. These testing level provide value to the software development lifecycle.</a:t>
            </a:r>
          </a:p>
          <a:p>
            <a:pPr marL="109728" indent="0" algn="just">
              <a:buNone/>
            </a:pPr>
            <a:endParaRPr lang="en-US" sz="1900" b="1" dirty="0" smtClean="0">
              <a:latin typeface="Times New Roman" pitchFamily="18" charset="0"/>
              <a:cs typeface="Times New Roman" pitchFamily="18" charset="0"/>
            </a:endParaRPr>
          </a:p>
          <a:p>
            <a:pPr marL="109728" indent="0" algn="just">
              <a:buNone/>
            </a:pPr>
            <a:r>
              <a:rPr lang="en-US" sz="1900" b="1" dirty="0" smtClean="0">
                <a:latin typeface="Times New Roman" pitchFamily="18" charset="0"/>
                <a:cs typeface="Times New Roman" pitchFamily="18" charset="0"/>
              </a:rPr>
              <a:t>Unit </a:t>
            </a:r>
            <a:r>
              <a:rPr lang="en-US" sz="1900" b="1" dirty="0">
                <a:latin typeface="Times New Roman" pitchFamily="18" charset="0"/>
                <a:cs typeface="Times New Roman" pitchFamily="18" charset="0"/>
              </a:rPr>
              <a:t>testing:</a:t>
            </a: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A Unit is a smallest testable portion of system or application which can be compiled, liked, loaded, and executed.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This </a:t>
            </a:r>
            <a:r>
              <a:rPr lang="en-US" sz="1900" dirty="0">
                <a:latin typeface="Times New Roman" pitchFamily="18" charset="0"/>
                <a:cs typeface="Times New Roman" pitchFamily="18" charset="0"/>
              </a:rPr>
              <a:t>kind of testing helps to test each module separately</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The aim is to test each part of the software by separating it.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It </a:t>
            </a:r>
            <a:r>
              <a:rPr lang="en-US" sz="1900" dirty="0">
                <a:latin typeface="Times New Roman" pitchFamily="18" charset="0"/>
                <a:cs typeface="Times New Roman" pitchFamily="18" charset="0"/>
              </a:rPr>
              <a:t>checks that component are fulfilling functionalities or not.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This </a:t>
            </a:r>
            <a:r>
              <a:rPr lang="en-US" sz="1900" dirty="0">
                <a:latin typeface="Times New Roman" pitchFamily="18" charset="0"/>
                <a:cs typeface="Times New Roman" pitchFamily="18" charset="0"/>
              </a:rPr>
              <a:t>kind of testing is performed by developers.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738522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lnSpc>
                <a:spcPct val="150000"/>
              </a:lnSpc>
            </a:pPr>
            <a:r>
              <a:rPr lang="en-US" sz="1800" dirty="0">
                <a:latin typeface="Times New Roman" pitchFamily="18" charset="0"/>
                <a:cs typeface="Times New Roman" pitchFamily="18" charset="0"/>
              </a:rPr>
              <a:t>A coder generally uses a </a:t>
            </a:r>
            <a:r>
              <a:rPr lang="en-US" sz="1800" dirty="0" err="1">
                <a:latin typeface="Times New Roman" pitchFamily="18" charset="0"/>
                <a:cs typeface="Times New Roman" pitchFamily="18" charset="0"/>
              </a:rPr>
              <a:t>UnitTest</a:t>
            </a:r>
            <a:r>
              <a:rPr lang="en-US" sz="1800" dirty="0">
                <a:latin typeface="Times New Roman" pitchFamily="18" charset="0"/>
                <a:cs typeface="Times New Roman" pitchFamily="18" charset="0"/>
              </a:rPr>
              <a:t> Framework to develop automated test cases. </a:t>
            </a:r>
            <a:endParaRPr lang="en-US" sz="1800" dirty="0" smtClean="0">
              <a:latin typeface="Times New Roman" pitchFamily="18" charset="0"/>
              <a:cs typeface="Times New Roman" pitchFamily="18" charset="0"/>
            </a:endParaRPr>
          </a:p>
          <a:p>
            <a:pPr lvl="0" algn="just">
              <a:lnSpc>
                <a:spcPct val="150000"/>
              </a:lnSpc>
            </a:pPr>
            <a:endParaRPr lang="en-US" sz="1800" dirty="0">
              <a:latin typeface="Times New Roman" pitchFamily="18" charset="0"/>
              <a:cs typeface="Times New Roman" pitchFamily="18" charset="0"/>
            </a:endParaRPr>
          </a:p>
          <a:p>
            <a:pPr lvl="0" algn="just">
              <a:lnSpc>
                <a:spcPct val="150000"/>
              </a:lnSpc>
            </a:pPr>
            <a:r>
              <a:rPr lang="en-US" sz="1800" dirty="0" smtClean="0">
                <a:latin typeface="Times New Roman" pitchFamily="18" charset="0"/>
                <a:cs typeface="Times New Roman" pitchFamily="18" charset="0"/>
              </a:rPr>
              <a:t>Using </a:t>
            </a:r>
            <a:r>
              <a:rPr lang="en-US" sz="1800" dirty="0">
                <a:latin typeface="Times New Roman" pitchFamily="18" charset="0"/>
                <a:cs typeface="Times New Roman" pitchFamily="18" charset="0"/>
              </a:rPr>
              <a:t>an automation framework, the developer codes criteria into the test to verify the correctness of the code</a:t>
            </a:r>
            <a:r>
              <a:rPr lang="en-US" sz="1800" dirty="0" smtClean="0">
                <a:latin typeface="Times New Roman" pitchFamily="18" charset="0"/>
                <a:cs typeface="Times New Roman" pitchFamily="18" charset="0"/>
              </a:rPr>
              <a:t>.</a:t>
            </a:r>
          </a:p>
          <a:p>
            <a:pPr lvl="0" algn="just">
              <a:lnSpc>
                <a:spcPct val="150000"/>
              </a:lnSpc>
            </a:pPr>
            <a:endParaRPr lang="en-US" sz="1800" dirty="0">
              <a:latin typeface="Times New Roman" pitchFamily="18" charset="0"/>
              <a:cs typeface="Times New Roman" pitchFamily="18" charset="0"/>
            </a:endParaRPr>
          </a:p>
          <a:p>
            <a:pPr lvl="0" algn="just">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During execution of the test cases, the framework logs failing test cases. </a:t>
            </a:r>
            <a:endParaRPr lang="en-US" sz="1800" dirty="0" smtClean="0">
              <a:latin typeface="Times New Roman" pitchFamily="18" charset="0"/>
              <a:cs typeface="Times New Roman" pitchFamily="18" charset="0"/>
            </a:endParaRPr>
          </a:p>
          <a:p>
            <a:pPr lvl="0" algn="just">
              <a:lnSpc>
                <a:spcPct val="150000"/>
              </a:lnSpc>
            </a:pPr>
            <a:endParaRPr lang="en-US" sz="1800" dirty="0">
              <a:latin typeface="Times New Roman" pitchFamily="18" charset="0"/>
              <a:cs typeface="Times New Roman" pitchFamily="18" charset="0"/>
            </a:endParaRPr>
          </a:p>
          <a:p>
            <a:pPr lvl="0" algn="just">
              <a:lnSpc>
                <a:spcPct val="150000"/>
              </a:lnSpc>
            </a:pPr>
            <a:r>
              <a:rPr lang="en-US" sz="1800" dirty="0" smtClean="0">
                <a:latin typeface="Times New Roman" pitchFamily="18" charset="0"/>
                <a:cs typeface="Times New Roman" pitchFamily="18" charset="0"/>
              </a:rPr>
              <a:t>Many </a:t>
            </a:r>
            <a:r>
              <a:rPr lang="en-US" sz="1800" dirty="0">
                <a:latin typeface="Times New Roman" pitchFamily="18" charset="0"/>
                <a:cs typeface="Times New Roman" pitchFamily="18" charset="0"/>
              </a:rPr>
              <a:t>frameworks will also automatically flag and report, in summary, these failed test cases. </a:t>
            </a:r>
            <a:endParaRPr lang="en-US" sz="1800" dirty="0" smtClean="0">
              <a:latin typeface="Times New Roman" pitchFamily="18" charset="0"/>
              <a:cs typeface="Times New Roman" pitchFamily="18" charset="0"/>
            </a:endParaRPr>
          </a:p>
          <a:p>
            <a:pPr lvl="0" algn="just">
              <a:lnSpc>
                <a:spcPct val="150000"/>
              </a:lnSpc>
            </a:pPr>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76485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lnSpc>
                <a:spcPct val="150000"/>
              </a:lnSpc>
            </a:pPr>
            <a:r>
              <a:rPr lang="en-US" sz="2000" dirty="0">
                <a:latin typeface="Times New Roman" pitchFamily="18" charset="0"/>
                <a:cs typeface="Times New Roman" pitchFamily="18" charset="0"/>
              </a:rPr>
              <a:t>Depending on the severity of a failure, the framework may halt subsequent testing.</a:t>
            </a:r>
          </a:p>
          <a:p>
            <a:pPr marL="109728" lvl="0" indent="0" algn="ctr">
              <a:lnSpc>
                <a:spcPct val="150000"/>
              </a:lnSpc>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workflow of Unit Testing </a:t>
            </a:r>
            <a:r>
              <a:rPr lang="en-US" sz="2000" dirty="0" smtClean="0">
                <a:latin typeface="Times New Roman" pitchFamily="18" charset="0"/>
                <a:cs typeface="Times New Roman" pitchFamily="18" charset="0"/>
              </a:rPr>
              <a:t>is</a:t>
            </a:r>
          </a:p>
          <a:p>
            <a:pPr lvl="0" algn="just">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1) Create Test Cases </a:t>
            </a:r>
            <a:endParaRPr lang="en-US" sz="2000" dirty="0" smtClean="0">
              <a:latin typeface="Times New Roman" pitchFamily="18" charset="0"/>
              <a:cs typeface="Times New Roman" pitchFamily="18" charset="0"/>
            </a:endParaRPr>
          </a:p>
          <a:p>
            <a:pPr lvl="0" algn="just">
              <a:lnSpc>
                <a:spcPct val="150000"/>
              </a:lnSpc>
            </a:pPr>
            <a:r>
              <a:rPr lang="en-US" sz="2000" dirty="0" smtClean="0">
                <a:latin typeface="Times New Roman" pitchFamily="18" charset="0"/>
                <a:cs typeface="Times New Roman" pitchFamily="18" charset="0"/>
              </a:rPr>
              <a:t>2</a:t>
            </a:r>
            <a:r>
              <a:rPr lang="en-US" sz="2000" dirty="0">
                <a:latin typeface="Times New Roman" pitchFamily="18" charset="0"/>
                <a:cs typeface="Times New Roman" pitchFamily="18" charset="0"/>
              </a:rPr>
              <a:t>) Review/Rework </a:t>
            </a:r>
            <a:endParaRPr lang="en-US" sz="2000" dirty="0" smtClean="0">
              <a:latin typeface="Times New Roman" pitchFamily="18" charset="0"/>
              <a:cs typeface="Times New Roman" pitchFamily="18" charset="0"/>
            </a:endParaRPr>
          </a:p>
          <a:p>
            <a:pPr lvl="0" algn="just">
              <a:lnSpc>
                <a:spcPct val="150000"/>
              </a:lnSpc>
            </a:pPr>
            <a:r>
              <a:rPr lang="en-US" sz="2000" dirty="0" smtClean="0">
                <a:latin typeface="Times New Roman" pitchFamily="18" charset="0"/>
                <a:cs typeface="Times New Roman" pitchFamily="18" charset="0"/>
              </a:rPr>
              <a:t>3</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Baseline</a:t>
            </a:r>
          </a:p>
          <a:p>
            <a:pPr lvl="0" algn="just">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4) Execute Test Cases.</a:t>
            </a:r>
          </a:p>
          <a:p>
            <a:endParaRPr lang="en-US" b="1"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101108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nSpc>
                <a:spcPct val="150000"/>
              </a:lnSpc>
              <a:buNone/>
            </a:pPr>
            <a:r>
              <a:rPr lang="en-US" sz="1800" b="1" dirty="0">
                <a:latin typeface="Times New Roman" pitchFamily="18" charset="0"/>
                <a:cs typeface="Times New Roman" pitchFamily="18" charset="0"/>
              </a:rPr>
              <a:t>Unit Testing Techniques</a:t>
            </a:r>
            <a:endParaRPr lang="en-US" sz="1800" dirty="0">
              <a:latin typeface="Times New Roman" pitchFamily="18" charset="0"/>
              <a:cs typeface="Times New Roman" pitchFamily="18" charset="0"/>
            </a:endParaRPr>
          </a:p>
          <a:p>
            <a:pPr marL="109728" indent="0">
              <a:lnSpc>
                <a:spcPct val="150000"/>
              </a:lnSpc>
              <a:buNone/>
            </a:pPr>
            <a:r>
              <a:rPr lang="en-US" sz="1800" dirty="0">
                <a:latin typeface="Times New Roman" pitchFamily="18" charset="0"/>
                <a:cs typeface="Times New Roman" pitchFamily="18" charset="0"/>
              </a:rPr>
              <a:t>Code coverage techniques used in united testing are listed below</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lvl="0">
              <a:lnSpc>
                <a:spcPct val="150000"/>
              </a:lnSpc>
            </a:pPr>
            <a:r>
              <a:rPr lang="en-US" sz="1800" dirty="0">
                <a:latin typeface="Times New Roman" pitchFamily="18" charset="0"/>
                <a:cs typeface="Times New Roman" pitchFamily="18" charset="0"/>
              </a:rPr>
              <a:t>Statement Coverage</a:t>
            </a:r>
          </a:p>
          <a:p>
            <a:pPr lvl="0">
              <a:lnSpc>
                <a:spcPct val="150000"/>
              </a:lnSpc>
            </a:pPr>
            <a:r>
              <a:rPr lang="en-US" sz="1800" dirty="0">
                <a:latin typeface="Times New Roman" pitchFamily="18" charset="0"/>
                <a:cs typeface="Times New Roman" pitchFamily="18" charset="0"/>
              </a:rPr>
              <a:t>Decision Coverage</a:t>
            </a:r>
          </a:p>
          <a:p>
            <a:pPr lvl="0">
              <a:lnSpc>
                <a:spcPct val="150000"/>
              </a:lnSpc>
            </a:pPr>
            <a:r>
              <a:rPr lang="en-US" sz="1800" dirty="0">
                <a:latin typeface="Times New Roman" pitchFamily="18" charset="0"/>
                <a:cs typeface="Times New Roman" pitchFamily="18" charset="0"/>
              </a:rPr>
              <a:t>Branch Coverage</a:t>
            </a:r>
          </a:p>
          <a:p>
            <a:pPr lvl="0">
              <a:lnSpc>
                <a:spcPct val="150000"/>
              </a:lnSpc>
            </a:pPr>
            <a:r>
              <a:rPr lang="en-US" sz="1800" dirty="0">
                <a:latin typeface="Times New Roman" pitchFamily="18" charset="0"/>
                <a:cs typeface="Times New Roman" pitchFamily="18" charset="0"/>
              </a:rPr>
              <a:t>Condition Coverage</a:t>
            </a:r>
          </a:p>
          <a:p>
            <a:pPr lvl="0">
              <a:lnSpc>
                <a:spcPct val="150000"/>
              </a:lnSpc>
            </a:pPr>
            <a:r>
              <a:rPr lang="en-US" sz="1800" dirty="0">
                <a:latin typeface="Times New Roman" pitchFamily="18" charset="0"/>
                <a:cs typeface="Times New Roman" pitchFamily="18" charset="0"/>
              </a:rPr>
              <a:t>Finite State Machine </a:t>
            </a:r>
            <a:r>
              <a:rPr lang="en-US" sz="1800" dirty="0" smtClean="0">
                <a:latin typeface="Times New Roman" pitchFamily="18" charset="0"/>
                <a:cs typeface="Times New Roman" pitchFamily="18" charset="0"/>
              </a:rPr>
              <a:t>Coverage</a:t>
            </a:r>
          </a:p>
          <a:p>
            <a:pPr lvl="0">
              <a:lnSpc>
                <a:spcPct val="120000"/>
              </a:lnSpc>
            </a:pPr>
            <a:endParaRPr lang="en-US" sz="1800" dirty="0">
              <a:latin typeface="Times New Roman" pitchFamily="18" charset="0"/>
              <a:cs typeface="Times New Roman" pitchFamily="18" charset="0"/>
            </a:endParaRPr>
          </a:p>
          <a:p>
            <a:pPr lvl="0"/>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967818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r>
              <a:rPr lang="en-US" sz="1600" b="1" dirty="0">
                <a:latin typeface="Times New Roman" pitchFamily="18" charset="0"/>
                <a:cs typeface="Times New Roman" pitchFamily="18" charset="0"/>
              </a:rPr>
              <a:t>Statement coverage</a:t>
            </a:r>
            <a:endParaRPr lang="en-US" sz="1600" b="1"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Statement </a:t>
            </a:r>
            <a:r>
              <a:rPr lang="en-US" sz="1600" dirty="0">
                <a:latin typeface="Times New Roman" pitchFamily="18" charset="0"/>
                <a:cs typeface="Times New Roman" pitchFamily="18" charset="0"/>
              </a:rPr>
              <a:t>coverage is the broadly used code testing technique used in the software development process and it falls under the category of white-box </a:t>
            </a:r>
            <a:r>
              <a:rPr lang="en-US" sz="1600" dirty="0" smtClean="0">
                <a:latin typeface="Times New Roman" pitchFamily="18" charset="0"/>
                <a:cs typeface="Times New Roman" pitchFamily="18" charset="0"/>
              </a:rPr>
              <a:t>testing</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Statement Coverage Testing is put into practice in the software development life cycle as a part of code validation, during the build and development </a:t>
            </a:r>
            <a:r>
              <a:rPr lang="en-US" sz="1600" dirty="0" smtClean="0">
                <a:latin typeface="Times New Roman" pitchFamily="18" charset="0"/>
                <a:cs typeface="Times New Roman" pitchFamily="18" charset="0"/>
              </a:rPr>
              <a:t>phases</a:t>
            </a:r>
          </a:p>
          <a:p>
            <a:pPr algn="just"/>
            <a:endParaRPr lang="en-US" sz="1600" dirty="0">
              <a:latin typeface="Times New Roman" pitchFamily="18" charset="0"/>
              <a:cs typeface="Times New Roman" pitchFamily="18" charset="0"/>
            </a:endParaRPr>
          </a:p>
          <a:p>
            <a:pPr marL="109728" indent="0" algn="just">
              <a:buNone/>
            </a:pPr>
            <a:r>
              <a:rPr lang="en-US" sz="1600" b="1" dirty="0" smtClean="0">
                <a:latin typeface="Times New Roman" pitchFamily="18" charset="0"/>
                <a:cs typeface="Times New Roman" pitchFamily="18" charset="0"/>
              </a:rPr>
              <a:t>steps</a:t>
            </a:r>
          </a:p>
          <a:p>
            <a:pPr algn="just"/>
            <a:r>
              <a:rPr lang="en-US" sz="1600" dirty="0">
                <a:latin typeface="Times New Roman" pitchFamily="18" charset="0"/>
                <a:cs typeface="Times New Roman" pitchFamily="18" charset="0"/>
              </a:rPr>
              <a:t>The first step in the Statement coverage testing process is performed by examining the complete functioning of the program, and to trace the statements in the programs of each module in the </a:t>
            </a:r>
            <a:r>
              <a:rPr lang="en-US" sz="1600" dirty="0" smtClean="0">
                <a:latin typeface="Times New Roman" pitchFamily="18" charset="0"/>
                <a:cs typeface="Times New Roman" pitchFamily="18" charset="0"/>
              </a:rPr>
              <a:t>software</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next step entails the course for collecting the statements through the source code and documents the </a:t>
            </a:r>
            <a:r>
              <a:rPr lang="en-US" sz="1600" dirty="0" smtClean="0">
                <a:latin typeface="Times New Roman" pitchFamily="18" charset="0"/>
                <a:cs typeface="Times New Roman" pitchFamily="18" charset="0"/>
              </a:rPr>
              <a:t>same.</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final step in the Statement Coverage testing is to verify all the statements listed in the previous step.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670603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latin typeface="Times New Roman" pitchFamily="18" charset="0"/>
                <a:cs typeface="Times New Roman" pitchFamily="18" charset="0"/>
              </a:rPr>
              <a:t>Statement Coverage (%) = (Number of statements executed as a part application’s code) / (Total number of </a:t>
            </a:r>
            <a:r>
              <a:rPr lang="en-US" sz="1800" dirty="0" smtClean="0">
                <a:latin typeface="Times New Roman" pitchFamily="18" charset="0"/>
                <a:cs typeface="Times New Roman" pitchFamily="18" charset="0"/>
              </a:rPr>
              <a:t>statements </a:t>
            </a:r>
            <a:r>
              <a:rPr lang="en-US" sz="1800" dirty="0">
                <a:latin typeface="Times New Roman" pitchFamily="18" charset="0"/>
                <a:cs typeface="Times New Roman" pitchFamily="18" charset="0"/>
              </a:rPr>
              <a:t>in the application’s </a:t>
            </a:r>
            <a:r>
              <a:rPr lang="en-US" sz="1800" dirty="0" smtClean="0">
                <a:latin typeface="Times New Roman" pitchFamily="18" charset="0"/>
                <a:cs typeface="Times New Roman" pitchFamily="18" charset="0"/>
              </a:rPr>
              <a:t>source </a:t>
            </a:r>
            <a:r>
              <a:rPr lang="en-US" sz="1800" dirty="0">
                <a:latin typeface="Times New Roman" pitchFamily="18" charset="0"/>
                <a:cs typeface="Times New Roman" pitchFamily="18" charset="0"/>
              </a:rPr>
              <a:t>code) * 100</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109728" indent="0" algn="just">
              <a:buNone/>
            </a:pPr>
            <a:r>
              <a:rPr lang="en-US" sz="1800" b="1" dirty="0" smtClean="0">
                <a:latin typeface="Times New Roman" pitchFamily="18" charset="0"/>
                <a:cs typeface="Times New Roman" pitchFamily="18" charset="0"/>
              </a:rPr>
              <a:t>Example:</a:t>
            </a:r>
          </a:p>
          <a:p>
            <a:pPr marL="109728" indent="0" algn="just">
              <a:buNone/>
            </a:pPr>
            <a:r>
              <a:rPr lang="en-US" sz="1800" dirty="0" smtClean="0">
                <a:latin typeface="Times New Roman" pitchFamily="18" charset="0"/>
                <a:cs typeface="Times New Roman" pitchFamily="18" charset="0"/>
              </a:rPr>
              <a:t>If </a:t>
            </a:r>
            <a:r>
              <a:rPr lang="en-US" sz="1800" dirty="0">
                <a:latin typeface="Times New Roman" pitchFamily="18" charset="0"/>
                <a:cs typeface="Times New Roman" pitchFamily="18" charset="0"/>
              </a:rPr>
              <a:t>a = 5, b = 4</a:t>
            </a:r>
          </a:p>
          <a:p>
            <a:pPr marL="109728" indent="0" algn="just">
              <a:buNone/>
            </a:pPr>
            <a:r>
              <a:rPr lang="en-US" sz="1800" dirty="0" smtClean="0">
                <a:latin typeface="Times New Roman" pitchFamily="18" charset="0"/>
                <a:cs typeface="Times New Roman" pitchFamily="18" charset="0"/>
              </a:rPr>
              <a:t>print </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b) {   </a:t>
            </a:r>
          </a:p>
          <a:p>
            <a:pPr marL="109728" indent="0" algn="just">
              <a:buNone/>
            </a:pP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sum = </a:t>
            </a:r>
            <a:r>
              <a:rPr lang="en-US" sz="1800" dirty="0" err="1">
                <a:latin typeface="Times New Roman" pitchFamily="18" charset="0"/>
                <a:cs typeface="Times New Roman" pitchFamily="18" charset="0"/>
              </a:rPr>
              <a:t>a+b</a:t>
            </a:r>
            <a:r>
              <a:rPr lang="en-US" sz="1800" dirty="0">
                <a:latin typeface="Times New Roman" pitchFamily="18" charset="0"/>
                <a:cs typeface="Times New Roman" pitchFamily="18" charset="0"/>
              </a:rPr>
              <a:t>;   </a:t>
            </a:r>
          </a:p>
          <a:p>
            <a:pPr marL="109728" indent="0" algn="just">
              <a:buNone/>
            </a:pPr>
            <a:r>
              <a:rPr lang="en-US" sz="1800" dirty="0">
                <a:latin typeface="Times New Roman" pitchFamily="18" charset="0"/>
                <a:cs typeface="Times New Roman" pitchFamily="18" charset="0"/>
              </a:rPr>
              <a:t>if (sum&gt;0)   </a:t>
            </a:r>
          </a:p>
          <a:p>
            <a:pPr marL="109728" indent="0" algn="just">
              <a:buNone/>
            </a:pPr>
            <a:r>
              <a:rPr lang="en-US" sz="1800" dirty="0">
                <a:latin typeface="Times New Roman" pitchFamily="18" charset="0"/>
                <a:cs typeface="Times New Roman" pitchFamily="18" charset="0"/>
              </a:rPr>
              <a:t>print ("This is a positive result")   </a:t>
            </a:r>
          </a:p>
          <a:p>
            <a:pPr marL="109728" indent="0" algn="just">
              <a:buNone/>
            </a:pPr>
            <a:r>
              <a:rPr lang="en-US" sz="1800" dirty="0">
                <a:latin typeface="Times New Roman" pitchFamily="18" charset="0"/>
                <a:cs typeface="Times New Roman" pitchFamily="18" charset="0"/>
              </a:rPr>
              <a:t>else   </a:t>
            </a:r>
          </a:p>
          <a:p>
            <a:pPr marL="109728" indent="0" algn="just">
              <a:buNone/>
            </a:pPr>
            <a:r>
              <a:rPr lang="en-US" sz="1800" dirty="0">
                <a:latin typeface="Times New Roman" pitchFamily="18" charset="0"/>
                <a:cs typeface="Times New Roman" pitchFamily="18" charset="0"/>
              </a:rPr>
              <a:t>print ("This is negative result")   </a:t>
            </a:r>
          </a:p>
          <a:p>
            <a:pPr marL="109728" indent="0" algn="just">
              <a:buNone/>
            </a:pPr>
            <a:r>
              <a:rPr lang="en-US" sz="1800"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8980790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800" dirty="0">
                <a:latin typeface="Times New Roman" pitchFamily="18" charset="0"/>
                <a:cs typeface="Times New Roman" pitchFamily="18" charset="0"/>
              </a:rPr>
              <a:t>To calculate statement </a:t>
            </a:r>
            <a:r>
              <a:rPr lang="en-US" sz="1800" dirty="0" smtClean="0">
                <a:latin typeface="Times New Roman" pitchFamily="18" charset="0"/>
                <a:cs typeface="Times New Roman" pitchFamily="18" charset="0"/>
              </a:rPr>
              <a:t>coverage, </a:t>
            </a:r>
            <a:r>
              <a:rPr lang="en-US" sz="1800" dirty="0">
                <a:latin typeface="Times New Roman" pitchFamily="18" charset="0"/>
                <a:cs typeface="Times New Roman" pitchFamily="18" charset="0"/>
              </a:rPr>
              <a:t>take the total number of statements that is 7 and the number of used statements that is 5</a:t>
            </a:r>
            <a:r>
              <a:rPr lang="en-US" sz="1800" dirty="0" smtClean="0">
                <a:latin typeface="Times New Roman" pitchFamily="18" charset="0"/>
                <a:cs typeface="Times New Roman" pitchFamily="18" charset="0"/>
              </a:rPr>
              <a:t>.</a:t>
            </a:r>
          </a:p>
          <a:p>
            <a:pPr algn="just">
              <a:lnSpc>
                <a:spcPct val="150000"/>
              </a:lnSpc>
            </a:pPr>
            <a:endParaRPr lang="en-US" sz="1800" dirty="0" smtClean="0">
              <a:latin typeface="Times New Roman" pitchFamily="18" charset="0"/>
              <a:cs typeface="Times New Roman" pitchFamily="18" charset="0"/>
            </a:endParaRPr>
          </a:p>
          <a:p>
            <a:pPr marL="109728" indent="0" algn="ctr">
              <a:lnSpc>
                <a:spcPct val="150000"/>
              </a:lnSpc>
              <a:buNone/>
            </a:pPr>
            <a:r>
              <a:rPr lang="en-US" sz="1800" dirty="0" smtClean="0"/>
              <a:t>Total</a:t>
            </a:r>
            <a:r>
              <a:rPr lang="en-US" sz="1800" dirty="0"/>
              <a:t> number of statements = 7  </a:t>
            </a:r>
            <a:endParaRPr lang="en-US" sz="1800" dirty="0" smtClean="0"/>
          </a:p>
          <a:p>
            <a:pPr marL="109728" indent="0" algn="ctr">
              <a:lnSpc>
                <a:spcPct val="150000"/>
              </a:lnSpc>
              <a:buNone/>
            </a:pPr>
            <a:r>
              <a:rPr lang="en-US" sz="1800" dirty="0" smtClean="0"/>
              <a:t>Number</a:t>
            </a:r>
            <a:r>
              <a:rPr lang="en-US" sz="1800" dirty="0"/>
              <a:t> of executed statements = 5  </a:t>
            </a:r>
          </a:p>
          <a:p>
            <a:pPr marL="109728" indent="0" algn="ctr">
              <a:lnSpc>
                <a:spcPct val="150000"/>
              </a:lnSpc>
              <a:buNone/>
            </a:pPr>
            <a:r>
              <a:rPr lang="en-US" sz="1800" dirty="0"/>
              <a:t>Statement coverage = 5/7*100   </a:t>
            </a:r>
          </a:p>
          <a:p>
            <a:pPr marL="109728" indent="0" algn="ctr">
              <a:lnSpc>
                <a:spcPct val="150000"/>
              </a:lnSpc>
              <a:buNone/>
            </a:pPr>
            <a:r>
              <a:rPr lang="en-US" sz="1800" dirty="0"/>
              <a:t>= 500/7  </a:t>
            </a:r>
          </a:p>
          <a:p>
            <a:pPr marL="109728" indent="0" algn="ctr">
              <a:lnSpc>
                <a:spcPct val="150000"/>
              </a:lnSpc>
              <a:buNone/>
            </a:pPr>
            <a:r>
              <a:rPr lang="en-US" sz="1800" dirty="0"/>
              <a:t>= 71%   </a:t>
            </a:r>
          </a:p>
          <a:p>
            <a:pPr algn="just"/>
            <a:endParaRPr lang="en-US" sz="16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251386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600" b="1" dirty="0" smtClean="0">
                <a:latin typeface="Times New Roman" pitchFamily="18" charset="0"/>
                <a:cs typeface="Times New Roman" pitchFamily="18" charset="0"/>
              </a:rPr>
              <a:t>Example 2:</a:t>
            </a:r>
          </a:p>
          <a:p>
            <a:pPr marL="109728" indent="0">
              <a:buNone/>
            </a:pPr>
            <a:r>
              <a:rPr lang="en-US" sz="1600" b="1" dirty="0" smtClean="0">
                <a:latin typeface="Times New Roman" pitchFamily="18" charset="0"/>
                <a:cs typeface="Times New Roman" pitchFamily="18" charset="0"/>
              </a:rPr>
              <a:t>If A = -2, B = -7</a:t>
            </a:r>
            <a:endParaRPr lang="en-US" sz="1600" dirty="0" smtClean="0">
              <a:latin typeface="Times New Roman" pitchFamily="18" charset="0"/>
              <a:cs typeface="Times New Roman" pitchFamily="18" charset="0"/>
            </a:endParaRPr>
          </a:p>
          <a:p>
            <a:pPr marL="109728" indent="0">
              <a:buNone/>
            </a:pPr>
            <a:r>
              <a:rPr lang="en-US" sz="1600" dirty="0" smtClean="0">
                <a:latin typeface="Times New Roman" pitchFamily="18" charset="0"/>
                <a:cs typeface="Times New Roman" pitchFamily="18" charset="0"/>
              </a:rPr>
              <a:t>print (</a:t>
            </a:r>
            <a:r>
              <a:rPr lang="en-US" sz="1600" b="1"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 </a:t>
            </a:r>
            <a:r>
              <a:rPr lang="en-US" sz="1600" b="1"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b) {   </a:t>
            </a:r>
          </a:p>
          <a:p>
            <a:pPr marL="109728" indent="0">
              <a:buNone/>
            </a:pPr>
            <a:r>
              <a:rPr lang="en-US" sz="1600" b="1"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sum = </a:t>
            </a:r>
            <a:r>
              <a:rPr lang="en-US" sz="1600" dirty="0" err="1" smtClean="0">
                <a:latin typeface="Times New Roman" pitchFamily="18" charset="0"/>
                <a:cs typeface="Times New Roman" pitchFamily="18" charset="0"/>
              </a:rPr>
              <a:t>a+b</a:t>
            </a:r>
            <a:r>
              <a:rPr lang="en-US" sz="1600" dirty="0" smtClean="0">
                <a:latin typeface="Times New Roman" pitchFamily="18" charset="0"/>
                <a:cs typeface="Times New Roman" pitchFamily="18" charset="0"/>
              </a:rPr>
              <a:t>;   </a:t>
            </a:r>
          </a:p>
          <a:p>
            <a:pPr marL="109728" indent="0">
              <a:buNone/>
            </a:pPr>
            <a:r>
              <a:rPr lang="en-US" sz="1600" b="1" dirty="0" smtClean="0">
                <a:latin typeface="Times New Roman" pitchFamily="18" charset="0"/>
                <a:cs typeface="Times New Roman" pitchFamily="18" charset="0"/>
              </a:rPr>
              <a:t>if</a:t>
            </a:r>
            <a:r>
              <a:rPr lang="en-US" sz="1600" dirty="0" smtClean="0">
                <a:latin typeface="Times New Roman" pitchFamily="18" charset="0"/>
                <a:cs typeface="Times New Roman" pitchFamily="18" charset="0"/>
              </a:rPr>
              <a:t> (sum&gt;0)   </a:t>
            </a:r>
          </a:p>
          <a:p>
            <a:pPr marL="109728" indent="0">
              <a:buNone/>
            </a:pPr>
            <a:r>
              <a:rPr lang="en-US" sz="1600" dirty="0" smtClean="0">
                <a:latin typeface="Times New Roman" pitchFamily="18" charset="0"/>
                <a:cs typeface="Times New Roman" pitchFamily="18" charset="0"/>
              </a:rPr>
              <a:t>print ("This is a positive result")   </a:t>
            </a:r>
          </a:p>
          <a:p>
            <a:pPr marL="109728" indent="0">
              <a:buNone/>
            </a:pPr>
            <a:r>
              <a:rPr lang="en-US" sz="1600" b="1" dirty="0" smtClean="0">
                <a:latin typeface="Times New Roman" pitchFamily="18" charset="0"/>
                <a:cs typeface="Times New Roman" pitchFamily="18" charset="0"/>
              </a:rPr>
              <a:t>else</a:t>
            </a:r>
            <a:r>
              <a:rPr lang="en-US" sz="1600" dirty="0" smtClean="0">
                <a:latin typeface="Times New Roman" pitchFamily="18" charset="0"/>
                <a:cs typeface="Times New Roman" pitchFamily="18" charset="0"/>
              </a:rPr>
              <a:t>   </a:t>
            </a:r>
          </a:p>
          <a:p>
            <a:pPr marL="109728" indent="0">
              <a:buNone/>
            </a:pPr>
            <a:r>
              <a:rPr lang="en-US" sz="1600" dirty="0" smtClean="0">
                <a:latin typeface="Times New Roman" pitchFamily="18" charset="0"/>
                <a:cs typeface="Times New Roman" pitchFamily="18" charset="0"/>
              </a:rPr>
              <a:t>print ("This is negative result")   </a:t>
            </a:r>
          </a:p>
          <a:p>
            <a:pPr marL="109728" indent="0">
              <a:buNone/>
            </a:pPr>
            <a:r>
              <a:rPr lang="en-US" sz="1600" dirty="0" smtClean="0">
                <a:latin typeface="Times New Roman" pitchFamily="18" charset="0"/>
                <a:cs typeface="Times New Roman" pitchFamily="18" charset="0"/>
              </a:rPr>
              <a:t>}  </a:t>
            </a:r>
            <a:r>
              <a:rPr lang="en-US" dirty="0"/>
              <a:t> </a:t>
            </a:r>
            <a:endParaRPr lang="en-US" dirty="0" smtClean="0"/>
          </a:p>
          <a:p>
            <a:pPr algn="just">
              <a:buFont typeface="Arial" pitchFamily="34" charset="0"/>
              <a:buChar char="•"/>
            </a:pPr>
            <a:r>
              <a:rPr lang="en-US" sz="1600" dirty="0">
                <a:latin typeface="Times New Roman" pitchFamily="18" charset="0"/>
                <a:cs typeface="Times New Roman" pitchFamily="18" charset="0"/>
              </a:rPr>
              <a:t>we can see the value of sum will be -9 that is less than 0 and as per the condition, result will be "This is a negative result." </a:t>
            </a:r>
            <a:endParaRPr lang="en-US" sz="1600" dirty="0" smtClean="0">
              <a:latin typeface="Times New Roman" pitchFamily="18" charset="0"/>
              <a:cs typeface="Times New Roman" pitchFamily="18" charset="0"/>
            </a:endParaRPr>
          </a:p>
          <a:p>
            <a:pPr algn="just">
              <a:buFont typeface="Arial" pitchFamily="34" charset="0"/>
              <a:buChar char="•"/>
            </a:pPr>
            <a:endParaRPr lang="en-US" sz="1600" dirty="0">
              <a:latin typeface="Times New Roman" pitchFamily="18" charset="0"/>
              <a:cs typeface="Times New Roman" pitchFamily="18" charset="0"/>
            </a:endParaRPr>
          </a:p>
          <a:p>
            <a:pPr algn="just">
              <a:buFont typeface="Arial" pitchFamily="34" charset="0"/>
              <a:buChar char="•"/>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statements highlighted in yellow color are executed statements of this scenario.</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795819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r>
              <a:rPr lang="en-US" dirty="0">
                <a:latin typeface="Times New Roman" pitchFamily="18" charset="0"/>
                <a:cs typeface="Times New Roman" pitchFamily="18" charset="0"/>
              </a:rPr>
              <a:t>Total number of statements = 7</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Number of executed statements = 6</a:t>
            </a:r>
          </a:p>
          <a:p>
            <a:pPr marL="109728" indent="0" algn="ctr">
              <a:buNone/>
            </a:pPr>
            <a:r>
              <a:rPr lang="en-US" dirty="0">
                <a:latin typeface="Times New Roman" pitchFamily="18" charset="0"/>
                <a:cs typeface="Times New Roman" pitchFamily="18" charset="0"/>
              </a:rPr>
              <a:t>Statement coverage = 6/7*100 &lt;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  </a:t>
            </a:r>
          </a:p>
          <a:p>
            <a:pPr marL="109728" indent="0" algn="ctr">
              <a:buNone/>
            </a:pPr>
            <a:r>
              <a:rPr lang="en-US" dirty="0">
                <a:latin typeface="Times New Roman" pitchFamily="18" charset="0"/>
                <a:cs typeface="Times New Roman" pitchFamily="18" charset="0"/>
              </a:rPr>
              <a:t>= 600/7  </a:t>
            </a:r>
          </a:p>
          <a:p>
            <a:pPr marL="109728" indent="0" algn="ctr">
              <a:buNone/>
            </a:pPr>
            <a:r>
              <a:rPr lang="en-US" dirty="0">
                <a:latin typeface="Times New Roman" pitchFamily="18" charset="0"/>
                <a:cs typeface="Times New Roman" pitchFamily="18" charset="0"/>
              </a:rPr>
              <a:t>= 85%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5497983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endParaRPr lang="en-US" dirty="0" smtClean="0"/>
          </a:p>
          <a:p>
            <a:endParaRPr lang="en-US" dirty="0"/>
          </a:p>
          <a:p>
            <a:endParaRPr lang="en-US" dirty="0" smtClean="0"/>
          </a:p>
          <a:p>
            <a:endParaRPr lang="en-US" dirty="0"/>
          </a:p>
          <a:p>
            <a:endParaRPr lang="en-US" dirty="0" smtClean="0"/>
          </a:p>
          <a:p>
            <a:endParaRPr lang="en-US" dirty="0"/>
          </a:p>
          <a:p>
            <a:r>
              <a:rPr lang="en-US" dirty="0" smtClean="0"/>
              <a:t>Example 1:</a:t>
            </a:r>
          </a:p>
          <a:p>
            <a:endParaRPr lang="en-US" dirty="0"/>
          </a:p>
          <a:p>
            <a:endParaRPr lang="en-US" dirty="0" smtClean="0"/>
          </a:p>
          <a:p>
            <a:endParaRPr lang="en-US" dirty="0"/>
          </a:p>
          <a:p>
            <a:endParaRPr lang="en-US" dirty="0" smtClean="0"/>
          </a:p>
          <a:p>
            <a:r>
              <a:rPr lang="en-US" dirty="0" smtClean="0"/>
              <a:t>Example 2:</a:t>
            </a:r>
            <a:endParaRPr lang="en-US" dirty="0"/>
          </a:p>
          <a:p>
            <a:endParaRPr lang="en-US" dirty="0" smtClean="0"/>
          </a:p>
          <a:p>
            <a:endParaRPr lang="en-US" dirty="0"/>
          </a:p>
          <a:p>
            <a:r>
              <a:rPr lang="en-US" dirty="0" smtClean="0"/>
              <a:t>So</a:t>
            </a:r>
            <a:r>
              <a:rPr lang="en-US" dirty="0"/>
              <a:t>, the statement coverage technique covers dead code, unused code, and branches</a:t>
            </a:r>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3733800"/>
            <a:ext cx="55911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681" y="2133600"/>
            <a:ext cx="5553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2305" y="4862945"/>
            <a:ext cx="5457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6852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nSpc>
                <a:spcPct val="150000"/>
              </a:lnSpc>
              <a:buNone/>
            </a:pPr>
            <a:r>
              <a:rPr lang="en-US" sz="1800" b="1" dirty="0" smtClean="0">
                <a:latin typeface="Times New Roman" pitchFamily="18" charset="0"/>
                <a:cs typeface="Times New Roman" pitchFamily="18" charset="0"/>
              </a:rPr>
              <a:t>Decision coverage:</a:t>
            </a:r>
          </a:p>
          <a:p>
            <a:pPr>
              <a:lnSpc>
                <a:spcPct val="150000"/>
              </a:lnSpc>
            </a:pPr>
            <a:r>
              <a:rPr lang="en-US" sz="1800" dirty="0" smtClean="0">
                <a:latin typeface="Times New Roman" pitchFamily="18" charset="0"/>
                <a:cs typeface="Times New Roman" pitchFamily="18" charset="0"/>
              </a:rPr>
              <a:t>Decision </a:t>
            </a:r>
            <a:r>
              <a:rPr lang="en-US" sz="1800" dirty="0">
                <a:latin typeface="Times New Roman" pitchFamily="18" charset="0"/>
                <a:cs typeface="Times New Roman" pitchFamily="18" charset="0"/>
              </a:rPr>
              <a:t>Coverage is a white box testing technique which reports the true or false outcomes of each </a:t>
            </a:r>
            <a:r>
              <a:rPr lang="en-US" sz="1800" dirty="0" err="1">
                <a:latin typeface="Times New Roman" pitchFamily="18" charset="0"/>
                <a:cs typeface="Times New Roman" pitchFamily="18" charset="0"/>
              </a:rPr>
              <a:t>boolean</a:t>
            </a:r>
            <a:r>
              <a:rPr lang="en-US" sz="1800" dirty="0">
                <a:latin typeface="Times New Roman" pitchFamily="18" charset="0"/>
                <a:cs typeface="Times New Roman" pitchFamily="18" charset="0"/>
              </a:rPr>
              <a:t> expression of the source code. </a:t>
            </a:r>
            <a:endParaRPr lang="en-US" sz="1800" dirty="0" smtClean="0">
              <a:latin typeface="Times New Roman" pitchFamily="18" charset="0"/>
              <a:cs typeface="Times New Roman" pitchFamily="18" charset="0"/>
            </a:endParaRPr>
          </a:p>
          <a:p>
            <a:pPr>
              <a:lnSpc>
                <a:spcPct val="150000"/>
              </a:lnSpc>
            </a:pPr>
            <a:r>
              <a:rPr lang="en-US" sz="1800" dirty="0" smtClean="0">
                <a:latin typeface="Times New Roman" pitchFamily="18" charset="0"/>
                <a:cs typeface="Times New Roman" pitchFamily="18" charset="0"/>
              </a:rPr>
              <a:t>In this </a:t>
            </a:r>
            <a:r>
              <a:rPr lang="en-US" sz="1800" dirty="0">
                <a:latin typeface="Times New Roman" pitchFamily="18" charset="0"/>
                <a:cs typeface="Times New Roman" pitchFamily="18" charset="0"/>
              </a:rPr>
              <a:t>coverage, expressions can sometimes get complicated. Therefore, it is very hard to achieve 100% </a:t>
            </a:r>
            <a:r>
              <a:rPr lang="en-US" sz="1800" dirty="0" smtClean="0">
                <a:latin typeface="Times New Roman" pitchFamily="18" charset="0"/>
                <a:cs typeface="Times New Roman" pitchFamily="18" charset="0"/>
              </a:rPr>
              <a:t>coverage</a:t>
            </a:r>
          </a:p>
          <a:p>
            <a:pPr>
              <a:lnSpc>
                <a:spcPct val="150000"/>
              </a:lnSpc>
            </a:pP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191000"/>
            <a:ext cx="53721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158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800" dirty="0">
                <a:latin typeface="Times New Roman" pitchFamily="18" charset="0"/>
                <a:cs typeface="Times New Roman" pitchFamily="18" charset="0"/>
              </a:rPr>
              <a:t>2) </a:t>
            </a:r>
            <a:r>
              <a:rPr lang="en-US" sz="1800" b="1" dirty="0">
                <a:latin typeface="Times New Roman" pitchFamily="18" charset="0"/>
                <a:cs typeface="Times New Roman" pitchFamily="18" charset="0"/>
              </a:rPr>
              <a:t>Integration testing:</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Integration means combining</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For Example, In this testing phase, different software modules are combined and tested as a group to make sure that integrated system is ready for system testing</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Integrating testing checks the data flow from one module to other modules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This kind of testing is performed by testers.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529602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dirty="0" smtClean="0">
                <a:latin typeface="Times New Roman" pitchFamily="18" charset="0"/>
                <a:cs typeface="Times New Roman" pitchFamily="18" charset="0"/>
              </a:rPr>
              <a:t>Example:</a:t>
            </a:r>
            <a:r>
              <a:rPr lang="en-US" sz="1800" dirty="0"/>
              <a:t> Value of a is 3</a:t>
            </a:r>
            <a:endParaRPr lang="en-US" sz="1800" b="1"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a:t>
            </a:r>
            <a:r>
              <a:rPr lang="en-US" sz="1800" dirty="0" smtClean="0">
                <a:latin typeface="Times New Roman" pitchFamily="18" charset="0"/>
                <a:cs typeface="Times New Roman" pitchFamily="18" charset="0"/>
              </a:rPr>
              <a:t>) {</a:t>
            </a:r>
          </a:p>
          <a:p>
            <a:pPr marL="109728"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If (a&gt; 5</a:t>
            </a:r>
            <a:r>
              <a:rPr lang="en-US" sz="1800" dirty="0" smtClean="0">
                <a:latin typeface="Times New Roman" pitchFamily="18" charset="0"/>
                <a:cs typeface="Times New Roman" pitchFamily="18" charset="0"/>
              </a:rPr>
              <a:t>)</a:t>
            </a:r>
          </a:p>
          <a:p>
            <a:pPr marL="109728"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a=a*3 </a:t>
            </a:r>
            <a:endParaRPr lang="en-US" sz="1800"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Else</a:t>
            </a:r>
          </a:p>
          <a:p>
            <a:pPr marL="109728" indent="0">
              <a:buNone/>
            </a:pPr>
            <a:r>
              <a:rPr lang="en-US" sz="1800" dirty="0" smtClean="0">
                <a:latin typeface="Times New Roman" pitchFamily="18" charset="0"/>
                <a:cs typeface="Times New Roman" pitchFamily="18" charset="0"/>
              </a:rPr>
              <a:t>Print(a)</a:t>
            </a:r>
          </a:p>
          <a:p>
            <a:pPr marL="109728" indent="0">
              <a:buNone/>
            </a:pPr>
            <a:r>
              <a:rPr lang="en-US" sz="1800" dirty="0" smtClean="0">
                <a:latin typeface="Times New Roman" pitchFamily="18" charset="0"/>
                <a:cs typeface="Times New Roman" pitchFamily="18" charset="0"/>
              </a:rPr>
              <a:t> }</a:t>
            </a:r>
          </a:p>
          <a:p>
            <a:pPr marL="109728" indent="0" algn="ctr">
              <a:buNone/>
            </a:pPr>
            <a:r>
              <a:rPr lang="en-US" sz="1800" dirty="0"/>
              <a:t>Decision Coverage = </a:t>
            </a:r>
            <a:r>
              <a:rPr lang="en-US" sz="1800" dirty="0" smtClean="0"/>
              <a:t>50%</a:t>
            </a:r>
            <a:r>
              <a:rPr lang="en-US" sz="1800" dirty="0"/>
              <a:t>Decision Coverage = ½*100  (Only "True" is exercised)  </a:t>
            </a:r>
          </a:p>
          <a:p>
            <a:pPr marL="109728" indent="0" algn="ctr">
              <a:buNone/>
            </a:pPr>
            <a:r>
              <a:rPr lang="en-US" sz="1800" dirty="0"/>
              <a:t>                    =100/2  </a:t>
            </a:r>
          </a:p>
          <a:p>
            <a:pPr marL="109728" indent="0" algn="ctr">
              <a:buNone/>
            </a:pPr>
            <a:r>
              <a:rPr lang="en-US" sz="1800" dirty="0"/>
              <a:t>                    = 50  </a:t>
            </a:r>
          </a:p>
          <a:p>
            <a:pPr marL="109728" indent="0" algn="ctr">
              <a:buNone/>
            </a:pPr>
            <a:r>
              <a:rPr lang="en-US" sz="1800" dirty="0"/>
              <a:t>Decision Coverage is 50%   </a:t>
            </a:r>
          </a:p>
          <a:p>
            <a:pPr marL="109728" indent="0" algn="ctr">
              <a:buNone/>
            </a:pP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60704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lnSpc>
                <a:spcPct val="150000"/>
              </a:lnSpc>
              <a:buNone/>
            </a:pPr>
            <a:r>
              <a:rPr lang="en-US" sz="1800" b="1" dirty="0" smtClean="0">
                <a:latin typeface="Times New Roman" pitchFamily="18" charset="0"/>
                <a:cs typeface="Times New Roman" pitchFamily="18" charset="0"/>
              </a:rPr>
              <a:t>Branch Coverage</a:t>
            </a:r>
            <a:endParaRPr lang="en-US" sz="1800" b="1" dirty="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term ‘branch’ can be defined as a point that gives two possible results and the term ‘coverage’ can be defined as to what extent the branch execution is accessible</a:t>
            </a:r>
            <a:r>
              <a:rPr lang="en-US" sz="1800" dirty="0" smtClean="0">
                <a:latin typeface="Times New Roman" pitchFamily="18" charset="0"/>
                <a:cs typeface="Times New Roman" pitchFamily="18" charset="0"/>
              </a:rPr>
              <a:t>.</a:t>
            </a: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can otherwise be explained as a necessity for validating the program’s ability to reach every nook and corner, in order to make certain that the functionality provided by the client is fulfilled</a:t>
            </a:r>
            <a:r>
              <a:rPr lang="en-US" sz="1800" dirty="0" smtClean="0">
                <a:latin typeface="Times New Roman" pitchFamily="18" charset="0"/>
                <a:cs typeface="Times New Roman" pitchFamily="18" charset="0"/>
              </a:rPr>
              <a:t>.</a:t>
            </a:r>
          </a:p>
          <a:p>
            <a:pPr marL="109728" indent="0" algn="just">
              <a:lnSpc>
                <a:spcPct val="150000"/>
              </a:lnSpc>
              <a:buNone/>
            </a:pPr>
            <a:r>
              <a:rPr lang="en-US" sz="1800" b="1" dirty="0" smtClean="0">
                <a:latin typeface="Times New Roman" pitchFamily="18" charset="0"/>
                <a:cs typeface="Times New Roman" pitchFamily="18" charset="0"/>
              </a:rPr>
              <a:t>Steps:</a:t>
            </a:r>
          </a:p>
          <a:p>
            <a:pPr algn="just">
              <a:lnSpc>
                <a:spcPct val="150000"/>
              </a:lnSpc>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identification of branches is the first step in the implementation of Branch Coverage Testing.</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696601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pPr>
            <a:r>
              <a:rPr lang="en-US" sz="1800" dirty="0">
                <a:latin typeface="Times New Roman" pitchFamily="18" charset="0"/>
                <a:cs typeface="Times New Roman" pitchFamily="18" charset="0"/>
              </a:rPr>
              <a:t>The next step is to make a list of the results or outcomes of each branch in the code. A branch can possibly have two or three outcomes when the branch is found to be an ‘if’ conditional, and more than that if the branch if found to be a ‘switch case’ conditional statement. </a:t>
            </a:r>
            <a:endParaRPr lang="en-US" sz="1800" dirty="0" smtClean="0">
              <a:latin typeface="Times New Roman" pitchFamily="18" charset="0"/>
              <a:cs typeface="Times New Roman" pitchFamily="18" charset="0"/>
            </a:endParaRPr>
          </a:p>
          <a:p>
            <a:pPr algn="just">
              <a:lnSpc>
                <a:spcPct val="150000"/>
              </a:lnSpc>
            </a:pPr>
            <a:endParaRPr lang="en-US"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so,it</a:t>
            </a:r>
            <a:r>
              <a:rPr lang="en-US" sz="1800" dirty="0">
                <a:latin typeface="Times New Roman" pitchFamily="18" charset="0"/>
                <a:cs typeface="Times New Roman" pitchFamily="18" charset="0"/>
              </a:rPr>
              <a:t> is essential to not miss any potential branch or the branch’s result in this process</a:t>
            </a:r>
            <a:r>
              <a:rPr lang="en-US" sz="1800" dirty="0" smtClean="0">
                <a:latin typeface="Times New Roman" pitchFamily="18" charset="0"/>
                <a:cs typeface="Times New Roman" pitchFamily="18" charset="0"/>
              </a:rPr>
              <a:t>.</a:t>
            </a:r>
          </a:p>
          <a:p>
            <a:pPr algn="just">
              <a:lnSpc>
                <a:spcPct val="150000"/>
              </a:lnSpc>
            </a:pPr>
            <a:endParaRPr lang="en-US" sz="1800" dirty="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final step is to validate the test execution on all the branches and fetch the results. These results should match the ‘expected results’ column in the test script documentation that was created for the Branch Coverage Testing process.</a:t>
            </a:r>
          </a:p>
          <a:p>
            <a:pPr algn="just"/>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748194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smtClean="0"/>
              <a:t>Example:</a:t>
            </a:r>
            <a:endParaRPr lang="en-US" b="1"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591502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3751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pPr>
            <a:r>
              <a:rPr lang="en-US" sz="1600" dirty="0">
                <a:latin typeface="Times New Roman" pitchFamily="18" charset="0"/>
                <a:cs typeface="Times New Roman" pitchFamily="18" charset="0"/>
              </a:rPr>
              <a:t>In this example, the login page validation has three possible outcomes. </a:t>
            </a:r>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When </a:t>
            </a:r>
            <a:r>
              <a:rPr lang="en-US" sz="1600" dirty="0">
                <a:latin typeface="Times New Roman" pitchFamily="18" charset="0"/>
                <a:cs typeface="Times New Roman" pitchFamily="18" charset="0"/>
              </a:rPr>
              <a:t>the login credentials are validated for the correctness, there rise three possible functional flows</a:t>
            </a:r>
            <a:r>
              <a:rPr lang="en-US" sz="1600" dirty="0" smtClean="0">
                <a:latin typeface="Times New Roman" pitchFamily="18" charset="0"/>
                <a:cs typeface="Times New Roman" pitchFamily="18" charset="0"/>
              </a:rPr>
              <a:t>.</a:t>
            </a:r>
          </a:p>
          <a:p>
            <a:pPr algn="just">
              <a:lnSpc>
                <a:spcPct val="150000"/>
              </a:lnSpc>
            </a:pPr>
            <a:endParaRPr lang="en-US" sz="1600" dirty="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If the User fails to enter a valid username, then the first conditional loop will be executed, if the user fails to enter a valid password, the second flow will be executed and if both the credential fields are not passed with any values, the third condition will be carried out</a:t>
            </a:r>
            <a:r>
              <a:rPr lang="en-US" sz="1600" dirty="0" smtClean="0">
                <a:latin typeface="Times New Roman" pitchFamily="18" charset="0"/>
                <a:cs typeface="Times New Roman" pitchFamily="18" charset="0"/>
              </a:rPr>
              <a:t>.</a:t>
            </a:r>
          </a:p>
          <a:p>
            <a:pPr algn="just">
              <a:lnSpc>
                <a:spcPct val="150000"/>
              </a:lnSpc>
            </a:pPr>
            <a:endParaRPr lang="en-US" sz="1600" dirty="0" smtClean="0">
              <a:latin typeface="Times New Roman" pitchFamily="18" charset="0"/>
              <a:cs typeface="Times New Roman" pitchFamily="18" charset="0"/>
            </a:endParaRPr>
          </a:p>
          <a:p>
            <a:pPr algn="just">
              <a:lnSpc>
                <a:spcPct val="150000"/>
              </a:lnSpc>
            </a:pPr>
            <a:r>
              <a:rPr lang="en-US" sz="1600" dirty="0">
                <a:latin typeface="Times New Roman" pitchFamily="18" charset="0"/>
                <a:cs typeface="Times New Roman" pitchFamily="18" charset="0"/>
              </a:rPr>
              <a:t>As these are the failure scenarios, the loop goes on execution again and again, until the success path is reached</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9279213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latin typeface="Times New Roman" pitchFamily="18" charset="0"/>
                <a:cs typeface="Times New Roman" pitchFamily="18" charset="0"/>
              </a:rPr>
              <a:t>Branch Coverage (%) = (Number of Functional Flow Implemented &amp; Tested)/ (Total Number of </a:t>
            </a:r>
            <a:r>
              <a:rPr lang="en-US" sz="1800" dirty="0" smtClean="0">
                <a:latin typeface="Times New Roman" pitchFamily="18" charset="0"/>
                <a:cs typeface="Times New Roman" pitchFamily="18" charset="0"/>
              </a:rPr>
              <a:t>Success </a:t>
            </a:r>
            <a:r>
              <a:rPr lang="en-US" sz="1800" dirty="0">
                <a:latin typeface="Times New Roman" pitchFamily="18" charset="0"/>
                <a:cs typeface="Times New Roman" pitchFamily="18" charset="0"/>
              </a:rPr>
              <a:t>&amp; Fail Conditional Flow) * </a:t>
            </a:r>
            <a:r>
              <a:rPr lang="en-US" sz="1800" dirty="0" smtClean="0">
                <a:latin typeface="Times New Roman" pitchFamily="18" charset="0"/>
                <a:cs typeface="Times New Roman" pitchFamily="18" charset="0"/>
              </a:rPr>
              <a:t>100</a:t>
            </a:r>
          </a:p>
          <a:p>
            <a:pPr algn="just"/>
            <a:endParaRPr lang="en-US" sz="1800" dirty="0">
              <a:latin typeface="Times New Roman" pitchFamily="18" charset="0"/>
              <a:cs typeface="Times New Roman" pitchFamily="18" charset="0"/>
            </a:endParaRPr>
          </a:p>
          <a:p>
            <a:pPr marL="109728" indent="0" algn="just">
              <a:buNone/>
            </a:pPr>
            <a:r>
              <a:rPr lang="en-US" sz="1800" b="1" dirty="0">
                <a:latin typeface="Times New Roman" pitchFamily="18" charset="0"/>
                <a:cs typeface="Times New Roman" pitchFamily="18" charset="0"/>
              </a:rPr>
              <a:t>Here,</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Branch Coverage (%) = 3/3 * 100, which results in 100% coverage.</a:t>
            </a:r>
          </a:p>
          <a:p>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6875757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000" b="1" dirty="0" smtClean="0">
                <a:latin typeface="Times New Roman" pitchFamily="18" charset="0"/>
                <a:cs typeface="Times New Roman" pitchFamily="18" charset="0"/>
              </a:rPr>
              <a:t>			Condition </a:t>
            </a:r>
            <a:r>
              <a:rPr lang="en-US" sz="2000" b="1" dirty="0">
                <a:latin typeface="Times New Roman" pitchFamily="18" charset="0"/>
                <a:cs typeface="Times New Roman" pitchFamily="18" charset="0"/>
              </a:rPr>
              <a:t>Coverage</a:t>
            </a:r>
            <a:endParaRPr lang="en-US" sz="2000" b="1"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Condition </a:t>
            </a:r>
            <a:r>
              <a:rPr lang="en-US" sz="2000" dirty="0">
                <a:latin typeface="Times New Roman" pitchFamily="18" charset="0"/>
                <a:cs typeface="Times New Roman" pitchFamily="18" charset="0"/>
              </a:rPr>
              <a:t>Coverage or expression coverage is a testing method used to test and evaluate the variables or sub-expressions in the conditional statement</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goal of condition coverage is to check individual outcomes for each logical condition.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Condition </a:t>
            </a:r>
            <a:r>
              <a:rPr lang="en-US" sz="2000" dirty="0">
                <a:latin typeface="Times New Roman" pitchFamily="18" charset="0"/>
                <a:cs typeface="Times New Roman" pitchFamily="18" charset="0"/>
              </a:rPr>
              <a:t>coverage offers better sensitivity to the control flow than decision coverage. In this coverage, expressions with logical operands are only considered.</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1177665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400" dirty="0">
                <a:latin typeface="Times New Roman" pitchFamily="18" charset="0"/>
                <a:cs typeface="Times New Roman" pitchFamily="18" charset="0"/>
              </a:rPr>
              <a:t>For example, if an expression has Boolean operations like AND, OR, XOR, which indicates total possibilities</a:t>
            </a:r>
            <a:r>
              <a:rPr lang="en-US" sz="1400" dirty="0" smtClean="0">
                <a:latin typeface="Times New Roman" pitchFamily="18" charset="0"/>
                <a:cs typeface="Times New Roman" pitchFamily="18" charset="0"/>
              </a:rPr>
              <a:t>.</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Condition coverage does not give a guarantee about full decision coverage</a:t>
            </a:r>
            <a:r>
              <a:rPr lang="en-US" sz="1400" dirty="0" smtClean="0">
                <a:latin typeface="Times New Roman" pitchFamily="18" charset="0"/>
                <a:cs typeface="Times New Roman" pitchFamily="18" charset="0"/>
              </a:rPr>
              <a:t>.</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The formula to calculate Condition Coverage</a:t>
            </a:r>
            <a:r>
              <a:rPr lang="en-US" sz="1400" dirty="0" smtClean="0">
                <a:latin typeface="Times New Roman" pitchFamily="18" charset="0"/>
                <a:cs typeface="Times New Roman" pitchFamily="18" charset="0"/>
              </a:rPr>
              <a:t>:</a:t>
            </a:r>
          </a:p>
          <a:p>
            <a:pPr algn="just"/>
            <a:endParaRPr lang="en-US" sz="14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927" y="3276600"/>
            <a:ext cx="73914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37500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2162175"/>
            <a:ext cx="763905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75648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800" b="1" dirty="0">
                <a:latin typeface="Times New Roman" pitchFamily="18" charset="0"/>
                <a:cs typeface="Times New Roman" pitchFamily="18" charset="0"/>
              </a:rPr>
              <a:t>Finite State Machine Coverage</a:t>
            </a:r>
          </a:p>
          <a:p>
            <a:r>
              <a:rPr lang="en-US" sz="1800" dirty="0">
                <a:latin typeface="Times New Roman" pitchFamily="18" charset="0"/>
                <a:cs typeface="Times New Roman" pitchFamily="18" charset="0"/>
              </a:rPr>
              <a:t>Finite state machine coverage is certainly the most complex type of code coverage method. </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is because it works on the behavior of the design. In this coverage method, you need to look for how many time-specific states are visited, transited</a:t>
            </a:r>
            <a:r>
              <a:rPr lang="en-US" sz="18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 It </a:t>
            </a:r>
            <a:r>
              <a:rPr lang="en-US" sz="1800" dirty="0">
                <a:latin typeface="Times New Roman" pitchFamily="18" charset="0"/>
                <a:cs typeface="Times New Roman" pitchFamily="18" charset="0"/>
              </a:rPr>
              <a:t>also checks how many sequences are included in a finite state machine.</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1308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System testing:</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System testing is performed on a complete, integrated system.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allows checking system's compliance as per the requirements.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tests the overall interaction of components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involves load, performance, reliability and security testing</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System testing most often the final test to verify that the system meets the specification.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evaluates both functional and non-functional need for the testing.</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8803144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700" b="1" dirty="0" smtClean="0">
                <a:latin typeface="Times New Roman" pitchFamily="18" charset="0"/>
                <a:cs typeface="Times New Roman" pitchFamily="18" charset="0"/>
              </a:rPr>
              <a:t>Which </a:t>
            </a:r>
            <a:r>
              <a:rPr lang="en-US" sz="1700" b="1" dirty="0">
                <a:latin typeface="Times New Roman" pitchFamily="18" charset="0"/>
                <a:cs typeface="Times New Roman" pitchFamily="18" charset="0"/>
              </a:rPr>
              <a:t>Type of Code Coverage to Choose</a:t>
            </a:r>
          </a:p>
          <a:p>
            <a:r>
              <a:rPr lang="en-US" sz="1700" dirty="0">
                <a:latin typeface="Times New Roman" pitchFamily="18" charset="0"/>
                <a:cs typeface="Times New Roman" pitchFamily="18" charset="0"/>
              </a:rPr>
              <a:t>This is certainly the most difficult answer to give. In order to select a coverage method, the tester needs to check that </a:t>
            </a:r>
            <a:r>
              <a:rPr lang="en-US" sz="1700" dirty="0" smtClean="0">
                <a:latin typeface="Times New Roman" pitchFamily="18" charset="0"/>
                <a:cs typeface="Times New Roman" pitchFamily="18" charset="0"/>
              </a:rPr>
              <a:t>the</a:t>
            </a:r>
          </a:p>
          <a:p>
            <a:endParaRPr lang="en-US" sz="1700" dirty="0">
              <a:latin typeface="Times New Roman" pitchFamily="18" charset="0"/>
              <a:cs typeface="Times New Roman" pitchFamily="18" charset="0"/>
            </a:endParaRPr>
          </a:p>
          <a:p>
            <a:r>
              <a:rPr lang="en-US" sz="1700" dirty="0">
                <a:latin typeface="Times New Roman" pitchFamily="18" charset="0"/>
                <a:cs typeface="Times New Roman" pitchFamily="18" charset="0"/>
              </a:rPr>
              <a:t>code under test has single or multiple undiscovered defects</a:t>
            </a:r>
          </a:p>
          <a:p>
            <a:r>
              <a:rPr lang="en-US" sz="1700" dirty="0">
                <a:latin typeface="Times New Roman" pitchFamily="18" charset="0"/>
                <a:cs typeface="Times New Roman" pitchFamily="18" charset="0"/>
              </a:rPr>
              <a:t>cost of the potential penalty</a:t>
            </a:r>
          </a:p>
          <a:p>
            <a:r>
              <a:rPr lang="en-US" sz="1700" dirty="0">
                <a:latin typeface="Times New Roman" pitchFamily="18" charset="0"/>
                <a:cs typeface="Times New Roman" pitchFamily="18" charset="0"/>
              </a:rPr>
              <a:t>cost of lost reputation</a:t>
            </a:r>
          </a:p>
          <a:p>
            <a:r>
              <a:rPr lang="en-US" sz="1700" dirty="0">
                <a:latin typeface="Times New Roman" pitchFamily="18" charset="0"/>
                <a:cs typeface="Times New Roman" pitchFamily="18" charset="0"/>
              </a:rPr>
              <a:t>cost of lost sale, etc</a:t>
            </a:r>
            <a:r>
              <a:rPr lang="en-US" sz="1700" dirty="0" smtClean="0">
                <a:latin typeface="Times New Roman" pitchFamily="18" charset="0"/>
                <a:cs typeface="Times New Roman" pitchFamily="18" charset="0"/>
              </a:rPr>
              <a:t>.</a:t>
            </a:r>
          </a:p>
          <a:p>
            <a:endParaRPr lang="en-US" sz="1700" dirty="0">
              <a:latin typeface="Times New Roman" pitchFamily="18" charset="0"/>
              <a:cs typeface="Times New Roman" pitchFamily="18" charset="0"/>
            </a:endParaRPr>
          </a:p>
          <a:p>
            <a:r>
              <a:rPr lang="en-US" sz="1700" dirty="0">
                <a:latin typeface="Times New Roman" pitchFamily="18" charset="0"/>
                <a:cs typeface="Times New Roman" pitchFamily="18" charset="0"/>
              </a:rPr>
              <a:t>The higher the probability that defects will cause costly production failures, the more severe the level of coverage you need to choose.</a:t>
            </a:r>
          </a:p>
          <a:p>
            <a:pPr marL="109728" indent="0">
              <a:buNone/>
            </a:pPr>
            <a:r>
              <a:rPr lang="en-US" dirty="0"/>
              <a:t/>
            </a:r>
            <a:br>
              <a:rPr lang="en-US" dirty="0"/>
            </a:b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4181667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lgn="just">
              <a:lnSpc>
                <a:spcPct val="120000"/>
              </a:lnSpc>
              <a:buNone/>
            </a:pPr>
            <a:r>
              <a:rPr lang="en-US" sz="2800" b="1" dirty="0">
                <a:latin typeface="Times New Roman" pitchFamily="18" charset="0"/>
                <a:cs typeface="Times New Roman" pitchFamily="18" charset="0"/>
              </a:rPr>
              <a:t>Unit Testing Example: Mock Objects</a:t>
            </a:r>
            <a:endParaRPr lang="en-US" sz="2800" dirty="0">
              <a:latin typeface="Times New Roman" pitchFamily="18" charset="0"/>
              <a:cs typeface="Times New Roman" pitchFamily="18" charset="0"/>
            </a:endParaRPr>
          </a:p>
          <a:p>
            <a:pPr algn="just">
              <a:lnSpc>
                <a:spcPct val="120000"/>
              </a:lnSpc>
            </a:pPr>
            <a:r>
              <a:rPr lang="en-US" sz="2800" dirty="0">
                <a:latin typeface="Times New Roman" pitchFamily="18" charset="0"/>
                <a:cs typeface="Times New Roman" pitchFamily="18" charset="0"/>
              </a:rPr>
              <a:t>Unit testing relies on mock objects being created to test sections of code that are not yet part of a complete application. </a:t>
            </a:r>
          </a:p>
          <a:p>
            <a:pPr algn="just">
              <a:lnSpc>
                <a:spcPct val="120000"/>
              </a:lnSpc>
            </a:pPr>
            <a:endParaRPr lang="en-US" sz="2800" dirty="0">
              <a:latin typeface="Times New Roman" pitchFamily="18" charset="0"/>
              <a:cs typeface="Times New Roman" pitchFamily="18" charset="0"/>
            </a:endParaRPr>
          </a:p>
          <a:p>
            <a:pPr algn="just">
              <a:lnSpc>
                <a:spcPct val="120000"/>
              </a:lnSpc>
            </a:pPr>
            <a:r>
              <a:rPr lang="en-US" sz="2800" dirty="0">
                <a:latin typeface="Times New Roman" pitchFamily="18" charset="0"/>
                <a:cs typeface="Times New Roman" pitchFamily="18" charset="0"/>
              </a:rPr>
              <a:t>Mock objects fill in for the missing parts of the program.</a:t>
            </a:r>
          </a:p>
          <a:p>
            <a:pPr algn="just">
              <a:lnSpc>
                <a:spcPct val="120000"/>
              </a:lnSpc>
            </a:pPr>
            <a:endParaRPr lang="en-US" sz="2800" dirty="0">
              <a:latin typeface="Times New Roman" pitchFamily="18" charset="0"/>
              <a:cs typeface="Times New Roman" pitchFamily="18" charset="0"/>
            </a:endParaRPr>
          </a:p>
          <a:p>
            <a:pPr algn="just">
              <a:lnSpc>
                <a:spcPct val="120000"/>
              </a:lnSpc>
            </a:pPr>
            <a:r>
              <a:rPr lang="en-US" sz="2800" dirty="0">
                <a:latin typeface="Times New Roman" pitchFamily="18" charset="0"/>
                <a:cs typeface="Times New Roman" pitchFamily="18" charset="0"/>
              </a:rPr>
              <a:t>For example, you might have a function that needs variables or objects that are not created yet</a:t>
            </a:r>
            <a:r>
              <a:rPr lang="en-US" sz="2800" dirty="0" smtClean="0">
                <a:latin typeface="Times New Roman" pitchFamily="18" charset="0"/>
                <a:cs typeface="Times New Roman" pitchFamily="18" charset="0"/>
              </a:rPr>
              <a:t>.</a:t>
            </a:r>
          </a:p>
          <a:p>
            <a:pPr algn="just">
              <a:lnSpc>
                <a:spcPct val="120000"/>
              </a:lnSpc>
            </a:pPr>
            <a:endParaRPr lang="en-US" sz="2800" dirty="0">
              <a:latin typeface="Times New Roman" pitchFamily="18" charset="0"/>
              <a:cs typeface="Times New Roman" pitchFamily="18" charset="0"/>
            </a:endParaRPr>
          </a:p>
          <a:p>
            <a:pPr algn="just">
              <a:lnSpc>
                <a:spcPct val="120000"/>
              </a:lnSpc>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In unit testing, those will be accounted for in the form of mock objects created solely for the purpose of the unit testing done on that section of code.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7980855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just">
              <a:buNone/>
            </a:pPr>
            <a:r>
              <a:rPr lang="en-US" sz="1900" b="1" dirty="0">
                <a:latin typeface="Times New Roman" pitchFamily="18" charset="0"/>
                <a:cs typeface="Times New Roman" pitchFamily="18" charset="0"/>
              </a:rPr>
              <a:t>Unit Testing Tools</a:t>
            </a:r>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There are several automated tools available to assist with unit testing. We will provide a few examples below</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lvl="0" algn="just"/>
            <a:r>
              <a:rPr lang="en-US" sz="1900" dirty="0" err="1">
                <a:latin typeface="Times New Roman" pitchFamily="18" charset="0"/>
                <a:cs typeface="Times New Roman" pitchFamily="18" charset="0"/>
              </a:rPr>
              <a:t>Junit</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It </a:t>
            </a:r>
            <a:r>
              <a:rPr lang="en-US" sz="1900" dirty="0">
                <a:latin typeface="Times New Roman" pitchFamily="18" charset="0"/>
                <a:cs typeface="Times New Roman" pitchFamily="18" charset="0"/>
              </a:rPr>
              <a:t>is a free to use testing tool used for Java programming language.  It provides assertions to identify test method. This tool test data first and then inserted in the piece of code</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dirty="0" err="1">
                <a:latin typeface="Times New Roman" pitchFamily="18" charset="0"/>
                <a:cs typeface="Times New Roman" pitchFamily="18" charset="0"/>
              </a:rPr>
              <a:t>NUnit</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It </a:t>
            </a:r>
            <a:r>
              <a:rPr lang="en-US" sz="1900" dirty="0">
                <a:latin typeface="Times New Roman" pitchFamily="18" charset="0"/>
                <a:cs typeface="Times New Roman" pitchFamily="18" charset="0"/>
              </a:rPr>
              <a:t>is widely used unit-testing framework use for all </a:t>
            </a:r>
            <a:r>
              <a:rPr lang="en-US" sz="1900" dirty="0" err="1">
                <a:latin typeface="Times New Roman" pitchFamily="18" charset="0"/>
                <a:cs typeface="Times New Roman" pitchFamily="18" charset="0"/>
              </a:rPr>
              <a:t>.net</a:t>
            </a:r>
            <a:r>
              <a:rPr lang="en-US" sz="1900" dirty="0">
                <a:latin typeface="Times New Roman" pitchFamily="18" charset="0"/>
                <a:cs typeface="Times New Roman" pitchFamily="18" charset="0"/>
              </a:rPr>
              <a:t> languages.  It is an open source tool which allows writing scripts manually. It supports data-driven tests which can run in parallel</a:t>
            </a:r>
            <a:r>
              <a:rPr lang="en-US" sz="1900" dirty="0" smtClean="0">
                <a:latin typeface="Times New Roman" pitchFamily="18" charset="0"/>
                <a:cs typeface="Times New Roman" pitchFamily="18" charset="0"/>
              </a:rPr>
              <a:t>.</a:t>
            </a:r>
          </a:p>
          <a:p>
            <a:pPr lvl="0" algn="just"/>
            <a:endParaRPr lang="en-US" sz="1900" dirty="0">
              <a:latin typeface="Times New Roman" pitchFamily="18" charset="0"/>
              <a:cs typeface="Times New Roman" pitchFamily="18" charset="0"/>
            </a:endParaRPr>
          </a:p>
          <a:p>
            <a:pPr lvl="0" algn="just"/>
            <a:r>
              <a:rPr lang="en-US" sz="1900" dirty="0" err="1">
                <a:latin typeface="Times New Roman" pitchFamily="18" charset="0"/>
                <a:cs typeface="Times New Roman" pitchFamily="18" charset="0"/>
              </a:rPr>
              <a:t>JMockit</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It </a:t>
            </a:r>
            <a:r>
              <a:rPr lang="en-US" sz="1900" dirty="0">
                <a:latin typeface="Times New Roman" pitchFamily="18" charset="0"/>
                <a:cs typeface="Times New Roman" pitchFamily="18" charset="0"/>
              </a:rPr>
              <a:t>is open source Unit testing tool.  It is a code coverage tool with line and path metrics. It allows mocking API with recording and verification syntax. This tool offers Line coverage, Path Coverage, and Data Coverage.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926960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1800" dirty="0">
                <a:latin typeface="Times New Roman" pitchFamily="18" charset="0"/>
                <a:cs typeface="Times New Roman" pitchFamily="18" charset="0"/>
              </a:rPr>
              <a:t>EMMA: </a:t>
            </a: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is an open-source toolkit for analyzing and reporting code written in Java language. Emma support coverage types like method, line, basic block. It is Java-based so it is without external library dependencies and can access the source code</a:t>
            </a:r>
            <a:r>
              <a:rPr lang="en-US" sz="1800" dirty="0" smtClean="0">
                <a:latin typeface="Times New Roman" pitchFamily="18" charset="0"/>
                <a:cs typeface="Times New Roman" pitchFamily="18" charset="0"/>
              </a:rPr>
              <a:t>.</a:t>
            </a:r>
          </a:p>
          <a:p>
            <a:pPr lvl="0" algn="just"/>
            <a:endParaRPr lang="en-US" sz="1800" dirty="0">
              <a:latin typeface="Times New Roman" pitchFamily="18" charset="0"/>
              <a:cs typeface="Times New Roman" pitchFamily="18" charset="0"/>
            </a:endParaRPr>
          </a:p>
          <a:p>
            <a:pPr lvl="0" algn="just"/>
            <a:r>
              <a:rPr lang="en-US" sz="1800" dirty="0" err="1" smtClean="0">
                <a:latin typeface="Times New Roman" pitchFamily="18" charset="0"/>
                <a:cs typeface="Times New Roman" pitchFamily="18" charset="0"/>
              </a:rPr>
              <a:t>PHPUnit:It</a:t>
            </a:r>
            <a:r>
              <a:rPr lang="en-US" sz="1800" dirty="0" smtClean="0">
                <a:latin typeface="Times New Roman" pitchFamily="18" charset="0"/>
                <a:cs typeface="Times New Roman" pitchFamily="18" charset="0"/>
              </a:rPr>
              <a:t> is a unit testing tool for PHP programmer. It takes small portions of code which is called units and test each of them separately.  The tool also allows developers to use pre-define assertion methods to assert that a system behave in a certain manner.</a:t>
            </a:r>
            <a:r>
              <a:rPr lang="en-US" dirty="0" smtClean="0"/>
              <a:t> </a:t>
            </a:r>
            <a:endParaRPr lang="en-US" dirty="0"/>
          </a:p>
          <a:p>
            <a:pPr lvl="0" algn="just"/>
            <a:endParaRPr lang="en-US"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Those are just a few of the available unit testing tools. There are lots more, especially for C languages and Java, but you are sure to find a unit testing tool for your programming needs regardless of the language you use.</a:t>
            </a:r>
          </a:p>
          <a:p>
            <a:pPr lvl="0" algn="just"/>
            <a:endParaRPr lang="en-US" dirty="0" smtClean="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060634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b="1" dirty="0">
                <a:latin typeface="Times New Roman" pitchFamily="18" charset="0"/>
                <a:cs typeface="Times New Roman" pitchFamily="18" charset="0"/>
              </a:rPr>
              <a:t>Test Driven Development (TDD) &amp; Unit </a:t>
            </a:r>
            <a:r>
              <a:rPr lang="en-US" sz="1800" b="1" dirty="0" smtClean="0">
                <a:latin typeface="Times New Roman" pitchFamily="18" charset="0"/>
                <a:cs typeface="Times New Roman" pitchFamily="18" charset="0"/>
              </a:rPr>
              <a:t>Testing:</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Unit testing in TDD involves an extensive use of testing frameworks. A unit test framework is used in order to create automated unit tests.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Unit </a:t>
            </a:r>
            <a:r>
              <a:rPr lang="en-US" sz="1800" dirty="0">
                <a:latin typeface="Times New Roman" pitchFamily="18" charset="0"/>
                <a:cs typeface="Times New Roman" pitchFamily="18" charset="0"/>
              </a:rPr>
              <a:t>testing frameworks are not unique to TDD, but they are essential to it.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Below </a:t>
            </a:r>
            <a:r>
              <a:rPr lang="en-US" sz="1800" dirty="0">
                <a:latin typeface="Times New Roman" pitchFamily="18" charset="0"/>
                <a:cs typeface="Times New Roman" pitchFamily="18" charset="0"/>
              </a:rPr>
              <a:t>we look at some of what TDD brings to the world of unit testing</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Tests are written before the code</a:t>
            </a:r>
          </a:p>
          <a:p>
            <a:pPr lvl="0" algn="just"/>
            <a:r>
              <a:rPr lang="en-US" sz="1800" dirty="0">
                <a:latin typeface="Times New Roman" pitchFamily="18" charset="0"/>
                <a:cs typeface="Times New Roman" pitchFamily="18" charset="0"/>
              </a:rPr>
              <a:t>Rely heavily on testing frameworks</a:t>
            </a:r>
          </a:p>
          <a:p>
            <a:pPr lvl="0" algn="just"/>
            <a:r>
              <a:rPr lang="en-US" sz="1800" dirty="0">
                <a:latin typeface="Times New Roman" pitchFamily="18" charset="0"/>
                <a:cs typeface="Times New Roman" pitchFamily="18" charset="0"/>
              </a:rPr>
              <a:t>All classes in the applications are tested</a:t>
            </a:r>
          </a:p>
          <a:p>
            <a:pPr lvl="0" algn="just"/>
            <a:r>
              <a:rPr lang="en-US" sz="1800" dirty="0">
                <a:latin typeface="Times New Roman" pitchFamily="18" charset="0"/>
                <a:cs typeface="Times New Roman" pitchFamily="18" charset="0"/>
              </a:rPr>
              <a:t>Quick and easy integration is made possible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9033479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sz="1800" b="1" dirty="0">
                <a:latin typeface="Times New Roman" pitchFamily="18" charset="0"/>
                <a:cs typeface="Times New Roman" pitchFamily="18" charset="0"/>
              </a:rPr>
              <a:t>Unit Testing </a:t>
            </a:r>
            <a:r>
              <a:rPr lang="en-US" sz="1800" b="1" dirty="0" smtClean="0">
                <a:latin typeface="Times New Roman" pitchFamily="18" charset="0"/>
                <a:cs typeface="Times New Roman" pitchFamily="18" charset="0"/>
              </a:rPr>
              <a:t>Myth:</a:t>
            </a:r>
          </a:p>
          <a:p>
            <a:pPr marL="109728" indent="0">
              <a:buNone/>
            </a:pPr>
            <a:endParaRPr lang="en-US" sz="1800" b="1" dirty="0">
              <a:latin typeface="Times New Roman" pitchFamily="18" charset="0"/>
              <a:cs typeface="Times New Roman" pitchFamily="18" charset="0"/>
            </a:endParaRPr>
          </a:p>
          <a:p>
            <a:pPr marL="109728" indent="0">
              <a:buNone/>
            </a:pPr>
            <a:endParaRPr lang="en-US" sz="1800" b="1" dirty="0" smtClean="0">
              <a:latin typeface="Times New Roman" pitchFamily="18" charset="0"/>
              <a:cs typeface="Times New Roman" pitchFamily="18" charset="0"/>
            </a:endParaRPr>
          </a:p>
          <a:p>
            <a:pPr marL="109728" indent="0">
              <a:buNone/>
            </a:pPr>
            <a:endParaRPr lang="en-US" sz="1800" b="1" dirty="0">
              <a:latin typeface="Times New Roman" pitchFamily="18" charset="0"/>
              <a:cs typeface="Times New Roman" pitchFamily="18" charset="0"/>
            </a:endParaRPr>
          </a:p>
          <a:p>
            <a:pPr marL="109728" indent="0">
              <a:buNone/>
            </a:pPr>
            <a:endParaRPr lang="en-US" sz="1800" b="1" dirty="0" smtClean="0">
              <a:latin typeface="Times New Roman" pitchFamily="18" charset="0"/>
              <a:cs typeface="Times New Roman" pitchFamily="18" charset="0"/>
            </a:endParaRPr>
          </a:p>
          <a:p>
            <a:pPr marL="109728" indent="0">
              <a:buNone/>
            </a:pPr>
            <a:endParaRPr lang="en-US" sz="1800" b="1" dirty="0">
              <a:latin typeface="Times New Roman" pitchFamily="18" charset="0"/>
              <a:cs typeface="Times New Roman" pitchFamily="18" charset="0"/>
            </a:endParaRPr>
          </a:p>
          <a:p>
            <a:pPr marL="109728" indent="0">
              <a:buNone/>
            </a:pPr>
            <a:endParaRPr lang="en-US" sz="1800" b="1" dirty="0" smtClean="0">
              <a:latin typeface="Times New Roman" pitchFamily="18" charset="0"/>
              <a:cs typeface="Times New Roman" pitchFamily="18" charset="0"/>
            </a:endParaRPr>
          </a:p>
          <a:p>
            <a:pPr marL="109728" indent="0">
              <a:buNone/>
            </a:pPr>
            <a:endParaRPr lang="en-US" sz="1800" b="1" dirty="0">
              <a:latin typeface="Times New Roman" pitchFamily="18" charset="0"/>
              <a:cs typeface="Times New Roman" pitchFamily="18" charset="0"/>
            </a:endParaRPr>
          </a:p>
          <a:p>
            <a:pPr marL="109728" indent="0">
              <a:buNone/>
            </a:pPr>
            <a:endParaRPr lang="en-US" sz="1800" b="1" dirty="0" smtClean="0">
              <a:latin typeface="Times New Roman" pitchFamily="18" charset="0"/>
              <a:cs typeface="Times New Roman" pitchFamily="18" charset="0"/>
            </a:endParaRPr>
          </a:p>
          <a:p>
            <a:pPr marL="109728" indent="0">
              <a:buNone/>
            </a:pPr>
            <a:endParaRPr lang="en-US" sz="1800" b="1" dirty="0">
              <a:latin typeface="Times New Roman" pitchFamily="18" charset="0"/>
              <a:cs typeface="Times New Roman" pitchFamily="18" charset="0"/>
            </a:endParaRPr>
          </a:p>
          <a:p>
            <a:pPr marL="109728" indent="0">
              <a:buNone/>
            </a:pPr>
            <a:endParaRPr lang="en-US" sz="1800" b="1" dirty="0" smtClean="0">
              <a:latin typeface="Times New Roman" pitchFamily="18" charset="0"/>
              <a:cs typeface="Times New Roman" pitchFamily="18" charset="0"/>
            </a:endParaRPr>
          </a:p>
          <a:p>
            <a:pPr marL="109728" indent="0" algn="just">
              <a:buNone/>
            </a:pPr>
            <a:endParaRPr lang="en-US" sz="1800" b="1" dirty="0" smtClean="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Truth is Unit testing increase the speed of development</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Programmers think that Integration Testing will catch all errors and do not execute the unit test. Once units are integrated, very simple errors which could have very easily found and fixed in unit tested take a very long time to be traced and fixed.</a:t>
            </a:r>
          </a:p>
          <a:p>
            <a:pPr marL="109728" indent="0">
              <a:buNone/>
            </a:pPr>
            <a:endParaRPr lang="en-US" sz="1800" b="1" dirty="0" smtClean="0">
              <a:latin typeface="Times New Roman" pitchFamily="18" charset="0"/>
              <a:cs typeface="Times New Roman" pitchFamily="18" charset="0"/>
            </a:endParaRPr>
          </a:p>
          <a:p>
            <a:pPr marL="109728" indent="0">
              <a:buNone/>
            </a:pPr>
            <a:endParaRPr lang="en-US" sz="1800" b="1"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1600200" y="1752600"/>
            <a:ext cx="5943600" cy="2590800"/>
          </a:xfrm>
          <a:prstGeom prst="rect">
            <a:avLst/>
          </a:prstGeom>
        </p:spPr>
      </p:pic>
    </p:spTree>
    <p:extLst>
      <p:ext uri="{BB962C8B-B14F-4D97-AF65-F5344CB8AC3E}">
        <p14:creationId xmlns:p14="http://schemas.microsoft.com/office/powerpoint/2010/main" val="36010986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lgn="just">
              <a:buNone/>
            </a:pPr>
            <a:r>
              <a:rPr lang="en-US" sz="2600" b="1" dirty="0">
                <a:latin typeface="Times New Roman" pitchFamily="18" charset="0"/>
                <a:cs typeface="Times New Roman" pitchFamily="18" charset="0"/>
              </a:rPr>
              <a:t>Advantages:</a:t>
            </a:r>
            <a:endParaRPr lang="en-US" sz="2600" dirty="0">
              <a:latin typeface="Times New Roman" pitchFamily="18" charset="0"/>
              <a:cs typeface="Times New Roman" pitchFamily="18" charset="0"/>
            </a:endParaRPr>
          </a:p>
          <a:p>
            <a:pPr lvl="0" algn="just"/>
            <a:r>
              <a:rPr lang="en-US" sz="2600" dirty="0">
                <a:latin typeface="Times New Roman" pitchFamily="18" charset="0"/>
                <a:cs typeface="Times New Roman" pitchFamily="18" charset="0"/>
              </a:rPr>
              <a:t>Developers looking to learn what functionality is provided by a unit and how to use it can look at the unit tests to gain a basic understanding of the unit API</a:t>
            </a:r>
            <a:r>
              <a:rPr lang="en-US" sz="2600" dirty="0" smtClean="0">
                <a:latin typeface="Times New Roman" pitchFamily="18" charset="0"/>
                <a:cs typeface="Times New Roman" pitchFamily="18" charset="0"/>
              </a:rPr>
              <a:t>.</a:t>
            </a:r>
          </a:p>
          <a:p>
            <a:pPr lvl="0" algn="just"/>
            <a:endParaRPr lang="en-US" sz="2600" dirty="0">
              <a:latin typeface="Times New Roman" pitchFamily="18" charset="0"/>
              <a:cs typeface="Times New Roman" pitchFamily="18" charset="0"/>
            </a:endParaRPr>
          </a:p>
          <a:p>
            <a:pPr lvl="0" algn="just"/>
            <a:r>
              <a:rPr lang="en-US" sz="2600" dirty="0">
                <a:latin typeface="Times New Roman" pitchFamily="18" charset="0"/>
                <a:cs typeface="Times New Roman" pitchFamily="18" charset="0"/>
              </a:rPr>
              <a:t>Unit testing allows the programmer to refactor code at a later date, and make sure the module still works correctly (i.e. Regression testing). The procedure is to write test cases for all functions and methods so that whenever a change causes a fault, it can be quickly identified and fixed</a:t>
            </a:r>
            <a:r>
              <a:rPr lang="en-US" sz="2600" dirty="0" smtClean="0">
                <a:latin typeface="Times New Roman" pitchFamily="18" charset="0"/>
                <a:cs typeface="Times New Roman" pitchFamily="18" charset="0"/>
              </a:rPr>
              <a:t>.</a:t>
            </a:r>
          </a:p>
          <a:p>
            <a:pPr lvl="0" algn="just"/>
            <a:endParaRPr lang="en-US" sz="2600" dirty="0">
              <a:latin typeface="Times New Roman" pitchFamily="18" charset="0"/>
              <a:cs typeface="Times New Roman" pitchFamily="18" charset="0"/>
            </a:endParaRPr>
          </a:p>
          <a:p>
            <a:pPr lvl="0" algn="just"/>
            <a:r>
              <a:rPr lang="en-US" sz="2600" dirty="0">
                <a:latin typeface="Times New Roman" pitchFamily="18" charset="0"/>
                <a:cs typeface="Times New Roman" pitchFamily="18" charset="0"/>
              </a:rPr>
              <a:t>Due to the modular nature of the unit testing, we can test parts of the project without waiting for others to be completed</a:t>
            </a:r>
            <a:r>
              <a:rPr lang="en-US" sz="2600" dirty="0" smtClean="0">
                <a:latin typeface="Times New Roman" pitchFamily="18" charset="0"/>
                <a:cs typeface="Times New Roman" pitchFamily="18" charset="0"/>
              </a:rPr>
              <a:t>.</a:t>
            </a:r>
          </a:p>
          <a:p>
            <a:pPr lvl="0" algn="just"/>
            <a:endParaRPr lang="en-US" sz="2600" dirty="0">
              <a:latin typeface="Times New Roman" pitchFamily="18" charset="0"/>
              <a:cs typeface="Times New Roman" pitchFamily="18" charset="0"/>
            </a:endParaRPr>
          </a:p>
          <a:p>
            <a:pPr marL="109728" indent="0" algn="just">
              <a:buNone/>
            </a:pPr>
            <a:r>
              <a:rPr lang="en-US" sz="2600" b="1" dirty="0">
                <a:latin typeface="Times New Roman" pitchFamily="18" charset="0"/>
                <a:cs typeface="Times New Roman" pitchFamily="18" charset="0"/>
              </a:rPr>
              <a:t>Disadvantages:</a:t>
            </a:r>
            <a:endParaRPr lang="en-US" sz="2600" dirty="0">
              <a:latin typeface="Times New Roman" pitchFamily="18" charset="0"/>
              <a:cs typeface="Times New Roman" pitchFamily="18" charset="0"/>
            </a:endParaRPr>
          </a:p>
          <a:p>
            <a:pPr lvl="0" algn="just"/>
            <a:r>
              <a:rPr lang="en-US" sz="2600" dirty="0">
                <a:latin typeface="Times New Roman" pitchFamily="18" charset="0"/>
                <a:cs typeface="Times New Roman" pitchFamily="18" charset="0"/>
              </a:rPr>
              <a:t>Unit testing can't be expected to catch every error in a program. It is not possible to evaluate all execution paths even in the most trivial </a:t>
            </a:r>
            <a:r>
              <a:rPr lang="en-US" sz="2600" dirty="0" smtClean="0">
                <a:latin typeface="Times New Roman" pitchFamily="18" charset="0"/>
                <a:cs typeface="Times New Roman" pitchFamily="18" charset="0"/>
              </a:rPr>
              <a:t>programs</a:t>
            </a:r>
          </a:p>
          <a:p>
            <a:pPr lvl="0" algn="just"/>
            <a:endParaRPr lang="en-US" sz="2600" dirty="0">
              <a:latin typeface="Times New Roman" pitchFamily="18" charset="0"/>
              <a:cs typeface="Times New Roman" pitchFamily="18" charset="0"/>
            </a:endParaRPr>
          </a:p>
          <a:p>
            <a:pPr lvl="0" algn="just"/>
            <a:r>
              <a:rPr lang="en-US" sz="2600" dirty="0">
                <a:latin typeface="Times New Roman" pitchFamily="18" charset="0"/>
                <a:cs typeface="Times New Roman" pitchFamily="18" charset="0"/>
              </a:rPr>
              <a:t>Unit testing by its very nature focuses on a unit of code. Hence it can't catch integration errors or broad system level errors.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7256417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just">
              <a:buNone/>
            </a:pPr>
            <a:endParaRPr lang="en-US" sz="1800" b="1" dirty="0" smtClean="0">
              <a:latin typeface="Times New Roman" pitchFamily="18" charset="0"/>
              <a:cs typeface="Times New Roman" pitchFamily="18" charset="0"/>
            </a:endParaRPr>
          </a:p>
          <a:p>
            <a:pPr marL="109728" indent="0" algn="just">
              <a:buNone/>
            </a:pPr>
            <a:endParaRPr lang="en-US" sz="1800" b="1" dirty="0">
              <a:latin typeface="Times New Roman" pitchFamily="18" charset="0"/>
              <a:cs typeface="Times New Roman" pitchFamily="18" charset="0"/>
            </a:endParaRPr>
          </a:p>
          <a:p>
            <a:pPr marL="109728" indent="0" algn="just">
              <a:buNone/>
            </a:pPr>
            <a:r>
              <a:rPr lang="en-US" sz="1800" b="1" dirty="0" smtClean="0">
                <a:latin typeface="Times New Roman" pitchFamily="18" charset="0"/>
                <a:cs typeface="Times New Roman" pitchFamily="18" charset="0"/>
              </a:rPr>
              <a:t>Validation </a:t>
            </a:r>
            <a:r>
              <a:rPr lang="en-US" sz="1800" b="1" dirty="0">
                <a:latin typeface="Times New Roman" pitchFamily="18" charset="0"/>
                <a:cs typeface="Times New Roman" pitchFamily="18" charset="0"/>
              </a:rPr>
              <a:t>Testing:</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process of evaluating software during the development process or at the end of the development process to determine whether it satisfies specified business requirements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Validation Testing ensures that the product actually meets the client's needs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can also be defined as to demonstrate that the product fulfills its intended use when deployed on appropriate environment</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marL="109728" indent="0" algn="just">
              <a:buNone/>
            </a:pPr>
            <a:r>
              <a:rPr lang="en-US" sz="1800" b="1" dirty="0" smtClean="0">
                <a:latin typeface="Times New Roman" pitchFamily="18" charset="0"/>
                <a:cs typeface="Times New Roman" pitchFamily="18" charset="0"/>
              </a:rPr>
              <a:t>Validation </a:t>
            </a:r>
            <a:r>
              <a:rPr lang="en-US" sz="1800" b="1" dirty="0">
                <a:latin typeface="Times New Roman" pitchFamily="18" charset="0"/>
                <a:cs typeface="Times New Roman" pitchFamily="18" charset="0"/>
              </a:rPr>
              <a:t>Testing - Workflow</a:t>
            </a:r>
            <a:r>
              <a:rPr lang="en-US" sz="1800" b="1" dirty="0" smtClean="0">
                <a:latin typeface="Times New Roman" pitchFamily="18" charset="0"/>
                <a:cs typeface="Times New Roman" pitchFamily="18" charset="0"/>
              </a:rPr>
              <a:t>:</a:t>
            </a:r>
          </a:p>
          <a:p>
            <a:pPr marL="109728" indent="0"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Validation testing can be best demonstrated using V-Model. The Software/product under test is evaluated during this type of testing</a:t>
            </a:r>
            <a:r>
              <a:rPr lang="en-US" sz="1800" dirty="0"/>
              <a:t>.</a:t>
            </a:r>
          </a:p>
          <a:p>
            <a:pPr algn="just"/>
            <a:endParaRPr lang="en-US" sz="18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normAutofit fontScale="90000"/>
          </a:bodyPr>
          <a:lstStyle/>
          <a:p>
            <a:pPr algn="ct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a:latin typeface="Times New Roman" pitchFamily="18" charset="0"/>
                <a:cs typeface="Times New Roman" pitchFamily="18" charset="0"/>
              </a:rPr>
              <a:t/>
            </a:r>
            <a:br>
              <a:rPr lang="en-US" sz="3100" dirty="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a:latin typeface="Times New Roman" pitchFamily="18" charset="0"/>
                <a:cs typeface="Times New Roman" pitchFamily="18" charset="0"/>
              </a:rPr>
              <a:t/>
            </a:r>
            <a:br>
              <a:rPr lang="en-US" sz="3100" dirty="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Validation Testing</a:t>
            </a:r>
            <a:r>
              <a:rPr lang="en-US" dirty="0"/>
              <a:t/>
            </a:r>
            <a:br>
              <a:rPr lang="en-US" dirty="0"/>
            </a:br>
            <a:endParaRPr lang="en-US" dirty="0"/>
          </a:p>
        </p:txBody>
      </p:sp>
    </p:spTree>
    <p:extLst>
      <p:ext uri="{BB962C8B-B14F-4D97-AF65-F5344CB8AC3E}">
        <p14:creationId xmlns:p14="http://schemas.microsoft.com/office/powerpoint/2010/main" val="354872343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600200" y="1905000"/>
            <a:ext cx="5867400" cy="3886200"/>
          </a:xfrm>
          <a:prstGeom prst="rect">
            <a:avLst/>
          </a:prstGeom>
        </p:spPr>
      </p:pic>
    </p:spTree>
    <p:extLst>
      <p:ext uri="{BB962C8B-B14F-4D97-AF65-F5344CB8AC3E}">
        <p14:creationId xmlns:p14="http://schemas.microsoft.com/office/powerpoint/2010/main" val="264458869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endParaRPr lang="en-US" sz="2100" b="1" dirty="0" smtClean="0">
              <a:latin typeface="Times New Roman" pitchFamily="18" charset="0"/>
              <a:cs typeface="Times New Roman" pitchFamily="18" charset="0"/>
            </a:endParaRPr>
          </a:p>
          <a:p>
            <a:pPr marL="109728" indent="0">
              <a:buNone/>
            </a:pPr>
            <a:endParaRPr lang="en-US" sz="2100" b="1" dirty="0">
              <a:latin typeface="Times New Roman" pitchFamily="18" charset="0"/>
              <a:cs typeface="Times New Roman" pitchFamily="18" charset="0"/>
            </a:endParaRPr>
          </a:p>
          <a:p>
            <a:pPr marL="109728" indent="0" algn="just">
              <a:buNone/>
            </a:pPr>
            <a:r>
              <a:rPr lang="en-US" sz="2100" b="1" dirty="0" smtClean="0">
                <a:latin typeface="Times New Roman" pitchFamily="18" charset="0"/>
                <a:cs typeface="Times New Roman" pitchFamily="18" charset="0"/>
              </a:rPr>
              <a:t>System </a:t>
            </a:r>
            <a:r>
              <a:rPr lang="en-US" sz="2100" b="1" dirty="0">
                <a:latin typeface="Times New Roman" pitchFamily="18" charset="0"/>
                <a:cs typeface="Times New Roman" pitchFamily="18" charset="0"/>
              </a:rPr>
              <a:t>Testing:</a:t>
            </a:r>
            <a:endParaRPr lang="en-US" sz="2100" dirty="0">
              <a:latin typeface="Times New Roman" pitchFamily="18" charset="0"/>
              <a:cs typeface="Times New Roman" pitchFamily="18" charset="0"/>
            </a:endParaRPr>
          </a:p>
          <a:p>
            <a:pPr algn="just"/>
            <a:r>
              <a:rPr lang="en-US" sz="2300" dirty="0">
                <a:latin typeface="Times New Roman" pitchFamily="18" charset="0"/>
                <a:cs typeface="Times New Roman" pitchFamily="18" charset="0"/>
              </a:rPr>
              <a:t>It is a level of testing that validates the complete and fully integrated software product. </a:t>
            </a:r>
            <a:endParaRPr lang="en-US" sz="2300" dirty="0" smtClean="0">
              <a:latin typeface="Times New Roman" pitchFamily="18" charset="0"/>
              <a:cs typeface="Times New Roman" pitchFamily="18" charset="0"/>
            </a:endParaRPr>
          </a:p>
          <a:p>
            <a:pPr algn="just"/>
            <a:endParaRPr lang="en-US" sz="2300" dirty="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The </a:t>
            </a:r>
            <a:r>
              <a:rPr lang="en-US" sz="2300" dirty="0">
                <a:latin typeface="Times New Roman" pitchFamily="18" charset="0"/>
                <a:cs typeface="Times New Roman" pitchFamily="18" charset="0"/>
              </a:rPr>
              <a:t>purpose of a system test is to evaluate the end-to-end system specifications. </a:t>
            </a:r>
            <a:endParaRPr lang="en-US" sz="2300" dirty="0" smtClean="0">
              <a:latin typeface="Times New Roman" pitchFamily="18" charset="0"/>
              <a:cs typeface="Times New Roman" pitchFamily="18" charset="0"/>
            </a:endParaRPr>
          </a:p>
          <a:p>
            <a:pPr algn="just"/>
            <a:endParaRPr lang="en-US" sz="2300" dirty="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Usually</a:t>
            </a:r>
            <a:r>
              <a:rPr lang="en-US" sz="2300" dirty="0">
                <a:latin typeface="Times New Roman" pitchFamily="18" charset="0"/>
                <a:cs typeface="Times New Roman" pitchFamily="18" charset="0"/>
              </a:rPr>
              <a:t>, the software is only one element of a larger computer-based system. </a:t>
            </a:r>
            <a:endParaRPr lang="en-US" sz="2300" dirty="0" smtClean="0">
              <a:latin typeface="Times New Roman" pitchFamily="18" charset="0"/>
              <a:cs typeface="Times New Roman" pitchFamily="18" charset="0"/>
            </a:endParaRPr>
          </a:p>
          <a:p>
            <a:pPr algn="just"/>
            <a:endParaRPr lang="en-US" sz="2300" dirty="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Ultimately</a:t>
            </a:r>
            <a:r>
              <a:rPr lang="en-US" sz="2300" dirty="0">
                <a:latin typeface="Times New Roman" pitchFamily="18" charset="0"/>
                <a:cs typeface="Times New Roman" pitchFamily="18" charset="0"/>
              </a:rPr>
              <a:t>, the software is interfaced with other software/hardware systems. </a:t>
            </a:r>
            <a:endParaRPr lang="en-US" sz="2300" dirty="0" smtClean="0">
              <a:latin typeface="Times New Roman" pitchFamily="18" charset="0"/>
              <a:cs typeface="Times New Roman" pitchFamily="18" charset="0"/>
            </a:endParaRPr>
          </a:p>
          <a:p>
            <a:pPr algn="just"/>
            <a:endParaRPr lang="en-US" sz="2300" dirty="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System </a:t>
            </a:r>
            <a:r>
              <a:rPr lang="en-US" sz="2300" dirty="0">
                <a:latin typeface="Times New Roman" pitchFamily="18" charset="0"/>
                <a:cs typeface="Times New Roman" pitchFamily="18" charset="0"/>
              </a:rPr>
              <a:t>Testing is actually a series of different tests whose sole purpose is to exercise the full computer-based system.</a:t>
            </a:r>
          </a:p>
        </p:txBody>
      </p:sp>
      <p:sp>
        <p:nvSpPr>
          <p:cNvPr id="3" name="Title 2"/>
          <p:cNvSpPr>
            <a:spLocks noGrp="1"/>
          </p:cNvSpPr>
          <p:nvPr>
            <p:ph type="title"/>
          </p:nvPr>
        </p:nvSpPr>
        <p:spPr/>
        <p:txBody>
          <a:bodyPr>
            <a:normAutofit fontScale="90000"/>
          </a:bodyPr>
          <a:lstStyle/>
          <a:p>
            <a:pPr algn="ct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System </a:t>
            </a:r>
            <a:r>
              <a:rPr lang="en-US" sz="2800" dirty="0">
                <a:latin typeface="Times New Roman" pitchFamily="18" charset="0"/>
                <a:cs typeface="Times New Roman" pitchFamily="18" charset="0"/>
              </a:rPr>
              <a:t>Testing</a:t>
            </a:r>
          </a:p>
        </p:txBody>
      </p:sp>
    </p:spTree>
    <p:extLst>
      <p:ext uri="{BB962C8B-B14F-4D97-AF65-F5344CB8AC3E}">
        <p14:creationId xmlns:p14="http://schemas.microsoft.com/office/powerpoint/2010/main" val="3832156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803</TotalTime>
  <Words>5809</Words>
  <Application>Microsoft Office PowerPoint</Application>
  <PresentationFormat>On-screen Show (4:3)</PresentationFormat>
  <Paragraphs>860</Paragraphs>
  <Slides>108</Slides>
  <Notes>0</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Concourse</vt:lpstr>
      <vt:lpstr>SOFTWARE  ENGINEERING</vt:lpstr>
      <vt:lpstr>     SYLLABUS</vt:lpstr>
      <vt:lpstr>      LEVELS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Software Testing Fundamentals and Types </vt:lpstr>
      <vt:lpstr>PowerPoint Presentation</vt:lpstr>
      <vt:lpstr>PowerPoint Presentation</vt:lpstr>
      <vt:lpstr>      White Box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Basis Path Testing: </vt:lpstr>
      <vt:lpstr>PowerPoint Presentation</vt:lpstr>
      <vt:lpstr>PowerPoint Presentation</vt:lpstr>
      <vt:lpstr>PowerPoint Presentation</vt:lpstr>
      <vt:lpstr>PowerPoint Presentation</vt:lpstr>
      <vt:lpstr>       Black Box Testing  </vt:lpstr>
      <vt:lpstr>PowerPoint Presentation</vt:lpstr>
      <vt:lpstr>PowerPoint Presentation</vt:lpstr>
      <vt:lpstr>PowerPoint Presentation</vt:lpstr>
      <vt:lpstr>PowerPoint Presentation</vt:lpstr>
      <vt:lpstr>PowerPoint Presentation</vt:lpstr>
      <vt:lpstr>PowerPoint Presentation</vt:lpstr>
      <vt:lpstr>Control Structure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Unit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Validation Testing </vt:lpstr>
      <vt:lpstr>PowerPoint Presentation</vt:lpstr>
      <vt:lpstr>    System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Debugging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hpprobook</dc:creator>
  <cp:lastModifiedBy>hpprobook</cp:lastModifiedBy>
  <cp:revision>48</cp:revision>
  <dcterms:created xsi:type="dcterms:W3CDTF">2020-07-22T14:33:30Z</dcterms:created>
  <dcterms:modified xsi:type="dcterms:W3CDTF">2020-10-27T04:25:21Z</dcterms:modified>
</cp:coreProperties>
</file>