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6" r:id="rId3"/>
    <p:sldId id="319" r:id="rId4"/>
    <p:sldId id="320" r:id="rId5"/>
    <p:sldId id="313" r:id="rId6"/>
    <p:sldId id="307" r:id="rId7"/>
    <p:sldId id="325" r:id="rId8"/>
    <p:sldId id="315" r:id="rId9"/>
    <p:sldId id="316" r:id="rId10"/>
    <p:sldId id="324" r:id="rId11"/>
    <p:sldId id="318" r:id="rId12"/>
    <p:sldId id="309" r:id="rId13"/>
    <p:sldId id="311" r:id="rId14"/>
    <p:sldId id="317" r:id="rId15"/>
    <p:sldId id="312" r:id="rId16"/>
    <p:sldId id="310" r:id="rId17"/>
    <p:sldId id="314" r:id="rId18"/>
    <p:sldId id="322" r:id="rId19"/>
    <p:sldId id="333" r:id="rId20"/>
    <p:sldId id="327" r:id="rId21"/>
    <p:sldId id="328" r:id="rId22"/>
    <p:sldId id="329" r:id="rId23"/>
    <p:sldId id="330" r:id="rId24"/>
    <p:sldId id="332" r:id="rId25"/>
    <p:sldId id="331" r:id="rId26"/>
    <p:sldId id="32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78DF7-293C-46BC-8F69-4FC1323B511C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4261E-7CF8-4F59-A928-B63E5966C6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1741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9266-28B1-4B5E-B806-66C249DE0C8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933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34D1-F697-4A94-AD44-98BBA67841F2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3149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80AF-00B8-4CE8-A6B3-5953C472D9C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74613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7CD5-458F-452F-B725-856EA5F9FB43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862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64CA-44FD-4887-B260-7FC4A8960C93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236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7C02-30E0-44A0-9C96-5950E6928852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546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BDD2-E38D-4BB6-97D5-E756F62CF79E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459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69885-A659-468C-AD5D-21BF060EE9AA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91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1D0F7-0FE0-4D48-94B4-1934074A38B6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847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DEC7D-4032-4A0C-AD3F-199E48B798C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899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6A2D-7BD3-4D8C-9B98-82760BAB2880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86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A6FAD-C333-47C0-BF89-C74AEB3FC3DE}" type="datetime1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1258-B696-4464-9A0F-DDAA0CBF6B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3786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computerhope.com/jargon/o/os.htm" TargetMode="External"/><Relationship Id="rId7" Type="http://schemas.openxmlformats.org/officeDocument/2006/relationships/hyperlink" Target="https://www.computerhope.com/jargon/s/shell.htm" TargetMode="External"/><Relationship Id="rId2" Type="http://schemas.openxmlformats.org/officeDocument/2006/relationships/hyperlink" Target="https://www.computerhope.com/jargon/c/commandi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history/1994.htm" TargetMode="External"/><Relationship Id="rId5" Type="http://schemas.openxmlformats.org/officeDocument/2006/relationships/hyperlink" Target="https://www.computerhope.com/history/1981.htm" TargetMode="External"/><Relationship Id="rId4" Type="http://schemas.openxmlformats.org/officeDocument/2006/relationships/hyperlink" Target="https://www.computerhope.com/comp/msoft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98" y="1269582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SCS1301 - OPERATING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198" y="2420888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2"/>
                </a:solidFill>
              </a:rPr>
              <a:t>UNIT – 1</a:t>
            </a:r>
          </a:p>
          <a:p>
            <a:r>
              <a:rPr lang="en-US" sz="3600" b="1" dirty="0" smtClean="0">
                <a:solidFill>
                  <a:schemeClr val="tx2"/>
                </a:solidFill>
              </a:rPr>
              <a:t>INTRODUCTION TO OS</a:t>
            </a:r>
          </a:p>
          <a:p>
            <a:endParaRPr lang="en-US" sz="5100" b="1" dirty="0" smtClean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0789"/>
            <a:ext cx="6311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11760" y="400506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800" b="1" dirty="0" smtClean="0"/>
              <a:t>Dr. P. </a:t>
            </a:r>
            <a:r>
              <a:rPr lang="en-IN" sz="2800" b="1" dirty="0" err="1" smtClean="0"/>
              <a:t>Sardar</a:t>
            </a:r>
            <a:r>
              <a:rPr lang="en-IN" sz="2800" b="1" dirty="0" smtClean="0"/>
              <a:t> </a:t>
            </a:r>
            <a:r>
              <a:rPr lang="en-IN" sz="2800" b="1" dirty="0" err="1" smtClean="0"/>
              <a:t>Maran</a:t>
            </a:r>
            <a:endParaRPr lang="en-IN" sz="2800" b="1" dirty="0"/>
          </a:p>
          <a:p>
            <a:pPr algn="ctr"/>
            <a:r>
              <a:rPr lang="en-IN" sz="2800" b="1" dirty="0" smtClean="0"/>
              <a:t>Associate Professor</a:t>
            </a:r>
            <a:endParaRPr lang="en-IN" sz="2800" b="1" dirty="0"/>
          </a:p>
          <a:p>
            <a:pPr algn="ctr"/>
            <a:r>
              <a:rPr lang="en-IN" sz="2800" b="1" dirty="0"/>
              <a:t>DEPARTMENT OF </a:t>
            </a:r>
            <a:r>
              <a:rPr lang="en-IN" sz="2800" b="1" dirty="0" smtClean="0"/>
              <a:t>CSE</a:t>
            </a:r>
          </a:p>
          <a:p>
            <a:pPr algn="ctr"/>
            <a:r>
              <a:rPr lang="en-IN" sz="2800" b="1" dirty="0" smtClean="0"/>
              <a:t>SCHOOL OF COMPUTING</a:t>
            </a:r>
            <a:endParaRPr lang="en-IN" sz="2800" b="1" dirty="0"/>
          </a:p>
        </p:txBody>
      </p:sp>
    </p:spTree>
    <p:extLst>
      <p:ext uri="{BB962C8B-B14F-4D97-AF65-F5344CB8AC3E}">
        <p14:creationId xmlns="" xmlns:p14="http://schemas.microsoft.com/office/powerpoint/2010/main" val="32002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Ubuntu</a:t>
            </a:r>
            <a:r>
              <a:rPr lang="en-US" b="1" dirty="0" smtClean="0">
                <a:solidFill>
                  <a:srgbClr val="C00000"/>
                </a:solidFill>
              </a:rPr>
              <a:t>- Linux screen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13" descr="The terminal, after running mkdir and ls"/>
          <p:cNvPicPr>
            <a:picLocks noChangeAspect="1" noChangeArrowheads="1"/>
          </p:cNvPicPr>
          <p:nvPr/>
        </p:nvPicPr>
        <p:blipFill>
          <a:blip r:embed="rId2"/>
          <a:srcRect b="6424"/>
          <a:stretch>
            <a:fillRect/>
          </a:stretch>
        </p:blipFill>
        <p:spPr bwMode="auto">
          <a:xfrm>
            <a:off x="46220" y="685800"/>
            <a:ext cx="9052560" cy="4953000"/>
          </a:xfrm>
          <a:prstGeom prst="rect">
            <a:avLst/>
          </a:prstGeom>
          <a:noFill/>
        </p:spPr>
      </p:pic>
      <p:pic>
        <p:nvPicPr>
          <p:cNvPr id="7" name="Picture 3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93595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macOS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876800"/>
          </a:xfrm>
        </p:spPr>
        <p:txBody>
          <a:bodyPr>
            <a:noAutofit/>
          </a:bodyPr>
          <a:lstStyle/>
          <a:p>
            <a:pPr fontAlgn="base">
              <a:buNone/>
            </a:pPr>
            <a:endParaRPr lang="en-US" sz="2400" dirty="0" smtClean="0"/>
          </a:p>
          <a:p>
            <a:pPr algn="just" fontAlgn="base"/>
            <a:r>
              <a:rPr lang="en-US" sz="2400" b="1" dirty="0" err="1" smtClean="0"/>
              <a:t>macOS</a:t>
            </a:r>
            <a:r>
              <a:rPr lang="en-US" sz="2400" dirty="0" smtClean="0"/>
              <a:t> (previously called </a:t>
            </a:r>
            <a:r>
              <a:rPr lang="en-US" sz="2400" b="1" dirty="0" smtClean="0"/>
              <a:t>OS X</a:t>
            </a:r>
            <a:r>
              <a:rPr lang="en-US" sz="2400" dirty="0" smtClean="0"/>
              <a:t>) is a line of operating systems created by Apple. It comes preloaded on all Macintosh computers, or Macs. Some of the specific versions include </a:t>
            </a:r>
            <a:r>
              <a:rPr lang="en-US" sz="2400" b="1" dirty="0" smtClean="0"/>
              <a:t>Mojave</a:t>
            </a:r>
            <a:r>
              <a:rPr lang="en-US" sz="2400" dirty="0" smtClean="0"/>
              <a:t> (released in 2018), </a:t>
            </a:r>
            <a:r>
              <a:rPr lang="en-US" sz="2400" b="1" dirty="0" smtClean="0"/>
              <a:t>High Sierra</a:t>
            </a:r>
            <a:r>
              <a:rPr lang="en-US" sz="2400" dirty="0" smtClean="0"/>
              <a:t> (2017), and </a:t>
            </a:r>
            <a:r>
              <a:rPr lang="en-US" sz="2400" b="1" dirty="0" smtClean="0"/>
              <a:t>Sierra</a:t>
            </a:r>
            <a:r>
              <a:rPr lang="en-US" sz="2400" dirty="0" smtClean="0"/>
              <a:t> (2016).</a:t>
            </a:r>
          </a:p>
          <a:p>
            <a:pPr fontAlgn="base">
              <a:buNone/>
            </a:pPr>
            <a:endParaRPr lang="en-US" sz="2400" dirty="0" smtClean="0"/>
          </a:p>
          <a:p>
            <a:pPr algn="just" fontAlgn="base"/>
            <a:r>
              <a:rPr lang="en-US" sz="2400" dirty="0" err="1" smtClean="0"/>
              <a:t>macOS</a:t>
            </a:r>
            <a:r>
              <a:rPr lang="en-US" sz="2400" dirty="0" smtClean="0"/>
              <a:t> users account for less than </a:t>
            </a:r>
            <a:r>
              <a:rPr lang="en-US" sz="2400" b="1" dirty="0" smtClean="0"/>
              <a:t>10%</a:t>
            </a:r>
            <a:r>
              <a:rPr lang="en-US" sz="2400" dirty="0" smtClean="0"/>
              <a:t> of global operating systems—much lower than the percentage of Windows users (more than </a:t>
            </a:r>
            <a:r>
              <a:rPr lang="en-US" sz="2400" b="1" dirty="0" smtClean="0"/>
              <a:t>80%</a:t>
            </a:r>
            <a:r>
              <a:rPr lang="en-US" sz="2400" dirty="0" smtClean="0"/>
              <a:t>). One reason for this is that Apple computers tend to be more expensive. However, many people do prefer the look and feel of </a:t>
            </a:r>
            <a:r>
              <a:rPr lang="en-US" sz="2400" dirty="0" err="1" smtClean="0"/>
              <a:t>macOS</a:t>
            </a:r>
            <a:r>
              <a:rPr lang="en-US" sz="2400" dirty="0" smtClean="0"/>
              <a:t> over Windows.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3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istory of window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04800"/>
            <a:ext cx="6076950" cy="4562476"/>
          </a:xfrm>
          <a:prstGeom prst="rect">
            <a:avLst/>
          </a:prstGeom>
          <a:noFill/>
        </p:spPr>
      </p:pic>
      <p:pic>
        <p:nvPicPr>
          <p:cNvPr id="5" name="Picture 2" descr="The History of Windows Operating Systems - Strickly Bizzness, LLC"/>
          <p:cNvPicPr>
            <a:picLocks noChangeAspect="1" noChangeArrowheads="1"/>
          </p:cNvPicPr>
          <p:nvPr/>
        </p:nvPicPr>
        <p:blipFill>
          <a:blip r:embed="rId3"/>
          <a:srcRect t="20426" b="27050"/>
          <a:stretch>
            <a:fillRect/>
          </a:stretch>
        </p:blipFill>
        <p:spPr bwMode="auto">
          <a:xfrm>
            <a:off x="1143000" y="5029200"/>
            <a:ext cx="7086600" cy="1371600"/>
          </a:xfrm>
          <a:prstGeom prst="rect">
            <a:avLst/>
          </a:prstGeom>
          <a:noFill/>
        </p:spPr>
      </p:pic>
      <p:pic>
        <p:nvPicPr>
          <p:cNvPr id="4" name="Picture 3" descr="C:\Users\Raghul\Pictures\sathyabam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Various Operating Systems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482" name="Picture 2" descr="Types of Operating System | Tech School"/>
          <p:cNvPicPr>
            <a:picLocks noChangeAspect="1" noChangeArrowheads="1"/>
          </p:cNvPicPr>
          <p:nvPr/>
        </p:nvPicPr>
        <p:blipFill>
          <a:blip r:embed="rId2"/>
          <a:srcRect t="35251" r="1266" b="1911"/>
          <a:stretch>
            <a:fillRect/>
          </a:stretch>
        </p:blipFill>
        <p:spPr bwMode="auto">
          <a:xfrm>
            <a:off x="762000" y="1447800"/>
            <a:ext cx="7538224" cy="3962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Linux </a:t>
            </a:r>
            <a:r>
              <a:rPr lang="en-US" b="1" dirty="0" err="1" smtClean="0">
                <a:solidFill>
                  <a:srgbClr val="C00000"/>
                </a:solidFill>
              </a:rPr>
              <a:t>vs</a:t>
            </a:r>
            <a:r>
              <a:rPr lang="en-US" b="1" dirty="0" smtClean="0">
                <a:solidFill>
                  <a:srgbClr val="C00000"/>
                </a:solidFill>
              </a:rPr>
              <a:t> Windows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10600" cy="5486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Linux is an open source operating system whereas Windows OS is a commercial operating system so user doesn’t have access to source code.</a:t>
            </a:r>
          </a:p>
          <a:p>
            <a:r>
              <a:rPr lang="en-US" sz="2000" dirty="0" smtClean="0"/>
              <a:t>Linux is very well secure as it is easy to detect bugs and fix whereas Windows has a huge user base, so it becomes a target of hackers to attack windows system.</a:t>
            </a:r>
          </a:p>
          <a:p>
            <a:r>
              <a:rPr lang="en-US" sz="2000" dirty="0" smtClean="0"/>
              <a:t>Linux runs faster even with older hardware whereas windows are slower compared to Linux.</a:t>
            </a:r>
          </a:p>
          <a:p>
            <a:r>
              <a:rPr lang="en-US" sz="2000" dirty="0" smtClean="0"/>
              <a:t>Linux peripherals like hard drives, CD-ROMs, printers are considered files whereas Windows, hard drives, CD-ROMs, printers are considered as devices</a:t>
            </a:r>
          </a:p>
          <a:p>
            <a:r>
              <a:rPr lang="en-US" sz="2000" dirty="0" smtClean="0"/>
              <a:t>Linux files are ordered in a tree structure starting with the root directory whereas in Windows, files are stored in folders on different data drives like C: D: E:</a:t>
            </a:r>
          </a:p>
          <a:p>
            <a:r>
              <a:rPr lang="en-US" sz="2000" dirty="0" smtClean="0"/>
              <a:t>In Linux you can have 2 files with the same name in the same directory while in Windows, you cannot have 2 files with the same name in the same folder.</a:t>
            </a:r>
          </a:p>
          <a:p>
            <a:r>
              <a:rPr lang="en-US" sz="2000" dirty="0" smtClean="0"/>
              <a:t>In Linux you would find the system and program files in different directories whereas in Windows, system and program files are usually saved in C: drive.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3595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Operating System (OS) </a:t>
            </a:r>
            <a:r>
              <a:rPr lang="en-US" dirty="0" smtClean="0"/>
              <a:t>is an </a:t>
            </a:r>
            <a:r>
              <a:rPr lang="en-US" b="1" dirty="0" smtClean="0"/>
              <a:t>interface between a computer user and computer hardware.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An </a:t>
            </a:r>
            <a:r>
              <a:rPr lang="en-US" b="1" dirty="0" smtClean="0">
                <a:solidFill>
                  <a:schemeClr val="accent1"/>
                </a:solidFill>
              </a:rPr>
              <a:t>operating system is a software </a:t>
            </a:r>
            <a:r>
              <a:rPr lang="en-US" dirty="0" smtClean="0"/>
              <a:t>which performs all the basic tasks like file management, memory management, process management, handling input and output, and controlling peripheral devices such as disk drives and printers.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457200"/>
            <a:ext cx="598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</a:rPr>
              <a:t>WHAT IS OPERATING SYSTEM?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  <p:pic>
        <p:nvPicPr>
          <p:cNvPr id="1026" name="Picture 2" descr="Operating system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81000"/>
            <a:ext cx="3645228" cy="5394960"/>
          </a:xfrm>
          <a:prstGeom prst="rect">
            <a:avLst/>
          </a:prstGeom>
          <a:noFill/>
        </p:spPr>
      </p:pic>
      <p:pic>
        <p:nvPicPr>
          <p:cNvPr id="1028" name="Picture 4" descr="Operating System – Study Material | Exams Daily"/>
          <p:cNvPicPr>
            <a:picLocks noChangeAspect="1" noChangeArrowheads="1"/>
          </p:cNvPicPr>
          <p:nvPr/>
        </p:nvPicPr>
        <p:blipFill>
          <a:blip r:embed="rId4"/>
          <a:srcRect l="21505" t="35842" r="19355" b="3226"/>
          <a:stretch>
            <a:fillRect/>
          </a:stretch>
        </p:blipFill>
        <p:spPr bwMode="auto">
          <a:xfrm>
            <a:off x="4419600" y="1371600"/>
            <a:ext cx="4437529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648200" y="609600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WHAT IS OPERATING SYSTEM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Features of Operating System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Here is a list commonly found important features of an Operating System:</a:t>
            </a:r>
          </a:p>
          <a:p>
            <a:r>
              <a:rPr lang="en-US" dirty="0" smtClean="0"/>
              <a:t>Protected and supervisor mode</a:t>
            </a:r>
          </a:p>
          <a:p>
            <a:r>
              <a:rPr lang="en-US" dirty="0" smtClean="0"/>
              <a:t>Allows disk access and file systems Device drivers Networking Security</a:t>
            </a:r>
          </a:p>
          <a:p>
            <a:r>
              <a:rPr lang="en-US" dirty="0" smtClean="0"/>
              <a:t>Program Execution</a:t>
            </a:r>
          </a:p>
          <a:p>
            <a:r>
              <a:rPr lang="en-US" dirty="0" smtClean="0"/>
              <a:t>Memory management Virtual Memory Multitasking</a:t>
            </a:r>
          </a:p>
          <a:p>
            <a:r>
              <a:rPr lang="en-US" dirty="0" smtClean="0"/>
              <a:t>Handling I/O operations</a:t>
            </a:r>
          </a:p>
          <a:p>
            <a:r>
              <a:rPr lang="en-US" dirty="0" smtClean="0"/>
              <a:t>Manipulation of the file system</a:t>
            </a:r>
          </a:p>
          <a:p>
            <a:r>
              <a:rPr lang="en-US" dirty="0" smtClean="0"/>
              <a:t>Error Detection and handling</a:t>
            </a:r>
          </a:p>
          <a:p>
            <a:r>
              <a:rPr lang="en-US" dirty="0" smtClean="0"/>
              <a:t>Resource allocation</a:t>
            </a:r>
          </a:p>
          <a:p>
            <a:r>
              <a:rPr lang="en-US" dirty="0" smtClean="0"/>
              <a:t>Information and Resource Protection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Basic Software Bundles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(after installing windows)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Office (MS Word, Excel, Power point, </a:t>
            </a:r>
            <a:r>
              <a:rPr lang="en-US" dirty="0" err="1" smtClean="0"/>
              <a:t>Acess</a:t>
            </a:r>
            <a:r>
              <a:rPr lang="en-US" dirty="0" smtClean="0"/>
              <a:t> etc)</a:t>
            </a:r>
          </a:p>
          <a:p>
            <a:r>
              <a:rPr lang="en-US" dirty="0" smtClean="0"/>
              <a:t>Adobe (PDF)</a:t>
            </a:r>
          </a:p>
          <a:p>
            <a:r>
              <a:rPr lang="en-US" dirty="0" err="1" smtClean="0"/>
              <a:t>WinZIP</a:t>
            </a:r>
            <a:r>
              <a:rPr lang="en-US" dirty="0" smtClean="0"/>
              <a:t>, </a:t>
            </a:r>
            <a:r>
              <a:rPr lang="en-US" dirty="0" err="1" smtClean="0"/>
              <a:t>WinRAR</a:t>
            </a:r>
            <a:endParaRPr lang="en-US" dirty="0" smtClean="0"/>
          </a:p>
          <a:p>
            <a:r>
              <a:rPr lang="en-US" dirty="0" smtClean="0"/>
              <a:t>VLC media Player</a:t>
            </a:r>
          </a:p>
          <a:p>
            <a:r>
              <a:rPr lang="en-US" dirty="0" smtClean="0"/>
              <a:t>Antivirus (</a:t>
            </a:r>
            <a:r>
              <a:rPr lang="en-US" dirty="0" err="1" smtClean="0"/>
              <a:t>Kaspersky</a:t>
            </a:r>
            <a:r>
              <a:rPr lang="en-US" dirty="0" smtClean="0"/>
              <a:t>, </a:t>
            </a:r>
            <a:r>
              <a:rPr lang="en-US" dirty="0" err="1" smtClean="0"/>
              <a:t>Mcafee</a:t>
            </a:r>
            <a:r>
              <a:rPr lang="en-US" dirty="0" smtClean="0"/>
              <a:t>, </a:t>
            </a:r>
            <a:r>
              <a:rPr lang="en-US" dirty="0" err="1" smtClean="0"/>
              <a:t>Avast,AVG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Operating System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Ms. B KEERTHI SAMHITHA, Asst Prof - 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99158" y="1844824"/>
            <a:ext cx="7920880" cy="48245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/>
              <a:t>An OS provides environment for the execution of programs. </a:t>
            </a:r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provides certain services to programs and to the users of those programs</a:t>
            </a:r>
            <a:r>
              <a:rPr lang="en-US" sz="2600" dirty="0" smtClean="0"/>
              <a:t>.</a:t>
            </a:r>
          </a:p>
          <a:p>
            <a:pPr lvl="0" algn="just"/>
            <a:r>
              <a:rPr lang="en-US" sz="2600" dirty="0"/>
              <a:t>These OS services are provided for the convenience of the programmer, to make the programming task easier. One set of operating-system services provides functions that are helpful to the user are</a:t>
            </a:r>
            <a:r>
              <a:rPr lang="en-US" sz="2600" dirty="0" smtClean="0"/>
              <a:t>,</a:t>
            </a: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PROGRAM EXECUTION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I/O OPERATIONS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FILE-SYSTEM MANIPULATION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COMMUNICATIONS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ERROR DETECTION</a:t>
            </a: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RESOURCE ALLOCATION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lvl="1" algn="just"/>
            <a:r>
              <a:rPr lang="en-US" sz="2600" b="1" dirty="0" smtClean="0">
                <a:ln>
                  <a:solidFill>
                    <a:schemeClr val="accent1"/>
                  </a:solidFill>
                </a:ln>
                <a:solidFill>
                  <a:srgbClr val="00B050"/>
                </a:solidFill>
              </a:rPr>
              <a:t>PROTECTION AND SECURITY</a:t>
            </a:r>
            <a:endParaRPr lang="en-US" sz="2600" dirty="0" smtClean="0">
              <a:ln>
                <a:solidFill>
                  <a:schemeClr val="accent1"/>
                </a:solidFill>
              </a:ln>
              <a:solidFill>
                <a:srgbClr val="00B050"/>
              </a:solidFill>
            </a:endParaRPr>
          </a:p>
          <a:p>
            <a:pPr algn="just"/>
            <a:endParaRPr lang="en-US" sz="2400" dirty="0"/>
          </a:p>
          <a:p>
            <a:pPr lvl="0" algn="just"/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A03BAFB-4736-4E09-B620-AAF3A0C3D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748"/>
          <a:stretch>
            <a:fillRect/>
          </a:stretch>
        </p:blipFill>
        <p:spPr>
          <a:xfrm>
            <a:off x="228600" y="228600"/>
            <a:ext cx="8816290" cy="3962400"/>
          </a:xfrm>
          <a:prstGeom prst="rect">
            <a:avLst/>
          </a:prstGeom>
        </p:spPr>
      </p:pic>
      <p:pic>
        <p:nvPicPr>
          <p:cNvPr id="6" name="Picture 3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5181600"/>
            <a:ext cx="1269539" cy="1280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29895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OS Services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 descr="Operating Systems: Structur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343900" cy="4171950"/>
          </a:xfrm>
          <a:prstGeom prst="rect">
            <a:avLst/>
          </a:prstGeom>
          <a:noFill/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Program Execution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419" y="1300163"/>
            <a:ext cx="7475781" cy="516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File Manipulation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Device Management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822302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Communication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7162800" cy="4164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Information Maintenance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86112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your Questions in Chat </a:t>
            </a:r>
            <a:r>
              <a:rPr lang="en-US" dirty="0" smtClean="0"/>
              <a:t>box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1506" name="Picture 2" descr="C:\Users\Raghul\Documents\components of computer.jpg"/>
          <p:cNvPicPr>
            <a:picLocks noChangeAspect="1" noChangeArrowheads="1"/>
          </p:cNvPicPr>
          <p:nvPr/>
        </p:nvPicPr>
        <p:blipFill>
          <a:blip r:embed="rId2"/>
          <a:srcRect r="55714" b="27778"/>
          <a:stretch>
            <a:fillRect/>
          </a:stretch>
        </p:blipFill>
        <p:spPr bwMode="auto">
          <a:xfrm>
            <a:off x="457200" y="218153"/>
            <a:ext cx="8009374" cy="58778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3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648200"/>
            <a:ext cx="1269539" cy="128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Peripheral for computers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2" descr="Tiles by 2024srodstrom on emaz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0"/>
            <a:ext cx="8103879" cy="4267200"/>
          </a:xfrm>
          <a:prstGeom prst="rect">
            <a:avLst/>
          </a:prstGeom>
          <a:noFill/>
        </p:spPr>
      </p:pic>
      <p:pic>
        <p:nvPicPr>
          <p:cNvPr id="7" name="Picture 3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5501640"/>
            <a:ext cx="1269539" cy="128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History of Operating System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systems were first developed in the late 1950s to manage tape storage</a:t>
            </a:r>
          </a:p>
          <a:p>
            <a:r>
              <a:rPr lang="en-US" dirty="0" smtClean="0"/>
              <a:t>The General Motors Research Lab implemented the first OS in the early 1950s for their IBM 701</a:t>
            </a:r>
          </a:p>
          <a:p>
            <a:r>
              <a:rPr lang="en-US" dirty="0" smtClean="0"/>
              <a:t>In the mid-1960s, operating systems started to use disks</a:t>
            </a:r>
          </a:p>
          <a:p>
            <a:r>
              <a:rPr lang="en-US" dirty="0" smtClean="0"/>
              <a:t>In the late 1960s, the first version of the Unix OS was developed</a:t>
            </a:r>
          </a:p>
          <a:p>
            <a:r>
              <a:rPr lang="en-US" dirty="0" smtClean="0"/>
              <a:t>The first OS built by Microsoft was DOS. It was built in 1981 by purchasing the 86-DOS software from a Seattle company</a:t>
            </a:r>
          </a:p>
          <a:p>
            <a:r>
              <a:rPr lang="en-US" dirty="0" smtClean="0"/>
              <a:t>The present-day popular OS Windows first came to existence in 1985 when a GUI was created and paired with MS-DOS.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3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425440"/>
            <a:ext cx="1269539" cy="128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" y="18288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/>
              <a:t>Short for Microsoft Disk Operating System, MS-DOS is a non-graphical  </a:t>
            </a:r>
            <a:r>
              <a:rPr lang="en-US" sz="2800" dirty="0" smtClean="0">
                <a:hlinkClick r:id="rId2"/>
              </a:rPr>
              <a:t>command line</a:t>
            </a:r>
            <a:r>
              <a:rPr lang="en-US" sz="2800" dirty="0" smtClean="0"/>
              <a:t> </a:t>
            </a:r>
            <a:r>
              <a:rPr lang="en-US" sz="2800" dirty="0" smtClean="0">
                <a:hlinkClick r:id="rId3"/>
              </a:rPr>
              <a:t>operating system</a:t>
            </a:r>
            <a:r>
              <a:rPr lang="en-US" sz="2800" dirty="0" smtClean="0"/>
              <a:t> created for IBM compatible computers.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MS-DOS was first introduced by </a:t>
            </a:r>
            <a:r>
              <a:rPr lang="en-US" sz="2800" dirty="0" smtClean="0">
                <a:hlinkClick r:id="rId4"/>
              </a:rPr>
              <a:t>Microsoft</a:t>
            </a:r>
            <a:r>
              <a:rPr lang="en-US" sz="2800" dirty="0" smtClean="0"/>
              <a:t> in August </a:t>
            </a:r>
            <a:r>
              <a:rPr lang="en-US" sz="2800" dirty="0" smtClean="0">
                <a:hlinkClick r:id="rId5"/>
              </a:rPr>
              <a:t>1981</a:t>
            </a:r>
            <a:r>
              <a:rPr lang="en-US" sz="2800" dirty="0" smtClean="0"/>
              <a:t> and was last updated in </a:t>
            </a:r>
            <a:r>
              <a:rPr lang="en-US" sz="2800" dirty="0" smtClean="0">
                <a:hlinkClick r:id="rId6"/>
              </a:rPr>
              <a:t>1994</a:t>
            </a:r>
            <a:r>
              <a:rPr lang="en-US" sz="2800" dirty="0" smtClean="0"/>
              <a:t> with MS-DOS 6.3. Although the MS-DOS operating system is rarely used today, the command </a:t>
            </a:r>
            <a:r>
              <a:rPr lang="en-US" sz="2800" dirty="0" smtClean="0">
                <a:hlinkClick r:id="rId7"/>
              </a:rPr>
              <a:t>shell</a:t>
            </a:r>
            <a:r>
              <a:rPr lang="en-US" sz="2800" dirty="0" smtClean="0"/>
              <a:t> commonly known as the Windows command line is still widely used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1066800"/>
            <a:ext cx="64611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</a:t>
            </a:r>
            <a:r>
              <a:rPr lang="en-US" sz="2800" b="1" dirty="0" smtClean="0">
                <a:solidFill>
                  <a:srgbClr val="C00000"/>
                </a:solidFill>
              </a:rPr>
              <a:t>icrosoft Disk Operating System, MS-DOS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271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INTRODUCTION 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1600" y="609600"/>
            <a:ext cx="3060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First Operating System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0" name="Picture 3" descr="C:\Users\Raghul\Pictures\sathyabam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981200" y="5943600"/>
            <a:ext cx="4585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 open the "</a:t>
            </a:r>
            <a:r>
              <a:rPr lang="en-US" dirty="0" err="1" smtClean="0"/>
              <a:t>cmd</a:t>
            </a:r>
            <a:r>
              <a:rPr lang="en-US" dirty="0" smtClean="0"/>
              <a:t>", click on the searching cmd.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MS-Dos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 l="12884" t="6250" r="37335" b="38542"/>
          <a:stretch>
            <a:fillRect/>
          </a:stretch>
        </p:blipFill>
        <p:spPr bwMode="auto">
          <a:xfrm>
            <a:off x="728932" y="762000"/>
            <a:ext cx="757686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 descr="C:\Users\Raghul\Pictures\sathyabam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577840"/>
            <a:ext cx="1269539" cy="1280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UNIX Operating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Unix was originally developed in 1969 by a group of AT&amp;T employees Ken Thompson, Dennis Ritchie, at Bell Labs.</a:t>
            </a:r>
          </a:p>
          <a:p>
            <a:r>
              <a:rPr lang="en-US" dirty="0" smtClean="0"/>
              <a:t>The original spelling was “UNICS” (</a:t>
            </a:r>
            <a:r>
              <a:rPr lang="en-US" dirty="0" err="1" smtClean="0"/>
              <a:t>UNiplexed</a:t>
            </a:r>
            <a:r>
              <a:rPr lang="en-US" dirty="0" smtClean="0"/>
              <a:t> Information and Computing Service)</a:t>
            </a:r>
          </a:p>
          <a:p>
            <a:r>
              <a:rPr lang="en-US" dirty="0" smtClean="0"/>
              <a:t>There are various Unix variants available in the market. </a:t>
            </a:r>
            <a:r>
              <a:rPr lang="en-US" b="1" dirty="0" smtClean="0"/>
              <a:t>Solaris Unix, AIX, HP Unix </a:t>
            </a:r>
            <a:r>
              <a:rPr lang="en-US" dirty="0" smtClean="0"/>
              <a:t>and BSD are a few examples. </a:t>
            </a:r>
          </a:p>
          <a:p>
            <a:r>
              <a:rPr lang="en-US" dirty="0" smtClean="0"/>
              <a:t>Several people can use a Unix computer at the same time; hence Unix is called a multiuser system.</a:t>
            </a:r>
          </a:p>
          <a:p>
            <a:r>
              <a:rPr lang="en-US" dirty="0" smtClean="0"/>
              <a:t>A user can also run multiple programs at the same time; hence Unix is a multitasking environment.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3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Linux Operating System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Linux is the most popular server OS. Linux is a clone of UNIX.</a:t>
            </a:r>
          </a:p>
          <a:p>
            <a:pPr algn="just"/>
            <a:r>
              <a:rPr lang="en-US" dirty="0" smtClean="0"/>
              <a:t>Some of the most popular distributions are </a:t>
            </a:r>
            <a:r>
              <a:rPr lang="en-US" b="1" dirty="0" err="1" smtClean="0">
                <a:solidFill>
                  <a:srgbClr val="C00000"/>
                </a:solidFill>
              </a:rPr>
              <a:t>Ubuntu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en-US" dirty="0" smtClean="0"/>
              <a:t> </a:t>
            </a:r>
            <a:r>
              <a:rPr lang="en-US" b="1" dirty="0" smtClean="0"/>
              <a:t>Red Hat Enterprise Linux </a:t>
            </a:r>
            <a:r>
              <a:rPr lang="en-US" dirty="0" smtClean="0"/>
              <a:t>(RHEL), </a:t>
            </a:r>
            <a:r>
              <a:rPr lang="en-US" dirty="0" err="1" smtClean="0"/>
              <a:t>Debian</a:t>
            </a:r>
            <a:r>
              <a:rPr lang="en-US" dirty="0" smtClean="0"/>
              <a:t>, Fedora, </a:t>
            </a:r>
            <a:r>
              <a:rPr lang="en-US" dirty="0" err="1" smtClean="0"/>
              <a:t>CentOS</a:t>
            </a:r>
            <a:r>
              <a:rPr lang="en-US" dirty="0" smtClean="0"/>
              <a:t>, </a:t>
            </a:r>
            <a:r>
              <a:rPr lang="en-US" dirty="0" err="1" smtClean="0"/>
              <a:t>OpenSuSE</a:t>
            </a:r>
            <a:r>
              <a:rPr lang="en-US" dirty="0" smtClean="0"/>
              <a:t>, Arch, Mint, and </a:t>
            </a:r>
            <a:r>
              <a:rPr lang="en-US" dirty="0" err="1" smtClean="0"/>
              <a:t>Solus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Linux is as an idea in the mind of young and bright </a:t>
            </a:r>
            <a:r>
              <a:rPr lang="en-US" b="1" dirty="0" err="1" smtClean="0"/>
              <a:t>Linus</a:t>
            </a:r>
            <a:r>
              <a:rPr lang="en-US" b="1" dirty="0" smtClean="0"/>
              <a:t> </a:t>
            </a:r>
            <a:r>
              <a:rPr lang="en-US" b="1" dirty="0" err="1" smtClean="0"/>
              <a:t>Torvalds</a:t>
            </a:r>
            <a:r>
              <a:rPr lang="en-US" dirty="0" smtClean="0"/>
              <a:t> when he was a computer science student. He used to work on the </a:t>
            </a:r>
            <a:r>
              <a:rPr lang="en-US" b="1" dirty="0" smtClean="0"/>
              <a:t>UNIX OS (proprietary software) </a:t>
            </a:r>
            <a:r>
              <a:rPr lang="en-US" dirty="0" smtClean="0"/>
              <a:t>and thought that it needed improvements.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1258-B696-4464-9A0F-DDAA0CBF6B8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3" descr="C:\Users\Raghul\Pictures\sathyabam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715000"/>
            <a:ext cx="914400" cy="922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803</Words>
  <Application>Microsoft Office PowerPoint</Application>
  <PresentationFormat>On-screen Show (4:3)</PresentationFormat>
  <Paragraphs>114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SCS1301 - OPERATING SYSTEM</vt:lpstr>
      <vt:lpstr>Slide 2</vt:lpstr>
      <vt:lpstr>Slide 3</vt:lpstr>
      <vt:lpstr>Peripheral for computers </vt:lpstr>
      <vt:lpstr>History of Operating System </vt:lpstr>
      <vt:lpstr>Slide 6</vt:lpstr>
      <vt:lpstr>MS-Dos</vt:lpstr>
      <vt:lpstr>UNIX Operating System</vt:lpstr>
      <vt:lpstr>Linux Operating System</vt:lpstr>
      <vt:lpstr>Ubuntu- Linux screen</vt:lpstr>
      <vt:lpstr>macOS</vt:lpstr>
      <vt:lpstr>Slide 12</vt:lpstr>
      <vt:lpstr>Various Operating Systems</vt:lpstr>
      <vt:lpstr>Linux vs Windows</vt:lpstr>
      <vt:lpstr>Slide 15</vt:lpstr>
      <vt:lpstr>Slide 16</vt:lpstr>
      <vt:lpstr>Features of Operating System </vt:lpstr>
      <vt:lpstr>Basic Software Bundles (after installing windows)</vt:lpstr>
      <vt:lpstr>Operating System Services</vt:lpstr>
      <vt:lpstr>OS Services</vt:lpstr>
      <vt:lpstr>Program Execution</vt:lpstr>
      <vt:lpstr>File Manipulation</vt:lpstr>
      <vt:lpstr>Device Management</vt:lpstr>
      <vt:lpstr>Communication</vt:lpstr>
      <vt:lpstr>Information Maintenance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SCS1301 - OPERATING SYSTEM</dc:title>
  <dc:creator>Windows User</dc:creator>
  <cp:lastModifiedBy>Raghul</cp:lastModifiedBy>
  <cp:revision>50</cp:revision>
  <dcterms:created xsi:type="dcterms:W3CDTF">2020-07-21T04:00:18Z</dcterms:created>
  <dcterms:modified xsi:type="dcterms:W3CDTF">2020-08-20T05:03:11Z</dcterms:modified>
</cp:coreProperties>
</file>