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6" r:id="rId3"/>
    <p:sldId id="307" r:id="rId4"/>
    <p:sldId id="30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9" r:id="rId29"/>
    <p:sldId id="310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78DF7-293C-46BC-8F69-4FC1323B511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4261E-7CF8-4F59-A928-B63E5966C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9266-28B1-4B5E-B806-66C249DE0C8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34D1-F697-4A94-AD44-98BBA67841F2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0AF-00B8-4CE8-A6B3-5953C472D9C0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7CD5-458F-452F-B725-856EA5F9FB4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4CA-44FD-4887-B260-7FC4A8960C93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C02-30E0-44A0-9C96-5950E6928852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BDD2-E38D-4BB6-97D5-E756F62CF79E}" type="datetime1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9885-A659-468C-AD5D-21BF060EE9AA}" type="datetime1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0F7-0FE0-4D48-94B4-1934074A38B6}" type="datetime1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EC7D-4032-4A0C-AD3F-199E48B798C0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6A2D-7BD3-4D8C-9B98-82760BAB2880}" type="datetime1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6FAD-C333-47C0-BF89-C74AEB3FC3DE}" type="datetime1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1258-B696-4464-9A0F-DDAA0CB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8" y="1269582"/>
            <a:ext cx="7772400" cy="1470025"/>
          </a:xfrm>
        </p:spPr>
        <p:txBody>
          <a:bodyPr/>
          <a:lstStyle/>
          <a:p>
            <a:r>
              <a:rPr lang="en-US" b="1" dirty="0" smtClean="0"/>
              <a:t>SCS1301 - OPERATING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198" y="2420888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UNIT – 1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INTRODUCTION TO OS</a:t>
            </a:r>
          </a:p>
          <a:p>
            <a:endParaRPr lang="en-US" sz="5100" b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Ms.</a:t>
            </a:r>
            <a:r>
              <a:rPr lang="en-IN" dirty="0" smtClean="0"/>
              <a:t> B KEERTHI SAMHITHA, </a:t>
            </a:r>
            <a:r>
              <a:rPr lang="en-IN" dirty="0" err="1" smtClean="0"/>
              <a:t>Asst</a:t>
            </a:r>
            <a:r>
              <a:rPr lang="en-IN" dirty="0" smtClean="0"/>
              <a:t> Prof -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11760" y="400506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800" b="1" dirty="0" err="1"/>
              <a:t>Ms.</a:t>
            </a:r>
            <a:r>
              <a:rPr lang="en-IN" sz="2800" b="1" dirty="0"/>
              <a:t> B KEERTHI </a:t>
            </a:r>
            <a:r>
              <a:rPr lang="en-IN" sz="2800" b="1" dirty="0" smtClean="0"/>
              <a:t>SAMHITHA</a:t>
            </a:r>
            <a:endParaRPr lang="en-IN" sz="2800" b="1" dirty="0"/>
          </a:p>
          <a:p>
            <a:pPr algn="ctr"/>
            <a:r>
              <a:rPr lang="en-IN" sz="2800" b="1" dirty="0"/>
              <a:t>ASSISTANT PROFESSOR</a:t>
            </a:r>
          </a:p>
          <a:p>
            <a:pPr algn="ctr"/>
            <a:r>
              <a:rPr lang="en-IN" sz="2800" b="1" dirty="0"/>
              <a:t>DEPARTMENT OF </a:t>
            </a:r>
            <a:r>
              <a:rPr lang="en-IN" sz="2800" b="1" dirty="0" smtClean="0"/>
              <a:t>CSE</a:t>
            </a:r>
          </a:p>
          <a:p>
            <a:pPr algn="ctr"/>
            <a:r>
              <a:rPr lang="en-IN" sz="2800" b="1" dirty="0" smtClean="0"/>
              <a:t>SCHOOL OF COMPUTING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0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PROCESSOR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064896" cy="39212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 multiprogramming environment, the OS decides which process gets the processor when and for how much time. This function is called process </a:t>
            </a:r>
            <a:r>
              <a:rPr lang="en-US" dirty="0" smtClean="0"/>
              <a:t>scheduling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processor and status of process. The program responsible for this task is known as traffic controller.</a:t>
            </a:r>
          </a:p>
          <a:p>
            <a:pPr lvl="1" algn="just"/>
            <a:r>
              <a:rPr lang="en-US" dirty="0"/>
              <a:t>Allocates the processor (CPU) to a process.</a:t>
            </a:r>
          </a:p>
          <a:p>
            <a:pPr lvl="1" algn="just"/>
            <a:r>
              <a:rPr lang="en-US" dirty="0"/>
              <a:t>De-allocates processor when a process is no longer required.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0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DEVICE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90" y="2132856"/>
            <a:ext cx="7859216" cy="399330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Operating System manages device communication via their respective </a:t>
            </a:r>
            <a:r>
              <a:rPr lang="en-US" dirty="0" smtClean="0"/>
              <a:t>drivers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all devices. Program responsible for this task is known as the I/O controller.</a:t>
            </a:r>
          </a:p>
          <a:p>
            <a:pPr lvl="1" algn="just"/>
            <a:r>
              <a:rPr lang="en-US" dirty="0"/>
              <a:t>Decides which process gets the device when and for how much time.</a:t>
            </a:r>
          </a:p>
          <a:p>
            <a:pPr lvl="1" algn="just"/>
            <a:r>
              <a:rPr lang="en-US" dirty="0"/>
              <a:t>Allocates the device in the efficient way.</a:t>
            </a:r>
          </a:p>
          <a:p>
            <a:pPr lvl="1" algn="just"/>
            <a:r>
              <a:rPr lang="en-US" dirty="0"/>
              <a:t>De-allocates devices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FILE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437512" cy="4248472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A file system is normally organized into directories for easy navigation and usage. These directories may contain files and other directions.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 of information, location, uses, status etc. The collective facilities are often known as file system.</a:t>
            </a:r>
          </a:p>
          <a:p>
            <a:pPr lvl="1" algn="just"/>
            <a:r>
              <a:rPr lang="en-US" dirty="0"/>
              <a:t>Decides who gets the resources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Allocates the resources.</a:t>
            </a:r>
          </a:p>
          <a:p>
            <a:pPr lvl="1" algn="just"/>
            <a:r>
              <a:rPr lang="en-US" dirty="0"/>
              <a:t>De-allocates the resources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2393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I/O SYSTEM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132856"/>
            <a:ext cx="7499176" cy="3993307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OS hides the peculiarities of specific hardware devices from the user.</a:t>
            </a:r>
            <a:endParaRPr lang="en-US" sz="2800" dirty="0"/>
          </a:p>
          <a:p>
            <a:pPr lvl="0"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algn="just"/>
            <a:r>
              <a:rPr lang="en-US" dirty="0"/>
              <a:t>A memory management component that includes buffering, caching and spooling.</a:t>
            </a:r>
            <a:endParaRPr lang="en-US" sz="2400" dirty="0"/>
          </a:p>
          <a:p>
            <a:pPr lvl="1" algn="just"/>
            <a:r>
              <a:rPr lang="en-US" dirty="0"/>
              <a:t>A general device-driver interface</a:t>
            </a:r>
            <a:endParaRPr lang="en-US" sz="2400" dirty="0"/>
          </a:p>
          <a:p>
            <a:pPr lvl="1" algn="just"/>
            <a:r>
              <a:rPr lang="en-US" dirty="0"/>
              <a:t>Drivers for specific hardware devices.</a:t>
            </a:r>
            <a:endParaRPr lang="en-US" sz="2400" dirty="0"/>
          </a:p>
          <a:p>
            <a:pPr lvl="1" algn="just"/>
            <a:r>
              <a:rPr lang="en-US" dirty="0"/>
              <a:t>Only the device driver knows the peculiarities of the specific device to which it is assigned.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2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807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SECONDARY STORAGE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992888" cy="432048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The main purpose of a computer system is to execute programs. These programs, with the data they </a:t>
            </a:r>
            <a:r>
              <a:rPr lang="en-US" dirty="0" smtClean="0"/>
              <a:t>access, must </a:t>
            </a:r>
            <a:r>
              <a:rPr lang="en-US" dirty="0"/>
              <a:t>be in main memory, or primary storage.</a:t>
            </a:r>
          </a:p>
          <a:p>
            <a:pPr lvl="0" algn="just"/>
            <a:r>
              <a:rPr lang="en-US" dirty="0"/>
              <a:t>Systems have several levels of storage, including primary storage, secondary storage and cache storage.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Free-space management (paging/swapping)</a:t>
            </a:r>
          </a:p>
          <a:p>
            <a:pPr lvl="1" algn="just"/>
            <a:r>
              <a:rPr lang="en-US" dirty="0"/>
              <a:t>Storage allocation (what data goes where on the disk)</a:t>
            </a:r>
          </a:p>
          <a:p>
            <a:pPr lvl="1" algn="just"/>
            <a:r>
              <a:rPr lang="en-US" dirty="0"/>
              <a:t>Disk scheduling (Scheduling the requests for memory access).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NETWORKING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36904" cy="468052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dirty="0"/>
              <a:t>A distributed systems are a collection of processors that do not share memory, peripheral devices, or a clock.</a:t>
            </a:r>
          </a:p>
          <a:p>
            <a:pPr lvl="0" algn="just"/>
            <a:r>
              <a:rPr lang="en-US" sz="2400" dirty="0"/>
              <a:t>The processors in the system are connected through a </a:t>
            </a:r>
            <a:r>
              <a:rPr lang="en-US" sz="2400" dirty="0" smtClean="0"/>
              <a:t>communication-network. Communication </a:t>
            </a:r>
            <a:r>
              <a:rPr lang="en-US" sz="2400" dirty="0"/>
              <a:t>takes place using a protocol. The network may be fully or partially connected </a:t>
            </a:r>
          </a:p>
          <a:p>
            <a:pPr lvl="0" algn="just"/>
            <a:r>
              <a:rPr lang="en-US" sz="2400" dirty="0"/>
              <a:t>The communication-network design must consider routing and connection </a:t>
            </a:r>
            <a:r>
              <a:rPr lang="en-US" sz="2400" dirty="0" smtClean="0"/>
              <a:t>strategies</a:t>
            </a:r>
            <a:r>
              <a:rPr lang="en-US" sz="2400" dirty="0"/>
              <a:t>.</a:t>
            </a:r>
            <a:endParaRPr lang="en-US" sz="2400" dirty="0" smtClean="0"/>
          </a:p>
          <a:p>
            <a:pPr lvl="0" algn="just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/>
            <a:r>
              <a:rPr lang="en-US" sz="2400" dirty="0"/>
              <a:t>Computation Speed-up</a:t>
            </a:r>
          </a:p>
          <a:p>
            <a:pPr lvl="1"/>
            <a:r>
              <a:rPr lang="en-US" sz="2400" dirty="0"/>
              <a:t>Increased functionality</a:t>
            </a:r>
          </a:p>
          <a:p>
            <a:pPr lvl="1"/>
            <a:r>
              <a:rPr lang="en-US" sz="2400" dirty="0"/>
              <a:t>Increased data availability</a:t>
            </a:r>
          </a:p>
          <a:p>
            <a:pPr lvl="1"/>
            <a:r>
              <a:rPr lang="en-US" sz="2400" dirty="0"/>
              <a:t>Enhanced </a:t>
            </a:r>
            <a:r>
              <a:rPr lang="en-US" sz="2400" dirty="0" smtClean="0"/>
              <a:t>reliability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PROTECTION SYSTEM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8003232" cy="4536504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If a computer system has multiple users and allows the concurrent execution of multiple processes, then the various processes must be protected from one another's activities.</a:t>
            </a:r>
          </a:p>
          <a:p>
            <a:pPr lvl="0" algn="just"/>
            <a:r>
              <a:rPr lang="en-US" dirty="0"/>
              <a:t>Protection refers to mechanism for controlling the access of programs, files, memory segments, processes (CPU) only by the users who have gained proper authorization from the OS.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Distinguish between authorized and unauthorized usage.</a:t>
            </a:r>
          </a:p>
          <a:p>
            <a:pPr lvl="1" algn="just"/>
            <a:r>
              <a:rPr lang="en-US" dirty="0"/>
              <a:t>Specify the controls to be imposed.</a:t>
            </a:r>
          </a:p>
          <a:p>
            <a:pPr lvl="1" algn="just"/>
            <a:r>
              <a:rPr lang="en-US" dirty="0"/>
              <a:t>Provide a means of enforcement.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96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COMMAND INTERPRETER SYSTEM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38" y="1988840"/>
            <a:ext cx="8280920" cy="468052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dirty="0"/>
              <a:t>A command interpreter is one of the important system programs for an OS. </a:t>
            </a:r>
            <a:endParaRPr lang="en-US" dirty="0" smtClean="0"/>
          </a:p>
          <a:p>
            <a:pPr lvl="0" algn="just"/>
            <a:r>
              <a:rPr lang="en-US" dirty="0" smtClean="0"/>
              <a:t>It </a:t>
            </a:r>
            <a:r>
              <a:rPr lang="en-US" dirty="0"/>
              <a:t>is an interface of the operating system with the user. </a:t>
            </a:r>
            <a:r>
              <a:rPr lang="en-US" dirty="0" smtClean="0"/>
              <a:t>The </a:t>
            </a:r>
            <a:r>
              <a:rPr lang="en-US" dirty="0"/>
              <a:t>user gives commands, which are executed by Operating system (usually by turning them into system calls).</a:t>
            </a:r>
          </a:p>
          <a:p>
            <a:pPr lvl="0" algn="just"/>
            <a:r>
              <a:rPr lang="en-US" dirty="0"/>
              <a:t>The main function of a command interpreter is to get and execute the next user specified command.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process creation and management</a:t>
            </a:r>
          </a:p>
          <a:p>
            <a:pPr lvl="1" algn="just"/>
            <a:r>
              <a:rPr lang="en-US" dirty="0"/>
              <a:t>I/O handling</a:t>
            </a:r>
          </a:p>
          <a:p>
            <a:pPr lvl="1" algn="just"/>
            <a:r>
              <a:rPr lang="en-US" dirty="0"/>
              <a:t>secondary-storage management</a:t>
            </a:r>
          </a:p>
          <a:p>
            <a:pPr lvl="1" algn="just"/>
            <a:r>
              <a:rPr lang="en-US" dirty="0"/>
              <a:t>main-memory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file-system access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CLASSIFICATION OF OPERATING SYSTEM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4" cy="43490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</a:rPr>
              <a:t>Multi-user </a:t>
            </a:r>
            <a:r>
              <a:rPr lang="en-US" sz="2800" b="1" dirty="0" smtClean="0">
                <a:solidFill>
                  <a:srgbClr val="00B050"/>
                </a:solidFill>
              </a:rPr>
              <a:t>OS </a:t>
            </a:r>
            <a:r>
              <a:rPr lang="en-US" sz="2800" b="1" dirty="0" smtClean="0"/>
              <a:t>: </a:t>
            </a:r>
            <a:r>
              <a:rPr lang="en-US" sz="2800" dirty="0"/>
              <a:t>Allows two or more users to run programs at the </a:t>
            </a:r>
            <a:r>
              <a:rPr lang="en-US" sz="2800" dirty="0" smtClean="0"/>
              <a:t>same </a:t>
            </a:r>
            <a:r>
              <a:rPr lang="en-US" sz="2800" dirty="0"/>
              <a:t>time. </a:t>
            </a:r>
            <a:endParaRPr lang="en-US" sz="2800" dirty="0" smtClean="0"/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Multiprocessing </a:t>
            </a:r>
            <a:r>
              <a:rPr lang="en-US" sz="2800" b="1" dirty="0" smtClean="0">
                <a:solidFill>
                  <a:srgbClr val="00B050"/>
                </a:solidFill>
              </a:rPr>
              <a:t>OS </a:t>
            </a:r>
            <a:r>
              <a:rPr lang="en-US" sz="2800" b="1" dirty="0" smtClean="0"/>
              <a:t>: </a:t>
            </a:r>
            <a:r>
              <a:rPr lang="en-US" sz="2800" dirty="0"/>
              <a:t>Support a program to run on more than one central processing unit (CPU) at a time. </a:t>
            </a:r>
            <a:endParaRPr lang="en-US" sz="2800" dirty="0" smtClean="0"/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Multitasking OS</a:t>
            </a:r>
            <a:r>
              <a:rPr lang="en-US" sz="2800" b="1" dirty="0"/>
              <a:t> </a:t>
            </a:r>
            <a:r>
              <a:rPr lang="en-US" sz="2800" b="1" dirty="0" smtClean="0"/>
              <a:t>: </a:t>
            </a:r>
            <a:r>
              <a:rPr lang="en-US" sz="2800" dirty="0"/>
              <a:t>Allows to run more than one program at a </a:t>
            </a:r>
            <a:r>
              <a:rPr lang="en-US" sz="2800" dirty="0" smtClean="0"/>
              <a:t>time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Multithreading </a:t>
            </a:r>
            <a:r>
              <a:rPr lang="en-US" b="1" dirty="0" smtClean="0">
                <a:solidFill>
                  <a:srgbClr val="00B050"/>
                </a:solidFill>
              </a:rPr>
              <a:t>OS </a:t>
            </a:r>
            <a:r>
              <a:rPr lang="en-US" b="1" dirty="0" smtClean="0"/>
              <a:t>: </a:t>
            </a:r>
            <a:r>
              <a:rPr lang="en-US" dirty="0"/>
              <a:t>Allows different parts of a single program to run concurrently (simultaneously or at the same time).</a:t>
            </a:r>
          </a:p>
          <a:p>
            <a:pPr algn="just"/>
            <a:r>
              <a:rPr lang="en-US" sz="2800" b="1" dirty="0">
                <a:solidFill>
                  <a:srgbClr val="00B050"/>
                </a:solidFill>
              </a:rPr>
              <a:t>Real time </a:t>
            </a:r>
            <a:r>
              <a:rPr lang="en-US" sz="2800" b="1" dirty="0" smtClean="0">
                <a:solidFill>
                  <a:srgbClr val="00B050"/>
                </a:solidFill>
              </a:rPr>
              <a:t>OS </a:t>
            </a:r>
            <a:r>
              <a:rPr lang="en-US" sz="2800" b="1" dirty="0" smtClean="0"/>
              <a:t>: </a:t>
            </a:r>
            <a:r>
              <a:rPr lang="en-US" sz="2800" dirty="0"/>
              <a:t>These are designed to allow computers to process and respond to input instantly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0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OPERATING SYSTEM </a:t>
            </a:r>
            <a:r>
              <a:rPr lang="en-US" sz="3600" b="1" dirty="0" smtClean="0">
                <a:solidFill>
                  <a:srgbClr val="FF0000"/>
                </a:solidFill>
              </a:rPr>
              <a:t>STRUCTURES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920880" cy="380588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A SIMPLE STRUCTURE: </a:t>
            </a:r>
            <a:r>
              <a:rPr lang="en-IN" sz="2400" dirty="0"/>
              <a:t>There are many operating systems that have a rather simple structure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These started as small systems and rapidly expanded much further than their scope. A common example of this is MS-DOS</a:t>
            </a:r>
            <a:r>
              <a:rPr lang="en-IN" sz="2400" dirty="0" smtClean="0"/>
              <a:t>.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MS – DOS SYSTEM STRUCTURE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90" y="4293096"/>
            <a:ext cx="6687015" cy="1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7588"/>
            <a:ext cx="8640960" cy="512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89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MS – DOS Structure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79712" y="2530991"/>
            <a:ext cx="5410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Application Programming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79712" y="3673991"/>
            <a:ext cx="4648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Resident System Programming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79712" y="4664591"/>
            <a:ext cx="396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MS-DOS Drivers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79712" y="5502791"/>
            <a:ext cx="5410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ROM - BIOS Device Drivers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579912" y="512179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03712" y="3140591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99312" y="4131191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03712" y="420739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161312" y="3140591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LAYERED STRUCTURE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1" y="1772816"/>
            <a:ext cx="7920880" cy="3517851"/>
          </a:xfrm>
        </p:spPr>
        <p:txBody>
          <a:bodyPr/>
          <a:lstStyle/>
          <a:p>
            <a:pPr algn="just"/>
            <a:r>
              <a:rPr lang="en-IN" sz="2400" dirty="0"/>
              <a:t>One way to achieve modularity in the operating system is the layered approach. In this, the bottom layer is the hardware and the topmost layer is the user interface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150926"/>
            <a:ext cx="4610911" cy="330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8999"/>
            <a:ext cx="3168352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9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UNIX STRUCTURE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7416824" cy="34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UNIX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103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7187" r="1036" b="6862"/>
          <a:stretch>
            <a:fillRect/>
          </a:stretch>
        </p:blipFill>
        <p:spPr bwMode="auto">
          <a:xfrm>
            <a:off x="1259632" y="1844824"/>
            <a:ext cx="6984776" cy="4362668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VIRTUAL MACHINE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147248" cy="4137323"/>
          </a:xfrm>
        </p:spPr>
        <p:txBody>
          <a:bodyPr numCol="2">
            <a:normAutofit/>
          </a:bodyPr>
          <a:lstStyle/>
          <a:p>
            <a:pPr algn="just"/>
            <a:r>
              <a:rPr lang="en-US" sz="1800" dirty="0" smtClean="0"/>
              <a:t>In a Virtual Machine - each process "seems" to execute on its own processor with its own memory, devices, etc.</a:t>
            </a:r>
          </a:p>
          <a:p>
            <a:pPr algn="just"/>
            <a:r>
              <a:rPr lang="en-US" sz="1800" dirty="0" smtClean="0"/>
              <a:t>The resources of the physical machine are shared. Virtual devices are sliced out of the physical ones. Virtual disks are subsets of physical ones.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1" y="4437112"/>
            <a:ext cx="396044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18729"/>
            <a:ext cx="3240360" cy="421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VIRTUAL MACHINE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5832" r="1003" b="11989"/>
          <a:stretch>
            <a:fillRect/>
          </a:stretch>
        </p:blipFill>
        <p:spPr bwMode="auto">
          <a:xfrm>
            <a:off x="1259632" y="1916832"/>
            <a:ext cx="6847259" cy="4295995"/>
          </a:xfrm>
          <a:prstGeom prst="rect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OPERATING 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158" y="1844824"/>
            <a:ext cx="7920880" cy="48245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An OS provides environment for the execution of programs.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provides certain services to programs and to the users of those programs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/>
              <a:t>These OS services are provided for the convenience of the programmer, to make the programming task easier. One set of operating-system services provides functions that are helpful to the user are</a:t>
            </a:r>
            <a:r>
              <a:rPr lang="en-US" sz="2600" dirty="0" smtClean="0"/>
              <a:t>,</a:t>
            </a: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PROGRAM EXECUTION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I/O OPERATIONS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FILE-SYSTEM MANIPULATION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COMMUNICATIONS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ERROR DETECTION</a:t>
            </a: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RESOURCE ALLOCATION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PROTECTION AND SECURITY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algn="just"/>
            <a:endParaRPr lang="en-US" sz="2400" dirty="0"/>
          </a:p>
          <a:p>
            <a:pPr lvl="0" algn="just"/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3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82" y="1772816"/>
            <a:ext cx="8003232" cy="468052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sz="3100" dirty="0"/>
              <a:t>System calls provide the interface between a process and the operating system. </a:t>
            </a:r>
          </a:p>
          <a:p>
            <a:pPr algn="just"/>
            <a:r>
              <a:rPr lang="en-US" sz="3100" dirty="0"/>
              <a:t>These calls are generally available as assembly-language </a:t>
            </a:r>
            <a:r>
              <a:rPr lang="en-US" sz="3100" dirty="0" smtClean="0"/>
              <a:t>instructions</a:t>
            </a:r>
          </a:p>
          <a:p>
            <a:pPr algn="just"/>
            <a:r>
              <a:rPr lang="en-US" sz="3100" dirty="0"/>
              <a:t>Some systems also allow to make system calls from a high level language, such as C, C++ and </a:t>
            </a:r>
            <a:r>
              <a:rPr lang="en-US" sz="3100" dirty="0" smtClean="0"/>
              <a:t>Perl. </a:t>
            </a:r>
          </a:p>
          <a:p>
            <a:pPr algn="just"/>
            <a:r>
              <a:rPr lang="en-US" sz="3100" dirty="0"/>
              <a:t>System calls occur in different ways, depending on the computer in </a:t>
            </a:r>
            <a:r>
              <a:rPr lang="en-US" sz="3100" dirty="0" smtClean="0"/>
              <a:t>use</a:t>
            </a:r>
          </a:p>
          <a:p>
            <a:pPr lvl="0" algn="just"/>
            <a:r>
              <a:rPr lang="en-US" sz="3100" dirty="0"/>
              <a:t>Three general methods are used to pass parameters between a running program and the operating system.</a:t>
            </a:r>
          </a:p>
          <a:p>
            <a:pPr lvl="1" algn="just"/>
            <a:r>
              <a:rPr lang="en-US" sz="3100" dirty="0"/>
              <a:t>Simplest approach is to pass parameters in registers.</a:t>
            </a:r>
          </a:p>
          <a:p>
            <a:pPr lvl="1" algn="just"/>
            <a:r>
              <a:rPr lang="en-US" sz="3100" dirty="0"/>
              <a:t>Store the parameters in a table in memory, and the table address is passed as a parameter in a register </a:t>
            </a:r>
            <a:endParaRPr lang="en-US" sz="3100" dirty="0" smtClean="0"/>
          </a:p>
          <a:p>
            <a:pPr lvl="1" algn="just"/>
            <a:r>
              <a:rPr lang="en-US" sz="3100" dirty="0" smtClean="0"/>
              <a:t>Push </a:t>
            </a:r>
            <a:r>
              <a:rPr lang="en-US" sz="3100" dirty="0"/>
              <a:t>(store) the parameters onto the stack by the program, and pop off the stack by operating system.</a:t>
            </a:r>
          </a:p>
          <a:p>
            <a:pPr algn="just"/>
            <a:endParaRPr lang="en-US" sz="2800" dirty="0" smtClean="0"/>
          </a:p>
          <a:p>
            <a:pPr algn="just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41" y="2564904"/>
            <a:ext cx="2860551" cy="272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7544" y="1418165"/>
            <a:ext cx="59615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Kernel Mode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When CPU is in kernel mode, the code being executed can access any memory address and any hardware resource.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Hence kernel mode is a very privileged and powerful mode.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If a program crashes in kernel mode, the entire system will be halted.</a:t>
            </a:r>
          </a:p>
          <a:p>
            <a:pPr algn="just"/>
            <a:r>
              <a:rPr lang="en-IN" sz="2000" b="1" dirty="0"/>
              <a:t>User Mode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When CPU is in user mode, the programs don't have direct access to memory and hardware resources.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In user mode, if any program crashes, only that particular program is halted.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That means the system will be in a safe state even if a program in user mode crashes.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000" dirty="0"/>
              <a:t>Hence, most programs in an OS run in user mode.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866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112567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sz="4200" dirty="0"/>
              <a:t>When a program in user mode requires access to RAM or a hardware resource, it must ask the kernel to provide access to that resource. This is done via something called a </a:t>
            </a:r>
            <a:r>
              <a:rPr lang="en-IN" sz="4200" b="1" dirty="0"/>
              <a:t>system call</a:t>
            </a:r>
            <a:r>
              <a:rPr lang="en-IN" sz="42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4200" dirty="0"/>
              <a:t>When a program makes a system call, the mode is switched from user mode to kernel mode. This is called a </a:t>
            </a:r>
            <a:r>
              <a:rPr lang="en-IN" sz="4200" b="1" dirty="0"/>
              <a:t>context switch</a:t>
            </a:r>
            <a:r>
              <a:rPr lang="en-IN" sz="42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4200" dirty="0"/>
              <a:t>Then the kernel provides the resource which the program requested. After that, another context switch happens which results in change of mode from kernel mode back to user mode</a:t>
            </a:r>
            <a:r>
              <a:rPr lang="en-IN" sz="42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IN" sz="4200" dirty="0"/>
              <a:t>Generally, system calls are made by the user level programs in the following situations:</a:t>
            </a:r>
          </a:p>
          <a:p>
            <a:pPr lvl="1" algn="just">
              <a:lnSpc>
                <a:spcPct val="120000"/>
              </a:lnSpc>
            </a:pPr>
            <a:r>
              <a:rPr lang="en-IN" sz="4200" dirty="0"/>
              <a:t>Creating, opening, closing and deleting files in the file system.</a:t>
            </a:r>
          </a:p>
          <a:p>
            <a:pPr lvl="1" algn="just">
              <a:lnSpc>
                <a:spcPct val="120000"/>
              </a:lnSpc>
            </a:pPr>
            <a:r>
              <a:rPr lang="en-IN" sz="4200" dirty="0"/>
              <a:t>Creating and managing new processes.</a:t>
            </a:r>
          </a:p>
          <a:p>
            <a:pPr lvl="1" algn="just">
              <a:lnSpc>
                <a:spcPct val="120000"/>
              </a:lnSpc>
            </a:pPr>
            <a:r>
              <a:rPr lang="en-IN" sz="4200" dirty="0"/>
              <a:t>Creating a connection in the network, sending and receiving packets.</a:t>
            </a:r>
          </a:p>
          <a:p>
            <a:pPr lvl="1" algn="just">
              <a:lnSpc>
                <a:spcPct val="120000"/>
              </a:lnSpc>
            </a:pPr>
            <a:r>
              <a:rPr lang="en-IN" sz="4200" dirty="0"/>
              <a:t>Requesting access to a hardware device, like a mouse or a printer.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Ms.</a:t>
            </a:r>
            <a:r>
              <a:rPr lang="en-IN" dirty="0" smtClean="0"/>
              <a:t> B KEERTHI SAMHITHA, </a:t>
            </a:r>
            <a:r>
              <a:rPr lang="en-IN" dirty="0" err="1" smtClean="0"/>
              <a:t>Asst</a:t>
            </a:r>
            <a:r>
              <a:rPr lang="en-IN" dirty="0" smtClean="0"/>
              <a:t> Prof - 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784976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96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34" y="1628800"/>
            <a:ext cx="6673142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SYSTEM CALLS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198201" cy="38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TYPES OF SYSTEM </a:t>
            </a:r>
            <a:r>
              <a:rPr lang="en-US" sz="3600" b="1" dirty="0" smtClean="0">
                <a:solidFill>
                  <a:srgbClr val="00B050"/>
                </a:solidFill>
              </a:rPr>
              <a:t>CALLS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931224" cy="4209331"/>
          </a:xfrm>
        </p:spPr>
        <p:txBody>
          <a:bodyPr/>
          <a:lstStyle/>
          <a:p>
            <a:pPr lvl="0"/>
            <a:r>
              <a:rPr lang="en-US" dirty="0"/>
              <a:t>System calls can be grouped roughly in to five categories:</a:t>
            </a:r>
          </a:p>
          <a:p>
            <a:pPr lvl="1"/>
            <a:r>
              <a:rPr lang="en-US" b="1" dirty="0"/>
              <a:t>Process control </a:t>
            </a:r>
            <a:endParaRPr lang="en-US" b="1" dirty="0" smtClean="0"/>
          </a:p>
          <a:p>
            <a:pPr lvl="1"/>
            <a:r>
              <a:rPr lang="en-US" b="1" dirty="0"/>
              <a:t>File management </a:t>
            </a:r>
            <a:endParaRPr lang="en-US" b="1" dirty="0" smtClean="0"/>
          </a:p>
          <a:p>
            <a:pPr lvl="1"/>
            <a:r>
              <a:rPr lang="en-US" b="1" dirty="0"/>
              <a:t>Device management </a:t>
            </a:r>
            <a:endParaRPr lang="en-US" sz="2400" dirty="0"/>
          </a:p>
          <a:p>
            <a:pPr lvl="1"/>
            <a:r>
              <a:rPr lang="en-US" b="1" dirty="0"/>
              <a:t>Information maintenance </a:t>
            </a:r>
            <a:endParaRPr lang="en-US" sz="2400" dirty="0"/>
          </a:p>
          <a:p>
            <a:pPr lvl="1"/>
            <a:r>
              <a:rPr lang="en-US" b="1" dirty="0" smtClean="0"/>
              <a:t>Communications</a:t>
            </a: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SYSTEM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992888" cy="4248472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A system as large and complex as a modern operating system must be engineered carefully if it is to function properly and be modified easily. </a:t>
            </a:r>
          </a:p>
          <a:p>
            <a:pPr lvl="0" algn="just"/>
            <a:r>
              <a:rPr lang="en-US" dirty="0"/>
              <a:t>A common approach is to partition the task into small components rather than have one monolithic system.</a:t>
            </a:r>
          </a:p>
          <a:p>
            <a:pPr lvl="0" algn="just"/>
            <a:r>
              <a:rPr lang="en-US" dirty="0"/>
              <a:t>There are four different structures that have shown in this document in order to get some idea of the spectrum of possibilities. </a:t>
            </a:r>
          </a:p>
          <a:p>
            <a:pPr lvl="0" algn="just"/>
            <a:r>
              <a:rPr lang="en-US" dirty="0"/>
              <a:t>These are by no means exhaustive, but they give an idea of some designs that have been tried in practice</a:t>
            </a:r>
            <a:r>
              <a:rPr lang="en-US" dirty="0" smtClean="0"/>
              <a:t>.</a:t>
            </a:r>
          </a:p>
          <a:p>
            <a:pPr marL="0" lvl="0" indent="0" algn="ctr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REFER SLIDES : 16,17,18,19,20,21,22 </a:t>
            </a:r>
            <a:endParaRPr lang="en-US" sz="42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5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KERNELS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834" y="1844824"/>
            <a:ext cx="7581528" cy="4032448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/>
              <a:t>The fundamental part of an Operating system</a:t>
            </a:r>
            <a:endParaRPr lang="en-US" sz="2800" dirty="0"/>
          </a:p>
          <a:p>
            <a:pPr lvl="0" algn="just"/>
            <a:r>
              <a:rPr lang="en-US" dirty="0"/>
              <a:t>Responsible for providing secure access to the machine’s hardware for various programs</a:t>
            </a:r>
            <a:endParaRPr lang="en-US" sz="2800" dirty="0"/>
          </a:p>
          <a:p>
            <a:pPr lvl="0" algn="just"/>
            <a:r>
              <a:rPr lang="en-US" dirty="0"/>
              <a:t>Responsible for deciding when and how long a program can use a certain hardware.</a:t>
            </a:r>
            <a:endParaRPr lang="en-US" sz="2800" dirty="0"/>
          </a:p>
          <a:p>
            <a:pPr lvl="0" algn="just"/>
            <a:r>
              <a:rPr lang="en-US" b="1" dirty="0"/>
              <a:t>TYPES:</a:t>
            </a:r>
            <a:endParaRPr lang="en-US" sz="2800" dirty="0"/>
          </a:p>
          <a:p>
            <a:pPr lvl="1" algn="just"/>
            <a:r>
              <a:rPr lang="en-US" dirty="0"/>
              <a:t>Monolithic kernel</a:t>
            </a:r>
            <a:endParaRPr lang="en-US" sz="2400" dirty="0"/>
          </a:p>
          <a:p>
            <a:pPr lvl="1" algn="just"/>
            <a:r>
              <a:rPr lang="en-US" dirty="0"/>
              <a:t>Micro kernel</a:t>
            </a:r>
            <a:endParaRPr lang="en-US" sz="2400" dirty="0"/>
          </a:p>
          <a:p>
            <a:pPr lvl="1" algn="just"/>
            <a:r>
              <a:rPr lang="en-US" dirty="0"/>
              <a:t>Hybrid kernels</a:t>
            </a:r>
            <a:endParaRPr lang="en-US" sz="2400" dirty="0"/>
          </a:p>
          <a:p>
            <a:pPr lvl="1" algn="just"/>
            <a:r>
              <a:rPr lang="en-US" dirty="0"/>
              <a:t>Nano kernels</a:t>
            </a:r>
            <a:endParaRPr lang="en-US" sz="2400" dirty="0"/>
          </a:p>
          <a:p>
            <a:pPr lvl="1" algn="just"/>
            <a:r>
              <a:rPr lang="en-US" dirty="0" err="1"/>
              <a:t>Exo</a:t>
            </a:r>
            <a:r>
              <a:rPr lang="en-US" dirty="0"/>
              <a:t> kernels 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40152" y="3573016"/>
            <a:ext cx="2664296" cy="273630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7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RESOURCES &amp; PROCESSES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787208" cy="406531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RESOURCES</a:t>
            </a:r>
          </a:p>
          <a:p>
            <a:pPr lvl="0" algn="just"/>
            <a:r>
              <a:rPr lang="en-US" dirty="0"/>
              <a:t>The OS treats an entity as a resource if it satisfies the below characteristics:</a:t>
            </a:r>
            <a:endParaRPr lang="en-US" sz="2800" dirty="0"/>
          </a:p>
          <a:p>
            <a:pPr lvl="1" algn="just"/>
            <a:r>
              <a:rPr lang="en-US" dirty="0"/>
              <a:t>A process must request it from the OS.</a:t>
            </a:r>
            <a:endParaRPr lang="en-US" sz="2400" dirty="0"/>
          </a:p>
          <a:p>
            <a:pPr lvl="1" algn="just"/>
            <a:r>
              <a:rPr lang="en-US" dirty="0"/>
              <a:t>A process must suspend its operation until the entity is allocated to it.</a:t>
            </a:r>
            <a:endParaRPr lang="en-US" sz="2400" dirty="0"/>
          </a:p>
          <a:p>
            <a:pPr lvl="0" algn="just"/>
            <a:r>
              <a:rPr lang="en-US" dirty="0"/>
              <a:t>The most common source is a file. A process must request a file before it can read it or write it.</a:t>
            </a:r>
            <a:endParaRPr lang="en-US" sz="2800" dirty="0"/>
          </a:p>
          <a:p>
            <a:pPr lvl="0" algn="just"/>
            <a:r>
              <a:rPr lang="en-US" b="1" dirty="0">
                <a:solidFill>
                  <a:srgbClr val="00B050"/>
                </a:solidFill>
              </a:rPr>
              <a:t>FILES:</a:t>
            </a:r>
            <a:endParaRPr lang="en-US" sz="2800" dirty="0">
              <a:solidFill>
                <a:srgbClr val="00B050"/>
              </a:solidFill>
            </a:endParaRPr>
          </a:p>
          <a:p>
            <a:pPr lvl="1" algn="just"/>
            <a:r>
              <a:rPr lang="en-US" dirty="0"/>
              <a:t>A sequential file is a named, linear stream bytes of memory.</a:t>
            </a:r>
            <a:endParaRPr lang="en-US" sz="2400" dirty="0"/>
          </a:p>
          <a:p>
            <a:pPr lvl="1" algn="just"/>
            <a:r>
              <a:rPr lang="en-US" dirty="0"/>
              <a:t>You can store information by opening a file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1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RESOURCES &amp; PROCESSES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992888" cy="44644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b="1" dirty="0" smtClean="0">
                <a:solidFill>
                  <a:srgbClr val="00B050"/>
                </a:solidFill>
              </a:rPr>
              <a:t>PROCESS</a:t>
            </a:r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program in execution; process execution must progress in sequential fashion. </a:t>
            </a:r>
          </a:p>
          <a:p>
            <a:pPr lvl="0" algn="just"/>
            <a:r>
              <a:rPr lang="en-US" sz="2600" dirty="0"/>
              <a:t>A process is a program execution in OS</a:t>
            </a:r>
          </a:p>
          <a:p>
            <a:pPr lvl="0" algn="just"/>
            <a:r>
              <a:rPr lang="en-US" sz="2600" dirty="0"/>
              <a:t>A process is more than the program code, which is sometimes known as the text section. </a:t>
            </a:r>
            <a:endParaRPr lang="en-US" sz="2600" dirty="0" smtClean="0"/>
          </a:p>
          <a:p>
            <a:pPr lvl="0" algn="just"/>
            <a:r>
              <a:rPr lang="en-US" sz="2600" dirty="0"/>
              <a:t>A process includes:</a:t>
            </a:r>
          </a:p>
          <a:p>
            <a:pPr lvl="1" algn="just"/>
            <a:r>
              <a:rPr lang="en-US" sz="2600" b="1" dirty="0"/>
              <a:t>Program counter -- </a:t>
            </a:r>
            <a:r>
              <a:rPr lang="en-US" sz="2600" dirty="0"/>
              <a:t>The current activity, as represented by the value of the Program counter and the contents of the processor's registers.</a:t>
            </a:r>
          </a:p>
          <a:p>
            <a:pPr lvl="1" algn="just"/>
            <a:r>
              <a:rPr lang="en-US" sz="2600" b="1" dirty="0"/>
              <a:t>Stack -- </a:t>
            </a:r>
            <a:r>
              <a:rPr lang="en-US" sz="2600" dirty="0"/>
              <a:t>The process Stack contains temporary data (such as function parameters, return addresses, and local variables)</a:t>
            </a:r>
          </a:p>
          <a:p>
            <a:pPr lvl="1" algn="just"/>
            <a:r>
              <a:rPr lang="en-US" sz="2600" b="1" dirty="0"/>
              <a:t>Data section --</a:t>
            </a:r>
            <a:r>
              <a:rPr lang="en-US" sz="2600" dirty="0"/>
              <a:t> Data section, which contains global variables.</a:t>
            </a:r>
          </a:p>
          <a:p>
            <a:pPr lvl="0"/>
            <a:endParaRPr lang="en-US" sz="2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RESOURCES &amp; PROCESSES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787208" cy="4137323"/>
          </a:xfrm>
        </p:spPr>
        <p:txBody>
          <a:bodyPr/>
          <a:lstStyle/>
          <a:p>
            <a:r>
              <a:rPr lang="en-US" dirty="0"/>
              <a:t>A process may also include a heap, which is memory that is dynamically allocated during process run </a:t>
            </a:r>
            <a:r>
              <a:rPr lang="en-US" dirty="0" smtClean="0"/>
              <a:t>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36096" y="3068959"/>
            <a:ext cx="3096344" cy="326088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THREADS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162" y="1916832"/>
            <a:ext cx="7848872" cy="4608512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/>
              <a:t>A thread is a flow of execution through the process code, with its own program counter </a:t>
            </a:r>
            <a:endParaRPr lang="en-US" dirty="0" smtClean="0"/>
          </a:p>
          <a:p>
            <a:pPr lvl="0" algn="just"/>
            <a:r>
              <a:rPr lang="en-US" dirty="0" smtClean="0"/>
              <a:t>A </a:t>
            </a:r>
            <a:r>
              <a:rPr lang="en-US" dirty="0"/>
              <a:t>thread shares with its peer threads few information like code segment, data segment and open files.</a:t>
            </a:r>
          </a:p>
          <a:p>
            <a:pPr lvl="0" algn="just"/>
            <a:r>
              <a:rPr lang="en-US" dirty="0"/>
              <a:t>A thread is a basic unit of CPU utilization. A thread, sometimes called as </a:t>
            </a:r>
            <a:r>
              <a:rPr lang="en-US" b="1" dirty="0"/>
              <a:t>light weight process</a:t>
            </a:r>
            <a:r>
              <a:rPr lang="en-US" dirty="0"/>
              <a:t> whereas a process is a </a:t>
            </a:r>
            <a:r>
              <a:rPr lang="en-US" b="1" dirty="0"/>
              <a:t>heavyweight process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/>
              <a:t>Thread comprises:</a:t>
            </a:r>
            <a:endParaRPr lang="en-US" sz="2800" dirty="0"/>
          </a:p>
          <a:p>
            <a:pPr lvl="1" algn="just"/>
            <a:r>
              <a:rPr lang="en-US" dirty="0"/>
              <a:t>A thread ID</a:t>
            </a:r>
            <a:endParaRPr lang="en-US" sz="2400" dirty="0"/>
          </a:p>
          <a:p>
            <a:pPr lvl="1" algn="just"/>
            <a:r>
              <a:rPr lang="en-US" dirty="0"/>
              <a:t>A program counter</a:t>
            </a:r>
            <a:endParaRPr lang="en-US" sz="2400" dirty="0"/>
          </a:p>
          <a:p>
            <a:pPr lvl="1" algn="just"/>
            <a:r>
              <a:rPr lang="en-US" dirty="0"/>
              <a:t>A register set</a:t>
            </a:r>
            <a:endParaRPr lang="en-US" sz="2400" dirty="0"/>
          </a:p>
          <a:p>
            <a:pPr lvl="1" algn="just"/>
            <a:r>
              <a:rPr lang="en-US" dirty="0"/>
              <a:t>A stack.</a:t>
            </a:r>
            <a:endParaRPr lang="en-US" sz="2400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39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340768"/>
            <a:ext cx="7560840" cy="504056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0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10450"/>
              </p:ext>
            </p:extLst>
          </p:nvPr>
        </p:nvGraphicFramePr>
        <p:xfrm>
          <a:off x="2267744" y="1284889"/>
          <a:ext cx="6624736" cy="48764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3140"/>
                <a:gridCol w="5061596"/>
              </a:tblGrid>
              <a:tr h="8538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SCS1301.1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chemeClr val="tx1"/>
                          </a:solidFill>
                          <a:effectLst/>
                        </a:rPr>
                        <a:t>Comprehend 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knowledge about Operating system components and  services.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2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SCS1301.2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Apply knowledge of process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scheduling algorithms for a given context.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2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SCS1301.3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  <a:effectLst/>
                        </a:rPr>
                        <a:t>Analyze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 process synchronization and deadlock conditions.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2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SCS1301.4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Construct the process of Mapping logical address to physical address.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2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SCS1301.5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Design appropriate strategies  for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Paging, Segmentation.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1103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SCS1301.6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Develop real time applications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Based on Linux shell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programming.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127960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COURSE </a:t>
            </a:r>
          </a:p>
          <a:p>
            <a:r>
              <a:rPr lang="en-US" sz="2800" b="1" dirty="0" smtClean="0"/>
              <a:t>OUTCOMES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821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TYPES OF THREADS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941568" cy="4237931"/>
          </a:xfrm>
        </p:spPr>
        <p:txBody>
          <a:bodyPr numCol="2">
            <a:normAutofit/>
          </a:bodyPr>
          <a:lstStyle/>
          <a:p>
            <a:pPr lvl="0"/>
            <a:r>
              <a:rPr lang="en-US" sz="2000" b="1" dirty="0">
                <a:solidFill>
                  <a:srgbClr val="00B050"/>
                </a:solidFill>
              </a:rPr>
              <a:t>User Level Threads</a:t>
            </a:r>
            <a:r>
              <a:rPr lang="en-US" sz="2000" b="1" dirty="0"/>
              <a:t> − </a:t>
            </a:r>
            <a:r>
              <a:rPr lang="en-US" sz="2000" dirty="0"/>
              <a:t>User managed threads.</a:t>
            </a:r>
          </a:p>
          <a:p>
            <a:pPr lvl="0"/>
            <a:r>
              <a:rPr lang="en-US" sz="2000" b="1" dirty="0">
                <a:solidFill>
                  <a:srgbClr val="00B050"/>
                </a:solidFill>
              </a:rPr>
              <a:t>Kernel Level Threads </a:t>
            </a:r>
            <a:r>
              <a:rPr lang="en-US" sz="2000" b="1" dirty="0"/>
              <a:t>− </a:t>
            </a:r>
            <a:r>
              <a:rPr lang="en-US" sz="2000" dirty="0"/>
              <a:t>Operating System managed threads acting on kernel, an operating system core.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USER LEVEL </a:t>
            </a:r>
            <a:r>
              <a:rPr lang="en-US" sz="2000" b="1" dirty="0" smtClean="0">
                <a:solidFill>
                  <a:srgbClr val="00B050"/>
                </a:solidFill>
              </a:rPr>
              <a:t>THREADS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463913" y="1988840"/>
            <a:ext cx="4392488" cy="412486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KERNEL LEVEL THREADS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920880" cy="475252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600" dirty="0"/>
              <a:t>Kernel threads are supported and managed directly by the operating system.</a:t>
            </a:r>
          </a:p>
          <a:p>
            <a:pPr lvl="0" algn="just"/>
            <a:r>
              <a:rPr lang="en-US" sz="2600" dirty="0">
                <a:solidFill>
                  <a:srgbClr val="FF0000"/>
                </a:solidFill>
              </a:rPr>
              <a:t>Any application can be programmed to be multithreaded</a:t>
            </a:r>
            <a:r>
              <a:rPr lang="en-US" sz="2600" dirty="0"/>
              <a:t>. All of the threads within an application are supported within a single process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b="1" dirty="0"/>
              <a:t>MULTI THREADING </a:t>
            </a:r>
            <a:r>
              <a:rPr lang="en-US" sz="2600" b="1" dirty="0" smtClean="0"/>
              <a:t>MODELS</a:t>
            </a:r>
          </a:p>
          <a:p>
            <a:pPr lvl="1" algn="just"/>
            <a:r>
              <a:rPr lang="en-US" sz="2200" dirty="0"/>
              <a:t>Many systems provide support for both user and kernel threads, resulting in different multithreading models. Three common ways of establishing this relationship are:</a:t>
            </a:r>
          </a:p>
          <a:p>
            <a:pPr lvl="2" algn="just"/>
            <a:r>
              <a:rPr lang="en-US" sz="2200" dirty="0"/>
              <a:t>Many to many relationship.</a:t>
            </a:r>
          </a:p>
          <a:p>
            <a:pPr lvl="2" algn="just"/>
            <a:r>
              <a:rPr lang="en-US" sz="2200" dirty="0"/>
              <a:t>Many to one relationship.</a:t>
            </a:r>
          </a:p>
          <a:p>
            <a:pPr lvl="2" algn="just"/>
            <a:r>
              <a:rPr lang="en-US" sz="2200" dirty="0"/>
              <a:t>One to one relationship.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2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MANY TO MANY 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42</a:t>
            </a:fld>
            <a:endParaRPr lang="en-US"/>
          </a:p>
        </p:txBody>
      </p:sp>
      <p:pic>
        <p:nvPicPr>
          <p:cNvPr id="6" name="Content Placeholder 5" descr="Many to many thread mode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46" y="1988840"/>
            <a:ext cx="6336704" cy="43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3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MANY TO ONE 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2060848"/>
            <a:ext cx="6552728" cy="432048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ONE TO ONE 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44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226" y="1988840"/>
            <a:ext cx="6696744" cy="43924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4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91328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OBJECTS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704856" cy="4525963"/>
          </a:xfrm>
        </p:spPr>
        <p:txBody>
          <a:bodyPr numCol="2"/>
          <a:lstStyle/>
          <a:p>
            <a:pPr lvl="0" algn="just"/>
            <a:r>
              <a:rPr lang="en-US" sz="2000" dirty="0"/>
              <a:t>Objects are the basic run time entities in an object-oriented system. </a:t>
            </a:r>
          </a:p>
          <a:p>
            <a:pPr lvl="0" algn="just"/>
            <a:r>
              <a:rPr lang="en-US" sz="2000" dirty="0"/>
              <a:t>They may represent a person, a place, a bank account</a:t>
            </a:r>
            <a:r>
              <a:rPr lang="en-US" sz="2000" dirty="0" smtClean="0"/>
              <a:t>, a </a:t>
            </a:r>
            <a:r>
              <a:rPr lang="en-US" sz="2000" dirty="0"/>
              <a:t>table of data or any item that the program has to handle.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45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172972" cy="444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2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DEVICE MANAGEMENT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700808"/>
            <a:ext cx="8075240" cy="4309939"/>
          </a:xfrm>
        </p:spPr>
        <p:txBody>
          <a:bodyPr>
            <a:normAutofit/>
          </a:bodyPr>
          <a:lstStyle/>
          <a:p>
            <a:r>
              <a:rPr lang="en-US" sz="2800" dirty="0"/>
              <a:t>This component of operating system manages hardware devices via their respective drivers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3257333"/>
            <a:ext cx="5184576" cy="30243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1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DIRECT I/O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848872" cy="4464496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b="1" dirty="0"/>
              <a:t>Direct I/O</a:t>
            </a:r>
            <a:r>
              <a:rPr lang="en-US" dirty="0"/>
              <a:t> – CPU software explicitly transfer data to and from the controller’s data registers</a:t>
            </a:r>
            <a:endParaRPr lang="en-US" sz="2800" dirty="0"/>
          </a:p>
          <a:p>
            <a:pPr lvl="1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Direct I/O with polling </a:t>
            </a:r>
            <a:r>
              <a:rPr lang="en-US" dirty="0"/>
              <a:t>– the device management software polls the device controller status register to detect completion of the operation; 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Interrupt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driven direct I/O</a:t>
            </a:r>
            <a:r>
              <a:rPr lang="en-US" dirty="0"/>
              <a:t> – interrupts simplify the software’s responsibility for detecting operation completion;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MEMORY MAPPED I/O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67" y="2132856"/>
            <a:ext cx="8010462" cy="4608512"/>
          </a:xfrm>
        </p:spPr>
        <p:txBody>
          <a:bodyPr>
            <a:normAutofit/>
          </a:bodyPr>
          <a:lstStyle/>
          <a:p>
            <a:pPr lvl="0" algn="just"/>
            <a:r>
              <a:rPr lang="en-US" sz="2400" b="1" dirty="0"/>
              <a:t>Memory mapped I/O </a:t>
            </a:r>
            <a:r>
              <a:rPr lang="en-US" sz="2400" dirty="0"/>
              <a:t>– device addressing simplifies the interface (device seen as a range of memory locations)</a:t>
            </a:r>
          </a:p>
          <a:p>
            <a:pPr lvl="1"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Memory mapped I/O with polling </a:t>
            </a:r>
            <a:r>
              <a:rPr lang="en-US" sz="2400" dirty="0"/>
              <a:t>– the device management software polls the device controller status register to detect completion of the operation; </a:t>
            </a:r>
            <a:endParaRPr lang="en-US" sz="2400" dirty="0" smtClean="0"/>
          </a:p>
          <a:p>
            <a:pPr lvl="1" algn="just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Interrupt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driven I/O</a:t>
            </a:r>
            <a:r>
              <a:rPr lang="en-US" sz="2400" dirty="0"/>
              <a:t> – interrupts simplify the software’s responsibility for detecting operation completion;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DIRECT MEMORY ACCESS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" y="1930105"/>
            <a:ext cx="8229600" cy="4525963"/>
          </a:xfrm>
        </p:spPr>
        <p:txBody>
          <a:bodyPr numCol="2">
            <a:normAutofit/>
          </a:bodyPr>
          <a:lstStyle/>
          <a:p>
            <a:r>
              <a:rPr lang="en-US" sz="2000" dirty="0" smtClean="0"/>
              <a:t>Involves </a:t>
            </a:r>
            <a:r>
              <a:rPr lang="en-US" sz="2000" dirty="0"/>
              <a:t>designing of hardware to avoid the CPU perform the </a:t>
            </a:r>
            <a:r>
              <a:rPr lang="en-US" sz="2000" dirty="0" smtClean="0"/>
              <a:t>transfer of </a:t>
            </a:r>
            <a:r>
              <a:rPr lang="en-US" sz="2000" dirty="0"/>
              <a:t>information between the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56" y="2060848"/>
            <a:ext cx="3923928" cy="4371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2958765"/>
            <a:ext cx="4327026" cy="3528392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8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INTRODUCTION TO </a:t>
            </a:r>
            <a:r>
              <a:rPr lang="en-US" sz="3600" b="1" dirty="0" smtClean="0">
                <a:solidFill>
                  <a:srgbClr val="FF0000"/>
                </a:solidFill>
              </a:rPr>
              <a:t>OS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352928" cy="44644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A computer system has many resources (hardware and software), which may be require to complete a </a:t>
            </a:r>
            <a:r>
              <a:rPr lang="en-US" sz="2600" dirty="0" smtClean="0"/>
              <a:t>task.</a:t>
            </a:r>
          </a:p>
          <a:p>
            <a:pPr lvl="0" algn="just"/>
            <a:r>
              <a:rPr lang="en-US" sz="2600" dirty="0">
                <a:solidFill>
                  <a:srgbClr val="FF0000"/>
                </a:solidFill>
              </a:rPr>
              <a:t>Operating System is a system software that acts as an intermediary between a user and Computer Hardware to enable convenient usage of the system and efficient utilization of resources.</a:t>
            </a:r>
          </a:p>
          <a:p>
            <a:pPr lvl="0" algn="just"/>
            <a:r>
              <a:rPr lang="en-US" sz="2600" dirty="0"/>
              <a:t>The commonly required resources are input/output devices, memory, file storage space, CPU etc. </a:t>
            </a:r>
          </a:p>
          <a:p>
            <a:pPr lvl="0" algn="just"/>
            <a:r>
              <a:rPr lang="en-US" sz="2600" dirty="0"/>
              <a:t>The operating system acts as a manager of the above resources and allocates them to specific programs and users, whenever necessary to perform a particular task.</a:t>
            </a:r>
          </a:p>
          <a:p>
            <a:pPr lvl="0" algn="just"/>
            <a:r>
              <a:rPr lang="en-US" sz="2600" dirty="0"/>
              <a:t>The resources are processor, memory, files, and I/O devices.</a:t>
            </a:r>
            <a:r>
              <a:rPr lang="en-US" sz="2600" dirty="0">
                <a:solidFill>
                  <a:srgbClr val="FF0000"/>
                </a:solidFill>
              </a:rPr>
              <a:t> In simple terms, an operating system is the interface between the user and the machine.</a:t>
            </a:r>
          </a:p>
          <a:p>
            <a:pPr lvl="0" algn="just"/>
            <a:r>
              <a:rPr lang="en-US" sz="2600" dirty="0" smtClean="0"/>
              <a:t>Therefore </a:t>
            </a:r>
            <a:r>
              <a:rPr lang="en-US" sz="2600" dirty="0"/>
              <a:t>operating system is the resource manager i.e. it can manage the resource of a computer system internally</a:t>
            </a:r>
            <a:r>
              <a:rPr lang="en-US" sz="2600" dirty="0" smtClean="0"/>
              <a:t>.</a:t>
            </a:r>
            <a:endParaRPr lang="en-US" sz="26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50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06" y="1484784"/>
            <a:ext cx="7056784" cy="491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51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90" y="1257589"/>
            <a:ext cx="7344816" cy="514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89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BUFFERING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7941568" cy="4536504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Buffering is a technique by which a device manager keeps the slower I/O devices busy when a process is not requiring I/O operations.</a:t>
            </a:r>
          </a:p>
          <a:p>
            <a:pPr lvl="0" algn="just"/>
            <a:r>
              <a:rPr lang="en-US" b="1" dirty="0"/>
              <a:t>Input buffering</a:t>
            </a:r>
            <a:r>
              <a:rPr lang="en-US" dirty="0"/>
              <a:t> is the process of reading the data into the primary memory before the process requests it.</a:t>
            </a:r>
          </a:p>
          <a:p>
            <a:pPr lvl="0" algn="just"/>
            <a:r>
              <a:rPr lang="en-US" b="1" dirty="0"/>
              <a:t>Output buffering</a:t>
            </a:r>
            <a:r>
              <a:rPr lang="en-US" dirty="0"/>
              <a:t> is the process of saving the data in the memory and then writing it to the device while the process continues its execution.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7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HARDWARE LEVEL BUFFERING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50" y="1916832"/>
            <a:ext cx="8064896" cy="439248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DRIVER LEVEL BUFFERING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54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132856"/>
            <a:ext cx="7704856" cy="432048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4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DEVICE DRIVER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158" y="1844824"/>
            <a:ext cx="7920880" cy="4464496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/>
              <a:t>It is a software program that controls a particular type of device attached to the computer. </a:t>
            </a:r>
            <a:endParaRPr lang="en-US" sz="2800" dirty="0"/>
          </a:p>
          <a:p>
            <a:pPr lvl="0" algn="just"/>
            <a:r>
              <a:rPr lang="en-US" dirty="0"/>
              <a:t>It provides an interface to the hardware devices without the requirement to know the precise information about the hardware.</a:t>
            </a:r>
            <a:endParaRPr lang="en-US" sz="2800" dirty="0"/>
          </a:p>
          <a:p>
            <a:pPr lvl="0" algn="just"/>
            <a:r>
              <a:rPr lang="en-US" dirty="0"/>
              <a:t>A device driver communicates with the device through a bus or communication sub system.</a:t>
            </a:r>
            <a:endParaRPr lang="en-US" sz="2800" dirty="0"/>
          </a:p>
          <a:p>
            <a:pPr lvl="0"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RESPONSIBLITIES</a:t>
            </a:r>
            <a:endParaRPr lang="en-US" sz="2800" dirty="0"/>
          </a:p>
          <a:p>
            <a:pPr lvl="1" algn="just"/>
            <a:r>
              <a:rPr lang="en-US" dirty="0"/>
              <a:t>Initialize devices</a:t>
            </a:r>
            <a:endParaRPr lang="en-US" sz="2400" dirty="0"/>
          </a:p>
          <a:p>
            <a:pPr lvl="1" algn="just"/>
            <a:r>
              <a:rPr lang="en-US" dirty="0"/>
              <a:t>Interpreting the commands from the operating system</a:t>
            </a:r>
            <a:endParaRPr lang="en-US" sz="2400" dirty="0"/>
          </a:p>
          <a:p>
            <a:pPr lvl="1" algn="just"/>
            <a:r>
              <a:rPr lang="en-US" dirty="0"/>
              <a:t>Manage data transfers</a:t>
            </a:r>
            <a:endParaRPr lang="en-US" sz="2400" dirty="0"/>
          </a:p>
          <a:p>
            <a:pPr lvl="1" algn="just"/>
            <a:r>
              <a:rPr lang="en-US" dirty="0"/>
              <a:t>Accept and process interrupts</a:t>
            </a:r>
            <a:endParaRPr lang="en-US" sz="2400" dirty="0"/>
          </a:p>
          <a:p>
            <a:pPr lvl="1" algn="just"/>
            <a:r>
              <a:rPr lang="en-US" dirty="0"/>
              <a:t>Maintain the integrity of driver and kernel data structures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 smtClean="0"/>
              <a:t>– A </a:t>
            </a:r>
            <a:r>
              <a:rPr lang="en-US" dirty="0" smtClean="0"/>
              <a:t>- 132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409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837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– C </a:t>
            </a:r>
            <a:r>
              <a:rPr lang="en-US" smtClean="0"/>
              <a:t>- 105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18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INTRODUCTION TO OS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 descr="Conceptual view of an Operating Syste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328592" cy="410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0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GOALS OF OPERATING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04" y="2132856"/>
            <a:ext cx="7139136" cy="3777283"/>
          </a:xfrm>
        </p:spPr>
        <p:txBody>
          <a:bodyPr/>
          <a:lstStyle/>
          <a:p>
            <a:pPr lvl="0"/>
            <a:r>
              <a:rPr lang="en-US" dirty="0"/>
              <a:t>Execute user programs </a:t>
            </a:r>
            <a:endParaRPr lang="en-US" dirty="0" smtClean="0"/>
          </a:p>
          <a:p>
            <a:pPr lvl="0"/>
            <a:r>
              <a:rPr lang="en-US" dirty="0" smtClean="0"/>
              <a:t>Make </a:t>
            </a:r>
            <a:r>
              <a:rPr lang="en-US" dirty="0"/>
              <a:t>solving user problems easier.</a:t>
            </a:r>
          </a:p>
          <a:p>
            <a:pPr lvl="0"/>
            <a:r>
              <a:rPr lang="en-US" dirty="0"/>
              <a:t>Make the computer system convenient to use.</a:t>
            </a:r>
          </a:p>
          <a:p>
            <a:pPr lvl="0"/>
            <a:r>
              <a:rPr lang="en-US" dirty="0"/>
              <a:t>Use the computer hardware in an efficient manner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0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5758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FUNCTIONS OF OPERATING SYSTEM / SYSTEM COMPONENTS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92896"/>
            <a:ext cx="7283152" cy="381642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Main Memory Management</a:t>
            </a:r>
          </a:p>
          <a:p>
            <a:pPr lvl="0"/>
            <a:r>
              <a:rPr lang="en-US" dirty="0"/>
              <a:t>Processor Management</a:t>
            </a:r>
          </a:p>
          <a:p>
            <a:pPr lvl="0"/>
            <a:r>
              <a:rPr lang="en-US" dirty="0"/>
              <a:t>Device Management</a:t>
            </a:r>
          </a:p>
          <a:p>
            <a:pPr lvl="0"/>
            <a:r>
              <a:rPr lang="en-US" dirty="0"/>
              <a:t>File Management</a:t>
            </a:r>
          </a:p>
          <a:p>
            <a:pPr lvl="0"/>
            <a:r>
              <a:rPr lang="en-US" dirty="0"/>
              <a:t>I/O System Management</a:t>
            </a:r>
          </a:p>
          <a:p>
            <a:pPr lvl="0"/>
            <a:r>
              <a:rPr lang="en-US" dirty="0"/>
              <a:t>Secondary Management</a:t>
            </a:r>
          </a:p>
          <a:p>
            <a:pPr lvl="0"/>
            <a:r>
              <a:rPr lang="en-US" dirty="0"/>
              <a:t>Networking</a:t>
            </a:r>
          </a:p>
          <a:p>
            <a:pPr lvl="0"/>
            <a:r>
              <a:rPr lang="en-US" dirty="0"/>
              <a:t>Protection System</a:t>
            </a:r>
          </a:p>
          <a:p>
            <a:pPr lvl="0"/>
            <a:r>
              <a:rPr lang="en-US" dirty="0"/>
              <a:t>Command Interpreter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6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MEMORY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424936" cy="4248472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/>
              <a:t>Memory management refers to management of Primary Memory or Main Memory. Main memory is a large array of words or bytes where each word or byte has its own address.</a:t>
            </a:r>
          </a:p>
          <a:p>
            <a:pPr lvl="0" algn="just"/>
            <a:r>
              <a:rPr lang="en-US" dirty="0"/>
              <a:t>Main memory provides a fast storage that can be accessed directly by the CPU.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primary memory, i.e., what part of it are in use by whom, what part is not in use.</a:t>
            </a:r>
            <a:endParaRPr lang="en-US" sz="2400" dirty="0"/>
          </a:p>
          <a:p>
            <a:pPr lvl="1" algn="just"/>
            <a:r>
              <a:rPr lang="en-US" dirty="0"/>
              <a:t>In multiprogramming, the OS decides which process will get memory when and how much.</a:t>
            </a:r>
            <a:endParaRPr lang="en-US" sz="2400" dirty="0"/>
          </a:p>
          <a:p>
            <a:pPr lvl="1" algn="just"/>
            <a:r>
              <a:rPr lang="en-US" dirty="0"/>
              <a:t>Allocates the memory when a process requests it to do so.</a:t>
            </a:r>
            <a:endParaRPr lang="en-US" sz="2400" dirty="0"/>
          </a:p>
          <a:p>
            <a:pPr lvl="1" algn="just"/>
            <a:r>
              <a:rPr lang="en-US" dirty="0"/>
              <a:t>De-allocates the memory when a process no longer needs it or has been terminated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8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3054</Words>
  <Application>Microsoft Office PowerPoint</Application>
  <PresentationFormat>On-screen Show (4:3)</PresentationFormat>
  <Paragraphs>395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SCS1301 - OPERATING SYSTEM</vt:lpstr>
      <vt:lpstr>PowerPoint Presentation</vt:lpstr>
      <vt:lpstr>PowerPoint Presentation</vt:lpstr>
      <vt:lpstr>PowerPoint Presentation</vt:lpstr>
      <vt:lpstr>INTRODUCTION TO OS</vt:lpstr>
      <vt:lpstr>INTRODUCTION TO OS</vt:lpstr>
      <vt:lpstr>GOALS OF OPERATING SYSTEM </vt:lpstr>
      <vt:lpstr>FUNCTIONS OF OPERATING SYSTEM / SYSTEM COMPONENTS</vt:lpstr>
      <vt:lpstr>MEMORY MANAGEMENT</vt:lpstr>
      <vt:lpstr>PROCESSOR MANAGEMENT</vt:lpstr>
      <vt:lpstr>DEVICE MANAGEMENT</vt:lpstr>
      <vt:lpstr>FILE MANAGEMENT</vt:lpstr>
      <vt:lpstr>I/O SYSTEM MANAGEMENT</vt:lpstr>
      <vt:lpstr>SECONDARY STORAGE MANAGEMENT</vt:lpstr>
      <vt:lpstr>NETWORKING</vt:lpstr>
      <vt:lpstr>PROTECTION SYSTEM</vt:lpstr>
      <vt:lpstr>COMMAND INTERPRETER SYSTEM</vt:lpstr>
      <vt:lpstr>CLASSIFICATION OF OPERATING SYSTEM</vt:lpstr>
      <vt:lpstr>OPERATING SYSTEM STRUCTURES</vt:lpstr>
      <vt:lpstr>MS – DOS Structure</vt:lpstr>
      <vt:lpstr>LAYERED STRUCTURE</vt:lpstr>
      <vt:lpstr>UNIX STRUCTURE</vt:lpstr>
      <vt:lpstr>UNIX</vt:lpstr>
      <vt:lpstr>VIRTUAL MACHINE</vt:lpstr>
      <vt:lpstr>VIRTUAL MACHINE</vt:lpstr>
      <vt:lpstr>OPERATING SYSTEM SERVICES</vt:lpstr>
      <vt:lpstr>SYSTEM CALLS</vt:lpstr>
      <vt:lpstr>PowerPoint Presentation</vt:lpstr>
      <vt:lpstr>SYSTEM CALLS</vt:lpstr>
      <vt:lpstr>PowerPoint Presentation</vt:lpstr>
      <vt:lpstr>SYSTEM CALLS</vt:lpstr>
      <vt:lpstr>TYPES OF SYSTEM CALLS</vt:lpstr>
      <vt:lpstr>SYSTEM STRUCTURE</vt:lpstr>
      <vt:lpstr>KERNELS</vt:lpstr>
      <vt:lpstr>RESOURCES &amp; PROCESSES</vt:lpstr>
      <vt:lpstr>RESOURCES &amp; PROCESSES</vt:lpstr>
      <vt:lpstr>RESOURCES &amp; PROCESSES</vt:lpstr>
      <vt:lpstr>THREADS</vt:lpstr>
      <vt:lpstr>PowerPoint Presentation</vt:lpstr>
      <vt:lpstr>TYPES OF THREADS</vt:lpstr>
      <vt:lpstr>KERNEL LEVEL THREADS</vt:lpstr>
      <vt:lpstr>MANY TO MANY MODEL</vt:lpstr>
      <vt:lpstr>MANY TO ONE MODEL</vt:lpstr>
      <vt:lpstr>ONE TO ONE MODEL</vt:lpstr>
      <vt:lpstr>OBJECTS</vt:lpstr>
      <vt:lpstr>DEVICE MANAGEMENT</vt:lpstr>
      <vt:lpstr>DIRECT I/O</vt:lpstr>
      <vt:lpstr>MEMORY MAPPED I/O</vt:lpstr>
      <vt:lpstr>DIRECT MEMORY ACCESS</vt:lpstr>
      <vt:lpstr>PowerPoint Presentation</vt:lpstr>
      <vt:lpstr>PowerPoint Presentation</vt:lpstr>
      <vt:lpstr>BUFFERING</vt:lpstr>
      <vt:lpstr>HARDWARE LEVEL BUFFERING</vt:lpstr>
      <vt:lpstr>DRIVER LEVEL BUFFERING</vt:lpstr>
      <vt:lpstr>DEVICE DRIVER</vt:lpstr>
      <vt:lpstr>Quiz – A - 132</vt:lpstr>
      <vt:lpstr>Quiz – C - 105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SCS1301 - OPERATING SYSTEM</dc:title>
  <dc:creator>Windows User</dc:creator>
  <cp:lastModifiedBy>Windows User</cp:lastModifiedBy>
  <cp:revision>43</cp:revision>
  <dcterms:created xsi:type="dcterms:W3CDTF">2020-07-21T04:00:18Z</dcterms:created>
  <dcterms:modified xsi:type="dcterms:W3CDTF">2020-09-01T07:09:39Z</dcterms:modified>
</cp:coreProperties>
</file>