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935" autoAdjust="0"/>
  </p:normalViewPr>
  <p:slideViewPr>
    <p:cSldViewPr>
      <p:cViewPr>
        <p:scale>
          <a:sx n="70" d="100"/>
          <a:sy n="70" d="100"/>
        </p:scale>
        <p:origin x="-137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33136-5FE1-4C05-9136-D47102729CF5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86159-770E-45CD-B611-AE2A1040CE3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286159-770E-45CD-B611-AE2A1040CE3D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2CDC-EDE1-4291-803E-08E39F1825C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8AAA-E95B-4788-9C59-95DD39688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2CDC-EDE1-4291-803E-08E39F1825C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8AAA-E95B-4788-9C59-95DD39688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2CDC-EDE1-4291-803E-08E39F1825C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8AAA-E95B-4788-9C59-95DD39688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2CDC-EDE1-4291-803E-08E39F1825C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8AAA-E95B-4788-9C59-95DD39688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2CDC-EDE1-4291-803E-08E39F1825C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8AAA-E95B-4788-9C59-95DD39688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2CDC-EDE1-4291-803E-08E39F1825C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8AAA-E95B-4788-9C59-95DD39688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2CDC-EDE1-4291-803E-08E39F1825C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8AAA-E95B-4788-9C59-95DD39688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2CDC-EDE1-4291-803E-08E39F1825C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8AAA-E95B-4788-9C59-95DD39688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2CDC-EDE1-4291-803E-08E39F1825C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8AAA-E95B-4788-9C59-95DD39688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2CDC-EDE1-4291-803E-08E39F1825C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8AAA-E95B-4788-9C59-95DD39688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2CDC-EDE1-4291-803E-08E39F1825C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B8AAA-E95B-4788-9C59-95DD39688F3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D2CDC-EDE1-4291-803E-08E39F1825C7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B8AAA-E95B-4788-9C59-95DD39688F3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657600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Intermediate Code Generation</a:t>
            </a:r>
          </a:p>
        </p:txBody>
      </p:sp>
      <p:pic>
        <p:nvPicPr>
          <p:cNvPr id="4" name="Picture 2" descr="HEADER New cop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2700"/>
            <a:ext cx="91440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41020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CC0066"/>
                </a:solidFill>
              </a:rPr>
              <a:t>Syntax Directed Construction</a:t>
            </a:r>
            <a:endParaRPr lang="en-US" sz="3200" b="1" dirty="0">
              <a:solidFill>
                <a:srgbClr val="CC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410200"/>
          </a:xfrm>
        </p:spPr>
        <p:txBody>
          <a:bodyPr/>
          <a:lstStyle/>
          <a:p>
            <a:r>
              <a:rPr lang="en-US" dirty="0" smtClean="0"/>
              <a:t>E.val is a translation whose value is  a pointer to a node in the syntax tree.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743200"/>
          <a:ext cx="7543800" cy="275105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09800"/>
                <a:gridCol w="5334000"/>
              </a:tblGrid>
              <a:tr h="1846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C0066"/>
                          </a:solidFill>
                        </a:rPr>
                        <a:t>Production</a:t>
                      </a:r>
                      <a:endParaRPr lang="en-US" sz="2400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C0066"/>
                          </a:solidFill>
                        </a:rPr>
                        <a:t>Semantic Action</a:t>
                      </a:r>
                      <a:endParaRPr lang="en-US" sz="2400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</a:tr>
              <a:tr h="5734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 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op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{E.val := NODE (OP,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val</a:t>
                      </a:r>
                      <a:r>
                        <a:rPr lang="en-US" sz="2400" dirty="0" smtClean="0"/>
                        <a:t>,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E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val</a:t>
                      </a:r>
                      <a:r>
                        <a:rPr lang="en-US" sz="2400" dirty="0" smtClean="0"/>
                        <a:t>)}</a:t>
                      </a:r>
                      <a:endParaRPr lang="en-US" sz="2400" dirty="0"/>
                    </a:p>
                  </a:txBody>
                  <a:tcPr/>
                </a:tc>
              </a:tr>
              <a:tr h="5734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 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 (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{E.val :=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val</a:t>
                      </a:r>
                      <a:r>
                        <a:rPr lang="en-US" sz="2400" dirty="0" smtClean="0"/>
                        <a:t>}</a:t>
                      </a:r>
                    </a:p>
                  </a:txBody>
                  <a:tcPr/>
                </a:tc>
              </a:tr>
              <a:tr h="5734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 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 -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endParaRPr lang="en-US" sz="2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{E.val := UNARY (-,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dirty="0" smtClean="0"/>
                        <a:t>.</a:t>
                      </a:r>
                      <a:r>
                        <a:rPr lang="en-US" sz="2400" dirty="0" err="1" smtClean="0"/>
                        <a:t>val</a:t>
                      </a:r>
                      <a:r>
                        <a:rPr lang="en-US" sz="2400" dirty="0" smtClean="0"/>
                        <a:t>)}</a:t>
                      </a:r>
                    </a:p>
                  </a:txBody>
                  <a:tcPr/>
                </a:tc>
              </a:tr>
              <a:tr h="5734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 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 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{E.val := LEAF(id)}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91000" cy="715962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 smtClean="0">
                <a:solidFill>
                  <a:srgbClr val="CC0066"/>
                </a:solidFill>
              </a:rPr>
              <a:t>(3) Three address code</a:t>
            </a:r>
            <a:endParaRPr lang="en-US" sz="2800" u="sng" dirty="0">
              <a:solidFill>
                <a:srgbClr val="CC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This is the most popularly used method.</a:t>
            </a:r>
          </a:p>
          <a:p>
            <a:pPr>
              <a:buNone/>
            </a:pPr>
            <a:r>
              <a:rPr lang="en-US" b="1" dirty="0" smtClean="0"/>
              <a:t>General format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>
                <a:solidFill>
                  <a:srgbClr val="CC0066"/>
                </a:solidFill>
              </a:rPr>
              <a:t>x</a:t>
            </a:r>
            <a:r>
              <a:rPr lang="en-US" dirty="0" smtClean="0">
                <a:solidFill>
                  <a:srgbClr val="CC0066"/>
                </a:solidFill>
              </a:rPr>
              <a:t> := y op z</a:t>
            </a:r>
          </a:p>
          <a:p>
            <a:pPr>
              <a:buNone/>
            </a:pPr>
            <a:r>
              <a:rPr lang="en-US" dirty="0" smtClean="0"/>
              <a:t>	where x, y, and z are names, constants, or compiler-generated temporaries; </a:t>
            </a:r>
          </a:p>
          <a:p>
            <a:r>
              <a:rPr lang="en-US" dirty="0" smtClean="0"/>
              <a:t>op stands for any operator such as a fixed- or floating-point arithmetic operator or a logical operator on Boolean valued data.</a:t>
            </a:r>
            <a:endParaRPr lang="en-US" dirty="0">
              <a:solidFill>
                <a:srgbClr val="CC0066"/>
              </a:solidFill>
            </a:endParaRP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err="1" smtClean="0"/>
              <a:t>eg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err="1" smtClean="0"/>
              <a:t>i</a:t>
            </a:r>
            <a:r>
              <a:rPr lang="en-US" dirty="0" smtClean="0"/>
              <a:t> := </a:t>
            </a:r>
            <a:r>
              <a:rPr lang="en-US" dirty="0" err="1" smtClean="0"/>
              <a:t>i</a:t>
            </a:r>
            <a:r>
              <a:rPr lang="en-US" dirty="0" smtClean="0"/>
              <a:t> + j + k</a:t>
            </a:r>
          </a:p>
          <a:p>
            <a:pPr>
              <a:buNone/>
            </a:pPr>
            <a:r>
              <a:rPr lang="en-US" b="1" u="sng" dirty="0" err="1" smtClean="0"/>
              <a:t>Ans</a:t>
            </a:r>
            <a:r>
              <a:rPr lang="en-US" b="1" u="sng" dirty="0" smtClean="0"/>
              <a:t>: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smtClean="0">
                <a:solidFill>
                  <a:srgbClr val="CC0066"/>
                </a:solidFill>
              </a:rPr>
              <a:t>t</a:t>
            </a:r>
            <a:r>
              <a:rPr lang="en-US" baseline="-25000" dirty="0" smtClean="0">
                <a:solidFill>
                  <a:srgbClr val="CC0066"/>
                </a:solidFill>
              </a:rPr>
              <a:t>1</a:t>
            </a:r>
            <a:r>
              <a:rPr lang="en-US" dirty="0" smtClean="0">
                <a:solidFill>
                  <a:srgbClr val="CC0066"/>
                </a:solidFill>
              </a:rPr>
              <a:t> = </a:t>
            </a:r>
            <a:r>
              <a:rPr lang="en-US" dirty="0" err="1" smtClean="0">
                <a:solidFill>
                  <a:srgbClr val="CC0066"/>
                </a:solidFill>
              </a:rPr>
              <a:t>i</a:t>
            </a:r>
            <a:r>
              <a:rPr lang="en-US" dirty="0" smtClean="0">
                <a:solidFill>
                  <a:srgbClr val="CC0066"/>
                </a:solidFill>
              </a:rPr>
              <a:t> + j</a:t>
            </a:r>
          </a:p>
          <a:p>
            <a:pPr>
              <a:buNone/>
            </a:pPr>
            <a:r>
              <a:rPr lang="en-US" dirty="0" smtClean="0">
                <a:solidFill>
                  <a:srgbClr val="CC0066"/>
                </a:solidFill>
              </a:rPr>
              <a:t>		</a:t>
            </a:r>
            <a:r>
              <a:rPr lang="en-US" dirty="0" err="1" smtClean="0">
                <a:solidFill>
                  <a:srgbClr val="CC0066"/>
                </a:solidFill>
              </a:rPr>
              <a:t>i</a:t>
            </a:r>
            <a:r>
              <a:rPr lang="en-US" dirty="0" smtClean="0">
                <a:solidFill>
                  <a:srgbClr val="CC0066"/>
                </a:solidFill>
              </a:rPr>
              <a:t> = </a:t>
            </a:r>
            <a:r>
              <a:rPr lang="en-US" dirty="0" smtClean="0">
                <a:solidFill>
                  <a:srgbClr val="CC0066"/>
                </a:solidFill>
              </a:rPr>
              <a:t>t</a:t>
            </a:r>
            <a:r>
              <a:rPr lang="en-US" baseline="-25000" dirty="0" smtClean="0">
                <a:solidFill>
                  <a:srgbClr val="CC0066"/>
                </a:solidFill>
              </a:rPr>
              <a:t>1 </a:t>
            </a:r>
            <a:r>
              <a:rPr lang="en-US" dirty="0" smtClean="0">
                <a:solidFill>
                  <a:srgbClr val="CC0066"/>
                </a:solidFill>
              </a:rPr>
              <a:t>+ k</a:t>
            </a:r>
            <a:endParaRPr lang="en-US" dirty="0">
              <a:solidFill>
                <a:srgbClr val="CC0066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487362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solidFill>
                  <a:srgbClr val="CC0066"/>
                </a:solidFill>
              </a:rPr>
              <a:t>Types of Three Address Statements</a:t>
            </a:r>
            <a:endParaRPr lang="en-US" sz="3200" dirty="0">
              <a:solidFill>
                <a:srgbClr val="CC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Assignment statements of the form x=y op z ,where op is a binary arithmetic or logical operation. </a:t>
            </a:r>
          </a:p>
          <a:p>
            <a:r>
              <a:rPr lang="en-US" dirty="0" smtClean="0"/>
              <a:t>Assignment instructions of the form x = op y. where op is a unary operation. </a:t>
            </a:r>
          </a:p>
          <a:p>
            <a:pPr lvl="1"/>
            <a:r>
              <a:rPr lang="en-US" dirty="0" smtClean="0"/>
              <a:t>Essential unary operations include unary minus. </a:t>
            </a:r>
          </a:p>
          <a:p>
            <a:pPr lvl="1"/>
            <a:r>
              <a:rPr lang="en-US" dirty="0" smtClean="0"/>
              <a:t>Logical negation, shift operators and conversion operators that, for example. </a:t>
            </a:r>
          </a:p>
          <a:p>
            <a:pPr lvl="1"/>
            <a:r>
              <a:rPr lang="en-US" dirty="0" smtClean="0"/>
              <a:t>convert fixed-point number to a floating-point number. </a:t>
            </a:r>
          </a:p>
          <a:p>
            <a:r>
              <a:rPr lang="en-US" dirty="0" smtClean="0"/>
              <a:t>Copy statement of the form x=y where the value of y is assigned to x. </a:t>
            </a:r>
          </a:p>
          <a:p>
            <a:r>
              <a:rPr lang="en-US" dirty="0" smtClean="0"/>
              <a:t>The unconditional jump </a:t>
            </a:r>
            <a:r>
              <a:rPr lang="en-US" dirty="0" err="1" smtClean="0"/>
              <a:t>goto</a:t>
            </a:r>
            <a:r>
              <a:rPr lang="en-US" dirty="0" smtClean="0"/>
              <a:t> L. </a:t>
            </a:r>
          </a:p>
          <a:p>
            <a:pPr lvl="1"/>
            <a:r>
              <a:rPr lang="en-US" dirty="0" smtClean="0"/>
              <a:t>The three-address statement with label L is the next to be executed.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6248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Conditional jumps such as </a:t>
            </a:r>
            <a:r>
              <a:rPr lang="en-US" dirty="0" smtClean="0">
                <a:solidFill>
                  <a:srgbClr val="CC0066"/>
                </a:solidFill>
              </a:rPr>
              <a:t>If x </a:t>
            </a:r>
            <a:r>
              <a:rPr lang="en-US" dirty="0" err="1" smtClean="0">
                <a:solidFill>
                  <a:srgbClr val="CC0066"/>
                </a:solidFill>
              </a:rPr>
              <a:t>relop</a:t>
            </a:r>
            <a:r>
              <a:rPr lang="en-US" dirty="0" smtClean="0">
                <a:solidFill>
                  <a:srgbClr val="CC0066"/>
                </a:solidFill>
              </a:rPr>
              <a:t> y </a:t>
            </a:r>
            <a:r>
              <a:rPr lang="en-US" dirty="0" err="1" smtClean="0">
                <a:solidFill>
                  <a:srgbClr val="CC0066"/>
                </a:solidFill>
              </a:rPr>
              <a:t>goto</a:t>
            </a:r>
            <a:r>
              <a:rPr lang="en-US" dirty="0" smtClean="0">
                <a:solidFill>
                  <a:srgbClr val="CC0066"/>
                </a:solidFill>
              </a:rPr>
              <a:t> L</a:t>
            </a:r>
            <a:r>
              <a:rPr lang="en-US" dirty="0" smtClean="0"/>
              <a:t>. This instruction applies a relational operator(,&gt;=,etc.) to x and y. </a:t>
            </a:r>
          </a:p>
          <a:p>
            <a:pPr lvl="1"/>
            <a:r>
              <a:rPr lang="en-US" dirty="0" smtClean="0"/>
              <a:t>executes, the statement with label L next if x stands in relation </a:t>
            </a:r>
            <a:r>
              <a:rPr lang="en-US" dirty="0" err="1" smtClean="0"/>
              <a:t>relop</a:t>
            </a:r>
            <a:r>
              <a:rPr lang="en-US" dirty="0" smtClean="0"/>
              <a:t> to y. </a:t>
            </a:r>
          </a:p>
          <a:p>
            <a:pPr lvl="1"/>
            <a:r>
              <a:rPr lang="en-US" dirty="0" smtClean="0"/>
              <a:t>If not, the three-address statement following if x </a:t>
            </a:r>
            <a:r>
              <a:rPr lang="en-US" dirty="0" err="1" smtClean="0"/>
              <a:t>relop</a:t>
            </a:r>
            <a:r>
              <a:rPr lang="en-US" dirty="0" smtClean="0"/>
              <a:t> y </a:t>
            </a:r>
            <a:r>
              <a:rPr lang="en-US" dirty="0" err="1" smtClean="0"/>
              <a:t>goto</a:t>
            </a:r>
            <a:r>
              <a:rPr lang="en-US" dirty="0" smtClean="0"/>
              <a:t> L is executed next,, as is the usual sequence. </a:t>
            </a:r>
          </a:p>
          <a:p>
            <a:r>
              <a:rPr lang="en-US" dirty="0" err="1" smtClean="0">
                <a:solidFill>
                  <a:srgbClr val="CC0066"/>
                </a:solidFill>
              </a:rPr>
              <a:t>Param</a:t>
            </a:r>
            <a:r>
              <a:rPr lang="en-US" dirty="0" smtClean="0">
                <a:solidFill>
                  <a:srgbClr val="CC0066"/>
                </a:solidFill>
              </a:rPr>
              <a:t> x and call p</a:t>
            </a:r>
            <a:r>
              <a:rPr lang="en-US" dirty="0" smtClean="0"/>
              <a:t>, n for procedure calls and return y. </a:t>
            </a:r>
          </a:p>
          <a:p>
            <a:pPr lvl="1"/>
            <a:r>
              <a:rPr lang="en-US" dirty="0" smtClean="0"/>
              <a:t>where y representing a returned value is optional Their typical use it as the sequence of </a:t>
            </a:r>
            <a:r>
              <a:rPr lang="en-US" dirty="0" err="1" smtClean="0"/>
              <a:t>three.address</a:t>
            </a:r>
            <a:r>
              <a:rPr lang="en-US" dirty="0" smtClean="0"/>
              <a:t> statements </a:t>
            </a:r>
            <a:r>
              <a:rPr lang="en-US" dirty="0" err="1" smtClean="0"/>
              <a:t>param</a:t>
            </a:r>
            <a:r>
              <a:rPr lang="en-US" dirty="0" smtClean="0"/>
              <a:t> x1 </a:t>
            </a:r>
            <a:r>
              <a:rPr lang="en-US" dirty="0" err="1" smtClean="0"/>
              <a:t>param</a:t>
            </a:r>
            <a:r>
              <a:rPr lang="en-US" dirty="0" smtClean="0"/>
              <a:t> x2 …. 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xn</a:t>
            </a:r>
            <a:r>
              <a:rPr lang="en-US" dirty="0" smtClean="0"/>
              <a:t> call </a:t>
            </a:r>
            <a:r>
              <a:rPr lang="en-US" dirty="0" err="1" smtClean="0"/>
              <a:t>p,n</a:t>
            </a:r>
            <a:r>
              <a:rPr lang="en-US" dirty="0" smtClean="0"/>
              <a:t> generated as part of a call of the procedure p(x1,x2,….</a:t>
            </a:r>
            <a:r>
              <a:rPr lang="en-US" dirty="0" err="1" smtClean="0"/>
              <a:t>xn</a:t>
            </a:r>
            <a:r>
              <a:rPr lang="en-US" dirty="0" smtClean="0"/>
              <a:t>) 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dirty="0" smtClean="0"/>
              <a:t>Indexed assignments of the form x=y[</a:t>
            </a:r>
            <a:r>
              <a:rPr lang="en-US" dirty="0" err="1" smtClean="0"/>
              <a:t>i</a:t>
            </a:r>
            <a:r>
              <a:rPr lang="en-US" dirty="0" smtClean="0"/>
              <a:t>] and x[</a:t>
            </a:r>
            <a:r>
              <a:rPr lang="en-US" dirty="0" err="1" smtClean="0"/>
              <a:t>i</a:t>
            </a:r>
            <a:r>
              <a:rPr lang="en-US" dirty="0" smtClean="0"/>
              <a:t>]=y. </a:t>
            </a:r>
          </a:p>
          <a:p>
            <a:pPr lvl="1"/>
            <a:r>
              <a:rPr lang="en-US" dirty="0" smtClean="0"/>
              <a:t>The first of these sets x to the value in the location </a:t>
            </a:r>
            <a:r>
              <a:rPr lang="en-US" dirty="0" err="1" smtClean="0"/>
              <a:t>i</a:t>
            </a:r>
            <a:r>
              <a:rPr lang="en-US" dirty="0" smtClean="0"/>
              <a:t> memory units beyond location y.</a:t>
            </a:r>
          </a:p>
          <a:p>
            <a:pPr lvl="1"/>
            <a:r>
              <a:rPr lang="en-US" dirty="0" smtClean="0"/>
              <a:t>The stat[</a:t>
            </a:r>
            <a:r>
              <a:rPr lang="en-US" dirty="0" err="1" smtClean="0"/>
              <a:t>i</a:t>
            </a:r>
            <a:r>
              <a:rPr lang="en-US" dirty="0" smtClean="0"/>
              <a:t>]=y sets the contents of the location I units beyond x to the value of y. In both these instructions, x, y. and </a:t>
            </a:r>
            <a:r>
              <a:rPr lang="en-US" dirty="0" err="1" smtClean="0"/>
              <a:t>i</a:t>
            </a:r>
            <a:r>
              <a:rPr lang="en-US" dirty="0" smtClean="0"/>
              <a:t> refer to data objects. </a:t>
            </a:r>
          </a:p>
          <a:p>
            <a:r>
              <a:rPr lang="en-US" dirty="0" smtClean="0"/>
              <a:t>Address and pointer assignments of the form x=&amp;y, x=*y and *x=y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715962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rgbClr val="CC0066"/>
                </a:solidFill>
              </a:rPr>
              <a:t>Implementation of three address code</a:t>
            </a:r>
            <a:endParaRPr lang="en-US" sz="3600" dirty="0">
              <a:solidFill>
                <a:srgbClr val="CC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257800"/>
          </a:xfrm>
        </p:spPr>
        <p:txBody>
          <a:bodyPr/>
          <a:lstStyle/>
          <a:p>
            <a:r>
              <a:rPr lang="en-US" dirty="0" smtClean="0"/>
              <a:t>A three-address statement is an abstract form of intermediate code. </a:t>
            </a:r>
          </a:p>
          <a:p>
            <a:r>
              <a:rPr lang="en-US" dirty="0" smtClean="0"/>
              <a:t>In a compiler, these statements can be implemented as records with fields for the operator and the operands. </a:t>
            </a:r>
            <a:endParaRPr lang="en-US" b="1" dirty="0" smtClean="0"/>
          </a:p>
          <a:p>
            <a:r>
              <a:rPr lang="en-US" b="1" dirty="0" smtClean="0"/>
              <a:t>Types</a:t>
            </a:r>
          </a:p>
          <a:p>
            <a:pPr lvl="1"/>
            <a:r>
              <a:rPr lang="en-US" dirty="0" smtClean="0"/>
              <a:t>Quadruple</a:t>
            </a:r>
          </a:p>
          <a:p>
            <a:pPr lvl="1"/>
            <a:r>
              <a:rPr lang="en-US" dirty="0" smtClean="0"/>
              <a:t>Triple</a:t>
            </a:r>
          </a:p>
          <a:p>
            <a:pPr lvl="1"/>
            <a:r>
              <a:rPr lang="en-US" dirty="0" smtClean="0"/>
              <a:t>Indirect Triple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563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CC0066"/>
                </a:solidFill>
              </a:rPr>
              <a:t>Quadruple </a:t>
            </a:r>
            <a:endParaRPr lang="en-US" sz="3600" b="1" dirty="0">
              <a:solidFill>
                <a:srgbClr val="CC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quadruple is a record structure with four fields, which we call op,. arg1, </a:t>
            </a:r>
            <a:r>
              <a:rPr lang="en-US" dirty="0" err="1" smtClean="0"/>
              <a:t>arg</a:t>
            </a:r>
            <a:r>
              <a:rPr lang="en-US" dirty="0" smtClean="0"/>
              <a:t> 2, and result. </a:t>
            </a:r>
          </a:p>
          <a:p>
            <a:r>
              <a:rPr lang="en-US" dirty="0" smtClean="0"/>
              <a:t>The op field contains an internal code for the operator. </a:t>
            </a:r>
          </a:p>
          <a:p>
            <a:r>
              <a:rPr lang="en-US" dirty="0" smtClean="0"/>
              <a:t>The three-address statement x =y op z is represented by placing y in arg1, z in arg2, and x in result. </a:t>
            </a:r>
          </a:p>
          <a:p>
            <a:r>
              <a:rPr lang="en-US" dirty="0" smtClean="0"/>
              <a:t>Statements with unary operators like x = -y or x= y do not use arg2.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590800" cy="792162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 smtClean="0">
                <a:solidFill>
                  <a:srgbClr val="CC0066"/>
                </a:solidFill>
              </a:rPr>
              <a:t>Triple</a:t>
            </a:r>
            <a:endParaRPr lang="en-US" sz="3600" b="1" dirty="0">
              <a:solidFill>
                <a:srgbClr val="CC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To avoid entering temporary names into the symbol table, we might refer to a temporary value by the position of the statement that computes it. </a:t>
            </a:r>
          </a:p>
          <a:p>
            <a:r>
              <a:rPr lang="en-US" dirty="0" smtClean="0"/>
              <a:t>Doing so ,the three address statements can be represented by records with only three fields :op,arg1,arg2. </a:t>
            </a:r>
          </a:p>
          <a:p>
            <a:r>
              <a:rPr lang="en-US" dirty="0" smtClean="0"/>
              <a:t>The contents of fields arg1,arg 2, and result are normally pointers to the symbol-table entries for the names represented by these fields.</a:t>
            </a:r>
          </a:p>
          <a:p>
            <a:r>
              <a:rPr lang="en-US" dirty="0" smtClean="0"/>
              <a:t> If so, temporary names must be entered into the symbol table as they are created.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886200" cy="563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CC0066"/>
                </a:solidFill>
              </a:rPr>
              <a:t>Indirect Triples</a:t>
            </a:r>
            <a:endParaRPr lang="en-US" sz="3600" b="1" dirty="0">
              <a:solidFill>
                <a:srgbClr val="CC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/>
          <a:lstStyle/>
          <a:p>
            <a:r>
              <a:rPr lang="en-US" dirty="0" smtClean="0"/>
              <a:t>Another implementation of three address code that has been considered is that of listing pointers to triples, rather than listing the triples themselves. </a:t>
            </a:r>
          </a:p>
          <a:p>
            <a:r>
              <a:rPr lang="en-US" dirty="0" smtClean="0"/>
              <a:t>This implementation is called indirect triples.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3429000" cy="563562"/>
          </a:xfrm>
        </p:spPr>
        <p:txBody>
          <a:bodyPr>
            <a:noAutofit/>
          </a:bodyPr>
          <a:lstStyle/>
          <a:p>
            <a:pPr algn="l"/>
            <a:r>
              <a:rPr lang="en-US" sz="3600" b="1" dirty="0" smtClean="0">
                <a:solidFill>
                  <a:srgbClr val="CC0066"/>
                </a:solidFill>
              </a:rPr>
              <a:t>E:=(a*b)+c </a:t>
            </a:r>
            <a:endParaRPr lang="en-US" sz="3600" b="1" dirty="0">
              <a:solidFill>
                <a:srgbClr val="CC0066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990600"/>
            <a:ext cx="2971800" cy="200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524000"/>
            <a:ext cx="495920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276600"/>
            <a:ext cx="4550735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25999" y="3810000"/>
            <a:ext cx="4092677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fourth phase in the process of compilation.</a:t>
            </a:r>
          </a:p>
          <a:p>
            <a:r>
              <a:rPr lang="en-US" dirty="0" smtClean="0"/>
              <a:t>This phase receives the syntax directed translated constructs and represents them as intermediate code.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419600"/>
            <a:ext cx="5715000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19400" y="3048000"/>
            <a:ext cx="3238453" cy="9188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>
                <a:solidFill>
                  <a:srgbClr val="CC0066"/>
                </a:solidFill>
              </a:rPr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Both"/>
            </a:pPr>
            <a:r>
              <a:rPr lang="en-US" dirty="0" smtClean="0"/>
              <a:t>Postfix</a:t>
            </a:r>
          </a:p>
          <a:p>
            <a:pPr marL="514350" indent="-514350">
              <a:buAutoNum type="arabicParenBoth"/>
            </a:pPr>
            <a:r>
              <a:rPr lang="en-US" dirty="0" smtClean="0"/>
              <a:t>Syntax tree</a:t>
            </a:r>
          </a:p>
          <a:p>
            <a:pPr marL="514350" indent="-514350">
              <a:buAutoNum type="arabicParenBoth"/>
            </a:pPr>
            <a:r>
              <a:rPr lang="en-US" dirty="0" smtClean="0"/>
              <a:t>Three address code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038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u="sng" dirty="0" smtClean="0">
                <a:solidFill>
                  <a:srgbClr val="CC0066"/>
                </a:solidFill>
              </a:rPr>
              <a:t>(1) Postfix</a:t>
            </a:r>
            <a:endParaRPr lang="en-US" u="sng" dirty="0">
              <a:solidFill>
                <a:srgbClr val="CC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/>
          <a:lstStyle/>
          <a:p>
            <a:r>
              <a:rPr lang="en-US" dirty="0" smtClean="0"/>
              <a:t>Also known as Reverse Polish Notation</a:t>
            </a:r>
          </a:p>
          <a:p>
            <a:r>
              <a:rPr lang="en-US" dirty="0" smtClean="0"/>
              <a:t>The </a:t>
            </a:r>
            <a:r>
              <a:rPr lang="en-US" u="sng" dirty="0" smtClean="0">
                <a:solidFill>
                  <a:srgbClr val="FF0000"/>
                </a:solidFill>
              </a:rPr>
              <a:t>infix</a:t>
            </a:r>
            <a:r>
              <a:rPr lang="en-US" dirty="0" smtClean="0"/>
              <a:t> way of representing the sum of ‘a’ and ‘b’ is with the operator in the middle ‘</a:t>
            </a:r>
            <a:r>
              <a:rPr lang="en-US" dirty="0" err="1" smtClean="0">
                <a:solidFill>
                  <a:srgbClr val="FF0000"/>
                </a:solidFill>
              </a:rPr>
              <a:t>a+b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The </a:t>
            </a:r>
            <a:r>
              <a:rPr lang="en-US" u="sng" dirty="0" smtClean="0">
                <a:solidFill>
                  <a:srgbClr val="FF0000"/>
                </a:solidFill>
              </a:rPr>
              <a:t>postfix </a:t>
            </a:r>
            <a:r>
              <a:rPr lang="en-US" dirty="0" smtClean="0"/>
              <a:t>way of representing the same expression is moving the operator to the right end.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eg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‘</a:t>
            </a:r>
            <a:r>
              <a:rPr lang="en-US" dirty="0" err="1" smtClean="0">
                <a:solidFill>
                  <a:srgbClr val="FF0000"/>
                </a:solidFill>
              </a:rPr>
              <a:t>ab</a:t>
            </a:r>
            <a:r>
              <a:rPr lang="en-US" dirty="0" smtClean="0">
                <a:solidFill>
                  <a:srgbClr val="FF0000"/>
                </a:solidFill>
              </a:rPr>
              <a:t>+’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 * c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ab+c</a:t>
            </a:r>
            <a:r>
              <a:rPr lang="en-US" dirty="0" smtClean="0"/>
              <a:t>*</a:t>
            </a:r>
          </a:p>
          <a:p>
            <a:r>
              <a:rPr lang="en-US" dirty="0" smtClean="0"/>
              <a:t>a*(</a:t>
            </a:r>
            <a:r>
              <a:rPr lang="en-US" dirty="0" err="1" smtClean="0"/>
              <a:t>b+c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abc</a:t>
            </a:r>
            <a:r>
              <a:rPr lang="en-US" dirty="0" smtClean="0"/>
              <a:t>+*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a+b</a:t>
            </a:r>
            <a:r>
              <a:rPr lang="en-US" dirty="0" smtClean="0"/>
              <a:t>) * (</a:t>
            </a:r>
            <a:r>
              <a:rPr lang="en-US" dirty="0" err="1" smtClean="0"/>
              <a:t>c+d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ab+cd</a:t>
            </a:r>
            <a:r>
              <a:rPr lang="en-US" dirty="0" smtClean="0"/>
              <a:t>+*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Syntax Directed Translation to Postfix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609600"/>
          </a:xfrm>
        </p:spPr>
        <p:txBody>
          <a:bodyPr/>
          <a:lstStyle/>
          <a:p>
            <a:r>
              <a:rPr lang="en-US" dirty="0" smtClean="0"/>
              <a:t>E.CODE is a string valued translation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2895600"/>
          <a:ext cx="7543800" cy="228600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09800"/>
                <a:gridCol w="5334000"/>
              </a:tblGrid>
              <a:tr h="5656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C0066"/>
                          </a:solidFill>
                        </a:rPr>
                        <a:t>Production</a:t>
                      </a:r>
                      <a:endParaRPr lang="en-US" sz="2400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C0066"/>
                          </a:solidFill>
                        </a:rPr>
                        <a:t>Semantic</a:t>
                      </a:r>
                      <a:r>
                        <a:rPr lang="en-US" sz="2400" baseline="0" dirty="0" smtClean="0">
                          <a:solidFill>
                            <a:srgbClr val="CC0066"/>
                          </a:solidFill>
                        </a:rPr>
                        <a:t> Action</a:t>
                      </a:r>
                      <a:endParaRPr lang="en-US" sz="2400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</a:tr>
              <a:tr h="5734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 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op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E.CODE :=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en-US" sz="2400" dirty="0" smtClean="0"/>
                        <a:t>.CODE ||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r>
                        <a:rPr lang="en-US" sz="2400" dirty="0" smtClean="0"/>
                        <a:t>.CODE || ‘OP’</a:t>
                      </a:r>
                      <a:endParaRPr lang="en-US" sz="2400" dirty="0"/>
                    </a:p>
                  </a:txBody>
                  <a:tcPr/>
                </a:tc>
              </a:tr>
              <a:tr h="5734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 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 (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E.CODE :=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en-US" sz="2400" dirty="0" smtClean="0"/>
                        <a:t>.CODE </a:t>
                      </a:r>
                      <a:endParaRPr lang="en-US" sz="2400" dirty="0"/>
                    </a:p>
                  </a:txBody>
                  <a:tcPr/>
                </a:tc>
              </a:tr>
              <a:tr h="5734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 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 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E.CODE := id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Implementation of infix to postfix translation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362200"/>
          <a:ext cx="7543800" cy="228600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209800"/>
                <a:gridCol w="5334000"/>
              </a:tblGrid>
              <a:tr h="5656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C0066"/>
                          </a:solidFill>
                        </a:rPr>
                        <a:t>Production</a:t>
                      </a:r>
                      <a:endParaRPr lang="en-US" sz="2400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rgbClr val="CC0066"/>
                          </a:solidFill>
                        </a:rPr>
                        <a:t>Program Fragment</a:t>
                      </a:r>
                      <a:endParaRPr lang="en-US" sz="2400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</a:tr>
              <a:tr h="5734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E 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en-US" sz="24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op 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(2)</a:t>
                      </a:r>
                      <a:endParaRPr lang="en-US" sz="24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{print op}</a:t>
                      </a:r>
                      <a:endParaRPr lang="en-US" sz="2400" dirty="0"/>
                    </a:p>
                  </a:txBody>
                  <a:tcPr/>
                </a:tc>
              </a:tr>
              <a:tr h="5734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 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 (</a:t>
                      </a: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lang="en-US" sz="24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(1)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{}</a:t>
                      </a:r>
                      <a:endParaRPr lang="en-US" sz="2400" dirty="0"/>
                    </a:p>
                  </a:txBody>
                  <a:tcPr/>
                </a:tc>
              </a:tr>
              <a:tr h="573464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E </a:t>
                      </a:r>
                      <a:r>
                        <a:rPr lang="en-US" sz="2400" dirty="0" smtClean="0">
                          <a:sym typeface="Wingdings" pitchFamily="2" charset="2"/>
                        </a:rPr>
                        <a:t> 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{print id}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3733800" cy="563562"/>
          </a:xfrm>
        </p:spPr>
        <p:txBody>
          <a:bodyPr>
            <a:noAutofit/>
          </a:bodyPr>
          <a:lstStyle/>
          <a:p>
            <a:pPr algn="l"/>
            <a:r>
              <a:rPr lang="en-US" sz="3600" u="sng" dirty="0" smtClean="0">
                <a:solidFill>
                  <a:srgbClr val="CC0066"/>
                </a:solidFill>
              </a:rPr>
              <a:t>(2) Syntax Trees</a:t>
            </a:r>
            <a:endParaRPr lang="en-US" sz="3600" u="sng" dirty="0">
              <a:solidFill>
                <a:srgbClr val="CC00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5334000"/>
          </a:xfrm>
        </p:spPr>
        <p:txBody>
          <a:bodyPr/>
          <a:lstStyle/>
          <a:p>
            <a:r>
              <a:rPr lang="en-US" dirty="0" smtClean="0"/>
              <a:t>The parse tree is also a useful intermediate representation, but it contains redundant information.</a:t>
            </a:r>
          </a:p>
          <a:p>
            <a:r>
              <a:rPr lang="en-US" dirty="0" smtClean="0"/>
              <a:t>One such variant of parse tree is syntax tree.</a:t>
            </a:r>
          </a:p>
          <a:p>
            <a:r>
              <a:rPr lang="en-US" dirty="0" smtClean="0"/>
              <a:t>In a syntax tree, each leaf represents an operand and each interior node, an operator.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352800"/>
            <a:ext cx="6248400" cy="5334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>
                <a:solidFill>
                  <a:srgbClr val="CC0066"/>
                </a:solidFill>
              </a:rPr>
              <a:t>If a:=b then a:=</a:t>
            </a:r>
            <a:r>
              <a:rPr lang="en-US" sz="2800" b="1" dirty="0" err="1" smtClean="0">
                <a:solidFill>
                  <a:srgbClr val="CC0066"/>
                </a:solidFill>
              </a:rPr>
              <a:t>c+d</a:t>
            </a:r>
            <a:r>
              <a:rPr lang="en-US" sz="2800" b="1" dirty="0" smtClean="0">
                <a:solidFill>
                  <a:srgbClr val="CC0066"/>
                </a:solidFill>
              </a:rPr>
              <a:t> else b:=c-d</a:t>
            </a:r>
            <a:endParaRPr lang="en-US" sz="2800" b="1" dirty="0">
              <a:solidFill>
                <a:srgbClr val="CC0066"/>
              </a:solidFill>
            </a:endParaRPr>
          </a:p>
        </p:txBody>
      </p:sp>
      <p:pic>
        <p:nvPicPr>
          <p:cNvPr id="2050" name="Picture 2" descr="C:\Users\online.TOWER\Downloads\IMG_20201008_0927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343400"/>
            <a:ext cx="4277015" cy="2057400"/>
          </a:xfrm>
          <a:prstGeom prst="rect">
            <a:avLst/>
          </a:prstGeom>
          <a:noFill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09600" y="427038"/>
            <a:ext cx="35814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a* (</a:t>
            </a:r>
            <a:r>
              <a:rPr kumimoji="0" lang="en-US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b+c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C0066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 /d</a:t>
            </a:r>
          </a:p>
        </p:txBody>
      </p:sp>
      <p:pic>
        <p:nvPicPr>
          <p:cNvPr id="2051" name="Picture 3" descr="C:\Users\online.TOWER\Downloads\IMG_20201008_092648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52800" y="914400"/>
            <a:ext cx="2286000" cy="22270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911</Words>
  <Application>Microsoft Office PowerPoint</Application>
  <PresentationFormat>On-screen Show (4:3)</PresentationFormat>
  <Paragraphs>111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Intermediate Code Generation</vt:lpstr>
      <vt:lpstr>About…</vt:lpstr>
      <vt:lpstr>Types</vt:lpstr>
      <vt:lpstr>(1) Postfix</vt:lpstr>
      <vt:lpstr>Examples</vt:lpstr>
      <vt:lpstr>Syntax Directed Translation to Postfix Code</vt:lpstr>
      <vt:lpstr>Implementation of infix to postfix translation</vt:lpstr>
      <vt:lpstr>(2) Syntax Trees</vt:lpstr>
      <vt:lpstr>If a:=b then a:=c+d else b:=c-d</vt:lpstr>
      <vt:lpstr>Syntax Directed Construction</vt:lpstr>
      <vt:lpstr>(3) Three address code</vt:lpstr>
      <vt:lpstr>Types of Three Address Statements</vt:lpstr>
      <vt:lpstr>Slide 13</vt:lpstr>
      <vt:lpstr>Slide 14</vt:lpstr>
      <vt:lpstr>Implementation of three address code</vt:lpstr>
      <vt:lpstr>Quadruple </vt:lpstr>
      <vt:lpstr>Triple</vt:lpstr>
      <vt:lpstr>Indirect Triples</vt:lpstr>
      <vt:lpstr>E:=(a*b)+c 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Code Generation</dc:title>
  <dc:creator>online</dc:creator>
  <cp:lastModifiedBy>online</cp:lastModifiedBy>
  <cp:revision>40</cp:revision>
  <dcterms:created xsi:type="dcterms:W3CDTF">2020-10-08T15:15:13Z</dcterms:created>
  <dcterms:modified xsi:type="dcterms:W3CDTF">2020-10-08T17:21:29Z</dcterms:modified>
</cp:coreProperties>
</file>