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67" r:id="rId7"/>
    <p:sldId id="269" r:id="rId8"/>
    <p:sldId id="270" r:id="rId9"/>
    <p:sldId id="271" r:id="rId10"/>
    <p:sldId id="272" r:id="rId11"/>
    <p:sldId id="27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07" autoAdjust="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BA0AB-8377-4655-941A-00E67488BCDB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4388-54AE-4A94-8D19-2EE5388FE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17D0-0A93-409B-9383-318EE3A70D3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convex"/>
            </a:sp3d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Translation of Assignment Statements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E</a:t>
            </a:r>
            <a:r>
              <a:rPr lang="en-US" baseline="30000" dirty="0" smtClean="0"/>
              <a:t>(1)</a:t>
            </a:r>
            <a:r>
              <a:rPr lang="en-US" dirty="0" smtClean="0"/>
              <a:t> .MODE = INTEGER and E</a:t>
            </a:r>
            <a:r>
              <a:rPr lang="en-US" baseline="30000" dirty="0" smtClean="0"/>
              <a:t>(2)</a:t>
            </a:r>
            <a:r>
              <a:rPr lang="en-US" dirty="0" smtClean="0"/>
              <a:t> .MODE = REAL then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U : = NEWTEMP();</a:t>
            </a:r>
          </a:p>
          <a:p>
            <a:pPr>
              <a:buNone/>
            </a:pPr>
            <a:r>
              <a:rPr lang="en-US" dirty="0" smtClean="0"/>
              <a:t>     GEN (U := </a:t>
            </a:r>
            <a:r>
              <a:rPr lang="en-US" dirty="0" err="1" smtClean="0"/>
              <a:t>inttoreal</a:t>
            </a:r>
            <a:r>
              <a:rPr lang="en-US" dirty="0" smtClean="0"/>
              <a:t> E</a:t>
            </a:r>
            <a:r>
              <a:rPr lang="en-US" baseline="30000" dirty="0" smtClean="0"/>
              <a:t>(1)</a:t>
            </a:r>
            <a:r>
              <a:rPr lang="en-US" dirty="0" smtClean="0"/>
              <a:t> .PLACE);</a:t>
            </a:r>
          </a:p>
          <a:p>
            <a:pPr>
              <a:buNone/>
            </a:pPr>
            <a:r>
              <a:rPr lang="en-US" dirty="0" smtClean="0"/>
              <a:t>     GEN (T := U real op E</a:t>
            </a:r>
            <a:r>
              <a:rPr lang="en-US" baseline="30000" dirty="0" smtClean="0"/>
              <a:t>(2)</a:t>
            </a:r>
            <a:r>
              <a:rPr lang="en-US" dirty="0" smtClean="0"/>
              <a:t> .PLACE);</a:t>
            </a:r>
          </a:p>
          <a:p>
            <a:pPr>
              <a:buNone/>
            </a:pPr>
            <a:r>
              <a:rPr lang="en-US" dirty="0" smtClean="0"/>
              <a:t>	  E.MODE := REAL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E</a:t>
            </a:r>
            <a:r>
              <a:rPr lang="en-US" baseline="30000" dirty="0" smtClean="0"/>
              <a:t>(1)</a:t>
            </a:r>
            <a:r>
              <a:rPr lang="en-US" dirty="0" smtClean="0"/>
              <a:t> .MODE = REAL and E</a:t>
            </a:r>
            <a:r>
              <a:rPr lang="en-US" baseline="30000" dirty="0" smtClean="0"/>
              <a:t>(2)</a:t>
            </a:r>
            <a:r>
              <a:rPr lang="en-US" dirty="0" smtClean="0"/>
              <a:t> .MODE = INTEGER then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U : = NEWTEMP();</a:t>
            </a:r>
          </a:p>
          <a:p>
            <a:pPr>
              <a:buNone/>
            </a:pPr>
            <a:r>
              <a:rPr lang="en-US" dirty="0" smtClean="0"/>
              <a:t>     GEN (U := </a:t>
            </a:r>
            <a:r>
              <a:rPr lang="en-US" dirty="0" err="1" smtClean="0"/>
              <a:t>inttoreal</a:t>
            </a:r>
            <a:r>
              <a:rPr lang="en-US" dirty="0" smtClean="0"/>
              <a:t> E</a:t>
            </a:r>
            <a:r>
              <a:rPr lang="en-US" baseline="30000" dirty="0" smtClean="0"/>
              <a:t>(2)</a:t>
            </a:r>
            <a:r>
              <a:rPr lang="en-US" dirty="0" smtClean="0"/>
              <a:t> .PLACE);</a:t>
            </a:r>
          </a:p>
          <a:p>
            <a:pPr>
              <a:buNone/>
            </a:pPr>
            <a:r>
              <a:rPr lang="en-US" dirty="0" smtClean="0"/>
              <a:t>     GEN (T := E</a:t>
            </a:r>
            <a:r>
              <a:rPr lang="en-US" baseline="30000" dirty="0" smtClean="0"/>
              <a:t>(1)</a:t>
            </a:r>
            <a:r>
              <a:rPr lang="en-US" dirty="0" smtClean="0"/>
              <a:t> .PLACE real op U);</a:t>
            </a:r>
          </a:p>
          <a:p>
            <a:pPr>
              <a:buNone/>
            </a:pPr>
            <a:r>
              <a:rPr lang="en-US" dirty="0" smtClean="0"/>
              <a:t>	  E.MODE := REAL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E.PLACE : = 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 l="43334" r="43333" b="58537"/>
          <a:stretch>
            <a:fillRect/>
          </a:stretch>
        </p:blipFill>
        <p:spPr bwMode="auto">
          <a:xfrm>
            <a:off x="7924800" y="0"/>
            <a:ext cx="1219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of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syntax directed translation, assignment statement is mainly dealt with </a:t>
            </a:r>
            <a:r>
              <a:rPr lang="en-US" dirty="0" smtClean="0"/>
              <a:t>expressions.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expression can be of type real, integer, array and records.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(1) Assignment Statements with Integer Types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2667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Consider the grammar,</a:t>
            </a:r>
          </a:p>
          <a:p>
            <a:pPr>
              <a:buNone/>
            </a:pPr>
            <a:r>
              <a:rPr lang="en-US" sz="2800" dirty="0" smtClean="0"/>
              <a:t>A  →    id := E  </a:t>
            </a:r>
          </a:p>
          <a:p>
            <a:pPr>
              <a:buNone/>
            </a:pPr>
            <a:r>
              <a:rPr lang="en-US" sz="2800" dirty="0" smtClean="0"/>
              <a:t>E    →  E + E  </a:t>
            </a:r>
          </a:p>
          <a:p>
            <a:pPr>
              <a:buNone/>
            </a:pPr>
            <a:r>
              <a:rPr lang="en-US" sz="2800" dirty="0" smtClean="0"/>
              <a:t>E   →   E * E  </a:t>
            </a:r>
          </a:p>
          <a:p>
            <a:pPr>
              <a:buNone/>
            </a:pPr>
            <a:r>
              <a:rPr lang="en-US" sz="2800" dirty="0" smtClean="0"/>
              <a:t>E   →  -E</a:t>
            </a:r>
          </a:p>
          <a:p>
            <a:pPr>
              <a:buNone/>
            </a:pPr>
            <a:r>
              <a:rPr lang="en-US" sz="2800" dirty="0" smtClean="0"/>
              <a:t>E   →   (E)</a:t>
            </a:r>
          </a:p>
          <a:p>
            <a:pPr>
              <a:buNone/>
            </a:pPr>
            <a:r>
              <a:rPr lang="en-US" sz="2800" dirty="0" smtClean="0"/>
              <a:t>E   →   id  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3811012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Abstract Translation Scheme</a:t>
            </a:r>
          </a:p>
          <a:p>
            <a:endParaRPr lang="en-US" sz="2400" dirty="0" smtClean="0"/>
          </a:p>
          <a:p>
            <a:r>
              <a:rPr lang="en-US" sz="2400" dirty="0" smtClean="0"/>
              <a:t>The translation of E to be a structure with two fields</a:t>
            </a:r>
          </a:p>
          <a:p>
            <a:endParaRPr lang="en-US" sz="2400" dirty="0" smtClean="0"/>
          </a:p>
          <a:p>
            <a:pPr marL="342900" indent="-342900">
              <a:buAutoNum type="arabicParenBoth"/>
            </a:pPr>
            <a:r>
              <a:rPr lang="en-US" sz="2400" dirty="0" smtClean="0"/>
              <a:t> E.PLACE </a:t>
            </a:r>
            <a:r>
              <a:rPr lang="en-US" sz="2400" dirty="0" smtClean="0">
                <a:sym typeface="Wingdings" pitchFamily="2" charset="2"/>
              </a:rPr>
              <a:t> The name that will hold the value of the expression</a:t>
            </a:r>
          </a:p>
          <a:p>
            <a:pPr marL="342900" indent="-342900">
              <a:buAutoNum type="arabicParenBoth"/>
            </a:pPr>
            <a:r>
              <a:rPr lang="en-US" sz="2400" dirty="0" smtClean="0">
                <a:sym typeface="Wingdings" pitchFamily="2" charset="2"/>
              </a:rPr>
              <a:t> E.CODE  A sequence of three-address code statements evaluating the expression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translation of A, there is one field, </a:t>
            </a:r>
            <a:r>
              <a:rPr lang="en-US" dirty="0" smtClean="0">
                <a:solidFill>
                  <a:srgbClr val="002060"/>
                </a:solidFill>
              </a:rPr>
              <a:t>A.CODE</a:t>
            </a:r>
            <a:r>
              <a:rPr lang="en-US" dirty="0" smtClean="0"/>
              <a:t> which is a three address code to execute the assignment.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ID.place</a:t>
            </a:r>
            <a:r>
              <a:rPr lang="en-US" dirty="0" smtClean="0"/>
              <a:t> to denote the name corresponding to this instance of token ID.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NEWTEMP ()</a:t>
            </a:r>
            <a:r>
              <a:rPr lang="en-US" dirty="0" smtClean="0"/>
              <a:t> -&gt; creates new temporary names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80999"/>
          <a:ext cx="8610600" cy="63616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4600"/>
                <a:gridCol w="6096000"/>
              </a:tblGrid>
              <a:tr h="5889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 Action</a:t>
                      </a:r>
                      <a:endParaRPr lang="en-US" sz="2400" dirty="0"/>
                    </a:p>
                  </a:txBody>
                  <a:tcPr/>
                </a:tc>
              </a:tr>
              <a:tr h="393281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id :=E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 A.CODE :=E.CODE || </a:t>
                      </a:r>
                      <a:r>
                        <a:rPr lang="en-US" b="1" dirty="0" err="1" smtClean="0"/>
                        <a:t>id.PLACE</a:t>
                      </a:r>
                      <a:r>
                        <a:rPr lang="en-US" b="1" dirty="0" smtClean="0"/>
                        <a:t> || “:=“ || E.PLACE}</a:t>
                      </a:r>
                      <a:endParaRPr lang="en-US" b="1" dirty="0"/>
                    </a:p>
                  </a:txBody>
                  <a:tcPr/>
                </a:tc>
              </a:tr>
              <a:tr h="1118235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(1)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+ 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 T : = NEWTEMP();</a:t>
                      </a:r>
                    </a:p>
                    <a:p>
                      <a:r>
                        <a:rPr lang="en-US" b="1" dirty="0" smtClean="0"/>
                        <a:t>E.PLACE :=</a:t>
                      </a:r>
                      <a:r>
                        <a:rPr lang="en-US" b="1" baseline="0" dirty="0" smtClean="0"/>
                        <a:t> T</a:t>
                      </a:r>
                    </a:p>
                    <a:p>
                      <a:r>
                        <a:rPr lang="en-US" b="1" baseline="0" dirty="0" smtClean="0"/>
                        <a:t>E.CODE :=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.CODE 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(2)</a:t>
                      </a:r>
                      <a:r>
                        <a:rPr lang="en-US" b="1" baseline="0" dirty="0" smtClean="0"/>
                        <a:t>.CODE ||</a:t>
                      </a:r>
                    </a:p>
                    <a:p>
                      <a:r>
                        <a:rPr lang="en-US" b="1" baseline="0" dirty="0" smtClean="0"/>
                        <a:t>E.PLACE  || “:=“||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.PLACE || .’ + ‘ 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(2)</a:t>
                      </a:r>
                      <a:r>
                        <a:rPr lang="en-US" b="1" baseline="0" dirty="0" smtClean="0"/>
                        <a:t>PLACE}</a:t>
                      </a:r>
                      <a:endParaRPr lang="en-US" b="1" dirty="0"/>
                    </a:p>
                  </a:txBody>
                  <a:tcPr/>
                </a:tc>
              </a:tr>
              <a:tr h="1118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(3)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(1)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* 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 T : = NEWTEMP();</a:t>
                      </a:r>
                    </a:p>
                    <a:p>
                      <a:r>
                        <a:rPr lang="en-US" b="1" dirty="0" smtClean="0"/>
                        <a:t>E.PLACE :=</a:t>
                      </a:r>
                      <a:r>
                        <a:rPr lang="en-US" b="1" baseline="0" dirty="0" smtClean="0"/>
                        <a:t> T</a:t>
                      </a:r>
                    </a:p>
                    <a:p>
                      <a:r>
                        <a:rPr lang="en-US" b="1" baseline="0" dirty="0" smtClean="0"/>
                        <a:t>E.CODE :=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.CODE 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(2)</a:t>
                      </a:r>
                      <a:r>
                        <a:rPr lang="en-US" b="1" baseline="0" dirty="0" smtClean="0"/>
                        <a:t>.CODE ||</a:t>
                      </a:r>
                    </a:p>
                    <a:p>
                      <a:r>
                        <a:rPr lang="en-US" b="1" baseline="0" dirty="0" smtClean="0"/>
                        <a:t>E.PLACE  || “:=“||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.PLACE || .’*’ 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(2)</a:t>
                      </a:r>
                      <a:r>
                        <a:rPr lang="en-US" b="1" baseline="0" dirty="0" smtClean="0"/>
                        <a:t>PLACE}</a:t>
                      </a:r>
                      <a:endParaRPr lang="en-US" b="1" dirty="0" smtClean="0"/>
                    </a:p>
                  </a:txBody>
                  <a:tcPr/>
                </a:tc>
              </a:tr>
              <a:tr h="1118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(4)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-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(1)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 T : = NEWTEMP();</a:t>
                      </a:r>
                    </a:p>
                    <a:p>
                      <a:r>
                        <a:rPr lang="en-US" b="1" dirty="0" smtClean="0"/>
                        <a:t>E.PLACE :=</a:t>
                      </a:r>
                      <a:r>
                        <a:rPr lang="en-US" b="1" baseline="0" dirty="0" smtClean="0"/>
                        <a:t> T</a:t>
                      </a:r>
                    </a:p>
                    <a:p>
                      <a:r>
                        <a:rPr lang="en-US" b="1" baseline="0" dirty="0" smtClean="0"/>
                        <a:t>E.CODE :=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.CODE || E.PLACE  || “:== -“||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.PLACE}</a:t>
                      </a:r>
                      <a:endParaRPr lang="en-US" b="1" dirty="0" smtClean="0"/>
                    </a:p>
                    <a:p>
                      <a:endParaRPr lang="en-US" b="1" dirty="0" smtClean="0"/>
                    </a:p>
                  </a:txBody>
                  <a:tcPr/>
                </a:tc>
              </a:tr>
              <a:tr h="860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(5)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(</a:t>
                      </a:r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(1)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 E.PLACE :=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.PLACE 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E.CODE := 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1" baseline="30000" dirty="0" smtClean="0"/>
                        <a:t>(1)</a:t>
                      </a:r>
                      <a:r>
                        <a:rPr lang="en-US" b="1" baseline="0" dirty="0" smtClean="0"/>
                        <a:t>.CODE }</a:t>
                      </a:r>
                    </a:p>
                    <a:p>
                      <a:endParaRPr lang="en-US" b="1" dirty="0" smtClean="0"/>
                    </a:p>
                  </a:txBody>
                  <a:tcPr/>
                </a:tc>
              </a:tr>
              <a:tr h="89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(6) E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 E.PLACE := </a:t>
                      </a:r>
                      <a:r>
                        <a:rPr lang="en-US" b="1" dirty="0" err="1" smtClean="0"/>
                        <a:t>id.PLACE</a:t>
                      </a:r>
                      <a:r>
                        <a:rPr lang="en-US" b="1" dirty="0" smtClean="0"/>
                        <a:t>;</a:t>
                      </a:r>
                    </a:p>
                    <a:p>
                      <a:r>
                        <a:rPr lang="en-US" b="1" dirty="0" smtClean="0"/>
                        <a:t>E.CODE : = Null</a:t>
                      </a:r>
                      <a:r>
                        <a:rPr lang="en-US" b="1" baseline="0" dirty="0" smtClean="0"/>
                        <a:t> }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8683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More concrete Translation Scheme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E.CODE and A.CODE do not have to be attached to a parse tree, because it would be time consuming to repeatedly copy three address statements.</a:t>
            </a:r>
          </a:p>
          <a:p>
            <a:r>
              <a:rPr lang="en-US" dirty="0" smtClean="0"/>
              <a:t>For notational convenience, a procedure          GEN ( A := B op C) can be used.</a:t>
            </a:r>
            <a:endParaRPr lang="en-US" dirty="0"/>
          </a:p>
        </p:txBody>
      </p:sp>
      <p:pic>
        <p:nvPicPr>
          <p:cNvPr id="5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 l="43334" r="43333" b="58537"/>
          <a:stretch>
            <a:fillRect/>
          </a:stretch>
        </p:blipFill>
        <p:spPr bwMode="auto">
          <a:xfrm>
            <a:off x="7924800" y="0"/>
            <a:ext cx="1219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Calls to GEN replacing CODE Definitions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24000"/>
          <a:ext cx="7543801" cy="3657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68843"/>
                <a:gridCol w="5374958"/>
              </a:tblGrid>
              <a:tr h="8171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PRODUCTIONS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CALLS TO GEN</a:t>
                      </a:r>
                      <a:endParaRPr lang="en-US" sz="2400" dirty="0"/>
                    </a:p>
                  </a:txBody>
                  <a:tcPr/>
                </a:tc>
              </a:tr>
              <a:tr h="453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 (</a:t>
                      </a:r>
                      <a:r>
                        <a:rPr lang="en-US" sz="2400" dirty="0" err="1" smtClean="0"/>
                        <a:t>id.PLACE</a:t>
                      </a:r>
                      <a:r>
                        <a:rPr lang="en-US" sz="2400" dirty="0" smtClean="0"/>
                        <a:t> := E.PLACE)</a:t>
                      </a:r>
                      <a:endParaRPr lang="en-US" sz="2400" dirty="0"/>
                    </a:p>
                  </a:txBody>
                  <a:tcPr/>
                </a:tc>
              </a:tr>
              <a:tr h="478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 (E.PLACE :=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/>
                        <a:t>.PLACE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sz="2400" baseline="0" dirty="0" smtClean="0"/>
                        <a:t>.PLACE)</a:t>
                      </a:r>
                      <a:endParaRPr lang="en-US" sz="2400" dirty="0" smtClean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 (E.PLACE :=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/>
                        <a:t>.PLACE</a:t>
                      </a:r>
                      <a:r>
                        <a:rPr lang="en-US" sz="2400" baseline="0" dirty="0" smtClean="0"/>
                        <a:t> *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sz="2400" baseline="0" dirty="0" smtClean="0"/>
                        <a:t>.PLACE)</a:t>
                      </a:r>
                      <a:endParaRPr lang="en-US" sz="2400" dirty="0" smtClean="0"/>
                    </a:p>
                  </a:txBody>
                  <a:tcPr/>
                </a:tc>
              </a:tr>
              <a:tr h="453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(4)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 (E.PLACE := -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/>
                        <a:t>.PLACE)</a:t>
                      </a:r>
                    </a:p>
                  </a:txBody>
                  <a:tcPr/>
                </a:tc>
              </a:tr>
              <a:tr h="453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None</a:t>
                      </a:r>
                    </a:p>
                  </a:txBody>
                  <a:tcPr/>
                </a:tc>
              </a:tr>
              <a:tr h="453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(6)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Assignment Statement with mixed Types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3733800"/>
          </a:xfrm>
        </p:spPr>
        <p:txBody>
          <a:bodyPr/>
          <a:lstStyle/>
          <a:p>
            <a:r>
              <a:rPr lang="en-US" dirty="0" smtClean="0"/>
              <a:t>In practice, there are different types of variables and constants, so the compiler must either reject mixed-mode operations or generate appropriate coercion.</a:t>
            </a:r>
          </a:p>
          <a:p>
            <a:r>
              <a:rPr lang="en-US" dirty="0" smtClean="0"/>
              <a:t>Assignment statements with two modes – real and integer</a:t>
            </a:r>
          </a:p>
          <a:p>
            <a:pPr>
              <a:buNone/>
            </a:pPr>
            <a:r>
              <a:rPr lang="en-US" b="1" dirty="0" smtClean="0"/>
              <a:t>    For E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E</a:t>
            </a:r>
            <a:r>
              <a:rPr lang="en-US" b="1" baseline="30000" dirty="0" smtClean="0"/>
              <a:t>(1)</a:t>
            </a:r>
            <a:r>
              <a:rPr lang="en-US" b="1" dirty="0" smtClean="0"/>
              <a:t> + E</a:t>
            </a:r>
            <a:r>
              <a:rPr lang="en-US" b="1" baseline="30000" dirty="0" smtClean="0"/>
              <a:t>(2)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aseline="30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4724400"/>
            <a:ext cx="5105400" cy="1905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 E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 .MODE = INTEGER and                E</a:t>
            </a:r>
            <a:r>
              <a:rPr lang="en-US" sz="2400" baseline="30000" dirty="0" smtClean="0"/>
              <a:t>(2)</a:t>
            </a:r>
            <a:r>
              <a:rPr lang="en-US" sz="2400" dirty="0" smtClean="0"/>
              <a:t> .MODE = INTEGER  then</a:t>
            </a:r>
          </a:p>
          <a:p>
            <a:pPr algn="ctr"/>
            <a:r>
              <a:rPr lang="en-US" sz="2400" dirty="0" smtClean="0"/>
              <a:t>E .MODE = INTEGER else</a:t>
            </a:r>
          </a:p>
          <a:p>
            <a:pPr algn="ctr"/>
            <a:r>
              <a:rPr lang="en-US" sz="2400" dirty="0" smtClean="0"/>
              <a:t>E .MODE = REAL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Semantic Action of E</a:t>
            </a:r>
            <a:r>
              <a:rPr lang="en-US" sz="3600" b="1" dirty="0" smtClean="0">
                <a:sym typeface="Wingdings" pitchFamily="2" charset="2"/>
              </a:rPr>
              <a:t> </a:t>
            </a:r>
            <a:r>
              <a:rPr lang="en-US" sz="3600" b="1" dirty="0" smtClean="0"/>
              <a:t>E</a:t>
            </a:r>
            <a:r>
              <a:rPr lang="en-US" sz="3600" b="1" baseline="30000" dirty="0" smtClean="0"/>
              <a:t>(1)</a:t>
            </a:r>
            <a:r>
              <a:rPr lang="en-US" sz="3600" b="1" dirty="0" smtClean="0"/>
              <a:t> op E</a:t>
            </a:r>
            <a:r>
              <a:rPr lang="en-US" sz="3600" b="1" baseline="30000" dirty="0" smtClean="0"/>
              <a:t>(2)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T : = NEWTEMP();</a:t>
            </a:r>
          </a:p>
          <a:p>
            <a:pPr>
              <a:buNone/>
            </a:pPr>
            <a:r>
              <a:rPr lang="en-US" sz="2800" dirty="0" smtClean="0"/>
              <a:t>If E</a:t>
            </a:r>
            <a:r>
              <a:rPr lang="en-US" sz="2800" baseline="30000" dirty="0" smtClean="0"/>
              <a:t>(1)</a:t>
            </a:r>
            <a:r>
              <a:rPr lang="en-US" sz="2800" dirty="0" smtClean="0"/>
              <a:t> .MODE = INTEGER and E</a:t>
            </a:r>
            <a:r>
              <a:rPr lang="en-US" sz="2800" baseline="30000" dirty="0" smtClean="0"/>
              <a:t>(2)</a:t>
            </a:r>
            <a:r>
              <a:rPr lang="en-US" sz="2800" dirty="0" smtClean="0"/>
              <a:t> .MODE = INTEGER then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     GEN (T := E</a:t>
            </a:r>
            <a:r>
              <a:rPr lang="en-US" sz="2800" baseline="30000" dirty="0" smtClean="0"/>
              <a:t>(1)</a:t>
            </a:r>
            <a:r>
              <a:rPr lang="en-US" sz="2800" dirty="0" smtClean="0"/>
              <a:t> .PLACE </a:t>
            </a:r>
            <a:r>
              <a:rPr lang="en-US" sz="2800" dirty="0" err="1" smtClean="0"/>
              <a:t>int</a:t>
            </a:r>
            <a:r>
              <a:rPr lang="en-US" sz="2800" dirty="0" smtClean="0"/>
              <a:t> op E</a:t>
            </a:r>
            <a:r>
              <a:rPr lang="en-US" sz="2800" baseline="30000" dirty="0" smtClean="0"/>
              <a:t>(2</a:t>
            </a:r>
            <a:r>
              <a:rPr lang="en-US" sz="2800" dirty="0" smtClean="0"/>
              <a:t> .PLACE);</a:t>
            </a:r>
          </a:p>
          <a:p>
            <a:pPr>
              <a:buNone/>
            </a:pPr>
            <a:r>
              <a:rPr lang="en-US" sz="2800" dirty="0" smtClean="0"/>
              <a:t>	E.MODE := INTEGER</a:t>
            </a:r>
          </a:p>
          <a:p>
            <a:pPr>
              <a:buNone/>
            </a:pPr>
            <a:r>
              <a:rPr lang="en-US" sz="2800" dirty="0" smtClean="0"/>
              <a:t>End</a:t>
            </a:r>
          </a:p>
          <a:p>
            <a:pPr>
              <a:buNone/>
            </a:pPr>
            <a:r>
              <a:rPr lang="en-US" sz="2800" dirty="0" err="1" smtClean="0"/>
              <a:t>Elseif</a:t>
            </a:r>
            <a:r>
              <a:rPr lang="en-US" sz="2800" dirty="0" smtClean="0"/>
              <a:t> E</a:t>
            </a:r>
            <a:r>
              <a:rPr lang="en-US" sz="2800" baseline="30000" dirty="0" smtClean="0"/>
              <a:t>(1)</a:t>
            </a:r>
            <a:r>
              <a:rPr lang="en-US" sz="2800" dirty="0" smtClean="0"/>
              <a:t> .MODE = REAL and E</a:t>
            </a:r>
            <a:r>
              <a:rPr lang="en-US" sz="2800" baseline="30000" dirty="0" smtClean="0"/>
              <a:t>(2)</a:t>
            </a:r>
            <a:r>
              <a:rPr lang="en-US" sz="2800" dirty="0" smtClean="0"/>
              <a:t> .MODE = REAL then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     GEN (T := E</a:t>
            </a:r>
            <a:r>
              <a:rPr lang="en-US" sz="2800" baseline="30000" dirty="0" smtClean="0"/>
              <a:t>(1)</a:t>
            </a:r>
            <a:r>
              <a:rPr lang="en-US" sz="2800" dirty="0" smtClean="0"/>
              <a:t> .PLACE real op E</a:t>
            </a:r>
            <a:r>
              <a:rPr lang="en-US" sz="2800" baseline="30000" dirty="0" smtClean="0"/>
              <a:t>(2</a:t>
            </a:r>
            <a:r>
              <a:rPr lang="en-US" sz="2800" dirty="0" smtClean="0"/>
              <a:t> .PLACE);</a:t>
            </a:r>
          </a:p>
          <a:p>
            <a:pPr>
              <a:buNone/>
            </a:pPr>
            <a:r>
              <a:rPr lang="en-US" sz="2800" dirty="0" smtClean="0"/>
              <a:t>	E.MODE := REAL</a:t>
            </a:r>
          </a:p>
          <a:p>
            <a:pPr>
              <a:buNone/>
            </a:pPr>
            <a:r>
              <a:rPr lang="en-US" sz="2800" dirty="0" smtClean="0"/>
              <a:t>End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637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Translation of Assignment Statements</vt:lpstr>
      <vt:lpstr>Translation of Assignment Statements</vt:lpstr>
      <vt:lpstr>(1) Assignment Statements with Integer Types</vt:lpstr>
      <vt:lpstr>Cont…</vt:lpstr>
      <vt:lpstr>Slide 5</vt:lpstr>
      <vt:lpstr>More concrete Translation Scheme</vt:lpstr>
      <vt:lpstr>Calls to GEN replacing CODE Definitions</vt:lpstr>
      <vt:lpstr>Assignment Statement with mixed Types</vt:lpstr>
      <vt:lpstr>Semantic Action of E E(1) op E(2)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 (Simple LR) Parser</dc:title>
  <dc:creator>Bevish</dc:creator>
  <cp:lastModifiedBy>online</cp:lastModifiedBy>
  <cp:revision>110</cp:revision>
  <dcterms:created xsi:type="dcterms:W3CDTF">2020-09-27T10:30:37Z</dcterms:created>
  <dcterms:modified xsi:type="dcterms:W3CDTF">2020-10-03T15:05:12Z</dcterms:modified>
</cp:coreProperties>
</file>