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69" r:id="rId3"/>
    <p:sldId id="270" r:id="rId4"/>
    <p:sldId id="271" r:id="rId5"/>
    <p:sldId id="281" r:id="rId6"/>
    <p:sldId id="272" r:id="rId7"/>
    <p:sldId id="273" r:id="rId8"/>
    <p:sldId id="274" r:id="rId9"/>
    <p:sldId id="282" r:id="rId10"/>
    <p:sldId id="275" r:id="rId11"/>
    <p:sldId id="276" r:id="rId12"/>
    <p:sldId id="277" r:id="rId13"/>
    <p:sldId id="288" r:id="rId14"/>
    <p:sldId id="283" r:id="rId15"/>
    <p:sldId id="278" r:id="rId16"/>
    <p:sldId id="279" r:id="rId17"/>
    <p:sldId id="280" r:id="rId18"/>
    <p:sldId id="289" r:id="rId19"/>
    <p:sldId id="285" r:id="rId20"/>
    <p:sldId id="286" r:id="rId21"/>
    <p:sldId id="28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086" autoAdjust="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1BA0AB-8377-4655-941A-00E67488BCDB}" type="datetimeFigureOut">
              <a:rPr lang="en-US" smtClean="0"/>
              <a:pPr/>
              <a:t>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44388-54AE-4A94-8D19-2EE5388FE8D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ECCCAF-1A54-43D2-82B6-B1E79658395A}" type="datetime1">
              <a:rPr lang="en-US" smtClean="0"/>
              <a:t>10/5/2020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0A1A69-0277-4DCB-95F6-2C9E786FF9D4}" type="datetime1">
              <a:rPr lang="en-US" smtClean="0"/>
              <a:t>10/5/2020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23789-2FAA-4BA4-A56D-16797F24C5C6}" type="datetime1">
              <a:rPr lang="en-US" smtClean="0"/>
              <a:t>10/5/2020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BC928-00F0-4DD5-9754-8FDE33A9301D}" type="datetime1">
              <a:rPr lang="en-US" smtClean="0"/>
              <a:t>10/5/2020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EE337-5827-4D4E-AE81-BE34A0C10550}" type="datetime1">
              <a:rPr lang="en-US" smtClean="0"/>
              <a:t>10/5/2020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611C03-E8C2-4846-AA06-4A9901898C90}" type="datetime1">
              <a:rPr lang="en-US" smtClean="0"/>
              <a:t>10/5/2020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D54320-2A82-439F-8BA4-34C378D8FA2D}" type="datetime1">
              <a:rPr lang="en-US" smtClean="0"/>
              <a:t>10/5/2020</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
        <p:nvSpPr>
          <p:cNvPr id="9" name="Slide Number Placeholder 8"/>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52C080-CC31-4735-9EA7-BBED0712526C}" type="datetime1">
              <a:rPr lang="en-US" smtClean="0"/>
              <a:t>10/5/2020</a:t>
            </a:fld>
            <a:endParaRPr lang="en-US"/>
          </a:p>
        </p:txBody>
      </p:sp>
      <p:sp>
        <p:nvSpPr>
          <p:cNvPr id="4" name="Footer Placeholder 3"/>
          <p:cNvSpPr>
            <a:spLocks noGrp="1"/>
          </p:cNvSpPr>
          <p:nvPr>
            <p:ph type="ftr" sz="quarter" idx="11"/>
          </p:nvPr>
        </p:nvSpPr>
        <p:spPr/>
        <p:txBody>
          <a:bodyPr/>
          <a:lstStyle/>
          <a:p>
            <a:r>
              <a:rPr lang="en-US" smtClean="0"/>
              <a:t>SCS1303 Compiler Design</a:t>
            </a:r>
            <a:endParaRPr lang="en-US"/>
          </a:p>
        </p:txBody>
      </p:sp>
      <p:sp>
        <p:nvSpPr>
          <p:cNvPr id="5" name="Slide Number Placeholder 4"/>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DE95D-235C-4AE5-8692-CE408E1A3B77}" type="datetime1">
              <a:rPr lang="en-US" smtClean="0"/>
              <a:t>10/5/2020</a:t>
            </a:fld>
            <a:endParaRPr lang="en-US"/>
          </a:p>
        </p:txBody>
      </p:sp>
      <p:sp>
        <p:nvSpPr>
          <p:cNvPr id="3" name="Footer Placeholder 2"/>
          <p:cNvSpPr>
            <a:spLocks noGrp="1"/>
          </p:cNvSpPr>
          <p:nvPr>
            <p:ph type="ftr" sz="quarter" idx="11"/>
          </p:nvPr>
        </p:nvSpPr>
        <p:spPr/>
        <p:txBody>
          <a:bodyPr/>
          <a:lstStyle/>
          <a:p>
            <a:r>
              <a:rPr lang="en-US" smtClean="0"/>
              <a:t>SCS1303 Compiler Design</a:t>
            </a:r>
            <a:endParaRPr lang="en-US"/>
          </a:p>
        </p:txBody>
      </p:sp>
      <p:sp>
        <p:nvSpPr>
          <p:cNvPr id="4" name="Slide Number Placeholder 3"/>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114B0-7D0A-446E-838D-F06562FAE4CE}" type="datetime1">
              <a:rPr lang="en-US" smtClean="0"/>
              <a:t>10/5/2020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D20416-85D4-4032-ACF0-F604FA6A1926}" type="datetime1">
              <a:rPr lang="en-US" smtClean="0"/>
              <a:t>10/5/2020</a:t>
            </a:fld>
            <a:endParaRPr lang="en-US"/>
          </a:p>
        </p:txBody>
      </p:sp>
      <p:sp>
        <p:nvSpPr>
          <p:cNvPr id="6" name="Footer Placeholder 5"/>
          <p:cNvSpPr>
            <a:spLocks noGrp="1"/>
          </p:cNvSpPr>
          <p:nvPr>
            <p:ph type="ftr" sz="quarter" idx="11"/>
          </p:nvPr>
        </p:nvSpPr>
        <p:spPr/>
        <p:txBody>
          <a:bodyPr/>
          <a:lstStyle/>
          <a:p>
            <a:r>
              <a:rPr lang="en-US" smtClean="0"/>
              <a:t>SCS1303 Compiler Design</a:t>
            </a:r>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A9E26-75D9-4F17-898F-A7FF530C74E3}" type="datetime1">
              <a:rPr lang="en-US" smtClean="0"/>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SCS1303 Compiler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79626-5A2F-4BE7-AA07-39FBBE3D28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76600"/>
            <a:ext cx="7772400" cy="1470025"/>
          </a:xfrm>
        </p:spPr>
        <p:txBody>
          <a:bodyPr>
            <a:scene3d>
              <a:camera prst="orthographicFront"/>
              <a:lightRig rig="threePt" dir="t"/>
            </a:scene3d>
            <a:sp3d>
              <a:bevelB w="38100" h="38100" prst="convex"/>
            </a:sp3d>
          </a:bodyPr>
          <a:lstStyle/>
          <a:p>
            <a:r>
              <a:rPr lang="en-US" dirty="0" smtClean="0">
                <a:solidFill>
                  <a:srgbClr val="002060"/>
                </a:solidFill>
              </a:rPr>
              <a:t>Translation of Boolean Statements</a:t>
            </a:r>
            <a:endParaRPr lang="en-US" dirty="0">
              <a:solidFill>
                <a:srgbClr val="002060"/>
              </a:solidFill>
            </a:endParaRPr>
          </a:p>
        </p:txBody>
      </p:sp>
      <p:pic>
        <p:nvPicPr>
          <p:cNvPr id="4" name="Picture 2" descr="HEADER New copy"/>
          <p:cNvPicPr>
            <a:picLocks noChangeAspect="1" noChangeArrowheads="1"/>
          </p:cNvPicPr>
          <p:nvPr/>
        </p:nvPicPr>
        <p:blipFill>
          <a:blip r:embed="rId2" cstate="print"/>
          <a:srcRect/>
          <a:stretch>
            <a:fillRect/>
          </a:stretch>
        </p:blipFill>
        <p:spPr bwMode="auto">
          <a:xfrm>
            <a:off x="0" y="-12700"/>
            <a:ext cx="9144000" cy="260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6400" cy="487362"/>
          </a:xfrm>
        </p:spPr>
        <p:txBody>
          <a:bodyPr>
            <a:normAutofit fontScale="90000"/>
          </a:bodyPr>
          <a:lstStyle/>
          <a:p>
            <a:pPr algn="l"/>
            <a:r>
              <a:rPr lang="en-US" dirty="0" smtClean="0"/>
              <a:t>Semantic Rules</a:t>
            </a:r>
            <a:endParaRPr lang="en-US" dirty="0"/>
          </a:p>
        </p:txBody>
      </p:sp>
      <p:sp>
        <p:nvSpPr>
          <p:cNvPr id="3" name="Content Placeholder 2"/>
          <p:cNvSpPr>
            <a:spLocks noGrp="1"/>
          </p:cNvSpPr>
          <p:nvPr>
            <p:ph idx="1"/>
          </p:nvPr>
        </p:nvSpPr>
        <p:spPr>
          <a:xfrm>
            <a:off x="457200" y="990600"/>
            <a:ext cx="5105400" cy="5486400"/>
          </a:xfrm>
        </p:spPr>
        <p:txBody>
          <a:bodyPr>
            <a:normAutofit fontScale="92500" lnSpcReduction="10000"/>
          </a:bodyPr>
          <a:lstStyle/>
          <a:p>
            <a:pPr>
              <a:buNone/>
            </a:pPr>
            <a:r>
              <a:rPr lang="en-US" dirty="0" smtClean="0">
                <a:solidFill>
                  <a:srgbClr val="FF0066"/>
                </a:solidFill>
              </a:rPr>
              <a:t>E </a:t>
            </a:r>
            <a:r>
              <a:rPr lang="en-US" dirty="0" smtClean="0">
                <a:solidFill>
                  <a:srgbClr val="FF0066"/>
                </a:solidFill>
                <a:sym typeface="Wingdings" pitchFamily="2" charset="2"/>
              </a:rPr>
              <a:t> </a:t>
            </a:r>
            <a:r>
              <a:rPr lang="en-US" dirty="0" smtClean="0">
                <a:solidFill>
                  <a:srgbClr val="FF0066"/>
                </a:solidFill>
              </a:rPr>
              <a:t>E</a:t>
            </a:r>
            <a:r>
              <a:rPr lang="en-US" baseline="30000" dirty="0" smtClean="0">
                <a:solidFill>
                  <a:srgbClr val="FF0066"/>
                </a:solidFill>
              </a:rPr>
              <a:t>(1)</a:t>
            </a:r>
            <a:r>
              <a:rPr lang="en-US" dirty="0" smtClean="0">
                <a:solidFill>
                  <a:srgbClr val="FF0066"/>
                </a:solidFill>
              </a:rPr>
              <a:t> </a:t>
            </a:r>
            <a:r>
              <a:rPr lang="en-US" dirty="0" smtClean="0">
                <a:solidFill>
                  <a:srgbClr val="FF0066"/>
                </a:solidFill>
                <a:sym typeface="Wingdings" pitchFamily="2" charset="2"/>
              </a:rPr>
              <a:t>or </a:t>
            </a:r>
            <a:r>
              <a:rPr lang="en-US" dirty="0" smtClean="0">
                <a:solidFill>
                  <a:srgbClr val="FF0066"/>
                </a:solidFill>
              </a:rPr>
              <a:t>E</a:t>
            </a:r>
            <a:r>
              <a:rPr lang="en-US" baseline="30000" dirty="0" smtClean="0">
                <a:solidFill>
                  <a:srgbClr val="FF0066"/>
                </a:solidFill>
              </a:rPr>
              <a:t>(2)    </a:t>
            </a:r>
            <a:endParaRPr lang="en-US" dirty="0" smtClean="0">
              <a:solidFill>
                <a:srgbClr val="FF0066"/>
              </a:solidFill>
            </a:endParaRPr>
          </a:p>
          <a:p>
            <a:pPr>
              <a:buNone/>
            </a:pPr>
            <a:r>
              <a:rPr lang="en-US" dirty="0" smtClean="0"/>
              <a:t> </a:t>
            </a:r>
            <a:r>
              <a:rPr lang="en-US" sz="2800" dirty="0" smtClean="0"/>
              <a:t>{ T := NEWTEMP();</a:t>
            </a:r>
          </a:p>
          <a:p>
            <a:pPr>
              <a:buNone/>
            </a:pPr>
            <a:r>
              <a:rPr lang="en-US" sz="2800" dirty="0" smtClean="0"/>
              <a:t>E.PLACE :=T</a:t>
            </a:r>
          </a:p>
          <a:p>
            <a:pPr>
              <a:buNone/>
            </a:pPr>
            <a:r>
              <a:rPr lang="en-US" sz="2800" dirty="0" smtClean="0"/>
              <a:t>GEN ( T:= </a:t>
            </a:r>
            <a:r>
              <a:rPr lang="en-US" sz="2800" dirty="0" smtClean="0"/>
              <a:t>E</a:t>
            </a:r>
            <a:r>
              <a:rPr lang="en-US" sz="2800" baseline="30000" dirty="0" smtClean="0"/>
              <a:t>(1</a:t>
            </a:r>
            <a:r>
              <a:rPr lang="en-US" sz="2800" baseline="30000" dirty="0" smtClean="0"/>
              <a:t>)</a:t>
            </a:r>
            <a:r>
              <a:rPr lang="en-US" sz="2800" dirty="0" smtClean="0"/>
              <a:t>.PLACE or E</a:t>
            </a:r>
            <a:r>
              <a:rPr lang="en-US" sz="2800" baseline="30000" dirty="0" smtClean="0"/>
              <a:t>(2)</a:t>
            </a:r>
            <a:r>
              <a:rPr lang="en-US" sz="2800" dirty="0" smtClean="0"/>
              <a:t>.PLACE)}</a:t>
            </a:r>
          </a:p>
          <a:p>
            <a:pPr>
              <a:buNone/>
            </a:pPr>
            <a:r>
              <a:rPr lang="en-US" sz="2800" dirty="0" smtClean="0">
                <a:solidFill>
                  <a:srgbClr val="FF0066"/>
                </a:solidFill>
              </a:rPr>
              <a:t>E </a:t>
            </a:r>
            <a:r>
              <a:rPr lang="en-US" sz="2800" dirty="0" smtClean="0">
                <a:solidFill>
                  <a:srgbClr val="FF0066"/>
                </a:solidFill>
                <a:sym typeface="Wingdings" pitchFamily="2" charset="2"/>
              </a:rPr>
              <a:t> </a:t>
            </a:r>
            <a:r>
              <a:rPr lang="en-US" sz="2800" dirty="0" smtClean="0">
                <a:solidFill>
                  <a:srgbClr val="FF0066"/>
                </a:solidFill>
                <a:sym typeface="Wingdings" pitchFamily="2" charset="2"/>
              </a:rPr>
              <a:t>id</a:t>
            </a:r>
            <a:r>
              <a:rPr lang="en-US" sz="2800" baseline="30000" dirty="0" smtClean="0">
                <a:solidFill>
                  <a:srgbClr val="FF0066"/>
                </a:solidFill>
              </a:rPr>
              <a:t>(1</a:t>
            </a:r>
            <a:r>
              <a:rPr lang="en-US" sz="2800" baseline="30000" dirty="0" smtClean="0">
                <a:solidFill>
                  <a:srgbClr val="FF0066"/>
                </a:solidFill>
              </a:rPr>
              <a:t>)</a:t>
            </a:r>
            <a:r>
              <a:rPr lang="en-US" sz="2800" dirty="0" smtClean="0">
                <a:solidFill>
                  <a:srgbClr val="FF0066"/>
                </a:solidFill>
              </a:rPr>
              <a:t> </a:t>
            </a:r>
            <a:r>
              <a:rPr lang="en-US" sz="2800" dirty="0" err="1" smtClean="0">
                <a:solidFill>
                  <a:srgbClr val="FF0066"/>
                </a:solidFill>
              </a:rPr>
              <a:t>relop</a:t>
            </a:r>
            <a:r>
              <a:rPr lang="en-US" sz="2800" dirty="0" smtClean="0">
                <a:solidFill>
                  <a:srgbClr val="FF0066"/>
                </a:solidFill>
                <a:sym typeface="Wingdings" pitchFamily="2" charset="2"/>
              </a:rPr>
              <a:t> id</a:t>
            </a:r>
            <a:r>
              <a:rPr lang="en-US" sz="2800" baseline="30000" dirty="0" smtClean="0">
                <a:solidFill>
                  <a:srgbClr val="FF0066"/>
                </a:solidFill>
              </a:rPr>
              <a:t>(2</a:t>
            </a:r>
            <a:r>
              <a:rPr lang="en-US" sz="2800" baseline="30000" dirty="0" smtClean="0">
                <a:solidFill>
                  <a:srgbClr val="FF0066"/>
                </a:solidFill>
              </a:rPr>
              <a:t>)    </a:t>
            </a:r>
            <a:endParaRPr lang="en-US" sz="2800" dirty="0" smtClean="0">
              <a:solidFill>
                <a:srgbClr val="FF0066"/>
              </a:solidFill>
            </a:endParaRPr>
          </a:p>
          <a:p>
            <a:pPr>
              <a:buNone/>
            </a:pPr>
            <a:r>
              <a:rPr lang="en-US" sz="2800" dirty="0" smtClean="0"/>
              <a:t>{T := NEWTEMP();</a:t>
            </a:r>
          </a:p>
          <a:p>
            <a:pPr>
              <a:buNone/>
            </a:pPr>
            <a:r>
              <a:rPr lang="en-US" sz="2800" dirty="0" smtClean="0"/>
              <a:t>E.PLACE :=T</a:t>
            </a:r>
          </a:p>
          <a:p>
            <a:pPr>
              <a:buNone/>
            </a:pPr>
            <a:r>
              <a:rPr lang="en-US" sz="2800" dirty="0" smtClean="0"/>
              <a:t>GEN ( </a:t>
            </a:r>
            <a:r>
              <a:rPr lang="en-US" sz="2800" dirty="0" smtClean="0"/>
              <a:t>if id</a:t>
            </a:r>
            <a:r>
              <a:rPr lang="en-US" sz="2800" baseline="30000" dirty="0" smtClean="0"/>
              <a:t>(1</a:t>
            </a:r>
            <a:r>
              <a:rPr lang="en-US" sz="2800" baseline="30000" dirty="0" smtClean="0"/>
              <a:t>)</a:t>
            </a:r>
            <a:r>
              <a:rPr lang="en-US" sz="2800" dirty="0" smtClean="0"/>
              <a:t> .PLACE </a:t>
            </a:r>
            <a:r>
              <a:rPr lang="en-US" sz="2800" dirty="0" err="1" smtClean="0"/>
              <a:t>relop</a:t>
            </a:r>
            <a:r>
              <a:rPr lang="en-US" sz="2800" dirty="0" smtClean="0"/>
              <a:t> id</a:t>
            </a:r>
            <a:r>
              <a:rPr lang="en-US" sz="2800" baseline="30000" dirty="0" smtClean="0"/>
              <a:t>(2)</a:t>
            </a:r>
            <a:r>
              <a:rPr lang="en-US" sz="2800" dirty="0" smtClean="0"/>
              <a:t> </a:t>
            </a:r>
            <a:r>
              <a:rPr lang="en-US" sz="2800" dirty="0" smtClean="0"/>
              <a:t>.</a:t>
            </a:r>
            <a:r>
              <a:rPr lang="en-US" sz="2800" dirty="0" smtClean="0"/>
              <a:t>PLACE</a:t>
            </a:r>
          </a:p>
          <a:p>
            <a:pPr>
              <a:buNone/>
            </a:pPr>
            <a:r>
              <a:rPr lang="en-US" sz="2800" dirty="0" err="1" smtClean="0"/>
              <a:t>goto</a:t>
            </a:r>
            <a:r>
              <a:rPr lang="en-US" sz="2800" dirty="0" smtClean="0"/>
              <a:t> NEXTQUAD+3)</a:t>
            </a:r>
            <a:endParaRPr lang="en-US" sz="2800" dirty="0" smtClean="0"/>
          </a:p>
          <a:p>
            <a:pPr>
              <a:buNone/>
            </a:pPr>
            <a:r>
              <a:rPr lang="en-US" sz="2800" dirty="0" smtClean="0"/>
              <a:t>GEN (T := 0)</a:t>
            </a:r>
          </a:p>
          <a:p>
            <a:pPr>
              <a:buNone/>
            </a:pPr>
            <a:r>
              <a:rPr lang="en-US" sz="2800" dirty="0" smtClean="0"/>
              <a:t>GEN ( </a:t>
            </a:r>
            <a:r>
              <a:rPr lang="en-US" sz="2800" dirty="0" err="1" smtClean="0"/>
              <a:t>goto</a:t>
            </a:r>
            <a:r>
              <a:rPr lang="en-US" sz="2800" dirty="0" smtClean="0"/>
              <a:t> NEXTQUAD +2);</a:t>
            </a:r>
          </a:p>
          <a:p>
            <a:pPr>
              <a:buNone/>
            </a:pPr>
            <a:r>
              <a:rPr lang="en-US" sz="2800" dirty="0" smtClean="0"/>
              <a:t>GEN (T:=1) }</a:t>
            </a:r>
            <a:endParaRPr lang="en-US" sz="2800" dirty="0"/>
          </a:p>
        </p:txBody>
      </p:sp>
      <p:sp>
        <p:nvSpPr>
          <p:cNvPr id="5" name="Rectangle 4"/>
          <p:cNvSpPr/>
          <p:nvPr/>
        </p:nvSpPr>
        <p:spPr>
          <a:xfrm>
            <a:off x="5562600" y="1447800"/>
            <a:ext cx="3276600" cy="198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smtClean="0">
                <a:solidFill>
                  <a:srgbClr val="FF0066"/>
                </a:solidFill>
              </a:rPr>
              <a:t>NEXTQUAD –</a:t>
            </a:r>
            <a:r>
              <a:rPr lang="en-US" sz="2000" b="1" dirty="0" smtClean="0"/>
              <a:t> Next available entry in the quadruple array</a:t>
            </a:r>
          </a:p>
          <a:p>
            <a:endParaRPr lang="en-US" sz="2000" b="1" dirty="0" smtClean="0"/>
          </a:p>
          <a:p>
            <a:r>
              <a:rPr lang="en-US" sz="2000" b="1" dirty="0" smtClean="0">
                <a:solidFill>
                  <a:srgbClr val="FF0066"/>
                </a:solidFill>
              </a:rPr>
              <a:t>GEN –</a:t>
            </a:r>
            <a:r>
              <a:rPr lang="en-US" sz="2000" b="1" dirty="0" smtClean="0"/>
              <a:t> Increments NEXTQUAD after producing a quadruple</a:t>
            </a:r>
            <a:endParaRPr lang="en-US" sz="2000" b="1" dirty="0"/>
          </a:p>
        </p:txBody>
      </p:sp>
      <p:pic>
        <p:nvPicPr>
          <p:cNvPr id="6"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9BF5515C-7A0C-487F-8A57-007CCF2C81CB}" type="datetime1">
              <a:rPr lang="en-US" smtClean="0"/>
              <a:t>10/5/2020</a:t>
            </a:fld>
            <a:endParaRPr lang="en-US"/>
          </a:p>
        </p:txBody>
      </p:sp>
      <p:sp>
        <p:nvSpPr>
          <p:cNvPr id="8" name="Slide Number Placeholder 7"/>
          <p:cNvSpPr>
            <a:spLocks noGrp="1"/>
          </p:cNvSpPr>
          <p:nvPr>
            <p:ph type="sldNum" sz="quarter" idx="12"/>
          </p:nvPr>
        </p:nvSpPr>
        <p:spPr/>
        <p:txBody>
          <a:bodyPr/>
          <a:lstStyle/>
          <a:p>
            <a:fld id="{27A79626-5A2F-4BE7-AA07-39FBBE3D288B}" type="slidenum">
              <a:rPr lang="en-US" smtClean="0"/>
              <a:pPr/>
              <a:t>10</a:t>
            </a:fld>
            <a:endParaRPr lang="en-US"/>
          </a:p>
        </p:txBody>
      </p:sp>
      <p:sp>
        <p:nvSpPr>
          <p:cNvPr id="9" name="Footer Placeholder 8"/>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noAutofit/>
          </a:bodyPr>
          <a:lstStyle/>
          <a:p>
            <a:pPr algn="l"/>
            <a:r>
              <a:rPr lang="en-US" sz="3200" b="1" dirty="0" smtClean="0">
                <a:solidFill>
                  <a:srgbClr val="FF0066"/>
                </a:solidFill>
              </a:rPr>
              <a:t>Method 2: Control Flow Representation  </a:t>
            </a:r>
            <a:endParaRPr lang="en-US" sz="3200" b="1" dirty="0">
              <a:solidFill>
                <a:srgbClr val="FF0066"/>
              </a:solidFill>
            </a:endParaRPr>
          </a:p>
        </p:txBody>
      </p:sp>
      <p:sp>
        <p:nvSpPr>
          <p:cNvPr id="3" name="Content Placeholder 2"/>
          <p:cNvSpPr>
            <a:spLocks noGrp="1"/>
          </p:cNvSpPr>
          <p:nvPr>
            <p:ph idx="1"/>
          </p:nvPr>
        </p:nvSpPr>
        <p:spPr>
          <a:xfrm>
            <a:off x="457200" y="1219200"/>
            <a:ext cx="8305800" cy="5257800"/>
          </a:xfrm>
        </p:spPr>
        <p:txBody>
          <a:bodyPr/>
          <a:lstStyle/>
          <a:p>
            <a:r>
              <a:rPr lang="en-US" dirty="0" smtClean="0"/>
              <a:t>The position reached in a program is used to represent the value of a </a:t>
            </a:r>
            <a:r>
              <a:rPr lang="en-US" dirty="0" err="1" smtClean="0"/>
              <a:t>boolean</a:t>
            </a:r>
            <a:r>
              <a:rPr lang="en-US" dirty="0" smtClean="0"/>
              <a:t> expression.</a:t>
            </a:r>
          </a:p>
          <a:p>
            <a:pPr>
              <a:buNone/>
            </a:pPr>
            <a:r>
              <a:rPr lang="en-US" u="sng" dirty="0" smtClean="0">
                <a:solidFill>
                  <a:srgbClr val="FF0066"/>
                </a:solidFill>
              </a:rPr>
              <a:t>(</a:t>
            </a:r>
            <a:r>
              <a:rPr lang="en-US" u="sng" dirty="0" err="1" smtClean="0">
                <a:solidFill>
                  <a:srgbClr val="FF0066"/>
                </a:solidFill>
              </a:rPr>
              <a:t>eg</a:t>
            </a:r>
            <a:r>
              <a:rPr lang="en-US" u="sng" dirty="0" smtClean="0">
                <a:solidFill>
                  <a:srgbClr val="FF0066"/>
                </a:solidFill>
              </a:rPr>
              <a:t>) A or B</a:t>
            </a:r>
          </a:p>
          <a:p>
            <a:pPr lvl="1"/>
            <a:r>
              <a:rPr lang="en-US" dirty="0" smtClean="0"/>
              <a:t>If A is true, the entire expression is true without evaluating B</a:t>
            </a:r>
            <a:endParaRPr lang="en-US" dirty="0"/>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10E3FBEA-9490-4F8B-925E-4810D9DB8B92}" type="datetime1">
              <a:rPr lang="en-US" smtClean="0"/>
              <a:t>10/5/2020</a:t>
            </a:fld>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endParaRPr lang="en-US" dirty="0" smtClean="0"/>
          </a:p>
          <a:p>
            <a:r>
              <a:rPr lang="en-US" dirty="0" smtClean="0"/>
              <a:t>Translation of </a:t>
            </a:r>
            <a:r>
              <a:rPr lang="en-US" dirty="0" err="1" smtClean="0"/>
              <a:t>boolean</a:t>
            </a:r>
            <a:r>
              <a:rPr lang="en-US" dirty="0" smtClean="0"/>
              <a:t> expression in terms of conditional Statements like,</a:t>
            </a:r>
          </a:p>
          <a:p>
            <a:pPr>
              <a:buNone/>
            </a:pPr>
            <a:r>
              <a:rPr lang="en-US" dirty="0" smtClean="0">
                <a:solidFill>
                  <a:srgbClr val="FF0066"/>
                </a:solidFill>
              </a:rPr>
              <a:t>	If E then S</a:t>
            </a:r>
            <a:r>
              <a:rPr lang="en-US" baseline="30000" dirty="0" smtClean="0">
                <a:solidFill>
                  <a:srgbClr val="FF0066"/>
                </a:solidFill>
              </a:rPr>
              <a:t>(1)</a:t>
            </a:r>
            <a:r>
              <a:rPr lang="en-US" dirty="0" smtClean="0">
                <a:solidFill>
                  <a:srgbClr val="FF0066"/>
                </a:solidFill>
              </a:rPr>
              <a:t>  else S</a:t>
            </a:r>
            <a:r>
              <a:rPr lang="en-US" baseline="30000" dirty="0" smtClean="0">
                <a:solidFill>
                  <a:srgbClr val="FF0066"/>
                </a:solidFill>
              </a:rPr>
              <a:t>(2)</a:t>
            </a:r>
            <a:endParaRPr lang="en-US" dirty="0" smtClean="0">
              <a:solidFill>
                <a:srgbClr val="FF0066"/>
              </a:solidFill>
            </a:endParaRPr>
          </a:p>
          <a:p>
            <a:pPr>
              <a:buNone/>
            </a:pPr>
            <a:r>
              <a:rPr lang="en-US" dirty="0" smtClean="0"/>
              <a:t>	and</a:t>
            </a:r>
          </a:p>
          <a:p>
            <a:pPr>
              <a:buNone/>
            </a:pPr>
            <a:r>
              <a:rPr lang="en-US" dirty="0" smtClean="0">
                <a:solidFill>
                  <a:srgbClr val="FF0066"/>
                </a:solidFill>
              </a:rPr>
              <a:t>	while E do S</a:t>
            </a:r>
            <a:endParaRPr lang="en-US" dirty="0" smtClean="0">
              <a:solidFill>
                <a:srgbClr val="FF0066"/>
              </a:solidFill>
            </a:endParaRPr>
          </a:p>
          <a:p>
            <a:r>
              <a:rPr lang="en-US" dirty="0" smtClean="0"/>
              <a:t>Two kinds of exits are associated</a:t>
            </a:r>
          </a:p>
          <a:p>
            <a:pPr lvl="1"/>
            <a:r>
              <a:rPr lang="en-US" dirty="0" smtClean="0"/>
              <a:t>True exit – to statement TRUE</a:t>
            </a:r>
          </a:p>
          <a:p>
            <a:pPr lvl="1"/>
            <a:r>
              <a:rPr lang="en-US" dirty="0" smtClean="0"/>
              <a:t>False exit – to statement FALSE</a:t>
            </a: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253591A-3915-468D-B434-D32F33FF61CE}"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IF statements</a:t>
            </a:r>
            <a:endParaRPr lang="en-US"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dirty="0" smtClean="0"/>
              <a:t>We first generate code for the expression, then the body of the loop. </a:t>
            </a:r>
            <a:endParaRPr lang="en-US" dirty="0" smtClean="0"/>
          </a:p>
          <a:p>
            <a:r>
              <a:rPr lang="en-US" dirty="0" smtClean="0"/>
              <a:t>We </a:t>
            </a:r>
            <a:r>
              <a:rPr lang="en-US" dirty="0" smtClean="0"/>
              <a:t>put a label (</a:t>
            </a:r>
            <a:r>
              <a:rPr lang="en-US" dirty="0" err="1" smtClean="0"/>
              <a:t>E.true</a:t>
            </a:r>
            <a:r>
              <a:rPr lang="en-US" dirty="0" smtClean="0"/>
              <a:t>) at the beginning of the loop body. We jump to this label from every place within the expression where we can determine that it is evaluated to true (there may be several such places). </a:t>
            </a:r>
            <a:endParaRPr lang="en-US" dirty="0" smtClean="0"/>
          </a:p>
          <a:p>
            <a:r>
              <a:rPr lang="en-US" dirty="0" smtClean="0"/>
              <a:t>Similarly</a:t>
            </a:r>
            <a:r>
              <a:rPr lang="en-US" dirty="0" smtClean="0"/>
              <a:t>, we add a label after the end of the statement (</a:t>
            </a:r>
            <a:r>
              <a:rPr lang="en-US" dirty="0" err="1" smtClean="0"/>
              <a:t>E.false</a:t>
            </a:r>
            <a:r>
              <a:rPr lang="en-US" dirty="0" smtClean="0"/>
              <a:t>) to which we jump when the statement evaluates to false. </a:t>
            </a:r>
            <a:endParaRPr lang="en-US" dirty="0"/>
          </a:p>
        </p:txBody>
      </p:sp>
      <p:sp>
        <p:nvSpPr>
          <p:cNvPr id="4" name="Date Placeholder 3"/>
          <p:cNvSpPr>
            <a:spLocks noGrp="1"/>
          </p:cNvSpPr>
          <p:nvPr>
            <p:ph type="dt" sz="half" idx="10"/>
          </p:nvPr>
        </p:nvSpPr>
        <p:spPr/>
        <p:txBody>
          <a:bodyPr/>
          <a:lstStyle/>
          <a:p>
            <a:fld id="{D2FBC928-00F0-4DD5-9754-8FDE33A9301D}" type="datetime1">
              <a:rPr lang="en-US" smtClean="0"/>
              <a:t>10/5/2020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685800" y="1600200"/>
            <a:ext cx="8077200" cy="5046384"/>
          </a:xfrm>
          <a:prstGeom prst="rect">
            <a:avLst/>
          </a:prstGeom>
          <a:noFill/>
          <a:ln w="9525">
            <a:noFill/>
            <a:miter lim="800000"/>
            <a:headEnd/>
            <a:tailEnd/>
          </a:ln>
          <a:effectLst/>
        </p:spPr>
      </p:pic>
      <p:pic>
        <p:nvPicPr>
          <p:cNvPr id="5"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BBDFC6FB-AA4A-4180-812D-3C801B5CB1EE}" type="datetime1">
              <a:rPr lang="en-US" smtClean="0"/>
              <a:t>10/5/2020</a:t>
            </a:fld>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3048000" cy="792162"/>
          </a:xfrm>
        </p:spPr>
        <p:txBody>
          <a:bodyPr/>
          <a:lstStyle/>
          <a:p>
            <a:r>
              <a:rPr lang="en-US" dirty="0" smtClean="0"/>
              <a:t>If-statement</a:t>
            </a:r>
            <a:endParaRPr lang="en-US" dirty="0"/>
          </a:p>
        </p:txBody>
      </p:sp>
      <p:sp>
        <p:nvSpPr>
          <p:cNvPr id="4" name="Rectangle 3"/>
          <p:cNvSpPr/>
          <p:nvPr/>
        </p:nvSpPr>
        <p:spPr>
          <a:xfrm>
            <a:off x="3429000" y="1524000"/>
            <a:ext cx="23622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Code for E</a:t>
            </a:r>
            <a:endParaRPr lang="en-US" sz="2800" b="1" dirty="0"/>
          </a:p>
        </p:txBody>
      </p:sp>
      <p:sp>
        <p:nvSpPr>
          <p:cNvPr id="5" name="Rectangle 4"/>
          <p:cNvSpPr/>
          <p:nvPr/>
        </p:nvSpPr>
        <p:spPr>
          <a:xfrm>
            <a:off x="3429000" y="3352800"/>
            <a:ext cx="23622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800" b="1" dirty="0" smtClean="0"/>
          </a:p>
          <a:p>
            <a:pPr algn="ctr"/>
            <a:r>
              <a:rPr lang="en-US" sz="2800" b="1" dirty="0" smtClean="0"/>
              <a:t>Code for S</a:t>
            </a:r>
            <a:r>
              <a:rPr lang="en-US" sz="2800" baseline="30000" dirty="0" smtClean="0"/>
              <a:t>(1</a:t>
            </a:r>
            <a:r>
              <a:rPr lang="en-US" sz="2800" baseline="30000" dirty="0" smtClean="0"/>
              <a:t>)</a:t>
            </a:r>
            <a:endParaRPr lang="en-US" sz="2800" dirty="0" smtClean="0"/>
          </a:p>
          <a:p>
            <a:pPr algn="ctr"/>
            <a:endParaRPr lang="en-US" sz="2800" b="1" dirty="0"/>
          </a:p>
        </p:txBody>
      </p:sp>
      <p:sp>
        <p:nvSpPr>
          <p:cNvPr id="6" name="Rectangle 5"/>
          <p:cNvSpPr/>
          <p:nvPr/>
        </p:nvSpPr>
        <p:spPr>
          <a:xfrm>
            <a:off x="3505200" y="5257800"/>
            <a:ext cx="23622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Code for </a:t>
            </a:r>
            <a:r>
              <a:rPr lang="en-US" sz="2800" b="1" dirty="0" smtClean="0"/>
              <a:t>S</a:t>
            </a:r>
            <a:r>
              <a:rPr lang="en-US" sz="2800" baseline="30000" dirty="0" smtClean="0"/>
              <a:t>(2)</a:t>
            </a:r>
            <a:endParaRPr lang="en-US" sz="2800" b="1" dirty="0"/>
          </a:p>
        </p:txBody>
      </p:sp>
      <p:cxnSp>
        <p:nvCxnSpPr>
          <p:cNvPr id="8" name="Straight Connector 7"/>
          <p:cNvCxnSpPr>
            <a:stCxn id="4" idx="3"/>
          </p:cNvCxnSpPr>
          <p:nvPr/>
        </p:nvCxnSpPr>
        <p:spPr>
          <a:xfrm>
            <a:off x="5791200" y="2057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5639594" y="2971800"/>
            <a:ext cx="1828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3"/>
          </p:cNvCxnSpPr>
          <p:nvPr/>
        </p:nvCxnSpPr>
        <p:spPr>
          <a:xfrm rot="10800000">
            <a:off x="5791200" y="3886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71600" y="3581400"/>
            <a:ext cx="1295400" cy="369332"/>
          </a:xfrm>
          <a:prstGeom prst="rect">
            <a:avLst/>
          </a:prstGeom>
          <a:noFill/>
        </p:spPr>
        <p:txBody>
          <a:bodyPr wrap="square" rtlCol="0">
            <a:spAutoFit/>
          </a:bodyPr>
          <a:lstStyle/>
          <a:p>
            <a:r>
              <a:rPr lang="en-US" b="1" dirty="0" smtClean="0"/>
              <a:t>TRUE :</a:t>
            </a:r>
            <a:endParaRPr lang="en-US" b="1" dirty="0"/>
          </a:p>
        </p:txBody>
      </p:sp>
      <p:sp>
        <p:nvSpPr>
          <p:cNvPr id="19" name="TextBox 18"/>
          <p:cNvSpPr txBox="1"/>
          <p:nvPr/>
        </p:nvSpPr>
        <p:spPr>
          <a:xfrm>
            <a:off x="1447800" y="5486400"/>
            <a:ext cx="1295400" cy="369332"/>
          </a:xfrm>
          <a:prstGeom prst="rect">
            <a:avLst/>
          </a:prstGeom>
          <a:noFill/>
        </p:spPr>
        <p:txBody>
          <a:bodyPr wrap="square" rtlCol="0">
            <a:spAutoFit/>
          </a:bodyPr>
          <a:lstStyle/>
          <a:p>
            <a:r>
              <a:rPr lang="en-US" b="1" dirty="0" smtClean="0"/>
              <a:t>FALSE :</a:t>
            </a:r>
            <a:endParaRPr lang="en-US" b="1" dirty="0"/>
          </a:p>
        </p:txBody>
      </p:sp>
      <p:cxnSp>
        <p:nvCxnSpPr>
          <p:cNvPr id="20" name="Straight Connector 19"/>
          <p:cNvCxnSpPr/>
          <p:nvPr/>
        </p:nvCxnSpPr>
        <p:spPr>
          <a:xfrm>
            <a:off x="5791200" y="2286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105400" y="40386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6" idx="3"/>
          </p:cNvCxnSpPr>
          <p:nvPr/>
        </p:nvCxnSpPr>
        <p:spPr>
          <a:xfrm rot="10800000">
            <a:off x="5867400" y="5791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2438400" y="4800600"/>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524000" y="57150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438400" y="6705600"/>
            <a:ext cx="2438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35" name="Date Placeholder 34"/>
          <p:cNvSpPr>
            <a:spLocks noGrp="1"/>
          </p:cNvSpPr>
          <p:nvPr>
            <p:ph type="dt" sz="half" idx="10"/>
          </p:nvPr>
        </p:nvSpPr>
        <p:spPr/>
        <p:txBody>
          <a:bodyPr/>
          <a:lstStyle/>
          <a:p>
            <a:fld id="{3F142715-7276-4332-B7C7-41F1D249F532}" type="datetime1">
              <a:rPr lang="en-US" smtClean="0"/>
              <a:t>10/5/2020</a:t>
            </a:fld>
            <a:endParaRPr lang="en-US"/>
          </a:p>
        </p:txBody>
      </p:sp>
      <p:sp>
        <p:nvSpPr>
          <p:cNvPr id="36" name="Slide Number Placeholder 35"/>
          <p:cNvSpPr>
            <a:spLocks noGrp="1"/>
          </p:cNvSpPr>
          <p:nvPr>
            <p:ph type="sldNum" sz="quarter" idx="12"/>
          </p:nvPr>
        </p:nvSpPr>
        <p:spPr/>
        <p:txBody>
          <a:bodyPr/>
          <a:lstStyle/>
          <a:p>
            <a:fld id="{27A79626-5A2F-4BE7-AA07-39FBBE3D288B}" type="slidenum">
              <a:rPr lang="en-US" smtClean="0"/>
              <a:pPr/>
              <a:t>15</a:t>
            </a:fld>
            <a:endParaRPr lang="en-US"/>
          </a:p>
        </p:txBody>
      </p:sp>
      <p:sp>
        <p:nvSpPr>
          <p:cNvPr id="37" name="Footer Placeholder 3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563562"/>
          </a:xfrm>
        </p:spPr>
        <p:txBody>
          <a:bodyPr>
            <a:normAutofit fontScale="90000"/>
          </a:bodyPr>
          <a:lstStyle/>
          <a:p>
            <a:r>
              <a:rPr lang="en-US" dirty="0" smtClean="0"/>
              <a:t>While statement</a:t>
            </a:r>
            <a:endParaRPr lang="en-US" dirty="0"/>
          </a:p>
        </p:txBody>
      </p:sp>
      <p:sp>
        <p:nvSpPr>
          <p:cNvPr id="4" name="Rectangle 3"/>
          <p:cNvSpPr/>
          <p:nvPr/>
        </p:nvSpPr>
        <p:spPr>
          <a:xfrm>
            <a:off x="3429000" y="1524000"/>
            <a:ext cx="23622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Code for E</a:t>
            </a:r>
            <a:endParaRPr lang="en-US" sz="2800" b="1" dirty="0"/>
          </a:p>
        </p:txBody>
      </p:sp>
      <p:sp>
        <p:nvSpPr>
          <p:cNvPr id="5" name="Rectangle 4"/>
          <p:cNvSpPr/>
          <p:nvPr/>
        </p:nvSpPr>
        <p:spPr>
          <a:xfrm>
            <a:off x="3505200" y="3733800"/>
            <a:ext cx="23622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Code for S</a:t>
            </a:r>
            <a:endParaRPr lang="en-US" sz="2800" b="1" dirty="0"/>
          </a:p>
        </p:txBody>
      </p:sp>
      <p:cxnSp>
        <p:nvCxnSpPr>
          <p:cNvPr id="6" name="Straight Connector 5"/>
          <p:cNvCxnSpPr/>
          <p:nvPr/>
        </p:nvCxnSpPr>
        <p:spPr>
          <a:xfrm>
            <a:off x="5791200" y="2057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639594" y="2971800"/>
            <a:ext cx="1828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5867400" y="3886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1200" y="22860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105400" y="40386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867400" y="5791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2209800" y="51816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46906" y="3619500"/>
            <a:ext cx="31249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 idx="1"/>
          </p:cNvCxnSpPr>
          <p:nvPr/>
        </p:nvCxnSpPr>
        <p:spPr>
          <a:xfrm>
            <a:off x="2209800" y="2057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38400" y="3962400"/>
            <a:ext cx="838200" cy="381000"/>
          </a:xfrm>
          <a:prstGeom prst="rect">
            <a:avLst/>
          </a:prstGeom>
          <a:noFill/>
        </p:spPr>
        <p:txBody>
          <a:bodyPr wrap="square" rtlCol="0">
            <a:spAutoFit/>
          </a:bodyPr>
          <a:lstStyle/>
          <a:p>
            <a:r>
              <a:rPr lang="en-US" b="1" dirty="0" smtClean="0"/>
              <a:t>TRUE :</a:t>
            </a:r>
            <a:endParaRPr lang="en-US" b="1" dirty="0"/>
          </a:p>
        </p:txBody>
      </p:sp>
      <p:sp>
        <p:nvSpPr>
          <p:cNvPr id="40" name="TextBox 39"/>
          <p:cNvSpPr txBox="1"/>
          <p:nvPr/>
        </p:nvSpPr>
        <p:spPr>
          <a:xfrm>
            <a:off x="4191000" y="5257800"/>
            <a:ext cx="914400" cy="369332"/>
          </a:xfrm>
          <a:prstGeom prst="rect">
            <a:avLst/>
          </a:prstGeom>
          <a:noFill/>
        </p:spPr>
        <p:txBody>
          <a:bodyPr wrap="square" rtlCol="0">
            <a:spAutoFit/>
          </a:bodyPr>
          <a:lstStyle/>
          <a:p>
            <a:pPr algn="ctr"/>
            <a:r>
              <a:rPr lang="en-US" b="1" dirty="0" err="1" smtClean="0"/>
              <a:t>goto</a:t>
            </a:r>
            <a:endParaRPr lang="en-US" b="1" dirty="0"/>
          </a:p>
        </p:txBody>
      </p:sp>
      <p:sp>
        <p:nvSpPr>
          <p:cNvPr id="41" name="TextBox 40"/>
          <p:cNvSpPr txBox="1"/>
          <p:nvPr/>
        </p:nvSpPr>
        <p:spPr>
          <a:xfrm>
            <a:off x="2362200" y="5943600"/>
            <a:ext cx="1295400" cy="369332"/>
          </a:xfrm>
          <a:prstGeom prst="rect">
            <a:avLst/>
          </a:prstGeom>
          <a:noFill/>
        </p:spPr>
        <p:txBody>
          <a:bodyPr wrap="square" rtlCol="0">
            <a:spAutoFit/>
          </a:bodyPr>
          <a:lstStyle/>
          <a:p>
            <a:r>
              <a:rPr lang="en-US" b="1" dirty="0" smtClean="0"/>
              <a:t>FALSE :</a:t>
            </a:r>
            <a:endParaRPr lang="en-US" b="1" dirty="0"/>
          </a:p>
        </p:txBody>
      </p:sp>
      <p:pic>
        <p:nvPicPr>
          <p:cNvPr id="42"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pic>
        <p:nvPicPr>
          <p:cNvPr id="43" name="Picture 2" descr="HEADER New copy"/>
          <p:cNvPicPr>
            <a:picLocks noChangeAspect="1" noChangeArrowheads="1"/>
          </p:cNvPicPr>
          <p:nvPr/>
        </p:nvPicPr>
        <p:blipFill>
          <a:blip r:embed="rId2" cstate="print"/>
          <a:srcRect l="43334" r="43333" b="58537"/>
          <a:stretch>
            <a:fillRect/>
          </a:stretch>
        </p:blipFill>
        <p:spPr bwMode="auto">
          <a:xfrm>
            <a:off x="8077200" y="152400"/>
            <a:ext cx="1219200" cy="1079500"/>
          </a:xfrm>
          <a:prstGeom prst="rect">
            <a:avLst/>
          </a:prstGeom>
          <a:noFill/>
          <a:ln w="9525">
            <a:noFill/>
            <a:miter lim="800000"/>
            <a:headEnd/>
            <a:tailEnd/>
          </a:ln>
        </p:spPr>
      </p:pic>
      <p:sp>
        <p:nvSpPr>
          <p:cNvPr id="44" name="Date Placeholder 43"/>
          <p:cNvSpPr>
            <a:spLocks noGrp="1"/>
          </p:cNvSpPr>
          <p:nvPr>
            <p:ph type="dt" sz="half" idx="10"/>
          </p:nvPr>
        </p:nvSpPr>
        <p:spPr/>
        <p:txBody>
          <a:bodyPr/>
          <a:lstStyle/>
          <a:p>
            <a:fld id="{949F4630-C788-4EAC-9383-D1A2DCFF724C}" type="datetime1">
              <a:rPr lang="en-US" smtClean="0"/>
              <a:t>10/5/2020</a:t>
            </a:fld>
            <a:endParaRPr lang="en-US"/>
          </a:p>
        </p:txBody>
      </p:sp>
      <p:sp>
        <p:nvSpPr>
          <p:cNvPr id="45" name="Slide Number Placeholder 44"/>
          <p:cNvSpPr>
            <a:spLocks noGrp="1"/>
          </p:cNvSpPr>
          <p:nvPr>
            <p:ph type="sldNum" sz="quarter" idx="12"/>
          </p:nvPr>
        </p:nvSpPr>
        <p:spPr/>
        <p:txBody>
          <a:bodyPr/>
          <a:lstStyle/>
          <a:p>
            <a:fld id="{27A79626-5A2F-4BE7-AA07-39FBBE3D288B}" type="slidenum">
              <a:rPr lang="en-US" smtClean="0"/>
              <a:pPr/>
              <a:t>16</a:t>
            </a:fld>
            <a:endParaRPr lang="en-US"/>
          </a:p>
        </p:txBody>
      </p:sp>
      <p:sp>
        <p:nvSpPr>
          <p:cNvPr id="46" name="Footer Placeholder 45"/>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868362"/>
          </a:xfrm>
        </p:spPr>
        <p:txBody>
          <a:bodyPr>
            <a:normAutofit fontScale="90000"/>
          </a:bodyPr>
          <a:lstStyle/>
          <a:p>
            <a:pPr algn="l"/>
            <a:r>
              <a:rPr lang="en-US" sz="2800" b="1" dirty="0" smtClean="0">
                <a:solidFill>
                  <a:srgbClr val="FF0066"/>
                </a:solidFill>
              </a:rPr>
              <a:t>(</a:t>
            </a:r>
            <a:r>
              <a:rPr lang="en-US" sz="2800" b="1" dirty="0" err="1" smtClean="0">
                <a:solidFill>
                  <a:srgbClr val="FF0066"/>
                </a:solidFill>
              </a:rPr>
              <a:t>eg</a:t>
            </a:r>
            <a:r>
              <a:rPr lang="en-US" sz="2800" b="1" dirty="0" smtClean="0">
                <a:solidFill>
                  <a:srgbClr val="FF0066"/>
                </a:solidFill>
              </a:rPr>
              <a:t>) </a:t>
            </a:r>
            <a:br>
              <a:rPr lang="en-US" sz="2800" b="1" dirty="0" smtClean="0">
                <a:solidFill>
                  <a:srgbClr val="FF0066"/>
                </a:solidFill>
              </a:rPr>
            </a:br>
            <a:r>
              <a:rPr lang="en-US" sz="2800" b="1" dirty="0" smtClean="0">
                <a:solidFill>
                  <a:srgbClr val="FF0066"/>
                </a:solidFill>
              </a:rPr>
              <a:t>IF ( A LT B or C LT D) X = Y+Z</a:t>
            </a:r>
            <a:endParaRPr lang="en-US" sz="2800" b="1" dirty="0">
              <a:solidFill>
                <a:srgbClr val="FF0066"/>
              </a:solidFill>
            </a:endParaRPr>
          </a:p>
        </p:txBody>
      </p:sp>
      <p:sp>
        <p:nvSpPr>
          <p:cNvPr id="3" name="Content Placeholder 2"/>
          <p:cNvSpPr>
            <a:spLocks noGrp="1"/>
          </p:cNvSpPr>
          <p:nvPr>
            <p:ph idx="1"/>
          </p:nvPr>
        </p:nvSpPr>
        <p:spPr>
          <a:xfrm>
            <a:off x="457200" y="1371600"/>
            <a:ext cx="8229600" cy="4754563"/>
          </a:xfrm>
        </p:spPr>
        <p:txBody>
          <a:bodyPr/>
          <a:lstStyle/>
          <a:p>
            <a:pPr marL="514350" indent="-514350">
              <a:buAutoNum type="arabicParenBoth"/>
            </a:pPr>
            <a:r>
              <a:rPr lang="en-US" dirty="0" smtClean="0"/>
              <a:t>If A &lt; B </a:t>
            </a:r>
            <a:r>
              <a:rPr lang="en-US" dirty="0" err="1" smtClean="0"/>
              <a:t>goto</a:t>
            </a:r>
            <a:r>
              <a:rPr lang="en-US" dirty="0" smtClean="0"/>
              <a:t> (4)</a:t>
            </a:r>
          </a:p>
          <a:p>
            <a:pPr marL="514350" indent="-514350">
              <a:buAutoNum type="arabicParenBoth"/>
            </a:pPr>
            <a:r>
              <a:rPr lang="en-US" dirty="0" smtClean="0"/>
              <a:t>If C &lt; D </a:t>
            </a:r>
            <a:r>
              <a:rPr lang="en-US" dirty="0" err="1" smtClean="0"/>
              <a:t>goto</a:t>
            </a:r>
            <a:r>
              <a:rPr lang="en-US" dirty="0" smtClean="0"/>
              <a:t> (4)</a:t>
            </a:r>
          </a:p>
          <a:p>
            <a:pPr marL="514350" indent="-514350">
              <a:buAutoNum type="arabicParenBoth"/>
            </a:pPr>
            <a:r>
              <a:rPr lang="en-US" dirty="0" err="1" smtClean="0"/>
              <a:t>goto</a:t>
            </a:r>
            <a:r>
              <a:rPr lang="en-US" dirty="0" smtClean="0"/>
              <a:t> (6)</a:t>
            </a:r>
          </a:p>
          <a:p>
            <a:pPr marL="514350" indent="-514350">
              <a:buAutoNum type="arabicParenBoth"/>
            </a:pPr>
            <a:r>
              <a:rPr lang="en-US" dirty="0" smtClean="0"/>
              <a:t>T = Y + Z                      (True Exit)</a:t>
            </a:r>
          </a:p>
          <a:p>
            <a:pPr marL="514350" indent="-514350">
              <a:buAutoNum type="arabicParenBoth"/>
            </a:pPr>
            <a:r>
              <a:rPr lang="en-US" dirty="0" smtClean="0"/>
              <a:t>X = T</a:t>
            </a:r>
          </a:p>
          <a:p>
            <a:pPr marL="514350" indent="-514350">
              <a:buNone/>
            </a:pPr>
            <a:r>
              <a:rPr lang="en-US" dirty="0" smtClean="0"/>
              <a:t>(6)                                      (False Exit)</a:t>
            </a:r>
          </a:p>
          <a:p>
            <a:pPr marL="514350" indent="-514350">
              <a:buAutoNum type="arabicParenBoth"/>
            </a:pPr>
            <a:endParaRPr lang="en-US" dirty="0" smtClean="0"/>
          </a:p>
          <a:p>
            <a:pPr marL="514350" indent="-514350">
              <a:buAutoNum type="arabicParenBoth"/>
            </a:pP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37707D5-7519-4333-9BFB-7EDD5A4F992E}"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FBC928-00F0-4DD5-9754-8FDE33A9301D}" type="datetime1">
              <a:rPr lang="en-US" smtClean="0"/>
              <a:t>10/5/2020</a:t>
            </a:fld>
            <a:endParaRPr lang="en-US"/>
          </a:p>
        </p:txBody>
      </p:sp>
      <p:sp>
        <p:nvSpPr>
          <p:cNvPr id="5" name="Footer Placeholder 4"/>
          <p:cNvSpPr>
            <a:spLocks noGrp="1"/>
          </p:cNvSpPr>
          <p:nvPr>
            <p:ph type="ftr" sz="quarter" idx="11"/>
          </p:nvPr>
        </p:nvSpPr>
        <p:spPr/>
        <p:txBody>
          <a:bodyPr/>
          <a:lstStyle/>
          <a:p>
            <a:r>
              <a:rPr lang="en-US" smtClean="0"/>
              <a:t>SCS1303 Compiler Design</a:t>
            </a:r>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18</a:t>
            </a:fld>
            <a:endParaRPr lang="en-US" dirty="0"/>
          </a:p>
        </p:txBody>
      </p:sp>
      <p:pic>
        <p:nvPicPr>
          <p:cNvPr id="6146" name="Picture 2"/>
          <p:cNvPicPr>
            <a:picLocks noChangeAspect="1" noChangeArrowheads="1"/>
          </p:cNvPicPr>
          <p:nvPr/>
        </p:nvPicPr>
        <p:blipFill>
          <a:blip r:embed="rId2"/>
          <a:srcRect/>
          <a:stretch>
            <a:fillRect/>
          </a:stretch>
        </p:blipFill>
        <p:spPr bwMode="auto">
          <a:xfrm>
            <a:off x="990600" y="914400"/>
            <a:ext cx="7491306" cy="4876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circuit Evaluation</a:t>
            </a:r>
            <a:endParaRPr lang="en-US" dirty="0"/>
          </a:p>
        </p:txBody>
      </p:sp>
      <p:sp>
        <p:nvSpPr>
          <p:cNvPr id="3" name="Content Placeholder 2"/>
          <p:cNvSpPr>
            <a:spLocks noGrp="1"/>
          </p:cNvSpPr>
          <p:nvPr>
            <p:ph idx="1"/>
          </p:nvPr>
        </p:nvSpPr>
        <p:spPr/>
        <p:txBody>
          <a:bodyPr>
            <a:normAutofit fontScale="92500"/>
          </a:bodyPr>
          <a:lstStyle/>
          <a:p>
            <a:r>
              <a:rPr lang="en-US" dirty="0" smtClean="0"/>
              <a:t>What happens if the function f has side-effects (e.g. if it changes the value of a global variable)? Well, in such cases short-circuit code will have different semantics from the non-short-circuit code</a:t>
            </a:r>
            <a:r>
              <a:rPr lang="en-US" dirty="0" smtClean="0"/>
              <a:t>.</a:t>
            </a:r>
          </a:p>
          <a:p>
            <a:r>
              <a:rPr lang="en-US" dirty="0" smtClean="0"/>
              <a:t>In this example we use flow-of-control for the short-circuit evaluation, and numerical representation for the full evaluation. We could have given both examples using flow-of-control.</a:t>
            </a: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32E3124-0D7F-49AD-86CF-7C5017771ABC}"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67400" cy="715962"/>
          </a:xfrm>
        </p:spPr>
        <p:txBody>
          <a:bodyPr>
            <a:normAutofit fontScale="90000"/>
          </a:bodyPr>
          <a:lstStyle/>
          <a:p>
            <a:pPr algn="l"/>
            <a:r>
              <a:rPr lang="en-US" dirty="0" smtClean="0"/>
              <a:t>Boolean Expressions</a:t>
            </a:r>
            <a:endParaRPr lang="en-US" dirty="0"/>
          </a:p>
        </p:txBody>
      </p:sp>
      <p:sp>
        <p:nvSpPr>
          <p:cNvPr id="3" name="Content Placeholder 2"/>
          <p:cNvSpPr>
            <a:spLocks noGrp="1"/>
          </p:cNvSpPr>
          <p:nvPr>
            <p:ph idx="1"/>
          </p:nvPr>
        </p:nvSpPr>
        <p:spPr>
          <a:xfrm>
            <a:off x="457200" y="1066800"/>
            <a:ext cx="8229600" cy="5410200"/>
          </a:xfrm>
        </p:spPr>
        <p:txBody>
          <a:bodyPr/>
          <a:lstStyle/>
          <a:p>
            <a:r>
              <a:rPr lang="en-US" dirty="0" smtClean="0"/>
              <a:t>It has two primary functions</a:t>
            </a:r>
          </a:p>
          <a:p>
            <a:pPr lvl="1"/>
            <a:r>
              <a:rPr lang="en-US" dirty="0" smtClean="0"/>
              <a:t>Used as conditional expressions in statements that alter the flow of control. (</a:t>
            </a:r>
            <a:r>
              <a:rPr lang="en-US" dirty="0" err="1" smtClean="0"/>
              <a:t>eg</a:t>
            </a:r>
            <a:r>
              <a:rPr lang="en-US" dirty="0" smtClean="0"/>
              <a:t>) if-else</a:t>
            </a:r>
          </a:p>
          <a:p>
            <a:r>
              <a:rPr lang="en-US" dirty="0" smtClean="0"/>
              <a:t>Used to compute logical values</a:t>
            </a:r>
          </a:p>
          <a:p>
            <a:r>
              <a:rPr lang="en-US" dirty="0" smtClean="0"/>
              <a:t>It is composed of </a:t>
            </a:r>
            <a:r>
              <a:rPr lang="en-US" dirty="0" err="1" smtClean="0"/>
              <a:t>boolean</a:t>
            </a:r>
            <a:r>
              <a:rPr lang="en-US" dirty="0" smtClean="0"/>
              <a:t> operators </a:t>
            </a:r>
            <a:r>
              <a:rPr lang="en-US" u="sng" dirty="0" err="1" smtClean="0">
                <a:solidFill>
                  <a:srgbClr val="FF0000"/>
                </a:solidFill>
              </a:rPr>
              <a:t>and,or</a:t>
            </a:r>
            <a:r>
              <a:rPr lang="en-US" u="sng" dirty="0" smtClean="0">
                <a:solidFill>
                  <a:srgbClr val="FF0000"/>
                </a:solidFill>
              </a:rPr>
              <a:t> and not</a:t>
            </a:r>
            <a:r>
              <a:rPr lang="en-US" u="sng" dirty="0" smtClean="0"/>
              <a:t> </a:t>
            </a:r>
            <a:r>
              <a:rPr lang="en-US" dirty="0" smtClean="0"/>
              <a:t>applied to </a:t>
            </a:r>
            <a:r>
              <a:rPr lang="en-US" dirty="0" err="1" smtClean="0"/>
              <a:t>boolean</a:t>
            </a:r>
            <a:r>
              <a:rPr lang="en-US" dirty="0" smtClean="0"/>
              <a:t> variables or relational expressions.</a:t>
            </a:r>
          </a:p>
          <a:p>
            <a:r>
              <a:rPr lang="en-US" dirty="0" smtClean="0"/>
              <a:t>Relational expression is of the form E</a:t>
            </a:r>
            <a:r>
              <a:rPr lang="en-US" baseline="-25000" dirty="0" smtClean="0"/>
              <a:t>1</a:t>
            </a:r>
            <a:r>
              <a:rPr lang="en-US" dirty="0" smtClean="0"/>
              <a:t> </a:t>
            </a:r>
            <a:r>
              <a:rPr lang="en-US" dirty="0" err="1" smtClean="0"/>
              <a:t>relop</a:t>
            </a:r>
            <a:r>
              <a:rPr lang="en-US" dirty="0" smtClean="0"/>
              <a:t> E</a:t>
            </a:r>
            <a:r>
              <a:rPr lang="en-US" baseline="-25000" dirty="0" smtClean="0"/>
              <a:t>2</a:t>
            </a:r>
            <a:r>
              <a:rPr lang="en-US" dirty="0" smtClean="0"/>
              <a:t> where E</a:t>
            </a:r>
            <a:r>
              <a:rPr lang="en-US" baseline="-25000" dirty="0" smtClean="0"/>
              <a:t>1</a:t>
            </a:r>
            <a:r>
              <a:rPr lang="en-US" dirty="0" smtClean="0"/>
              <a:t> and E</a:t>
            </a:r>
            <a:r>
              <a:rPr lang="en-US" baseline="-25000" dirty="0" smtClean="0"/>
              <a:t>2 </a:t>
            </a:r>
            <a:r>
              <a:rPr lang="en-US" dirty="0" smtClean="0"/>
              <a:t>are arithmetic expressions.</a:t>
            </a: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A2101461-08B0-4E22-8D60-5888E90FCDB2}"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762000" y="1752600"/>
            <a:ext cx="7899647" cy="4343400"/>
          </a:xfrm>
          <a:prstGeom prst="rect">
            <a:avLst/>
          </a:prstGeom>
          <a:noFill/>
          <a:ln w="9525">
            <a:noFill/>
            <a:miter lim="800000"/>
            <a:headEnd/>
            <a:tailEnd/>
          </a:ln>
          <a:effectLst/>
        </p:spPr>
      </p:pic>
      <p:pic>
        <p:nvPicPr>
          <p:cNvPr id="4"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64AE45C3-E8FB-4FA8-AB57-E3C16A675F6C}"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457200" y="1600200"/>
            <a:ext cx="8170972" cy="4429125"/>
          </a:xfrm>
          <a:prstGeom prst="rect">
            <a:avLst/>
          </a:prstGeom>
          <a:noFill/>
          <a:ln w="9525">
            <a:noFill/>
            <a:miter lim="800000"/>
            <a:headEnd/>
            <a:tailEnd/>
          </a:ln>
          <a:effectLst/>
        </p:spPr>
      </p:pic>
      <p:pic>
        <p:nvPicPr>
          <p:cNvPr id="4"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843C811-1168-4586-A0A0-113C06DF1AF3}"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lstStyle/>
          <a:p>
            <a:endParaRPr lang="en-US" dirty="0"/>
          </a:p>
        </p:txBody>
      </p:sp>
      <p:sp>
        <p:nvSpPr>
          <p:cNvPr id="4" name="Rectangle 3"/>
          <p:cNvSpPr/>
          <p:nvPr/>
        </p:nvSpPr>
        <p:spPr>
          <a:xfrm>
            <a:off x="2988586" y="2967335"/>
            <a:ext cx="3166829"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Title 5"/>
          <p:cNvSpPr>
            <a:spLocks noGrp="1"/>
          </p:cNvSpPr>
          <p:nvPr>
            <p:ph type="title"/>
          </p:nvPr>
        </p:nvSpPr>
        <p:spPr/>
        <p:txBody>
          <a:bodyPr/>
          <a:lstStyle/>
          <a:p>
            <a:endParaRPr lang="en-US" dirty="0"/>
          </a:p>
        </p:txBody>
      </p:sp>
      <p:sp>
        <p:nvSpPr>
          <p:cNvPr id="7" name="Date Placeholder 6"/>
          <p:cNvSpPr>
            <a:spLocks noGrp="1"/>
          </p:cNvSpPr>
          <p:nvPr>
            <p:ph type="dt" sz="half" idx="10"/>
          </p:nvPr>
        </p:nvSpPr>
        <p:spPr/>
        <p:txBody>
          <a:bodyPr/>
          <a:lstStyle/>
          <a:p>
            <a:fld id="{A036B5E2-DBF1-49DF-B0D3-C6126E2AC917}" type="datetime1">
              <a:rPr lang="en-US" smtClean="0"/>
              <a:t>10/5/2020</a:t>
            </a:fld>
            <a:endParaRPr lang="en-US"/>
          </a:p>
        </p:txBody>
      </p:sp>
      <p:sp>
        <p:nvSpPr>
          <p:cNvPr id="8" name="Slide Number Placeholder 7"/>
          <p:cNvSpPr>
            <a:spLocks noGrp="1"/>
          </p:cNvSpPr>
          <p:nvPr>
            <p:ph type="sldNum" sz="quarter" idx="12"/>
          </p:nvPr>
        </p:nvSpPr>
        <p:spPr/>
        <p:txBody>
          <a:bodyPr/>
          <a:lstStyle/>
          <a:p>
            <a:fld id="{27A79626-5A2F-4BE7-AA07-39FBBE3D288B}" type="slidenum">
              <a:rPr lang="en-US" smtClean="0"/>
              <a:pPr/>
              <a:t>22</a:t>
            </a:fld>
            <a:endParaRPr lang="en-US"/>
          </a:p>
        </p:txBody>
      </p:sp>
      <p:sp>
        <p:nvSpPr>
          <p:cNvPr id="9" name="Footer Placeholder 8"/>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1600" cy="563562"/>
          </a:xfrm>
        </p:spPr>
        <p:txBody>
          <a:bodyPr>
            <a:normAutofit fontScale="90000"/>
          </a:bodyPr>
          <a:lstStyle/>
          <a:p>
            <a:pPr algn="l"/>
            <a:r>
              <a:rPr lang="en-US" dirty="0" smtClean="0"/>
              <a:t>Cont…</a:t>
            </a:r>
            <a:endParaRPr lang="en-US" dirty="0"/>
          </a:p>
        </p:txBody>
      </p:sp>
      <p:sp>
        <p:nvSpPr>
          <p:cNvPr id="3" name="Content Placeholder 2"/>
          <p:cNvSpPr>
            <a:spLocks noGrp="1"/>
          </p:cNvSpPr>
          <p:nvPr>
            <p:ph idx="1"/>
          </p:nvPr>
        </p:nvSpPr>
        <p:spPr>
          <a:xfrm>
            <a:off x="457200" y="1219200"/>
            <a:ext cx="8305800" cy="5181600"/>
          </a:xfrm>
        </p:spPr>
        <p:txBody>
          <a:bodyPr/>
          <a:lstStyle/>
          <a:p>
            <a:r>
              <a:rPr lang="en-US" dirty="0" smtClean="0"/>
              <a:t>Assume a grammar that generates restricted form of expressions</a:t>
            </a:r>
          </a:p>
          <a:p>
            <a:pPr>
              <a:buNone/>
            </a:pPr>
            <a:r>
              <a:rPr lang="en-US" dirty="0" smtClean="0"/>
              <a:t>	</a:t>
            </a:r>
            <a:r>
              <a:rPr lang="en-US" sz="2800" dirty="0" smtClean="0">
                <a:solidFill>
                  <a:srgbClr val="FF0066"/>
                </a:solidFill>
              </a:rPr>
              <a:t>E </a:t>
            </a:r>
            <a:r>
              <a:rPr lang="en-US" sz="2800" dirty="0" smtClean="0">
                <a:solidFill>
                  <a:srgbClr val="FF0066"/>
                </a:solidFill>
                <a:sym typeface="Wingdings" pitchFamily="2" charset="2"/>
              </a:rPr>
              <a:t> E or E | E and E | not E | (E) | id | id </a:t>
            </a:r>
            <a:r>
              <a:rPr lang="en-US" sz="2800" dirty="0" err="1" smtClean="0">
                <a:solidFill>
                  <a:srgbClr val="FF0066"/>
                </a:solidFill>
                <a:sym typeface="Wingdings" pitchFamily="2" charset="2"/>
              </a:rPr>
              <a:t>relop</a:t>
            </a:r>
            <a:r>
              <a:rPr lang="en-US" sz="2800" dirty="0" smtClean="0">
                <a:solidFill>
                  <a:srgbClr val="FF0066"/>
                </a:solidFill>
                <a:sym typeface="Wingdings" pitchFamily="2" charset="2"/>
              </a:rPr>
              <a:t> id</a:t>
            </a:r>
          </a:p>
          <a:p>
            <a:pPr>
              <a:buNone/>
            </a:pPr>
            <a:r>
              <a:rPr lang="en-US" sz="2800" dirty="0" smtClean="0">
                <a:solidFill>
                  <a:srgbClr val="FF0066"/>
                </a:solidFill>
                <a:sym typeface="Wingdings" pitchFamily="2" charset="2"/>
              </a:rPr>
              <a:t>	where </a:t>
            </a:r>
            <a:r>
              <a:rPr lang="en-US" sz="2800" dirty="0" err="1" smtClean="0">
                <a:solidFill>
                  <a:srgbClr val="FF0066"/>
                </a:solidFill>
                <a:sym typeface="Wingdings" pitchFamily="2" charset="2"/>
              </a:rPr>
              <a:t>relop</a:t>
            </a:r>
            <a:r>
              <a:rPr lang="en-US" sz="2800" dirty="0" smtClean="0">
                <a:solidFill>
                  <a:srgbClr val="FF0066"/>
                </a:solidFill>
                <a:sym typeface="Wingdings" pitchFamily="2" charset="2"/>
              </a:rPr>
              <a:t> is &lt;, &lt;=, =, ≠, &gt;, &gt;=</a:t>
            </a:r>
            <a:endParaRPr lang="en-US" sz="2800" dirty="0" smtClean="0">
              <a:solidFill>
                <a:srgbClr val="FF0066"/>
              </a:solidFill>
            </a:endParaRPr>
          </a:p>
          <a:p>
            <a:r>
              <a:rPr lang="en-US" dirty="0" smtClean="0">
                <a:solidFill>
                  <a:srgbClr val="FF0066"/>
                </a:solidFill>
              </a:rPr>
              <a:t>or, and </a:t>
            </a:r>
            <a:r>
              <a:rPr lang="en-US" dirty="0" smtClean="0"/>
              <a:t>are left associative</a:t>
            </a:r>
          </a:p>
          <a:p>
            <a:r>
              <a:rPr lang="en-US" dirty="0" smtClean="0">
                <a:solidFill>
                  <a:srgbClr val="FF0066"/>
                </a:solidFill>
              </a:rPr>
              <a:t>or</a:t>
            </a:r>
            <a:r>
              <a:rPr lang="en-US" dirty="0" smtClean="0"/>
              <a:t> has the lowest precedence than </a:t>
            </a:r>
            <a:r>
              <a:rPr lang="en-US" dirty="0" smtClean="0">
                <a:solidFill>
                  <a:srgbClr val="FF0066"/>
                </a:solidFill>
              </a:rPr>
              <a:t>and, not</a:t>
            </a:r>
            <a:endParaRPr lang="en-US" dirty="0">
              <a:solidFill>
                <a:srgbClr val="FF0066"/>
              </a:solidFill>
            </a:endParaRPr>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C98DD5EE-056C-46E9-9D70-47D5359D916D}"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pPr algn="l"/>
            <a:r>
              <a:rPr lang="en-US" sz="3200" b="1" dirty="0" smtClean="0">
                <a:solidFill>
                  <a:srgbClr val="002060"/>
                </a:solidFill>
              </a:rPr>
              <a:t>Methods of Translating Boolean Expression</a:t>
            </a:r>
            <a:endParaRPr lang="en-US" sz="3200" b="1" dirty="0">
              <a:solidFill>
                <a:srgbClr val="002060"/>
              </a:solidFill>
            </a:endParaRPr>
          </a:p>
        </p:txBody>
      </p:sp>
      <p:sp>
        <p:nvSpPr>
          <p:cNvPr id="3" name="Content Placeholder 2"/>
          <p:cNvSpPr>
            <a:spLocks noGrp="1"/>
          </p:cNvSpPr>
          <p:nvPr>
            <p:ph idx="1"/>
          </p:nvPr>
        </p:nvSpPr>
        <p:spPr>
          <a:xfrm>
            <a:off x="457200" y="914400"/>
            <a:ext cx="8229600" cy="5486400"/>
          </a:xfrm>
        </p:spPr>
        <p:txBody>
          <a:bodyPr/>
          <a:lstStyle/>
          <a:p>
            <a:r>
              <a:rPr lang="en-US" b="1" dirty="0" smtClean="0">
                <a:solidFill>
                  <a:srgbClr val="FF0066"/>
                </a:solidFill>
              </a:rPr>
              <a:t>Two Methods</a:t>
            </a:r>
          </a:p>
          <a:p>
            <a:pPr lvl="1"/>
            <a:r>
              <a:rPr lang="en-US" dirty="0" smtClean="0"/>
              <a:t>Method 1 : Numerical Representation</a:t>
            </a:r>
          </a:p>
          <a:p>
            <a:pPr lvl="1"/>
            <a:r>
              <a:rPr lang="en-US" dirty="0" smtClean="0"/>
              <a:t>Method 2 : Control –flow representation</a:t>
            </a:r>
          </a:p>
          <a:p>
            <a:r>
              <a:rPr lang="en-US" b="1" dirty="0" smtClean="0">
                <a:solidFill>
                  <a:srgbClr val="FF0066"/>
                </a:solidFill>
              </a:rPr>
              <a:t>Method 1:</a:t>
            </a:r>
          </a:p>
          <a:p>
            <a:pPr lvl="1"/>
            <a:r>
              <a:rPr lang="en-US" dirty="0" smtClean="0"/>
              <a:t>To encode true and false numerically and evaluate a </a:t>
            </a:r>
            <a:r>
              <a:rPr lang="en-US" dirty="0" err="1" smtClean="0"/>
              <a:t>boolean</a:t>
            </a:r>
            <a:r>
              <a:rPr lang="en-US" dirty="0" smtClean="0"/>
              <a:t> expression</a:t>
            </a:r>
          </a:p>
          <a:p>
            <a:pPr lvl="1"/>
            <a:r>
              <a:rPr lang="en-US" dirty="0" smtClean="0"/>
              <a:t>1 is used to denote true and 0 denotes false</a:t>
            </a:r>
          </a:p>
          <a:p>
            <a:pPr lvl="1"/>
            <a:r>
              <a:rPr lang="en-US" dirty="0" smtClean="0"/>
              <a:t>Non-negative </a:t>
            </a:r>
            <a:r>
              <a:rPr lang="en-US" dirty="0" smtClean="0">
                <a:sym typeface="Wingdings" pitchFamily="2" charset="2"/>
              </a:rPr>
              <a:t> true</a:t>
            </a:r>
          </a:p>
          <a:p>
            <a:pPr lvl="1"/>
            <a:r>
              <a:rPr lang="en-US" dirty="0" smtClean="0">
                <a:sym typeface="Wingdings" pitchFamily="2" charset="2"/>
              </a:rPr>
              <a:t>Negative  False</a:t>
            </a: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68CA9E28-E854-4BE7-B0E3-B3279D6FEC69}"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838200" y="1447800"/>
            <a:ext cx="7722886" cy="4710112"/>
          </a:xfrm>
          <a:prstGeom prst="rect">
            <a:avLst/>
          </a:prstGeom>
          <a:noFill/>
          <a:ln w="9525">
            <a:noFill/>
            <a:miter lim="800000"/>
            <a:headEnd/>
            <a:tailEnd/>
          </a:ln>
          <a:effectLst/>
        </p:spPr>
      </p:pic>
      <p:pic>
        <p:nvPicPr>
          <p:cNvPr id="6"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DE7E3580-6E60-4F28-A291-4DCBDF077429}" type="datetime1">
              <a:rPr lang="en-US" smtClean="0"/>
              <a:t>10/5/2020</a:t>
            </a:fld>
            <a:endParaRPr lang="en-US"/>
          </a:p>
        </p:txBody>
      </p:sp>
      <p:sp>
        <p:nvSpPr>
          <p:cNvPr id="8" name="Slide Number Placeholder 7"/>
          <p:cNvSpPr>
            <a:spLocks noGrp="1"/>
          </p:cNvSpPr>
          <p:nvPr>
            <p:ph type="sldNum" sz="quarter" idx="12"/>
          </p:nvPr>
        </p:nvSpPr>
        <p:spPr/>
        <p:txBody>
          <a:bodyPr/>
          <a:lstStyle/>
          <a:p>
            <a:fld id="{27A79626-5A2F-4BE7-AA07-39FBBE3D288B}" type="slidenum">
              <a:rPr lang="en-US" smtClean="0"/>
              <a:pPr/>
              <a:t>5</a:t>
            </a:fld>
            <a:endParaRPr lang="en-US"/>
          </a:p>
        </p:txBody>
      </p:sp>
      <p:sp>
        <p:nvSpPr>
          <p:cNvPr id="9" name="Footer Placeholder 8"/>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Expressions are evaluated from left to right similar to arithmetic expression</a:t>
            </a:r>
          </a:p>
          <a:p>
            <a:pPr>
              <a:buNone/>
            </a:pPr>
            <a:r>
              <a:rPr lang="en-US" b="1" dirty="0" smtClean="0"/>
              <a:t>	(</a:t>
            </a:r>
            <a:r>
              <a:rPr lang="en-US" b="1" dirty="0" err="1" smtClean="0"/>
              <a:t>eg</a:t>
            </a:r>
            <a:r>
              <a:rPr lang="en-US" b="1" dirty="0" smtClean="0"/>
              <a:t>) A or B and C</a:t>
            </a:r>
          </a:p>
          <a:p>
            <a:pPr>
              <a:buNone/>
            </a:pPr>
            <a:r>
              <a:rPr lang="en-US" dirty="0" smtClean="0">
                <a:solidFill>
                  <a:srgbClr val="FF0066"/>
                </a:solidFill>
              </a:rPr>
              <a:t>	</a:t>
            </a:r>
            <a:r>
              <a:rPr lang="en-US" u="sng" dirty="0" smtClean="0">
                <a:solidFill>
                  <a:srgbClr val="FF0066"/>
                </a:solidFill>
              </a:rPr>
              <a:t>Three address sequence</a:t>
            </a:r>
          </a:p>
          <a:p>
            <a:pPr>
              <a:buNone/>
            </a:pPr>
            <a:r>
              <a:rPr lang="en-US" dirty="0" smtClean="0"/>
              <a:t> 	</a:t>
            </a:r>
            <a:r>
              <a:rPr lang="en-US" b="1" dirty="0" smtClean="0"/>
              <a:t>T</a:t>
            </a:r>
            <a:r>
              <a:rPr lang="en-US" b="1" baseline="-25000" dirty="0" smtClean="0"/>
              <a:t>1  </a:t>
            </a:r>
            <a:r>
              <a:rPr lang="en-US" b="1" dirty="0" smtClean="0"/>
              <a:t>= B and C</a:t>
            </a:r>
          </a:p>
          <a:p>
            <a:pPr>
              <a:buNone/>
            </a:pPr>
            <a:r>
              <a:rPr lang="en-US" b="1" dirty="0" smtClean="0"/>
              <a:t> 	T</a:t>
            </a:r>
            <a:r>
              <a:rPr lang="en-US" b="1" baseline="-25000" dirty="0" smtClean="0"/>
              <a:t>2 </a:t>
            </a:r>
            <a:r>
              <a:rPr lang="en-US" b="1" dirty="0" smtClean="0"/>
              <a:t>= A or T</a:t>
            </a:r>
            <a:r>
              <a:rPr lang="en-US" b="1" baseline="-25000" dirty="0" smtClean="0"/>
              <a:t>1</a:t>
            </a:r>
            <a:endParaRPr lang="en-US" b="1" dirty="0" smtClean="0"/>
          </a:p>
          <a:p>
            <a:pPr>
              <a:buNone/>
            </a:pPr>
            <a:endParaRPr lang="en-US" u="sng" dirty="0">
              <a:solidFill>
                <a:srgbClr val="FF0066"/>
              </a:solidFill>
            </a:endParaRPr>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66F8DDE0-5BCD-48C5-B89F-BD7F1254C5E7}"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Relational expression like A&lt;B is equivalent to </a:t>
            </a:r>
            <a:r>
              <a:rPr lang="en-US" dirty="0" smtClean="0">
                <a:solidFill>
                  <a:srgbClr val="FF0066"/>
                </a:solidFill>
              </a:rPr>
              <a:t>if A&lt;B then 1 else 0</a:t>
            </a:r>
          </a:p>
          <a:p>
            <a:pPr>
              <a:buNone/>
            </a:pPr>
            <a:r>
              <a:rPr lang="en-US" dirty="0" smtClean="0">
                <a:solidFill>
                  <a:srgbClr val="FF0066"/>
                </a:solidFill>
              </a:rPr>
              <a:t>  </a:t>
            </a:r>
          </a:p>
          <a:p>
            <a:pPr>
              <a:buNone/>
            </a:pPr>
            <a:r>
              <a:rPr lang="en-US" dirty="0" smtClean="0">
                <a:solidFill>
                  <a:srgbClr val="FF0066"/>
                </a:solidFill>
              </a:rPr>
              <a:t>   </a:t>
            </a:r>
            <a:r>
              <a:rPr lang="en-US" dirty="0" smtClean="0">
                <a:solidFill>
                  <a:srgbClr val="002060"/>
                </a:solidFill>
              </a:rPr>
              <a:t>(1) if A&lt;B </a:t>
            </a:r>
            <a:r>
              <a:rPr lang="en-US" dirty="0" err="1" smtClean="0">
                <a:solidFill>
                  <a:srgbClr val="002060"/>
                </a:solidFill>
              </a:rPr>
              <a:t>goto</a:t>
            </a:r>
            <a:r>
              <a:rPr lang="en-US" dirty="0" smtClean="0">
                <a:solidFill>
                  <a:srgbClr val="002060"/>
                </a:solidFill>
              </a:rPr>
              <a:t> (4)</a:t>
            </a:r>
          </a:p>
          <a:p>
            <a:pPr>
              <a:buNone/>
            </a:pPr>
            <a:r>
              <a:rPr lang="en-US" dirty="0" smtClean="0">
                <a:solidFill>
                  <a:srgbClr val="002060"/>
                </a:solidFill>
              </a:rPr>
              <a:t>   (2) T := 0</a:t>
            </a:r>
          </a:p>
          <a:p>
            <a:pPr>
              <a:buNone/>
            </a:pPr>
            <a:r>
              <a:rPr lang="en-US" dirty="0" smtClean="0">
                <a:solidFill>
                  <a:srgbClr val="002060"/>
                </a:solidFill>
              </a:rPr>
              <a:t>   (3) </a:t>
            </a:r>
            <a:r>
              <a:rPr lang="en-US" dirty="0" err="1" smtClean="0">
                <a:solidFill>
                  <a:srgbClr val="002060"/>
                </a:solidFill>
              </a:rPr>
              <a:t>goto</a:t>
            </a:r>
            <a:r>
              <a:rPr lang="en-US" dirty="0" smtClean="0">
                <a:solidFill>
                  <a:srgbClr val="002060"/>
                </a:solidFill>
              </a:rPr>
              <a:t> (5)</a:t>
            </a:r>
          </a:p>
          <a:p>
            <a:pPr>
              <a:buNone/>
            </a:pPr>
            <a:r>
              <a:rPr lang="en-US" dirty="0" smtClean="0">
                <a:solidFill>
                  <a:srgbClr val="002060"/>
                </a:solidFill>
              </a:rPr>
              <a:t>   (4) T :=1</a:t>
            </a:r>
          </a:p>
          <a:p>
            <a:pPr>
              <a:buNone/>
            </a:pPr>
            <a:r>
              <a:rPr lang="en-US" dirty="0" smtClean="0">
                <a:solidFill>
                  <a:srgbClr val="002060"/>
                </a:solidFill>
              </a:rPr>
              <a:t>   (5) </a:t>
            </a:r>
            <a:endParaRPr lang="en-US" dirty="0">
              <a:solidFill>
                <a:srgbClr val="002060"/>
              </a:solidFill>
            </a:endParaRPr>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F4F3B42-574E-4D94-9353-769D6A610B92}"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3562"/>
          </a:xfrm>
        </p:spPr>
        <p:txBody>
          <a:bodyPr>
            <a:noAutofit/>
          </a:bodyPr>
          <a:lstStyle/>
          <a:p>
            <a:pPr algn="l"/>
            <a:r>
              <a:rPr lang="en-US" sz="3600" dirty="0" smtClean="0">
                <a:solidFill>
                  <a:srgbClr val="FF0066"/>
                </a:solidFill>
              </a:rPr>
              <a:t>A&lt;B or C</a:t>
            </a:r>
            <a:endParaRPr lang="en-US" sz="3600" dirty="0">
              <a:solidFill>
                <a:srgbClr val="FF0066"/>
              </a:solidFill>
            </a:endParaRPr>
          </a:p>
        </p:txBody>
      </p:sp>
      <p:sp>
        <p:nvSpPr>
          <p:cNvPr id="3" name="Content Placeholder 2"/>
          <p:cNvSpPr>
            <a:spLocks noGrp="1"/>
          </p:cNvSpPr>
          <p:nvPr>
            <p:ph idx="1"/>
          </p:nvPr>
        </p:nvSpPr>
        <p:spPr>
          <a:xfrm>
            <a:off x="457200" y="990600"/>
            <a:ext cx="8229600" cy="5410200"/>
          </a:xfrm>
        </p:spPr>
        <p:txBody>
          <a:bodyPr/>
          <a:lstStyle/>
          <a:p>
            <a:pPr>
              <a:buNone/>
            </a:pPr>
            <a:endParaRPr lang="en-US" dirty="0" smtClean="0"/>
          </a:p>
          <a:p>
            <a:pPr marL="514350" indent="-514350">
              <a:buAutoNum type="arabicParenBoth"/>
            </a:pPr>
            <a:r>
              <a:rPr lang="en-US" dirty="0" smtClean="0"/>
              <a:t>if A&lt;B </a:t>
            </a:r>
            <a:r>
              <a:rPr lang="en-US" dirty="0" err="1" smtClean="0"/>
              <a:t>goto</a:t>
            </a:r>
            <a:r>
              <a:rPr lang="en-US" dirty="0" smtClean="0"/>
              <a:t> (4)</a:t>
            </a:r>
          </a:p>
          <a:p>
            <a:pPr marL="514350" indent="-514350">
              <a:buAutoNum type="arabicParenBoth"/>
            </a:pPr>
            <a:r>
              <a:rPr lang="en-US" dirty="0" smtClean="0"/>
              <a:t>T</a:t>
            </a:r>
            <a:r>
              <a:rPr lang="en-US" baseline="-25000" dirty="0" smtClean="0"/>
              <a:t>1 </a:t>
            </a:r>
            <a:r>
              <a:rPr lang="en-US" dirty="0" smtClean="0"/>
              <a:t>:= 0</a:t>
            </a:r>
          </a:p>
          <a:p>
            <a:pPr marL="514350" indent="-514350">
              <a:buAutoNum type="arabicParenBoth"/>
            </a:pPr>
            <a:r>
              <a:rPr lang="en-US" dirty="0" err="1" smtClean="0"/>
              <a:t>goto</a:t>
            </a:r>
            <a:r>
              <a:rPr lang="en-US" dirty="0" smtClean="0"/>
              <a:t> (5)</a:t>
            </a:r>
          </a:p>
          <a:p>
            <a:pPr marL="514350" indent="-514350">
              <a:buAutoNum type="arabicParenBoth"/>
            </a:pPr>
            <a:r>
              <a:rPr lang="en-US" dirty="0" smtClean="0"/>
              <a:t> T</a:t>
            </a:r>
            <a:r>
              <a:rPr lang="en-US" baseline="-25000" dirty="0" smtClean="0"/>
              <a:t>1 </a:t>
            </a:r>
            <a:r>
              <a:rPr lang="en-US" dirty="0" smtClean="0"/>
              <a:t>= 1</a:t>
            </a:r>
          </a:p>
          <a:p>
            <a:pPr marL="514350" indent="-514350">
              <a:buAutoNum type="arabicParenBoth"/>
            </a:pPr>
            <a:r>
              <a:rPr lang="en-US" dirty="0" smtClean="0"/>
              <a:t> T</a:t>
            </a:r>
            <a:r>
              <a:rPr lang="en-US" baseline="-25000" dirty="0" smtClean="0"/>
              <a:t>2 </a:t>
            </a:r>
            <a:r>
              <a:rPr lang="en-US" dirty="0" smtClean="0"/>
              <a:t>= T</a:t>
            </a:r>
            <a:r>
              <a:rPr lang="en-US" baseline="-25000" dirty="0" smtClean="0"/>
              <a:t>1 </a:t>
            </a:r>
            <a:r>
              <a:rPr lang="en-US" dirty="0" smtClean="0"/>
              <a:t>or C</a:t>
            </a:r>
          </a:p>
          <a:p>
            <a:pPr marL="514350" indent="-514350">
              <a:buAutoNum type="arabicParenBoth"/>
            </a:pPr>
            <a:endParaRPr lang="en-US" dirty="0"/>
          </a:p>
        </p:txBody>
      </p:sp>
      <p:pic>
        <p:nvPicPr>
          <p:cNvPr id="4" name="Picture 2" descr="HEADER New copy"/>
          <p:cNvPicPr>
            <a:picLocks noChangeAspect="1" noChangeArrowheads="1"/>
          </p:cNvPicPr>
          <p:nvPr/>
        </p:nvPicPr>
        <p:blipFill>
          <a:blip r:embed="rId2"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DABE545-DC88-4B57-B590-1B7DDAC833F1}" type="datetime1">
              <a:rPr lang="en-US" smtClean="0"/>
              <a:t>10/5/2020</a:t>
            </a:fld>
            <a:endParaRPr lang="en-US"/>
          </a:p>
        </p:txBody>
      </p:sp>
      <p:sp>
        <p:nvSpPr>
          <p:cNvPr id="6" name="Slide Number Placeholder 5"/>
          <p:cNvSpPr>
            <a:spLocks noGrp="1"/>
          </p:cNvSpPr>
          <p:nvPr>
            <p:ph type="sldNum" sz="quarter" idx="12"/>
          </p:nvPr>
        </p:nvSpPr>
        <p:spPr/>
        <p:txBody>
          <a:bodyPr/>
          <a:lstStyle/>
          <a:p>
            <a:fld id="{27A79626-5A2F-4BE7-AA07-39FBBE3D288B}"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990600" y="1600200"/>
            <a:ext cx="7436518" cy="4419600"/>
          </a:xfrm>
          <a:prstGeom prst="rect">
            <a:avLst/>
          </a:prstGeom>
          <a:noFill/>
          <a:ln w="9525">
            <a:noFill/>
            <a:miter lim="800000"/>
            <a:headEnd/>
            <a:tailEnd/>
          </a:ln>
          <a:effectLst/>
        </p:spPr>
      </p:pic>
      <p:pic>
        <p:nvPicPr>
          <p:cNvPr id="5" name="Picture 2" descr="HEADER New copy"/>
          <p:cNvPicPr>
            <a:picLocks noChangeAspect="1" noChangeArrowheads="1"/>
          </p:cNvPicPr>
          <p:nvPr/>
        </p:nvPicPr>
        <p:blipFill>
          <a:blip r:embed="rId3" cstate="print"/>
          <a:srcRect l="43334" r="43333" b="58537"/>
          <a:stretch>
            <a:fillRect/>
          </a:stretch>
        </p:blipFill>
        <p:spPr bwMode="auto">
          <a:xfrm>
            <a:off x="7924800" y="0"/>
            <a:ext cx="1219200" cy="10795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3DB9CC3-2370-4486-900A-93F559EA4157}" type="datetime1">
              <a:rPr lang="en-US" smtClean="0"/>
              <a:t>10/5/2020</a:t>
            </a:fld>
            <a:endParaRPr lang="en-US"/>
          </a:p>
        </p:txBody>
      </p:sp>
      <p:sp>
        <p:nvSpPr>
          <p:cNvPr id="7" name="Slide Number Placeholder 6"/>
          <p:cNvSpPr>
            <a:spLocks noGrp="1"/>
          </p:cNvSpPr>
          <p:nvPr>
            <p:ph type="sldNum" sz="quarter" idx="12"/>
          </p:nvPr>
        </p:nvSpPr>
        <p:spPr/>
        <p:txBody>
          <a:bodyPr/>
          <a:lstStyle/>
          <a:p>
            <a:fld id="{27A79626-5A2F-4BE7-AA07-39FBBE3D288B}"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SCS1303 Compiler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697</Words>
  <Application>Microsoft Office PowerPoint</Application>
  <PresentationFormat>On-screen Show (4:3)</PresentationFormat>
  <Paragraphs>160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Translation of Boolean Statements</vt:lpstr>
      <vt:lpstr>Boolean Expressions</vt:lpstr>
      <vt:lpstr>Cont…</vt:lpstr>
      <vt:lpstr>Methods of Translating Boolean Expression</vt:lpstr>
      <vt:lpstr>Slide 5</vt:lpstr>
      <vt:lpstr>Slide 6</vt:lpstr>
      <vt:lpstr>Slide 7</vt:lpstr>
      <vt:lpstr>A&lt;B or C</vt:lpstr>
      <vt:lpstr>Slide 9</vt:lpstr>
      <vt:lpstr>Semantic Rules</vt:lpstr>
      <vt:lpstr>Method 2: Control Flow Representation  </vt:lpstr>
      <vt:lpstr>Slide 12</vt:lpstr>
      <vt:lpstr>IF statements</vt:lpstr>
      <vt:lpstr>Slide 14</vt:lpstr>
      <vt:lpstr>If-statement</vt:lpstr>
      <vt:lpstr>While statement</vt:lpstr>
      <vt:lpstr>(eg)  IF ( A LT B or C LT D) X = Y+Z</vt:lpstr>
      <vt:lpstr>Slide 18</vt:lpstr>
      <vt:lpstr>Short circuit Evaluation</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SLR (Simple LR) Parser</dc:title>
  <dc:creator>Bevish</dc:creator>
  <cp:lastModifiedBy>online</cp:lastModifiedBy>
  <cp:revision>170</cp:revision>
  <dcterms:created xsi:type="dcterms:W3CDTF">2020-09-27T10:30:37Z</dcterms:created>
  <dcterms:modified xsi:type="dcterms:W3CDTF">2020-10-05T18:33:11Z</dcterms:modified>
</cp:coreProperties>
</file>