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8" r:id="rId3"/>
    <p:sldId id="269" r:id="rId4"/>
    <p:sldId id="270" r:id="rId5"/>
    <p:sldId id="271" r:id="rId6"/>
    <p:sldId id="272" r:id="rId7"/>
    <p:sldId id="273" r:id="rId8"/>
    <p:sldId id="274" r:id="rId9"/>
    <p:sldId id="275" r:id="rId10"/>
    <p:sldId id="276" r:id="rId11"/>
    <p:sldId id="277" r:id="rId12"/>
    <p:sldId id="285" r:id="rId13"/>
    <p:sldId id="286" r:id="rId14"/>
    <p:sldId id="287" r:id="rId15"/>
    <p:sldId id="288" r:id="rId16"/>
    <p:sldId id="289" r:id="rId17"/>
    <p:sldId id="290" r:id="rId18"/>
    <p:sldId id="291" r:id="rId19"/>
    <p:sldId id="292" r:id="rId20"/>
    <p:sldId id="293" r:id="rId21"/>
    <p:sldId id="294" r:id="rId22"/>
    <p:sldId id="278" r:id="rId23"/>
    <p:sldId id="279" r:id="rId24"/>
    <p:sldId id="280" r:id="rId25"/>
    <p:sldId id="281" r:id="rId26"/>
    <p:sldId id="282" r:id="rId27"/>
    <p:sldId id="283" r:id="rId28"/>
    <p:sldId id="295" r:id="rId29"/>
    <p:sldId id="296" r:id="rId30"/>
    <p:sldId id="297" r:id="rId31"/>
    <p:sldId id="298" r:id="rId32"/>
    <p:sldId id="299" r:id="rId33"/>
    <p:sldId id="300" r:id="rId34"/>
    <p:sldId id="301" r:id="rId35"/>
    <p:sldId id="302" r:id="rId36"/>
    <p:sldId id="303" r:id="rId37"/>
    <p:sldId id="304" r:id="rId38"/>
    <p:sldId id="306" r:id="rId39"/>
    <p:sldId id="307" r:id="rId40"/>
    <p:sldId id="309" r:id="rId41"/>
    <p:sldId id="310" r:id="rId42"/>
    <p:sldId id="311" r:id="rId43"/>
    <p:sldId id="312" r:id="rId44"/>
    <p:sldId id="313" r:id="rId45"/>
    <p:sldId id="314" r:id="rId46"/>
    <p:sldId id="315" r:id="rId47"/>
    <p:sldId id="316" r:id="rId48"/>
    <p:sldId id="317" r:id="rId49"/>
    <p:sldId id="26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2" autoAdjust="0"/>
    <p:restoredTop sz="94803" autoAdjust="0"/>
  </p:normalViewPr>
  <p:slideViewPr>
    <p:cSldViewPr>
      <p:cViewPr varScale="1">
        <p:scale>
          <a:sx n="69" d="100"/>
          <a:sy n="69" d="100"/>
        </p:scale>
        <p:origin x="-13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1BA0AB-8377-4655-941A-00E67488BCDB}" type="datetimeFigureOut">
              <a:rPr lang="en-US" smtClean="0"/>
              <a:pPr/>
              <a:t>10/17/2020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44388-54AE-4A94-8D19-2EE5388FE8D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E52268-CFB5-419B-8225-120CD9C1F647}" type="datetime1">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425AB0-67D5-4D9F-82CA-1BC123CF7458}" type="datetime1">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5D92C-CF6C-4030-805C-D0B1EB25E4A6}" type="datetime1">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B24DB-D5AF-4CD7-BF0D-966D7C2FE090}" type="datetime1">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EF103A-CD8C-4777-8934-A589912F6492}" type="datetime1">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09918-B16B-4A64-9E7D-F11733410F98}" type="datetime1">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0154D2-B6C3-4DE1-A24D-DBCE54BD2FD3}" type="datetime1">
              <a:rPr lang="en-US" smtClean="0"/>
              <a:pPr/>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3CE52-69CD-45E3-ACCC-0C2DB0F390CA}" type="datetime1">
              <a:rPr lang="en-US" smtClean="0"/>
              <a:pPr/>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45DC3-A5DE-4179-A1D3-E1D554E8F1D5}" type="datetime1">
              <a:rPr lang="en-US" smtClean="0"/>
              <a:pPr/>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D9916-F5A4-464E-8E4B-8D3D38336527}" type="datetime1">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40550-9C00-4599-9127-5E759DB452A2}" type="datetime1">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77A16-3451-4ECE-9BD3-D801879681CE}" type="datetime1">
              <a:rPr lang="en-US" smtClean="0"/>
              <a:pPr/>
              <a:t>10/17/2020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79626-5A2F-4BE7-AA07-39FBBE3D28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76600"/>
            <a:ext cx="7772400" cy="1470025"/>
          </a:xfrm>
        </p:spPr>
        <p:txBody>
          <a:bodyPr>
            <a:scene3d>
              <a:camera prst="orthographicFront"/>
              <a:lightRig rig="threePt" dir="t"/>
            </a:scene3d>
            <a:sp3d>
              <a:bevelB w="38100" h="38100" prst="convex"/>
            </a:sp3d>
          </a:bodyPr>
          <a:lstStyle/>
          <a:p>
            <a:r>
              <a:rPr lang="en-US" dirty="0" smtClean="0">
                <a:solidFill>
                  <a:srgbClr val="002060"/>
                </a:solidFill>
              </a:rPr>
              <a:t>UNIT - IV</a:t>
            </a:r>
            <a:r>
              <a:rPr lang="en-US" dirty="0" smtClean="0">
                <a:solidFill>
                  <a:srgbClr val="002060"/>
                </a:solidFill>
              </a:rPr>
              <a:t/>
            </a:r>
            <a:br>
              <a:rPr lang="en-US" dirty="0" smtClean="0">
                <a:solidFill>
                  <a:srgbClr val="002060"/>
                </a:solidFill>
              </a:rPr>
            </a:br>
            <a:r>
              <a:rPr lang="en-US" dirty="0" smtClean="0">
                <a:solidFill>
                  <a:srgbClr val="002060"/>
                </a:solidFill>
              </a:rPr>
              <a:t>Loop Optimization</a:t>
            </a:r>
            <a:endParaRPr lang="en-US" dirty="0">
              <a:solidFill>
                <a:srgbClr val="002060"/>
              </a:solidFill>
            </a:endParaRPr>
          </a:p>
        </p:txBody>
      </p:sp>
      <p:pic>
        <p:nvPicPr>
          <p:cNvPr id="4" name="Picture 2" descr="HEADER New copy"/>
          <p:cNvPicPr>
            <a:picLocks noChangeAspect="1" noChangeArrowheads="1"/>
          </p:cNvPicPr>
          <p:nvPr/>
        </p:nvPicPr>
        <p:blipFill>
          <a:blip r:embed="rId2" cstate="print"/>
          <a:srcRect/>
          <a:stretch>
            <a:fillRect/>
          </a:stretch>
        </p:blipFill>
        <p:spPr bwMode="auto">
          <a:xfrm>
            <a:off x="0" y="-12700"/>
            <a:ext cx="9144000" cy="2603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868362"/>
          </a:xfrm>
        </p:spPr>
        <p:txBody>
          <a:bodyPr>
            <a:normAutofit fontScale="90000"/>
          </a:bodyPr>
          <a:lstStyle/>
          <a:p>
            <a:pPr lvl="0" algn="l"/>
            <a:r>
              <a:rPr lang="en-IN" sz="3200" b="1" dirty="0" smtClean="0">
                <a:solidFill>
                  <a:srgbClr val="002060"/>
                </a:solidFill>
              </a:rPr>
              <a:t>Constant folding and constant propagation</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457200" y="990601"/>
            <a:ext cx="8229600" cy="4648199"/>
          </a:xfrm>
        </p:spPr>
        <p:txBody>
          <a:bodyPr>
            <a:normAutofit fontScale="85000" lnSpcReduction="20000"/>
          </a:bodyPr>
          <a:lstStyle/>
          <a:p>
            <a:pPr>
              <a:lnSpc>
                <a:spcPct val="170000"/>
              </a:lnSpc>
              <a:buNone/>
            </a:pPr>
            <a:r>
              <a:rPr lang="en-IN" b="1" dirty="0" smtClean="0"/>
              <a:t>Constant folding:</a:t>
            </a:r>
            <a:r>
              <a:rPr lang="en-IN" dirty="0" smtClean="0"/>
              <a:t> </a:t>
            </a:r>
            <a:endParaRPr lang="en-US" dirty="0" smtClean="0"/>
          </a:p>
          <a:p>
            <a:pPr algn="just">
              <a:lnSpc>
                <a:spcPct val="170000"/>
              </a:lnSpc>
            </a:pPr>
            <a:r>
              <a:rPr lang="en-IN" dirty="0" smtClean="0"/>
              <a:t>It is the process of recognizing and evaluating statements with constant expressions (</a:t>
            </a:r>
            <a:r>
              <a:rPr lang="en-IN" dirty="0" err="1" smtClean="0"/>
              <a:t>i</a:t>
            </a:r>
            <a:r>
              <a:rPr lang="en-IN" dirty="0" smtClean="0"/>
              <a:t>=22+222+2222 to </a:t>
            </a:r>
            <a:r>
              <a:rPr lang="en-IN" dirty="0" err="1" smtClean="0"/>
              <a:t>i</a:t>
            </a:r>
            <a:r>
              <a:rPr lang="en-IN" dirty="0" smtClean="0"/>
              <a:t>=2466), string concatenation (“</a:t>
            </a:r>
            <a:r>
              <a:rPr lang="en-IN" dirty="0" err="1" smtClean="0"/>
              <a:t>abc</a:t>
            </a:r>
            <a:r>
              <a:rPr lang="en-IN" dirty="0" smtClean="0"/>
              <a:t>”+”def” to “</a:t>
            </a:r>
            <a:r>
              <a:rPr lang="en-IN" dirty="0" err="1" smtClean="0"/>
              <a:t>abcdef</a:t>
            </a:r>
            <a:r>
              <a:rPr lang="en-IN" dirty="0" smtClean="0"/>
              <a:t>”) and expressions with arithmetic identities (x=0; z=x*y[</a:t>
            </a:r>
            <a:r>
              <a:rPr lang="en-IN" dirty="0" err="1" smtClean="0"/>
              <a:t>i</a:t>
            </a:r>
            <a:r>
              <a:rPr lang="en-IN" dirty="0" smtClean="0"/>
              <a:t>]+x*2 to x=0; z=0;) at compile time rather than at execution time. </a:t>
            </a:r>
            <a:endParaRPr lang="en-US" dirty="0" smtClean="0"/>
          </a:p>
          <a:p>
            <a:pPr>
              <a:lnSpc>
                <a:spcPct val="170000"/>
              </a:lnSpc>
            </a:pPr>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639762"/>
          </a:xfrm>
        </p:spPr>
        <p:txBody>
          <a:bodyPr>
            <a:noAutofit/>
          </a:bodyPr>
          <a:lstStyle/>
          <a:p>
            <a:pPr algn="l"/>
            <a:r>
              <a:rPr lang="en-IN" sz="3200" b="1" dirty="0" smtClean="0">
                <a:solidFill>
                  <a:srgbClr val="002060"/>
                </a:solidFill>
              </a:rPr>
              <a:t>Constant propagation:</a:t>
            </a:r>
            <a:r>
              <a:rPr lang="en-IN" sz="3200" dirty="0" smtClean="0">
                <a:solidFill>
                  <a:srgbClr val="002060"/>
                </a:solidFill>
              </a:rPr>
              <a:t>  </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457200" y="990600"/>
            <a:ext cx="8458200" cy="5410200"/>
          </a:xfrm>
        </p:spPr>
        <p:txBody>
          <a:bodyPr>
            <a:normAutofit lnSpcReduction="10000"/>
          </a:bodyPr>
          <a:lstStyle/>
          <a:p>
            <a:pPr>
              <a:lnSpc>
                <a:spcPct val="150000"/>
              </a:lnSpc>
            </a:pPr>
            <a:r>
              <a:rPr lang="en-IN" sz="2400" dirty="0" smtClean="0"/>
              <a:t>It is the process of substituting values of known constants in an expression at compile time.</a:t>
            </a:r>
            <a:endParaRPr lang="en-US" sz="2400" dirty="0" smtClean="0"/>
          </a:p>
          <a:p>
            <a:pPr>
              <a:lnSpc>
                <a:spcPct val="150000"/>
              </a:lnSpc>
            </a:pPr>
            <a:r>
              <a:rPr lang="en-IN" sz="2400" dirty="0" err="1" smtClean="0"/>
              <a:t>Eg</a:t>
            </a:r>
            <a:r>
              <a:rPr lang="en-IN" sz="2400" dirty="0" smtClean="0"/>
              <a:t>:</a:t>
            </a:r>
            <a:endParaRPr lang="en-US" sz="2400" dirty="0" smtClean="0"/>
          </a:p>
          <a:p>
            <a:pPr lvl="1">
              <a:lnSpc>
                <a:spcPct val="150000"/>
              </a:lnSpc>
              <a:buNone/>
            </a:pPr>
            <a:r>
              <a:rPr lang="en-IN" sz="2000" dirty="0" err="1" smtClean="0"/>
              <a:t>int</a:t>
            </a:r>
            <a:r>
              <a:rPr lang="en-IN" sz="2000" dirty="0" smtClean="0"/>
              <a:t> x=14; </a:t>
            </a:r>
            <a:endParaRPr lang="en-US" sz="2000" dirty="0" smtClean="0"/>
          </a:p>
          <a:p>
            <a:pPr lvl="1">
              <a:lnSpc>
                <a:spcPct val="150000"/>
              </a:lnSpc>
              <a:buNone/>
            </a:pPr>
            <a:r>
              <a:rPr lang="en-IN" sz="2000" dirty="0" err="1" smtClean="0"/>
              <a:t>int</a:t>
            </a:r>
            <a:r>
              <a:rPr lang="en-IN" sz="2000" dirty="0" smtClean="0"/>
              <a:t> y=7+x/2; </a:t>
            </a:r>
            <a:endParaRPr lang="en-US" sz="2000" dirty="0" smtClean="0"/>
          </a:p>
          <a:p>
            <a:pPr lvl="1">
              <a:lnSpc>
                <a:spcPct val="150000"/>
              </a:lnSpc>
              <a:buNone/>
            </a:pPr>
            <a:r>
              <a:rPr lang="en-IN" sz="2000" dirty="0" smtClean="0"/>
              <a:t>return y*(28/x+2); </a:t>
            </a:r>
            <a:endParaRPr lang="en-US" sz="2000" dirty="0" smtClean="0"/>
          </a:p>
          <a:p>
            <a:pPr>
              <a:lnSpc>
                <a:spcPct val="150000"/>
              </a:lnSpc>
              <a:buNone/>
            </a:pPr>
            <a:r>
              <a:rPr lang="en-IN" sz="2400" dirty="0" smtClean="0"/>
              <a:t>Applying constant folding and constant propagation, </a:t>
            </a:r>
            <a:endParaRPr lang="en-US" sz="2400" dirty="0" smtClean="0"/>
          </a:p>
          <a:p>
            <a:pPr lvl="1">
              <a:lnSpc>
                <a:spcPct val="150000"/>
              </a:lnSpc>
              <a:buNone/>
            </a:pPr>
            <a:r>
              <a:rPr lang="en-IN" sz="2000" dirty="0" err="1" smtClean="0"/>
              <a:t>int</a:t>
            </a:r>
            <a:r>
              <a:rPr lang="en-IN" sz="2000" dirty="0" smtClean="0"/>
              <a:t> x=14; </a:t>
            </a:r>
            <a:endParaRPr lang="en-US" sz="2000" dirty="0" smtClean="0"/>
          </a:p>
          <a:p>
            <a:pPr lvl="1">
              <a:lnSpc>
                <a:spcPct val="150000"/>
              </a:lnSpc>
              <a:buNone/>
            </a:pPr>
            <a:r>
              <a:rPr lang="en-IN" sz="2000" dirty="0" err="1" smtClean="0"/>
              <a:t>int</a:t>
            </a:r>
            <a:r>
              <a:rPr lang="en-IN" sz="2000" dirty="0" smtClean="0"/>
              <a:t> y=14; </a:t>
            </a:r>
            <a:endParaRPr lang="en-US" sz="2000" dirty="0" smtClean="0"/>
          </a:p>
          <a:p>
            <a:pPr lvl="1">
              <a:lnSpc>
                <a:spcPct val="150000"/>
              </a:lnSpc>
              <a:buNone/>
            </a:pPr>
            <a:r>
              <a:rPr lang="en-IN" sz="2000" dirty="0" smtClean="0"/>
              <a:t>return 56;</a:t>
            </a:r>
            <a:endParaRPr lang="en-US" sz="2000" dirty="0" smtClean="0"/>
          </a:p>
          <a:p>
            <a:pPr>
              <a:lnSpc>
                <a:spcPct val="150000"/>
              </a:lnSpc>
            </a:pP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b="1" u="sng" dirty="0" smtClean="0">
                <a:solidFill>
                  <a:srgbClr val="002060"/>
                </a:solidFill>
              </a:rPr>
              <a:t>Peephole Optimization</a:t>
            </a:r>
            <a:r>
              <a:rPr lang="en-IN" sz="3600" u="sng" dirty="0" smtClean="0">
                <a:solidFill>
                  <a:srgbClr val="002060"/>
                </a:solidFill>
              </a:rPr>
              <a:t> </a:t>
            </a:r>
            <a:r>
              <a:rPr lang="en-US" sz="3600" u="sng" dirty="0" smtClean="0">
                <a:solidFill>
                  <a:srgbClr val="002060"/>
                </a:solidFill>
              </a:rPr>
              <a:t/>
            </a:r>
            <a:br>
              <a:rPr lang="en-US" sz="3600" u="sng" dirty="0" smtClean="0">
                <a:solidFill>
                  <a:srgbClr val="002060"/>
                </a:solidFill>
              </a:rPr>
            </a:br>
            <a:endParaRPr lang="en-US" sz="3600" u="sng" dirty="0">
              <a:solidFill>
                <a:srgbClr val="002060"/>
              </a:solidFill>
            </a:endParaRPr>
          </a:p>
        </p:txBody>
      </p:sp>
      <p:sp>
        <p:nvSpPr>
          <p:cNvPr id="3" name="Content Placeholder 2"/>
          <p:cNvSpPr>
            <a:spLocks noGrp="1"/>
          </p:cNvSpPr>
          <p:nvPr>
            <p:ph idx="1"/>
          </p:nvPr>
        </p:nvSpPr>
        <p:spPr>
          <a:xfrm>
            <a:off x="457200" y="1371600"/>
            <a:ext cx="8229600" cy="4525963"/>
          </a:xfrm>
        </p:spPr>
        <p:txBody>
          <a:bodyPr>
            <a:normAutofit/>
          </a:bodyPr>
          <a:lstStyle/>
          <a:p>
            <a:pPr>
              <a:lnSpc>
                <a:spcPct val="150000"/>
              </a:lnSpc>
              <a:buNone/>
            </a:pPr>
            <a:r>
              <a:rPr lang="en-IN" sz="2400" dirty="0" smtClean="0"/>
              <a:t>• Optimizing a small portion of the code.  </a:t>
            </a:r>
            <a:endParaRPr lang="en-US" sz="2400" dirty="0" smtClean="0"/>
          </a:p>
          <a:p>
            <a:pPr>
              <a:lnSpc>
                <a:spcPct val="150000"/>
              </a:lnSpc>
              <a:buNone/>
            </a:pPr>
            <a:r>
              <a:rPr lang="en-IN" sz="2400" dirty="0" smtClean="0"/>
              <a:t>• These methods can be applied on intermediate codes as well as on target codes.  </a:t>
            </a:r>
            <a:endParaRPr lang="en-US" sz="2400" dirty="0" smtClean="0"/>
          </a:p>
          <a:p>
            <a:pPr>
              <a:lnSpc>
                <a:spcPct val="150000"/>
              </a:lnSpc>
              <a:buNone/>
            </a:pPr>
            <a:r>
              <a:rPr lang="en-IN" sz="2400" dirty="0" smtClean="0"/>
              <a:t>• A bunch of statements is analyzed and are checked for the following possible optimization </a:t>
            </a:r>
            <a:endParaRPr lang="en-US" sz="2400" dirty="0" smtClean="0"/>
          </a:p>
          <a:p>
            <a:pPr>
              <a:lnSpc>
                <a:spcPct val="150000"/>
              </a:lnSpc>
            </a:pP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002060"/>
                </a:solidFill>
              </a:rPr>
              <a:t>(1) Redundant instruction elimination</a:t>
            </a:r>
            <a:r>
              <a:rPr lang="en-IN" sz="3200" dirty="0" smtClean="0">
                <a:solidFill>
                  <a:srgbClr val="002060"/>
                </a:solidFill>
              </a:rPr>
              <a:t> </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457200" y="1066800"/>
            <a:ext cx="8229600" cy="5486400"/>
          </a:xfrm>
        </p:spPr>
        <p:txBody>
          <a:bodyPr>
            <a:normAutofit/>
          </a:bodyPr>
          <a:lstStyle/>
          <a:p>
            <a:pPr algn="just">
              <a:lnSpc>
                <a:spcPct val="150000"/>
              </a:lnSpc>
            </a:pPr>
            <a:r>
              <a:rPr lang="en-IN" sz="2400" dirty="0" smtClean="0"/>
              <a:t>At compilation level, the compiler searches for instructions redundant in nature. </a:t>
            </a:r>
          </a:p>
          <a:p>
            <a:pPr algn="just">
              <a:lnSpc>
                <a:spcPct val="150000"/>
              </a:lnSpc>
            </a:pPr>
            <a:r>
              <a:rPr lang="en-IN" sz="2400" dirty="0" smtClean="0"/>
              <a:t>Multiple loading and storing of instructions may carry the same meaning even if some of them are removed. </a:t>
            </a:r>
            <a:endParaRPr lang="en-US" sz="2400" dirty="0" smtClean="0"/>
          </a:p>
          <a:p>
            <a:pPr>
              <a:lnSpc>
                <a:spcPct val="150000"/>
              </a:lnSpc>
            </a:pPr>
            <a:r>
              <a:rPr lang="en-IN" sz="2400" b="1" dirty="0" smtClean="0"/>
              <a:t>For example: </a:t>
            </a:r>
            <a:endParaRPr lang="en-US" sz="2400" b="1" dirty="0" smtClean="0"/>
          </a:p>
          <a:p>
            <a:pPr lvl="1">
              <a:lnSpc>
                <a:spcPct val="150000"/>
              </a:lnSpc>
              <a:buNone/>
            </a:pPr>
            <a:r>
              <a:rPr lang="en-IN" sz="2400" dirty="0" smtClean="0"/>
              <a:t>MOV x, R0 </a:t>
            </a:r>
            <a:endParaRPr lang="en-US" sz="2400" dirty="0" smtClean="0"/>
          </a:p>
          <a:p>
            <a:pPr lvl="1">
              <a:lnSpc>
                <a:spcPct val="150000"/>
              </a:lnSpc>
              <a:buNone/>
            </a:pPr>
            <a:r>
              <a:rPr lang="en-IN" sz="2400" dirty="0" smtClean="0"/>
              <a:t>MOV R0, R1 </a:t>
            </a:r>
            <a:endParaRPr lang="en-US" sz="2400" dirty="0" smtClean="0"/>
          </a:p>
          <a:p>
            <a:pPr lvl="1">
              <a:lnSpc>
                <a:spcPct val="150000"/>
              </a:lnSpc>
              <a:buNone/>
            </a:pPr>
            <a:r>
              <a:rPr lang="en-IN" sz="2400" dirty="0" smtClean="0"/>
              <a:t>First instruction can be rewritten as </a:t>
            </a:r>
            <a:endParaRPr lang="en-US" sz="2400" dirty="0" smtClean="0"/>
          </a:p>
          <a:p>
            <a:pPr lvl="1">
              <a:lnSpc>
                <a:spcPct val="150000"/>
              </a:lnSpc>
              <a:buNone/>
            </a:pPr>
            <a:r>
              <a:rPr lang="en-IN" sz="2400" dirty="0" smtClean="0"/>
              <a:t>MOV x,R1 </a:t>
            </a:r>
            <a:endParaRPr lang="en-US" sz="2400" dirty="0" smtClean="0"/>
          </a:p>
          <a:p>
            <a:pPr>
              <a:lnSpc>
                <a:spcPct val="150000"/>
              </a:lnSpc>
            </a:pP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5181600" cy="563562"/>
          </a:xfrm>
        </p:spPr>
        <p:txBody>
          <a:bodyPr>
            <a:noAutofit/>
          </a:bodyPr>
          <a:lstStyle/>
          <a:p>
            <a:pPr algn="l"/>
            <a:r>
              <a:rPr lang="en-IN" sz="3200" b="1" dirty="0" smtClean="0">
                <a:solidFill>
                  <a:srgbClr val="002060"/>
                </a:solidFill>
              </a:rPr>
              <a:t>(2) Unreachable Code</a:t>
            </a:r>
            <a:r>
              <a:rPr lang="en-IN" sz="3200" dirty="0" smtClean="0">
                <a:solidFill>
                  <a:srgbClr val="002060"/>
                </a:solidFill>
              </a:rPr>
              <a:t> </a:t>
            </a:r>
            <a:r>
              <a:rPr lang="en-US" sz="3600" dirty="0" smtClean="0">
                <a:solidFill>
                  <a:srgbClr val="002060"/>
                </a:solidFill>
              </a:rPr>
              <a:t/>
            </a:r>
            <a:br>
              <a:rPr lang="en-US" sz="3600" dirty="0" smtClean="0">
                <a:solidFill>
                  <a:srgbClr val="002060"/>
                </a:solidFill>
              </a:rPr>
            </a:br>
            <a:endParaRPr lang="en-US" sz="3600" dirty="0">
              <a:solidFill>
                <a:srgbClr val="002060"/>
              </a:solidFill>
            </a:endParaRPr>
          </a:p>
        </p:txBody>
      </p:sp>
      <p:sp>
        <p:nvSpPr>
          <p:cNvPr id="3" name="Content Placeholder 2"/>
          <p:cNvSpPr>
            <a:spLocks noGrp="1"/>
          </p:cNvSpPr>
          <p:nvPr>
            <p:ph idx="1"/>
          </p:nvPr>
        </p:nvSpPr>
        <p:spPr>
          <a:xfrm>
            <a:off x="457200" y="1143000"/>
            <a:ext cx="8229600" cy="4830763"/>
          </a:xfrm>
        </p:spPr>
        <p:txBody>
          <a:bodyPr>
            <a:normAutofit/>
          </a:bodyPr>
          <a:lstStyle/>
          <a:p>
            <a:pPr algn="just">
              <a:lnSpc>
                <a:spcPct val="150000"/>
              </a:lnSpc>
            </a:pPr>
            <a:r>
              <a:rPr lang="en-IN" sz="2400" dirty="0" smtClean="0"/>
              <a:t>It is the removal of unreachable instructions. </a:t>
            </a:r>
          </a:p>
          <a:p>
            <a:pPr algn="just">
              <a:lnSpc>
                <a:spcPct val="150000"/>
              </a:lnSpc>
            </a:pPr>
            <a:r>
              <a:rPr lang="en-IN" sz="2400" dirty="0" smtClean="0"/>
              <a:t>An unlabeled instruction immediately following an unconditional jump may be removed. </a:t>
            </a:r>
          </a:p>
          <a:p>
            <a:pPr algn="just">
              <a:lnSpc>
                <a:spcPct val="150000"/>
              </a:lnSpc>
            </a:pPr>
            <a:r>
              <a:rPr lang="en-IN" sz="2400" dirty="0" smtClean="0"/>
              <a:t>This operation can be repeated to eliminate a sequence of instructions. </a:t>
            </a:r>
          </a:p>
          <a:p>
            <a:pPr algn="just">
              <a:lnSpc>
                <a:spcPct val="150000"/>
              </a:lnSpc>
            </a:pPr>
            <a:r>
              <a:rPr lang="en-IN" sz="2400" dirty="0" smtClean="0"/>
              <a:t>For example, for debugging purposes, a large program may have within it certain segments that are executed only if a variable debug is 1. </a:t>
            </a: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2743200"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dirty="0" smtClean="0"/>
              <a:t>#define debug 0 </a:t>
            </a:r>
            <a:endParaRPr lang="en-US" sz="2400" dirty="0" smtClean="0"/>
          </a:p>
          <a:p>
            <a:r>
              <a:rPr lang="en-IN" sz="2400" dirty="0" smtClean="0"/>
              <a:t>….   </a:t>
            </a:r>
            <a:endParaRPr lang="en-US" sz="2400" dirty="0" smtClean="0"/>
          </a:p>
          <a:p>
            <a:r>
              <a:rPr lang="en-IN" sz="2400" dirty="0" smtClean="0"/>
              <a:t>If ( debug ) </a:t>
            </a:r>
            <a:endParaRPr lang="en-US" sz="2400" dirty="0" smtClean="0"/>
          </a:p>
          <a:p>
            <a:r>
              <a:rPr lang="en-IN" sz="2400" dirty="0" smtClean="0"/>
              <a:t>{</a:t>
            </a:r>
            <a:endParaRPr lang="en-US" sz="2400" dirty="0" smtClean="0"/>
          </a:p>
          <a:p>
            <a:r>
              <a:rPr lang="en-IN" sz="2400" dirty="0" smtClean="0"/>
              <a:t>Print debugging information   </a:t>
            </a:r>
            <a:endParaRPr lang="en-US" sz="2400" dirty="0" smtClean="0"/>
          </a:p>
          <a:p>
            <a:r>
              <a:rPr lang="en-IN" sz="2400" dirty="0" smtClean="0"/>
              <a:t>} </a:t>
            </a:r>
            <a:endParaRPr lang="en-US" sz="2400" dirty="0" smtClean="0"/>
          </a:p>
          <a:p>
            <a:endParaRPr lang="en-US" sz="2400" dirty="0"/>
          </a:p>
        </p:txBody>
      </p:sp>
      <p:sp>
        <p:nvSpPr>
          <p:cNvPr id="7" name="TextBox 6"/>
          <p:cNvSpPr txBox="1"/>
          <p:nvPr/>
        </p:nvSpPr>
        <p:spPr>
          <a:xfrm>
            <a:off x="3505200" y="609600"/>
            <a:ext cx="4800600" cy="415498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2400" dirty="0" smtClean="0"/>
              <a:t>In the intermediate representations the if-statement may be translated as:    </a:t>
            </a:r>
            <a:endParaRPr lang="en-US" sz="2400" dirty="0" smtClean="0"/>
          </a:p>
          <a:p>
            <a:endParaRPr lang="en-IN" sz="2400" dirty="0" smtClean="0"/>
          </a:p>
          <a:p>
            <a:r>
              <a:rPr lang="en-IN" sz="2400" b="1" dirty="0" smtClean="0"/>
              <a:t>If debug =1 </a:t>
            </a:r>
            <a:r>
              <a:rPr lang="en-IN" sz="2400" b="1" dirty="0" err="1" smtClean="0"/>
              <a:t>goto</a:t>
            </a:r>
            <a:r>
              <a:rPr lang="en-IN" sz="2400" b="1" dirty="0" smtClean="0"/>
              <a:t> L1 </a:t>
            </a:r>
          </a:p>
          <a:p>
            <a:r>
              <a:rPr lang="en-IN" sz="2400" b="1" dirty="0" err="1" smtClean="0"/>
              <a:t>goto</a:t>
            </a:r>
            <a:r>
              <a:rPr lang="en-IN" sz="2400" b="1" dirty="0" smtClean="0"/>
              <a:t> L2   </a:t>
            </a:r>
            <a:endParaRPr lang="en-US" sz="2400" b="1" dirty="0" smtClean="0"/>
          </a:p>
          <a:p>
            <a:r>
              <a:rPr lang="en-IN" sz="2400" b="1" dirty="0" smtClean="0"/>
              <a:t>L1: print debugging information </a:t>
            </a:r>
          </a:p>
          <a:p>
            <a:r>
              <a:rPr lang="en-IN" sz="2400" b="1" dirty="0" smtClean="0"/>
              <a:t>L2:    </a:t>
            </a:r>
            <a:endParaRPr lang="en-US" sz="2400" b="1" dirty="0" smtClean="0"/>
          </a:p>
          <a:p>
            <a:r>
              <a:rPr lang="en-IN" sz="2400" dirty="0" smtClean="0"/>
              <a:t>One obvious peephole optimization is to eliminate jumps over jumps.</a:t>
            </a:r>
            <a:endParaRPr lang="en-US" sz="2400" dirty="0" smtClean="0"/>
          </a:p>
          <a:p>
            <a:endParaRPr lang="en-US" sz="2400" dirty="0"/>
          </a:p>
        </p:txBody>
      </p:sp>
      <p:sp>
        <p:nvSpPr>
          <p:cNvPr id="8" name="TextBox 7"/>
          <p:cNvSpPr txBox="1"/>
          <p:nvPr/>
        </p:nvSpPr>
        <p:spPr>
          <a:xfrm>
            <a:off x="2057400" y="4953000"/>
            <a:ext cx="403860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400" dirty="0" smtClean="0"/>
              <a:t>If debug ≠1 </a:t>
            </a:r>
            <a:r>
              <a:rPr lang="en-IN" sz="2400" dirty="0" err="1" smtClean="0"/>
              <a:t>goto</a:t>
            </a:r>
            <a:r>
              <a:rPr lang="en-IN" sz="2400" dirty="0" smtClean="0"/>
              <a:t> L2 </a:t>
            </a:r>
            <a:endParaRPr lang="en-US" sz="2400" dirty="0" smtClean="0"/>
          </a:p>
          <a:p>
            <a:r>
              <a:rPr lang="en-IN" sz="2400" dirty="0" smtClean="0"/>
              <a:t>Print debugging information</a:t>
            </a:r>
          </a:p>
          <a:p>
            <a:r>
              <a:rPr lang="en-IN" sz="2400" dirty="0" smtClean="0"/>
              <a:t>L2 : </a:t>
            </a:r>
            <a:endParaRPr lang="en-US" sz="2400" dirty="0" smtClean="0"/>
          </a:p>
          <a:p>
            <a:endParaRPr lang="en-US" sz="2400" dirty="0"/>
          </a:p>
        </p:txBody>
      </p:sp>
      <p:pic>
        <p:nvPicPr>
          <p:cNvPr id="6"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27A79626-5A2F-4BE7-AA07-39FBBE3D288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563562"/>
          </a:xfrm>
        </p:spPr>
        <p:txBody>
          <a:bodyPr>
            <a:noAutofit/>
          </a:bodyPr>
          <a:lstStyle/>
          <a:p>
            <a:pPr algn="l"/>
            <a:r>
              <a:rPr lang="en-US" sz="3200" dirty="0" smtClean="0">
                <a:solidFill>
                  <a:srgbClr val="002060"/>
                </a:solidFill>
              </a:rPr>
              <a:t> </a:t>
            </a:r>
            <a:r>
              <a:rPr lang="en-IN" sz="3200" b="1" dirty="0" smtClean="0">
                <a:solidFill>
                  <a:srgbClr val="002060"/>
                </a:solidFill>
              </a:rPr>
              <a:t>(3) Flow of control optimization </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457200" y="914400"/>
            <a:ext cx="8305800" cy="5562600"/>
          </a:xfrm>
        </p:spPr>
        <p:txBody>
          <a:bodyPr>
            <a:normAutofit fontScale="92500" lnSpcReduction="10000"/>
          </a:bodyPr>
          <a:lstStyle/>
          <a:p>
            <a:pPr>
              <a:lnSpc>
                <a:spcPct val="150000"/>
              </a:lnSpc>
            </a:pPr>
            <a:r>
              <a:rPr lang="en-IN" sz="2400" dirty="0" smtClean="0"/>
              <a:t>The unnecessary jumps can be eliminated in either the intermediate code or the target code by the following types of peephole optimizations. </a:t>
            </a:r>
          </a:p>
          <a:p>
            <a:pPr lvl="1">
              <a:lnSpc>
                <a:spcPct val="150000"/>
              </a:lnSpc>
              <a:buNone/>
            </a:pPr>
            <a:r>
              <a:rPr lang="en-IN" sz="2400" dirty="0" smtClean="0"/>
              <a:t>We can replace the jump sequence   </a:t>
            </a:r>
            <a:endParaRPr lang="en-US" sz="2400" dirty="0" smtClean="0"/>
          </a:p>
          <a:p>
            <a:pPr lvl="1">
              <a:lnSpc>
                <a:spcPct val="150000"/>
              </a:lnSpc>
              <a:buNone/>
            </a:pPr>
            <a:r>
              <a:rPr lang="en-IN" sz="2400" dirty="0" err="1" smtClean="0">
                <a:solidFill>
                  <a:srgbClr val="FF0066"/>
                </a:solidFill>
              </a:rPr>
              <a:t>goto</a:t>
            </a:r>
            <a:r>
              <a:rPr lang="en-IN" sz="2400" dirty="0" smtClean="0">
                <a:solidFill>
                  <a:srgbClr val="FF0066"/>
                </a:solidFill>
              </a:rPr>
              <a:t> L1 </a:t>
            </a:r>
            <a:endParaRPr lang="en-US" sz="2400" dirty="0" smtClean="0">
              <a:solidFill>
                <a:srgbClr val="FF0066"/>
              </a:solidFill>
            </a:endParaRPr>
          </a:p>
          <a:p>
            <a:pPr lvl="1">
              <a:lnSpc>
                <a:spcPct val="150000"/>
              </a:lnSpc>
              <a:buNone/>
            </a:pPr>
            <a:r>
              <a:rPr lang="en-IN" sz="2400" dirty="0" smtClean="0">
                <a:solidFill>
                  <a:srgbClr val="FF0066"/>
                </a:solidFill>
              </a:rPr>
              <a:t>….   </a:t>
            </a:r>
            <a:endParaRPr lang="en-US" sz="2400" dirty="0" smtClean="0">
              <a:solidFill>
                <a:srgbClr val="FF0066"/>
              </a:solidFill>
            </a:endParaRPr>
          </a:p>
          <a:p>
            <a:pPr lvl="1">
              <a:lnSpc>
                <a:spcPct val="150000"/>
              </a:lnSpc>
              <a:buNone/>
            </a:pPr>
            <a:r>
              <a:rPr lang="en-IN" sz="2400" dirty="0" smtClean="0">
                <a:solidFill>
                  <a:srgbClr val="FF0066"/>
                </a:solidFill>
              </a:rPr>
              <a:t>L1: gotoL2 </a:t>
            </a:r>
          </a:p>
          <a:p>
            <a:pPr lvl="1">
              <a:lnSpc>
                <a:spcPct val="150000"/>
              </a:lnSpc>
              <a:buNone/>
            </a:pPr>
            <a:r>
              <a:rPr lang="en-IN" sz="2400" dirty="0" smtClean="0">
                <a:solidFill>
                  <a:srgbClr val="FF0066"/>
                </a:solidFill>
              </a:rPr>
              <a:t>L2: </a:t>
            </a:r>
            <a:endParaRPr lang="en-US" sz="2400" dirty="0" smtClean="0">
              <a:solidFill>
                <a:srgbClr val="FF0066"/>
              </a:solidFill>
            </a:endParaRPr>
          </a:p>
          <a:p>
            <a:pPr lvl="1">
              <a:lnSpc>
                <a:spcPct val="150000"/>
              </a:lnSpc>
              <a:buNone/>
            </a:pPr>
            <a:r>
              <a:rPr lang="en-IN" sz="2400" dirty="0" smtClean="0"/>
              <a:t>by the sequence </a:t>
            </a:r>
            <a:r>
              <a:rPr lang="en-IN" sz="2400" dirty="0" err="1" smtClean="0"/>
              <a:t>goto</a:t>
            </a:r>
            <a:r>
              <a:rPr lang="en-IN" sz="2400" dirty="0" smtClean="0"/>
              <a:t> L2 </a:t>
            </a:r>
            <a:endParaRPr lang="en-US" sz="2400" dirty="0" smtClean="0">
              <a:solidFill>
                <a:srgbClr val="FF0066"/>
              </a:solidFill>
            </a:endParaRPr>
          </a:p>
          <a:p>
            <a:pPr lvl="1">
              <a:lnSpc>
                <a:spcPct val="150000"/>
              </a:lnSpc>
              <a:buNone/>
            </a:pPr>
            <a:r>
              <a:rPr lang="en-IN" sz="2400" dirty="0" smtClean="0">
                <a:solidFill>
                  <a:srgbClr val="FF0066"/>
                </a:solidFill>
              </a:rPr>
              <a:t>L1: </a:t>
            </a:r>
            <a:r>
              <a:rPr lang="en-IN" sz="2400" dirty="0" err="1" smtClean="0">
                <a:solidFill>
                  <a:srgbClr val="FF0066"/>
                </a:solidFill>
              </a:rPr>
              <a:t>goto</a:t>
            </a:r>
            <a:r>
              <a:rPr lang="en-IN" sz="2400" dirty="0" smtClean="0">
                <a:solidFill>
                  <a:srgbClr val="FF0066"/>
                </a:solidFill>
              </a:rPr>
              <a:t> L2   </a:t>
            </a:r>
            <a:endParaRPr lang="en-US" sz="2400" dirty="0" smtClean="0">
              <a:solidFill>
                <a:srgbClr val="FF0066"/>
              </a:solidFill>
            </a:endParaRPr>
          </a:p>
          <a:p>
            <a:pPr>
              <a:lnSpc>
                <a:spcPct val="150000"/>
              </a:lnSpc>
            </a:pPr>
            <a:endParaRPr lang="en-US" sz="2400" dirty="0"/>
          </a:p>
        </p:txBody>
      </p:sp>
      <p:sp>
        <p:nvSpPr>
          <p:cNvPr id="4" name="TextBox 3"/>
          <p:cNvSpPr txBox="1"/>
          <p:nvPr/>
        </p:nvSpPr>
        <p:spPr>
          <a:xfrm>
            <a:off x="5410200" y="2703016"/>
            <a:ext cx="3048000" cy="4154984"/>
          </a:xfrm>
          <a:prstGeom prst="rect">
            <a:avLst/>
          </a:prstGeom>
          <a:noFill/>
        </p:spPr>
        <p:txBody>
          <a:bodyPr wrap="square" rtlCol="0">
            <a:spAutoFit/>
          </a:bodyPr>
          <a:lstStyle/>
          <a:p>
            <a:pPr>
              <a:lnSpc>
                <a:spcPct val="150000"/>
              </a:lnSpc>
            </a:pPr>
            <a:r>
              <a:rPr lang="en-IN" sz="2200" dirty="0" smtClean="0"/>
              <a:t>if a &lt; b </a:t>
            </a:r>
            <a:r>
              <a:rPr lang="en-IN" sz="2200" dirty="0" err="1" smtClean="0"/>
              <a:t>goto</a:t>
            </a:r>
            <a:r>
              <a:rPr lang="en-IN" sz="2200" dirty="0" smtClean="0"/>
              <a:t> L1 </a:t>
            </a:r>
            <a:endParaRPr lang="en-US" sz="2200" dirty="0" smtClean="0"/>
          </a:p>
          <a:p>
            <a:pPr>
              <a:lnSpc>
                <a:spcPct val="150000"/>
              </a:lnSpc>
            </a:pPr>
            <a:r>
              <a:rPr lang="en-IN" sz="2200" dirty="0" smtClean="0"/>
              <a:t>….    </a:t>
            </a:r>
            <a:endParaRPr lang="en-US" sz="2200" dirty="0" smtClean="0"/>
          </a:p>
          <a:p>
            <a:pPr>
              <a:lnSpc>
                <a:spcPct val="150000"/>
              </a:lnSpc>
            </a:pPr>
            <a:r>
              <a:rPr lang="en-IN" sz="2200" dirty="0" smtClean="0"/>
              <a:t>L1: </a:t>
            </a:r>
            <a:r>
              <a:rPr lang="en-IN" sz="2200" dirty="0" err="1" smtClean="0"/>
              <a:t>goto</a:t>
            </a:r>
            <a:r>
              <a:rPr lang="en-IN" sz="2200" dirty="0" smtClean="0"/>
              <a:t> L2    </a:t>
            </a:r>
          </a:p>
          <a:p>
            <a:pPr>
              <a:lnSpc>
                <a:spcPct val="150000"/>
              </a:lnSpc>
            </a:pPr>
            <a:r>
              <a:rPr lang="en-IN" sz="2200" dirty="0" smtClean="0"/>
              <a:t>L2:</a:t>
            </a:r>
            <a:endParaRPr lang="en-US" sz="2200" dirty="0" smtClean="0"/>
          </a:p>
          <a:p>
            <a:pPr>
              <a:lnSpc>
                <a:spcPct val="150000"/>
              </a:lnSpc>
            </a:pPr>
            <a:r>
              <a:rPr lang="en-IN" sz="2200" dirty="0" smtClean="0"/>
              <a:t>can be replaced by </a:t>
            </a:r>
            <a:endParaRPr lang="en-US" sz="2200" dirty="0" smtClean="0"/>
          </a:p>
          <a:p>
            <a:pPr>
              <a:lnSpc>
                <a:spcPct val="150000"/>
              </a:lnSpc>
            </a:pPr>
            <a:r>
              <a:rPr lang="en-IN" sz="2200" dirty="0" smtClean="0"/>
              <a:t>If a &lt; b </a:t>
            </a:r>
            <a:r>
              <a:rPr lang="en-IN" sz="2200" dirty="0" err="1" smtClean="0"/>
              <a:t>goto</a:t>
            </a:r>
            <a:r>
              <a:rPr lang="en-IN" sz="2200" dirty="0" smtClean="0"/>
              <a:t> L2   </a:t>
            </a:r>
          </a:p>
          <a:p>
            <a:pPr>
              <a:lnSpc>
                <a:spcPct val="150000"/>
              </a:lnSpc>
            </a:pPr>
            <a:r>
              <a:rPr lang="en-IN" sz="2200" dirty="0" smtClean="0"/>
              <a:t>L2:</a:t>
            </a:r>
            <a:endParaRPr lang="en-US" sz="2200" dirty="0" smtClean="0"/>
          </a:p>
          <a:p>
            <a:pPr>
              <a:lnSpc>
                <a:spcPct val="150000"/>
              </a:lnSpc>
            </a:pPr>
            <a:endParaRPr lang="en-US" sz="2200" dirty="0"/>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7A79626-5A2F-4BE7-AA07-39FBBE3D288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639762"/>
          </a:xfrm>
        </p:spPr>
        <p:txBody>
          <a:bodyPr>
            <a:normAutofit/>
          </a:bodyPr>
          <a:lstStyle/>
          <a:p>
            <a:pPr algn="l"/>
            <a:r>
              <a:rPr lang="en-IN" sz="3200" b="1" dirty="0" smtClean="0">
                <a:solidFill>
                  <a:srgbClr val="002060"/>
                </a:solidFill>
              </a:rPr>
              <a:t>(4) Algebraic Simplification </a:t>
            </a:r>
            <a:endParaRPr lang="en-US" sz="3200" dirty="0">
              <a:solidFill>
                <a:srgbClr val="002060"/>
              </a:solidFill>
            </a:endParaRPr>
          </a:p>
        </p:txBody>
      </p:sp>
      <p:sp>
        <p:nvSpPr>
          <p:cNvPr id="3" name="Content Placeholder 2"/>
          <p:cNvSpPr>
            <a:spLocks noGrp="1"/>
          </p:cNvSpPr>
          <p:nvPr>
            <p:ph idx="1"/>
          </p:nvPr>
        </p:nvSpPr>
        <p:spPr>
          <a:xfrm>
            <a:off x="457200" y="914400"/>
            <a:ext cx="8229600" cy="5638800"/>
          </a:xfrm>
        </p:spPr>
        <p:txBody>
          <a:bodyPr>
            <a:normAutofit fontScale="92500" lnSpcReduction="10000"/>
          </a:bodyPr>
          <a:lstStyle/>
          <a:p>
            <a:pPr algn="just">
              <a:lnSpc>
                <a:spcPct val="150000"/>
              </a:lnSpc>
            </a:pPr>
            <a:r>
              <a:rPr lang="en-IN" sz="2400" dirty="0" smtClean="0"/>
              <a:t>There is no end to the amount of algebraic simplification that can be attempted through peephole optimization. </a:t>
            </a:r>
          </a:p>
          <a:p>
            <a:pPr algn="just">
              <a:lnSpc>
                <a:spcPct val="150000"/>
              </a:lnSpc>
            </a:pPr>
            <a:r>
              <a:rPr lang="en-IN" sz="2400" dirty="0" smtClean="0"/>
              <a:t>Only a few algebraic identities occur frequently enough that it is worth considering implementing them. For example, statements such as  </a:t>
            </a:r>
            <a:endParaRPr lang="en-US" sz="2400" dirty="0" smtClean="0"/>
          </a:p>
          <a:p>
            <a:pPr lvl="1" algn="just">
              <a:lnSpc>
                <a:spcPct val="150000"/>
              </a:lnSpc>
              <a:buNone/>
            </a:pPr>
            <a:r>
              <a:rPr lang="en-IN" sz="2400" b="1" dirty="0" smtClean="0"/>
              <a:t>x := x+0 </a:t>
            </a:r>
            <a:endParaRPr lang="en-US" sz="2400" b="1" dirty="0" smtClean="0"/>
          </a:p>
          <a:p>
            <a:pPr lvl="1" algn="just">
              <a:lnSpc>
                <a:spcPct val="150000"/>
              </a:lnSpc>
              <a:buNone/>
            </a:pPr>
            <a:r>
              <a:rPr lang="en-IN" sz="2400" b="1" dirty="0" smtClean="0"/>
              <a:t>or  </a:t>
            </a:r>
            <a:endParaRPr lang="en-US" sz="2400" b="1" dirty="0" smtClean="0"/>
          </a:p>
          <a:p>
            <a:pPr lvl="1" algn="just">
              <a:lnSpc>
                <a:spcPct val="150000"/>
              </a:lnSpc>
              <a:buNone/>
            </a:pPr>
            <a:r>
              <a:rPr lang="en-IN" sz="2400" b="1" dirty="0" smtClean="0"/>
              <a:t>x := x * 1   </a:t>
            </a:r>
          </a:p>
          <a:p>
            <a:pPr lvl="1" algn="just">
              <a:lnSpc>
                <a:spcPct val="150000"/>
              </a:lnSpc>
              <a:buNone/>
            </a:pPr>
            <a:r>
              <a:rPr lang="en-IN" sz="2400" dirty="0" smtClean="0"/>
              <a:t>are often produced by straightforward intermediate code-generation algorithms, and they can be eliminated easily through peephole optimization. </a:t>
            </a:r>
            <a:endParaRPr lang="en-US" sz="2400" dirty="0" smtClean="0"/>
          </a:p>
          <a:p>
            <a:pPr lvl="1">
              <a:lnSpc>
                <a:spcPct val="150000"/>
              </a:lnSpc>
              <a:buNone/>
            </a:pPr>
            <a:endParaRPr lang="en-US" sz="2400" dirty="0" smtClean="0"/>
          </a:p>
          <a:p>
            <a:pPr>
              <a:lnSpc>
                <a:spcPct val="150000"/>
              </a:lnSpc>
            </a:pP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29200" cy="944562"/>
          </a:xfrm>
        </p:spPr>
        <p:txBody>
          <a:bodyPr>
            <a:normAutofit fontScale="90000"/>
          </a:bodyPr>
          <a:lstStyle/>
          <a:p>
            <a:pPr algn="l"/>
            <a:r>
              <a:rPr lang="en-IN" sz="3200" b="1" dirty="0" smtClean="0">
                <a:solidFill>
                  <a:srgbClr val="002060"/>
                </a:solidFill>
              </a:rPr>
              <a:t>(5) Reduction in Strength</a:t>
            </a:r>
            <a:r>
              <a:rPr lang="en-IN" sz="3200" dirty="0" smtClean="0">
                <a:solidFill>
                  <a:srgbClr val="002060"/>
                </a:solidFill>
              </a:rPr>
              <a:t> </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457200" y="1066800"/>
            <a:ext cx="8229600" cy="5562600"/>
          </a:xfrm>
        </p:spPr>
        <p:txBody>
          <a:bodyPr>
            <a:normAutofit/>
          </a:bodyPr>
          <a:lstStyle/>
          <a:p>
            <a:pPr>
              <a:lnSpc>
                <a:spcPct val="150000"/>
              </a:lnSpc>
            </a:pPr>
            <a:r>
              <a:rPr lang="en-IN" sz="2400" dirty="0" smtClean="0"/>
              <a:t>Reduction in strength replaces expensive operations by equivalent cheaper ones on the target machine. Certain machine instructions are considerably cheaper than others and can often be used as special cases of more expensive operators. </a:t>
            </a:r>
            <a:endParaRPr lang="en-US" sz="2400" dirty="0" smtClean="0"/>
          </a:p>
          <a:p>
            <a:pPr>
              <a:lnSpc>
                <a:spcPct val="150000"/>
              </a:lnSpc>
            </a:pPr>
            <a:r>
              <a:rPr lang="en-IN" sz="2400" dirty="0" smtClean="0"/>
              <a:t> For example, x² is invariably cheaper to implement as x*x than as a call to an exponentiation routine. </a:t>
            </a: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nSpc>
                <a:spcPct val="150000"/>
              </a:lnSpc>
            </a:pPr>
            <a:r>
              <a:rPr lang="en-IN" sz="2400" dirty="0" smtClean="0"/>
              <a:t>Fixed-point multiplication or division by a power of two is cheaper to implement as a shift. </a:t>
            </a:r>
          </a:p>
          <a:p>
            <a:pPr>
              <a:lnSpc>
                <a:spcPct val="150000"/>
              </a:lnSpc>
            </a:pPr>
            <a:r>
              <a:rPr lang="en-IN" sz="2400" dirty="0" smtClean="0"/>
              <a:t>Floating-point division by a constant can be implemented as multiplication by a constant, which may be cheaper. </a:t>
            </a:r>
            <a:endParaRPr lang="en-US" sz="2400" dirty="0" smtClean="0"/>
          </a:p>
          <a:p>
            <a:pPr>
              <a:lnSpc>
                <a:spcPct val="150000"/>
              </a:lnSpc>
            </a:pPr>
            <a:r>
              <a:rPr lang="en-IN" sz="2400" dirty="0" smtClean="0"/>
              <a:t> X2 → X*X </a:t>
            </a:r>
            <a:endParaRPr lang="en-US" sz="2400" dirty="0" smtClean="0"/>
          </a:p>
          <a:p>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4495800" cy="411162"/>
          </a:xfrm>
        </p:spPr>
        <p:txBody>
          <a:bodyPr>
            <a:noAutofit/>
          </a:bodyPr>
          <a:lstStyle/>
          <a:p>
            <a:pPr algn="l"/>
            <a:r>
              <a:rPr lang="en-US" sz="3200" b="1" dirty="0" smtClean="0">
                <a:solidFill>
                  <a:srgbClr val="002060"/>
                </a:solidFill>
              </a:rPr>
              <a:t>Loop</a:t>
            </a:r>
            <a:endParaRPr lang="en-US" sz="3200" b="1" dirty="0">
              <a:solidFill>
                <a:srgbClr val="002060"/>
              </a:solidFill>
            </a:endParaRPr>
          </a:p>
        </p:txBody>
      </p:sp>
      <p:sp>
        <p:nvSpPr>
          <p:cNvPr id="3" name="Content Placeholder 2"/>
          <p:cNvSpPr>
            <a:spLocks noGrp="1"/>
          </p:cNvSpPr>
          <p:nvPr>
            <p:ph idx="1"/>
          </p:nvPr>
        </p:nvSpPr>
        <p:spPr>
          <a:xfrm>
            <a:off x="381000" y="990600"/>
            <a:ext cx="8382000" cy="4724400"/>
          </a:xfrm>
        </p:spPr>
        <p:txBody>
          <a:bodyPr>
            <a:normAutofit fontScale="85000" lnSpcReduction="10000"/>
          </a:bodyPr>
          <a:lstStyle/>
          <a:p>
            <a:pPr algn="just"/>
            <a:endParaRPr lang="en-IN" dirty="0" smtClean="0"/>
          </a:p>
          <a:p>
            <a:pPr algn="just">
              <a:lnSpc>
                <a:spcPct val="170000"/>
              </a:lnSpc>
            </a:pPr>
            <a:r>
              <a:rPr lang="en-IN" dirty="0" smtClean="0"/>
              <a:t>A loop is a collection of nodes that ,</a:t>
            </a:r>
          </a:p>
          <a:p>
            <a:pPr lvl="1" algn="just">
              <a:lnSpc>
                <a:spcPct val="170000"/>
              </a:lnSpc>
            </a:pPr>
            <a:r>
              <a:rPr lang="en-IN" dirty="0" smtClean="0"/>
              <a:t>Is Strongly connected</a:t>
            </a:r>
          </a:p>
          <a:p>
            <a:pPr lvl="1" algn="just">
              <a:lnSpc>
                <a:spcPct val="170000"/>
              </a:lnSpc>
            </a:pPr>
            <a:r>
              <a:rPr lang="en-IN" dirty="0" smtClean="0"/>
              <a:t>Has a unique entry</a:t>
            </a:r>
          </a:p>
          <a:p>
            <a:pPr algn="just">
              <a:lnSpc>
                <a:spcPct val="170000"/>
              </a:lnSpc>
            </a:pPr>
            <a:r>
              <a:rPr lang="en-IN" dirty="0" smtClean="0"/>
              <a:t>Most programs run as a loop in the system. </a:t>
            </a:r>
          </a:p>
          <a:p>
            <a:pPr algn="just">
              <a:lnSpc>
                <a:spcPct val="170000"/>
              </a:lnSpc>
            </a:pPr>
            <a:r>
              <a:rPr lang="en-IN" dirty="0" smtClean="0"/>
              <a:t>It becomes necessary to optimize the loops in order to save CPU cycles and memory. </a:t>
            </a:r>
          </a:p>
          <a:p>
            <a:pPr algn="just">
              <a:lnSpc>
                <a:spcPct val="170000"/>
              </a:lnSpc>
            </a:pPr>
            <a:endParaRPr lang="en-IN" dirty="0" smtClean="0"/>
          </a:p>
          <a:p>
            <a:pPr lvl="1" algn="just">
              <a:lnSpc>
                <a:spcPct val="170000"/>
              </a:lnSpc>
            </a:pPr>
            <a:endParaRPr lang="en-IN" dirty="0" smtClean="0"/>
          </a:p>
          <a:p>
            <a:pPr algn="just"/>
            <a:endParaRPr lang="en-US" dirty="0" smtClean="0"/>
          </a:p>
          <a:p>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002060"/>
                </a:solidFill>
              </a:rPr>
              <a:t>(6) Use of Machine Idioms</a:t>
            </a:r>
            <a:r>
              <a:rPr lang="en-IN" sz="3200" dirty="0" smtClean="0">
                <a:solidFill>
                  <a:srgbClr val="002060"/>
                </a:solidFill>
              </a:rPr>
              <a:t> </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533400" y="1295400"/>
            <a:ext cx="8229600" cy="4953000"/>
          </a:xfrm>
        </p:spPr>
        <p:txBody>
          <a:bodyPr>
            <a:normAutofit/>
          </a:bodyPr>
          <a:lstStyle/>
          <a:p>
            <a:pPr>
              <a:lnSpc>
                <a:spcPct val="150000"/>
              </a:lnSpc>
            </a:pPr>
            <a:r>
              <a:rPr lang="en-IN" sz="2400" dirty="0" smtClean="0"/>
              <a:t>The target machine may have hardware instructions to implement certain specific operations efficiently. </a:t>
            </a:r>
          </a:p>
          <a:p>
            <a:pPr>
              <a:lnSpc>
                <a:spcPct val="150000"/>
              </a:lnSpc>
            </a:pPr>
            <a:r>
              <a:rPr lang="en-IN" sz="2400" dirty="0" smtClean="0"/>
              <a:t>For example, some machines have auto-increment and auto-decrement addressing modes. </a:t>
            </a:r>
          </a:p>
          <a:p>
            <a:pPr>
              <a:lnSpc>
                <a:spcPct val="150000"/>
              </a:lnSpc>
            </a:pPr>
            <a:r>
              <a:rPr lang="en-IN" sz="2400" dirty="0" smtClean="0"/>
              <a:t>These add or subtract one from an operand before or after using its value. </a:t>
            </a:r>
          </a:p>
          <a:p>
            <a:pPr>
              <a:lnSpc>
                <a:spcPct val="150000"/>
              </a:lnSpc>
            </a:pP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pPr algn="just">
              <a:lnSpc>
                <a:spcPct val="150000"/>
              </a:lnSpc>
            </a:pPr>
            <a:r>
              <a:rPr lang="en-IN" sz="2400" dirty="0" smtClean="0"/>
              <a:t>The use of these modes greatly improves the quality of code when pushing or popping a stack, as in parameter passing. </a:t>
            </a:r>
          </a:p>
          <a:p>
            <a:pPr algn="just">
              <a:lnSpc>
                <a:spcPct val="150000"/>
              </a:lnSpc>
            </a:pPr>
            <a:r>
              <a:rPr lang="en-IN" sz="2400" dirty="0" smtClean="0"/>
              <a:t>These modes can also be used in code for statements like          </a:t>
            </a:r>
            <a:r>
              <a:rPr lang="en-IN" sz="2400" dirty="0" err="1" smtClean="0"/>
              <a:t>i</a:t>
            </a:r>
            <a:r>
              <a:rPr lang="en-IN" sz="2400" dirty="0" smtClean="0"/>
              <a:t> : =i+1. </a:t>
            </a:r>
            <a:endParaRPr lang="en-US" sz="2400" dirty="0" smtClean="0"/>
          </a:p>
          <a:p>
            <a:pPr>
              <a:lnSpc>
                <a:spcPct val="150000"/>
              </a:lnSpc>
              <a:buNone/>
            </a:pPr>
            <a:r>
              <a:rPr lang="en-IN" sz="2400" dirty="0" smtClean="0"/>
              <a:t>	</a:t>
            </a:r>
            <a:r>
              <a:rPr lang="en-IN" sz="2400" dirty="0" err="1" smtClean="0"/>
              <a:t>i</a:t>
            </a:r>
            <a:r>
              <a:rPr lang="en-IN" sz="2400" dirty="0" smtClean="0"/>
              <a:t>:=i+1 → </a:t>
            </a:r>
            <a:r>
              <a:rPr lang="en-IN" sz="2400" dirty="0" err="1" smtClean="0"/>
              <a:t>i</a:t>
            </a:r>
            <a:r>
              <a:rPr lang="en-IN" sz="2400" dirty="0" smtClean="0"/>
              <a:t>++ </a:t>
            </a:r>
            <a:endParaRPr lang="en-US" sz="2400" dirty="0" smtClean="0"/>
          </a:p>
          <a:p>
            <a:pPr>
              <a:lnSpc>
                <a:spcPct val="150000"/>
              </a:lnSpc>
              <a:buNone/>
            </a:pPr>
            <a:r>
              <a:rPr lang="en-IN" sz="2400" dirty="0" smtClean="0"/>
              <a:t> 	</a:t>
            </a:r>
            <a:r>
              <a:rPr lang="en-IN" sz="2400" dirty="0" err="1" smtClean="0"/>
              <a:t>i</a:t>
            </a:r>
            <a:r>
              <a:rPr lang="en-IN" sz="2400" dirty="0" smtClean="0"/>
              <a:t>:=i-1 → </a:t>
            </a:r>
            <a:r>
              <a:rPr lang="en-IN" sz="2400" dirty="0" err="1" smtClean="0"/>
              <a:t>i</a:t>
            </a:r>
            <a:r>
              <a:rPr lang="en-IN" sz="2400" dirty="0" smtClean="0"/>
              <a:t>- - </a:t>
            </a:r>
            <a:endParaRPr lang="en-US" sz="2400" dirty="0" smtClean="0"/>
          </a:p>
          <a:p>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62000" y="914400"/>
            <a:ext cx="7715250" cy="5562600"/>
          </a:xfrm>
          <a:prstGeom prst="rect">
            <a:avLst/>
          </a:prstGeom>
          <a:noFill/>
          <a:ln w="9525">
            <a:noFill/>
            <a:miter lim="800000"/>
            <a:headEnd/>
            <a:tailEnd/>
          </a:ln>
        </p:spPr>
      </p:pic>
      <p:sp>
        <p:nvSpPr>
          <p:cNvPr id="5" name="TextBox 4"/>
          <p:cNvSpPr txBox="1"/>
          <p:nvPr/>
        </p:nvSpPr>
        <p:spPr>
          <a:xfrm>
            <a:off x="685800" y="228600"/>
            <a:ext cx="3048000" cy="584775"/>
          </a:xfrm>
          <a:prstGeom prst="rect">
            <a:avLst/>
          </a:prstGeom>
          <a:noFill/>
        </p:spPr>
        <p:txBody>
          <a:bodyPr wrap="square" rtlCol="0">
            <a:spAutoFit/>
          </a:bodyPr>
          <a:lstStyle/>
          <a:p>
            <a:r>
              <a:rPr lang="en-US" sz="3200" dirty="0" smtClean="0">
                <a:solidFill>
                  <a:srgbClr val="002060"/>
                </a:solidFill>
              </a:rPr>
              <a:t>QUICK SORT</a:t>
            </a:r>
            <a:endParaRPr lang="en-US" sz="3200" dirty="0">
              <a:solidFill>
                <a:srgbClr val="002060"/>
              </a:solidFill>
            </a:endParaRPr>
          </a:p>
        </p:txBody>
      </p:sp>
      <p:pic>
        <p:nvPicPr>
          <p:cNvPr id="4"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7A79626-5A2F-4BE7-AA07-39FBBE3D288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00200" y="2286000"/>
            <a:ext cx="6324600" cy="4267200"/>
          </a:xfrm>
          <a:prstGeom prst="rect">
            <a:avLst/>
          </a:prstGeom>
          <a:noFill/>
          <a:ln w="9525">
            <a:noFill/>
            <a:miter lim="800000"/>
            <a:headEnd/>
            <a:tailEnd/>
          </a:ln>
        </p:spPr>
      </p:pic>
      <p:pic>
        <p:nvPicPr>
          <p:cNvPr id="5"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t="35305" b="19303"/>
          <a:stretch>
            <a:fillRect/>
          </a:stretch>
        </p:blipFill>
        <p:spPr bwMode="auto">
          <a:xfrm>
            <a:off x="1905000" y="228600"/>
            <a:ext cx="4775200" cy="1828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27A79626-5A2F-4BE7-AA07-39FBBE3D288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2590800" cy="685800"/>
          </a:xfrm>
        </p:spPr>
        <p:txBody>
          <a:bodyPr>
            <a:normAutofit/>
          </a:bodyPr>
          <a:lstStyle/>
          <a:p>
            <a:pPr algn="l"/>
            <a:r>
              <a:rPr lang="en-US" sz="3600" dirty="0" smtClean="0">
                <a:solidFill>
                  <a:srgbClr val="002060"/>
                </a:solidFill>
              </a:rPr>
              <a:t>To be done</a:t>
            </a:r>
            <a:endParaRPr lang="en-US" sz="3600" dirty="0">
              <a:solidFill>
                <a:srgbClr val="002060"/>
              </a:solidFill>
            </a:endParaRPr>
          </a:p>
        </p:txBody>
      </p:sp>
      <p:sp>
        <p:nvSpPr>
          <p:cNvPr id="3" name="Content Placeholder 2"/>
          <p:cNvSpPr>
            <a:spLocks noGrp="1"/>
          </p:cNvSpPr>
          <p:nvPr>
            <p:ph idx="1"/>
          </p:nvPr>
        </p:nvSpPr>
        <p:spPr/>
        <p:txBody>
          <a:bodyPr>
            <a:normAutofit/>
          </a:bodyPr>
          <a:lstStyle/>
          <a:p>
            <a:pPr marL="514350" indent="-514350">
              <a:lnSpc>
                <a:spcPct val="150000"/>
              </a:lnSpc>
              <a:buAutoNum type="arabicPeriod"/>
            </a:pPr>
            <a:r>
              <a:rPr lang="en-US" sz="2400" dirty="0" smtClean="0"/>
              <a:t>Identify the basic blocks of the 3 address code of the previous slide </a:t>
            </a:r>
          </a:p>
          <a:p>
            <a:pPr marL="514350" indent="-514350">
              <a:lnSpc>
                <a:spcPct val="150000"/>
              </a:lnSpc>
              <a:buAutoNum type="arabicPeriod"/>
            </a:pPr>
            <a:r>
              <a:rPr lang="en-US" sz="2400" dirty="0" smtClean="0"/>
              <a:t>Build the control flow diagram </a:t>
            </a:r>
          </a:p>
          <a:p>
            <a:pPr marL="514350" indent="-514350">
              <a:lnSpc>
                <a:spcPct val="150000"/>
              </a:lnSpc>
              <a:buAutoNum type="arabicPeriod"/>
            </a:pPr>
            <a:r>
              <a:rPr lang="en-US" sz="2400" dirty="0" smtClean="0"/>
              <a:t>Apply as many optimizations you can to that code, pointing out which one you apply, and in which order</a:t>
            </a: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2447925"/>
            <a:ext cx="8420100" cy="4410075"/>
          </a:xfrm>
          <a:prstGeom prst="rect">
            <a:avLst/>
          </a:prstGeom>
          <a:noFill/>
          <a:ln w="9525">
            <a:noFill/>
            <a:miter lim="800000"/>
            <a:headEnd/>
            <a:tailEnd/>
          </a:ln>
        </p:spPr>
      </p:pic>
      <p:pic>
        <p:nvPicPr>
          <p:cNvPr id="5"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2895600" y="0"/>
            <a:ext cx="3614058" cy="2438400"/>
          </a:xfrm>
          <a:prstGeom prst="rect">
            <a:avLst/>
          </a:prstGeom>
          <a:noFill/>
          <a:ln w="9525">
            <a:noFill/>
            <a:miter lim="800000"/>
            <a:headEnd/>
            <a:tailEnd/>
          </a:ln>
        </p:spPr>
      </p:pic>
      <p:sp>
        <p:nvSpPr>
          <p:cNvPr id="7" name="TextBox 6"/>
          <p:cNvSpPr txBox="1"/>
          <p:nvPr/>
        </p:nvSpPr>
        <p:spPr>
          <a:xfrm>
            <a:off x="152400" y="76200"/>
            <a:ext cx="2667000" cy="584775"/>
          </a:xfrm>
          <a:prstGeom prst="rect">
            <a:avLst/>
          </a:prstGeom>
          <a:noFill/>
        </p:spPr>
        <p:txBody>
          <a:bodyPr wrap="square" rtlCol="0">
            <a:spAutoFit/>
          </a:bodyPr>
          <a:lstStyle/>
          <a:p>
            <a:r>
              <a:rPr lang="en-US" sz="3200" b="1" dirty="0" smtClean="0">
                <a:solidFill>
                  <a:srgbClr val="002060"/>
                </a:solidFill>
              </a:rPr>
              <a:t>Flow Graph</a:t>
            </a:r>
            <a:endParaRPr lang="en-US" sz="3200" b="1" dirty="0">
              <a:solidFill>
                <a:srgbClr val="002060"/>
              </a:solidFill>
            </a:endParaRPr>
          </a:p>
        </p:txBody>
      </p:sp>
      <p:sp>
        <p:nvSpPr>
          <p:cNvPr id="8" name="Slide Number Placeholder 7"/>
          <p:cNvSpPr>
            <a:spLocks noGrp="1"/>
          </p:cNvSpPr>
          <p:nvPr>
            <p:ph type="sldNum" sz="quarter" idx="12"/>
          </p:nvPr>
        </p:nvSpPr>
        <p:spPr/>
        <p:txBody>
          <a:bodyPr/>
          <a:lstStyle/>
          <a:p>
            <a:fld id="{27A79626-5A2F-4BE7-AA07-39FBBE3D288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639762"/>
          </a:xfrm>
        </p:spPr>
        <p:txBody>
          <a:bodyPr>
            <a:noAutofit/>
          </a:bodyPr>
          <a:lstStyle/>
          <a:p>
            <a:pPr algn="l"/>
            <a:r>
              <a:rPr lang="en-US" sz="3200" dirty="0" smtClean="0">
                <a:solidFill>
                  <a:srgbClr val="002060"/>
                </a:solidFill>
              </a:rPr>
              <a:t>Common Sub-expression Elimination</a:t>
            </a:r>
            <a:endParaRPr lang="en-US" sz="3200" dirty="0">
              <a:solidFill>
                <a:srgbClr val="00206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50000"/>
              </a:lnSpc>
            </a:pPr>
            <a:r>
              <a:rPr lang="en-US" sz="2400" dirty="0" smtClean="0"/>
              <a:t>An occurrence of an expression E is called </a:t>
            </a:r>
            <a:r>
              <a:rPr lang="en-US" sz="2400" dirty="0" smtClean="0">
                <a:solidFill>
                  <a:srgbClr val="0000FF"/>
                </a:solidFill>
              </a:rPr>
              <a:t>a common </a:t>
            </a:r>
            <a:r>
              <a:rPr lang="en-US" sz="2400" dirty="0" err="1" smtClean="0">
                <a:solidFill>
                  <a:srgbClr val="0000FF"/>
                </a:solidFill>
              </a:rPr>
              <a:t>subexpression</a:t>
            </a:r>
            <a:r>
              <a:rPr lang="en-US" sz="2400" dirty="0" smtClean="0"/>
              <a:t> if E was previously computed and the values of the variables in E have not changed since the previous computation. </a:t>
            </a:r>
          </a:p>
          <a:p>
            <a:pPr algn="just">
              <a:lnSpc>
                <a:spcPct val="150000"/>
              </a:lnSpc>
            </a:pPr>
            <a:r>
              <a:rPr lang="en-US" sz="2400" dirty="0" smtClean="0"/>
              <a:t>Avoid </a:t>
            </a:r>
            <a:r>
              <a:rPr lang="en-US" sz="2400" dirty="0" err="1" smtClean="0">
                <a:solidFill>
                  <a:srgbClr val="0000FF"/>
                </a:solidFill>
              </a:rPr>
              <a:t>recomputing</a:t>
            </a:r>
            <a:r>
              <a:rPr lang="en-US" sz="2400" dirty="0" smtClean="0"/>
              <a:t> E if can be used its previously computed value; that is, the variable x to which the previous computation of E was assigned has not changed in the interim.</a:t>
            </a:r>
          </a:p>
          <a:p>
            <a:pPr>
              <a:lnSpc>
                <a:spcPct val="150000"/>
              </a:lnSpc>
            </a:pP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81000" y="1371600"/>
            <a:ext cx="8458200" cy="4610100"/>
          </a:xfrm>
          <a:prstGeom prst="rect">
            <a:avLst/>
          </a:prstGeom>
          <a:noFill/>
          <a:ln w="9525">
            <a:noFill/>
            <a:miter lim="800000"/>
            <a:headEnd/>
            <a:tailEnd/>
          </a:ln>
        </p:spPr>
      </p:pic>
      <p:pic>
        <p:nvPicPr>
          <p:cNvPr id="5"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7A79626-5A2F-4BE7-AA07-39FBBE3D288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639762"/>
          </a:xfrm>
        </p:spPr>
        <p:txBody>
          <a:bodyPr>
            <a:normAutofit/>
          </a:bodyPr>
          <a:lstStyle/>
          <a:p>
            <a:pPr algn="l"/>
            <a:r>
              <a:rPr lang="en-US" sz="3200" b="1" dirty="0" smtClean="0">
                <a:solidFill>
                  <a:srgbClr val="002060"/>
                </a:solidFill>
              </a:rPr>
              <a:t>Copy Propagation</a:t>
            </a:r>
          </a:p>
        </p:txBody>
      </p:sp>
      <p:sp>
        <p:nvSpPr>
          <p:cNvPr id="3" name="Content Placeholder 2"/>
          <p:cNvSpPr>
            <a:spLocks noGrp="1"/>
          </p:cNvSpPr>
          <p:nvPr>
            <p:ph idx="1"/>
          </p:nvPr>
        </p:nvSpPr>
        <p:spPr>
          <a:xfrm>
            <a:off x="457200" y="990600"/>
            <a:ext cx="8229600" cy="2895600"/>
          </a:xfrm>
        </p:spPr>
        <p:txBody>
          <a:bodyPr>
            <a:normAutofit lnSpcReduction="10000"/>
          </a:bodyPr>
          <a:lstStyle/>
          <a:p>
            <a:pPr>
              <a:lnSpc>
                <a:spcPct val="150000"/>
              </a:lnSpc>
            </a:pPr>
            <a:r>
              <a:rPr lang="en-US" sz="2400" dirty="0" smtClean="0"/>
              <a:t>This optimization concerns assignments of the form u = v called copy statements.</a:t>
            </a:r>
          </a:p>
          <a:p>
            <a:pPr>
              <a:lnSpc>
                <a:spcPct val="150000"/>
              </a:lnSpc>
            </a:pPr>
            <a:r>
              <a:rPr lang="en-US" sz="2400" dirty="0" smtClean="0"/>
              <a:t>The idea behind the copy-propagation transformation is to </a:t>
            </a:r>
            <a:r>
              <a:rPr lang="en-US" sz="2400" dirty="0" smtClean="0">
                <a:solidFill>
                  <a:srgbClr val="0000FF"/>
                </a:solidFill>
              </a:rPr>
              <a:t>use v for u</a:t>
            </a:r>
            <a:r>
              <a:rPr lang="en-US" sz="2400" dirty="0" smtClean="0"/>
              <a:t>, wherever possible </a:t>
            </a:r>
            <a:r>
              <a:rPr lang="en-US" sz="2400" dirty="0" smtClean="0">
                <a:solidFill>
                  <a:srgbClr val="0000FF"/>
                </a:solidFill>
              </a:rPr>
              <a:t>after the copy statement u = v.</a:t>
            </a:r>
          </a:p>
          <a:p>
            <a:pPr>
              <a:lnSpc>
                <a:spcPct val="150000"/>
              </a:lnSpc>
            </a:pPr>
            <a:r>
              <a:rPr lang="en-US" sz="2400" dirty="0" smtClean="0"/>
              <a:t>Copy propagation work example</a:t>
            </a:r>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685800" y="4343400"/>
            <a:ext cx="3543300" cy="1819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953000" y="4267200"/>
            <a:ext cx="3790950" cy="2133600"/>
          </a:xfrm>
          <a:prstGeom prst="rect">
            <a:avLst/>
          </a:prstGeom>
          <a:noFill/>
          <a:ln w="9525">
            <a:noFill/>
            <a:miter lim="800000"/>
            <a:headEnd/>
            <a:tailEnd/>
          </a:ln>
          <a:effectLst/>
        </p:spPr>
      </p:pic>
      <p:pic>
        <p:nvPicPr>
          <p:cNvPr id="6" name="Picture 2" descr="HEADER New copy"/>
          <p:cNvPicPr>
            <a:picLocks noChangeAspect="1" noChangeArrowheads="1"/>
          </p:cNvPicPr>
          <p:nvPr/>
        </p:nvPicPr>
        <p:blipFill>
          <a:blip r:embed="rId4"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27A79626-5A2F-4BE7-AA07-39FBBE3D288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3886200" cy="715962"/>
          </a:xfrm>
        </p:spPr>
        <p:txBody>
          <a:bodyPr>
            <a:normAutofit/>
          </a:bodyPr>
          <a:lstStyle/>
          <a:p>
            <a:pPr algn="l"/>
            <a:r>
              <a:rPr lang="en-US" sz="3200" b="1" dirty="0" smtClean="0">
                <a:solidFill>
                  <a:srgbClr val="002060"/>
                </a:solidFill>
              </a:rPr>
              <a:t>Copy Propagation</a:t>
            </a:r>
            <a:endParaRPr lang="en-US" sz="3200" b="1" dirty="0">
              <a:solidFill>
                <a:srgbClr val="002060"/>
              </a:solidFill>
            </a:endParaRPr>
          </a:p>
        </p:txBody>
      </p:sp>
      <p:sp>
        <p:nvSpPr>
          <p:cNvPr id="3" name="Content Placeholder 2"/>
          <p:cNvSpPr>
            <a:spLocks noGrp="1"/>
          </p:cNvSpPr>
          <p:nvPr>
            <p:ph idx="1"/>
          </p:nvPr>
        </p:nvSpPr>
        <p:spPr>
          <a:xfrm>
            <a:off x="457200" y="838201"/>
            <a:ext cx="8305800" cy="1371599"/>
          </a:xfrm>
        </p:spPr>
        <p:txBody>
          <a:bodyPr>
            <a:normAutofit/>
          </a:bodyPr>
          <a:lstStyle/>
          <a:p>
            <a:pPr algn="just">
              <a:lnSpc>
                <a:spcPct val="150000"/>
              </a:lnSpc>
            </a:pPr>
            <a:r>
              <a:rPr lang="en-US" sz="2400" dirty="0" smtClean="0"/>
              <a:t>The assignment x = t3 in block B5 is a copy. </a:t>
            </a:r>
          </a:p>
          <a:p>
            <a:pPr algn="just">
              <a:lnSpc>
                <a:spcPct val="150000"/>
              </a:lnSpc>
            </a:pPr>
            <a:r>
              <a:rPr lang="en-US" sz="2400" dirty="0" smtClean="0"/>
              <a:t>Here is the result of copy propagation applied to B5.</a:t>
            </a:r>
          </a:p>
          <a:p>
            <a:pPr algn="just">
              <a:lnSpc>
                <a:spcPct val="150000"/>
              </a:lnSpc>
            </a:pP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524000" y="2209800"/>
            <a:ext cx="6162675" cy="1647825"/>
          </a:xfrm>
          <a:prstGeom prst="rect">
            <a:avLst/>
          </a:prstGeom>
          <a:noFill/>
          <a:ln w="9525">
            <a:noFill/>
            <a:miter lim="800000"/>
            <a:headEnd/>
            <a:tailEnd/>
          </a:ln>
          <a:effectLst/>
        </p:spPr>
      </p:pic>
      <p:sp>
        <p:nvSpPr>
          <p:cNvPr id="5" name="Content Placeholder 2"/>
          <p:cNvSpPr txBox="1">
            <a:spLocks/>
          </p:cNvSpPr>
          <p:nvPr/>
        </p:nvSpPr>
        <p:spPr>
          <a:xfrm>
            <a:off x="685800" y="4191000"/>
            <a:ext cx="8153400" cy="2209800"/>
          </a:xfrm>
          <a:prstGeom prst="rect">
            <a:avLst/>
          </a:prstGeom>
        </p:spPr>
        <p:txBody>
          <a:bodyPr vert="horz" lIns="91440" tIns="45720" rIns="91440" bIns="45720" rtlCol="0">
            <a:normAutofit lnSpcReduction="10000"/>
          </a:bodyPr>
          <a:lstStyle/>
          <a:p>
            <a:pPr>
              <a:lnSpc>
                <a:spcPct val="150000"/>
              </a:lnSpc>
              <a:buFont typeface="Arial" pitchFamily="34" charset="0"/>
              <a:buChar char="•"/>
            </a:pPr>
            <a:r>
              <a:rPr lang="en-US" sz="2400" dirty="0" smtClean="0">
                <a:solidFill>
                  <a:srgbClr val="0000FF"/>
                </a:solidFill>
              </a:rPr>
              <a:t>This change may not appear to be an improvement, but it gives the opportunity to eliminate the assignment to x.</a:t>
            </a:r>
          </a:p>
          <a:p>
            <a:pPr>
              <a:lnSpc>
                <a:spcPct val="150000"/>
              </a:lnSpc>
              <a:buFont typeface="Arial" pitchFamily="34" charset="0"/>
              <a:buChar char="•"/>
            </a:pPr>
            <a:r>
              <a:rPr lang="en-US" sz="2400" dirty="0" smtClean="0"/>
              <a:t>One advantage of copy propagation is that it often turns the copy statement into dead code.</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27A79626-5A2F-4BE7-AA07-39FBBE3D288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382000" cy="3124199"/>
          </a:xfrm>
        </p:spPr>
        <p:txBody>
          <a:bodyPr>
            <a:normAutofit fontScale="85000" lnSpcReduction="20000"/>
          </a:bodyPr>
          <a:lstStyle/>
          <a:p>
            <a:pPr>
              <a:lnSpc>
                <a:spcPct val="160000"/>
              </a:lnSpc>
            </a:pPr>
            <a:r>
              <a:rPr lang="en-IN" dirty="0" smtClean="0"/>
              <a:t>Loops can be optimized by the following techniques</a:t>
            </a:r>
            <a:endParaRPr lang="en-US" dirty="0" smtClean="0"/>
          </a:p>
          <a:p>
            <a:pPr lvl="1">
              <a:lnSpc>
                <a:spcPct val="160000"/>
              </a:lnSpc>
            </a:pPr>
            <a:r>
              <a:rPr lang="en-IN" dirty="0" smtClean="0"/>
              <a:t>Invariant code </a:t>
            </a:r>
            <a:endParaRPr lang="en-US" dirty="0" smtClean="0"/>
          </a:p>
          <a:p>
            <a:pPr lvl="1">
              <a:lnSpc>
                <a:spcPct val="160000"/>
              </a:lnSpc>
            </a:pPr>
            <a:r>
              <a:rPr lang="en-IN" dirty="0" smtClean="0"/>
              <a:t>Induction analysis</a:t>
            </a:r>
            <a:endParaRPr lang="en-US" dirty="0" smtClean="0"/>
          </a:p>
          <a:p>
            <a:pPr lvl="1">
              <a:lnSpc>
                <a:spcPct val="160000"/>
              </a:lnSpc>
            </a:pPr>
            <a:r>
              <a:rPr lang="en-IN" dirty="0" smtClean="0"/>
              <a:t>Reduction in Strength</a:t>
            </a:r>
            <a:endParaRPr lang="en-US" dirty="0" smtClean="0"/>
          </a:p>
          <a:p>
            <a:pPr lvl="1">
              <a:lnSpc>
                <a:spcPct val="160000"/>
              </a:lnSpc>
            </a:pPr>
            <a:r>
              <a:rPr lang="en-IN" dirty="0" smtClean="0"/>
              <a:t>Constant folding and constant propagation</a:t>
            </a:r>
            <a:endParaRPr lang="en-US" dirty="0" smtClean="0"/>
          </a:p>
          <a:p>
            <a:pPr>
              <a:lnSpc>
                <a:spcPct val="160000"/>
              </a:lnSpc>
            </a:pPr>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5410200" cy="563562"/>
          </a:xfrm>
        </p:spPr>
        <p:txBody>
          <a:bodyPr>
            <a:normAutofit fontScale="90000"/>
          </a:bodyPr>
          <a:lstStyle/>
          <a:p>
            <a:pPr algn="l"/>
            <a:r>
              <a:rPr lang="en-US" sz="3200" b="1" dirty="0" smtClean="0">
                <a:solidFill>
                  <a:srgbClr val="002060"/>
                </a:solidFill>
              </a:rPr>
              <a:t>Dead-code Elimination</a:t>
            </a:r>
            <a:endParaRPr lang="en-US" sz="3200" b="1" dirty="0">
              <a:solidFill>
                <a:srgbClr val="002060"/>
              </a:solidFill>
            </a:endParaRPr>
          </a:p>
        </p:txBody>
      </p:sp>
      <p:sp>
        <p:nvSpPr>
          <p:cNvPr id="3" name="Content Placeholder 2"/>
          <p:cNvSpPr>
            <a:spLocks noGrp="1"/>
          </p:cNvSpPr>
          <p:nvPr>
            <p:ph idx="1"/>
          </p:nvPr>
        </p:nvSpPr>
        <p:spPr>
          <a:xfrm>
            <a:off x="457200" y="685800"/>
            <a:ext cx="8229600" cy="2819400"/>
          </a:xfrm>
        </p:spPr>
        <p:txBody>
          <a:bodyPr>
            <a:normAutofit fontScale="85000" lnSpcReduction="10000"/>
          </a:bodyPr>
          <a:lstStyle/>
          <a:p>
            <a:pPr algn="just">
              <a:lnSpc>
                <a:spcPct val="150000"/>
              </a:lnSpc>
            </a:pPr>
            <a:r>
              <a:rPr lang="en-US" sz="2400" dirty="0" smtClean="0"/>
              <a:t>Code that is </a:t>
            </a:r>
            <a:r>
              <a:rPr lang="en-US" sz="2400" dirty="0" smtClean="0">
                <a:solidFill>
                  <a:srgbClr val="0000FF"/>
                </a:solidFill>
              </a:rPr>
              <a:t>unreachable</a:t>
            </a:r>
            <a:r>
              <a:rPr lang="en-US" sz="2400" dirty="0" smtClean="0"/>
              <a:t> or that does not affect the program (e.g. </a:t>
            </a:r>
            <a:r>
              <a:rPr lang="en-US" sz="2400" dirty="0" smtClean="0">
                <a:solidFill>
                  <a:srgbClr val="0000FF"/>
                </a:solidFill>
              </a:rPr>
              <a:t>dead stores</a:t>
            </a:r>
            <a:r>
              <a:rPr lang="en-US" sz="2400" dirty="0" smtClean="0"/>
              <a:t>) can be eliminated.</a:t>
            </a:r>
          </a:p>
          <a:p>
            <a:pPr algn="just">
              <a:lnSpc>
                <a:spcPct val="150000"/>
              </a:lnSpc>
            </a:pPr>
            <a:r>
              <a:rPr lang="en-US" sz="2400" dirty="0" smtClean="0"/>
              <a:t>In the example below, the value assigned to </a:t>
            </a:r>
            <a:r>
              <a:rPr lang="en-US" sz="2400" dirty="0" err="1" smtClean="0"/>
              <a:t>i</a:t>
            </a:r>
            <a:r>
              <a:rPr lang="en-US" sz="2400" dirty="0" smtClean="0"/>
              <a:t> is never used, and the dead store can be eliminated. </a:t>
            </a:r>
          </a:p>
          <a:p>
            <a:pPr algn="just">
              <a:lnSpc>
                <a:spcPct val="150000"/>
              </a:lnSpc>
            </a:pPr>
            <a:r>
              <a:rPr lang="en-US" sz="2400" dirty="0" smtClean="0"/>
              <a:t>The first assignment to global is dead, and the third assignment to global is unreachable; both can be eliminated. </a:t>
            </a:r>
          </a:p>
          <a:p>
            <a:pPr>
              <a:lnSpc>
                <a:spcPct val="150000"/>
              </a:lnSpc>
            </a:pPr>
            <a:endParaRPr lang="en-US" sz="2400" dirty="0"/>
          </a:p>
        </p:txBody>
      </p:sp>
      <p:sp>
        <p:nvSpPr>
          <p:cNvPr id="4" name="Rectangle 4"/>
          <p:cNvSpPr>
            <a:spLocks noChangeArrowheads="1"/>
          </p:cNvSpPr>
          <p:nvPr/>
        </p:nvSpPr>
        <p:spPr bwMode="auto">
          <a:xfrm>
            <a:off x="1676400" y="3505200"/>
            <a:ext cx="3429000" cy="2743200"/>
          </a:xfrm>
          <a:prstGeom prst="rect">
            <a:avLst/>
          </a:prstGeom>
          <a:solidFill>
            <a:schemeClr val="accent1"/>
          </a:solidFill>
          <a:ln w="28575">
            <a:solidFill>
              <a:schemeClr val="bg1"/>
            </a:solidFill>
            <a:miter lim="800000"/>
            <a:headEnd/>
            <a:tailEnd/>
          </a:ln>
        </p:spPr>
        <p:txBody>
          <a:bodyPr tIns="0"/>
          <a:lstStyle/>
          <a:p>
            <a:pPr marL="342900" lvl="1" indent="-342900" eaLnBrk="0" hangingPunct="0">
              <a:buClr>
                <a:schemeClr val="accent1"/>
              </a:buClr>
              <a:buSzPct val="65000"/>
            </a:pPr>
            <a:r>
              <a:rPr lang="en-US" sz="1800" dirty="0" err="1"/>
              <a:t>int</a:t>
            </a:r>
            <a:r>
              <a:rPr lang="en-US" sz="1800" dirty="0"/>
              <a:t> global; </a:t>
            </a:r>
          </a:p>
          <a:p>
            <a:pPr marL="342900" lvl="1" indent="-342900" eaLnBrk="0" hangingPunct="0">
              <a:buClr>
                <a:schemeClr val="accent1"/>
              </a:buClr>
              <a:buSzPct val="65000"/>
            </a:pPr>
            <a:r>
              <a:rPr lang="en-US" sz="1800" dirty="0"/>
              <a:t>void f () </a:t>
            </a:r>
          </a:p>
          <a:p>
            <a:pPr marL="342900" lvl="1" indent="-342900" eaLnBrk="0" hangingPunct="0">
              <a:buClr>
                <a:schemeClr val="accent1"/>
              </a:buClr>
              <a:buSzPct val="65000"/>
            </a:pPr>
            <a:r>
              <a:rPr lang="en-US" sz="1800" dirty="0"/>
              <a:t>{</a:t>
            </a:r>
          </a:p>
          <a:p>
            <a:pPr marL="342900" lvl="1" indent="-342900" eaLnBrk="0" hangingPunct="0">
              <a:buClr>
                <a:schemeClr val="accent1"/>
              </a:buClr>
              <a:buSzPct val="65000"/>
            </a:pPr>
            <a:r>
              <a:rPr lang="en-US" sz="1800" dirty="0"/>
              <a:t>	</a:t>
            </a:r>
            <a:r>
              <a:rPr lang="en-US" sz="1800" dirty="0" err="1"/>
              <a:t>int</a:t>
            </a:r>
            <a:r>
              <a:rPr lang="en-US" sz="1800" dirty="0"/>
              <a:t> </a:t>
            </a:r>
            <a:r>
              <a:rPr lang="en-US" sz="1800" dirty="0" err="1"/>
              <a:t>i</a:t>
            </a:r>
            <a:r>
              <a:rPr lang="en-US" sz="1800" dirty="0"/>
              <a:t>; </a:t>
            </a:r>
          </a:p>
          <a:p>
            <a:pPr marL="342900" lvl="1" indent="-342900" eaLnBrk="0" hangingPunct="0">
              <a:buClr>
                <a:schemeClr val="accent1"/>
              </a:buClr>
              <a:buSzPct val="65000"/>
            </a:pPr>
            <a:r>
              <a:rPr lang="en-US" sz="1800" dirty="0"/>
              <a:t>	</a:t>
            </a:r>
            <a:r>
              <a:rPr lang="en-US" sz="1800" dirty="0" err="1"/>
              <a:t>i</a:t>
            </a:r>
            <a:r>
              <a:rPr lang="en-US" sz="1800" dirty="0"/>
              <a:t> = 1; /* dead store */ </a:t>
            </a:r>
          </a:p>
          <a:p>
            <a:pPr marL="342900" lvl="1" indent="-342900" eaLnBrk="0" hangingPunct="0">
              <a:buClr>
                <a:schemeClr val="accent1"/>
              </a:buClr>
              <a:buSzPct val="65000"/>
            </a:pPr>
            <a:r>
              <a:rPr lang="en-US" sz="1800" dirty="0"/>
              <a:t>	global = 1; /* dead store */ global = 2; </a:t>
            </a:r>
          </a:p>
          <a:p>
            <a:pPr marL="342900" lvl="1" indent="-342900" eaLnBrk="0" hangingPunct="0">
              <a:buClr>
                <a:schemeClr val="accent1"/>
              </a:buClr>
              <a:buSzPct val="65000"/>
            </a:pPr>
            <a:r>
              <a:rPr lang="en-US" sz="1800" dirty="0"/>
              <a:t>	return; </a:t>
            </a:r>
          </a:p>
          <a:p>
            <a:pPr marL="342900" lvl="1" indent="-342900" eaLnBrk="0" hangingPunct="0">
              <a:buClr>
                <a:schemeClr val="accent1"/>
              </a:buClr>
              <a:buSzPct val="65000"/>
            </a:pPr>
            <a:r>
              <a:rPr lang="en-US" sz="1800" dirty="0"/>
              <a:t>	global = 3; /* unreachable */</a:t>
            </a:r>
          </a:p>
          <a:p>
            <a:pPr marL="342900" lvl="1" indent="-342900" eaLnBrk="0" hangingPunct="0">
              <a:buClr>
                <a:schemeClr val="accent1"/>
              </a:buClr>
              <a:buSzPct val="65000"/>
            </a:pPr>
            <a:r>
              <a:rPr lang="en-US" sz="1800" dirty="0"/>
              <a:t>}</a:t>
            </a:r>
          </a:p>
        </p:txBody>
      </p:sp>
      <p:sp>
        <p:nvSpPr>
          <p:cNvPr id="5" name="Rectangle 4"/>
          <p:cNvSpPr>
            <a:spLocks noChangeArrowheads="1"/>
          </p:cNvSpPr>
          <p:nvPr/>
        </p:nvSpPr>
        <p:spPr bwMode="auto">
          <a:xfrm>
            <a:off x="5105400" y="3505200"/>
            <a:ext cx="2438400" cy="2743200"/>
          </a:xfrm>
          <a:prstGeom prst="rect">
            <a:avLst/>
          </a:prstGeom>
          <a:solidFill>
            <a:schemeClr val="bg1">
              <a:lumMod val="85000"/>
            </a:schemeClr>
          </a:solidFill>
          <a:ln w="31750">
            <a:solidFill>
              <a:schemeClr val="bg1"/>
            </a:solidFill>
            <a:miter lim="800000"/>
            <a:headEnd/>
            <a:tailEnd/>
          </a:ln>
        </p:spPr>
        <p:txBody>
          <a:bodyPr tIns="0"/>
          <a:lstStyle/>
          <a:p>
            <a:pPr marL="342900" lvl="1" indent="-342900" eaLnBrk="0" hangingPunct="0">
              <a:spcBef>
                <a:spcPts val="0"/>
              </a:spcBef>
              <a:buClr>
                <a:schemeClr val="accent1"/>
              </a:buClr>
              <a:buSzPct val="65000"/>
              <a:defRPr/>
            </a:pPr>
            <a:r>
              <a:rPr lang="en-US" sz="1800" dirty="0">
                <a:ea typeface="+mn-ea"/>
              </a:rPr>
              <a:t>	</a:t>
            </a:r>
            <a:r>
              <a:rPr lang="en-US" sz="1800" dirty="0" err="1">
                <a:ea typeface="+mn-ea"/>
              </a:rPr>
              <a:t>int</a:t>
            </a:r>
            <a:r>
              <a:rPr lang="en-US" sz="1800" dirty="0">
                <a:ea typeface="+mn-ea"/>
              </a:rPr>
              <a:t> global; </a:t>
            </a:r>
          </a:p>
          <a:p>
            <a:pPr marL="342900" lvl="1" indent="-342900" eaLnBrk="0" hangingPunct="0">
              <a:spcBef>
                <a:spcPts val="0"/>
              </a:spcBef>
              <a:buClr>
                <a:schemeClr val="accent1"/>
              </a:buClr>
              <a:buSzPct val="65000"/>
              <a:defRPr/>
            </a:pPr>
            <a:r>
              <a:rPr lang="en-US" sz="1800" dirty="0">
                <a:ea typeface="+mn-ea"/>
              </a:rPr>
              <a:t>	void f () </a:t>
            </a:r>
          </a:p>
          <a:p>
            <a:pPr marL="342900" lvl="1" indent="-342900" eaLnBrk="0" hangingPunct="0">
              <a:spcBef>
                <a:spcPts val="0"/>
              </a:spcBef>
              <a:buClr>
                <a:schemeClr val="accent1"/>
              </a:buClr>
              <a:buSzPct val="65000"/>
              <a:defRPr/>
            </a:pPr>
            <a:r>
              <a:rPr lang="en-US" sz="1800" dirty="0">
                <a:ea typeface="+mn-ea"/>
              </a:rPr>
              <a:t>	{ </a:t>
            </a:r>
          </a:p>
          <a:p>
            <a:pPr marL="342900" lvl="1" indent="-342900" eaLnBrk="0" hangingPunct="0">
              <a:spcBef>
                <a:spcPts val="0"/>
              </a:spcBef>
              <a:buClr>
                <a:schemeClr val="accent1"/>
              </a:buClr>
              <a:buSzPct val="65000"/>
              <a:defRPr/>
            </a:pPr>
            <a:r>
              <a:rPr lang="en-US" sz="1800" dirty="0">
                <a:ea typeface="+mn-ea"/>
              </a:rPr>
              <a:t>		global = 2; </a:t>
            </a:r>
          </a:p>
          <a:p>
            <a:pPr marL="342900" lvl="1" indent="-342900" eaLnBrk="0" hangingPunct="0">
              <a:spcBef>
                <a:spcPts val="0"/>
              </a:spcBef>
              <a:buClr>
                <a:schemeClr val="accent1"/>
              </a:buClr>
              <a:buSzPct val="65000"/>
              <a:defRPr/>
            </a:pPr>
            <a:r>
              <a:rPr lang="en-US" sz="1800" dirty="0">
                <a:ea typeface="+mn-ea"/>
              </a:rPr>
              <a:t>		return; </a:t>
            </a:r>
          </a:p>
          <a:p>
            <a:pPr marL="342900" lvl="1" indent="-342900" eaLnBrk="0" hangingPunct="0">
              <a:spcBef>
                <a:spcPts val="0"/>
              </a:spcBef>
              <a:buClr>
                <a:schemeClr val="accent1"/>
              </a:buClr>
              <a:buSzPct val="65000"/>
              <a:defRPr/>
            </a:pPr>
            <a:r>
              <a:rPr lang="en-US" sz="1800" dirty="0">
                <a:ea typeface="+mn-ea"/>
              </a:rPr>
              <a:t>	}</a:t>
            </a:r>
          </a:p>
        </p:txBody>
      </p:sp>
      <p:sp>
        <p:nvSpPr>
          <p:cNvPr id="6" name="TextBox 5"/>
          <p:cNvSpPr txBox="1"/>
          <p:nvPr/>
        </p:nvSpPr>
        <p:spPr>
          <a:xfrm>
            <a:off x="2438400" y="6324600"/>
            <a:ext cx="1828800" cy="369332"/>
          </a:xfrm>
          <a:prstGeom prst="rect">
            <a:avLst/>
          </a:prstGeom>
          <a:noFill/>
        </p:spPr>
        <p:txBody>
          <a:bodyPr wrap="square" rtlCol="0">
            <a:spAutoFit/>
          </a:bodyPr>
          <a:lstStyle/>
          <a:p>
            <a:pPr algn="ctr"/>
            <a:r>
              <a:rPr lang="en-US" b="1" dirty="0" smtClean="0"/>
              <a:t>Before</a:t>
            </a:r>
            <a:endParaRPr lang="en-US" b="1" dirty="0"/>
          </a:p>
        </p:txBody>
      </p:sp>
      <p:sp>
        <p:nvSpPr>
          <p:cNvPr id="7" name="TextBox 6"/>
          <p:cNvSpPr txBox="1"/>
          <p:nvPr/>
        </p:nvSpPr>
        <p:spPr>
          <a:xfrm>
            <a:off x="5410200" y="6324600"/>
            <a:ext cx="1828800" cy="369332"/>
          </a:xfrm>
          <a:prstGeom prst="rect">
            <a:avLst/>
          </a:prstGeom>
          <a:noFill/>
        </p:spPr>
        <p:txBody>
          <a:bodyPr wrap="square" rtlCol="0">
            <a:spAutoFit/>
          </a:bodyPr>
          <a:lstStyle/>
          <a:p>
            <a:pPr algn="ctr"/>
            <a:r>
              <a:rPr lang="en-US" b="1" dirty="0" smtClean="0"/>
              <a:t>After</a:t>
            </a:r>
            <a:endParaRPr lang="en-US" b="1" dirty="0"/>
          </a:p>
        </p:txBody>
      </p:sp>
      <p:pic>
        <p:nvPicPr>
          <p:cNvPr id="8"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27A79626-5A2F-4BE7-AA07-39FBBE3D288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sz="3200" b="1" dirty="0" smtClean="0">
                <a:solidFill>
                  <a:srgbClr val="002060"/>
                </a:solidFill>
              </a:rPr>
              <a:t>Flow Graph after Induction Variable Elimination/Reduction in Strength</a:t>
            </a:r>
            <a:endParaRPr lang="en-US" sz="3200" b="1" dirty="0">
              <a:solidFill>
                <a:srgbClr val="002060"/>
              </a:solidFill>
            </a:endParaRPr>
          </a:p>
        </p:txBody>
      </p:sp>
      <p:grpSp>
        <p:nvGrpSpPr>
          <p:cNvPr id="4" name="Group 4"/>
          <p:cNvGrpSpPr>
            <a:grpSpLocks/>
          </p:cNvGrpSpPr>
          <p:nvPr/>
        </p:nvGrpSpPr>
        <p:grpSpPr bwMode="auto">
          <a:xfrm>
            <a:off x="609600" y="1143000"/>
            <a:ext cx="8305800" cy="5257800"/>
            <a:chOff x="762000" y="1219202"/>
            <a:chExt cx="7848600" cy="4191000"/>
          </a:xfrm>
        </p:grpSpPr>
        <p:sp>
          <p:nvSpPr>
            <p:cNvPr id="5" name="Rectangle 4"/>
            <p:cNvSpPr>
              <a:spLocks noChangeArrowheads="1"/>
            </p:cNvSpPr>
            <p:nvPr/>
          </p:nvSpPr>
          <p:spPr bwMode="auto">
            <a:xfrm>
              <a:off x="3505200" y="1219202"/>
              <a:ext cx="2133600" cy="1752600"/>
            </a:xfrm>
            <a:prstGeom prst="rect">
              <a:avLst/>
            </a:prstGeom>
            <a:solidFill>
              <a:schemeClr val="accent1"/>
            </a:solidFill>
            <a:ln w="9525">
              <a:solidFill>
                <a:schemeClr val="tx1"/>
              </a:solidFill>
              <a:miter lim="800000"/>
              <a:headEnd/>
              <a:tailEnd/>
            </a:ln>
          </p:spPr>
          <p:txBody>
            <a:bodyPr tIns="36000"/>
            <a:lstStyle/>
            <a:p>
              <a:pPr marL="342900" lvl="1" indent="-342900" eaLnBrk="0" hangingPunct="0">
                <a:buClr>
                  <a:schemeClr val="accent1"/>
                </a:buClr>
                <a:buSzPct val="65000"/>
              </a:pPr>
              <a:r>
                <a:rPr lang="en-US" sz="1800"/>
                <a:t>B1:  i = m – 1</a:t>
              </a:r>
            </a:p>
            <a:p>
              <a:pPr marL="342900" lvl="1" indent="-342900" eaLnBrk="0" hangingPunct="0">
                <a:buClr>
                  <a:schemeClr val="accent1"/>
                </a:buClr>
                <a:buSzPct val="65000"/>
              </a:pPr>
              <a:r>
                <a:rPr lang="en-US" sz="1800"/>
                <a:t>	  j = n</a:t>
              </a:r>
            </a:p>
            <a:p>
              <a:pPr marL="342900" lvl="1" indent="-342900" eaLnBrk="0" hangingPunct="0">
                <a:buClr>
                  <a:schemeClr val="accent1"/>
                </a:buClr>
                <a:buSzPct val="65000"/>
              </a:pPr>
              <a:r>
                <a:rPr lang="en-US" sz="1800"/>
                <a:t>	  t1 = 4*n</a:t>
              </a:r>
            </a:p>
            <a:p>
              <a:pPr marL="342900" lvl="1" indent="-342900" eaLnBrk="0" hangingPunct="0">
                <a:buClr>
                  <a:schemeClr val="accent1"/>
                </a:buClr>
                <a:buSzPct val="65000"/>
              </a:pPr>
              <a:r>
                <a:rPr lang="en-US" sz="1800"/>
                <a:t>	  v = a[ t1 ]</a:t>
              </a:r>
            </a:p>
            <a:p>
              <a:pPr marL="342900" lvl="1" indent="-342900" eaLnBrk="0" hangingPunct="0">
                <a:buClr>
                  <a:schemeClr val="accent1"/>
                </a:buClr>
                <a:buSzPct val="65000"/>
              </a:pPr>
              <a:r>
                <a:rPr lang="en-US" sz="1800"/>
                <a:t>	  t2 = 4*I</a:t>
              </a:r>
            </a:p>
            <a:p>
              <a:pPr marL="342900" lvl="1" indent="-342900" eaLnBrk="0" hangingPunct="0">
                <a:buClr>
                  <a:schemeClr val="accent1"/>
                </a:buClr>
                <a:buSzPct val="65000"/>
              </a:pPr>
              <a:r>
                <a:rPr lang="en-US" sz="1800"/>
                <a:t>	  t4 = 4*j</a:t>
              </a:r>
            </a:p>
          </p:txBody>
        </p:sp>
        <p:cxnSp>
          <p:nvCxnSpPr>
            <p:cNvPr id="6" name="AutoShape 19"/>
            <p:cNvCxnSpPr>
              <a:cxnSpLocks noChangeShapeType="1"/>
              <a:stCxn id="5" idx="2"/>
              <a:endCxn id="7" idx="0"/>
            </p:cNvCxnSpPr>
            <p:nvPr/>
          </p:nvCxnSpPr>
          <p:spPr bwMode="auto">
            <a:xfrm rot="5400000">
              <a:off x="4495800" y="3048002"/>
              <a:ext cx="152400" cy="1588"/>
            </a:xfrm>
            <a:prstGeom prst="straightConnector1">
              <a:avLst/>
            </a:prstGeom>
            <a:noFill/>
            <a:ln w="9525">
              <a:solidFill>
                <a:schemeClr val="tx1"/>
              </a:solidFill>
              <a:round/>
              <a:headEnd/>
              <a:tailEnd type="triangle" w="med" len="med"/>
            </a:ln>
          </p:spPr>
        </p:cxnSp>
        <p:sp>
          <p:nvSpPr>
            <p:cNvPr id="7" name="Rectangle 4"/>
            <p:cNvSpPr>
              <a:spLocks noChangeArrowheads="1"/>
            </p:cNvSpPr>
            <p:nvPr/>
          </p:nvSpPr>
          <p:spPr bwMode="auto">
            <a:xfrm>
              <a:off x="3505200" y="3124202"/>
              <a:ext cx="2133600" cy="838201"/>
            </a:xfrm>
            <a:prstGeom prst="rect">
              <a:avLst/>
            </a:prstGeom>
            <a:solidFill>
              <a:schemeClr val="accent1"/>
            </a:solidFill>
            <a:ln w="9525">
              <a:solidFill>
                <a:schemeClr val="tx1"/>
              </a:solidFill>
              <a:miter lim="800000"/>
              <a:headEnd/>
              <a:tailEnd/>
            </a:ln>
          </p:spPr>
          <p:txBody>
            <a:bodyPr tIns="0"/>
            <a:lstStyle/>
            <a:p>
              <a:pPr marL="342900" lvl="1" indent="-342900" eaLnBrk="0" hangingPunct="0">
                <a:buClr>
                  <a:schemeClr val="accent1"/>
                </a:buClr>
                <a:buSzPct val="65000"/>
              </a:pPr>
              <a:r>
                <a:rPr lang="en-US" sz="1800"/>
                <a:t>B2:  t2 = t2 + 4</a:t>
              </a:r>
            </a:p>
            <a:p>
              <a:pPr marL="342900" lvl="1" indent="-342900" eaLnBrk="0" hangingPunct="0">
                <a:buClr>
                  <a:schemeClr val="accent1"/>
                </a:buClr>
                <a:buSzPct val="65000"/>
              </a:pPr>
              <a:r>
                <a:rPr lang="en-US" sz="1800"/>
                <a:t>	  t3 = a[ t2 ]</a:t>
              </a:r>
            </a:p>
            <a:p>
              <a:pPr marL="342900" lvl="1" indent="-342900" eaLnBrk="0" hangingPunct="0">
                <a:buClr>
                  <a:schemeClr val="accent1"/>
                </a:buClr>
                <a:buSzPct val="65000"/>
              </a:pPr>
              <a:r>
                <a:rPr lang="en-US" sz="1800"/>
                <a:t>	  if t3&lt;v goto B2</a:t>
              </a:r>
            </a:p>
          </p:txBody>
        </p:sp>
        <p:sp>
          <p:nvSpPr>
            <p:cNvPr id="8" name="Rectangle 4"/>
            <p:cNvSpPr>
              <a:spLocks noChangeArrowheads="1"/>
            </p:cNvSpPr>
            <p:nvPr/>
          </p:nvSpPr>
          <p:spPr bwMode="auto">
            <a:xfrm>
              <a:off x="3505200" y="4114802"/>
              <a:ext cx="2133600" cy="838201"/>
            </a:xfrm>
            <a:prstGeom prst="rect">
              <a:avLst/>
            </a:prstGeom>
            <a:solidFill>
              <a:schemeClr val="accent1"/>
            </a:solidFill>
            <a:ln w="9525">
              <a:solidFill>
                <a:schemeClr val="tx1"/>
              </a:solidFill>
              <a:miter lim="800000"/>
              <a:headEnd/>
              <a:tailEnd/>
            </a:ln>
          </p:spPr>
          <p:txBody>
            <a:bodyPr tIns="0"/>
            <a:lstStyle/>
            <a:p>
              <a:pPr marL="342900" lvl="1" indent="-342900" eaLnBrk="0" hangingPunct="0">
                <a:buClr>
                  <a:schemeClr val="accent1"/>
                </a:buClr>
                <a:buSzPct val="65000"/>
              </a:pPr>
              <a:r>
                <a:rPr lang="en-US" sz="1800"/>
                <a:t>B3:  t4 = t4 - 4</a:t>
              </a:r>
            </a:p>
            <a:p>
              <a:pPr marL="342900" lvl="1" indent="-342900" eaLnBrk="0" hangingPunct="0">
                <a:buClr>
                  <a:schemeClr val="accent1"/>
                </a:buClr>
                <a:buSzPct val="65000"/>
              </a:pPr>
              <a:r>
                <a:rPr lang="en-US" sz="1800"/>
                <a:t>	  t5 = a[ t4 ]</a:t>
              </a:r>
            </a:p>
            <a:p>
              <a:pPr marL="342900" lvl="1" indent="-342900" eaLnBrk="0" hangingPunct="0">
                <a:buClr>
                  <a:schemeClr val="accent1"/>
                </a:buClr>
                <a:buSzPct val="65000"/>
              </a:pPr>
              <a:r>
                <a:rPr lang="en-US" sz="1800"/>
                <a:t>	  if t5&gt;v goto B3</a:t>
              </a:r>
            </a:p>
          </p:txBody>
        </p:sp>
        <p:sp>
          <p:nvSpPr>
            <p:cNvPr id="9" name="Rectangle 4"/>
            <p:cNvSpPr>
              <a:spLocks noChangeArrowheads="1"/>
            </p:cNvSpPr>
            <p:nvPr/>
          </p:nvSpPr>
          <p:spPr bwMode="auto">
            <a:xfrm>
              <a:off x="3429000" y="5105401"/>
              <a:ext cx="2286000" cy="304801"/>
            </a:xfrm>
            <a:prstGeom prst="rect">
              <a:avLst/>
            </a:prstGeom>
            <a:solidFill>
              <a:schemeClr val="accent1"/>
            </a:solidFill>
            <a:ln w="9525">
              <a:solidFill>
                <a:schemeClr val="tx1"/>
              </a:solidFill>
              <a:miter lim="800000"/>
              <a:headEnd/>
              <a:tailEnd/>
            </a:ln>
          </p:spPr>
          <p:txBody>
            <a:bodyPr tIns="0"/>
            <a:lstStyle/>
            <a:p>
              <a:pPr marL="342900" lvl="1" indent="-342900" eaLnBrk="0" hangingPunct="0">
                <a:buClr>
                  <a:schemeClr val="accent1"/>
                </a:buClr>
                <a:buSzPct val="65000"/>
              </a:pPr>
              <a:r>
                <a:rPr lang="en-US" sz="1800"/>
                <a:t>B4:   if t2&gt;t4 goto B6</a:t>
              </a:r>
            </a:p>
          </p:txBody>
        </p:sp>
        <p:sp>
          <p:nvSpPr>
            <p:cNvPr id="10" name="Rectangle 4"/>
            <p:cNvSpPr>
              <a:spLocks noChangeArrowheads="1"/>
            </p:cNvSpPr>
            <p:nvPr/>
          </p:nvSpPr>
          <p:spPr bwMode="auto">
            <a:xfrm>
              <a:off x="762000" y="3505202"/>
              <a:ext cx="2133600" cy="914400"/>
            </a:xfrm>
            <a:prstGeom prst="rect">
              <a:avLst/>
            </a:prstGeom>
            <a:solidFill>
              <a:schemeClr val="bg1">
                <a:lumMod val="65000"/>
              </a:schemeClr>
            </a:solidFill>
            <a:ln w="9525">
              <a:solidFill>
                <a:schemeClr val="tx1"/>
              </a:solidFill>
              <a:miter lim="800000"/>
              <a:headEnd/>
              <a:tailEnd/>
            </a:ln>
          </p:spPr>
          <p:txBody>
            <a:bodyPr tIns="36000" bIns="0"/>
            <a:lstStyle/>
            <a:p>
              <a:pPr marL="342900" lvl="1" indent="-342900" eaLnBrk="0" hangingPunct="0">
                <a:spcBef>
                  <a:spcPts val="0"/>
                </a:spcBef>
                <a:buClr>
                  <a:schemeClr val="accent1"/>
                </a:buClr>
                <a:buSzPct val="65000"/>
                <a:defRPr/>
              </a:pPr>
              <a:r>
                <a:rPr lang="en-US" sz="1800" dirty="0">
                  <a:ea typeface="+mn-ea"/>
                </a:rPr>
                <a:t>B5:  a[ t7 ] = t5</a:t>
              </a:r>
            </a:p>
            <a:p>
              <a:pPr marL="342900" lvl="1" indent="-342900" eaLnBrk="0" hangingPunct="0">
                <a:spcBef>
                  <a:spcPts val="0"/>
                </a:spcBef>
                <a:buClr>
                  <a:schemeClr val="accent1"/>
                </a:buClr>
                <a:buSzPct val="65000"/>
                <a:defRPr/>
              </a:pPr>
              <a:r>
                <a:rPr lang="en-US" sz="1800" dirty="0">
                  <a:ea typeface="+mn-ea"/>
                </a:rPr>
                <a:t>	  a[ t10 ] = t3</a:t>
              </a:r>
            </a:p>
            <a:p>
              <a:pPr marL="342900" lvl="1" indent="-342900" eaLnBrk="0" hangingPunct="0">
                <a:spcBef>
                  <a:spcPts val="0"/>
                </a:spcBef>
                <a:buClr>
                  <a:schemeClr val="accent1"/>
                </a:buClr>
                <a:buSzPct val="65000"/>
                <a:defRPr/>
              </a:pPr>
              <a:r>
                <a:rPr lang="en-US" sz="1800" dirty="0">
                  <a:ea typeface="+mn-ea"/>
                </a:rPr>
                <a:t>	  </a:t>
              </a:r>
              <a:r>
                <a:rPr lang="en-US" sz="1800" dirty="0" err="1">
                  <a:ea typeface="+mn-ea"/>
                </a:rPr>
                <a:t>goto</a:t>
              </a:r>
              <a:r>
                <a:rPr lang="en-US" sz="1800" dirty="0">
                  <a:ea typeface="+mn-ea"/>
                </a:rPr>
                <a:t> B2</a:t>
              </a:r>
            </a:p>
            <a:p>
              <a:pPr marL="342900" lvl="1" indent="-342900" eaLnBrk="0" hangingPunct="0">
                <a:spcBef>
                  <a:spcPts val="0"/>
                </a:spcBef>
                <a:buClr>
                  <a:schemeClr val="accent1"/>
                </a:buClr>
                <a:buSzPct val="65000"/>
                <a:defRPr/>
              </a:pPr>
              <a:endParaRPr lang="en-US" sz="1800" dirty="0">
                <a:ea typeface="+mn-ea"/>
              </a:endParaRPr>
            </a:p>
          </p:txBody>
        </p:sp>
        <p:cxnSp>
          <p:nvCxnSpPr>
            <p:cNvPr id="11" name="AutoShape 19"/>
            <p:cNvCxnSpPr>
              <a:cxnSpLocks noChangeShapeType="1"/>
              <a:stCxn id="7" idx="2"/>
              <a:endCxn id="8" idx="0"/>
            </p:cNvCxnSpPr>
            <p:nvPr/>
          </p:nvCxnSpPr>
          <p:spPr bwMode="auto">
            <a:xfrm rot="5400000">
              <a:off x="4495801" y="4038602"/>
              <a:ext cx="152399" cy="1588"/>
            </a:xfrm>
            <a:prstGeom prst="straightConnector1">
              <a:avLst/>
            </a:prstGeom>
            <a:noFill/>
            <a:ln w="9525">
              <a:solidFill>
                <a:schemeClr val="tx1"/>
              </a:solidFill>
              <a:round/>
              <a:headEnd/>
              <a:tailEnd type="triangle" w="med" len="med"/>
            </a:ln>
          </p:spPr>
        </p:cxnSp>
        <p:cxnSp>
          <p:nvCxnSpPr>
            <p:cNvPr id="12" name="AutoShape 19"/>
            <p:cNvCxnSpPr>
              <a:cxnSpLocks noChangeShapeType="1"/>
              <a:stCxn id="8" idx="2"/>
              <a:endCxn id="9" idx="0"/>
            </p:cNvCxnSpPr>
            <p:nvPr/>
          </p:nvCxnSpPr>
          <p:spPr bwMode="auto">
            <a:xfrm rot="5400000">
              <a:off x="4495801" y="5029202"/>
              <a:ext cx="152398" cy="1588"/>
            </a:xfrm>
            <a:prstGeom prst="straightConnector1">
              <a:avLst/>
            </a:prstGeom>
            <a:noFill/>
            <a:ln w="9525">
              <a:solidFill>
                <a:schemeClr val="tx1"/>
              </a:solidFill>
              <a:round/>
              <a:headEnd/>
              <a:tailEnd type="triangle" w="med" len="med"/>
            </a:ln>
          </p:spPr>
        </p:cxnSp>
        <p:cxnSp>
          <p:nvCxnSpPr>
            <p:cNvPr id="13" name="Elbow Connector 51"/>
            <p:cNvCxnSpPr>
              <a:cxnSpLocks noChangeShapeType="1"/>
              <a:stCxn id="10" idx="0"/>
              <a:endCxn id="7" idx="1"/>
            </p:cNvCxnSpPr>
            <p:nvPr/>
          </p:nvCxnSpPr>
          <p:spPr bwMode="auto">
            <a:xfrm rot="16200000" flipH="1">
              <a:off x="2647949" y="2686052"/>
              <a:ext cx="38101" cy="1676400"/>
            </a:xfrm>
            <a:prstGeom prst="bentConnector4">
              <a:avLst>
                <a:gd name="adj1" fmla="val -599986"/>
                <a:gd name="adj2" fmla="val 81819"/>
              </a:avLst>
            </a:prstGeom>
            <a:noFill/>
            <a:ln w="9525">
              <a:solidFill>
                <a:schemeClr val="tx1"/>
              </a:solidFill>
              <a:round/>
              <a:headEnd/>
              <a:tailEnd type="triangle" w="lg" len="lg"/>
            </a:ln>
          </p:spPr>
        </p:cxnSp>
        <p:cxnSp>
          <p:nvCxnSpPr>
            <p:cNvPr id="14" name="Elbow Connector 63"/>
            <p:cNvCxnSpPr>
              <a:cxnSpLocks noChangeShapeType="1"/>
              <a:stCxn id="9" idx="1"/>
              <a:endCxn id="10" idx="2"/>
            </p:cNvCxnSpPr>
            <p:nvPr/>
          </p:nvCxnSpPr>
          <p:spPr bwMode="auto">
            <a:xfrm rot="10800000">
              <a:off x="1828800" y="4419602"/>
              <a:ext cx="1600200" cy="838200"/>
            </a:xfrm>
            <a:prstGeom prst="bentConnector2">
              <a:avLst/>
            </a:prstGeom>
            <a:noFill/>
            <a:ln w="9525">
              <a:solidFill>
                <a:schemeClr val="tx1"/>
              </a:solidFill>
              <a:round/>
              <a:headEnd/>
              <a:tailEnd type="triangle" w="lg" len="lg"/>
            </a:ln>
          </p:spPr>
        </p:cxnSp>
        <p:sp>
          <p:nvSpPr>
            <p:cNvPr id="15" name="Rectangle 4"/>
            <p:cNvSpPr>
              <a:spLocks noChangeArrowheads="1"/>
            </p:cNvSpPr>
            <p:nvPr/>
          </p:nvSpPr>
          <p:spPr bwMode="auto">
            <a:xfrm>
              <a:off x="6477000" y="3505202"/>
              <a:ext cx="2133600" cy="914400"/>
            </a:xfrm>
            <a:prstGeom prst="rect">
              <a:avLst/>
            </a:prstGeom>
            <a:solidFill>
              <a:schemeClr val="bg1">
                <a:lumMod val="65000"/>
              </a:schemeClr>
            </a:solidFill>
            <a:ln w="9525">
              <a:solidFill>
                <a:schemeClr val="tx1"/>
              </a:solidFill>
              <a:miter lim="800000"/>
              <a:headEnd/>
              <a:tailEnd/>
            </a:ln>
          </p:spPr>
          <p:txBody>
            <a:bodyPr tIns="36000" bIns="0"/>
            <a:lstStyle/>
            <a:p>
              <a:pPr marL="342900" lvl="1" indent="-342900" eaLnBrk="0" hangingPunct="0">
                <a:spcBef>
                  <a:spcPts val="0"/>
                </a:spcBef>
                <a:buClr>
                  <a:schemeClr val="accent1"/>
                </a:buClr>
                <a:buSzPct val="65000"/>
                <a:defRPr/>
              </a:pPr>
              <a:r>
                <a:rPr lang="en-US" sz="1800" dirty="0">
                  <a:ea typeface="+mn-ea"/>
                </a:rPr>
                <a:t>B6:  t14 = a[ t1 ]</a:t>
              </a:r>
            </a:p>
            <a:p>
              <a:pPr marL="342900" lvl="1" indent="-342900" eaLnBrk="0" hangingPunct="0">
                <a:spcBef>
                  <a:spcPts val="0"/>
                </a:spcBef>
                <a:buClr>
                  <a:schemeClr val="accent1"/>
                </a:buClr>
                <a:buSzPct val="65000"/>
                <a:defRPr/>
              </a:pPr>
              <a:r>
                <a:rPr lang="en-US" sz="1800" dirty="0">
                  <a:ea typeface="+mn-ea"/>
                </a:rPr>
                <a:t>	  a[ t2 ] = t14</a:t>
              </a:r>
            </a:p>
            <a:p>
              <a:pPr marL="342900" lvl="1" indent="-342900" eaLnBrk="0" hangingPunct="0">
                <a:spcBef>
                  <a:spcPts val="0"/>
                </a:spcBef>
                <a:buClr>
                  <a:schemeClr val="accent1"/>
                </a:buClr>
                <a:buSzPct val="65000"/>
                <a:defRPr/>
              </a:pPr>
              <a:r>
                <a:rPr lang="en-US" sz="1800" dirty="0">
                  <a:ea typeface="+mn-ea"/>
                </a:rPr>
                <a:t>	  a[ t1 ] = t3</a:t>
              </a:r>
            </a:p>
            <a:p>
              <a:pPr marL="342900" lvl="1" indent="-342900" eaLnBrk="0" hangingPunct="0">
                <a:spcBef>
                  <a:spcPts val="0"/>
                </a:spcBef>
                <a:buClr>
                  <a:schemeClr val="accent1"/>
                </a:buClr>
                <a:buSzPct val="65000"/>
                <a:defRPr/>
              </a:pPr>
              <a:endParaRPr lang="en-US" sz="1800" dirty="0">
                <a:ea typeface="+mn-ea"/>
              </a:endParaRPr>
            </a:p>
          </p:txBody>
        </p:sp>
        <p:cxnSp>
          <p:nvCxnSpPr>
            <p:cNvPr id="16" name="Elbow Connector 67"/>
            <p:cNvCxnSpPr>
              <a:cxnSpLocks noChangeShapeType="1"/>
              <a:stCxn id="9" idx="3"/>
              <a:endCxn id="15" idx="2"/>
            </p:cNvCxnSpPr>
            <p:nvPr/>
          </p:nvCxnSpPr>
          <p:spPr bwMode="auto">
            <a:xfrm flipV="1">
              <a:off x="5715000" y="4419602"/>
              <a:ext cx="1828800" cy="838200"/>
            </a:xfrm>
            <a:prstGeom prst="bentConnector2">
              <a:avLst/>
            </a:prstGeom>
            <a:noFill/>
            <a:ln w="9525">
              <a:solidFill>
                <a:schemeClr val="tx1"/>
              </a:solidFill>
              <a:round/>
              <a:headEnd/>
              <a:tailEnd type="triangle" w="lg" len="lg"/>
            </a:ln>
          </p:spPr>
        </p:cxnSp>
        <p:cxnSp>
          <p:nvCxnSpPr>
            <p:cNvPr id="17" name="Straight Connector 17"/>
            <p:cNvCxnSpPr>
              <a:cxnSpLocks noChangeShapeType="1"/>
            </p:cNvCxnSpPr>
            <p:nvPr/>
          </p:nvCxnSpPr>
          <p:spPr bwMode="auto">
            <a:xfrm>
              <a:off x="5638800" y="3657600"/>
              <a:ext cx="381000" cy="1588"/>
            </a:xfrm>
            <a:prstGeom prst="line">
              <a:avLst/>
            </a:prstGeom>
            <a:noFill/>
            <a:ln w="9525">
              <a:solidFill>
                <a:schemeClr val="tx1"/>
              </a:solidFill>
              <a:round/>
              <a:headEnd/>
              <a:tailEnd/>
            </a:ln>
          </p:spPr>
        </p:cxnSp>
        <p:cxnSp>
          <p:nvCxnSpPr>
            <p:cNvPr id="18" name="Straight Connector 18"/>
            <p:cNvCxnSpPr>
              <a:cxnSpLocks noChangeShapeType="1"/>
            </p:cNvCxnSpPr>
            <p:nvPr/>
          </p:nvCxnSpPr>
          <p:spPr bwMode="auto">
            <a:xfrm rot="5400000" flipH="1" flipV="1">
              <a:off x="5449094" y="3086100"/>
              <a:ext cx="1143000" cy="1588"/>
            </a:xfrm>
            <a:prstGeom prst="line">
              <a:avLst/>
            </a:prstGeom>
            <a:noFill/>
            <a:ln w="9525">
              <a:solidFill>
                <a:schemeClr val="tx1"/>
              </a:solidFill>
              <a:round/>
              <a:headEnd/>
              <a:tailEnd/>
            </a:ln>
          </p:spPr>
        </p:cxnSp>
        <p:cxnSp>
          <p:nvCxnSpPr>
            <p:cNvPr id="19" name="Straight Arrow Connector 19"/>
            <p:cNvCxnSpPr>
              <a:cxnSpLocks noChangeShapeType="1"/>
            </p:cNvCxnSpPr>
            <p:nvPr/>
          </p:nvCxnSpPr>
          <p:spPr bwMode="auto">
            <a:xfrm rot="10800000">
              <a:off x="5638800" y="2514600"/>
              <a:ext cx="381000" cy="1588"/>
            </a:xfrm>
            <a:prstGeom prst="straightConnector1">
              <a:avLst/>
            </a:prstGeom>
            <a:noFill/>
            <a:ln w="9525">
              <a:solidFill>
                <a:schemeClr val="tx1"/>
              </a:solidFill>
              <a:round/>
              <a:headEnd/>
              <a:tailEnd type="triangle" w="lg" len="lg"/>
            </a:ln>
          </p:spPr>
        </p:cxnSp>
        <p:cxnSp>
          <p:nvCxnSpPr>
            <p:cNvPr id="20" name="Straight Connector 20"/>
            <p:cNvCxnSpPr>
              <a:cxnSpLocks noChangeShapeType="1"/>
            </p:cNvCxnSpPr>
            <p:nvPr/>
          </p:nvCxnSpPr>
          <p:spPr bwMode="auto">
            <a:xfrm>
              <a:off x="5638800" y="4951412"/>
              <a:ext cx="381000" cy="1588"/>
            </a:xfrm>
            <a:prstGeom prst="line">
              <a:avLst/>
            </a:prstGeom>
            <a:noFill/>
            <a:ln w="9525">
              <a:solidFill>
                <a:schemeClr val="tx1"/>
              </a:solidFill>
              <a:round/>
              <a:headEnd/>
              <a:tailEnd/>
            </a:ln>
          </p:spPr>
        </p:cxnSp>
        <p:cxnSp>
          <p:nvCxnSpPr>
            <p:cNvPr id="21" name="Straight Connector 21"/>
            <p:cNvCxnSpPr>
              <a:cxnSpLocks noChangeShapeType="1"/>
            </p:cNvCxnSpPr>
            <p:nvPr/>
          </p:nvCxnSpPr>
          <p:spPr bwMode="auto">
            <a:xfrm rot="5400000" flipH="1" flipV="1">
              <a:off x="5449094" y="4379912"/>
              <a:ext cx="1143000" cy="1588"/>
            </a:xfrm>
            <a:prstGeom prst="line">
              <a:avLst/>
            </a:prstGeom>
            <a:noFill/>
            <a:ln w="9525">
              <a:solidFill>
                <a:schemeClr val="tx1"/>
              </a:solidFill>
              <a:round/>
              <a:headEnd/>
              <a:tailEnd/>
            </a:ln>
          </p:spPr>
        </p:cxnSp>
        <p:cxnSp>
          <p:nvCxnSpPr>
            <p:cNvPr id="22" name="Straight Arrow Connector 23"/>
            <p:cNvCxnSpPr>
              <a:cxnSpLocks noChangeShapeType="1"/>
            </p:cNvCxnSpPr>
            <p:nvPr/>
          </p:nvCxnSpPr>
          <p:spPr bwMode="auto">
            <a:xfrm rot="10800000">
              <a:off x="5638800" y="3808412"/>
              <a:ext cx="381000" cy="1588"/>
            </a:xfrm>
            <a:prstGeom prst="straightConnector1">
              <a:avLst/>
            </a:prstGeom>
            <a:noFill/>
            <a:ln w="9525">
              <a:solidFill>
                <a:schemeClr val="tx1"/>
              </a:solidFill>
              <a:round/>
              <a:headEnd/>
              <a:tailEnd type="triangle" w="lg" len="lg"/>
            </a:ln>
          </p:spPr>
        </p:cxnSp>
      </p:grpSp>
      <p:pic>
        <p:nvPicPr>
          <p:cNvPr id="23"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24" name="Slide Number Placeholder 23"/>
          <p:cNvSpPr>
            <a:spLocks noGrp="1"/>
          </p:cNvSpPr>
          <p:nvPr>
            <p:ph type="sldNum" sz="quarter" idx="12"/>
          </p:nvPr>
        </p:nvSpPr>
        <p:spPr/>
        <p:txBody>
          <a:bodyPr/>
          <a:lstStyle/>
          <a:p>
            <a:fld id="{27A79626-5A2F-4BE7-AA07-39FBBE3D288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72200" cy="487362"/>
          </a:xfrm>
        </p:spPr>
        <p:txBody>
          <a:bodyPr>
            <a:normAutofit fontScale="90000"/>
          </a:bodyPr>
          <a:lstStyle/>
          <a:p>
            <a:pPr algn="l"/>
            <a:r>
              <a:rPr lang="en-US" sz="3200" b="1" dirty="0" smtClean="0">
                <a:solidFill>
                  <a:srgbClr val="002060"/>
                </a:solidFill>
              </a:rPr>
              <a:t>Directed Acyclic Graph (DAG)</a:t>
            </a:r>
            <a:endParaRPr lang="en-US" sz="3200" b="1" dirty="0">
              <a:solidFill>
                <a:srgbClr val="002060"/>
              </a:solidFill>
            </a:endParaRPr>
          </a:p>
        </p:txBody>
      </p:sp>
      <p:sp>
        <p:nvSpPr>
          <p:cNvPr id="3" name="Content Placeholder 2"/>
          <p:cNvSpPr>
            <a:spLocks noGrp="1"/>
          </p:cNvSpPr>
          <p:nvPr>
            <p:ph idx="1"/>
          </p:nvPr>
        </p:nvSpPr>
        <p:spPr>
          <a:xfrm>
            <a:off x="457200" y="990600"/>
            <a:ext cx="8229600" cy="5486400"/>
          </a:xfrm>
        </p:spPr>
        <p:txBody>
          <a:bodyPr>
            <a:normAutofit fontScale="92500"/>
          </a:bodyPr>
          <a:lstStyle/>
          <a:p>
            <a:pPr algn="just">
              <a:lnSpc>
                <a:spcPct val="150000"/>
              </a:lnSpc>
            </a:pPr>
            <a:r>
              <a:rPr lang="en-IN" sz="2400" dirty="0" smtClean="0"/>
              <a:t>DAG is a tool that depicts the structure of basic blocks, helps to see the flow of values flowing among the basic blocks, and offers optimization too. </a:t>
            </a:r>
          </a:p>
          <a:p>
            <a:pPr>
              <a:lnSpc>
                <a:spcPct val="150000"/>
              </a:lnSpc>
            </a:pPr>
            <a:r>
              <a:rPr lang="en-IN" sz="2400" dirty="0" smtClean="0"/>
              <a:t>DAG provides easy transformation on basic blocks. </a:t>
            </a:r>
          </a:p>
          <a:p>
            <a:pPr>
              <a:lnSpc>
                <a:spcPct val="150000"/>
              </a:lnSpc>
            </a:pPr>
            <a:r>
              <a:rPr lang="en-IN" sz="2400" dirty="0" smtClean="0"/>
              <a:t>DAG can be understood here: </a:t>
            </a:r>
            <a:endParaRPr lang="en-US" sz="2400" dirty="0" smtClean="0"/>
          </a:p>
          <a:p>
            <a:pPr lvl="1">
              <a:lnSpc>
                <a:spcPct val="150000"/>
              </a:lnSpc>
            </a:pPr>
            <a:r>
              <a:rPr lang="en-IN" sz="2400" dirty="0" smtClean="0"/>
              <a:t>Leaf nodes represent identifiers, names or constants. </a:t>
            </a:r>
            <a:endParaRPr lang="en-US" sz="2400" dirty="0" smtClean="0"/>
          </a:p>
          <a:p>
            <a:pPr lvl="1">
              <a:lnSpc>
                <a:spcPct val="150000"/>
              </a:lnSpc>
            </a:pPr>
            <a:r>
              <a:rPr lang="en-IN" sz="2400" dirty="0" smtClean="0"/>
              <a:t>Interior nodes represent operators. </a:t>
            </a:r>
            <a:endParaRPr lang="en-US" sz="2400" dirty="0" smtClean="0"/>
          </a:p>
          <a:p>
            <a:pPr lvl="1">
              <a:lnSpc>
                <a:spcPct val="150000"/>
              </a:lnSpc>
            </a:pPr>
            <a:r>
              <a:rPr lang="en-IN" sz="2400" dirty="0" smtClean="0"/>
              <a:t>Interior nodes also represent the results of expressions or the identifiers/name where the values are to be stored or assigned.</a:t>
            </a:r>
            <a:endParaRPr lang="en-US" sz="2400" dirty="0" smtClean="0"/>
          </a:p>
          <a:p>
            <a:pPr>
              <a:lnSpc>
                <a:spcPct val="150000"/>
              </a:lnSpc>
            </a:pPr>
            <a:endParaRPr lang="en-US" sz="2400" dirty="0"/>
          </a:p>
        </p:txBody>
      </p:sp>
      <p:sp>
        <p:nvSpPr>
          <p:cNvPr id="4" name="Slide Number Placeholder 3"/>
          <p:cNvSpPr>
            <a:spLocks noGrp="1"/>
          </p:cNvSpPr>
          <p:nvPr>
            <p:ph type="sldNum" sz="quarter" idx="12"/>
          </p:nvPr>
        </p:nvSpPr>
        <p:spPr/>
        <p:txBody>
          <a:bodyPr/>
          <a:lstStyle/>
          <a:p>
            <a:fld id="{27A79626-5A2F-4BE7-AA07-39FBBE3D288B}" type="slidenum">
              <a:rPr lang="en-US" smtClean="0"/>
              <a:pPr/>
              <a:t>32</a:t>
            </a:fld>
            <a:endParaRPr lang="en-US"/>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7A79626-5A2F-4BE7-AA07-39FBBE3D288B}" type="slidenum">
              <a:rPr lang="en-US" smtClean="0"/>
              <a:pPr/>
              <a:t>33</a:t>
            </a:fld>
            <a:endParaRPr lang="en-US"/>
          </a:p>
        </p:txBody>
      </p:sp>
      <p:pic>
        <p:nvPicPr>
          <p:cNvPr id="5" name="Picture 4"/>
          <p:cNvPicPr/>
          <p:nvPr/>
        </p:nvPicPr>
        <p:blipFill>
          <a:blip r:embed="rId2" cstate="print"/>
          <a:srcRect/>
          <a:stretch>
            <a:fillRect/>
          </a:stretch>
        </p:blipFill>
        <p:spPr bwMode="auto">
          <a:xfrm>
            <a:off x="457200" y="1524000"/>
            <a:ext cx="2286000" cy="19050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2209800" y="2209800"/>
            <a:ext cx="3581400" cy="3429000"/>
          </a:xfrm>
          <a:prstGeom prst="rect">
            <a:avLst/>
          </a:prstGeom>
          <a:noFill/>
          <a:ln w="9525">
            <a:noFill/>
            <a:miter lim="800000"/>
            <a:headEnd/>
            <a:tailEnd/>
          </a:ln>
        </p:spPr>
      </p:pic>
      <p:pic>
        <p:nvPicPr>
          <p:cNvPr id="7" name="Picture 2" descr="HEADER New copy"/>
          <p:cNvPicPr>
            <a:picLocks noChangeAspect="1" noChangeArrowheads="1"/>
          </p:cNvPicPr>
          <p:nvPr/>
        </p:nvPicPr>
        <p:blipFill>
          <a:blip r:embed="rId4" cstate="print"/>
          <a:srcRect l="43334" r="43333" b="58537"/>
          <a:stretch>
            <a:fillRect/>
          </a:stretch>
        </p:blipFill>
        <p:spPr bwMode="auto">
          <a:xfrm>
            <a:off x="7924800" y="0"/>
            <a:ext cx="1219200" cy="10795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15200" cy="639762"/>
          </a:xfrm>
        </p:spPr>
        <p:txBody>
          <a:bodyPr>
            <a:normAutofit/>
          </a:bodyPr>
          <a:lstStyle/>
          <a:p>
            <a:pPr algn="l"/>
            <a:r>
              <a:rPr lang="en-US" sz="3200" b="1" dirty="0" smtClean="0">
                <a:solidFill>
                  <a:srgbClr val="002060"/>
                </a:solidFill>
              </a:rPr>
              <a:t>Algorithm for construction of DAG</a:t>
            </a:r>
            <a:endParaRPr lang="en-US" sz="3200" b="1" dirty="0">
              <a:solidFill>
                <a:srgbClr val="002060"/>
              </a:solidFill>
            </a:endParaRPr>
          </a:p>
        </p:txBody>
      </p:sp>
      <p:sp>
        <p:nvSpPr>
          <p:cNvPr id="3" name="Content Placeholder 2"/>
          <p:cNvSpPr>
            <a:spLocks noGrp="1"/>
          </p:cNvSpPr>
          <p:nvPr>
            <p:ph idx="1"/>
          </p:nvPr>
        </p:nvSpPr>
        <p:spPr>
          <a:xfrm>
            <a:off x="457200" y="914400"/>
            <a:ext cx="8382000" cy="5638800"/>
          </a:xfrm>
        </p:spPr>
        <p:txBody>
          <a:bodyPr>
            <a:normAutofit fontScale="92500"/>
          </a:bodyPr>
          <a:lstStyle/>
          <a:p>
            <a:pPr>
              <a:lnSpc>
                <a:spcPct val="150000"/>
              </a:lnSpc>
              <a:buNone/>
            </a:pPr>
            <a:r>
              <a:rPr lang="en-US" sz="2400" b="1" dirty="0" smtClean="0"/>
              <a:t>Input :</a:t>
            </a:r>
          </a:p>
          <a:p>
            <a:pPr>
              <a:lnSpc>
                <a:spcPct val="150000"/>
              </a:lnSpc>
              <a:buNone/>
            </a:pPr>
            <a:r>
              <a:rPr lang="en-US" sz="2400" dirty="0" smtClean="0"/>
              <a:t>	A basic block</a:t>
            </a:r>
          </a:p>
          <a:p>
            <a:pPr>
              <a:lnSpc>
                <a:spcPct val="150000"/>
              </a:lnSpc>
              <a:buNone/>
            </a:pPr>
            <a:r>
              <a:rPr lang="en-US" sz="2400" b="1" dirty="0" smtClean="0"/>
              <a:t>Output :</a:t>
            </a:r>
          </a:p>
          <a:p>
            <a:pPr>
              <a:lnSpc>
                <a:spcPct val="150000"/>
              </a:lnSpc>
              <a:buNone/>
            </a:pPr>
            <a:r>
              <a:rPr lang="en-US" sz="2400" dirty="0" smtClean="0"/>
              <a:t>	A DAG with the following information</a:t>
            </a:r>
          </a:p>
          <a:p>
            <a:pPr lvl="1">
              <a:lnSpc>
                <a:spcPct val="150000"/>
              </a:lnSpc>
              <a:buNone/>
            </a:pPr>
            <a:r>
              <a:rPr lang="en-US" sz="2400" dirty="0" smtClean="0"/>
              <a:t>	1. A label for each node</a:t>
            </a:r>
          </a:p>
          <a:p>
            <a:pPr lvl="1">
              <a:lnSpc>
                <a:spcPct val="150000"/>
              </a:lnSpc>
              <a:buNone/>
            </a:pPr>
            <a:r>
              <a:rPr lang="en-US" sz="2400" dirty="0" smtClean="0"/>
              <a:t>	2. For each node, a list of identifiers</a:t>
            </a:r>
          </a:p>
          <a:p>
            <a:pPr lvl="1">
              <a:lnSpc>
                <a:spcPct val="150000"/>
              </a:lnSpc>
              <a:buNone/>
            </a:pPr>
            <a:r>
              <a:rPr lang="en-US" sz="2400" b="1" dirty="0" smtClean="0"/>
              <a:t>Method :</a:t>
            </a:r>
          </a:p>
          <a:p>
            <a:pPr lvl="1" algn="just">
              <a:lnSpc>
                <a:spcPct val="150000"/>
              </a:lnSpc>
              <a:buNone/>
            </a:pPr>
            <a:r>
              <a:rPr lang="en-US" sz="2400" dirty="0" smtClean="0"/>
              <a:t>	Create nodes with one or two child with left and right children. There is one function NODE (identifier) that returns the most recently created node associated with the identifier.</a:t>
            </a:r>
          </a:p>
        </p:txBody>
      </p:sp>
      <p:sp>
        <p:nvSpPr>
          <p:cNvPr id="4" name="Slide Number Placeholder 3"/>
          <p:cNvSpPr>
            <a:spLocks noGrp="1"/>
          </p:cNvSpPr>
          <p:nvPr>
            <p:ph type="sldNum" sz="quarter" idx="12"/>
          </p:nvPr>
        </p:nvSpPr>
        <p:spPr/>
        <p:txBody>
          <a:bodyPr/>
          <a:lstStyle/>
          <a:p>
            <a:fld id="{27A79626-5A2F-4BE7-AA07-39FBBE3D288B}" type="slidenum">
              <a:rPr lang="en-US" smtClean="0"/>
              <a:pPr/>
              <a:t>34</a:t>
            </a:fld>
            <a:endParaRPr lang="en-US"/>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normAutofit/>
          </a:bodyPr>
          <a:lstStyle/>
          <a:p>
            <a:r>
              <a:rPr lang="en-US" sz="2400" dirty="0" smtClean="0"/>
              <a:t>The three address statements may be in any of the three cases.</a:t>
            </a:r>
          </a:p>
          <a:p>
            <a:pPr lvl="1">
              <a:buNone/>
            </a:pPr>
            <a:r>
              <a:rPr lang="en-US" sz="2000" b="1" dirty="0" smtClean="0">
                <a:solidFill>
                  <a:srgbClr val="FF0000"/>
                </a:solidFill>
              </a:rPr>
              <a:t>(</a:t>
            </a:r>
            <a:r>
              <a:rPr lang="en-US" sz="2000" b="1" dirty="0" err="1" smtClean="0">
                <a:solidFill>
                  <a:srgbClr val="FF0000"/>
                </a:solidFill>
              </a:rPr>
              <a:t>i</a:t>
            </a:r>
            <a:r>
              <a:rPr lang="en-US" sz="2000" b="1" dirty="0" smtClean="0">
                <a:solidFill>
                  <a:srgbClr val="FF0000"/>
                </a:solidFill>
              </a:rPr>
              <a:t>) A := B op C</a:t>
            </a:r>
          </a:p>
          <a:p>
            <a:pPr lvl="1">
              <a:buNone/>
            </a:pPr>
            <a:r>
              <a:rPr lang="en-US" sz="2000" b="1" dirty="0" smtClean="0">
                <a:solidFill>
                  <a:srgbClr val="FF0000"/>
                </a:solidFill>
              </a:rPr>
              <a:t>(ii) A := op B</a:t>
            </a:r>
          </a:p>
          <a:p>
            <a:pPr lvl="1">
              <a:buNone/>
            </a:pPr>
            <a:r>
              <a:rPr lang="en-US" sz="2000" b="1" dirty="0" smtClean="0">
                <a:solidFill>
                  <a:srgbClr val="FF0000"/>
                </a:solidFill>
              </a:rPr>
              <a:t>(iii) A := B</a:t>
            </a:r>
          </a:p>
          <a:p>
            <a:pPr>
              <a:buNone/>
            </a:pPr>
            <a:r>
              <a:rPr lang="en-US" sz="2400" b="1" dirty="0" smtClean="0"/>
              <a:t>Step 1:</a:t>
            </a:r>
          </a:p>
          <a:p>
            <a:pPr>
              <a:lnSpc>
                <a:spcPct val="150000"/>
              </a:lnSpc>
            </a:pPr>
            <a:r>
              <a:rPr lang="en-US" sz="2400" dirty="0" smtClean="0"/>
              <a:t>If  NODE (B) is undefined, then create a leaf label B and let NODE(B) be the node. </a:t>
            </a:r>
          </a:p>
          <a:p>
            <a:r>
              <a:rPr lang="en-US" sz="2400" dirty="0" smtClean="0"/>
              <a:t>If  NODE (C) is undefined, then create a leaf label B and let NODE(C) be the node. </a:t>
            </a:r>
          </a:p>
          <a:p>
            <a:r>
              <a:rPr lang="en-US" sz="2400" dirty="0" smtClean="0"/>
              <a:t>[If B and C nodes are not present already, create the nodes and name it B and C]</a:t>
            </a:r>
          </a:p>
          <a:p>
            <a:endParaRPr lang="en-US" sz="2400" dirty="0" smtClean="0"/>
          </a:p>
          <a:p>
            <a:pPr lvl="1">
              <a:buNone/>
            </a:pPr>
            <a:endParaRPr lang="en-US" sz="2000" dirty="0" smtClean="0"/>
          </a:p>
        </p:txBody>
      </p:sp>
      <p:sp>
        <p:nvSpPr>
          <p:cNvPr id="4" name="Slide Number Placeholder 3"/>
          <p:cNvSpPr>
            <a:spLocks noGrp="1"/>
          </p:cNvSpPr>
          <p:nvPr>
            <p:ph type="sldNum" sz="quarter" idx="12"/>
          </p:nvPr>
        </p:nvSpPr>
        <p:spPr/>
        <p:txBody>
          <a:bodyPr/>
          <a:lstStyle/>
          <a:p>
            <a:fld id="{27A79626-5A2F-4BE7-AA07-39FBBE3D288B}" type="slidenum">
              <a:rPr lang="en-US" smtClean="0"/>
              <a:pPr/>
              <a:t>35</a:t>
            </a:fld>
            <a:endParaRPr lang="en-US"/>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77500" lnSpcReduction="20000"/>
          </a:bodyPr>
          <a:lstStyle/>
          <a:p>
            <a:pPr>
              <a:lnSpc>
                <a:spcPct val="160000"/>
              </a:lnSpc>
              <a:buNone/>
            </a:pPr>
            <a:r>
              <a:rPr lang="en-US" b="1" dirty="0" smtClean="0"/>
              <a:t>Step 2 : </a:t>
            </a:r>
          </a:p>
          <a:p>
            <a:pPr>
              <a:lnSpc>
                <a:spcPct val="160000"/>
              </a:lnSpc>
            </a:pPr>
            <a:r>
              <a:rPr lang="en-US" dirty="0" smtClean="0"/>
              <a:t>In case (</a:t>
            </a:r>
            <a:r>
              <a:rPr lang="en-US" dirty="0" err="1" smtClean="0"/>
              <a:t>i</a:t>
            </a:r>
            <a:r>
              <a:rPr lang="en-US" dirty="0" smtClean="0"/>
              <a:t>) determine if there is a node labeled operator (op) whose left child is NODE(B) and whose right child is NODE(C). If not, create such a node.</a:t>
            </a:r>
          </a:p>
          <a:p>
            <a:pPr>
              <a:lnSpc>
                <a:spcPct val="160000"/>
              </a:lnSpc>
            </a:pPr>
            <a:r>
              <a:rPr lang="en-US" dirty="0" smtClean="0"/>
              <a:t>In case (ii) determine if there is a node labeled operator (op) whose left child is NODE(B). If not, create such a node.</a:t>
            </a:r>
          </a:p>
          <a:p>
            <a:pPr>
              <a:lnSpc>
                <a:spcPct val="160000"/>
              </a:lnSpc>
            </a:pPr>
            <a:r>
              <a:rPr lang="en-US" dirty="0" smtClean="0"/>
              <a:t>In case (iii), let ‘n’ be the node(B) </a:t>
            </a:r>
          </a:p>
          <a:p>
            <a:pPr>
              <a:lnSpc>
                <a:spcPct val="160000"/>
              </a:lnSpc>
              <a:buNone/>
            </a:pPr>
            <a:r>
              <a:rPr lang="en-US" b="1" dirty="0" smtClean="0"/>
              <a:t>Step 3:</a:t>
            </a:r>
          </a:p>
          <a:p>
            <a:pPr>
              <a:lnSpc>
                <a:spcPct val="160000"/>
              </a:lnSpc>
            </a:pPr>
            <a:r>
              <a:rPr lang="en-US" dirty="0" smtClean="0"/>
              <a:t>Append A to the list of attached identifiers for the node found in step 2</a:t>
            </a:r>
            <a:endParaRPr lang="en-US" dirty="0"/>
          </a:p>
        </p:txBody>
      </p:sp>
      <p:sp>
        <p:nvSpPr>
          <p:cNvPr id="4" name="Slide Number Placeholder 3"/>
          <p:cNvSpPr>
            <a:spLocks noGrp="1"/>
          </p:cNvSpPr>
          <p:nvPr>
            <p:ph type="sldNum" sz="quarter" idx="12"/>
          </p:nvPr>
        </p:nvSpPr>
        <p:spPr/>
        <p:txBody>
          <a:bodyPr/>
          <a:lstStyle/>
          <a:p>
            <a:fld id="{27A79626-5A2F-4BE7-AA07-39FBBE3D288B}" type="slidenum">
              <a:rPr lang="en-US" smtClean="0"/>
              <a:pPr/>
              <a:t>36</a:t>
            </a:fld>
            <a:endParaRPr lang="en-US"/>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2060"/>
                </a:solidFill>
              </a:rPr>
              <a:t>Example: Construct the DAG for the following three-address code</a:t>
            </a:r>
            <a:endParaRPr lang="en-US" sz="3200" b="1" dirty="0">
              <a:solidFill>
                <a:srgbClr val="002060"/>
              </a:solidFill>
            </a:endParaRPr>
          </a:p>
        </p:txBody>
      </p:sp>
      <p:sp>
        <p:nvSpPr>
          <p:cNvPr id="3" name="Content Placeholder 2"/>
          <p:cNvSpPr>
            <a:spLocks noGrp="1"/>
          </p:cNvSpPr>
          <p:nvPr>
            <p:ph idx="1"/>
          </p:nvPr>
        </p:nvSpPr>
        <p:spPr>
          <a:xfrm>
            <a:off x="457200" y="1600200"/>
            <a:ext cx="8229600" cy="5029200"/>
          </a:xfrm>
        </p:spPr>
        <p:txBody>
          <a:bodyPr>
            <a:noAutofit/>
          </a:bodyPr>
          <a:lstStyle/>
          <a:p>
            <a:pPr>
              <a:buNone/>
            </a:pPr>
            <a:r>
              <a:rPr lang="en-US" sz="2400" dirty="0" smtClean="0"/>
              <a:t>S1 := 4 * I</a:t>
            </a:r>
          </a:p>
          <a:p>
            <a:pPr>
              <a:buNone/>
            </a:pPr>
            <a:r>
              <a:rPr lang="en-US" sz="2400" dirty="0" smtClean="0"/>
              <a:t>S2 := </a:t>
            </a:r>
            <a:r>
              <a:rPr lang="en-US" sz="2400" dirty="0" err="1" smtClean="0"/>
              <a:t>addr</a:t>
            </a:r>
            <a:r>
              <a:rPr lang="en-US" sz="2400" dirty="0" smtClean="0"/>
              <a:t>(A) – 4</a:t>
            </a:r>
          </a:p>
          <a:p>
            <a:pPr>
              <a:buNone/>
            </a:pPr>
            <a:r>
              <a:rPr lang="en-US" sz="2400" dirty="0" smtClean="0"/>
              <a:t>S3 := S2 [S1]</a:t>
            </a:r>
          </a:p>
          <a:p>
            <a:pPr>
              <a:buNone/>
            </a:pPr>
            <a:r>
              <a:rPr lang="en-US" sz="2400" dirty="0" smtClean="0"/>
              <a:t>S4 := 4 * I</a:t>
            </a:r>
          </a:p>
          <a:p>
            <a:pPr>
              <a:buNone/>
            </a:pPr>
            <a:r>
              <a:rPr lang="en-US" sz="2400" dirty="0" smtClean="0"/>
              <a:t>S5 := </a:t>
            </a:r>
            <a:r>
              <a:rPr lang="en-US" sz="2400" dirty="0" err="1" smtClean="0"/>
              <a:t>addr</a:t>
            </a:r>
            <a:r>
              <a:rPr lang="en-US" sz="2400" dirty="0" smtClean="0"/>
              <a:t>(B) – 4</a:t>
            </a:r>
          </a:p>
          <a:p>
            <a:pPr>
              <a:buNone/>
            </a:pPr>
            <a:r>
              <a:rPr lang="en-US" sz="2400" dirty="0" smtClean="0"/>
              <a:t>S6 := S5[S4]</a:t>
            </a:r>
          </a:p>
          <a:p>
            <a:pPr>
              <a:buNone/>
            </a:pPr>
            <a:r>
              <a:rPr lang="en-US" sz="2400" dirty="0" smtClean="0"/>
              <a:t>S7 := S3*S6</a:t>
            </a:r>
          </a:p>
          <a:p>
            <a:pPr>
              <a:buNone/>
            </a:pPr>
            <a:r>
              <a:rPr lang="en-US" sz="2400" dirty="0" smtClean="0"/>
              <a:t>S8 := PROD + S7</a:t>
            </a:r>
          </a:p>
          <a:p>
            <a:pPr>
              <a:buNone/>
            </a:pPr>
            <a:r>
              <a:rPr lang="en-US" sz="2400" dirty="0" smtClean="0"/>
              <a:t>PROD :=S8</a:t>
            </a:r>
          </a:p>
          <a:p>
            <a:pPr>
              <a:buNone/>
            </a:pPr>
            <a:r>
              <a:rPr lang="en-US" sz="2400" dirty="0" smtClean="0"/>
              <a:t>S9 := I + 1</a:t>
            </a:r>
          </a:p>
          <a:p>
            <a:pPr>
              <a:buNone/>
            </a:pPr>
            <a:r>
              <a:rPr lang="en-US" sz="2400" dirty="0" smtClean="0"/>
              <a:t>I:=S9</a:t>
            </a:r>
          </a:p>
          <a:p>
            <a:pPr>
              <a:buNone/>
            </a:pPr>
            <a:r>
              <a:rPr lang="en-US" sz="2400" dirty="0" smtClean="0"/>
              <a:t>If I&lt;=20 </a:t>
            </a:r>
            <a:r>
              <a:rPr lang="en-US" sz="2400" dirty="0" err="1" smtClean="0"/>
              <a:t>goto</a:t>
            </a:r>
            <a:r>
              <a:rPr lang="en-US" sz="2400" dirty="0" smtClean="0"/>
              <a:t> (1)</a:t>
            </a:r>
          </a:p>
          <a:p>
            <a:pPr algn="ctr"/>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27A79626-5A2F-4BE7-AA07-39FBBE3D288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9626-5A2F-4BE7-AA07-39FBBE3D288B}" type="slidenum">
              <a:rPr lang="en-US" smtClean="0"/>
              <a:pPr/>
              <a:t>38</a:t>
            </a:fld>
            <a:endParaRPr lang="en-US"/>
          </a:p>
        </p:txBody>
      </p:sp>
      <p:sp>
        <p:nvSpPr>
          <p:cNvPr id="5" name="TextBox 4"/>
          <p:cNvSpPr txBox="1"/>
          <p:nvPr/>
        </p:nvSpPr>
        <p:spPr>
          <a:xfrm>
            <a:off x="533400" y="304800"/>
            <a:ext cx="2438400" cy="461665"/>
          </a:xfrm>
          <a:prstGeom prst="rect">
            <a:avLst/>
          </a:prstGeom>
          <a:noFill/>
        </p:spPr>
        <p:txBody>
          <a:bodyPr wrap="square" rtlCol="0">
            <a:spAutoFit/>
          </a:bodyPr>
          <a:lstStyle/>
          <a:p>
            <a:r>
              <a:rPr lang="en-US" sz="2400" b="1" dirty="0" smtClean="0"/>
              <a:t>S1 :=4*I</a:t>
            </a:r>
            <a:endParaRPr lang="en-US" sz="2400" b="1" dirty="0"/>
          </a:p>
        </p:txBody>
      </p:sp>
      <p:sp>
        <p:nvSpPr>
          <p:cNvPr id="6" name="Oval 5"/>
          <p:cNvSpPr/>
          <p:nvPr/>
        </p:nvSpPr>
        <p:spPr>
          <a:xfrm>
            <a:off x="1219200" y="838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7" name="Oval 6"/>
          <p:cNvSpPr/>
          <p:nvPr/>
        </p:nvSpPr>
        <p:spPr>
          <a:xfrm>
            <a:off x="381000" y="2133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8" name="Oval 7"/>
          <p:cNvSpPr/>
          <p:nvPr/>
        </p:nvSpPr>
        <p:spPr>
          <a:xfrm>
            <a:off x="2286000" y="2057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cxnSp>
        <p:nvCxnSpPr>
          <p:cNvPr id="10" name="Straight Arrow Connector 9"/>
          <p:cNvCxnSpPr>
            <a:stCxn id="6" idx="3"/>
            <a:endCxn id="7" idx="0"/>
          </p:cNvCxnSpPr>
          <p:nvPr/>
        </p:nvCxnSpPr>
        <p:spPr>
          <a:xfrm flipH="1">
            <a:off x="762000" y="1488608"/>
            <a:ext cx="568792" cy="644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5"/>
            <a:endCxn id="8" idx="1"/>
          </p:cNvCxnSpPr>
          <p:nvPr/>
        </p:nvCxnSpPr>
        <p:spPr>
          <a:xfrm>
            <a:off x="1869608" y="1488608"/>
            <a:ext cx="527984" cy="680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71600" y="1676400"/>
            <a:ext cx="609600" cy="369332"/>
          </a:xfrm>
          <a:prstGeom prst="rect">
            <a:avLst/>
          </a:prstGeom>
          <a:noFill/>
        </p:spPr>
        <p:txBody>
          <a:bodyPr wrap="square" rtlCol="0">
            <a:spAutoFit/>
          </a:bodyPr>
          <a:lstStyle/>
          <a:p>
            <a:pPr algn="ctr"/>
            <a:r>
              <a:rPr lang="en-US" dirty="0" smtClean="0"/>
              <a:t>*</a:t>
            </a:r>
            <a:endParaRPr lang="en-US" dirty="0"/>
          </a:p>
        </p:txBody>
      </p:sp>
      <p:sp>
        <p:nvSpPr>
          <p:cNvPr id="15" name="TextBox 14"/>
          <p:cNvSpPr txBox="1"/>
          <p:nvPr/>
        </p:nvSpPr>
        <p:spPr>
          <a:xfrm>
            <a:off x="1981200" y="685800"/>
            <a:ext cx="533400" cy="369332"/>
          </a:xfrm>
          <a:prstGeom prst="rect">
            <a:avLst/>
          </a:prstGeom>
          <a:noFill/>
        </p:spPr>
        <p:txBody>
          <a:bodyPr wrap="square" rtlCol="0">
            <a:spAutoFit/>
          </a:bodyPr>
          <a:lstStyle/>
          <a:p>
            <a:r>
              <a:rPr lang="en-US" dirty="0" smtClean="0"/>
              <a:t>S1</a:t>
            </a:r>
            <a:endParaRPr lang="en-US" dirty="0"/>
          </a:p>
        </p:txBody>
      </p:sp>
      <p:sp>
        <p:nvSpPr>
          <p:cNvPr id="17" name="Oval 16"/>
          <p:cNvSpPr/>
          <p:nvPr/>
        </p:nvSpPr>
        <p:spPr>
          <a:xfrm>
            <a:off x="1524000" y="4114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18" name="Oval 17"/>
          <p:cNvSpPr/>
          <p:nvPr/>
        </p:nvSpPr>
        <p:spPr>
          <a:xfrm>
            <a:off x="685800" y="5410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19" name="Oval 18"/>
          <p:cNvSpPr/>
          <p:nvPr/>
        </p:nvSpPr>
        <p:spPr>
          <a:xfrm>
            <a:off x="2590800" y="5334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cxnSp>
        <p:nvCxnSpPr>
          <p:cNvPr id="20" name="Straight Arrow Connector 19"/>
          <p:cNvCxnSpPr>
            <a:stCxn id="17" idx="3"/>
            <a:endCxn id="18" idx="0"/>
          </p:cNvCxnSpPr>
          <p:nvPr/>
        </p:nvCxnSpPr>
        <p:spPr>
          <a:xfrm flipH="1">
            <a:off x="1066800" y="4765208"/>
            <a:ext cx="568792" cy="644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1"/>
          </p:cNvCxnSpPr>
          <p:nvPr/>
        </p:nvCxnSpPr>
        <p:spPr>
          <a:xfrm>
            <a:off x="2174408" y="4765208"/>
            <a:ext cx="527984" cy="680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00200" y="4876800"/>
            <a:ext cx="609600" cy="369332"/>
          </a:xfrm>
          <a:prstGeom prst="rect">
            <a:avLst/>
          </a:prstGeom>
          <a:noFill/>
        </p:spPr>
        <p:txBody>
          <a:bodyPr wrap="square" rtlCol="0">
            <a:spAutoFit/>
          </a:bodyPr>
          <a:lstStyle/>
          <a:p>
            <a:pPr algn="ctr"/>
            <a:r>
              <a:rPr lang="en-US" dirty="0" smtClean="0"/>
              <a:t>-</a:t>
            </a:r>
            <a:endParaRPr lang="en-US" dirty="0"/>
          </a:p>
        </p:txBody>
      </p:sp>
      <p:sp>
        <p:nvSpPr>
          <p:cNvPr id="23" name="TextBox 22"/>
          <p:cNvSpPr txBox="1"/>
          <p:nvPr/>
        </p:nvSpPr>
        <p:spPr>
          <a:xfrm>
            <a:off x="2209800" y="3962400"/>
            <a:ext cx="533400" cy="369332"/>
          </a:xfrm>
          <a:prstGeom prst="rect">
            <a:avLst/>
          </a:prstGeom>
          <a:noFill/>
        </p:spPr>
        <p:txBody>
          <a:bodyPr wrap="square" rtlCol="0">
            <a:spAutoFit/>
          </a:bodyPr>
          <a:lstStyle/>
          <a:p>
            <a:r>
              <a:rPr lang="en-US" dirty="0" smtClean="0"/>
              <a:t>S2</a:t>
            </a:r>
            <a:endParaRPr lang="en-US" dirty="0"/>
          </a:p>
        </p:txBody>
      </p:sp>
      <p:sp>
        <p:nvSpPr>
          <p:cNvPr id="24" name="Oval 23"/>
          <p:cNvSpPr/>
          <p:nvPr/>
        </p:nvSpPr>
        <p:spPr>
          <a:xfrm>
            <a:off x="4343400" y="4038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26" name="Oval 25"/>
          <p:cNvSpPr/>
          <p:nvPr/>
        </p:nvSpPr>
        <p:spPr>
          <a:xfrm>
            <a:off x="5943600" y="5486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cxnSp>
        <p:nvCxnSpPr>
          <p:cNvPr id="27" name="Straight Arrow Connector 26"/>
          <p:cNvCxnSpPr>
            <a:stCxn id="24" idx="3"/>
            <a:endCxn id="19" idx="6"/>
          </p:cNvCxnSpPr>
          <p:nvPr/>
        </p:nvCxnSpPr>
        <p:spPr>
          <a:xfrm flipH="1">
            <a:off x="3352800" y="4689008"/>
            <a:ext cx="1102192" cy="1025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5"/>
            <a:endCxn id="26" idx="1"/>
          </p:cNvCxnSpPr>
          <p:nvPr/>
        </p:nvCxnSpPr>
        <p:spPr>
          <a:xfrm>
            <a:off x="4993808" y="4689008"/>
            <a:ext cx="1061384" cy="908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95800" y="4876800"/>
            <a:ext cx="609600" cy="369332"/>
          </a:xfrm>
          <a:prstGeom prst="rect">
            <a:avLst/>
          </a:prstGeom>
          <a:noFill/>
        </p:spPr>
        <p:txBody>
          <a:bodyPr wrap="square" rtlCol="0">
            <a:spAutoFit/>
          </a:bodyPr>
          <a:lstStyle/>
          <a:p>
            <a:pPr algn="ctr"/>
            <a:r>
              <a:rPr lang="en-US" dirty="0" smtClean="0"/>
              <a:t>*</a:t>
            </a:r>
            <a:endParaRPr lang="en-US" dirty="0"/>
          </a:p>
        </p:txBody>
      </p:sp>
      <p:sp>
        <p:nvSpPr>
          <p:cNvPr id="30" name="TextBox 29"/>
          <p:cNvSpPr txBox="1"/>
          <p:nvPr/>
        </p:nvSpPr>
        <p:spPr>
          <a:xfrm>
            <a:off x="5105400" y="3886200"/>
            <a:ext cx="533400" cy="369332"/>
          </a:xfrm>
          <a:prstGeom prst="rect">
            <a:avLst/>
          </a:prstGeom>
          <a:noFill/>
        </p:spPr>
        <p:txBody>
          <a:bodyPr wrap="square" rtlCol="0">
            <a:spAutoFit/>
          </a:bodyPr>
          <a:lstStyle/>
          <a:p>
            <a:r>
              <a:rPr lang="en-US" dirty="0" smtClean="0"/>
              <a:t>S1</a:t>
            </a:r>
            <a:endParaRPr lang="en-US" dirty="0"/>
          </a:p>
        </p:txBody>
      </p:sp>
      <p:sp>
        <p:nvSpPr>
          <p:cNvPr id="34" name="TextBox 33"/>
          <p:cNvSpPr txBox="1"/>
          <p:nvPr/>
        </p:nvSpPr>
        <p:spPr>
          <a:xfrm>
            <a:off x="533400" y="6248400"/>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38" name="TextBox 37"/>
          <p:cNvSpPr txBox="1"/>
          <p:nvPr/>
        </p:nvSpPr>
        <p:spPr>
          <a:xfrm>
            <a:off x="2743200" y="6183868"/>
            <a:ext cx="533400" cy="369332"/>
          </a:xfrm>
          <a:prstGeom prst="rect">
            <a:avLst/>
          </a:prstGeom>
          <a:noFill/>
        </p:spPr>
        <p:txBody>
          <a:bodyPr wrap="square" rtlCol="0">
            <a:spAutoFit/>
          </a:bodyPr>
          <a:lstStyle/>
          <a:p>
            <a:r>
              <a:rPr lang="en-US" dirty="0" smtClean="0"/>
              <a:t>4</a:t>
            </a:r>
            <a:endParaRPr lang="en-US" dirty="0"/>
          </a:p>
        </p:txBody>
      </p:sp>
      <p:sp>
        <p:nvSpPr>
          <p:cNvPr id="39" name="TextBox 38"/>
          <p:cNvSpPr txBox="1"/>
          <p:nvPr/>
        </p:nvSpPr>
        <p:spPr>
          <a:xfrm>
            <a:off x="6248400" y="6324600"/>
            <a:ext cx="533400" cy="369332"/>
          </a:xfrm>
          <a:prstGeom prst="rect">
            <a:avLst/>
          </a:prstGeom>
          <a:noFill/>
        </p:spPr>
        <p:txBody>
          <a:bodyPr wrap="square" rtlCol="0">
            <a:spAutoFit/>
          </a:bodyPr>
          <a:lstStyle/>
          <a:p>
            <a:r>
              <a:rPr lang="en-US" dirty="0" smtClean="0"/>
              <a:t>I</a:t>
            </a:r>
            <a:endParaRPr lang="en-US" dirty="0"/>
          </a:p>
        </p:txBody>
      </p:sp>
      <p:sp>
        <p:nvSpPr>
          <p:cNvPr id="40" name="TextBox 39"/>
          <p:cNvSpPr txBox="1"/>
          <p:nvPr/>
        </p:nvSpPr>
        <p:spPr>
          <a:xfrm>
            <a:off x="609600" y="2971800"/>
            <a:ext cx="533400" cy="369332"/>
          </a:xfrm>
          <a:prstGeom prst="rect">
            <a:avLst/>
          </a:prstGeom>
          <a:noFill/>
        </p:spPr>
        <p:txBody>
          <a:bodyPr wrap="square" rtlCol="0">
            <a:spAutoFit/>
          </a:bodyPr>
          <a:lstStyle/>
          <a:p>
            <a:r>
              <a:rPr lang="en-US" dirty="0" smtClean="0"/>
              <a:t>4</a:t>
            </a:r>
            <a:endParaRPr lang="en-US" dirty="0"/>
          </a:p>
        </p:txBody>
      </p:sp>
      <p:sp>
        <p:nvSpPr>
          <p:cNvPr id="41" name="TextBox 40"/>
          <p:cNvSpPr txBox="1"/>
          <p:nvPr/>
        </p:nvSpPr>
        <p:spPr>
          <a:xfrm>
            <a:off x="2590800" y="2971800"/>
            <a:ext cx="533400" cy="369332"/>
          </a:xfrm>
          <a:prstGeom prst="rect">
            <a:avLst/>
          </a:prstGeom>
          <a:noFill/>
        </p:spPr>
        <p:txBody>
          <a:bodyPr wrap="square" rtlCol="0">
            <a:spAutoFit/>
          </a:bodyPr>
          <a:lstStyle/>
          <a:p>
            <a:r>
              <a:rPr lang="en-US" dirty="0" smtClean="0"/>
              <a:t>I</a:t>
            </a:r>
            <a:endParaRPr lang="en-US" dirty="0"/>
          </a:p>
        </p:txBody>
      </p:sp>
      <p:sp>
        <p:nvSpPr>
          <p:cNvPr id="42" name="Rectangle 41"/>
          <p:cNvSpPr/>
          <p:nvPr/>
        </p:nvSpPr>
        <p:spPr>
          <a:xfrm>
            <a:off x="457200" y="3429000"/>
            <a:ext cx="2279791" cy="461665"/>
          </a:xfrm>
          <a:prstGeom prst="rect">
            <a:avLst/>
          </a:prstGeom>
        </p:spPr>
        <p:txBody>
          <a:bodyPr wrap="none">
            <a:spAutoFit/>
          </a:bodyPr>
          <a:lstStyle/>
          <a:p>
            <a:pPr>
              <a:buNone/>
            </a:pPr>
            <a:r>
              <a:rPr lang="en-US" sz="2400" b="1" dirty="0" smtClean="0"/>
              <a:t>S2 := </a:t>
            </a:r>
            <a:r>
              <a:rPr lang="en-US" sz="2400" b="1" dirty="0" err="1" smtClean="0"/>
              <a:t>addr</a:t>
            </a:r>
            <a:r>
              <a:rPr lang="en-US" sz="2400" b="1" dirty="0" smtClean="0"/>
              <a:t>(A) –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416675"/>
            <a:ext cx="2133600" cy="365125"/>
          </a:xfrm>
        </p:spPr>
        <p:txBody>
          <a:bodyPr/>
          <a:lstStyle/>
          <a:p>
            <a:fld id="{27A79626-5A2F-4BE7-AA07-39FBBE3D288B}" type="slidenum">
              <a:rPr lang="en-US" smtClean="0"/>
              <a:pPr/>
              <a:t>39</a:t>
            </a:fld>
            <a:endParaRPr lang="en-US"/>
          </a:p>
        </p:txBody>
      </p:sp>
      <p:sp>
        <p:nvSpPr>
          <p:cNvPr id="5" name="Oval 4"/>
          <p:cNvSpPr/>
          <p:nvPr/>
        </p:nvSpPr>
        <p:spPr>
          <a:xfrm>
            <a:off x="2514600" y="26786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6" name="Oval 5"/>
          <p:cNvSpPr/>
          <p:nvPr/>
        </p:nvSpPr>
        <p:spPr>
          <a:xfrm>
            <a:off x="1676400" y="4114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3962400" y="4038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0" name="TextBox 9"/>
          <p:cNvSpPr txBox="1"/>
          <p:nvPr/>
        </p:nvSpPr>
        <p:spPr>
          <a:xfrm>
            <a:off x="2590800" y="3440668"/>
            <a:ext cx="609600" cy="369332"/>
          </a:xfrm>
          <a:prstGeom prst="rect">
            <a:avLst/>
          </a:prstGeom>
          <a:noFill/>
        </p:spPr>
        <p:txBody>
          <a:bodyPr wrap="square" rtlCol="0">
            <a:spAutoFit/>
          </a:bodyPr>
          <a:lstStyle/>
          <a:p>
            <a:pPr algn="ctr"/>
            <a:r>
              <a:rPr lang="en-US" dirty="0" smtClean="0"/>
              <a:t>-</a:t>
            </a:r>
            <a:endParaRPr lang="en-US" dirty="0"/>
          </a:p>
        </p:txBody>
      </p:sp>
      <p:sp>
        <p:nvSpPr>
          <p:cNvPr id="11" name="TextBox 10"/>
          <p:cNvSpPr txBox="1"/>
          <p:nvPr/>
        </p:nvSpPr>
        <p:spPr>
          <a:xfrm>
            <a:off x="3200400" y="2526268"/>
            <a:ext cx="533400" cy="369332"/>
          </a:xfrm>
          <a:prstGeom prst="rect">
            <a:avLst/>
          </a:prstGeom>
          <a:noFill/>
        </p:spPr>
        <p:txBody>
          <a:bodyPr wrap="square" rtlCol="0">
            <a:spAutoFit/>
          </a:bodyPr>
          <a:lstStyle/>
          <a:p>
            <a:r>
              <a:rPr lang="en-US" dirty="0" smtClean="0"/>
              <a:t>S2</a:t>
            </a:r>
            <a:endParaRPr lang="en-US" dirty="0"/>
          </a:p>
        </p:txBody>
      </p:sp>
      <p:sp>
        <p:nvSpPr>
          <p:cNvPr id="12" name="Oval 11"/>
          <p:cNvSpPr/>
          <p:nvPr/>
        </p:nvSpPr>
        <p:spPr>
          <a:xfrm>
            <a:off x="5334000" y="2602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3" name="Oval 12"/>
          <p:cNvSpPr/>
          <p:nvPr/>
        </p:nvSpPr>
        <p:spPr>
          <a:xfrm>
            <a:off x="6934200" y="40502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6" name="TextBox 15"/>
          <p:cNvSpPr txBox="1"/>
          <p:nvPr/>
        </p:nvSpPr>
        <p:spPr>
          <a:xfrm>
            <a:off x="5486400" y="3440668"/>
            <a:ext cx="609600" cy="369332"/>
          </a:xfrm>
          <a:prstGeom prst="rect">
            <a:avLst/>
          </a:prstGeom>
          <a:noFill/>
        </p:spPr>
        <p:txBody>
          <a:bodyPr wrap="square" rtlCol="0">
            <a:spAutoFit/>
          </a:bodyPr>
          <a:lstStyle/>
          <a:p>
            <a:pPr algn="ctr"/>
            <a:r>
              <a:rPr lang="en-US" dirty="0" smtClean="0"/>
              <a:t>*</a:t>
            </a:r>
            <a:endParaRPr lang="en-US" dirty="0"/>
          </a:p>
        </p:txBody>
      </p:sp>
      <p:sp>
        <p:nvSpPr>
          <p:cNvPr id="17" name="TextBox 16"/>
          <p:cNvSpPr txBox="1"/>
          <p:nvPr/>
        </p:nvSpPr>
        <p:spPr>
          <a:xfrm>
            <a:off x="6096000" y="2450068"/>
            <a:ext cx="533400" cy="369332"/>
          </a:xfrm>
          <a:prstGeom prst="rect">
            <a:avLst/>
          </a:prstGeom>
          <a:noFill/>
        </p:spPr>
        <p:txBody>
          <a:bodyPr wrap="square" rtlCol="0">
            <a:spAutoFit/>
          </a:bodyPr>
          <a:lstStyle/>
          <a:p>
            <a:r>
              <a:rPr lang="en-US" dirty="0" smtClean="0"/>
              <a:t>S1</a:t>
            </a:r>
            <a:endParaRPr lang="en-US" dirty="0"/>
          </a:p>
        </p:txBody>
      </p:sp>
      <p:sp>
        <p:nvSpPr>
          <p:cNvPr id="18" name="TextBox 17"/>
          <p:cNvSpPr txBox="1"/>
          <p:nvPr/>
        </p:nvSpPr>
        <p:spPr>
          <a:xfrm>
            <a:off x="1524000" y="4812268"/>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9" name="TextBox 18"/>
          <p:cNvSpPr txBox="1"/>
          <p:nvPr/>
        </p:nvSpPr>
        <p:spPr>
          <a:xfrm>
            <a:off x="4191000" y="4888468"/>
            <a:ext cx="533400" cy="369332"/>
          </a:xfrm>
          <a:prstGeom prst="rect">
            <a:avLst/>
          </a:prstGeom>
          <a:noFill/>
        </p:spPr>
        <p:txBody>
          <a:bodyPr wrap="square" rtlCol="0">
            <a:spAutoFit/>
          </a:bodyPr>
          <a:lstStyle/>
          <a:p>
            <a:r>
              <a:rPr lang="en-US" dirty="0" smtClean="0"/>
              <a:t>4</a:t>
            </a:r>
            <a:endParaRPr lang="en-US" dirty="0"/>
          </a:p>
        </p:txBody>
      </p:sp>
      <p:sp>
        <p:nvSpPr>
          <p:cNvPr id="20" name="TextBox 19"/>
          <p:cNvSpPr txBox="1"/>
          <p:nvPr/>
        </p:nvSpPr>
        <p:spPr>
          <a:xfrm>
            <a:off x="7239000" y="4888468"/>
            <a:ext cx="533400" cy="369332"/>
          </a:xfrm>
          <a:prstGeom prst="rect">
            <a:avLst/>
          </a:prstGeom>
          <a:noFill/>
        </p:spPr>
        <p:txBody>
          <a:bodyPr wrap="square" rtlCol="0">
            <a:spAutoFit/>
          </a:bodyPr>
          <a:lstStyle/>
          <a:p>
            <a:r>
              <a:rPr lang="en-US" dirty="0" smtClean="0"/>
              <a:t>I</a:t>
            </a:r>
            <a:endParaRPr lang="en-US" dirty="0"/>
          </a:p>
        </p:txBody>
      </p:sp>
      <p:cxnSp>
        <p:nvCxnSpPr>
          <p:cNvPr id="22" name="Straight Connector 21"/>
          <p:cNvCxnSpPr>
            <a:stCxn id="5" idx="3"/>
            <a:endCxn id="6" idx="0"/>
          </p:cNvCxnSpPr>
          <p:nvPr/>
        </p:nvCxnSpPr>
        <p:spPr>
          <a:xfrm flipH="1">
            <a:off x="2057400" y="3329076"/>
            <a:ext cx="568792" cy="78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5"/>
            <a:endCxn id="7" idx="1"/>
          </p:cNvCxnSpPr>
          <p:nvPr/>
        </p:nvCxnSpPr>
        <p:spPr>
          <a:xfrm>
            <a:off x="3165008" y="3329076"/>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3"/>
            <a:endCxn id="7" idx="7"/>
          </p:cNvCxnSpPr>
          <p:nvPr/>
        </p:nvCxnSpPr>
        <p:spPr>
          <a:xfrm flipH="1">
            <a:off x="4612808" y="3252876"/>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5"/>
            <a:endCxn id="13" idx="1"/>
          </p:cNvCxnSpPr>
          <p:nvPr/>
        </p:nvCxnSpPr>
        <p:spPr>
          <a:xfrm>
            <a:off x="5984408" y="3252876"/>
            <a:ext cx="1061384" cy="90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7" idx="3"/>
          </p:cNvCxnSpPr>
          <p:nvPr/>
        </p:nvCxnSpPr>
        <p:spPr>
          <a:xfrm flipV="1">
            <a:off x="2971800" y="1945808"/>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810000" y="1295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cxnSp>
        <p:nvCxnSpPr>
          <p:cNvPr id="39" name="Straight Connector 38"/>
          <p:cNvCxnSpPr>
            <a:stCxn id="37" idx="5"/>
          </p:cNvCxnSpPr>
          <p:nvPr/>
        </p:nvCxnSpPr>
        <p:spPr>
          <a:xfrm>
            <a:off x="4460408" y="1945808"/>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48200" y="1447800"/>
            <a:ext cx="533400" cy="369332"/>
          </a:xfrm>
          <a:prstGeom prst="rect">
            <a:avLst/>
          </a:prstGeom>
          <a:noFill/>
        </p:spPr>
        <p:txBody>
          <a:bodyPr wrap="square" rtlCol="0">
            <a:spAutoFit/>
          </a:bodyPr>
          <a:lstStyle/>
          <a:p>
            <a:r>
              <a:rPr lang="en-US" dirty="0" smtClean="0"/>
              <a:t>S3</a:t>
            </a:r>
            <a:endParaRPr lang="en-US" dirty="0"/>
          </a:p>
        </p:txBody>
      </p:sp>
      <p:sp>
        <p:nvSpPr>
          <p:cNvPr id="43" name="TextBox 42"/>
          <p:cNvSpPr txBox="1"/>
          <p:nvPr/>
        </p:nvSpPr>
        <p:spPr>
          <a:xfrm>
            <a:off x="4114800" y="2133600"/>
            <a:ext cx="533400" cy="369332"/>
          </a:xfrm>
          <a:prstGeom prst="rect">
            <a:avLst/>
          </a:prstGeom>
          <a:noFill/>
        </p:spPr>
        <p:txBody>
          <a:bodyPr wrap="square" rtlCol="0">
            <a:spAutoFit/>
          </a:bodyPr>
          <a:lstStyle/>
          <a:p>
            <a:r>
              <a:rPr lang="en-US" dirty="0" smtClean="0"/>
              <a:t>[ ]</a:t>
            </a:r>
            <a:endParaRPr lang="en-US" dirty="0"/>
          </a:p>
        </p:txBody>
      </p:sp>
      <p:sp>
        <p:nvSpPr>
          <p:cNvPr id="48" name="Rectangle 47"/>
          <p:cNvSpPr/>
          <p:nvPr/>
        </p:nvSpPr>
        <p:spPr>
          <a:xfrm>
            <a:off x="838200" y="533400"/>
            <a:ext cx="2286000" cy="461665"/>
          </a:xfrm>
          <a:prstGeom prst="rect">
            <a:avLst/>
          </a:prstGeom>
        </p:spPr>
        <p:txBody>
          <a:bodyPr wrap="square">
            <a:spAutoFit/>
          </a:bodyPr>
          <a:lstStyle/>
          <a:p>
            <a:pPr>
              <a:buNone/>
            </a:pPr>
            <a:r>
              <a:rPr lang="en-US" sz="2400" b="1" dirty="0" smtClean="0"/>
              <a:t>S3 := S2 [S1]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6934200" cy="487362"/>
          </a:xfrm>
        </p:spPr>
        <p:txBody>
          <a:bodyPr>
            <a:noAutofit/>
          </a:bodyPr>
          <a:lstStyle/>
          <a:p>
            <a:pPr lvl="0" algn="l"/>
            <a:r>
              <a:rPr lang="en-IN" sz="3200" b="1" dirty="0" smtClean="0">
                <a:solidFill>
                  <a:srgbClr val="002060"/>
                </a:solidFill>
              </a:rPr>
              <a:t>(1) Invariant code / Code Motion </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457200" y="1219200"/>
            <a:ext cx="8229600" cy="4830763"/>
          </a:xfrm>
        </p:spPr>
        <p:txBody>
          <a:bodyPr>
            <a:normAutofit/>
          </a:bodyPr>
          <a:lstStyle/>
          <a:p>
            <a:pPr lvl="0">
              <a:lnSpc>
                <a:spcPct val="150000"/>
              </a:lnSpc>
            </a:pPr>
            <a:r>
              <a:rPr lang="en-IN" sz="2400" dirty="0" smtClean="0"/>
              <a:t>The running time of a program can be improved only if we decrease the length of its loops.</a:t>
            </a:r>
          </a:p>
          <a:p>
            <a:pPr lvl="0">
              <a:lnSpc>
                <a:spcPct val="150000"/>
              </a:lnSpc>
            </a:pPr>
            <a:r>
              <a:rPr lang="en-IN" sz="2400" dirty="0" smtClean="0"/>
              <a:t>If a computation produces the same value in every loop iteration, move it out of the loop. </a:t>
            </a:r>
            <a:endParaRPr lang="en-US" sz="2400" dirty="0" smtClean="0"/>
          </a:p>
          <a:p>
            <a:pPr lvl="0">
              <a:lnSpc>
                <a:spcPct val="150000"/>
              </a:lnSpc>
            </a:pPr>
            <a:r>
              <a:rPr lang="en-IN" sz="2400" dirty="0" smtClean="0"/>
              <a:t>An expression can be moved out of the loop if all its operands are invariant in the loop  </a:t>
            </a:r>
            <a:endParaRPr lang="en-US" sz="2400" dirty="0" smtClean="0"/>
          </a:p>
          <a:p>
            <a:pPr lvl="0">
              <a:lnSpc>
                <a:spcPct val="150000"/>
              </a:lnSpc>
            </a:pPr>
            <a:r>
              <a:rPr lang="en-IN" sz="2400" dirty="0" smtClean="0"/>
              <a:t>Constants are loop invariants. </a:t>
            </a:r>
            <a:endParaRPr lang="en-US" sz="2400" dirty="0" smtClean="0"/>
          </a:p>
          <a:p>
            <a:pPr>
              <a:lnSpc>
                <a:spcPct val="150000"/>
              </a:lnSpc>
            </a:pPr>
            <a:endParaRPr lang="en-US" sz="2400" dirty="0" smtClean="0"/>
          </a:p>
          <a:p>
            <a:pPr>
              <a:lnSpc>
                <a:spcPct val="150000"/>
              </a:lnSpc>
            </a:pPr>
            <a:endParaRPr lang="en-US" sz="2400"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A79626-5A2F-4BE7-AA07-39FBBE3D288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416675"/>
            <a:ext cx="2133600" cy="365125"/>
          </a:xfrm>
        </p:spPr>
        <p:txBody>
          <a:bodyPr/>
          <a:lstStyle/>
          <a:p>
            <a:fld id="{27A79626-5A2F-4BE7-AA07-39FBBE3D288B}" type="slidenum">
              <a:rPr lang="en-US" smtClean="0"/>
              <a:pPr/>
              <a:t>40</a:t>
            </a:fld>
            <a:endParaRPr lang="en-US"/>
          </a:p>
        </p:txBody>
      </p:sp>
      <p:sp>
        <p:nvSpPr>
          <p:cNvPr id="5" name="Oval 4"/>
          <p:cNvSpPr/>
          <p:nvPr/>
        </p:nvSpPr>
        <p:spPr>
          <a:xfrm>
            <a:off x="2514600" y="26786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6" name="Oval 5"/>
          <p:cNvSpPr/>
          <p:nvPr/>
        </p:nvSpPr>
        <p:spPr>
          <a:xfrm>
            <a:off x="1295400" y="4114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3962400" y="4038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10" name="TextBox 9"/>
          <p:cNvSpPr txBox="1"/>
          <p:nvPr/>
        </p:nvSpPr>
        <p:spPr>
          <a:xfrm>
            <a:off x="2590800" y="3440668"/>
            <a:ext cx="609600" cy="369332"/>
          </a:xfrm>
          <a:prstGeom prst="rect">
            <a:avLst/>
          </a:prstGeom>
          <a:noFill/>
        </p:spPr>
        <p:txBody>
          <a:bodyPr wrap="square" rtlCol="0">
            <a:spAutoFit/>
          </a:bodyPr>
          <a:lstStyle/>
          <a:p>
            <a:pPr algn="ctr"/>
            <a:r>
              <a:rPr lang="en-US" dirty="0" smtClean="0"/>
              <a:t>-</a:t>
            </a:r>
            <a:endParaRPr lang="en-US" dirty="0"/>
          </a:p>
        </p:txBody>
      </p:sp>
      <p:sp>
        <p:nvSpPr>
          <p:cNvPr id="11" name="TextBox 10"/>
          <p:cNvSpPr txBox="1"/>
          <p:nvPr/>
        </p:nvSpPr>
        <p:spPr>
          <a:xfrm>
            <a:off x="3200400" y="2526268"/>
            <a:ext cx="533400" cy="369332"/>
          </a:xfrm>
          <a:prstGeom prst="rect">
            <a:avLst/>
          </a:prstGeom>
          <a:noFill/>
        </p:spPr>
        <p:txBody>
          <a:bodyPr wrap="square" rtlCol="0">
            <a:spAutoFit/>
          </a:bodyPr>
          <a:lstStyle/>
          <a:p>
            <a:r>
              <a:rPr lang="en-US" dirty="0" smtClean="0"/>
              <a:t>S2</a:t>
            </a:r>
            <a:endParaRPr lang="en-US" dirty="0"/>
          </a:p>
        </p:txBody>
      </p:sp>
      <p:sp>
        <p:nvSpPr>
          <p:cNvPr id="12" name="Oval 11"/>
          <p:cNvSpPr/>
          <p:nvPr/>
        </p:nvSpPr>
        <p:spPr>
          <a:xfrm>
            <a:off x="5334000" y="2602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3" name="Oval 12"/>
          <p:cNvSpPr/>
          <p:nvPr/>
        </p:nvSpPr>
        <p:spPr>
          <a:xfrm>
            <a:off x="6934200" y="40502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6" name="TextBox 15"/>
          <p:cNvSpPr txBox="1"/>
          <p:nvPr/>
        </p:nvSpPr>
        <p:spPr>
          <a:xfrm>
            <a:off x="5486400" y="3440668"/>
            <a:ext cx="609600" cy="369332"/>
          </a:xfrm>
          <a:prstGeom prst="rect">
            <a:avLst/>
          </a:prstGeom>
          <a:noFill/>
        </p:spPr>
        <p:txBody>
          <a:bodyPr wrap="square" rtlCol="0">
            <a:spAutoFit/>
          </a:bodyPr>
          <a:lstStyle/>
          <a:p>
            <a:pPr algn="ctr"/>
            <a:r>
              <a:rPr lang="en-US" dirty="0" smtClean="0"/>
              <a:t>*</a:t>
            </a:r>
            <a:endParaRPr lang="en-US" dirty="0"/>
          </a:p>
        </p:txBody>
      </p:sp>
      <p:sp>
        <p:nvSpPr>
          <p:cNvPr id="17" name="TextBox 16"/>
          <p:cNvSpPr txBox="1"/>
          <p:nvPr/>
        </p:nvSpPr>
        <p:spPr>
          <a:xfrm>
            <a:off x="6096000" y="2450069"/>
            <a:ext cx="914400" cy="369332"/>
          </a:xfrm>
          <a:prstGeom prst="rect">
            <a:avLst/>
          </a:prstGeom>
          <a:noFill/>
        </p:spPr>
        <p:txBody>
          <a:bodyPr wrap="square" rtlCol="0">
            <a:spAutoFit/>
          </a:bodyPr>
          <a:lstStyle/>
          <a:p>
            <a:r>
              <a:rPr lang="en-US" dirty="0" smtClean="0"/>
              <a:t>S1,S4</a:t>
            </a:r>
            <a:endParaRPr lang="en-US" dirty="0"/>
          </a:p>
        </p:txBody>
      </p:sp>
      <p:sp>
        <p:nvSpPr>
          <p:cNvPr id="18" name="TextBox 17"/>
          <p:cNvSpPr txBox="1"/>
          <p:nvPr/>
        </p:nvSpPr>
        <p:spPr>
          <a:xfrm>
            <a:off x="990600" y="4876800"/>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9" name="TextBox 18"/>
          <p:cNvSpPr txBox="1"/>
          <p:nvPr/>
        </p:nvSpPr>
        <p:spPr>
          <a:xfrm>
            <a:off x="4191000" y="4888468"/>
            <a:ext cx="533400" cy="369332"/>
          </a:xfrm>
          <a:prstGeom prst="rect">
            <a:avLst/>
          </a:prstGeom>
          <a:noFill/>
        </p:spPr>
        <p:txBody>
          <a:bodyPr wrap="square" rtlCol="0">
            <a:spAutoFit/>
          </a:bodyPr>
          <a:lstStyle/>
          <a:p>
            <a:r>
              <a:rPr lang="en-US" dirty="0" smtClean="0"/>
              <a:t>4</a:t>
            </a:r>
            <a:endParaRPr lang="en-US" dirty="0"/>
          </a:p>
        </p:txBody>
      </p:sp>
      <p:sp>
        <p:nvSpPr>
          <p:cNvPr id="20" name="TextBox 19"/>
          <p:cNvSpPr txBox="1"/>
          <p:nvPr/>
        </p:nvSpPr>
        <p:spPr>
          <a:xfrm>
            <a:off x="7239000" y="4888468"/>
            <a:ext cx="533400" cy="369332"/>
          </a:xfrm>
          <a:prstGeom prst="rect">
            <a:avLst/>
          </a:prstGeom>
          <a:noFill/>
        </p:spPr>
        <p:txBody>
          <a:bodyPr wrap="square" rtlCol="0">
            <a:spAutoFit/>
          </a:bodyPr>
          <a:lstStyle/>
          <a:p>
            <a:r>
              <a:rPr lang="en-US" dirty="0" smtClean="0"/>
              <a:t>I</a:t>
            </a:r>
            <a:endParaRPr lang="en-US" dirty="0"/>
          </a:p>
        </p:txBody>
      </p:sp>
      <p:cxnSp>
        <p:nvCxnSpPr>
          <p:cNvPr id="22" name="Straight Connector 21"/>
          <p:cNvCxnSpPr>
            <a:stCxn id="5" idx="3"/>
          </p:cNvCxnSpPr>
          <p:nvPr/>
        </p:nvCxnSpPr>
        <p:spPr>
          <a:xfrm flipH="1">
            <a:off x="1752600" y="3329076"/>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5"/>
            <a:endCxn id="7" idx="1"/>
          </p:cNvCxnSpPr>
          <p:nvPr/>
        </p:nvCxnSpPr>
        <p:spPr>
          <a:xfrm>
            <a:off x="3165008" y="3329076"/>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3"/>
            <a:endCxn id="7" idx="7"/>
          </p:cNvCxnSpPr>
          <p:nvPr/>
        </p:nvCxnSpPr>
        <p:spPr>
          <a:xfrm flipH="1">
            <a:off x="4612808" y="3252876"/>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5"/>
            <a:endCxn id="13" idx="1"/>
          </p:cNvCxnSpPr>
          <p:nvPr/>
        </p:nvCxnSpPr>
        <p:spPr>
          <a:xfrm>
            <a:off x="5984408" y="3252876"/>
            <a:ext cx="1061384" cy="90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7" idx="3"/>
          </p:cNvCxnSpPr>
          <p:nvPr/>
        </p:nvCxnSpPr>
        <p:spPr>
          <a:xfrm flipV="1">
            <a:off x="2971800" y="1945808"/>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810000" y="1295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39" name="Straight Connector 38"/>
          <p:cNvCxnSpPr>
            <a:stCxn id="37" idx="5"/>
          </p:cNvCxnSpPr>
          <p:nvPr/>
        </p:nvCxnSpPr>
        <p:spPr>
          <a:xfrm>
            <a:off x="4460408" y="1945808"/>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48200" y="1447800"/>
            <a:ext cx="533400" cy="369332"/>
          </a:xfrm>
          <a:prstGeom prst="rect">
            <a:avLst/>
          </a:prstGeom>
          <a:noFill/>
        </p:spPr>
        <p:txBody>
          <a:bodyPr wrap="square" rtlCol="0">
            <a:spAutoFit/>
          </a:bodyPr>
          <a:lstStyle/>
          <a:p>
            <a:r>
              <a:rPr lang="en-US" dirty="0" smtClean="0"/>
              <a:t>S3</a:t>
            </a:r>
            <a:endParaRPr lang="en-US" dirty="0"/>
          </a:p>
        </p:txBody>
      </p:sp>
      <p:sp>
        <p:nvSpPr>
          <p:cNvPr id="43" name="TextBox 42"/>
          <p:cNvSpPr txBox="1"/>
          <p:nvPr/>
        </p:nvSpPr>
        <p:spPr>
          <a:xfrm>
            <a:off x="4114800" y="2133600"/>
            <a:ext cx="533400" cy="369332"/>
          </a:xfrm>
          <a:prstGeom prst="rect">
            <a:avLst/>
          </a:prstGeom>
          <a:noFill/>
        </p:spPr>
        <p:txBody>
          <a:bodyPr wrap="square" rtlCol="0">
            <a:spAutoFit/>
          </a:bodyPr>
          <a:lstStyle/>
          <a:p>
            <a:r>
              <a:rPr lang="en-US" dirty="0" smtClean="0"/>
              <a:t>[ ]</a:t>
            </a:r>
            <a:endParaRPr lang="en-US" dirty="0"/>
          </a:p>
        </p:txBody>
      </p:sp>
      <p:sp>
        <p:nvSpPr>
          <p:cNvPr id="48" name="Rectangle 47"/>
          <p:cNvSpPr/>
          <p:nvPr/>
        </p:nvSpPr>
        <p:spPr>
          <a:xfrm>
            <a:off x="838200" y="533400"/>
            <a:ext cx="2286000" cy="461665"/>
          </a:xfrm>
          <a:prstGeom prst="rect">
            <a:avLst/>
          </a:prstGeom>
        </p:spPr>
        <p:txBody>
          <a:bodyPr wrap="square">
            <a:spAutoFit/>
          </a:bodyPr>
          <a:lstStyle/>
          <a:p>
            <a:pPr>
              <a:buNone/>
            </a:pPr>
            <a:r>
              <a:rPr lang="en-US" sz="2400" b="1" dirty="0" smtClean="0"/>
              <a:t>S4 := 4 * I</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00" y="6492875"/>
            <a:ext cx="2133600" cy="365125"/>
          </a:xfrm>
        </p:spPr>
        <p:txBody>
          <a:bodyPr/>
          <a:lstStyle/>
          <a:p>
            <a:fld id="{27A79626-5A2F-4BE7-AA07-39FBBE3D288B}" type="slidenum">
              <a:rPr lang="en-US" smtClean="0"/>
              <a:pPr/>
              <a:t>41</a:t>
            </a:fld>
            <a:endParaRPr lang="en-US"/>
          </a:p>
        </p:txBody>
      </p:sp>
      <p:sp>
        <p:nvSpPr>
          <p:cNvPr id="5" name="Rectangle 4"/>
          <p:cNvSpPr/>
          <p:nvPr/>
        </p:nvSpPr>
        <p:spPr>
          <a:xfrm>
            <a:off x="990600" y="441325"/>
            <a:ext cx="2362200" cy="461665"/>
          </a:xfrm>
          <a:prstGeom prst="rect">
            <a:avLst/>
          </a:prstGeom>
        </p:spPr>
        <p:txBody>
          <a:bodyPr wrap="square">
            <a:spAutoFit/>
          </a:bodyPr>
          <a:lstStyle/>
          <a:p>
            <a:r>
              <a:rPr lang="en-US" sz="2400" b="1" dirty="0" smtClean="0"/>
              <a:t>S5 := </a:t>
            </a:r>
            <a:r>
              <a:rPr lang="en-US" sz="2400" b="1" dirty="0" err="1" smtClean="0"/>
              <a:t>addr</a:t>
            </a:r>
            <a:r>
              <a:rPr lang="en-US" sz="2400" b="1" dirty="0" smtClean="0"/>
              <a:t>(B) – 4</a:t>
            </a:r>
            <a:endParaRPr lang="en-US" sz="2400" b="1" dirty="0"/>
          </a:p>
        </p:txBody>
      </p:sp>
      <p:sp>
        <p:nvSpPr>
          <p:cNvPr id="6" name="Oval 5"/>
          <p:cNvSpPr/>
          <p:nvPr/>
        </p:nvSpPr>
        <p:spPr>
          <a:xfrm>
            <a:off x="2971800" y="28151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7" name="Oval 6"/>
          <p:cNvSpPr/>
          <p:nvPr/>
        </p:nvSpPr>
        <p:spPr>
          <a:xfrm>
            <a:off x="1981200" y="4267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8" name="Oval 7"/>
          <p:cNvSpPr/>
          <p:nvPr/>
        </p:nvSpPr>
        <p:spPr>
          <a:xfrm>
            <a:off x="4419600" y="41751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9" name="TextBox 8"/>
          <p:cNvSpPr txBox="1"/>
          <p:nvPr/>
        </p:nvSpPr>
        <p:spPr>
          <a:xfrm>
            <a:off x="3048000" y="3577193"/>
            <a:ext cx="609600" cy="369332"/>
          </a:xfrm>
          <a:prstGeom prst="rect">
            <a:avLst/>
          </a:prstGeom>
          <a:noFill/>
        </p:spPr>
        <p:txBody>
          <a:bodyPr wrap="square" rtlCol="0">
            <a:spAutoFit/>
          </a:bodyPr>
          <a:lstStyle/>
          <a:p>
            <a:pPr algn="ctr"/>
            <a:r>
              <a:rPr lang="en-US" dirty="0" smtClean="0"/>
              <a:t>-</a:t>
            </a:r>
            <a:endParaRPr lang="en-US" dirty="0"/>
          </a:p>
        </p:txBody>
      </p:sp>
      <p:sp>
        <p:nvSpPr>
          <p:cNvPr id="10" name="TextBox 9"/>
          <p:cNvSpPr txBox="1"/>
          <p:nvPr/>
        </p:nvSpPr>
        <p:spPr>
          <a:xfrm>
            <a:off x="2438400" y="2667000"/>
            <a:ext cx="533400" cy="369332"/>
          </a:xfrm>
          <a:prstGeom prst="rect">
            <a:avLst/>
          </a:prstGeom>
          <a:noFill/>
        </p:spPr>
        <p:txBody>
          <a:bodyPr wrap="square" rtlCol="0">
            <a:spAutoFit/>
          </a:bodyPr>
          <a:lstStyle/>
          <a:p>
            <a:r>
              <a:rPr lang="en-US" dirty="0" smtClean="0"/>
              <a:t>S2</a:t>
            </a:r>
            <a:endParaRPr lang="en-US" dirty="0"/>
          </a:p>
        </p:txBody>
      </p:sp>
      <p:sp>
        <p:nvSpPr>
          <p:cNvPr id="11" name="Oval 10"/>
          <p:cNvSpPr/>
          <p:nvPr/>
        </p:nvSpPr>
        <p:spPr>
          <a:xfrm>
            <a:off x="5791200" y="27389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2" name="Oval 11"/>
          <p:cNvSpPr/>
          <p:nvPr/>
        </p:nvSpPr>
        <p:spPr>
          <a:xfrm>
            <a:off x="7391400" y="41867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3" name="TextBox 12"/>
          <p:cNvSpPr txBox="1"/>
          <p:nvPr/>
        </p:nvSpPr>
        <p:spPr>
          <a:xfrm>
            <a:off x="5943600" y="3577193"/>
            <a:ext cx="609600" cy="369332"/>
          </a:xfrm>
          <a:prstGeom prst="rect">
            <a:avLst/>
          </a:prstGeom>
          <a:noFill/>
        </p:spPr>
        <p:txBody>
          <a:bodyPr wrap="square" rtlCol="0">
            <a:spAutoFit/>
          </a:bodyPr>
          <a:lstStyle/>
          <a:p>
            <a:pPr algn="ctr"/>
            <a:r>
              <a:rPr lang="en-US" dirty="0" smtClean="0"/>
              <a:t>*</a:t>
            </a:r>
            <a:endParaRPr lang="en-US" dirty="0"/>
          </a:p>
        </p:txBody>
      </p:sp>
      <p:sp>
        <p:nvSpPr>
          <p:cNvPr id="14" name="TextBox 13"/>
          <p:cNvSpPr txBox="1"/>
          <p:nvPr/>
        </p:nvSpPr>
        <p:spPr>
          <a:xfrm>
            <a:off x="6553200" y="2586594"/>
            <a:ext cx="914400" cy="369332"/>
          </a:xfrm>
          <a:prstGeom prst="rect">
            <a:avLst/>
          </a:prstGeom>
          <a:noFill/>
        </p:spPr>
        <p:txBody>
          <a:bodyPr wrap="square" rtlCol="0">
            <a:spAutoFit/>
          </a:bodyPr>
          <a:lstStyle/>
          <a:p>
            <a:r>
              <a:rPr lang="en-US" dirty="0" smtClean="0"/>
              <a:t>S1,S4</a:t>
            </a:r>
            <a:endParaRPr lang="en-US" dirty="0"/>
          </a:p>
        </p:txBody>
      </p:sp>
      <p:sp>
        <p:nvSpPr>
          <p:cNvPr id="15" name="TextBox 14"/>
          <p:cNvSpPr txBox="1"/>
          <p:nvPr/>
        </p:nvSpPr>
        <p:spPr>
          <a:xfrm>
            <a:off x="1905000" y="5105400"/>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6" name="TextBox 15"/>
          <p:cNvSpPr txBox="1"/>
          <p:nvPr/>
        </p:nvSpPr>
        <p:spPr>
          <a:xfrm>
            <a:off x="4648200" y="5024993"/>
            <a:ext cx="533400" cy="369332"/>
          </a:xfrm>
          <a:prstGeom prst="rect">
            <a:avLst/>
          </a:prstGeom>
          <a:noFill/>
        </p:spPr>
        <p:txBody>
          <a:bodyPr wrap="square" rtlCol="0">
            <a:spAutoFit/>
          </a:bodyPr>
          <a:lstStyle/>
          <a:p>
            <a:r>
              <a:rPr lang="en-US" dirty="0" smtClean="0"/>
              <a:t>4</a:t>
            </a:r>
            <a:endParaRPr lang="en-US" dirty="0"/>
          </a:p>
        </p:txBody>
      </p:sp>
      <p:sp>
        <p:nvSpPr>
          <p:cNvPr id="17" name="TextBox 16"/>
          <p:cNvSpPr txBox="1"/>
          <p:nvPr/>
        </p:nvSpPr>
        <p:spPr>
          <a:xfrm>
            <a:off x="7696200" y="5024993"/>
            <a:ext cx="533400" cy="369332"/>
          </a:xfrm>
          <a:prstGeom prst="rect">
            <a:avLst/>
          </a:prstGeom>
          <a:noFill/>
        </p:spPr>
        <p:txBody>
          <a:bodyPr wrap="square" rtlCol="0">
            <a:spAutoFit/>
          </a:bodyPr>
          <a:lstStyle/>
          <a:p>
            <a:r>
              <a:rPr lang="en-US" dirty="0" smtClean="0"/>
              <a:t>I</a:t>
            </a:r>
            <a:endParaRPr lang="en-US" dirty="0"/>
          </a:p>
        </p:txBody>
      </p:sp>
      <p:cxnSp>
        <p:nvCxnSpPr>
          <p:cNvPr id="18" name="Straight Connector 17"/>
          <p:cNvCxnSpPr>
            <a:stCxn id="6" idx="3"/>
          </p:cNvCxnSpPr>
          <p:nvPr/>
        </p:nvCxnSpPr>
        <p:spPr>
          <a:xfrm flipH="1">
            <a:off x="2209800" y="3465601"/>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5"/>
            <a:endCxn id="8" idx="1"/>
          </p:cNvCxnSpPr>
          <p:nvPr/>
        </p:nvCxnSpPr>
        <p:spPr>
          <a:xfrm>
            <a:off x="3622208" y="3465601"/>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3"/>
            <a:endCxn id="8" idx="7"/>
          </p:cNvCxnSpPr>
          <p:nvPr/>
        </p:nvCxnSpPr>
        <p:spPr>
          <a:xfrm flipH="1">
            <a:off x="5070008" y="3389401"/>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12" idx="1"/>
          </p:cNvCxnSpPr>
          <p:nvPr/>
        </p:nvCxnSpPr>
        <p:spPr>
          <a:xfrm>
            <a:off x="6441608" y="3389401"/>
            <a:ext cx="1061384" cy="90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3" idx="3"/>
          </p:cNvCxnSpPr>
          <p:nvPr/>
        </p:nvCxnSpPr>
        <p:spPr>
          <a:xfrm flipV="1">
            <a:off x="3429000" y="2082333"/>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67200" y="14319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24" name="Straight Connector 23"/>
          <p:cNvCxnSpPr>
            <a:stCxn id="23" idx="5"/>
          </p:cNvCxnSpPr>
          <p:nvPr/>
        </p:nvCxnSpPr>
        <p:spPr>
          <a:xfrm>
            <a:off x="4917608" y="2082333"/>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5400" y="1584325"/>
            <a:ext cx="533400" cy="369332"/>
          </a:xfrm>
          <a:prstGeom prst="rect">
            <a:avLst/>
          </a:prstGeom>
          <a:noFill/>
        </p:spPr>
        <p:txBody>
          <a:bodyPr wrap="square" rtlCol="0">
            <a:spAutoFit/>
          </a:bodyPr>
          <a:lstStyle/>
          <a:p>
            <a:r>
              <a:rPr lang="en-US" dirty="0" smtClean="0"/>
              <a:t>S3</a:t>
            </a:r>
            <a:endParaRPr lang="en-US" dirty="0"/>
          </a:p>
        </p:txBody>
      </p:sp>
      <p:sp>
        <p:nvSpPr>
          <p:cNvPr id="26" name="TextBox 25"/>
          <p:cNvSpPr txBox="1"/>
          <p:nvPr/>
        </p:nvSpPr>
        <p:spPr>
          <a:xfrm>
            <a:off x="4572000" y="2270125"/>
            <a:ext cx="533400" cy="369332"/>
          </a:xfrm>
          <a:prstGeom prst="rect">
            <a:avLst/>
          </a:prstGeom>
          <a:noFill/>
        </p:spPr>
        <p:txBody>
          <a:bodyPr wrap="square" rtlCol="0">
            <a:spAutoFit/>
          </a:bodyPr>
          <a:lstStyle/>
          <a:p>
            <a:r>
              <a:rPr lang="en-US" dirty="0" smtClean="0"/>
              <a:t>[ ]</a:t>
            </a:r>
            <a:endParaRPr lang="en-US" dirty="0"/>
          </a:p>
        </p:txBody>
      </p:sp>
      <p:sp>
        <p:nvSpPr>
          <p:cNvPr id="27" name="Oval 26"/>
          <p:cNvSpPr/>
          <p:nvPr/>
        </p:nvSpPr>
        <p:spPr>
          <a:xfrm>
            <a:off x="228600" y="4343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n7</a:t>
            </a:r>
            <a:endParaRPr lang="en-US" dirty="0"/>
          </a:p>
        </p:txBody>
      </p:sp>
      <p:sp>
        <p:nvSpPr>
          <p:cNvPr id="28" name="Oval 27"/>
          <p:cNvSpPr/>
          <p:nvPr/>
        </p:nvSpPr>
        <p:spPr>
          <a:xfrm>
            <a:off x="762000" y="2895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n8</a:t>
            </a:r>
            <a:endParaRPr lang="en-US" dirty="0"/>
          </a:p>
        </p:txBody>
      </p:sp>
      <p:sp>
        <p:nvSpPr>
          <p:cNvPr id="29" name="TextBox 28"/>
          <p:cNvSpPr txBox="1"/>
          <p:nvPr/>
        </p:nvSpPr>
        <p:spPr>
          <a:xfrm>
            <a:off x="1371600" y="2438400"/>
            <a:ext cx="533400" cy="369332"/>
          </a:xfrm>
          <a:prstGeom prst="rect">
            <a:avLst/>
          </a:prstGeom>
          <a:noFill/>
        </p:spPr>
        <p:txBody>
          <a:bodyPr wrap="square" rtlCol="0">
            <a:spAutoFit/>
          </a:bodyPr>
          <a:lstStyle/>
          <a:p>
            <a:r>
              <a:rPr lang="en-US" dirty="0" smtClean="0"/>
              <a:t>S5</a:t>
            </a:r>
            <a:endParaRPr lang="en-US" dirty="0"/>
          </a:p>
        </p:txBody>
      </p:sp>
      <p:cxnSp>
        <p:nvCxnSpPr>
          <p:cNvPr id="31" name="Straight Connector 30"/>
          <p:cNvCxnSpPr>
            <a:stCxn id="28" idx="5"/>
            <a:endCxn id="8" idx="2"/>
          </p:cNvCxnSpPr>
          <p:nvPr/>
        </p:nvCxnSpPr>
        <p:spPr>
          <a:xfrm>
            <a:off x="1412408" y="3546008"/>
            <a:ext cx="3007192" cy="101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3"/>
            <a:endCxn id="27" idx="0"/>
          </p:cNvCxnSpPr>
          <p:nvPr/>
        </p:nvCxnSpPr>
        <p:spPr>
          <a:xfrm flipH="1">
            <a:off x="609600" y="3546008"/>
            <a:ext cx="263992" cy="79739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 y="5181600"/>
            <a:ext cx="1066800" cy="369332"/>
          </a:xfrm>
          <a:prstGeom prst="rect">
            <a:avLst/>
          </a:prstGeom>
          <a:noFill/>
        </p:spPr>
        <p:txBody>
          <a:bodyPr wrap="square" rtlCol="0">
            <a:spAutoFit/>
          </a:bodyPr>
          <a:lstStyle/>
          <a:p>
            <a:r>
              <a:rPr lang="en-US" dirty="0" err="1" smtClean="0"/>
              <a:t>Addr</a:t>
            </a:r>
            <a:r>
              <a:rPr lang="en-US" dirty="0" smtClean="0"/>
              <a:t>(B)</a:t>
            </a:r>
            <a:endParaRPr lang="en-US" dirty="0"/>
          </a:p>
        </p:txBody>
      </p:sp>
      <p:sp>
        <p:nvSpPr>
          <p:cNvPr id="35" name="TextBox 34"/>
          <p:cNvSpPr txBox="1"/>
          <p:nvPr/>
        </p:nvSpPr>
        <p:spPr>
          <a:xfrm>
            <a:off x="990600" y="3733800"/>
            <a:ext cx="609600" cy="369332"/>
          </a:xfrm>
          <a:prstGeom prst="rect">
            <a:avLst/>
          </a:prstGeom>
          <a:noFill/>
        </p:spPr>
        <p:txBody>
          <a:bodyPr wrap="square" rtlCol="0">
            <a:spAutoFit/>
          </a:bodyPr>
          <a:lstStyle/>
          <a:p>
            <a:pPr algn="ct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9626-5A2F-4BE7-AA07-39FBBE3D288B}" type="slidenum">
              <a:rPr lang="en-US" smtClean="0"/>
              <a:pPr/>
              <a:t>42</a:t>
            </a:fld>
            <a:endParaRPr lang="en-US"/>
          </a:p>
        </p:txBody>
      </p:sp>
      <p:sp>
        <p:nvSpPr>
          <p:cNvPr id="5" name="Oval 4"/>
          <p:cNvSpPr/>
          <p:nvPr/>
        </p:nvSpPr>
        <p:spPr>
          <a:xfrm>
            <a:off x="3276600" y="36650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6" name="Oval 5"/>
          <p:cNvSpPr/>
          <p:nvPr/>
        </p:nvSpPr>
        <p:spPr>
          <a:xfrm>
            <a:off x="2286000" y="51170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4724400" y="50249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8" name="TextBox 7"/>
          <p:cNvSpPr txBox="1"/>
          <p:nvPr/>
        </p:nvSpPr>
        <p:spPr>
          <a:xfrm>
            <a:off x="3352800" y="4427061"/>
            <a:ext cx="609600" cy="369332"/>
          </a:xfrm>
          <a:prstGeom prst="rect">
            <a:avLst/>
          </a:prstGeom>
          <a:noFill/>
        </p:spPr>
        <p:txBody>
          <a:bodyPr wrap="square" rtlCol="0">
            <a:spAutoFit/>
          </a:bodyPr>
          <a:lstStyle/>
          <a:p>
            <a:pPr algn="ctr"/>
            <a:r>
              <a:rPr lang="en-US" dirty="0" smtClean="0"/>
              <a:t>-</a:t>
            </a:r>
            <a:endParaRPr lang="en-US" dirty="0"/>
          </a:p>
        </p:txBody>
      </p:sp>
      <p:sp>
        <p:nvSpPr>
          <p:cNvPr id="9" name="TextBox 8"/>
          <p:cNvSpPr txBox="1"/>
          <p:nvPr/>
        </p:nvSpPr>
        <p:spPr>
          <a:xfrm>
            <a:off x="2743200" y="3516868"/>
            <a:ext cx="533400" cy="369332"/>
          </a:xfrm>
          <a:prstGeom prst="rect">
            <a:avLst/>
          </a:prstGeom>
          <a:noFill/>
        </p:spPr>
        <p:txBody>
          <a:bodyPr wrap="square" rtlCol="0">
            <a:spAutoFit/>
          </a:bodyPr>
          <a:lstStyle/>
          <a:p>
            <a:r>
              <a:rPr lang="en-US" dirty="0" smtClean="0"/>
              <a:t>S2</a:t>
            </a:r>
            <a:endParaRPr lang="en-US" dirty="0"/>
          </a:p>
        </p:txBody>
      </p:sp>
      <p:sp>
        <p:nvSpPr>
          <p:cNvPr id="10" name="Oval 9"/>
          <p:cNvSpPr/>
          <p:nvPr/>
        </p:nvSpPr>
        <p:spPr>
          <a:xfrm>
            <a:off x="6096000" y="35888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1" name="Oval 10"/>
          <p:cNvSpPr/>
          <p:nvPr/>
        </p:nvSpPr>
        <p:spPr>
          <a:xfrm>
            <a:off x="7696200" y="50366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2" name="TextBox 11"/>
          <p:cNvSpPr txBox="1"/>
          <p:nvPr/>
        </p:nvSpPr>
        <p:spPr>
          <a:xfrm>
            <a:off x="6248400" y="4427061"/>
            <a:ext cx="609600" cy="369332"/>
          </a:xfrm>
          <a:prstGeom prst="rect">
            <a:avLst/>
          </a:prstGeom>
          <a:noFill/>
        </p:spPr>
        <p:txBody>
          <a:bodyPr wrap="square" rtlCol="0">
            <a:spAutoFit/>
          </a:bodyPr>
          <a:lstStyle/>
          <a:p>
            <a:pPr algn="ctr"/>
            <a:r>
              <a:rPr lang="en-US" dirty="0" smtClean="0"/>
              <a:t>*</a:t>
            </a:r>
            <a:endParaRPr lang="en-US" dirty="0"/>
          </a:p>
        </p:txBody>
      </p:sp>
      <p:sp>
        <p:nvSpPr>
          <p:cNvPr id="13" name="TextBox 12"/>
          <p:cNvSpPr txBox="1"/>
          <p:nvPr/>
        </p:nvSpPr>
        <p:spPr>
          <a:xfrm>
            <a:off x="6858000" y="3436462"/>
            <a:ext cx="914400" cy="369332"/>
          </a:xfrm>
          <a:prstGeom prst="rect">
            <a:avLst/>
          </a:prstGeom>
          <a:noFill/>
        </p:spPr>
        <p:txBody>
          <a:bodyPr wrap="square" rtlCol="0">
            <a:spAutoFit/>
          </a:bodyPr>
          <a:lstStyle/>
          <a:p>
            <a:r>
              <a:rPr lang="en-US" dirty="0" smtClean="0"/>
              <a:t>S1,S4</a:t>
            </a:r>
            <a:endParaRPr lang="en-US" dirty="0"/>
          </a:p>
        </p:txBody>
      </p:sp>
      <p:sp>
        <p:nvSpPr>
          <p:cNvPr id="14" name="TextBox 13"/>
          <p:cNvSpPr txBox="1"/>
          <p:nvPr/>
        </p:nvSpPr>
        <p:spPr>
          <a:xfrm>
            <a:off x="2209800" y="5955268"/>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5" name="TextBox 14"/>
          <p:cNvSpPr txBox="1"/>
          <p:nvPr/>
        </p:nvSpPr>
        <p:spPr>
          <a:xfrm>
            <a:off x="4953000" y="5874861"/>
            <a:ext cx="5334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8001000" y="5874861"/>
            <a:ext cx="533400" cy="369332"/>
          </a:xfrm>
          <a:prstGeom prst="rect">
            <a:avLst/>
          </a:prstGeom>
          <a:noFill/>
        </p:spPr>
        <p:txBody>
          <a:bodyPr wrap="square" rtlCol="0">
            <a:spAutoFit/>
          </a:bodyPr>
          <a:lstStyle/>
          <a:p>
            <a:r>
              <a:rPr lang="en-US" dirty="0" smtClean="0"/>
              <a:t>I</a:t>
            </a:r>
            <a:endParaRPr lang="en-US" dirty="0"/>
          </a:p>
        </p:txBody>
      </p:sp>
      <p:cxnSp>
        <p:nvCxnSpPr>
          <p:cNvPr id="17" name="Straight Connector 16"/>
          <p:cNvCxnSpPr>
            <a:stCxn id="5" idx="3"/>
          </p:cNvCxnSpPr>
          <p:nvPr/>
        </p:nvCxnSpPr>
        <p:spPr>
          <a:xfrm flipH="1">
            <a:off x="2514600" y="4315469"/>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7" idx="1"/>
          </p:cNvCxnSpPr>
          <p:nvPr/>
        </p:nvCxnSpPr>
        <p:spPr>
          <a:xfrm>
            <a:off x="3927008" y="4315469"/>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7" idx="7"/>
          </p:cNvCxnSpPr>
          <p:nvPr/>
        </p:nvCxnSpPr>
        <p:spPr>
          <a:xfrm flipH="1">
            <a:off x="5374808" y="4239269"/>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1" idx="1"/>
          </p:cNvCxnSpPr>
          <p:nvPr/>
        </p:nvCxnSpPr>
        <p:spPr>
          <a:xfrm>
            <a:off x="6746408" y="4239269"/>
            <a:ext cx="1061384" cy="90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3"/>
          </p:cNvCxnSpPr>
          <p:nvPr/>
        </p:nvCxnSpPr>
        <p:spPr>
          <a:xfrm flipV="1">
            <a:off x="3733800" y="2932201"/>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22817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23" name="Straight Connector 22"/>
          <p:cNvCxnSpPr>
            <a:stCxn id="22" idx="5"/>
          </p:cNvCxnSpPr>
          <p:nvPr/>
        </p:nvCxnSpPr>
        <p:spPr>
          <a:xfrm>
            <a:off x="5222408" y="2932201"/>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2434193"/>
            <a:ext cx="533400" cy="369332"/>
          </a:xfrm>
          <a:prstGeom prst="rect">
            <a:avLst/>
          </a:prstGeom>
          <a:noFill/>
        </p:spPr>
        <p:txBody>
          <a:bodyPr wrap="square" rtlCol="0">
            <a:spAutoFit/>
          </a:bodyPr>
          <a:lstStyle/>
          <a:p>
            <a:r>
              <a:rPr lang="en-US" dirty="0" smtClean="0"/>
              <a:t>S3</a:t>
            </a:r>
            <a:endParaRPr lang="en-US" dirty="0"/>
          </a:p>
        </p:txBody>
      </p:sp>
      <p:sp>
        <p:nvSpPr>
          <p:cNvPr id="25" name="TextBox 24"/>
          <p:cNvSpPr txBox="1"/>
          <p:nvPr/>
        </p:nvSpPr>
        <p:spPr>
          <a:xfrm>
            <a:off x="4876800" y="3048000"/>
            <a:ext cx="533400" cy="369332"/>
          </a:xfrm>
          <a:prstGeom prst="rect">
            <a:avLst/>
          </a:prstGeom>
          <a:noFill/>
        </p:spPr>
        <p:txBody>
          <a:bodyPr wrap="square" rtlCol="0">
            <a:spAutoFit/>
          </a:bodyPr>
          <a:lstStyle/>
          <a:p>
            <a:r>
              <a:rPr lang="en-US" dirty="0" smtClean="0"/>
              <a:t>[ ]</a:t>
            </a:r>
            <a:endParaRPr lang="en-US" dirty="0"/>
          </a:p>
        </p:txBody>
      </p:sp>
      <p:sp>
        <p:nvSpPr>
          <p:cNvPr id="26" name="Oval 25"/>
          <p:cNvSpPr/>
          <p:nvPr/>
        </p:nvSpPr>
        <p:spPr>
          <a:xfrm>
            <a:off x="533400" y="51932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n7</a:t>
            </a:r>
            <a:endParaRPr lang="en-US" dirty="0"/>
          </a:p>
        </p:txBody>
      </p:sp>
      <p:sp>
        <p:nvSpPr>
          <p:cNvPr id="27" name="Oval 26"/>
          <p:cNvSpPr/>
          <p:nvPr/>
        </p:nvSpPr>
        <p:spPr>
          <a:xfrm>
            <a:off x="1066800" y="3745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n8</a:t>
            </a:r>
            <a:endParaRPr lang="en-US" dirty="0"/>
          </a:p>
        </p:txBody>
      </p:sp>
      <p:sp>
        <p:nvSpPr>
          <p:cNvPr id="28" name="TextBox 27"/>
          <p:cNvSpPr txBox="1"/>
          <p:nvPr/>
        </p:nvSpPr>
        <p:spPr>
          <a:xfrm>
            <a:off x="1676400" y="3288268"/>
            <a:ext cx="533400" cy="369332"/>
          </a:xfrm>
          <a:prstGeom prst="rect">
            <a:avLst/>
          </a:prstGeom>
          <a:noFill/>
        </p:spPr>
        <p:txBody>
          <a:bodyPr wrap="square" rtlCol="0">
            <a:spAutoFit/>
          </a:bodyPr>
          <a:lstStyle/>
          <a:p>
            <a:r>
              <a:rPr lang="en-US" dirty="0" smtClean="0"/>
              <a:t>S5</a:t>
            </a:r>
            <a:endParaRPr lang="en-US" dirty="0"/>
          </a:p>
        </p:txBody>
      </p:sp>
      <p:cxnSp>
        <p:nvCxnSpPr>
          <p:cNvPr id="29" name="Straight Connector 28"/>
          <p:cNvCxnSpPr>
            <a:stCxn id="27" idx="5"/>
            <a:endCxn id="7" idx="2"/>
          </p:cNvCxnSpPr>
          <p:nvPr/>
        </p:nvCxnSpPr>
        <p:spPr>
          <a:xfrm>
            <a:off x="1717208" y="4395876"/>
            <a:ext cx="3007192" cy="101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3"/>
            <a:endCxn id="26" idx="0"/>
          </p:cNvCxnSpPr>
          <p:nvPr/>
        </p:nvCxnSpPr>
        <p:spPr>
          <a:xfrm flipH="1">
            <a:off x="914400" y="4395876"/>
            <a:ext cx="263992" cy="79739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200" y="6031468"/>
            <a:ext cx="1066800" cy="369332"/>
          </a:xfrm>
          <a:prstGeom prst="rect">
            <a:avLst/>
          </a:prstGeom>
          <a:noFill/>
        </p:spPr>
        <p:txBody>
          <a:bodyPr wrap="square" rtlCol="0">
            <a:spAutoFit/>
          </a:bodyPr>
          <a:lstStyle/>
          <a:p>
            <a:r>
              <a:rPr lang="en-US" dirty="0" err="1" smtClean="0"/>
              <a:t>Addr</a:t>
            </a:r>
            <a:r>
              <a:rPr lang="en-US" dirty="0" smtClean="0"/>
              <a:t>(B)</a:t>
            </a:r>
            <a:endParaRPr lang="en-US" dirty="0"/>
          </a:p>
        </p:txBody>
      </p:sp>
      <p:sp>
        <p:nvSpPr>
          <p:cNvPr id="32" name="TextBox 31"/>
          <p:cNvSpPr txBox="1"/>
          <p:nvPr/>
        </p:nvSpPr>
        <p:spPr>
          <a:xfrm>
            <a:off x="1295400" y="4583668"/>
            <a:ext cx="609600"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a:stCxn id="27" idx="0"/>
          </p:cNvCxnSpPr>
          <p:nvPr/>
        </p:nvCxnSpPr>
        <p:spPr>
          <a:xfrm flipV="1">
            <a:off x="1447800" y="2209800"/>
            <a:ext cx="1295400" cy="153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352800" y="2286001"/>
            <a:ext cx="2819400" cy="1828799"/>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667000" y="1676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38" name="TextBox 37"/>
          <p:cNvSpPr txBox="1"/>
          <p:nvPr/>
        </p:nvSpPr>
        <p:spPr>
          <a:xfrm>
            <a:off x="2438400" y="1219200"/>
            <a:ext cx="533400" cy="369332"/>
          </a:xfrm>
          <a:prstGeom prst="rect">
            <a:avLst/>
          </a:prstGeom>
          <a:noFill/>
        </p:spPr>
        <p:txBody>
          <a:bodyPr wrap="square" rtlCol="0">
            <a:spAutoFit/>
          </a:bodyPr>
          <a:lstStyle/>
          <a:p>
            <a:r>
              <a:rPr lang="en-US" dirty="0" smtClean="0"/>
              <a:t>S6</a:t>
            </a:r>
            <a:endParaRPr lang="en-US" dirty="0"/>
          </a:p>
        </p:txBody>
      </p:sp>
      <p:sp>
        <p:nvSpPr>
          <p:cNvPr id="40" name="Rectangle 39"/>
          <p:cNvSpPr/>
          <p:nvPr/>
        </p:nvSpPr>
        <p:spPr>
          <a:xfrm>
            <a:off x="457200" y="457200"/>
            <a:ext cx="1752600" cy="461665"/>
          </a:xfrm>
          <a:prstGeom prst="rect">
            <a:avLst/>
          </a:prstGeom>
        </p:spPr>
        <p:txBody>
          <a:bodyPr wrap="square">
            <a:spAutoFit/>
          </a:bodyPr>
          <a:lstStyle/>
          <a:p>
            <a:pPr>
              <a:buNone/>
            </a:pPr>
            <a:r>
              <a:rPr lang="en-US" sz="2400" b="1" dirty="0" smtClean="0"/>
              <a:t>S6 := S5[S4]</a:t>
            </a:r>
          </a:p>
        </p:txBody>
      </p:sp>
      <p:sp>
        <p:nvSpPr>
          <p:cNvPr id="41" name="TextBox 40"/>
          <p:cNvSpPr txBox="1"/>
          <p:nvPr/>
        </p:nvSpPr>
        <p:spPr>
          <a:xfrm>
            <a:off x="2743200" y="2514600"/>
            <a:ext cx="533400" cy="369332"/>
          </a:xfrm>
          <a:prstGeom prst="rect">
            <a:avLst/>
          </a:prstGeom>
          <a:noFill/>
        </p:spPr>
        <p:txBody>
          <a:bodyPr wrap="square" rtlCol="0">
            <a:spAutoFit/>
          </a:bodyPr>
          <a:lstStyle/>
          <a:p>
            <a:r>
              <a:rPr lang="en-US" dirty="0" smtClean="0"/>
              <a:t>[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9626-5A2F-4BE7-AA07-39FBBE3D288B}" type="slidenum">
              <a:rPr lang="en-US" smtClean="0"/>
              <a:pPr/>
              <a:t>43</a:t>
            </a:fld>
            <a:endParaRPr lang="en-US"/>
          </a:p>
        </p:txBody>
      </p:sp>
      <p:sp>
        <p:nvSpPr>
          <p:cNvPr id="5" name="Oval 4"/>
          <p:cNvSpPr/>
          <p:nvPr/>
        </p:nvSpPr>
        <p:spPr>
          <a:xfrm>
            <a:off x="3276600" y="36650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6" name="Oval 5"/>
          <p:cNvSpPr/>
          <p:nvPr/>
        </p:nvSpPr>
        <p:spPr>
          <a:xfrm>
            <a:off x="2286000" y="51170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4724400" y="50249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8" name="TextBox 7"/>
          <p:cNvSpPr txBox="1"/>
          <p:nvPr/>
        </p:nvSpPr>
        <p:spPr>
          <a:xfrm>
            <a:off x="3352800" y="4427061"/>
            <a:ext cx="609600" cy="369332"/>
          </a:xfrm>
          <a:prstGeom prst="rect">
            <a:avLst/>
          </a:prstGeom>
          <a:noFill/>
        </p:spPr>
        <p:txBody>
          <a:bodyPr wrap="square" rtlCol="0">
            <a:spAutoFit/>
          </a:bodyPr>
          <a:lstStyle/>
          <a:p>
            <a:pPr algn="ctr"/>
            <a:r>
              <a:rPr lang="en-US" dirty="0" smtClean="0"/>
              <a:t>-</a:t>
            </a:r>
            <a:endParaRPr lang="en-US" dirty="0"/>
          </a:p>
        </p:txBody>
      </p:sp>
      <p:sp>
        <p:nvSpPr>
          <p:cNvPr id="9" name="TextBox 8"/>
          <p:cNvSpPr txBox="1"/>
          <p:nvPr/>
        </p:nvSpPr>
        <p:spPr>
          <a:xfrm>
            <a:off x="2743200" y="3516868"/>
            <a:ext cx="533400" cy="369332"/>
          </a:xfrm>
          <a:prstGeom prst="rect">
            <a:avLst/>
          </a:prstGeom>
          <a:noFill/>
        </p:spPr>
        <p:txBody>
          <a:bodyPr wrap="square" rtlCol="0">
            <a:spAutoFit/>
          </a:bodyPr>
          <a:lstStyle/>
          <a:p>
            <a:r>
              <a:rPr lang="en-US" dirty="0" smtClean="0"/>
              <a:t>S2</a:t>
            </a:r>
            <a:endParaRPr lang="en-US" dirty="0"/>
          </a:p>
        </p:txBody>
      </p:sp>
      <p:sp>
        <p:nvSpPr>
          <p:cNvPr id="10" name="Oval 9"/>
          <p:cNvSpPr/>
          <p:nvPr/>
        </p:nvSpPr>
        <p:spPr>
          <a:xfrm>
            <a:off x="6096000" y="35888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1" name="Oval 10"/>
          <p:cNvSpPr/>
          <p:nvPr/>
        </p:nvSpPr>
        <p:spPr>
          <a:xfrm>
            <a:off x="7696200" y="50366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2" name="TextBox 11"/>
          <p:cNvSpPr txBox="1"/>
          <p:nvPr/>
        </p:nvSpPr>
        <p:spPr>
          <a:xfrm>
            <a:off x="6248400" y="4427061"/>
            <a:ext cx="609600" cy="369332"/>
          </a:xfrm>
          <a:prstGeom prst="rect">
            <a:avLst/>
          </a:prstGeom>
          <a:noFill/>
        </p:spPr>
        <p:txBody>
          <a:bodyPr wrap="square" rtlCol="0">
            <a:spAutoFit/>
          </a:bodyPr>
          <a:lstStyle/>
          <a:p>
            <a:pPr algn="ctr"/>
            <a:r>
              <a:rPr lang="en-US" dirty="0" smtClean="0"/>
              <a:t>*</a:t>
            </a:r>
            <a:endParaRPr lang="en-US" dirty="0"/>
          </a:p>
        </p:txBody>
      </p:sp>
      <p:sp>
        <p:nvSpPr>
          <p:cNvPr id="13" name="TextBox 12"/>
          <p:cNvSpPr txBox="1"/>
          <p:nvPr/>
        </p:nvSpPr>
        <p:spPr>
          <a:xfrm>
            <a:off x="6858000" y="3436462"/>
            <a:ext cx="914400" cy="369332"/>
          </a:xfrm>
          <a:prstGeom prst="rect">
            <a:avLst/>
          </a:prstGeom>
          <a:noFill/>
        </p:spPr>
        <p:txBody>
          <a:bodyPr wrap="square" rtlCol="0">
            <a:spAutoFit/>
          </a:bodyPr>
          <a:lstStyle/>
          <a:p>
            <a:r>
              <a:rPr lang="en-US" dirty="0" smtClean="0"/>
              <a:t>S1,S4</a:t>
            </a:r>
            <a:endParaRPr lang="en-US" dirty="0"/>
          </a:p>
        </p:txBody>
      </p:sp>
      <p:sp>
        <p:nvSpPr>
          <p:cNvPr id="14" name="TextBox 13"/>
          <p:cNvSpPr txBox="1"/>
          <p:nvPr/>
        </p:nvSpPr>
        <p:spPr>
          <a:xfrm>
            <a:off x="2209800" y="5955268"/>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5" name="TextBox 14"/>
          <p:cNvSpPr txBox="1"/>
          <p:nvPr/>
        </p:nvSpPr>
        <p:spPr>
          <a:xfrm>
            <a:off x="4953000" y="5874861"/>
            <a:ext cx="5334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8001000" y="5874861"/>
            <a:ext cx="533400" cy="369332"/>
          </a:xfrm>
          <a:prstGeom prst="rect">
            <a:avLst/>
          </a:prstGeom>
          <a:noFill/>
        </p:spPr>
        <p:txBody>
          <a:bodyPr wrap="square" rtlCol="0">
            <a:spAutoFit/>
          </a:bodyPr>
          <a:lstStyle/>
          <a:p>
            <a:r>
              <a:rPr lang="en-US" dirty="0" smtClean="0"/>
              <a:t>I</a:t>
            </a:r>
            <a:endParaRPr lang="en-US" dirty="0"/>
          </a:p>
        </p:txBody>
      </p:sp>
      <p:cxnSp>
        <p:nvCxnSpPr>
          <p:cNvPr id="17" name="Straight Connector 16"/>
          <p:cNvCxnSpPr>
            <a:stCxn id="5" idx="3"/>
          </p:cNvCxnSpPr>
          <p:nvPr/>
        </p:nvCxnSpPr>
        <p:spPr>
          <a:xfrm flipH="1">
            <a:off x="2514600" y="4315469"/>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7" idx="1"/>
          </p:cNvCxnSpPr>
          <p:nvPr/>
        </p:nvCxnSpPr>
        <p:spPr>
          <a:xfrm>
            <a:off x="3927008" y="4315469"/>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7" idx="7"/>
          </p:cNvCxnSpPr>
          <p:nvPr/>
        </p:nvCxnSpPr>
        <p:spPr>
          <a:xfrm flipH="1">
            <a:off x="5374808" y="4239269"/>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1" idx="1"/>
          </p:cNvCxnSpPr>
          <p:nvPr/>
        </p:nvCxnSpPr>
        <p:spPr>
          <a:xfrm>
            <a:off x="6746408" y="4239269"/>
            <a:ext cx="1061384" cy="90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3"/>
          </p:cNvCxnSpPr>
          <p:nvPr/>
        </p:nvCxnSpPr>
        <p:spPr>
          <a:xfrm flipV="1">
            <a:off x="3733800" y="2932201"/>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22817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23" name="Straight Connector 22"/>
          <p:cNvCxnSpPr>
            <a:stCxn id="22" idx="5"/>
          </p:cNvCxnSpPr>
          <p:nvPr/>
        </p:nvCxnSpPr>
        <p:spPr>
          <a:xfrm>
            <a:off x="5222408" y="2932201"/>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2434193"/>
            <a:ext cx="533400" cy="369332"/>
          </a:xfrm>
          <a:prstGeom prst="rect">
            <a:avLst/>
          </a:prstGeom>
          <a:noFill/>
        </p:spPr>
        <p:txBody>
          <a:bodyPr wrap="square" rtlCol="0">
            <a:spAutoFit/>
          </a:bodyPr>
          <a:lstStyle/>
          <a:p>
            <a:r>
              <a:rPr lang="en-US" dirty="0" smtClean="0"/>
              <a:t>S3</a:t>
            </a:r>
            <a:endParaRPr lang="en-US" dirty="0"/>
          </a:p>
        </p:txBody>
      </p:sp>
      <p:sp>
        <p:nvSpPr>
          <p:cNvPr id="25" name="TextBox 24"/>
          <p:cNvSpPr txBox="1"/>
          <p:nvPr/>
        </p:nvSpPr>
        <p:spPr>
          <a:xfrm>
            <a:off x="4876800" y="3048000"/>
            <a:ext cx="533400" cy="369332"/>
          </a:xfrm>
          <a:prstGeom prst="rect">
            <a:avLst/>
          </a:prstGeom>
          <a:noFill/>
        </p:spPr>
        <p:txBody>
          <a:bodyPr wrap="square" rtlCol="0">
            <a:spAutoFit/>
          </a:bodyPr>
          <a:lstStyle/>
          <a:p>
            <a:r>
              <a:rPr lang="en-US" dirty="0" smtClean="0"/>
              <a:t>[ ]</a:t>
            </a:r>
            <a:endParaRPr lang="en-US" dirty="0"/>
          </a:p>
        </p:txBody>
      </p:sp>
      <p:sp>
        <p:nvSpPr>
          <p:cNvPr id="26" name="Oval 25"/>
          <p:cNvSpPr/>
          <p:nvPr/>
        </p:nvSpPr>
        <p:spPr>
          <a:xfrm>
            <a:off x="533400" y="51932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n7</a:t>
            </a:r>
            <a:endParaRPr lang="en-US" dirty="0"/>
          </a:p>
        </p:txBody>
      </p:sp>
      <p:sp>
        <p:nvSpPr>
          <p:cNvPr id="27" name="Oval 26"/>
          <p:cNvSpPr/>
          <p:nvPr/>
        </p:nvSpPr>
        <p:spPr>
          <a:xfrm>
            <a:off x="1066800" y="3745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n8</a:t>
            </a:r>
            <a:endParaRPr lang="en-US" dirty="0"/>
          </a:p>
        </p:txBody>
      </p:sp>
      <p:sp>
        <p:nvSpPr>
          <p:cNvPr id="28" name="TextBox 27"/>
          <p:cNvSpPr txBox="1"/>
          <p:nvPr/>
        </p:nvSpPr>
        <p:spPr>
          <a:xfrm>
            <a:off x="1676400" y="3288268"/>
            <a:ext cx="533400" cy="369332"/>
          </a:xfrm>
          <a:prstGeom prst="rect">
            <a:avLst/>
          </a:prstGeom>
          <a:noFill/>
        </p:spPr>
        <p:txBody>
          <a:bodyPr wrap="square" rtlCol="0">
            <a:spAutoFit/>
          </a:bodyPr>
          <a:lstStyle/>
          <a:p>
            <a:r>
              <a:rPr lang="en-US" dirty="0" smtClean="0"/>
              <a:t>S5</a:t>
            </a:r>
            <a:endParaRPr lang="en-US" dirty="0"/>
          </a:p>
        </p:txBody>
      </p:sp>
      <p:cxnSp>
        <p:nvCxnSpPr>
          <p:cNvPr id="29" name="Straight Connector 28"/>
          <p:cNvCxnSpPr>
            <a:stCxn id="27" idx="5"/>
            <a:endCxn id="7" idx="2"/>
          </p:cNvCxnSpPr>
          <p:nvPr/>
        </p:nvCxnSpPr>
        <p:spPr>
          <a:xfrm>
            <a:off x="1717208" y="4395876"/>
            <a:ext cx="3007192" cy="101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3"/>
            <a:endCxn id="26" idx="0"/>
          </p:cNvCxnSpPr>
          <p:nvPr/>
        </p:nvCxnSpPr>
        <p:spPr>
          <a:xfrm flipH="1">
            <a:off x="914400" y="4395876"/>
            <a:ext cx="263992" cy="79739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200" y="6031468"/>
            <a:ext cx="1066800" cy="369332"/>
          </a:xfrm>
          <a:prstGeom prst="rect">
            <a:avLst/>
          </a:prstGeom>
          <a:noFill/>
        </p:spPr>
        <p:txBody>
          <a:bodyPr wrap="square" rtlCol="0">
            <a:spAutoFit/>
          </a:bodyPr>
          <a:lstStyle/>
          <a:p>
            <a:r>
              <a:rPr lang="en-US" dirty="0" err="1" smtClean="0"/>
              <a:t>Addr</a:t>
            </a:r>
            <a:r>
              <a:rPr lang="en-US" dirty="0" smtClean="0"/>
              <a:t>(B)</a:t>
            </a:r>
            <a:endParaRPr lang="en-US" dirty="0"/>
          </a:p>
        </p:txBody>
      </p:sp>
      <p:sp>
        <p:nvSpPr>
          <p:cNvPr id="32" name="TextBox 31"/>
          <p:cNvSpPr txBox="1"/>
          <p:nvPr/>
        </p:nvSpPr>
        <p:spPr>
          <a:xfrm>
            <a:off x="1295400" y="4583668"/>
            <a:ext cx="609600"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a:stCxn id="27" idx="0"/>
          </p:cNvCxnSpPr>
          <p:nvPr/>
        </p:nvCxnSpPr>
        <p:spPr>
          <a:xfrm flipV="1">
            <a:off x="1447800" y="2209800"/>
            <a:ext cx="1295400" cy="153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352800" y="2286001"/>
            <a:ext cx="2819400" cy="1828799"/>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667000" y="1676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38" name="TextBox 37"/>
          <p:cNvSpPr txBox="1"/>
          <p:nvPr/>
        </p:nvSpPr>
        <p:spPr>
          <a:xfrm>
            <a:off x="2438400" y="1219200"/>
            <a:ext cx="533400" cy="369332"/>
          </a:xfrm>
          <a:prstGeom prst="rect">
            <a:avLst/>
          </a:prstGeom>
          <a:noFill/>
        </p:spPr>
        <p:txBody>
          <a:bodyPr wrap="square" rtlCol="0">
            <a:spAutoFit/>
          </a:bodyPr>
          <a:lstStyle/>
          <a:p>
            <a:r>
              <a:rPr lang="en-US" dirty="0" smtClean="0"/>
              <a:t>S6</a:t>
            </a:r>
            <a:endParaRPr lang="en-US" dirty="0"/>
          </a:p>
        </p:txBody>
      </p:sp>
      <p:sp>
        <p:nvSpPr>
          <p:cNvPr id="40" name="Rectangle 39"/>
          <p:cNvSpPr/>
          <p:nvPr/>
        </p:nvSpPr>
        <p:spPr>
          <a:xfrm>
            <a:off x="457200" y="457200"/>
            <a:ext cx="1752600" cy="461665"/>
          </a:xfrm>
          <a:prstGeom prst="rect">
            <a:avLst/>
          </a:prstGeom>
        </p:spPr>
        <p:txBody>
          <a:bodyPr wrap="square">
            <a:spAutoFit/>
          </a:bodyPr>
          <a:lstStyle/>
          <a:p>
            <a:r>
              <a:rPr lang="en-US" sz="2400" b="1" dirty="0" smtClean="0"/>
              <a:t>S7 := S3*S6</a:t>
            </a:r>
          </a:p>
        </p:txBody>
      </p:sp>
      <p:cxnSp>
        <p:nvCxnSpPr>
          <p:cNvPr id="41" name="Straight Connector 40"/>
          <p:cNvCxnSpPr/>
          <p:nvPr/>
        </p:nvCxnSpPr>
        <p:spPr>
          <a:xfrm flipV="1">
            <a:off x="3200400" y="12192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352800" y="60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n10</a:t>
            </a:r>
            <a:endParaRPr lang="en-US" dirty="0"/>
          </a:p>
        </p:txBody>
      </p:sp>
      <p:cxnSp>
        <p:nvCxnSpPr>
          <p:cNvPr id="46" name="Straight Connector 45"/>
          <p:cNvCxnSpPr>
            <a:stCxn id="43" idx="5"/>
            <a:endCxn id="22" idx="0"/>
          </p:cNvCxnSpPr>
          <p:nvPr/>
        </p:nvCxnSpPr>
        <p:spPr>
          <a:xfrm>
            <a:off x="4003208" y="1260008"/>
            <a:ext cx="949792" cy="10217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0" y="2514600"/>
            <a:ext cx="533400" cy="369332"/>
          </a:xfrm>
          <a:prstGeom prst="rect">
            <a:avLst/>
          </a:prstGeom>
          <a:noFill/>
        </p:spPr>
        <p:txBody>
          <a:bodyPr wrap="square" rtlCol="0">
            <a:spAutoFit/>
          </a:bodyPr>
          <a:lstStyle/>
          <a:p>
            <a:r>
              <a:rPr lang="en-US" dirty="0" smtClean="0"/>
              <a:t>[ ]</a:t>
            </a:r>
            <a:endParaRPr lang="en-US" dirty="0"/>
          </a:p>
        </p:txBody>
      </p:sp>
      <p:sp>
        <p:nvSpPr>
          <p:cNvPr id="48" name="TextBox 47"/>
          <p:cNvSpPr txBox="1"/>
          <p:nvPr/>
        </p:nvSpPr>
        <p:spPr>
          <a:xfrm>
            <a:off x="3581400" y="1447800"/>
            <a:ext cx="533400" cy="369332"/>
          </a:xfrm>
          <a:prstGeom prst="rect">
            <a:avLst/>
          </a:prstGeom>
          <a:noFill/>
        </p:spPr>
        <p:txBody>
          <a:bodyPr wrap="square" rtlCol="0">
            <a:spAutoFit/>
          </a:bodyPr>
          <a:lstStyle/>
          <a:p>
            <a:r>
              <a:rPr lang="en-US" dirty="0" smtClean="0"/>
              <a:t>*</a:t>
            </a:r>
            <a:endParaRPr lang="en-US" dirty="0"/>
          </a:p>
        </p:txBody>
      </p:sp>
      <p:sp>
        <p:nvSpPr>
          <p:cNvPr id="49" name="TextBox 48"/>
          <p:cNvSpPr txBox="1"/>
          <p:nvPr/>
        </p:nvSpPr>
        <p:spPr>
          <a:xfrm>
            <a:off x="4191000" y="533400"/>
            <a:ext cx="533400" cy="369332"/>
          </a:xfrm>
          <a:prstGeom prst="rect">
            <a:avLst/>
          </a:prstGeom>
          <a:noFill/>
        </p:spPr>
        <p:txBody>
          <a:bodyPr wrap="square" rtlCol="0">
            <a:spAutoFit/>
          </a:bodyPr>
          <a:lstStyle/>
          <a:p>
            <a:r>
              <a:rPr lang="en-US" dirty="0" smtClean="0"/>
              <a:t>S7</a:t>
            </a:r>
            <a:endParaRPr lang="en-US" dirty="0"/>
          </a:p>
        </p:txBody>
      </p:sp>
      <p:sp>
        <p:nvSpPr>
          <p:cNvPr id="50" name="TextBox 49"/>
          <p:cNvSpPr txBox="1"/>
          <p:nvPr/>
        </p:nvSpPr>
        <p:spPr>
          <a:xfrm>
            <a:off x="2590800" y="1371600"/>
            <a:ext cx="533400" cy="369332"/>
          </a:xfrm>
          <a:prstGeom prst="rect">
            <a:avLst/>
          </a:prstGeom>
          <a:noFill/>
        </p:spPr>
        <p:txBody>
          <a:bodyPr wrap="square" rtlCol="0">
            <a:spAutoFit/>
          </a:bodyPr>
          <a:lstStyle/>
          <a:p>
            <a:r>
              <a:rPr lang="en-US" dirty="0" smtClean="0"/>
              <a:t>S6</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9626-5A2F-4BE7-AA07-39FBBE3D288B}" type="slidenum">
              <a:rPr lang="en-US" smtClean="0"/>
              <a:pPr/>
              <a:t>44</a:t>
            </a:fld>
            <a:endParaRPr lang="en-US"/>
          </a:p>
        </p:txBody>
      </p:sp>
      <p:sp>
        <p:nvSpPr>
          <p:cNvPr id="5" name="Oval 4"/>
          <p:cNvSpPr/>
          <p:nvPr/>
        </p:nvSpPr>
        <p:spPr>
          <a:xfrm>
            <a:off x="3276600" y="41984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6" name="Oval 5"/>
          <p:cNvSpPr/>
          <p:nvPr/>
        </p:nvSpPr>
        <p:spPr>
          <a:xfrm>
            <a:off x="2286000" y="5650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4724400" y="55583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8" name="TextBox 7"/>
          <p:cNvSpPr txBox="1"/>
          <p:nvPr/>
        </p:nvSpPr>
        <p:spPr>
          <a:xfrm>
            <a:off x="3352800" y="4960461"/>
            <a:ext cx="609600" cy="369332"/>
          </a:xfrm>
          <a:prstGeom prst="rect">
            <a:avLst/>
          </a:prstGeom>
          <a:noFill/>
        </p:spPr>
        <p:txBody>
          <a:bodyPr wrap="square" rtlCol="0">
            <a:spAutoFit/>
          </a:bodyPr>
          <a:lstStyle/>
          <a:p>
            <a:pPr algn="ctr"/>
            <a:r>
              <a:rPr lang="en-US" dirty="0" smtClean="0"/>
              <a:t>-</a:t>
            </a:r>
            <a:endParaRPr lang="en-US" dirty="0"/>
          </a:p>
        </p:txBody>
      </p:sp>
      <p:sp>
        <p:nvSpPr>
          <p:cNvPr id="9" name="TextBox 8"/>
          <p:cNvSpPr txBox="1"/>
          <p:nvPr/>
        </p:nvSpPr>
        <p:spPr>
          <a:xfrm>
            <a:off x="2743200" y="4050268"/>
            <a:ext cx="533400" cy="369332"/>
          </a:xfrm>
          <a:prstGeom prst="rect">
            <a:avLst/>
          </a:prstGeom>
          <a:noFill/>
        </p:spPr>
        <p:txBody>
          <a:bodyPr wrap="square" rtlCol="0">
            <a:spAutoFit/>
          </a:bodyPr>
          <a:lstStyle/>
          <a:p>
            <a:r>
              <a:rPr lang="en-US" dirty="0" smtClean="0"/>
              <a:t>S2</a:t>
            </a:r>
            <a:endParaRPr lang="en-US" dirty="0"/>
          </a:p>
        </p:txBody>
      </p:sp>
      <p:sp>
        <p:nvSpPr>
          <p:cNvPr id="10" name="Oval 9"/>
          <p:cNvSpPr/>
          <p:nvPr/>
        </p:nvSpPr>
        <p:spPr>
          <a:xfrm>
            <a:off x="6096000" y="41222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1" name="Oval 10"/>
          <p:cNvSpPr/>
          <p:nvPr/>
        </p:nvSpPr>
        <p:spPr>
          <a:xfrm>
            <a:off x="7696200" y="55700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2" name="TextBox 11"/>
          <p:cNvSpPr txBox="1"/>
          <p:nvPr/>
        </p:nvSpPr>
        <p:spPr>
          <a:xfrm>
            <a:off x="6248400" y="4960461"/>
            <a:ext cx="609600" cy="369332"/>
          </a:xfrm>
          <a:prstGeom prst="rect">
            <a:avLst/>
          </a:prstGeom>
          <a:noFill/>
        </p:spPr>
        <p:txBody>
          <a:bodyPr wrap="square" rtlCol="0">
            <a:spAutoFit/>
          </a:bodyPr>
          <a:lstStyle/>
          <a:p>
            <a:pPr algn="ctr"/>
            <a:r>
              <a:rPr lang="en-US" dirty="0" smtClean="0"/>
              <a:t>*</a:t>
            </a:r>
            <a:endParaRPr lang="en-US" dirty="0"/>
          </a:p>
        </p:txBody>
      </p:sp>
      <p:sp>
        <p:nvSpPr>
          <p:cNvPr id="13" name="TextBox 12"/>
          <p:cNvSpPr txBox="1"/>
          <p:nvPr/>
        </p:nvSpPr>
        <p:spPr>
          <a:xfrm>
            <a:off x="6858000" y="3969862"/>
            <a:ext cx="914400" cy="369332"/>
          </a:xfrm>
          <a:prstGeom prst="rect">
            <a:avLst/>
          </a:prstGeom>
          <a:noFill/>
        </p:spPr>
        <p:txBody>
          <a:bodyPr wrap="square" rtlCol="0">
            <a:spAutoFit/>
          </a:bodyPr>
          <a:lstStyle/>
          <a:p>
            <a:r>
              <a:rPr lang="en-US" dirty="0" smtClean="0"/>
              <a:t>S1,S4</a:t>
            </a:r>
            <a:endParaRPr lang="en-US" dirty="0"/>
          </a:p>
        </p:txBody>
      </p:sp>
      <p:sp>
        <p:nvSpPr>
          <p:cNvPr id="14" name="TextBox 13"/>
          <p:cNvSpPr txBox="1"/>
          <p:nvPr/>
        </p:nvSpPr>
        <p:spPr>
          <a:xfrm>
            <a:off x="2209800" y="6488668"/>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5" name="TextBox 14"/>
          <p:cNvSpPr txBox="1"/>
          <p:nvPr/>
        </p:nvSpPr>
        <p:spPr>
          <a:xfrm>
            <a:off x="4953000" y="6408261"/>
            <a:ext cx="5334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8001000" y="6408261"/>
            <a:ext cx="533400" cy="369332"/>
          </a:xfrm>
          <a:prstGeom prst="rect">
            <a:avLst/>
          </a:prstGeom>
          <a:noFill/>
        </p:spPr>
        <p:txBody>
          <a:bodyPr wrap="square" rtlCol="0">
            <a:spAutoFit/>
          </a:bodyPr>
          <a:lstStyle/>
          <a:p>
            <a:r>
              <a:rPr lang="en-US" dirty="0" smtClean="0"/>
              <a:t>I</a:t>
            </a:r>
            <a:endParaRPr lang="en-US" dirty="0"/>
          </a:p>
        </p:txBody>
      </p:sp>
      <p:cxnSp>
        <p:nvCxnSpPr>
          <p:cNvPr id="17" name="Straight Connector 16"/>
          <p:cNvCxnSpPr>
            <a:stCxn id="5" idx="3"/>
          </p:cNvCxnSpPr>
          <p:nvPr/>
        </p:nvCxnSpPr>
        <p:spPr>
          <a:xfrm flipH="1">
            <a:off x="2514600" y="4848869"/>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7" idx="1"/>
          </p:cNvCxnSpPr>
          <p:nvPr/>
        </p:nvCxnSpPr>
        <p:spPr>
          <a:xfrm>
            <a:off x="3927008" y="4848869"/>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7" idx="7"/>
          </p:cNvCxnSpPr>
          <p:nvPr/>
        </p:nvCxnSpPr>
        <p:spPr>
          <a:xfrm flipH="1">
            <a:off x="5374808" y="4772669"/>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1" idx="1"/>
          </p:cNvCxnSpPr>
          <p:nvPr/>
        </p:nvCxnSpPr>
        <p:spPr>
          <a:xfrm>
            <a:off x="6746408" y="4772669"/>
            <a:ext cx="1061384" cy="90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3"/>
          </p:cNvCxnSpPr>
          <p:nvPr/>
        </p:nvCxnSpPr>
        <p:spPr>
          <a:xfrm flipV="1">
            <a:off x="3733800" y="3465601"/>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28151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23" name="Straight Connector 22"/>
          <p:cNvCxnSpPr>
            <a:stCxn id="22" idx="5"/>
          </p:cNvCxnSpPr>
          <p:nvPr/>
        </p:nvCxnSpPr>
        <p:spPr>
          <a:xfrm>
            <a:off x="5222408" y="3465601"/>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2967593"/>
            <a:ext cx="533400" cy="369332"/>
          </a:xfrm>
          <a:prstGeom prst="rect">
            <a:avLst/>
          </a:prstGeom>
          <a:noFill/>
        </p:spPr>
        <p:txBody>
          <a:bodyPr wrap="square" rtlCol="0">
            <a:spAutoFit/>
          </a:bodyPr>
          <a:lstStyle/>
          <a:p>
            <a:r>
              <a:rPr lang="en-US" dirty="0" smtClean="0"/>
              <a:t>S3</a:t>
            </a:r>
            <a:endParaRPr lang="en-US" dirty="0"/>
          </a:p>
        </p:txBody>
      </p:sp>
      <p:sp>
        <p:nvSpPr>
          <p:cNvPr id="25" name="TextBox 24"/>
          <p:cNvSpPr txBox="1"/>
          <p:nvPr/>
        </p:nvSpPr>
        <p:spPr>
          <a:xfrm>
            <a:off x="4876800" y="3581400"/>
            <a:ext cx="533400" cy="369332"/>
          </a:xfrm>
          <a:prstGeom prst="rect">
            <a:avLst/>
          </a:prstGeom>
          <a:noFill/>
        </p:spPr>
        <p:txBody>
          <a:bodyPr wrap="square" rtlCol="0">
            <a:spAutoFit/>
          </a:bodyPr>
          <a:lstStyle/>
          <a:p>
            <a:r>
              <a:rPr lang="en-US" dirty="0" smtClean="0"/>
              <a:t>[ ]</a:t>
            </a:r>
            <a:endParaRPr lang="en-US" dirty="0"/>
          </a:p>
        </p:txBody>
      </p:sp>
      <p:sp>
        <p:nvSpPr>
          <p:cNvPr id="26" name="Oval 25"/>
          <p:cNvSpPr/>
          <p:nvPr/>
        </p:nvSpPr>
        <p:spPr>
          <a:xfrm>
            <a:off x="533400" y="57266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n7</a:t>
            </a:r>
            <a:endParaRPr lang="en-US" dirty="0"/>
          </a:p>
        </p:txBody>
      </p:sp>
      <p:sp>
        <p:nvSpPr>
          <p:cNvPr id="27" name="Oval 26"/>
          <p:cNvSpPr/>
          <p:nvPr/>
        </p:nvSpPr>
        <p:spPr>
          <a:xfrm>
            <a:off x="1066800" y="42788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n8</a:t>
            </a:r>
            <a:endParaRPr lang="en-US" dirty="0"/>
          </a:p>
        </p:txBody>
      </p:sp>
      <p:sp>
        <p:nvSpPr>
          <p:cNvPr id="28" name="TextBox 27"/>
          <p:cNvSpPr txBox="1"/>
          <p:nvPr/>
        </p:nvSpPr>
        <p:spPr>
          <a:xfrm>
            <a:off x="1676400" y="3821668"/>
            <a:ext cx="533400" cy="369332"/>
          </a:xfrm>
          <a:prstGeom prst="rect">
            <a:avLst/>
          </a:prstGeom>
          <a:noFill/>
        </p:spPr>
        <p:txBody>
          <a:bodyPr wrap="square" rtlCol="0">
            <a:spAutoFit/>
          </a:bodyPr>
          <a:lstStyle/>
          <a:p>
            <a:r>
              <a:rPr lang="en-US" dirty="0" smtClean="0"/>
              <a:t>S5</a:t>
            </a:r>
            <a:endParaRPr lang="en-US" dirty="0"/>
          </a:p>
        </p:txBody>
      </p:sp>
      <p:cxnSp>
        <p:nvCxnSpPr>
          <p:cNvPr id="29" name="Straight Connector 28"/>
          <p:cNvCxnSpPr>
            <a:stCxn id="27" idx="5"/>
            <a:endCxn id="7" idx="2"/>
          </p:cNvCxnSpPr>
          <p:nvPr/>
        </p:nvCxnSpPr>
        <p:spPr>
          <a:xfrm>
            <a:off x="1717208" y="4929276"/>
            <a:ext cx="3007192" cy="101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3"/>
            <a:endCxn id="26" idx="0"/>
          </p:cNvCxnSpPr>
          <p:nvPr/>
        </p:nvCxnSpPr>
        <p:spPr>
          <a:xfrm flipH="1">
            <a:off x="914400" y="4929276"/>
            <a:ext cx="263992" cy="79739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200" y="6564868"/>
            <a:ext cx="1066800" cy="369332"/>
          </a:xfrm>
          <a:prstGeom prst="rect">
            <a:avLst/>
          </a:prstGeom>
          <a:noFill/>
        </p:spPr>
        <p:txBody>
          <a:bodyPr wrap="square" rtlCol="0">
            <a:spAutoFit/>
          </a:bodyPr>
          <a:lstStyle/>
          <a:p>
            <a:r>
              <a:rPr lang="en-US" dirty="0" err="1" smtClean="0"/>
              <a:t>Addr</a:t>
            </a:r>
            <a:r>
              <a:rPr lang="en-US" dirty="0" smtClean="0"/>
              <a:t>(B)</a:t>
            </a:r>
            <a:endParaRPr lang="en-US" dirty="0"/>
          </a:p>
        </p:txBody>
      </p:sp>
      <p:sp>
        <p:nvSpPr>
          <p:cNvPr id="32" name="TextBox 31"/>
          <p:cNvSpPr txBox="1"/>
          <p:nvPr/>
        </p:nvSpPr>
        <p:spPr>
          <a:xfrm>
            <a:off x="1295400" y="5117068"/>
            <a:ext cx="609600"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a:stCxn id="27" idx="0"/>
          </p:cNvCxnSpPr>
          <p:nvPr/>
        </p:nvCxnSpPr>
        <p:spPr>
          <a:xfrm flipV="1">
            <a:off x="1447800" y="2743200"/>
            <a:ext cx="1295400" cy="153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352800" y="2819401"/>
            <a:ext cx="2819400" cy="1828799"/>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667000" y="2209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38" name="TextBox 37"/>
          <p:cNvSpPr txBox="1"/>
          <p:nvPr/>
        </p:nvSpPr>
        <p:spPr>
          <a:xfrm>
            <a:off x="2438400" y="1752600"/>
            <a:ext cx="533400" cy="369332"/>
          </a:xfrm>
          <a:prstGeom prst="rect">
            <a:avLst/>
          </a:prstGeom>
          <a:noFill/>
        </p:spPr>
        <p:txBody>
          <a:bodyPr wrap="square" rtlCol="0">
            <a:spAutoFit/>
          </a:bodyPr>
          <a:lstStyle/>
          <a:p>
            <a:r>
              <a:rPr lang="en-US" dirty="0" smtClean="0"/>
              <a:t>S6</a:t>
            </a:r>
            <a:endParaRPr lang="en-US" dirty="0"/>
          </a:p>
        </p:txBody>
      </p:sp>
      <p:sp>
        <p:nvSpPr>
          <p:cNvPr id="40" name="Rectangle 39"/>
          <p:cNvSpPr/>
          <p:nvPr/>
        </p:nvSpPr>
        <p:spPr>
          <a:xfrm>
            <a:off x="457200" y="457200"/>
            <a:ext cx="2438400" cy="461665"/>
          </a:xfrm>
          <a:prstGeom prst="rect">
            <a:avLst/>
          </a:prstGeom>
        </p:spPr>
        <p:txBody>
          <a:bodyPr wrap="square">
            <a:spAutoFit/>
          </a:bodyPr>
          <a:lstStyle/>
          <a:p>
            <a:r>
              <a:rPr lang="en-US" sz="2400" b="1" dirty="0" smtClean="0"/>
              <a:t>S8 := PROD + S7</a:t>
            </a:r>
          </a:p>
        </p:txBody>
      </p:sp>
      <p:cxnSp>
        <p:nvCxnSpPr>
          <p:cNvPr id="41" name="Straight Connector 40"/>
          <p:cNvCxnSpPr/>
          <p:nvPr/>
        </p:nvCxnSpPr>
        <p:spPr>
          <a:xfrm flipV="1">
            <a:off x="3200400" y="17526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352800" y="1143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n10</a:t>
            </a:r>
            <a:endParaRPr lang="en-US" dirty="0"/>
          </a:p>
        </p:txBody>
      </p:sp>
      <p:cxnSp>
        <p:nvCxnSpPr>
          <p:cNvPr id="46" name="Straight Connector 45"/>
          <p:cNvCxnSpPr>
            <a:stCxn id="43" idx="5"/>
            <a:endCxn id="22" idx="0"/>
          </p:cNvCxnSpPr>
          <p:nvPr/>
        </p:nvCxnSpPr>
        <p:spPr>
          <a:xfrm>
            <a:off x="4003208" y="1793408"/>
            <a:ext cx="949792" cy="10217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0" y="3048000"/>
            <a:ext cx="533400" cy="369332"/>
          </a:xfrm>
          <a:prstGeom prst="rect">
            <a:avLst/>
          </a:prstGeom>
          <a:noFill/>
        </p:spPr>
        <p:txBody>
          <a:bodyPr wrap="square" rtlCol="0">
            <a:spAutoFit/>
          </a:bodyPr>
          <a:lstStyle/>
          <a:p>
            <a:r>
              <a:rPr lang="en-US" dirty="0" smtClean="0"/>
              <a:t>[ ]</a:t>
            </a:r>
            <a:endParaRPr lang="en-US" dirty="0"/>
          </a:p>
        </p:txBody>
      </p:sp>
      <p:sp>
        <p:nvSpPr>
          <p:cNvPr id="48" name="TextBox 47"/>
          <p:cNvSpPr txBox="1"/>
          <p:nvPr/>
        </p:nvSpPr>
        <p:spPr>
          <a:xfrm>
            <a:off x="3581400" y="1981200"/>
            <a:ext cx="533400" cy="369332"/>
          </a:xfrm>
          <a:prstGeom prst="rect">
            <a:avLst/>
          </a:prstGeom>
          <a:noFill/>
        </p:spPr>
        <p:txBody>
          <a:bodyPr wrap="square" rtlCol="0">
            <a:spAutoFit/>
          </a:bodyPr>
          <a:lstStyle/>
          <a:p>
            <a:r>
              <a:rPr lang="en-US" dirty="0" smtClean="0"/>
              <a:t>*</a:t>
            </a:r>
            <a:endParaRPr lang="en-US" dirty="0"/>
          </a:p>
        </p:txBody>
      </p:sp>
      <p:cxnSp>
        <p:nvCxnSpPr>
          <p:cNvPr id="44" name="Straight Connector 43"/>
          <p:cNvCxnSpPr>
            <a:stCxn id="43" idx="0"/>
          </p:cNvCxnSpPr>
          <p:nvPr/>
        </p:nvCxnSpPr>
        <p:spPr>
          <a:xfrm flipH="1" flipV="1">
            <a:off x="3505200" y="762000"/>
            <a:ext cx="228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71800" y="152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n12</a:t>
            </a:r>
            <a:endParaRPr lang="en-US" dirty="0"/>
          </a:p>
        </p:txBody>
      </p:sp>
      <p:sp>
        <p:nvSpPr>
          <p:cNvPr id="49" name="Oval 48"/>
          <p:cNvSpPr/>
          <p:nvPr/>
        </p:nvSpPr>
        <p:spPr>
          <a:xfrm>
            <a:off x="1828800" y="990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n11</a:t>
            </a:r>
            <a:endParaRPr lang="en-US" dirty="0"/>
          </a:p>
        </p:txBody>
      </p:sp>
      <p:cxnSp>
        <p:nvCxnSpPr>
          <p:cNvPr id="51" name="Straight Connector 50"/>
          <p:cNvCxnSpPr>
            <a:stCxn id="45" idx="2"/>
          </p:cNvCxnSpPr>
          <p:nvPr/>
        </p:nvCxnSpPr>
        <p:spPr>
          <a:xfrm flipH="1">
            <a:off x="2286000" y="533400"/>
            <a:ext cx="6858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895600" y="914400"/>
            <a:ext cx="609600" cy="369332"/>
          </a:xfrm>
          <a:prstGeom prst="rect">
            <a:avLst/>
          </a:prstGeom>
          <a:noFill/>
        </p:spPr>
        <p:txBody>
          <a:bodyPr wrap="square" rtlCol="0">
            <a:spAutoFit/>
          </a:bodyPr>
          <a:lstStyle/>
          <a:p>
            <a:pPr algn="ctr"/>
            <a:r>
              <a:rPr lang="en-US" dirty="0" smtClean="0"/>
              <a:t>+</a:t>
            </a:r>
            <a:endParaRPr lang="en-US" dirty="0"/>
          </a:p>
        </p:txBody>
      </p:sp>
      <p:sp>
        <p:nvSpPr>
          <p:cNvPr id="54" name="TextBox 53"/>
          <p:cNvSpPr txBox="1"/>
          <p:nvPr/>
        </p:nvSpPr>
        <p:spPr>
          <a:xfrm>
            <a:off x="1600200" y="1981200"/>
            <a:ext cx="762000" cy="369332"/>
          </a:xfrm>
          <a:prstGeom prst="rect">
            <a:avLst/>
          </a:prstGeom>
          <a:noFill/>
        </p:spPr>
        <p:txBody>
          <a:bodyPr wrap="square" rtlCol="0">
            <a:spAutoFit/>
          </a:bodyPr>
          <a:lstStyle/>
          <a:p>
            <a:pPr algn="ctr"/>
            <a:r>
              <a:rPr lang="en-US" dirty="0" smtClean="0"/>
              <a:t>PROD</a:t>
            </a:r>
            <a:endParaRPr lang="en-US" dirty="0"/>
          </a:p>
        </p:txBody>
      </p:sp>
      <p:sp>
        <p:nvSpPr>
          <p:cNvPr id="55" name="TextBox 54"/>
          <p:cNvSpPr txBox="1"/>
          <p:nvPr/>
        </p:nvSpPr>
        <p:spPr>
          <a:xfrm>
            <a:off x="4114800" y="1066800"/>
            <a:ext cx="533400" cy="369332"/>
          </a:xfrm>
          <a:prstGeom prst="rect">
            <a:avLst/>
          </a:prstGeom>
          <a:noFill/>
        </p:spPr>
        <p:txBody>
          <a:bodyPr wrap="square" rtlCol="0">
            <a:spAutoFit/>
          </a:bodyPr>
          <a:lstStyle/>
          <a:p>
            <a:r>
              <a:rPr lang="en-US" dirty="0" smtClean="0"/>
              <a:t>S7</a:t>
            </a:r>
            <a:endParaRPr lang="en-US" dirty="0"/>
          </a:p>
        </p:txBody>
      </p:sp>
      <p:sp>
        <p:nvSpPr>
          <p:cNvPr id="56" name="TextBox 55"/>
          <p:cNvSpPr txBox="1"/>
          <p:nvPr/>
        </p:nvSpPr>
        <p:spPr>
          <a:xfrm>
            <a:off x="3810000" y="304800"/>
            <a:ext cx="533400" cy="369332"/>
          </a:xfrm>
          <a:prstGeom prst="rect">
            <a:avLst/>
          </a:prstGeom>
          <a:noFill/>
        </p:spPr>
        <p:txBody>
          <a:bodyPr wrap="square" rtlCol="0">
            <a:spAutoFit/>
          </a:bodyPr>
          <a:lstStyle/>
          <a:p>
            <a:r>
              <a:rPr lang="en-US" dirty="0" smtClean="0"/>
              <a:t>S8</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9626-5A2F-4BE7-AA07-39FBBE3D288B}" type="slidenum">
              <a:rPr lang="en-US" smtClean="0"/>
              <a:pPr/>
              <a:t>45</a:t>
            </a:fld>
            <a:endParaRPr lang="en-US"/>
          </a:p>
        </p:txBody>
      </p:sp>
      <p:sp>
        <p:nvSpPr>
          <p:cNvPr id="5" name="Oval 4"/>
          <p:cNvSpPr/>
          <p:nvPr/>
        </p:nvSpPr>
        <p:spPr>
          <a:xfrm>
            <a:off x="3276600" y="41984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6" name="Oval 5"/>
          <p:cNvSpPr/>
          <p:nvPr/>
        </p:nvSpPr>
        <p:spPr>
          <a:xfrm>
            <a:off x="2286000" y="5650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4724400" y="55583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8" name="TextBox 7"/>
          <p:cNvSpPr txBox="1"/>
          <p:nvPr/>
        </p:nvSpPr>
        <p:spPr>
          <a:xfrm>
            <a:off x="3352800" y="4960461"/>
            <a:ext cx="609600" cy="369332"/>
          </a:xfrm>
          <a:prstGeom prst="rect">
            <a:avLst/>
          </a:prstGeom>
          <a:noFill/>
        </p:spPr>
        <p:txBody>
          <a:bodyPr wrap="square" rtlCol="0">
            <a:spAutoFit/>
          </a:bodyPr>
          <a:lstStyle/>
          <a:p>
            <a:pPr algn="ctr"/>
            <a:r>
              <a:rPr lang="en-US" dirty="0" smtClean="0"/>
              <a:t>-</a:t>
            </a:r>
            <a:endParaRPr lang="en-US" dirty="0"/>
          </a:p>
        </p:txBody>
      </p:sp>
      <p:sp>
        <p:nvSpPr>
          <p:cNvPr id="9" name="TextBox 8"/>
          <p:cNvSpPr txBox="1"/>
          <p:nvPr/>
        </p:nvSpPr>
        <p:spPr>
          <a:xfrm>
            <a:off x="2743200" y="4050268"/>
            <a:ext cx="533400" cy="369332"/>
          </a:xfrm>
          <a:prstGeom prst="rect">
            <a:avLst/>
          </a:prstGeom>
          <a:noFill/>
        </p:spPr>
        <p:txBody>
          <a:bodyPr wrap="square" rtlCol="0">
            <a:spAutoFit/>
          </a:bodyPr>
          <a:lstStyle/>
          <a:p>
            <a:r>
              <a:rPr lang="en-US" dirty="0" smtClean="0"/>
              <a:t>S2</a:t>
            </a:r>
            <a:endParaRPr lang="en-US" dirty="0"/>
          </a:p>
        </p:txBody>
      </p:sp>
      <p:sp>
        <p:nvSpPr>
          <p:cNvPr id="10" name="Oval 9"/>
          <p:cNvSpPr/>
          <p:nvPr/>
        </p:nvSpPr>
        <p:spPr>
          <a:xfrm>
            <a:off x="6096000" y="41222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1" name="Oval 10"/>
          <p:cNvSpPr/>
          <p:nvPr/>
        </p:nvSpPr>
        <p:spPr>
          <a:xfrm>
            <a:off x="7696200" y="55700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2" name="TextBox 11"/>
          <p:cNvSpPr txBox="1"/>
          <p:nvPr/>
        </p:nvSpPr>
        <p:spPr>
          <a:xfrm>
            <a:off x="6248400" y="4960461"/>
            <a:ext cx="609600" cy="369332"/>
          </a:xfrm>
          <a:prstGeom prst="rect">
            <a:avLst/>
          </a:prstGeom>
          <a:noFill/>
        </p:spPr>
        <p:txBody>
          <a:bodyPr wrap="square" rtlCol="0">
            <a:spAutoFit/>
          </a:bodyPr>
          <a:lstStyle/>
          <a:p>
            <a:pPr algn="ctr"/>
            <a:r>
              <a:rPr lang="en-US" dirty="0" smtClean="0"/>
              <a:t>*</a:t>
            </a:r>
            <a:endParaRPr lang="en-US" dirty="0"/>
          </a:p>
        </p:txBody>
      </p:sp>
      <p:sp>
        <p:nvSpPr>
          <p:cNvPr id="13" name="TextBox 12"/>
          <p:cNvSpPr txBox="1"/>
          <p:nvPr/>
        </p:nvSpPr>
        <p:spPr>
          <a:xfrm>
            <a:off x="6858000" y="3969862"/>
            <a:ext cx="914400" cy="369332"/>
          </a:xfrm>
          <a:prstGeom prst="rect">
            <a:avLst/>
          </a:prstGeom>
          <a:noFill/>
        </p:spPr>
        <p:txBody>
          <a:bodyPr wrap="square" rtlCol="0">
            <a:spAutoFit/>
          </a:bodyPr>
          <a:lstStyle/>
          <a:p>
            <a:r>
              <a:rPr lang="en-US" dirty="0" smtClean="0"/>
              <a:t>S1,S4</a:t>
            </a:r>
            <a:endParaRPr lang="en-US" dirty="0"/>
          </a:p>
        </p:txBody>
      </p:sp>
      <p:sp>
        <p:nvSpPr>
          <p:cNvPr id="14" name="TextBox 13"/>
          <p:cNvSpPr txBox="1"/>
          <p:nvPr/>
        </p:nvSpPr>
        <p:spPr>
          <a:xfrm>
            <a:off x="2209800" y="6488668"/>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5" name="TextBox 14"/>
          <p:cNvSpPr txBox="1"/>
          <p:nvPr/>
        </p:nvSpPr>
        <p:spPr>
          <a:xfrm>
            <a:off x="4953000" y="6408261"/>
            <a:ext cx="5334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8001000" y="6408261"/>
            <a:ext cx="533400" cy="369332"/>
          </a:xfrm>
          <a:prstGeom prst="rect">
            <a:avLst/>
          </a:prstGeom>
          <a:noFill/>
        </p:spPr>
        <p:txBody>
          <a:bodyPr wrap="square" rtlCol="0">
            <a:spAutoFit/>
          </a:bodyPr>
          <a:lstStyle/>
          <a:p>
            <a:r>
              <a:rPr lang="en-US" dirty="0" smtClean="0"/>
              <a:t>I</a:t>
            </a:r>
            <a:endParaRPr lang="en-US" dirty="0"/>
          </a:p>
        </p:txBody>
      </p:sp>
      <p:cxnSp>
        <p:nvCxnSpPr>
          <p:cNvPr id="17" name="Straight Connector 16"/>
          <p:cNvCxnSpPr>
            <a:stCxn id="5" idx="3"/>
          </p:cNvCxnSpPr>
          <p:nvPr/>
        </p:nvCxnSpPr>
        <p:spPr>
          <a:xfrm flipH="1">
            <a:off x="2514600" y="4848869"/>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7" idx="1"/>
          </p:cNvCxnSpPr>
          <p:nvPr/>
        </p:nvCxnSpPr>
        <p:spPr>
          <a:xfrm>
            <a:off x="3927008" y="4848869"/>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7" idx="7"/>
          </p:cNvCxnSpPr>
          <p:nvPr/>
        </p:nvCxnSpPr>
        <p:spPr>
          <a:xfrm flipH="1">
            <a:off x="5374808" y="4772669"/>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1" idx="1"/>
          </p:cNvCxnSpPr>
          <p:nvPr/>
        </p:nvCxnSpPr>
        <p:spPr>
          <a:xfrm>
            <a:off x="6746408" y="4772669"/>
            <a:ext cx="1061384" cy="90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3"/>
          </p:cNvCxnSpPr>
          <p:nvPr/>
        </p:nvCxnSpPr>
        <p:spPr>
          <a:xfrm flipV="1">
            <a:off x="3733800" y="3465601"/>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28151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23" name="Straight Connector 22"/>
          <p:cNvCxnSpPr>
            <a:stCxn id="22" idx="5"/>
          </p:cNvCxnSpPr>
          <p:nvPr/>
        </p:nvCxnSpPr>
        <p:spPr>
          <a:xfrm>
            <a:off x="5222408" y="3465601"/>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2967593"/>
            <a:ext cx="533400" cy="369332"/>
          </a:xfrm>
          <a:prstGeom prst="rect">
            <a:avLst/>
          </a:prstGeom>
          <a:noFill/>
        </p:spPr>
        <p:txBody>
          <a:bodyPr wrap="square" rtlCol="0">
            <a:spAutoFit/>
          </a:bodyPr>
          <a:lstStyle/>
          <a:p>
            <a:r>
              <a:rPr lang="en-US" dirty="0" smtClean="0"/>
              <a:t>S3</a:t>
            </a:r>
            <a:endParaRPr lang="en-US" dirty="0"/>
          </a:p>
        </p:txBody>
      </p:sp>
      <p:sp>
        <p:nvSpPr>
          <p:cNvPr id="25" name="TextBox 24"/>
          <p:cNvSpPr txBox="1"/>
          <p:nvPr/>
        </p:nvSpPr>
        <p:spPr>
          <a:xfrm>
            <a:off x="4876800" y="3581400"/>
            <a:ext cx="533400" cy="369332"/>
          </a:xfrm>
          <a:prstGeom prst="rect">
            <a:avLst/>
          </a:prstGeom>
          <a:noFill/>
        </p:spPr>
        <p:txBody>
          <a:bodyPr wrap="square" rtlCol="0">
            <a:spAutoFit/>
          </a:bodyPr>
          <a:lstStyle/>
          <a:p>
            <a:r>
              <a:rPr lang="en-US" dirty="0" smtClean="0"/>
              <a:t>[ ]</a:t>
            </a:r>
            <a:endParaRPr lang="en-US" dirty="0"/>
          </a:p>
        </p:txBody>
      </p:sp>
      <p:sp>
        <p:nvSpPr>
          <p:cNvPr id="26" name="Oval 25"/>
          <p:cNvSpPr/>
          <p:nvPr/>
        </p:nvSpPr>
        <p:spPr>
          <a:xfrm>
            <a:off x="533400" y="57266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n7</a:t>
            </a:r>
            <a:endParaRPr lang="en-US" dirty="0"/>
          </a:p>
        </p:txBody>
      </p:sp>
      <p:sp>
        <p:nvSpPr>
          <p:cNvPr id="27" name="Oval 26"/>
          <p:cNvSpPr/>
          <p:nvPr/>
        </p:nvSpPr>
        <p:spPr>
          <a:xfrm>
            <a:off x="1066800" y="42788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n8</a:t>
            </a:r>
            <a:endParaRPr lang="en-US" dirty="0"/>
          </a:p>
        </p:txBody>
      </p:sp>
      <p:sp>
        <p:nvSpPr>
          <p:cNvPr id="28" name="TextBox 27"/>
          <p:cNvSpPr txBox="1"/>
          <p:nvPr/>
        </p:nvSpPr>
        <p:spPr>
          <a:xfrm>
            <a:off x="1676400" y="3821668"/>
            <a:ext cx="533400" cy="369332"/>
          </a:xfrm>
          <a:prstGeom prst="rect">
            <a:avLst/>
          </a:prstGeom>
          <a:noFill/>
        </p:spPr>
        <p:txBody>
          <a:bodyPr wrap="square" rtlCol="0">
            <a:spAutoFit/>
          </a:bodyPr>
          <a:lstStyle/>
          <a:p>
            <a:r>
              <a:rPr lang="en-US" dirty="0" smtClean="0"/>
              <a:t>S5</a:t>
            </a:r>
            <a:endParaRPr lang="en-US" dirty="0"/>
          </a:p>
        </p:txBody>
      </p:sp>
      <p:cxnSp>
        <p:nvCxnSpPr>
          <p:cNvPr id="29" name="Straight Connector 28"/>
          <p:cNvCxnSpPr>
            <a:stCxn id="27" idx="5"/>
            <a:endCxn id="7" idx="2"/>
          </p:cNvCxnSpPr>
          <p:nvPr/>
        </p:nvCxnSpPr>
        <p:spPr>
          <a:xfrm>
            <a:off x="1717208" y="4929276"/>
            <a:ext cx="3007192" cy="101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3"/>
            <a:endCxn id="26" idx="0"/>
          </p:cNvCxnSpPr>
          <p:nvPr/>
        </p:nvCxnSpPr>
        <p:spPr>
          <a:xfrm flipH="1">
            <a:off x="914400" y="4929276"/>
            <a:ext cx="263992" cy="79739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200" y="6564868"/>
            <a:ext cx="1066800" cy="369332"/>
          </a:xfrm>
          <a:prstGeom prst="rect">
            <a:avLst/>
          </a:prstGeom>
          <a:noFill/>
        </p:spPr>
        <p:txBody>
          <a:bodyPr wrap="square" rtlCol="0">
            <a:spAutoFit/>
          </a:bodyPr>
          <a:lstStyle/>
          <a:p>
            <a:r>
              <a:rPr lang="en-US" dirty="0" err="1" smtClean="0"/>
              <a:t>Addr</a:t>
            </a:r>
            <a:r>
              <a:rPr lang="en-US" dirty="0" smtClean="0"/>
              <a:t>(B)</a:t>
            </a:r>
            <a:endParaRPr lang="en-US" dirty="0"/>
          </a:p>
        </p:txBody>
      </p:sp>
      <p:sp>
        <p:nvSpPr>
          <p:cNvPr id="32" name="TextBox 31"/>
          <p:cNvSpPr txBox="1"/>
          <p:nvPr/>
        </p:nvSpPr>
        <p:spPr>
          <a:xfrm>
            <a:off x="1295400" y="5117068"/>
            <a:ext cx="609600"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a:stCxn id="27" idx="0"/>
          </p:cNvCxnSpPr>
          <p:nvPr/>
        </p:nvCxnSpPr>
        <p:spPr>
          <a:xfrm flipV="1">
            <a:off x="1447800" y="2743200"/>
            <a:ext cx="1295400" cy="153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352800" y="2819401"/>
            <a:ext cx="2819400" cy="1828799"/>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667000" y="2209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38" name="TextBox 37"/>
          <p:cNvSpPr txBox="1"/>
          <p:nvPr/>
        </p:nvSpPr>
        <p:spPr>
          <a:xfrm>
            <a:off x="2133600" y="2362200"/>
            <a:ext cx="533400" cy="369332"/>
          </a:xfrm>
          <a:prstGeom prst="rect">
            <a:avLst/>
          </a:prstGeom>
          <a:noFill/>
        </p:spPr>
        <p:txBody>
          <a:bodyPr wrap="square" rtlCol="0">
            <a:spAutoFit/>
          </a:bodyPr>
          <a:lstStyle/>
          <a:p>
            <a:r>
              <a:rPr lang="en-US" dirty="0" smtClean="0"/>
              <a:t>S6</a:t>
            </a:r>
            <a:endParaRPr lang="en-US" dirty="0"/>
          </a:p>
        </p:txBody>
      </p:sp>
      <p:sp>
        <p:nvSpPr>
          <p:cNvPr id="40" name="Rectangle 39"/>
          <p:cNvSpPr/>
          <p:nvPr/>
        </p:nvSpPr>
        <p:spPr>
          <a:xfrm>
            <a:off x="457200" y="457200"/>
            <a:ext cx="2438400" cy="461665"/>
          </a:xfrm>
          <a:prstGeom prst="rect">
            <a:avLst/>
          </a:prstGeom>
        </p:spPr>
        <p:txBody>
          <a:bodyPr wrap="square">
            <a:spAutoFit/>
          </a:bodyPr>
          <a:lstStyle/>
          <a:p>
            <a:r>
              <a:rPr lang="en-US" sz="2400" b="1" dirty="0" smtClean="0"/>
              <a:t>PROD := S8</a:t>
            </a:r>
          </a:p>
        </p:txBody>
      </p:sp>
      <p:cxnSp>
        <p:nvCxnSpPr>
          <p:cNvPr id="41" name="Straight Connector 40"/>
          <p:cNvCxnSpPr/>
          <p:nvPr/>
        </p:nvCxnSpPr>
        <p:spPr>
          <a:xfrm flipV="1">
            <a:off x="3200400" y="17526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352800" y="1143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n10</a:t>
            </a:r>
            <a:endParaRPr lang="en-US" dirty="0"/>
          </a:p>
        </p:txBody>
      </p:sp>
      <p:cxnSp>
        <p:nvCxnSpPr>
          <p:cNvPr id="46" name="Straight Connector 45"/>
          <p:cNvCxnSpPr>
            <a:stCxn id="43" idx="5"/>
            <a:endCxn id="22" idx="0"/>
          </p:cNvCxnSpPr>
          <p:nvPr/>
        </p:nvCxnSpPr>
        <p:spPr>
          <a:xfrm>
            <a:off x="4003208" y="1793408"/>
            <a:ext cx="949792" cy="10217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0" y="3048000"/>
            <a:ext cx="533400" cy="369332"/>
          </a:xfrm>
          <a:prstGeom prst="rect">
            <a:avLst/>
          </a:prstGeom>
          <a:noFill/>
        </p:spPr>
        <p:txBody>
          <a:bodyPr wrap="square" rtlCol="0">
            <a:spAutoFit/>
          </a:bodyPr>
          <a:lstStyle/>
          <a:p>
            <a:r>
              <a:rPr lang="en-US" dirty="0" smtClean="0"/>
              <a:t>[ ]</a:t>
            </a:r>
            <a:endParaRPr lang="en-US" dirty="0"/>
          </a:p>
        </p:txBody>
      </p:sp>
      <p:sp>
        <p:nvSpPr>
          <p:cNvPr id="48" name="TextBox 47"/>
          <p:cNvSpPr txBox="1"/>
          <p:nvPr/>
        </p:nvSpPr>
        <p:spPr>
          <a:xfrm>
            <a:off x="3581400" y="1981200"/>
            <a:ext cx="533400" cy="369332"/>
          </a:xfrm>
          <a:prstGeom prst="rect">
            <a:avLst/>
          </a:prstGeom>
          <a:noFill/>
        </p:spPr>
        <p:txBody>
          <a:bodyPr wrap="square" rtlCol="0">
            <a:spAutoFit/>
          </a:bodyPr>
          <a:lstStyle/>
          <a:p>
            <a:r>
              <a:rPr lang="en-US" dirty="0" smtClean="0"/>
              <a:t>*</a:t>
            </a:r>
            <a:endParaRPr lang="en-US" dirty="0"/>
          </a:p>
        </p:txBody>
      </p:sp>
      <p:cxnSp>
        <p:nvCxnSpPr>
          <p:cNvPr id="44" name="Straight Connector 43"/>
          <p:cNvCxnSpPr>
            <a:stCxn id="43" idx="0"/>
          </p:cNvCxnSpPr>
          <p:nvPr/>
        </p:nvCxnSpPr>
        <p:spPr>
          <a:xfrm flipH="1" flipV="1">
            <a:off x="3505200" y="762000"/>
            <a:ext cx="228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71800" y="152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n12</a:t>
            </a:r>
            <a:endParaRPr lang="en-US" dirty="0"/>
          </a:p>
        </p:txBody>
      </p:sp>
      <p:sp>
        <p:nvSpPr>
          <p:cNvPr id="49" name="Oval 48"/>
          <p:cNvSpPr/>
          <p:nvPr/>
        </p:nvSpPr>
        <p:spPr>
          <a:xfrm>
            <a:off x="1828800" y="990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n11</a:t>
            </a:r>
            <a:endParaRPr lang="en-US" dirty="0"/>
          </a:p>
        </p:txBody>
      </p:sp>
      <p:cxnSp>
        <p:nvCxnSpPr>
          <p:cNvPr id="51" name="Straight Connector 50"/>
          <p:cNvCxnSpPr>
            <a:stCxn id="45" idx="2"/>
          </p:cNvCxnSpPr>
          <p:nvPr/>
        </p:nvCxnSpPr>
        <p:spPr>
          <a:xfrm flipH="1">
            <a:off x="2286000" y="533400"/>
            <a:ext cx="6858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895600" y="914400"/>
            <a:ext cx="609600" cy="369332"/>
          </a:xfrm>
          <a:prstGeom prst="rect">
            <a:avLst/>
          </a:prstGeom>
          <a:noFill/>
        </p:spPr>
        <p:txBody>
          <a:bodyPr wrap="square" rtlCol="0">
            <a:spAutoFit/>
          </a:bodyPr>
          <a:lstStyle/>
          <a:p>
            <a:pPr algn="ctr"/>
            <a:r>
              <a:rPr lang="en-US" dirty="0" smtClean="0"/>
              <a:t>+</a:t>
            </a:r>
            <a:endParaRPr lang="en-US" dirty="0"/>
          </a:p>
        </p:txBody>
      </p:sp>
      <p:sp>
        <p:nvSpPr>
          <p:cNvPr id="54" name="TextBox 53"/>
          <p:cNvSpPr txBox="1"/>
          <p:nvPr/>
        </p:nvSpPr>
        <p:spPr>
          <a:xfrm>
            <a:off x="1600200" y="1981200"/>
            <a:ext cx="762000" cy="369332"/>
          </a:xfrm>
          <a:prstGeom prst="rect">
            <a:avLst/>
          </a:prstGeom>
          <a:noFill/>
        </p:spPr>
        <p:txBody>
          <a:bodyPr wrap="square" rtlCol="0">
            <a:spAutoFit/>
          </a:bodyPr>
          <a:lstStyle/>
          <a:p>
            <a:pPr algn="ctr"/>
            <a:r>
              <a:rPr lang="en-US" dirty="0" smtClean="0"/>
              <a:t>PROD</a:t>
            </a:r>
            <a:endParaRPr lang="en-US" dirty="0"/>
          </a:p>
        </p:txBody>
      </p:sp>
      <p:sp>
        <p:nvSpPr>
          <p:cNvPr id="55" name="TextBox 54"/>
          <p:cNvSpPr txBox="1"/>
          <p:nvPr/>
        </p:nvSpPr>
        <p:spPr>
          <a:xfrm>
            <a:off x="4114800" y="1066800"/>
            <a:ext cx="533400" cy="369332"/>
          </a:xfrm>
          <a:prstGeom prst="rect">
            <a:avLst/>
          </a:prstGeom>
          <a:noFill/>
        </p:spPr>
        <p:txBody>
          <a:bodyPr wrap="square" rtlCol="0">
            <a:spAutoFit/>
          </a:bodyPr>
          <a:lstStyle/>
          <a:p>
            <a:r>
              <a:rPr lang="en-US" dirty="0" smtClean="0"/>
              <a:t>S7</a:t>
            </a:r>
            <a:endParaRPr lang="en-US" dirty="0"/>
          </a:p>
        </p:txBody>
      </p:sp>
      <p:sp>
        <p:nvSpPr>
          <p:cNvPr id="56" name="TextBox 55"/>
          <p:cNvSpPr txBox="1"/>
          <p:nvPr/>
        </p:nvSpPr>
        <p:spPr>
          <a:xfrm>
            <a:off x="3733800" y="304800"/>
            <a:ext cx="1143000" cy="369332"/>
          </a:xfrm>
          <a:prstGeom prst="rect">
            <a:avLst/>
          </a:prstGeom>
          <a:noFill/>
        </p:spPr>
        <p:txBody>
          <a:bodyPr wrap="square" rtlCol="0">
            <a:spAutoFit/>
          </a:bodyPr>
          <a:lstStyle/>
          <a:p>
            <a:r>
              <a:rPr lang="en-US" dirty="0" smtClean="0"/>
              <a:t>S8,PROD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9626-5A2F-4BE7-AA07-39FBBE3D288B}" type="slidenum">
              <a:rPr lang="en-US" smtClean="0"/>
              <a:pPr/>
              <a:t>46</a:t>
            </a:fld>
            <a:endParaRPr lang="en-US"/>
          </a:p>
        </p:txBody>
      </p:sp>
      <p:sp>
        <p:nvSpPr>
          <p:cNvPr id="5" name="Oval 4"/>
          <p:cNvSpPr/>
          <p:nvPr/>
        </p:nvSpPr>
        <p:spPr>
          <a:xfrm>
            <a:off x="3276600" y="41984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6" name="Oval 5"/>
          <p:cNvSpPr/>
          <p:nvPr/>
        </p:nvSpPr>
        <p:spPr>
          <a:xfrm>
            <a:off x="2286000" y="5650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4724400" y="55583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8" name="TextBox 7"/>
          <p:cNvSpPr txBox="1"/>
          <p:nvPr/>
        </p:nvSpPr>
        <p:spPr>
          <a:xfrm>
            <a:off x="3352800" y="4960461"/>
            <a:ext cx="609600" cy="369332"/>
          </a:xfrm>
          <a:prstGeom prst="rect">
            <a:avLst/>
          </a:prstGeom>
          <a:noFill/>
        </p:spPr>
        <p:txBody>
          <a:bodyPr wrap="square" rtlCol="0">
            <a:spAutoFit/>
          </a:bodyPr>
          <a:lstStyle/>
          <a:p>
            <a:pPr algn="ctr"/>
            <a:r>
              <a:rPr lang="en-US" dirty="0" smtClean="0"/>
              <a:t>-</a:t>
            </a:r>
            <a:endParaRPr lang="en-US" dirty="0"/>
          </a:p>
        </p:txBody>
      </p:sp>
      <p:sp>
        <p:nvSpPr>
          <p:cNvPr id="9" name="TextBox 8"/>
          <p:cNvSpPr txBox="1"/>
          <p:nvPr/>
        </p:nvSpPr>
        <p:spPr>
          <a:xfrm>
            <a:off x="2743200" y="4050268"/>
            <a:ext cx="533400" cy="369332"/>
          </a:xfrm>
          <a:prstGeom prst="rect">
            <a:avLst/>
          </a:prstGeom>
          <a:noFill/>
        </p:spPr>
        <p:txBody>
          <a:bodyPr wrap="square" rtlCol="0">
            <a:spAutoFit/>
          </a:bodyPr>
          <a:lstStyle/>
          <a:p>
            <a:r>
              <a:rPr lang="en-US" dirty="0" smtClean="0"/>
              <a:t>S2</a:t>
            </a:r>
            <a:endParaRPr lang="en-US" dirty="0"/>
          </a:p>
        </p:txBody>
      </p:sp>
      <p:sp>
        <p:nvSpPr>
          <p:cNvPr id="10" name="Oval 9"/>
          <p:cNvSpPr/>
          <p:nvPr/>
        </p:nvSpPr>
        <p:spPr>
          <a:xfrm>
            <a:off x="6096000" y="41222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1" name="Oval 10"/>
          <p:cNvSpPr/>
          <p:nvPr/>
        </p:nvSpPr>
        <p:spPr>
          <a:xfrm>
            <a:off x="7162800" y="5715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2" name="TextBox 11"/>
          <p:cNvSpPr txBox="1"/>
          <p:nvPr/>
        </p:nvSpPr>
        <p:spPr>
          <a:xfrm>
            <a:off x="6248400" y="4960461"/>
            <a:ext cx="609600" cy="369332"/>
          </a:xfrm>
          <a:prstGeom prst="rect">
            <a:avLst/>
          </a:prstGeom>
          <a:noFill/>
        </p:spPr>
        <p:txBody>
          <a:bodyPr wrap="square" rtlCol="0">
            <a:spAutoFit/>
          </a:bodyPr>
          <a:lstStyle/>
          <a:p>
            <a:pPr algn="ctr"/>
            <a:r>
              <a:rPr lang="en-US" dirty="0" smtClean="0"/>
              <a:t>*</a:t>
            </a:r>
            <a:endParaRPr lang="en-US" dirty="0"/>
          </a:p>
        </p:txBody>
      </p:sp>
      <p:sp>
        <p:nvSpPr>
          <p:cNvPr id="13" name="TextBox 12"/>
          <p:cNvSpPr txBox="1"/>
          <p:nvPr/>
        </p:nvSpPr>
        <p:spPr>
          <a:xfrm>
            <a:off x="6248400" y="3657600"/>
            <a:ext cx="914400" cy="369332"/>
          </a:xfrm>
          <a:prstGeom prst="rect">
            <a:avLst/>
          </a:prstGeom>
          <a:noFill/>
        </p:spPr>
        <p:txBody>
          <a:bodyPr wrap="square" rtlCol="0">
            <a:spAutoFit/>
          </a:bodyPr>
          <a:lstStyle/>
          <a:p>
            <a:r>
              <a:rPr lang="en-US" dirty="0" smtClean="0"/>
              <a:t>S1,S4</a:t>
            </a:r>
            <a:endParaRPr lang="en-US" dirty="0"/>
          </a:p>
        </p:txBody>
      </p:sp>
      <p:sp>
        <p:nvSpPr>
          <p:cNvPr id="14" name="TextBox 13"/>
          <p:cNvSpPr txBox="1"/>
          <p:nvPr/>
        </p:nvSpPr>
        <p:spPr>
          <a:xfrm>
            <a:off x="2209800" y="6488668"/>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5" name="TextBox 14"/>
          <p:cNvSpPr txBox="1"/>
          <p:nvPr/>
        </p:nvSpPr>
        <p:spPr>
          <a:xfrm>
            <a:off x="4953000" y="6408261"/>
            <a:ext cx="5334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6705600" y="6248400"/>
            <a:ext cx="533400" cy="369332"/>
          </a:xfrm>
          <a:prstGeom prst="rect">
            <a:avLst/>
          </a:prstGeom>
          <a:noFill/>
        </p:spPr>
        <p:txBody>
          <a:bodyPr wrap="square" rtlCol="0">
            <a:spAutoFit/>
          </a:bodyPr>
          <a:lstStyle/>
          <a:p>
            <a:r>
              <a:rPr lang="en-US" dirty="0" smtClean="0"/>
              <a:t>I</a:t>
            </a:r>
            <a:endParaRPr lang="en-US" dirty="0"/>
          </a:p>
        </p:txBody>
      </p:sp>
      <p:cxnSp>
        <p:nvCxnSpPr>
          <p:cNvPr id="17" name="Straight Connector 16"/>
          <p:cNvCxnSpPr>
            <a:stCxn id="5" idx="3"/>
          </p:cNvCxnSpPr>
          <p:nvPr/>
        </p:nvCxnSpPr>
        <p:spPr>
          <a:xfrm flipH="1">
            <a:off x="2514600" y="4848869"/>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7" idx="1"/>
          </p:cNvCxnSpPr>
          <p:nvPr/>
        </p:nvCxnSpPr>
        <p:spPr>
          <a:xfrm>
            <a:off x="3927008" y="4848869"/>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7" idx="7"/>
          </p:cNvCxnSpPr>
          <p:nvPr/>
        </p:nvCxnSpPr>
        <p:spPr>
          <a:xfrm flipH="1">
            <a:off x="5374808" y="4772669"/>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1" idx="1"/>
          </p:cNvCxnSpPr>
          <p:nvPr/>
        </p:nvCxnSpPr>
        <p:spPr>
          <a:xfrm>
            <a:off x="6746408" y="4772669"/>
            <a:ext cx="527984" cy="1053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3"/>
          </p:cNvCxnSpPr>
          <p:nvPr/>
        </p:nvCxnSpPr>
        <p:spPr>
          <a:xfrm flipV="1">
            <a:off x="3733800" y="3465601"/>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28151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23" name="Straight Connector 22"/>
          <p:cNvCxnSpPr>
            <a:stCxn id="22" idx="5"/>
          </p:cNvCxnSpPr>
          <p:nvPr/>
        </p:nvCxnSpPr>
        <p:spPr>
          <a:xfrm>
            <a:off x="5222408" y="3465601"/>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2967593"/>
            <a:ext cx="533400" cy="369332"/>
          </a:xfrm>
          <a:prstGeom prst="rect">
            <a:avLst/>
          </a:prstGeom>
          <a:noFill/>
        </p:spPr>
        <p:txBody>
          <a:bodyPr wrap="square" rtlCol="0">
            <a:spAutoFit/>
          </a:bodyPr>
          <a:lstStyle/>
          <a:p>
            <a:r>
              <a:rPr lang="en-US" dirty="0" smtClean="0"/>
              <a:t>S3</a:t>
            </a:r>
            <a:endParaRPr lang="en-US" dirty="0"/>
          </a:p>
        </p:txBody>
      </p:sp>
      <p:sp>
        <p:nvSpPr>
          <p:cNvPr id="25" name="TextBox 24"/>
          <p:cNvSpPr txBox="1"/>
          <p:nvPr/>
        </p:nvSpPr>
        <p:spPr>
          <a:xfrm>
            <a:off x="4876800" y="3581400"/>
            <a:ext cx="533400" cy="369332"/>
          </a:xfrm>
          <a:prstGeom prst="rect">
            <a:avLst/>
          </a:prstGeom>
          <a:noFill/>
        </p:spPr>
        <p:txBody>
          <a:bodyPr wrap="square" rtlCol="0">
            <a:spAutoFit/>
          </a:bodyPr>
          <a:lstStyle/>
          <a:p>
            <a:r>
              <a:rPr lang="en-US" dirty="0" smtClean="0"/>
              <a:t>[ ]</a:t>
            </a:r>
            <a:endParaRPr lang="en-US" dirty="0"/>
          </a:p>
        </p:txBody>
      </p:sp>
      <p:sp>
        <p:nvSpPr>
          <p:cNvPr id="26" name="Oval 25"/>
          <p:cNvSpPr/>
          <p:nvPr/>
        </p:nvSpPr>
        <p:spPr>
          <a:xfrm>
            <a:off x="533400" y="57266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27" name="Oval 26"/>
          <p:cNvSpPr/>
          <p:nvPr/>
        </p:nvSpPr>
        <p:spPr>
          <a:xfrm>
            <a:off x="1066800" y="42788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n8</a:t>
            </a:r>
            <a:endParaRPr lang="en-US" dirty="0"/>
          </a:p>
        </p:txBody>
      </p:sp>
      <p:sp>
        <p:nvSpPr>
          <p:cNvPr id="28" name="TextBox 27"/>
          <p:cNvSpPr txBox="1"/>
          <p:nvPr/>
        </p:nvSpPr>
        <p:spPr>
          <a:xfrm>
            <a:off x="1676400" y="3821668"/>
            <a:ext cx="533400" cy="369332"/>
          </a:xfrm>
          <a:prstGeom prst="rect">
            <a:avLst/>
          </a:prstGeom>
          <a:noFill/>
        </p:spPr>
        <p:txBody>
          <a:bodyPr wrap="square" rtlCol="0">
            <a:spAutoFit/>
          </a:bodyPr>
          <a:lstStyle/>
          <a:p>
            <a:r>
              <a:rPr lang="en-US" dirty="0" smtClean="0"/>
              <a:t>S5</a:t>
            </a:r>
            <a:endParaRPr lang="en-US" dirty="0"/>
          </a:p>
        </p:txBody>
      </p:sp>
      <p:cxnSp>
        <p:nvCxnSpPr>
          <p:cNvPr id="29" name="Straight Connector 28"/>
          <p:cNvCxnSpPr>
            <a:stCxn id="27" idx="5"/>
            <a:endCxn id="7" idx="2"/>
          </p:cNvCxnSpPr>
          <p:nvPr/>
        </p:nvCxnSpPr>
        <p:spPr>
          <a:xfrm>
            <a:off x="1717208" y="4929276"/>
            <a:ext cx="3007192" cy="101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3"/>
            <a:endCxn id="26" idx="0"/>
          </p:cNvCxnSpPr>
          <p:nvPr/>
        </p:nvCxnSpPr>
        <p:spPr>
          <a:xfrm flipH="1">
            <a:off x="914400" y="4929276"/>
            <a:ext cx="263992" cy="79739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200" y="6564868"/>
            <a:ext cx="1066800" cy="369332"/>
          </a:xfrm>
          <a:prstGeom prst="rect">
            <a:avLst/>
          </a:prstGeom>
          <a:noFill/>
        </p:spPr>
        <p:txBody>
          <a:bodyPr wrap="square" rtlCol="0">
            <a:spAutoFit/>
          </a:bodyPr>
          <a:lstStyle/>
          <a:p>
            <a:r>
              <a:rPr lang="en-US" dirty="0" err="1" smtClean="0"/>
              <a:t>Addr</a:t>
            </a:r>
            <a:r>
              <a:rPr lang="en-US" dirty="0" smtClean="0"/>
              <a:t>(B)</a:t>
            </a:r>
            <a:endParaRPr lang="en-US" dirty="0"/>
          </a:p>
        </p:txBody>
      </p:sp>
      <p:sp>
        <p:nvSpPr>
          <p:cNvPr id="32" name="TextBox 31"/>
          <p:cNvSpPr txBox="1"/>
          <p:nvPr/>
        </p:nvSpPr>
        <p:spPr>
          <a:xfrm>
            <a:off x="1295400" y="5117068"/>
            <a:ext cx="609600"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a:stCxn id="27" idx="0"/>
          </p:cNvCxnSpPr>
          <p:nvPr/>
        </p:nvCxnSpPr>
        <p:spPr>
          <a:xfrm flipV="1">
            <a:off x="1447800" y="2743200"/>
            <a:ext cx="1295400" cy="153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352800" y="2819401"/>
            <a:ext cx="2819400" cy="1828799"/>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667000" y="2209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38" name="TextBox 37"/>
          <p:cNvSpPr txBox="1"/>
          <p:nvPr/>
        </p:nvSpPr>
        <p:spPr>
          <a:xfrm>
            <a:off x="2133600" y="2362200"/>
            <a:ext cx="533400" cy="369332"/>
          </a:xfrm>
          <a:prstGeom prst="rect">
            <a:avLst/>
          </a:prstGeom>
          <a:noFill/>
        </p:spPr>
        <p:txBody>
          <a:bodyPr wrap="square" rtlCol="0">
            <a:spAutoFit/>
          </a:bodyPr>
          <a:lstStyle/>
          <a:p>
            <a:r>
              <a:rPr lang="en-US" dirty="0" smtClean="0"/>
              <a:t>S6</a:t>
            </a:r>
            <a:endParaRPr lang="en-US" dirty="0"/>
          </a:p>
        </p:txBody>
      </p:sp>
      <p:sp>
        <p:nvSpPr>
          <p:cNvPr id="40" name="Rectangle 39"/>
          <p:cNvSpPr/>
          <p:nvPr/>
        </p:nvSpPr>
        <p:spPr>
          <a:xfrm>
            <a:off x="457200" y="457200"/>
            <a:ext cx="2438400" cy="461665"/>
          </a:xfrm>
          <a:prstGeom prst="rect">
            <a:avLst/>
          </a:prstGeom>
        </p:spPr>
        <p:txBody>
          <a:bodyPr wrap="square">
            <a:spAutoFit/>
          </a:bodyPr>
          <a:lstStyle/>
          <a:p>
            <a:r>
              <a:rPr lang="en-US" sz="2400" b="1" dirty="0" smtClean="0"/>
              <a:t>S9:= I + 1</a:t>
            </a:r>
          </a:p>
        </p:txBody>
      </p:sp>
      <p:cxnSp>
        <p:nvCxnSpPr>
          <p:cNvPr id="41" name="Straight Connector 40"/>
          <p:cNvCxnSpPr/>
          <p:nvPr/>
        </p:nvCxnSpPr>
        <p:spPr>
          <a:xfrm flipV="1">
            <a:off x="3200400" y="17526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352800" y="1143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n10</a:t>
            </a:r>
            <a:endParaRPr lang="en-US" dirty="0"/>
          </a:p>
        </p:txBody>
      </p:sp>
      <p:cxnSp>
        <p:nvCxnSpPr>
          <p:cNvPr id="46" name="Straight Connector 45"/>
          <p:cNvCxnSpPr>
            <a:stCxn id="43" idx="5"/>
            <a:endCxn id="22" idx="0"/>
          </p:cNvCxnSpPr>
          <p:nvPr/>
        </p:nvCxnSpPr>
        <p:spPr>
          <a:xfrm>
            <a:off x="4003208" y="1793408"/>
            <a:ext cx="949792" cy="10217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0" y="3048000"/>
            <a:ext cx="533400" cy="369332"/>
          </a:xfrm>
          <a:prstGeom prst="rect">
            <a:avLst/>
          </a:prstGeom>
          <a:noFill/>
        </p:spPr>
        <p:txBody>
          <a:bodyPr wrap="square" rtlCol="0">
            <a:spAutoFit/>
          </a:bodyPr>
          <a:lstStyle/>
          <a:p>
            <a:r>
              <a:rPr lang="en-US" dirty="0" smtClean="0"/>
              <a:t>[ ]</a:t>
            </a:r>
            <a:endParaRPr lang="en-US" dirty="0"/>
          </a:p>
        </p:txBody>
      </p:sp>
      <p:sp>
        <p:nvSpPr>
          <p:cNvPr id="48" name="TextBox 47"/>
          <p:cNvSpPr txBox="1"/>
          <p:nvPr/>
        </p:nvSpPr>
        <p:spPr>
          <a:xfrm>
            <a:off x="3581400" y="1981200"/>
            <a:ext cx="533400" cy="369332"/>
          </a:xfrm>
          <a:prstGeom prst="rect">
            <a:avLst/>
          </a:prstGeom>
          <a:noFill/>
        </p:spPr>
        <p:txBody>
          <a:bodyPr wrap="square" rtlCol="0">
            <a:spAutoFit/>
          </a:bodyPr>
          <a:lstStyle/>
          <a:p>
            <a:r>
              <a:rPr lang="en-US" dirty="0" smtClean="0"/>
              <a:t>*</a:t>
            </a:r>
            <a:endParaRPr lang="en-US" dirty="0"/>
          </a:p>
        </p:txBody>
      </p:sp>
      <p:cxnSp>
        <p:nvCxnSpPr>
          <p:cNvPr id="44" name="Straight Connector 43"/>
          <p:cNvCxnSpPr>
            <a:stCxn id="43" idx="0"/>
          </p:cNvCxnSpPr>
          <p:nvPr/>
        </p:nvCxnSpPr>
        <p:spPr>
          <a:xfrm flipH="1" flipV="1">
            <a:off x="3505200" y="762000"/>
            <a:ext cx="228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71800" y="152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n12</a:t>
            </a:r>
            <a:endParaRPr lang="en-US" dirty="0"/>
          </a:p>
        </p:txBody>
      </p:sp>
      <p:sp>
        <p:nvSpPr>
          <p:cNvPr id="49" name="Oval 48"/>
          <p:cNvSpPr/>
          <p:nvPr/>
        </p:nvSpPr>
        <p:spPr>
          <a:xfrm>
            <a:off x="1828800" y="990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n11</a:t>
            </a:r>
            <a:endParaRPr lang="en-US" dirty="0"/>
          </a:p>
        </p:txBody>
      </p:sp>
      <p:cxnSp>
        <p:nvCxnSpPr>
          <p:cNvPr id="51" name="Straight Connector 50"/>
          <p:cNvCxnSpPr>
            <a:stCxn id="45" idx="2"/>
          </p:cNvCxnSpPr>
          <p:nvPr/>
        </p:nvCxnSpPr>
        <p:spPr>
          <a:xfrm flipH="1">
            <a:off x="2286000" y="533400"/>
            <a:ext cx="6858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895600" y="914400"/>
            <a:ext cx="609600" cy="369332"/>
          </a:xfrm>
          <a:prstGeom prst="rect">
            <a:avLst/>
          </a:prstGeom>
          <a:noFill/>
        </p:spPr>
        <p:txBody>
          <a:bodyPr wrap="square" rtlCol="0">
            <a:spAutoFit/>
          </a:bodyPr>
          <a:lstStyle/>
          <a:p>
            <a:pPr algn="ctr"/>
            <a:r>
              <a:rPr lang="en-US" dirty="0" smtClean="0"/>
              <a:t>+</a:t>
            </a:r>
            <a:endParaRPr lang="en-US" dirty="0"/>
          </a:p>
        </p:txBody>
      </p:sp>
      <p:sp>
        <p:nvSpPr>
          <p:cNvPr id="54" name="TextBox 53"/>
          <p:cNvSpPr txBox="1"/>
          <p:nvPr/>
        </p:nvSpPr>
        <p:spPr>
          <a:xfrm>
            <a:off x="1600200" y="1981200"/>
            <a:ext cx="762000" cy="369332"/>
          </a:xfrm>
          <a:prstGeom prst="rect">
            <a:avLst/>
          </a:prstGeom>
          <a:noFill/>
        </p:spPr>
        <p:txBody>
          <a:bodyPr wrap="square" rtlCol="0">
            <a:spAutoFit/>
          </a:bodyPr>
          <a:lstStyle/>
          <a:p>
            <a:pPr algn="ctr"/>
            <a:r>
              <a:rPr lang="en-US" dirty="0" smtClean="0"/>
              <a:t>PROD</a:t>
            </a:r>
            <a:endParaRPr lang="en-US" dirty="0"/>
          </a:p>
        </p:txBody>
      </p:sp>
      <p:sp>
        <p:nvSpPr>
          <p:cNvPr id="55" name="TextBox 54"/>
          <p:cNvSpPr txBox="1"/>
          <p:nvPr/>
        </p:nvSpPr>
        <p:spPr>
          <a:xfrm>
            <a:off x="4114800" y="1066800"/>
            <a:ext cx="533400" cy="369332"/>
          </a:xfrm>
          <a:prstGeom prst="rect">
            <a:avLst/>
          </a:prstGeom>
          <a:noFill/>
        </p:spPr>
        <p:txBody>
          <a:bodyPr wrap="square" rtlCol="0">
            <a:spAutoFit/>
          </a:bodyPr>
          <a:lstStyle/>
          <a:p>
            <a:r>
              <a:rPr lang="en-US" dirty="0" smtClean="0"/>
              <a:t>S7</a:t>
            </a:r>
            <a:endParaRPr lang="en-US" dirty="0"/>
          </a:p>
        </p:txBody>
      </p:sp>
      <p:sp>
        <p:nvSpPr>
          <p:cNvPr id="56" name="TextBox 55"/>
          <p:cNvSpPr txBox="1"/>
          <p:nvPr/>
        </p:nvSpPr>
        <p:spPr>
          <a:xfrm>
            <a:off x="3733800" y="304800"/>
            <a:ext cx="1143000" cy="369332"/>
          </a:xfrm>
          <a:prstGeom prst="rect">
            <a:avLst/>
          </a:prstGeom>
          <a:noFill/>
        </p:spPr>
        <p:txBody>
          <a:bodyPr wrap="square" rtlCol="0">
            <a:spAutoFit/>
          </a:bodyPr>
          <a:lstStyle/>
          <a:p>
            <a:r>
              <a:rPr lang="en-US" dirty="0" smtClean="0"/>
              <a:t>S8,PROD</a:t>
            </a:r>
            <a:endParaRPr lang="en-US" dirty="0"/>
          </a:p>
        </p:txBody>
      </p:sp>
      <p:sp>
        <p:nvSpPr>
          <p:cNvPr id="52" name="Oval 51"/>
          <p:cNvSpPr/>
          <p:nvPr/>
        </p:nvSpPr>
        <p:spPr>
          <a:xfrm>
            <a:off x="7772400" y="4114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n14</a:t>
            </a:r>
            <a:endParaRPr lang="en-US" dirty="0"/>
          </a:p>
        </p:txBody>
      </p:sp>
      <p:cxnSp>
        <p:nvCxnSpPr>
          <p:cNvPr id="58" name="Straight Connector 57"/>
          <p:cNvCxnSpPr>
            <a:stCxn id="52" idx="3"/>
            <a:endCxn id="11" idx="0"/>
          </p:cNvCxnSpPr>
          <p:nvPr/>
        </p:nvCxnSpPr>
        <p:spPr>
          <a:xfrm flipH="1">
            <a:off x="7543800" y="4765208"/>
            <a:ext cx="340192" cy="94979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8382000" y="5715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n13</a:t>
            </a:r>
            <a:endParaRPr lang="en-US" dirty="0"/>
          </a:p>
        </p:txBody>
      </p:sp>
      <p:cxnSp>
        <p:nvCxnSpPr>
          <p:cNvPr id="61" name="Straight Connector 60"/>
          <p:cNvCxnSpPr>
            <a:stCxn id="52" idx="5"/>
          </p:cNvCxnSpPr>
          <p:nvPr/>
        </p:nvCxnSpPr>
        <p:spPr>
          <a:xfrm>
            <a:off x="8422808" y="4765208"/>
            <a:ext cx="340192" cy="110219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848600" y="4876800"/>
            <a:ext cx="609600" cy="369332"/>
          </a:xfrm>
          <a:prstGeom prst="rect">
            <a:avLst/>
          </a:prstGeom>
          <a:noFill/>
        </p:spPr>
        <p:txBody>
          <a:bodyPr wrap="square" rtlCol="0">
            <a:spAutoFit/>
          </a:bodyPr>
          <a:lstStyle/>
          <a:p>
            <a:pPr algn="ctr"/>
            <a:r>
              <a:rPr lang="en-US" dirty="0" smtClean="0"/>
              <a:t>+</a:t>
            </a:r>
            <a:endParaRPr lang="en-US" dirty="0"/>
          </a:p>
        </p:txBody>
      </p:sp>
      <p:sp>
        <p:nvSpPr>
          <p:cNvPr id="63" name="TextBox 62"/>
          <p:cNvSpPr txBox="1"/>
          <p:nvPr/>
        </p:nvSpPr>
        <p:spPr>
          <a:xfrm>
            <a:off x="8305800" y="3733800"/>
            <a:ext cx="533400" cy="369332"/>
          </a:xfrm>
          <a:prstGeom prst="rect">
            <a:avLst/>
          </a:prstGeom>
          <a:noFill/>
        </p:spPr>
        <p:txBody>
          <a:bodyPr wrap="square" rtlCol="0">
            <a:spAutoFit/>
          </a:bodyPr>
          <a:lstStyle/>
          <a:p>
            <a:r>
              <a:rPr lang="en-US" dirty="0" smtClean="0"/>
              <a:t>S9</a:t>
            </a:r>
            <a:endParaRPr lang="en-US" dirty="0"/>
          </a:p>
        </p:txBody>
      </p:sp>
      <p:sp>
        <p:nvSpPr>
          <p:cNvPr id="64" name="TextBox 63"/>
          <p:cNvSpPr txBox="1"/>
          <p:nvPr/>
        </p:nvSpPr>
        <p:spPr>
          <a:xfrm>
            <a:off x="8610600" y="5410200"/>
            <a:ext cx="533400" cy="369332"/>
          </a:xfrm>
          <a:prstGeom prst="rect">
            <a:avLst/>
          </a:prstGeom>
          <a:noFill/>
        </p:spPr>
        <p:txBody>
          <a:bodyPr wrap="square" rtlCol="0">
            <a:spAutoFit/>
          </a:bodyPr>
          <a:lstStyle/>
          <a:p>
            <a:r>
              <a:rPr lang="en-US" dirty="0" smtClean="0"/>
              <a:t>1</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9626-5A2F-4BE7-AA07-39FBBE3D288B}" type="slidenum">
              <a:rPr lang="en-US" smtClean="0"/>
              <a:pPr/>
              <a:t>47</a:t>
            </a:fld>
            <a:endParaRPr lang="en-US"/>
          </a:p>
        </p:txBody>
      </p:sp>
      <p:sp>
        <p:nvSpPr>
          <p:cNvPr id="5" name="Oval 4"/>
          <p:cNvSpPr/>
          <p:nvPr/>
        </p:nvSpPr>
        <p:spPr>
          <a:xfrm>
            <a:off x="3276600" y="41984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6" name="Oval 5"/>
          <p:cNvSpPr/>
          <p:nvPr/>
        </p:nvSpPr>
        <p:spPr>
          <a:xfrm>
            <a:off x="2286000" y="5650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4724400" y="55583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8" name="TextBox 7"/>
          <p:cNvSpPr txBox="1"/>
          <p:nvPr/>
        </p:nvSpPr>
        <p:spPr>
          <a:xfrm>
            <a:off x="3352800" y="4960461"/>
            <a:ext cx="609600" cy="369332"/>
          </a:xfrm>
          <a:prstGeom prst="rect">
            <a:avLst/>
          </a:prstGeom>
          <a:noFill/>
        </p:spPr>
        <p:txBody>
          <a:bodyPr wrap="square" rtlCol="0">
            <a:spAutoFit/>
          </a:bodyPr>
          <a:lstStyle/>
          <a:p>
            <a:pPr algn="ctr"/>
            <a:r>
              <a:rPr lang="en-US" dirty="0" smtClean="0"/>
              <a:t>-</a:t>
            </a:r>
            <a:endParaRPr lang="en-US" dirty="0"/>
          </a:p>
        </p:txBody>
      </p:sp>
      <p:sp>
        <p:nvSpPr>
          <p:cNvPr id="9" name="TextBox 8"/>
          <p:cNvSpPr txBox="1"/>
          <p:nvPr/>
        </p:nvSpPr>
        <p:spPr>
          <a:xfrm>
            <a:off x="2743200" y="4050268"/>
            <a:ext cx="533400" cy="369332"/>
          </a:xfrm>
          <a:prstGeom prst="rect">
            <a:avLst/>
          </a:prstGeom>
          <a:noFill/>
        </p:spPr>
        <p:txBody>
          <a:bodyPr wrap="square" rtlCol="0">
            <a:spAutoFit/>
          </a:bodyPr>
          <a:lstStyle/>
          <a:p>
            <a:r>
              <a:rPr lang="en-US" dirty="0" smtClean="0"/>
              <a:t>S2</a:t>
            </a:r>
            <a:endParaRPr lang="en-US" dirty="0"/>
          </a:p>
        </p:txBody>
      </p:sp>
      <p:sp>
        <p:nvSpPr>
          <p:cNvPr id="10" name="Oval 9"/>
          <p:cNvSpPr/>
          <p:nvPr/>
        </p:nvSpPr>
        <p:spPr>
          <a:xfrm>
            <a:off x="6096000" y="41222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1" name="Oval 10"/>
          <p:cNvSpPr/>
          <p:nvPr/>
        </p:nvSpPr>
        <p:spPr>
          <a:xfrm>
            <a:off x="7162800" y="5715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2" name="TextBox 11"/>
          <p:cNvSpPr txBox="1"/>
          <p:nvPr/>
        </p:nvSpPr>
        <p:spPr>
          <a:xfrm>
            <a:off x="6248400" y="4960461"/>
            <a:ext cx="609600" cy="369332"/>
          </a:xfrm>
          <a:prstGeom prst="rect">
            <a:avLst/>
          </a:prstGeom>
          <a:noFill/>
        </p:spPr>
        <p:txBody>
          <a:bodyPr wrap="square" rtlCol="0">
            <a:spAutoFit/>
          </a:bodyPr>
          <a:lstStyle/>
          <a:p>
            <a:pPr algn="ctr"/>
            <a:r>
              <a:rPr lang="en-US" dirty="0" smtClean="0"/>
              <a:t>*</a:t>
            </a:r>
            <a:endParaRPr lang="en-US" dirty="0"/>
          </a:p>
        </p:txBody>
      </p:sp>
      <p:sp>
        <p:nvSpPr>
          <p:cNvPr id="13" name="TextBox 12"/>
          <p:cNvSpPr txBox="1"/>
          <p:nvPr/>
        </p:nvSpPr>
        <p:spPr>
          <a:xfrm>
            <a:off x="6248400" y="3657600"/>
            <a:ext cx="914400" cy="369332"/>
          </a:xfrm>
          <a:prstGeom prst="rect">
            <a:avLst/>
          </a:prstGeom>
          <a:noFill/>
        </p:spPr>
        <p:txBody>
          <a:bodyPr wrap="square" rtlCol="0">
            <a:spAutoFit/>
          </a:bodyPr>
          <a:lstStyle/>
          <a:p>
            <a:r>
              <a:rPr lang="en-US" dirty="0" smtClean="0"/>
              <a:t>S1,S4</a:t>
            </a:r>
            <a:endParaRPr lang="en-US" dirty="0"/>
          </a:p>
        </p:txBody>
      </p:sp>
      <p:sp>
        <p:nvSpPr>
          <p:cNvPr id="14" name="TextBox 13"/>
          <p:cNvSpPr txBox="1"/>
          <p:nvPr/>
        </p:nvSpPr>
        <p:spPr>
          <a:xfrm>
            <a:off x="2209800" y="6488668"/>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5" name="TextBox 14"/>
          <p:cNvSpPr txBox="1"/>
          <p:nvPr/>
        </p:nvSpPr>
        <p:spPr>
          <a:xfrm>
            <a:off x="4953000" y="6408261"/>
            <a:ext cx="5334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6705600" y="6248400"/>
            <a:ext cx="533400" cy="369332"/>
          </a:xfrm>
          <a:prstGeom prst="rect">
            <a:avLst/>
          </a:prstGeom>
          <a:noFill/>
        </p:spPr>
        <p:txBody>
          <a:bodyPr wrap="square" rtlCol="0">
            <a:spAutoFit/>
          </a:bodyPr>
          <a:lstStyle/>
          <a:p>
            <a:r>
              <a:rPr lang="en-US" dirty="0" smtClean="0"/>
              <a:t>I</a:t>
            </a:r>
            <a:endParaRPr lang="en-US" dirty="0"/>
          </a:p>
        </p:txBody>
      </p:sp>
      <p:cxnSp>
        <p:nvCxnSpPr>
          <p:cNvPr id="17" name="Straight Connector 16"/>
          <p:cNvCxnSpPr>
            <a:stCxn id="5" idx="3"/>
          </p:cNvCxnSpPr>
          <p:nvPr/>
        </p:nvCxnSpPr>
        <p:spPr>
          <a:xfrm flipH="1">
            <a:off x="2514600" y="4848869"/>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7" idx="1"/>
          </p:cNvCxnSpPr>
          <p:nvPr/>
        </p:nvCxnSpPr>
        <p:spPr>
          <a:xfrm>
            <a:off x="3927008" y="4848869"/>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7" idx="7"/>
          </p:cNvCxnSpPr>
          <p:nvPr/>
        </p:nvCxnSpPr>
        <p:spPr>
          <a:xfrm flipH="1">
            <a:off x="5374808" y="4772669"/>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1" idx="1"/>
          </p:cNvCxnSpPr>
          <p:nvPr/>
        </p:nvCxnSpPr>
        <p:spPr>
          <a:xfrm>
            <a:off x="6746408" y="4772669"/>
            <a:ext cx="527984" cy="1053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3"/>
          </p:cNvCxnSpPr>
          <p:nvPr/>
        </p:nvCxnSpPr>
        <p:spPr>
          <a:xfrm flipV="1">
            <a:off x="3733800" y="3465601"/>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28151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23" name="Straight Connector 22"/>
          <p:cNvCxnSpPr>
            <a:stCxn id="22" idx="5"/>
          </p:cNvCxnSpPr>
          <p:nvPr/>
        </p:nvCxnSpPr>
        <p:spPr>
          <a:xfrm>
            <a:off x="5222408" y="3465601"/>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2967593"/>
            <a:ext cx="533400" cy="369332"/>
          </a:xfrm>
          <a:prstGeom prst="rect">
            <a:avLst/>
          </a:prstGeom>
          <a:noFill/>
        </p:spPr>
        <p:txBody>
          <a:bodyPr wrap="square" rtlCol="0">
            <a:spAutoFit/>
          </a:bodyPr>
          <a:lstStyle/>
          <a:p>
            <a:r>
              <a:rPr lang="en-US" dirty="0" smtClean="0"/>
              <a:t>S3</a:t>
            </a:r>
            <a:endParaRPr lang="en-US" dirty="0"/>
          </a:p>
        </p:txBody>
      </p:sp>
      <p:sp>
        <p:nvSpPr>
          <p:cNvPr id="25" name="TextBox 24"/>
          <p:cNvSpPr txBox="1"/>
          <p:nvPr/>
        </p:nvSpPr>
        <p:spPr>
          <a:xfrm>
            <a:off x="4876800" y="3581400"/>
            <a:ext cx="533400" cy="369332"/>
          </a:xfrm>
          <a:prstGeom prst="rect">
            <a:avLst/>
          </a:prstGeom>
          <a:noFill/>
        </p:spPr>
        <p:txBody>
          <a:bodyPr wrap="square" rtlCol="0">
            <a:spAutoFit/>
          </a:bodyPr>
          <a:lstStyle/>
          <a:p>
            <a:r>
              <a:rPr lang="en-US" dirty="0" smtClean="0"/>
              <a:t>[ ]</a:t>
            </a:r>
            <a:endParaRPr lang="en-US" dirty="0"/>
          </a:p>
        </p:txBody>
      </p:sp>
      <p:sp>
        <p:nvSpPr>
          <p:cNvPr id="26" name="Oval 25"/>
          <p:cNvSpPr/>
          <p:nvPr/>
        </p:nvSpPr>
        <p:spPr>
          <a:xfrm>
            <a:off x="533400" y="57266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27" name="Oval 26"/>
          <p:cNvSpPr/>
          <p:nvPr/>
        </p:nvSpPr>
        <p:spPr>
          <a:xfrm>
            <a:off x="1066800" y="42788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n8</a:t>
            </a:r>
            <a:endParaRPr lang="en-US" dirty="0"/>
          </a:p>
        </p:txBody>
      </p:sp>
      <p:sp>
        <p:nvSpPr>
          <p:cNvPr id="28" name="TextBox 27"/>
          <p:cNvSpPr txBox="1"/>
          <p:nvPr/>
        </p:nvSpPr>
        <p:spPr>
          <a:xfrm>
            <a:off x="1676400" y="3821668"/>
            <a:ext cx="533400" cy="369332"/>
          </a:xfrm>
          <a:prstGeom prst="rect">
            <a:avLst/>
          </a:prstGeom>
          <a:noFill/>
        </p:spPr>
        <p:txBody>
          <a:bodyPr wrap="square" rtlCol="0">
            <a:spAutoFit/>
          </a:bodyPr>
          <a:lstStyle/>
          <a:p>
            <a:r>
              <a:rPr lang="en-US" dirty="0" smtClean="0"/>
              <a:t>S5</a:t>
            </a:r>
            <a:endParaRPr lang="en-US" dirty="0"/>
          </a:p>
        </p:txBody>
      </p:sp>
      <p:cxnSp>
        <p:nvCxnSpPr>
          <p:cNvPr id="29" name="Straight Connector 28"/>
          <p:cNvCxnSpPr>
            <a:stCxn id="27" idx="5"/>
            <a:endCxn id="7" idx="2"/>
          </p:cNvCxnSpPr>
          <p:nvPr/>
        </p:nvCxnSpPr>
        <p:spPr>
          <a:xfrm>
            <a:off x="1717208" y="4929276"/>
            <a:ext cx="3007192" cy="101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3"/>
            <a:endCxn id="26" idx="0"/>
          </p:cNvCxnSpPr>
          <p:nvPr/>
        </p:nvCxnSpPr>
        <p:spPr>
          <a:xfrm flipH="1">
            <a:off x="914400" y="4929276"/>
            <a:ext cx="263992" cy="79739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200" y="6564868"/>
            <a:ext cx="1066800" cy="369332"/>
          </a:xfrm>
          <a:prstGeom prst="rect">
            <a:avLst/>
          </a:prstGeom>
          <a:noFill/>
        </p:spPr>
        <p:txBody>
          <a:bodyPr wrap="square" rtlCol="0">
            <a:spAutoFit/>
          </a:bodyPr>
          <a:lstStyle/>
          <a:p>
            <a:r>
              <a:rPr lang="en-US" dirty="0" err="1" smtClean="0"/>
              <a:t>Addr</a:t>
            </a:r>
            <a:r>
              <a:rPr lang="en-US" dirty="0" smtClean="0"/>
              <a:t>(B)</a:t>
            </a:r>
            <a:endParaRPr lang="en-US" dirty="0"/>
          </a:p>
        </p:txBody>
      </p:sp>
      <p:sp>
        <p:nvSpPr>
          <p:cNvPr id="32" name="TextBox 31"/>
          <p:cNvSpPr txBox="1"/>
          <p:nvPr/>
        </p:nvSpPr>
        <p:spPr>
          <a:xfrm>
            <a:off x="1295400" y="5117068"/>
            <a:ext cx="609600"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a:stCxn id="27" idx="0"/>
          </p:cNvCxnSpPr>
          <p:nvPr/>
        </p:nvCxnSpPr>
        <p:spPr>
          <a:xfrm flipV="1">
            <a:off x="1447800" y="2743200"/>
            <a:ext cx="1295400" cy="153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352800" y="2819401"/>
            <a:ext cx="2819400" cy="1828799"/>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667000" y="2209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38" name="TextBox 37"/>
          <p:cNvSpPr txBox="1"/>
          <p:nvPr/>
        </p:nvSpPr>
        <p:spPr>
          <a:xfrm>
            <a:off x="2133600" y="2362200"/>
            <a:ext cx="533400" cy="369332"/>
          </a:xfrm>
          <a:prstGeom prst="rect">
            <a:avLst/>
          </a:prstGeom>
          <a:noFill/>
        </p:spPr>
        <p:txBody>
          <a:bodyPr wrap="square" rtlCol="0">
            <a:spAutoFit/>
          </a:bodyPr>
          <a:lstStyle/>
          <a:p>
            <a:r>
              <a:rPr lang="en-US" dirty="0" smtClean="0"/>
              <a:t>S6</a:t>
            </a:r>
            <a:endParaRPr lang="en-US" dirty="0"/>
          </a:p>
        </p:txBody>
      </p:sp>
      <p:sp>
        <p:nvSpPr>
          <p:cNvPr id="40" name="Rectangle 39"/>
          <p:cNvSpPr/>
          <p:nvPr/>
        </p:nvSpPr>
        <p:spPr>
          <a:xfrm>
            <a:off x="457200" y="457200"/>
            <a:ext cx="2438400" cy="461665"/>
          </a:xfrm>
          <a:prstGeom prst="rect">
            <a:avLst/>
          </a:prstGeom>
        </p:spPr>
        <p:txBody>
          <a:bodyPr wrap="square">
            <a:spAutoFit/>
          </a:bodyPr>
          <a:lstStyle/>
          <a:p>
            <a:r>
              <a:rPr lang="en-US" sz="2400" b="1" dirty="0" smtClean="0"/>
              <a:t>I : = S9</a:t>
            </a:r>
          </a:p>
        </p:txBody>
      </p:sp>
      <p:cxnSp>
        <p:nvCxnSpPr>
          <p:cNvPr id="41" name="Straight Connector 40"/>
          <p:cNvCxnSpPr/>
          <p:nvPr/>
        </p:nvCxnSpPr>
        <p:spPr>
          <a:xfrm flipV="1">
            <a:off x="3200400" y="17526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352800" y="1143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n10</a:t>
            </a:r>
            <a:endParaRPr lang="en-US" dirty="0"/>
          </a:p>
        </p:txBody>
      </p:sp>
      <p:cxnSp>
        <p:nvCxnSpPr>
          <p:cNvPr id="46" name="Straight Connector 45"/>
          <p:cNvCxnSpPr>
            <a:stCxn id="43" idx="5"/>
            <a:endCxn id="22" idx="0"/>
          </p:cNvCxnSpPr>
          <p:nvPr/>
        </p:nvCxnSpPr>
        <p:spPr>
          <a:xfrm>
            <a:off x="4003208" y="1793408"/>
            <a:ext cx="949792" cy="10217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0" y="3048000"/>
            <a:ext cx="533400" cy="369332"/>
          </a:xfrm>
          <a:prstGeom prst="rect">
            <a:avLst/>
          </a:prstGeom>
          <a:noFill/>
        </p:spPr>
        <p:txBody>
          <a:bodyPr wrap="square" rtlCol="0">
            <a:spAutoFit/>
          </a:bodyPr>
          <a:lstStyle/>
          <a:p>
            <a:r>
              <a:rPr lang="en-US" dirty="0" smtClean="0"/>
              <a:t>[ ]</a:t>
            </a:r>
            <a:endParaRPr lang="en-US" dirty="0"/>
          </a:p>
        </p:txBody>
      </p:sp>
      <p:sp>
        <p:nvSpPr>
          <p:cNvPr id="48" name="TextBox 47"/>
          <p:cNvSpPr txBox="1"/>
          <p:nvPr/>
        </p:nvSpPr>
        <p:spPr>
          <a:xfrm>
            <a:off x="3581400" y="1981200"/>
            <a:ext cx="533400" cy="369332"/>
          </a:xfrm>
          <a:prstGeom prst="rect">
            <a:avLst/>
          </a:prstGeom>
          <a:noFill/>
        </p:spPr>
        <p:txBody>
          <a:bodyPr wrap="square" rtlCol="0">
            <a:spAutoFit/>
          </a:bodyPr>
          <a:lstStyle/>
          <a:p>
            <a:r>
              <a:rPr lang="en-US" dirty="0" smtClean="0"/>
              <a:t>*</a:t>
            </a:r>
            <a:endParaRPr lang="en-US" dirty="0"/>
          </a:p>
        </p:txBody>
      </p:sp>
      <p:cxnSp>
        <p:nvCxnSpPr>
          <p:cNvPr id="44" name="Straight Connector 43"/>
          <p:cNvCxnSpPr>
            <a:stCxn id="43" idx="0"/>
          </p:cNvCxnSpPr>
          <p:nvPr/>
        </p:nvCxnSpPr>
        <p:spPr>
          <a:xfrm flipH="1" flipV="1">
            <a:off x="3505200" y="762000"/>
            <a:ext cx="228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71800" y="152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n12</a:t>
            </a:r>
            <a:endParaRPr lang="en-US" dirty="0"/>
          </a:p>
        </p:txBody>
      </p:sp>
      <p:sp>
        <p:nvSpPr>
          <p:cNvPr id="49" name="Oval 48"/>
          <p:cNvSpPr/>
          <p:nvPr/>
        </p:nvSpPr>
        <p:spPr>
          <a:xfrm>
            <a:off x="1828800" y="990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n11</a:t>
            </a:r>
            <a:endParaRPr lang="en-US" dirty="0"/>
          </a:p>
        </p:txBody>
      </p:sp>
      <p:cxnSp>
        <p:nvCxnSpPr>
          <p:cNvPr id="51" name="Straight Connector 50"/>
          <p:cNvCxnSpPr>
            <a:stCxn id="45" idx="2"/>
          </p:cNvCxnSpPr>
          <p:nvPr/>
        </p:nvCxnSpPr>
        <p:spPr>
          <a:xfrm flipH="1">
            <a:off x="2286000" y="533400"/>
            <a:ext cx="6858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895600" y="914400"/>
            <a:ext cx="609600" cy="369332"/>
          </a:xfrm>
          <a:prstGeom prst="rect">
            <a:avLst/>
          </a:prstGeom>
          <a:noFill/>
        </p:spPr>
        <p:txBody>
          <a:bodyPr wrap="square" rtlCol="0">
            <a:spAutoFit/>
          </a:bodyPr>
          <a:lstStyle/>
          <a:p>
            <a:pPr algn="ctr"/>
            <a:r>
              <a:rPr lang="en-US" dirty="0" smtClean="0"/>
              <a:t>+</a:t>
            </a:r>
            <a:endParaRPr lang="en-US" dirty="0"/>
          </a:p>
        </p:txBody>
      </p:sp>
      <p:sp>
        <p:nvSpPr>
          <p:cNvPr id="54" name="TextBox 53"/>
          <p:cNvSpPr txBox="1"/>
          <p:nvPr/>
        </p:nvSpPr>
        <p:spPr>
          <a:xfrm>
            <a:off x="1600200" y="1981200"/>
            <a:ext cx="762000" cy="369332"/>
          </a:xfrm>
          <a:prstGeom prst="rect">
            <a:avLst/>
          </a:prstGeom>
          <a:noFill/>
        </p:spPr>
        <p:txBody>
          <a:bodyPr wrap="square" rtlCol="0">
            <a:spAutoFit/>
          </a:bodyPr>
          <a:lstStyle/>
          <a:p>
            <a:pPr algn="ctr"/>
            <a:r>
              <a:rPr lang="en-US" dirty="0" smtClean="0"/>
              <a:t>PROD</a:t>
            </a:r>
            <a:endParaRPr lang="en-US" dirty="0"/>
          </a:p>
        </p:txBody>
      </p:sp>
      <p:sp>
        <p:nvSpPr>
          <p:cNvPr id="55" name="TextBox 54"/>
          <p:cNvSpPr txBox="1"/>
          <p:nvPr/>
        </p:nvSpPr>
        <p:spPr>
          <a:xfrm>
            <a:off x="4114800" y="1066800"/>
            <a:ext cx="533400" cy="369332"/>
          </a:xfrm>
          <a:prstGeom prst="rect">
            <a:avLst/>
          </a:prstGeom>
          <a:noFill/>
        </p:spPr>
        <p:txBody>
          <a:bodyPr wrap="square" rtlCol="0">
            <a:spAutoFit/>
          </a:bodyPr>
          <a:lstStyle/>
          <a:p>
            <a:r>
              <a:rPr lang="en-US" dirty="0" smtClean="0"/>
              <a:t>S7</a:t>
            </a:r>
            <a:endParaRPr lang="en-US" dirty="0"/>
          </a:p>
        </p:txBody>
      </p:sp>
      <p:sp>
        <p:nvSpPr>
          <p:cNvPr id="56" name="TextBox 55"/>
          <p:cNvSpPr txBox="1"/>
          <p:nvPr/>
        </p:nvSpPr>
        <p:spPr>
          <a:xfrm>
            <a:off x="3733800" y="304800"/>
            <a:ext cx="1143000" cy="369332"/>
          </a:xfrm>
          <a:prstGeom prst="rect">
            <a:avLst/>
          </a:prstGeom>
          <a:noFill/>
        </p:spPr>
        <p:txBody>
          <a:bodyPr wrap="square" rtlCol="0">
            <a:spAutoFit/>
          </a:bodyPr>
          <a:lstStyle/>
          <a:p>
            <a:r>
              <a:rPr lang="en-US" dirty="0" smtClean="0"/>
              <a:t>S8,PROD</a:t>
            </a:r>
            <a:endParaRPr lang="en-US" dirty="0"/>
          </a:p>
        </p:txBody>
      </p:sp>
      <p:sp>
        <p:nvSpPr>
          <p:cNvPr id="52" name="Oval 51"/>
          <p:cNvSpPr/>
          <p:nvPr/>
        </p:nvSpPr>
        <p:spPr>
          <a:xfrm>
            <a:off x="7772400" y="4114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n14</a:t>
            </a:r>
            <a:endParaRPr lang="en-US" dirty="0"/>
          </a:p>
        </p:txBody>
      </p:sp>
      <p:cxnSp>
        <p:nvCxnSpPr>
          <p:cNvPr id="58" name="Straight Connector 57"/>
          <p:cNvCxnSpPr>
            <a:stCxn id="52" idx="3"/>
            <a:endCxn id="11" idx="0"/>
          </p:cNvCxnSpPr>
          <p:nvPr/>
        </p:nvCxnSpPr>
        <p:spPr>
          <a:xfrm flipH="1">
            <a:off x="7543800" y="4765208"/>
            <a:ext cx="340192" cy="94979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8382000" y="5715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n13</a:t>
            </a:r>
            <a:endParaRPr lang="en-US" dirty="0"/>
          </a:p>
        </p:txBody>
      </p:sp>
      <p:cxnSp>
        <p:nvCxnSpPr>
          <p:cNvPr id="61" name="Straight Connector 60"/>
          <p:cNvCxnSpPr>
            <a:stCxn id="52" idx="5"/>
          </p:cNvCxnSpPr>
          <p:nvPr/>
        </p:nvCxnSpPr>
        <p:spPr>
          <a:xfrm>
            <a:off x="8422808" y="4765208"/>
            <a:ext cx="340192" cy="110219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848600" y="4876800"/>
            <a:ext cx="609600" cy="369332"/>
          </a:xfrm>
          <a:prstGeom prst="rect">
            <a:avLst/>
          </a:prstGeom>
          <a:noFill/>
        </p:spPr>
        <p:txBody>
          <a:bodyPr wrap="square" rtlCol="0">
            <a:spAutoFit/>
          </a:bodyPr>
          <a:lstStyle/>
          <a:p>
            <a:pPr algn="ctr"/>
            <a:r>
              <a:rPr lang="en-US" dirty="0" smtClean="0"/>
              <a:t>+</a:t>
            </a:r>
            <a:endParaRPr lang="en-US" dirty="0"/>
          </a:p>
        </p:txBody>
      </p:sp>
      <p:sp>
        <p:nvSpPr>
          <p:cNvPr id="63" name="TextBox 62"/>
          <p:cNvSpPr txBox="1"/>
          <p:nvPr/>
        </p:nvSpPr>
        <p:spPr>
          <a:xfrm>
            <a:off x="7924800" y="3733800"/>
            <a:ext cx="914400" cy="369332"/>
          </a:xfrm>
          <a:prstGeom prst="rect">
            <a:avLst/>
          </a:prstGeom>
          <a:noFill/>
        </p:spPr>
        <p:txBody>
          <a:bodyPr wrap="square" rtlCol="0">
            <a:spAutoFit/>
          </a:bodyPr>
          <a:lstStyle/>
          <a:p>
            <a:r>
              <a:rPr lang="en-US" dirty="0" smtClean="0"/>
              <a:t>S9, I</a:t>
            </a:r>
            <a:endParaRPr lang="en-US" dirty="0"/>
          </a:p>
        </p:txBody>
      </p:sp>
      <p:sp>
        <p:nvSpPr>
          <p:cNvPr id="57" name="TextBox 56"/>
          <p:cNvSpPr txBox="1"/>
          <p:nvPr/>
        </p:nvSpPr>
        <p:spPr>
          <a:xfrm>
            <a:off x="8610600" y="5257800"/>
            <a:ext cx="533400" cy="369332"/>
          </a:xfrm>
          <a:prstGeom prst="rect">
            <a:avLst/>
          </a:prstGeom>
          <a:noFill/>
        </p:spPr>
        <p:txBody>
          <a:bodyPr wrap="square" rtlCol="0">
            <a:spAutoFit/>
          </a:bodyPr>
          <a:lstStyle/>
          <a:p>
            <a:r>
              <a:rPr lang="en-US" dirty="0" smtClean="0"/>
              <a:t>1</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9626-5A2F-4BE7-AA07-39FBBE3D288B}" type="slidenum">
              <a:rPr lang="en-US" smtClean="0"/>
              <a:pPr/>
              <a:t>48</a:t>
            </a:fld>
            <a:endParaRPr lang="en-US"/>
          </a:p>
        </p:txBody>
      </p:sp>
      <p:sp>
        <p:nvSpPr>
          <p:cNvPr id="5" name="Oval 4"/>
          <p:cNvSpPr/>
          <p:nvPr/>
        </p:nvSpPr>
        <p:spPr>
          <a:xfrm>
            <a:off x="3276600" y="41984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n5</a:t>
            </a:r>
            <a:endParaRPr lang="en-US" dirty="0"/>
          </a:p>
        </p:txBody>
      </p:sp>
      <p:sp>
        <p:nvSpPr>
          <p:cNvPr id="6" name="Oval 5"/>
          <p:cNvSpPr/>
          <p:nvPr/>
        </p:nvSpPr>
        <p:spPr>
          <a:xfrm>
            <a:off x="2286000" y="56504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n4</a:t>
            </a:r>
            <a:endParaRPr lang="en-US" dirty="0"/>
          </a:p>
        </p:txBody>
      </p:sp>
      <p:sp>
        <p:nvSpPr>
          <p:cNvPr id="7" name="Oval 6"/>
          <p:cNvSpPr/>
          <p:nvPr/>
        </p:nvSpPr>
        <p:spPr>
          <a:xfrm>
            <a:off x="4724400" y="55583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US" dirty="0"/>
          </a:p>
        </p:txBody>
      </p:sp>
      <p:sp>
        <p:nvSpPr>
          <p:cNvPr id="8" name="TextBox 7"/>
          <p:cNvSpPr txBox="1"/>
          <p:nvPr/>
        </p:nvSpPr>
        <p:spPr>
          <a:xfrm>
            <a:off x="3352800" y="4960461"/>
            <a:ext cx="609600" cy="369332"/>
          </a:xfrm>
          <a:prstGeom prst="rect">
            <a:avLst/>
          </a:prstGeom>
          <a:noFill/>
        </p:spPr>
        <p:txBody>
          <a:bodyPr wrap="square" rtlCol="0">
            <a:spAutoFit/>
          </a:bodyPr>
          <a:lstStyle/>
          <a:p>
            <a:pPr algn="ctr"/>
            <a:r>
              <a:rPr lang="en-US" dirty="0" smtClean="0"/>
              <a:t>-</a:t>
            </a:r>
            <a:endParaRPr lang="en-US" dirty="0"/>
          </a:p>
        </p:txBody>
      </p:sp>
      <p:sp>
        <p:nvSpPr>
          <p:cNvPr id="9" name="TextBox 8"/>
          <p:cNvSpPr txBox="1"/>
          <p:nvPr/>
        </p:nvSpPr>
        <p:spPr>
          <a:xfrm>
            <a:off x="2743200" y="4050268"/>
            <a:ext cx="533400" cy="369332"/>
          </a:xfrm>
          <a:prstGeom prst="rect">
            <a:avLst/>
          </a:prstGeom>
          <a:noFill/>
        </p:spPr>
        <p:txBody>
          <a:bodyPr wrap="square" rtlCol="0">
            <a:spAutoFit/>
          </a:bodyPr>
          <a:lstStyle/>
          <a:p>
            <a:r>
              <a:rPr lang="en-US" dirty="0" smtClean="0"/>
              <a:t>S2</a:t>
            </a:r>
            <a:endParaRPr lang="en-US" dirty="0"/>
          </a:p>
        </p:txBody>
      </p:sp>
      <p:sp>
        <p:nvSpPr>
          <p:cNvPr id="10" name="Oval 9"/>
          <p:cNvSpPr/>
          <p:nvPr/>
        </p:nvSpPr>
        <p:spPr>
          <a:xfrm>
            <a:off x="6096000" y="41222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n3</a:t>
            </a:r>
            <a:endParaRPr lang="en-US" dirty="0"/>
          </a:p>
        </p:txBody>
      </p:sp>
      <p:sp>
        <p:nvSpPr>
          <p:cNvPr id="11" name="Oval 10"/>
          <p:cNvSpPr/>
          <p:nvPr/>
        </p:nvSpPr>
        <p:spPr>
          <a:xfrm>
            <a:off x="6934200" y="5638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US" dirty="0"/>
          </a:p>
        </p:txBody>
      </p:sp>
      <p:sp>
        <p:nvSpPr>
          <p:cNvPr id="12" name="TextBox 11"/>
          <p:cNvSpPr txBox="1"/>
          <p:nvPr/>
        </p:nvSpPr>
        <p:spPr>
          <a:xfrm>
            <a:off x="6248400" y="4960461"/>
            <a:ext cx="609600" cy="369332"/>
          </a:xfrm>
          <a:prstGeom prst="rect">
            <a:avLst/>
          </a:prstGeom>
          <a:noFill/>
        </p:spPr>
        <p:txBody>
          <a:bodyPr wrap="square" rtlCol="0">
            <a:spAutoFit/>
          </a:bodyPr>
          <a:lstStyle/>
          <a:p>
            <a:pPr algn="ctr"/>
            <a:r>
              <a:rPr lang="en-US" dirty="0" smtClean="0"/>
              <a:t>*</a:t>
            </a:r>
            <a:endParaRPr lang="en-US" dirty="0"/>
          </a:p>
        </p:txBody>
      </p:sp>
      <p:sp>
        <p:nvSpPr>
          <p:cNvPr id="13" name="TextBox 12"/>
          <p:cNvSpPr txBox="1"/>
          <p:nvPr/>
        </p:nvSpPr>
        <p:spPr>
          <a:xfrm>
            <a:off x="6248400" y="3657600"/>
            <a:ext cx="914400" cy="369332"/>
          </a:xfrm>
          <a:prstGeom prst="rect">
            <a:avLst/>
          </a:prstGeom>
          <a:noFill/>
        </p:spPr>
        <p:txBody>
          <a:bodyPr wrap="square" rtlCol="0">
            <a:spAutoFit/>
          </a:bodyPr>
          <a:lstStyle/>
          <a:p>
            <a:r>
              <a:rPr lang="en-US" dirty="0" smtClean="0"/>
              <a:t>S1,S4</a:t>
            </a:r>
            <a:endParaRPr lang="en-US" dirty="0"/>
          </a:p>
        </p:txBody>
      </p:sp>
      <p:sp>
        <p:nvSpPr>
          <p:cNvPr id="14" name="TextBox 13"/>
          <p:cNvSpPr txBox="1"/>
          <p:nvPr/>
        </p:nvSpPr>
        <p:spPr>
          <a:xfrm>
            <a:off x="2209800" y="6488668"/>
            <a:ext cx="1066800" cy="369332"/>
          </a:xfrm>
          <a:prstGeom prst="rect">
            <a:avLst/>
          </a:prstGeom>
          <a:noFill/>
        </p:spPr>
        <p:txBody>
          <a:bodyPr wrap="square" rtlCol="0">
            <a:spAutoFit/>
          </a:bodyPr>
          <a:lstStyle/>
          <a:p>
            <a:r>
              <a:rPr lang="en-US" dirty="0" err="1" smtClean="0"/>
              <a:t>Addr</a:t>
            </a:r>
            <a:r>
              <a:rPr lang="en-US" dirty="0" smtClean="0"/>
              <a:t>(A)</a:t>
            </a:r>
            <a:endParaRPr lang="en-US" dirty="0"/>
          </a:p>
        </p:txBody>
      </p:sp>
      <p:sp>
        <p:nvSpPr>
          <p:cNvPr id="15" name="TextBox 14"/>
          <p:cNvSpPr txBox="1"/>
          <p:nvPr/>
        </p:nvSpPr>
        <p:spPr>
          <a:xfrm>
            <a:off x="4953000" y="6408261"/>
            <a:ext cx="5334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6705600" y="6248400"/>
            <a:ext cx="533400" cy="369332"/>
          </a:xfrm>
          <a:prstGeom prst="rect">
            <a:avLst/>
          </a:prstGeom>
          <a:noFill/>
        </p:spPr>
        <p:txBody>
          <a:bodyPr wrap="square" rtlCol="0">
            <a:spAutoFit/>
          </a:bodyPr>
          <a:lstStyle/>
          <a:p>
            <a:r>
              <a:rPr lang="en-US" dirty="0" smtClean="0"/>
              <a:t>I</a:t>
            </a:r>
            <a:endParaRPr lang="en-US" dirty="0"/>
          </a:p>
        </p:txBody>
      </p:sp>
      <p:cxnSp>
        <p:nvCxnSpPr>
          <p:cNvPr id="17" name="Straight Connector 16"/>
          <p:cNvCxnSpPr>
            <a:stCxn id="5" idx="3"/>
          </p:cNvCxnSpPr>
          <p:nvPr/>
        </p:nvCxnSpPr>
        <p:spPr>
          <a:xfrm flipH="1">
            <a:off x="2514600" y="4848869"/>
            <a:ext cx="873592" cy="93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7" idx="1"/>
          </p:cNvCxnSpPr>
          <p:nvPr/>
        </p:nvCxnSpPr>
        <p:spPr>
          <a:xfrm>
            <a:off x="3927008" y="4848869"/>
            <a:ext cx="908984" cy="8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7" idx="7"/>
          </p:cNvCxnSpPr>
          <p:nvPr/>
        </p:nvCxnSpPr>
        <p:spPr>
          <a:xfrm flipH="1">
            <a:off x="5374808" y="4772669"/>
            <a:ext cx="832784" cy="89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1" idx="1"/>
          </p:cNvCxnSpPr>
          <p:nvPr/>
        </p:nvCxnSpPr>
        <p:spPr>
          <a:xfrm>
            <a:off x="6746408" y="4772669"/>
            <a:ext cx="299384" cy="977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3"/>
          </p:cNvCxnSpPr>
          <p:nvPr/>
        </p:nvCxnSpPr>
        <p:spPr>
          <a:xfrm flipV="1">
            <a:off x="3733800" y="3465601"/>
            <a:ext cx="949792" cy="8852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281519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n6</a:t>
            </a:r>
            <a:endParaRPr lang="en-US" dirty="0"/>
          </a:p>
        </p:txBody>
      </p:sp>
      <p:cxnSp>
        <p:nvCxnSpPr>
          <p:cNvPr id="23" name="Straight Connector 22"/>
          <p:cNvCxnSpPr>
            <a:stCxn id="22" idx="5"/>
          </p:cNvCxnSpPr>
          <p:nvPr/>
        </p:nvCxnSpPr>
        <p:spPr>
          <a:xfrm>
            <a:off x="5222408" y="3465601"/>
            <a:ext cx="1178392" cy="10259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2967593"/>
            <a:ext cx="533400" cy="369332"/>
          </a:xfrm>
          <a:prstGeom prst="rect">
            <a:avLst/>
          </a:prstGeom>
          <a:noFill/>
        </p:spPr>
        <p:txBody>
          <a:bodyPr wrap="square" rtlCol="0">
            <a:spAutoFit/>
          </a:bodyPr>
          <a:lstStyle/>
          <a:p>
            <a:r>
              <a:rPr lang="en-US" dirty="0" smtClean="0"/>
              <a:t>S3</a:t>
            </a:r>
            <a:endParaRPr lang="en-US" dirty="0"/>
          </a:p>
        </p:txBody>
      </p:sp>
      <p:sp>
        <p:nvSpPr>
          <p:cNvPr id="25" name="TextBox 24"/>
          <p:cNvSpPr txBox="1"/>
          <p:nvPr/>
        </p:nvSpPr>
        <p:spPr>
          <a:xfrm>
            <a:off x="4876800" y="3581400"/>
            <a:ext cx="533400" cy="369332"/>
          </a:xfrm>
          <a:prstGeom prst="rect">
            <a:avLst/>
          </a:prstGeom>
          <a:noFill/>
        </p:spPr>
        <p:txBody>
          <a:bodyPr wrap="square" rtlCol="0">
            <a:spAutoFit/>
          </a:bodyPr>
          <a:lstStyle/>
          <a:p>
            <a:r>
              <a:rPr lang="en-US" dirty="0" smtClean="0"/>
              <a:t>[ ]</a:t>
            </a:r>
            <a:endParaRPr lang="en-US" dirty="0"/>
          </a:p>
        </p:txBody>
      </p:sp>
      <p:sp>
        <p:nvSpPr>
          <p:cNvPr id="26" name="Oval 25"/>
          <p:cNvSpPr/>
          <p:nvPr/>
        </p:nvSpPr>
        <p:spPr>
          <a:xfrm>
            <a:off x="533400" y="57266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n7</a:t>
            </a:r>
            <a:endParaRPr lang="en-US" dirty="0"/>
          </a:p>
        </p:txBody>
      </p:sp>
      <p:sp>
        <p:nvSpPr>
          <p:cNvPr id="27" name="Oval 26"/>
          <p:cNvSpPr/>
          <p:nvPr/>
        </p:nvSpPr>
        <p:spPr>
          <a:xfrm>
            <a:off x="1066800" y="427886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n8</a:t>
            </a:r>
            <a:endParaRPr lang="en-US" dirty="0"/>
          </a:p>
        </p:txBody>
      </p:sp>
      <p:sp>
        <p:nvSpPr>
          <p:cNvPr id="28" name="TextBox 27"/>
          <p:cNvSpPr txBox="1"/>
          <p:nvPr/>
        </p:nvSpPr>
        <p:spPr>
          <a:xfrm>
            <a:off x="1676400" y="3821668"/>
            <a:ext cx="533400" cy="369332"/>
          </a:xfrm>
          <a:prstGeom prst="rect">
            <a:avLst/>
          </a:prstGeom>
          <a:noFill/>
        </p:spPr>
        <p:txBody>
          <a:bodyPr wrap="square" rtlCol="0">
            <a:spAutoFit/>
          </a:bodyPr>
          <a:lstStyle/>
          <a:p>
            <a:r>
              <a:rPr lang="en-US" dirty="0" smtClean="0"/>
              <a:t>S5</a:t>
            </a:r>
            <a:endParaRPr lang="en-US" dirty="0"/>
          </a:p>
        </p:txBody>
      </p:sp>
      <p:cxnSp>
        <p:nvCxnSpPr>
          <p:cNvPr id="29" name="Straight Connector 28"/>
          <p:cNvCxnSpPr>
            <a:stCxn id="27" idx="5"/>
            <a:endCxn id="7" idx="2"/>
          </p:cNvCxnSpPr>
          <p:nvPr/>
        </p:nvCxnSpPr>
        <p:spPr>
          <a:xfrm>
            <a:off x="1717208" y="4929276"/>
            <a:ext cx="3007192" cy="101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3"/>
            <a:endCxn id="26" idx="0"/>
          </p:cNvCxnSpPr>
          <p:nvPr/>
        </p:nvCxnSpPr>
        <p:spPr>
          <a:xfrm flipH="1">
            <a:off x="914400" y="4929276"/>
            <a:ext cx="263992" cy="79739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200" y="6564868"/>
            <a:ext cx="1066800" cy="369332"/>
          </a:xfrm>
          <a:prstGeom prst="rect">
            <a:avLst/>
          </a:prstGeom>
          <a:noFill/>
        </p:spPr>
        <p:txBody>
          <a:bodyPr wrap="square" rtlCol="0">
            <a:spAutoFit/>
          </a:bodyPr>
          <a:lstStyle/>
          <a:p>
            <a:r>
              <a:rPr lang="en-US" dirty="0" err="1" smtClean="0"/>
              <a:t>Addr</a:t>
            </a:r>
            <a:r>
              <a:rPr lang="en-US" dirty="0" smtClean="0"/>
              <a:t>(B)</a:t>
            </a:r>
            <a:endParaRPr lang="en-US" dirty="0"/>
          </a:p>
        </p:txBody>
      </p:sp>
      <p:sp>
        <p:nvSpPr>
          <p:cNvPr id="32" name="TextBox 31"/>
          <p:cNvSpPr txBox="1"/>
          <p:nvPr/>
        </p:nvSpPr>
        <p:spPr>
          <a:xfrm>
            <a:off x="1295400" y="5117068"/>
            <a:ext cx="609600"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a:stCxn id="27" idx="0"/>
          </p:cNvCxnSpPr>
          <p:nvPr/>
        </p:nvCxnSpPr>
        <p:spPr>
          <a:xfrm flipV="1">
            <a:off x="1447800" y="2743200"/>
            <a:ext cx="1295400" cy="1535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352800" y="2819401"/>
            <a:ext cx="2819400" cy="1828799"/>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667000" y="2209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n9</a:t>
            </a:r>
            <a:endParaRPr lang="en-US" dirty="0"/>
          </a:p>
        </p:txBody>
      </p:sp>
      <p:sp>
        <p:nvSpPr>
          <p:cNvPr id="38" name="TextBox 37"/>
          <p:cNvSpPr txBox="1"/>
          <p:nvPr/>
        </p:nvSpPr>
        <p:spPr>
          <a:xfrm>
            <a:off x="2133600" y="2362200"/>
            <a:ext cx="533400" cy="369332"/>
          </a:xfrm>
          <a:prstGeom prst="rect">
            <a:avLst/>
          </a:prstGeom>
          <a:noFill/>
        </p:spPr>
        <p:txBody>
          <a:bodyPr wrap="square" rtlCol="0">
            <a:spAutoFit/>
          </a:bodyPr>
          <a:lstStyle/>
          <a:p>
            <a:r>
              <a:rPr lang="en-US" dirty="0" smtClean="0"/>
              <a:t>S6</a:t>
            </a:r>
            <a:endParaRPr lang="en-US" dirty="0"/>
          </a:p>
        </p:txBody>
      </p:sp>
      <p:sp>
        <p:nvSpPr>
          <p:cNvPr id="40" name="Rectangle 39"/>
          <p:cNvSpPr/>
          <p:nvPr/>
        </p:nvSpPr>
        <p:spPr>
          <a:xfrm>
            <a:off x="457200" y="457200"/>
            <a:ext cx="2438400" cy="461665"/>
          </a:xfrm>
          <a:prstGeom prst="rect">
            <a:avLst/>
          </a:prstGeom>
        </p:spPr>
        <p:txBody>
          <a:bodyPr wrap="square">
            <a:spAutoFit/>
          </a:bodyPr>
          <a:lstStyle/>
          <a:p>
            <a:r>
              <a:rPr lang="en-US" sz="2400" b="1" dirty="0" smtClean="0"/>
              <a:t>If I&lt;=20 </a:t>
            </a:r>
            <a:r>
              <a:rPr lang="en-US" sz="2400" b="1" dirty="0" err="1" smtClean="0"/>
              <a:t>goto</a:t>
            </a:r>
            <a:r>
              <a:rPr lang="en-US" sz="2400" b="1" dirty="0" smtClean="0"/>
              <a:t> (1)</a:t>
            </a:r>
          </a:p>
        </p:txBody>
      </p:sp>
      <p:cxnSp>
        <p:nvCxnSpPr>
          <p:cNvPr id="41" name="Straight Connector 40"/>
          <p:cNvCxnSpPr/>
          <p:nvPr/>
        </p:nvCxnSpPr>
        <p:spPr>
          <a:xfrm flipV="1">
            <a:off x="3200400" y="17526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352800" y="1143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n10</a:t>
            </a:r>
            <a:endParaRPr lang="en-US" dirty="0"/>
          </a:p>
        </p:txBody>
      </p:sp>
      <p:cxnSp>
        <p:nvCxnSpPr>
          <p:cNvPr id="46" name="Straight Connector 45"/>
          <p:cNvCxnSpPr>
            <a:stCxn id="43" idx="5"/>
            <a:endCxn id="22" idx="0"/>
          </p:cNvCxnSpPr>
          <p:nvPr/>
        </p:nvCxnSpPr>
        <p:spPr>
          <a:xfrm>
            <a:off x="4003208" y="1793408"/>
            <a:ext cx="949792" cy="10217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0" y="3048000"/>
            <a:ext cx="533400" cy="369332"/>
          </a:xfrm>
          <a:prstGeom prst="rect">
            <a:avLst/>
          </a:prstGeom>
          <a:noFill/>
        </p:spPr>
        <p:txBody>
          <a:bodyPr wrap="square" rtlCol="0">
            <a:spAutoFit/>
          </a:bodyPr>
          <a:lstStyle/>
          <a:p>
            <a:r>
              <a:rPr lang="en-US" dirty="0" smtClean="0"/>
              <a:t>[ ]</a:t>
            </a:r>
            <a:endParaRPr lang="en-US" dirty="0"/>
          </a:p>
        </p:txBody>
      </p:sp>
      <p:sp>
        <p:nvSpPr>
          <p:cNvPr id="48" name="TextBox 47"/>
          <p:cNvSpPr txBox="1"/>
          <p:nvPr/>
        </p:nvSpPr>
        <p:spPr>
          <a:xfrm>
            <a:off x="3581400" y="1981200"/>
            <a:ext cx="533400" cy="369332"/>
          </a:xfrm>
          <a:prstGeom prst="rect">
            <a:avLst/>
          </a:prstGeom>
          <a:noFill/>
        </p:spPr>
        <p:txBody>
          <a:bodyPr wrap="square" rtlCol="0">
            <a:spAutoFit/>
          </a:bodyPr>
          <a:lstStyle/>
          <a:p>
            <a:r>
              <a:rPr lang="en-US" dirty="0" smtClean="0"/>
              <a:t>*</a:t>
            </a:r>
            <a:endParaRPr lang="en-US" dirty="0"/>
          </a:p>
        </p:txBody>
      </p:sp>
      <p:cxnSp>
        <p:nvCxnSpPr>
          <p:cNvPr id="44" name="Straight Connector 43"/>
          <p:cNvCxnSpPr>
            <a:stCxn id="43" idx="0"/>
          </p:cNvCxnSpPr>
          <p:nvPr/>
        </p:nvCxnSpPr>
        <p:spPr>
          <a:xfrm flipH="1" flipV="1">
            <a:off x="3505200" y="762000"/>
            <a:ext cx="228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71800" y="152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n12</a:t>
            </a:r>
            <a:endParaRPr lang="en-US" dirty="0"/>
          </a:p>
        </p:txBody>
      </p:sp>
      <p:sp>
        <p:nvSpPr>
          <p:cNvPr id="49" name="Oval 48"/>
          <p:cNvSpPr/>
          <p:nvPr/>
        </p:nvSpPr>
        <p:spPr>
          <a:xfrm>
            <a:off x="1828800" y="990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n11</a:t>
            </a:r>
            <a:endParaRPr lang="en-US" dirty="0"/>
          </a:p>
        </p:txBody>
      </p:sp>
      <p:cxnSp>
        <p:nvCxnSpPr>
          <p:cNvPr id="51" name="Straight Connector 50"/>
          <p:cNvCxnSpPr>
            <a:stCxn id="45" idx="2"/>
          </p:cNvCxnSpPr>
          <p:nvPr/>
        </p:nvCxnSpPr>
        <p:spPr>
          <a:xfrm flipH="1">
            <a:off x="2286000" y="533400"/>
            <a:ext cx="6858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895600" y="914400"/>
            <a:ext cx="609600" cy="369332"/>
          </a:xfrm>
          <a:prstGeom prst="rect">
            <a:avLst/>
          </a:prstGeom>
          <a:noFill/>
        </p:spPr>
        <p:txBody>
          <a:bodyPr wrap="square" rtlCol="0">
            <a:spAutoFit/>
          </a:bodyPr>
          <a:lstStyle/>
          <a:p>
            <a:pPr algn="ctr"/>
            <a:r>
              <a:rPr lang="en-US" dirty="0" smtClean="0"/>
              <a:t>+</a:t>
            </a:r>
            <a:endParaRPr lang="en-US" dirty="0"/>
          </a:p>
        </p:txBody>
      </p:sp>
      <p:sp>
        <p:nvSpPr>
          <p:cNvPr id="54" name="TextBox 53"/>
          <p:cNvSpPr txBox="1"/>
          <p:nvPr/>
        </p:nvSpPr>
        <p:spPr>
          <a:xfrm>
            <a:off x="1600200" y="1981200"/>
            <a:ext cx="762000" cy="369332"/>
          </a:xfrm>
          <a:prstGeom prst="rect">
            <a:avLst/>
          </a:prstGeom>
          <a:noFill/>
        </p:spPr>
        <p:txBody>
          <a:bodyPr wrap="square" rtlCol="0">
            <a:spAutoFit/>
          </a:bodyPr>
          <a:lstStyle/>
          <a:p>
            <a:pPr algn="ctr"/>
            <a:r>
              <a:rPr lang="en-US" dirty="0" smtClean="0"/>
              <a:t>PROD</a:t>
            </a:r>
            <a:endParaRPr lang="en-US" dirty="0"/>
          </a:p>
        </p:txBody>
      </p:sp>
      <p:sp>
        <p:nvSpPr>
          <p:cNvPr id="55" name="TextBox 54"/>
          <p:cNvSpPr txBox="1"/>
          <p:nvPr/>
        </p:nvSpPr>
        <p:spPr>
          <a:xfrm>
            <a:off x="4114800" y="1066800"/>
            <a:ext cx="533400" cy="369332"/>
          </a:xfrm>
          <a:prstGeom prst="rect">
            <a:avLst/>
          </a:prstGeom>
          <a:noFill/>
        </p:spPr>
        <p:txBody>
          <a:bodyPr wrap="square" rtlCol="0">
            <a:spAutoFit/>
          </a:bodyPr>
          <a:lstStyle/>
          <a:p>
            <a:r>
              <a:rPr lang="en-US" dirty="0" smtClean="0"/>
              <a:t>S7</a:t>
            </a:r>
            <a:endParaRPr lang="en-US" dirty="0"/>
          </a:p>
        </p:txBody>
      </p:sp>
      <p:sp>
        <p:nvSpPr>
          <p:cNvPr id="56" name="TextBox 55"/>
          <p:cNvSpPr txBox="1"/>
          <p:nvPr/>
        </p:nvSpPr>
        <p:spPr>
          <a:xfrm>
            <a:off x="3733800" y="304800"/>
            <a:ext cx="1143000" cy="369332"/>
          </a:xfrm>
          <a:prstGeom prst="rect">
            <a:avLst/>
          </a:prstGeom>
          <a:noFill/>
        </p:spPr>
        <p:txBody>
          <a:bodyPr wrap="square" rtlCol="0">
            <a:spAutoFit/>
          </a:bodyPr>
          <a:lstStyle/>
          <a:p>
            <a:r>
              <a:rPr lang="en-US" dirty="0" smtClean="0"/>
              <a:t>S8,PROD</a:t>
            </a:r>
            <a:endParaRPr lang="en-US" dirty="0"/>
          </a:p>
        </p:txBody>
      </p:sp>
      <p:sp>
        <p:nvSpPr>
          <p:cNvPr id="52" name="Oval 51"/>
          <p:cNvSpPr/>
          <p:nvPr/>
        </p:nvSpPr>
        <p:spPr>
          <a:xfrm>
            <a:off x="7543800" y="4038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n14</a:t>
            </a:r>
            <a:endParaRPr lang="en-US" dirty="0"/>
          </a:p>
        </p:txBody>
      </p:sp>
      <p:cxnSp>
        <p:nvCxnSpPr>
          <p:cNvPr id="58" name="Straight Connector 57"/>
          <p:cNvCxnSpPr>
            <a:stCxn id="52" idx="3"/>
            <a:endCxn id="11" idx="0"/>
          </p:cNvCxnSpPr>
          <p:nvPr/>
        </p:nvCxnSpPr>
        <p:spPr>
          <a:xfrm flipH="1">
            <a:off x="7315200" y="4689008"/>
            <a:ext cx="340192" cy="94979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8153400" y="5638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n13</a:t>
            </a:r>
            <a:endParaRPr lang="en-US" dirty="0"/>
          </a:p>
        </p:txBody>
      </p:sp>
      <p:cxnSp>
        <p:nvCxnSpPr>
          <p:cNvPr id="61" name="Straight Connector 60"/>
          <p:cNvCxnSpPr>
            <a:stCxn id="52" idx="5"/>
          </p:cNvCxnSpPr>
          <p:nvPr/>
        </p:nvCxnSpPr>
        <p:spPr>
          <a:xfrm>
            <a:off x="8194208" y="4689008"/>
            <a:ext cx="340192" cy="110219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696200" y="4876800"/>
            <a:ext cx="609600" cy="369332"/>
          </a:xfrm>
          <a:prstGeom prst="rect">
            <a:avLst/>
          </a:prstGeom>
          <a:noFill/>
        </p:spPr>
        <p:txBody>
          <a:bodyPr wrap="square" rtlCol="0">
            <a:spAutoFit/>
          </a:bodyPr>
          <a:lstStyle/>
          <a:p>
            <a:pPr algn="ctr"/>
            <a:r>
              <a:rPr lang="en-US" dirty="0" smtClean="0"/>
              <a:t>+</a:t>
            </a:r>
            <a:endParaRPr lang="en-US" dirty="0"/>
          </a:p>
        </p:txBody>
      </p:sp>
      <p:sp>
        <p:nvSpPr>
          <p:cNvPr id="63" name="TextBox 62"/>
          <p:cNvSpPr txBox="1"/>
          <p:nvPr/>
        </p:nvSpPr>
        <p:spPr>
          <a:xfrm>
            <a:off x="7924800" y="3733800"/>
            <a:ext cx="914400" cy="369332"/>
          </a:xfrm>
          <a:prstGeom prst="rect">
            <a:avLst/>
          </a:prstGeom>
          <a:noFill/>
        </p:spPr>
        <p:txBody>
          <a:bodyPr wrap="square" rtlCol="0">
            <a:spAutoFit/>
          </a:bodyPr>
          <a:lstStyle/>
          <a:p>
            <a:r>
              <a:rPr lang="en-US" dirty="0" smtClean="0"/>
              <a:t>S9, I</a:t>
            </a:r>
            <a:endParaRPr lang="en-US" dirty="0"/>
          </a:p>
        </p:txBody>
      </p:sp>
      <p:sp>
        <p:nvSpPr>
          <p:cNvPr id="57" name="TextBox 56"/>
          <p:cNvSpPr txBox="1"/>
          <p:nvPr/>
        </p:nvSpPr>
        <p:spPr>
          <a:xfrm>
            <a:off x="8610600" y="5486400"/>
            <a:ext cx="533400" cy="369332"/>
          </a:xfrm>
          <a:prstGeom prst="rect">
            <a:avLst/>
          </a:prstGeom>
          <a:noFill/>
        </p:spPr>
        <p:txBody>
          <a:bodyPr wrap="square" rtlCol="0">
            <a:spAutoFit/>
          </a:bodyPr>
          <a:lstStyle/>
          <a:p>
            <a:r>
              <a:rPr lang="en-US" dirty="0" smtClean="0"/>
              <a:t>1</a:t>
            </a:r>
            <a:endParaRPr lang="en-US" dirty="0"/>
          </a:p>
        </p:txBody>
      </p:sp>
      <p:sp>
        <p:nvSpPr>
          <p:cNvPr id="60" name="Oval 59"/>
          <p:cNvSpPr/>
          <p:nvPr/>
        </p:nvSpPr>
        <p:spPr>
          <a:xfrm>
            <a:off x="8382000" y="30480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n15</a:t>
            </a:r>
            <a:endParaRPr lang="en-US" dirty="0"/>
          </a:p>
        </p:txBody>
      </p:sp>
      <p:cxnSp>
        <p:nvCxnSpPr>
          <p:cNvPr id="68" name="Straight Connector 67"/>
          <p:cNvCxnSpPr>
            <a:stCxn id="52" idx="1"/>
          </p:cNvCxnSpPr>
          <p:nvPr/>
        </p:nvCxnSpPr>
        <p:spPr>
          <a:xfrm flipV="1">
            <a:off x="7655392" y="2362200"/>
            <a:ext cx="193208" cy="1787992"/>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543800" y="16764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n16</a:t>
            </a:r>
            <a:endParaRPr lang="en-US" dirty="0"/>
          </a:p>
        </p:txBody>
      </p:sp>
      <p:cxnSp>
        <p:nvCxnSpPr>
          <p:cNvPr id="74" name="Straight Connector 73"/>
          <p:cNvCxnSpPr>
            <a:stCxn id="69" idx="5"/>
            <a:endCxn id="60" idx="0"/>
          </p:cNvCxnSpPr>
          <p:nvPr/>
        </p:nvCxnSpPr>
        <p:spPr>
          <a:xfrm>
            <a:off x="8194208" y="2326808"/>
            <a:ext cx="568792" cy="721192"/>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610600" y="3886200"/>
            <a:ext cx="533400" cy="369332"/>
          </a:xfrm>
          <a:prstGeom prst="rect">
            <a:avLst/>
          </a:prstGeom>
          <a:noFill/>
        </p:spPr>
        <p:txBody>
          <a:bodyPr wrap="square" rtlCol="0">
            <a:spAutoFit/>
          </a:bodyPr>
          <a:lstStyle/>
          <a:p>
            <a:r>
              <a:rPr lang="en-US" dirty="0" smtClean="0"/>
              <a:t>20</a:t>
            </a:r>
            <a:endParaRPr lang="en-US" dirty="0"/>
          </a:p>
        </p:txBody>
      </p:sp>
      <p:sp>
        <p:nvSpPr>
          <p:cNvPr id="76" name="TextBox 75"/>
          <p:cNvSpPr txBox="1"/>
          <p:nvPr/>
        </p:nvSpPr>
        <p:spPr>
          <a:xfrm>
            <a:off x="7772400" y="2514600"/>
            <a:ext cx="609600" cy="369332"/>
          </a:xfrm>
          <a:prstGeom prst="rect">
            <a:avLst/>
          </a:prstGeom>
          <a:noFill/>
        </p:spPr>
        <p:txBody>
          <a:bodyPr wrap="square" rtlCol="0">
            <a:spAutoFit/>
          </a:bodyPr>
          <a:lstStyle/>
          <a:p>
            <a:pPr algn="ctr"/>
            <a:r>
              <a:rPr lang="en-US" dirty="0" smtClean="0"/>
              <a:t>&lt;=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988586" y="2967335"/>
            <a:ext cx="3166829"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7A79626-5A2F-4BE7-AA07-39FBBE3D288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9906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endParaRPr lang="en-US" dirty="0" smtClean="0"/>
          </a:p>
          <a:p>
            <a:pPr algn="ctr">
              <a:buNone/>
            </a:pPr>
            <a:r>
              <a:rPr lang="en-US" dirty="0" smtClean="0"/>
              <a:t>PROD := 0</a:t>
            </a:r>
          </a:p>
          <a:p>
            <a:pPr algn="ctr">
              <a:buNone/>
            </a:pPr>
            <a:r>
              <a:rPr lang="en-US" dirty="0" smtClean="0"/>
              <a:t>I :=1</a:t>
            </a:r>
          </a:p>
          <a:p>
            <a:pPr algn="ctr"/>
            <a:endParaRPr lang="en-US" dirty="0"/>
          </a:p>
        </p:txBody>
      </p:sp>
      <p:sp>
        <p:nvSpPr>
          <p:cNvPr id="5" name="Rectangle 4"/>
          <p:cNvSpPr/>
          <p:nvPr/>
        </p:nvSpPr>
        <p:spPr>
          <a:xfrm>
            <a:off x="3200400" y="3124200"/>
            <a:ext cx="2133600" cy="274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buNone/>
            </a:pPr>
            <a:endParaRPr lang="en-US" dirty="0" smtClean="0"/>
          </a:p>
          <a:p>
            <a:pPr>
              <a:buNone/>
            </a:pPr>
            <a:r>
              <a:rPr lang="en-US" dirty="0" smtClean="0"/>
              <a:t>T1 := 4 * I</a:t>
            </a:r>
          </a:p>
          <a:p>
            <a:pPr>
              <a:buNone/>
            </a:pPr>
            <a:r>
              <a:rPr lang="en-US" dirty="0" smtClean="0"/>
              <a:t>T3 := T2[T1]</a:t>
            </a:r>
          </a:p>
          <a:p>
            <a:pPr>
              <a:buNone/>
            </a:pPr>
            <a:r>
              <a:rPr lang="en-US" dirty="0" smtClean="0"/>
              <a:t>T5 := T4[T1]</a:t>
            </a:r>
          </a:p>
          <a:p>
            <a:pPr>
              <a:buNone/>
            </a:pPr>
            <a:r>
              <a:rPr lang="en-US" dirty="0" smtClean="0"/>
              <a:t>T6 := T3 * T5</a:t>
            </a:r>
          </a:p>
          <a:p>
            <a:pPr>
              <a:buNone/>
            </a:pPr>
            <a:r>
              <a:rPr lang="en-US" dirty="0" smtClean="0"/>
              <a:t>PROD := PROD + T6</a:t>
            </a:r>
          </a:p>
          <a:p>
            <a:pPr>
              <a:buNone/>
            </a:pPr>
            <a:r>
              <a:rPr lang="en-US" dirty="0" smtClean="0"/>
              <a:t>I := I + 1</a:t>
            </a:r>
          </a:p>
          <a:p>
            <a:pPr>
              <a:buNone/>
            </a:pPr>
            <a:r>
              <a:rPr lang="en-US" dirty="0" smtClean="0"/>
              <a:t>If I&lt;=20 </a:t>
            </a:r>
            <a:r>
              <a:rPr lang="en-US" dirty="0" err="1" smtClean="0"/>
              <a:t>goto</a:t>
            </a:r>
            <a:r>
              <a:rPr lang="en-US" dirty="0" smtClean="0"/>
              <a:t> (3)</a:t>
            </a:r>
          </a:p>
          <a:p>
            <a:pPr algn="ctr"/>
            <a:endParaRPr lang="en-US" dirty="0"/>
          </a:p>
        </p:txBody>
      </p:sp>
      <p:cxnSp>
        <p:nvCxnSpPr>
          <p:cNvPr id="7" name="Straight Arrow Connector 6"/>
          <p:cNvCxnSpPr>
            <a:stCxn id="5" idx="2"/>
          </p:cNvCxnSpPr>
          <p:nvPr/>
        </p:nvCxnSpPr>
        <p:spPr>
          <a:xfrm rot="5400000">
            <a:off x="3961606" y="6172200"/>
            <a:ext cx="610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4" idx="2"/>
          </p:cNvCxnSpPr>
          <p:nvPr/>
        </p:nvCxnSpPr>
        <p:spPr>
          <a:xfrm rot="5400000">
            <a:off x="4076700" y="18669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562600" y="1295400"/>
            <a:ext cx="457200" cy="369332"/>
          </a:xfrm>
          <a:prstGeom prst="rect">
            <a:avLst/>
          </a:prstGeom>
          <a:noFill/>
        </p:spPr>
        <p:txBody>
          <a:bodyPr wrap="square" rtlCol="0">
            <a:spAutoFit/>
          </a:bodyPr>
          <a:lstStyle/>
          <a:p>
            <a:r>
              <a:rPr lang="en-US" b="1" dirty="0" smtClean="0">
                <a:solidFill>
                  <a:srgbClr val="002060"/>
                </a:solidFill>
              </a:rPr>
              <a:t>B1</a:t>
            </a:r>
            <a:endParaRPr lang="en-US" b="1" dirty="0">
              <a:solidFill>
                <a:srgbClr val="002060"/>
              </a:solidFill>
            </a:endParaRPr>
          </a:p>
        </p:txBody>
      </p:sp>
      <p:sp>
        <p:nvSpPr>
          <p:cNvPr id="10" name="TextBox 9"/>
          <p:cNvSpPr txBox="1"/>
          <p:nvPr/>
        </p:nvSpPr>
        <p:spPr>
          <a:xfrm>
            <a:off x="5638800" y="3810000"/>
            <a:ext cx="457200" cy="369332"/>
          </a:xfrm>
          <a:prstGeom prst="rect">
            <a:avLst/>
          </a:prstGeom>
          <a:noFill/>
        </p:spPr>
        <p:txBody>
          <a:bodyPr wrap="square" rtlCol="0">
            <a:spAutoFit/>
          </a:bodyPr>
          <a:lstStyle/>
          <a:p>
            <a:r>
              <a:rPr lang="en-US" b="1" dirty="0" smtClean="0">
                <a:solidFill>
                  <a:srgbClr val="002060"/>
                </a:solidFill>
              </a:rPr>
              <a:t>B2</a:t>
            </a:r>
            <a:endParaRPr lang="en-US" b="1" dirty="0">
              <a:solidFill>
                <a:srgbClr val="002060"/>
              </a:solidFill>
            </a:endParaRPr>
          </a:p>
        </p:txBody>
      </p:sp>
      <p:sp>
        <p:nvSpPr>
          <p:cNvPr id="11" name="Rectangle 10"/>
          <p:cNvSpPr/>
          <p:nvPr/>
        </p:nvSpPr>
        <p:spPr>
          <a:xfrm>
            <a:off x="3200400" y="20574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endParaRPr lang="en-US" dirty="0" smtClean="0"/>
          </a:p>
          <a:p>
            <a:pPr>
              <a:buNone/>
            </a:pPr>
            <a:r>
              <a:rPr lang="en-US" dirty="0" smtClean="0"/>
              <a:t>T2 := </a:t>
            </a:r>
            <a:r>
              <a:rPr lang="en-US" dirty="0" err="1" smtClean="0"/>
              <a:t>addr</a:t>
            </a:r>
            <a:r>
              <a:rPr lang="en-US" dirty="0" smtClean="0"/>
              <a:t>(A) -4</a:t>
            </a:r>
          </a:p>
          <a:p>
            <a:pPr>
              <a:buNone/>
            </a:pPr>
            <a:r>
              <a:rPr lang="en-US" dirty="0" smtClean="0"/>
              <a:t>T4 := </a:t>
            </a:r>
            <a:r>
              <a:rPr lang="en-US" dirty="0" err="1" smtClean="0"/>
              <a:t>addr</a:t>
            </a:r>
            <a:r>
              <a:rPr lang="en-US" dirty="0" smtClean="0"/>
              <a:t>(B) -4</a:t>
            </a:r>
          </a:p>
          <a:p>
            <a:pPr algn="ctr"/>
            <a:endParaRPr lang="en-US" dirty="0"/>
          </a:p>
        </p:txBody>
      </p:sp>
      <p:cxnSp>
        <p:nvCxnSpPr>
          <p:cNvPr id="21" name="Straight Arrow Connector 20"/>
          <p:cNvCxnSpPr/>
          <p:nvPr/>
        </p:nvCxnSpPr>
        <p:spPr>
          <a:xfrm rot="5400000">
            <a:off x="4077494" y="2932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638800" y="2209800"/>
            <a:ext cx="457200" cy="369332"/>
          </a:xfrm>
          <a:prstGeom prst="rect">
            <a:avLst/>
          </a:prstGeom>
          <a:noFill/>
        </p:spPr>
        <p:txBody>
          <a:bodyPr wrap="square" rtlCol="0">
            <a:spAutoFit/>
          </a:bodyPr>
          <a:lstStyle/>
          <a:p>
            <a:r>
              <a:rPr lang="en-US" b="1" dirty="0" smtClean="0">
                <a:solidFill>
                  <a:srgbClr val="002060"/>
                </a:solidFill>
              </a:rPr>
              <a:t>B3</a:t>
            </a:r>
            <a:endParaRPr lang="en-US" b="1" dirty="0">
              <a:solidFill>
                <a:srgbClr val="002060"/>
              </a:solidFill>
            </a:endParaRPr>
          </a:p>
        </p:txBody>
      </p:sp>
      <p:cxnSp>
        <p:nvCxnSpPr>
          <p:cNvPr id="24" name="Shape 23"/>
          <p:cNvCxnSpPr>
            <a:stCxn id="5" idx="2"/>
          </p:cNvCxnSpPr>
          <p:nvPr/>
        </p:nvCxnSpPr>
        <p:spPr>
          <a:xfrm rot="5400000" flipH="1">
            <a:off x="2324100" y="3924300"/>
            <a:ext cx="2819400" cy="1066800"/>
          </a:xfrm>
          <a:prstGeom prst="curvedConnector5">
            <a:avLst>
              <a:gd name="adj1" fmla="val -8108"/>
              <a:gd name="adj2" fmla="val 232198"/>
              <a:gd name="adj3" fmla="val 109626"/>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27A79626-5A2F-4BE7-AA07-39FBBE3D288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81600"/>
          </a:xfrm>
        </p:spPr>
        <p:txBody>
          <a:bodyPr>
            <a:normAutofit/>
          </a:bodyPr>
          <a:lstStyle/>
          <a:p>
            <a:pPr algn="just">
              <a:lnSpc>
                <a:spcPct val="150000"/>
              </a:lnSpc>
            </a:pPr>
            <a:r>
              <a:rPr lang="en-US" sz="2400" dirty="0" smtClean="0"/>
              <a:t>This is another important optimization that will actually decrease the total number of instructions as well as speeding up the loop.</a:t>
            </a:r>
          </a:p>
          <a:p>
            <a:pPr>
              <a:lnSpc>
                <a:spcPct val="150000"/>
              </a:lnSpc>
            </a:pPr>
            <a:endParaRPr lang="en-US" sz="2400" dirty="0"/>
          </a:p>
        </p:txBody>
      </p:sp>
      <p:sp>
        <p:nvSpPr>
          <p:cNvPr id="5" name="Title 1"/>
          <p:cNvSpPr>
            <a:spLocks noGrp="1"/>
          </p:cNvSpPr>
          <p:nvPr>
            <p:ph type="title"/>
          </p:nvPr>
        </p:nvSpPr>
        <p:spPr>
          <a:xfrm>
            <a:off x="457200" y="609600"/>
            <a:ext cx="6934200" cy="487362"/>
          </a:xfrm>
        </p:spPr>
        <p:txBody>
          <a:bodyPr>
            <a:noAutofit/>
          </a:bodyPr>
          <a:lstStyle/>
          <a:p>
            <a:pPr lvl="0" algn="l"/>
            <a:r>
              <a:rPr lang="en-IN" sz="3200" b="1" dirty="0" smtClean="0">
                <a:solidFill>
                  <a:srgbClr val="002060"/>
                </a:solidFill>
              </a:rPr>
              <a:t>(2) Induction Variable</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7A79626-5A2F-4BE7-AA07-39FBBE3D288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4572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endParaRPr lang="en-US" dirty="0" smtClean="0"/>
          </a:p>
          <a:p>
            <a:pPr algn="ctr">
              <a:buNone/>
            </a:pPr>
            <a:r>
              <a:rPr lang="en-US" dirty="0" smtClean="0"/>
              <a:t>PROD := 0</a:t>
            </a:r>
          </a:p>
          <a:p>
            <a:pPr algn="ctr">
              <a:buNone/>
            </a:pPr>
            <a:r>
              <a:rPr lang="en-US" dirty="0" smtClean="0"/>
              <a:t>I :=1</a:t>
            </a:r>
          </a:p>
          <a:p>
            <a:pPr algn="ctr"/>
            <a:endParaRPr lang="en-US" dirty="0"/>
          </a:p>
        </p:txBody>
      </p:sp>
      <p:sp>
        <p:nvSpPr>
          <p:cNvPr id="5" name="Rectangle 4"/>
          <p:cNvSpPr/>
          <p:nvPr/>
        </p:nvSpPr>
        <p:spPr>
          <a:xfrm>
            <a:off x="3276600" y="3657600"/>
            <a:ext cx="2133600" cy="274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buNone/>
            </a:pPr>
            <a:endParaRPr lang="en-US" dirty="0" smtClean="0"/>
          </a:p>
          <a:p>
            <a:pPr>
              <a:buNone/>
            </a:pPr>
            <a:r>
              <a:rPr lang="en-US" dirty="0" smtClean="0"/>
              <a:t>T1 := 4 * I</a:t>
            </a:r>
          </a:p>
          <a:p>
            <a:pPr>
              <a:buNone/>
            </a:pPr>
            <a:r>
              <a:rPr lang="en-US" dirty="0" smtClean="0"/>
              <a:t>T3 := T2[T1]</a:t>
            </a:r>
          </a:p>
          <a:p>
            <a:pPr>
              <a:buNone/>
            </a:pPr>
            <a:r>
              <a:rPr lang="en-US" dirty="0" smtClean="0"/>
              <a:t>T5 := T4[T1]</a:t>
            </a:r>
          </a:p>
          <a:p>
            <a:pPr>
              <a:buNone/>
            </a:pPr>
            <a:r>
              <a:rPr lang="en-US" dirty="0" smtClean="0"/>
              <a:t>T6 := T3 * T5</a:t>
            </a:r>
          </a:p>
          <a:p>
            <a:pPr>
              <a:buNone/>
            </a:pPr>
            <a:r>
              <a:rPr lang="en-US" dirty="0" smtClean="0"/>
              <a:t>PROD := PROD + T6</a:t>
            </a:r>
          </a:p>
          <a:p>
            <a:pPr>
              <a:buNone/>
            </a:pPr>
            <a:r>
              <a:rPr lang="en-US" dirty="0" smtClean="0"/>
              <a:t>I := I + 1</a:t>
            </a:r>
          </a:p>
          <a:p>
            <a:pPr>
              <a:buNone/>
            </a:pPr>
            <a:r>
              <a:rPr lang="en-US" dirty="0" smtClean="0"/>
              <a:t>If I&lt;=20 </a:t>
            </a:r>
            <a:r>
              <a:rPr lang="en-US" dirty="0" err="1" smtClean="0"/>
              <a:t>goto</a:t>
            </a:r>
            <a:r>
              <a:rPr lang="en-US" dirty="0" smtClean="0"/>
              <a:t> (3)</a:t>
            </a:r>
          </a:p>
          <a:p>
            <a:pPr algn="ctr"/>
            <a:endParaRPr lang="en-US" dirty="0"/>
          </a:p>
        </p:txBody>
      </p:sp>
      <p:cxnSp>
        <p:nvCxnSpPr>
          <p:cNvPr id="7" name="Straight Arrow Connector 6"/>
          <p:cNvCxnSpPr>
            <a:stCxn id="5" idx="2"/>
          </p:cNvCxnSpPr>
          <p:nvPr/>
        </p:nvCxnSpPr>
        <p:spPr>
          <a:xfrm rot="5400000">
            <a:off x="4037806" y="6705600"/>
            <a:ext cx="610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4" idx="2"/>
          </p:cNvCxnSpPr>
          <p:nvPr/>
        </p:nvCxnSpPr>
        <p:spPr>
          <a:xfrm rot="5400000">
            <a:off x="4076700" y="13335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562600" y="609600"/>
            <a:ext cx="457200" cy="369332"/>
          </a:xfrm>
          <a:prstGeom prst="rect">
            <a:avLst/>
          </a:prstGeom>
          <a:noFill/>
        </p:spPr>
        <p:txBody>
          <a:bodyPr wrap="square" rtlCol="0">
            <a:spAutoFit/>
          </a:bodyPr>
          <a:lstStyle/>
          <a:p>
            <a:r>
              <a:rPr lang="en-US" b="1" dirty="0" smtClean="0">
                <a:solidFill>
                  <a:srgbClr val="002060"/>
                </a:solidFill>
              </a:rPr>
              <a:t>B1</a:t>
            </a:r>
            <a:endParaRPr lang="en-US" b="1" dirty="0">
              <a:solidFill>
                <a:srgbClr val="002060"/>
              </a:solidFill>
            </a:endParaRPr>
          </a:p>
        </p:txBody>
      </p:sp>
      <p:sp>
        <p:nvSpPr>
          <p:cNvPr id="10" name="TextBox 9"/>
          <p:cNvSpPr txBox="1"/>
          <p:nvPr/>
        </p:nvSpPr>
        <p:spPr>
          <a:xfrm>
            <a:off x="5638800" y="3810000"/>
            <a:ext cx="457200" cy="369332"/>
          </a:xfrm>
          <a:prstGeom prst="rect">
            <a:avLst/>
          </a:prstGeom>
          <a:noFill/>
        </p:spPr>
        <p:txBody>
          <a:bodyPr wrap="square" rtlCol="0">
            <a:spAutoFit/>
          </a:bodyPr>
          <a:lstStyle/>
          <a:p>
            <a:r>
              <a:rPr lang="en-US" b="1" dirty="0" smtClean="0">
                <a:solidFill>
                  <a:srgbClr val="002060"/>
                </a:solidFill>
              </a:rPr>
              <a:t>B2</a:t>
            </a:r>
            <a:endParaRPr lang="en-US" b="1" dirty="0">
              <a:solidFill>
                <a:srgbClr val="002060"/>
              </a:solidFill>
            </a:endParaRPr>
          </a:p>
        </p:txBody>
      </p:sp>
      <p:sp>
        <p:nvSpPr>
          <p:cNvPr id="11" name="Rectangle 10"/>
          <p:cNvSpPr/>
          <p:nvPr/>
        </p:nvSpPr>
        <p:spPr>
          <a:xfrm>
            <a:off x="3276600" y="15240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endParaRPr lang="en-US" dirty="0" smtClean="0"/>
          </a:p>
          <a:p>
            <a:pPr>
              <a:buNone/>
            </a:pPr>
            <a:r>
              <a:rPr lang="en-US" dirty="0" smtClean="0"/>
              <a:t>T2 := </a:t>
            </a:r>
            <a:r>
              <a:rPr lang="en-US" dirty="0" err="1" smtClean="0"/>
              <a:t>addr</a:t>
            </a:r>
            <a:r>
              <a:rPr lang="en-US" dirty="0" smtClean="0"/>
              <a:t>(A) -4</a:t>
            </a:r>
          </a:p>
          <a:p>
            <a:pPr>
              <a:buNone/>
            </a:pPr>
            <a:r>
              <a:rPr lang="en-US" dirty="0" smtClean="0"/>
              <a:t>T4 := </a:t>
            </a:r>
            <a:r>
              <a:rPr lang="en-US" dirty="0" err="1" smtClean="0"/>
              <a:t>addr</a:t>
            </a:r>
            <a:r>
              <a:rPr lang="en-US" dirty="0" smtClean="0"/>
              <a:t>(B) -4</a:t>
            </a:r>
          </a:p>
          <a:p>
            <a:pPr algn="ctr"/>
            <a:endParaRPr lang="en-US" dirty="0"/>
          </a:p>
        </p:txBody>
      </p:sp>
      <p:cxnSp>
        <p:nvCxnSpPr>
          <p:cNvPr id="21" name="Straight Arrow Connector 20"/>
          <p:cNvCxnSpPr/>
          <p:nvPr/>
        </p:nvCxnSpPr>
        <p:spPr>
          <a:xfrm rot="5400000">
            <a:off x="4077494" y="239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638800" y="1676400"/>
            <a:ext cx="457200" cy="369332"/>
          </a:xfrm>
          <a:prstGeom prst="rect">
            <a:avLst/>
          </a:prstGeom>
          <a:noFill/>
        </p:spPr>
        <p:txBody>
          <a:bodyPr wrap="square" rtlCol="0">
            <a:spAutoFit/>
          </a:bodyPr>
          <a:lstStyle/>
          <a:p>
            <a:r>
              <a:rPr lang="en-US" b="1" dirty="0" smtClean="0">
                <a:solidFill>
                  <a:srgbClr val="002060"/>
                </a:solidFill>
              </a:rPr>
              <a:t>B3</a:t>
            </a:r>
            <a:endParaRPr lang="en-US" b="1" dirty="0">
              <a:solidFill>
                <a:srgbClr val="002060"/>
              </a:solidFill>
            </a:endParaRPr>
          </a:p>
        </p:txBody>
      </p:sp>
      <p:cxnSp>
        <p:nvCxnSpPr>
          <p:cNvPr id="24" name="Shape 23"/>
          <p:cNvCxnSpPr>
            <a:stCxn id="5" idx="2"/>
          </p:cNvCxnSpPr>
          <p:nvPr/>
        </p:nvCxnSpPr>
        <p:spPr>
          <a:xfrm rot="5400000" flipH="1">
            <a:off x="2400300" y="4457700"/>
            <a:ext cx="2819400" cy="1066800"/>
          </a:xfrm>
          <a:prstGeom prst="curvedConnector5">
            <a:avLst>
              <a:gd name="adj1" fmla="val -8108"/>
              <a:gd name="adj2" fmla="val 232198"/>
              <a:gd name="adj3" fmla="val 109626"/>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76600" y="25908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endParaRPr lang="en-US" dirty="0" smtClean="0"/>
          </a:p>
          <a:p>
            <a:pPr>
              <a:buNone/>
            </a:pPr>
            <a:r>
              <a:rPr lang="en-US" dirty="0" smtClean="0"/>
              <a:t>T1 := 0</a:t>
            </a:r>
          </a:p>
          <a:p>
            <a:pPr algn="ctr"/>
            <a:endParaRPr lang="en-US" dirty="0"/>
          </a:p>
        </p:txBody>
      </p:sp>
      <p:cxnSp>
        <p:nvCxnSpPr>
          <p:cNvPr id="13" name="Straight Arrow Connector 12"/>
          <p:cNvCxnSpPr/>
          <p:nvPr/>
        </p:nvCxnSpPr>
        <p:spPr>
          <a:xfrm rot="5400000">
            <a:off x="4077494" y="3466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638800" y="2667000"/>
            <a:ext cx="457200" cy="369332"/>
          </a:xfrm>
          <a:prstGeom prst="rect">
            <a:avLst/>
          </a:prstGeom>
          <a:noFill/>
        </p:spPr>
        <p:txBody>
          <a:bodyPr wrap="square" rtlCol="0">
            <a:spAutoFit/>
          </a:bodyPr>
          <a:lstStyle/>
          <a:p>
            <a:r>
              <a:rPr lang="en-US" b="1" dirty="0" smtClean="0">
                <a:solidFill>
                  <a:srgbClr val="002060"/>
                </a:solidFill>
              </a:rPr>
              <a:t>B4</a:t>
            </a:r>
            <a:endParaRPr lang="en-US" b="1" dirty="0">
              <a:solidFill>
                <a:srgbClr val="002060"/>
              </a:solidFill>
            </a:endParaRPr>
          </a:p>
        </p:txBody>
      </p:sp>
      <p:pic>
        <p:nvPicPr>
          <p:cNvPr id="1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16" name="Slide Number Placeholder 15"/>
          <p:cNvSpPr>
            <a:spLocks noGrp="1"/>
          </p:cNvSpPr>
          <p:nvPr>
            <p:ph type="sldNum" sz="quarter" idx="12"/>
          </p:nvPr>
        </p:nvSpPr>
        <p:spPr/>
        <p:txBody>
          <a:bodyPr/>
          <a:lstStyle/>
          <a:p>
            <a:fld id="{27A79626-5A2F-4BE7-AA07-39FBBE3D288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lgn="just">
              <a:lnSpc>
                <a:spcPct val="150000"/>
              </a:lnSpc>
            </a:pPr>
            <a:r>
              <a:rPr lang="en-IN" sz="2400" dirty="0" smtClean="0"/>
              <a:t>There are expressions that consume more CPU cycles, time, and memory. </a:t>
            </a:r>
          </a:p>
          <a:p>
            <a:pPr algn="just">
              <a:lnSpc>
                <a:spcPct val="150000"/>
              </a:lnSpc>
            </a:pPr>
            <a:r>
              <a:rPr lang="en-IN" sz="2400" dirty="0" smtClean="0"/>
              <a:t>These expressions should be replaced with cheaper expressions without compromising the output of expression. </a:t>
            </a:r>
          </a:p>
          <a:p>
            <a:pPr algn="just">
              <a:lnSpc>
                <a:spcPct val="150000"/>
              </a:lnSpc>
            </a:pPr>
            <a:r>
              <a:rPr lang="en-IN" sz="2400" dirty="0" smtClean="0"/>
              <a:t>For example, multiplication (x * 2) is expensive in terms of CPU cycles than (x &lt;&lt; 1) and yields the same result.</a:t>
            </a:r>
          </a:p>
          <a:p>
            <a:pPr algn="just">
              <a:lnSpc>
                <a:spcPct val="150000"/>
              </a:lnSpc>
            </a:pPr>
            <a:r>
              <a:rPr lang="en-IN" sz="2400" dirty="0" smtClean="0"/>
              <a:t>The replacement of an expensive operator by a cheaper one is termed as reduction </a:t>
            </a:r>
            <a:r>
              <a:rPr lang="en-IN" sz="2400" smtClean="0"/>
              <a:t>in strength.</a:t>
            </a:r>
            <a:endParaRPr lang="en-US" sz="2400" dirty="0" smtClean="0"/>
          </a:p>
          <a:p>
            <a:pPr>
              <a:lnSpc>
                <a:spcPct val="150000"/>
              </a:lnSpc>
            </a:pPr>
            <a:endParaRPr lang="en-US" sz="2400" dirty="0"/>
          </a:p>
        </p:txBody>
      </p:sp>
      <p:sp>
        <p:nvSpPr>
          <p:cNvPr id="4" name="Title 1"/>
          <p:cNvSpPr>
            <a:spLocks noGrp="1"/>
          </p:cNvSpPr>
          <p:nvPr>
            <p:ph type="title"/>
          </p:nvPr>
        </p:nvSpPr>
        <p:spPr>
          <a:xfrm>
            <a:off x="457200" y="609600"/>
            <a:ext cx="6934200" cy="487362"/>
          </a:xfrm>
        </p:spPr>
        <p:txBody>
          <a:bodyPr>
            <a:noAutofit/>
          </a:bodyPr>
          <a:lstStyle/>
          <a:p>
            <a:pPr lvl="0" algn="l"/>
            <a:r>
              <a:rPr lang="en-IN" sz="3200" b="1" dirty="0" smtClean="0">
                <a:solidFill>
                  <a:srgbClr val="002060"/>
                </a:solidFill>
              </a:rPr>
              <a:t>(3) Reduction in Strength</a:t>
            </a:r>
            <a:r>
              <a:rPr lang="en-US" sz="3200" dirty="0" smtClean="0">
                <a:solidFill>
                  <a:srgbClr val="002060"/>
                </a:solidFill>
              </a:rPr>
              <a:t/>
            </a:r>
            <a:br>
              <a:rPr lang="en-US" sz="3200" dirty="0" smtClean="0">
                <a:solidFill>
                  <a:srgbClr val="002060"/>
                </a:solidFill>
              </a:rPr>
            </a:br>
            <a:endParaRPr lang="en-US" sz="3200" dirty="0">
              <a:solidFill>
                <a:srgbClr val="002060"/>
              </a:solidFill>
            </a:endParaRPr>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7A79626-5A2F-4BE7-AA07-39FBBE3D288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4572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endParaRPr lang="en-US" dirty="0" smtClean="0"/>
          </a:p>
          <a:p>
            <a:pPr algn="ctr">
              <a:buNone/>
            </a:pPr>
            <a:r>
              <a:rPr lang="en-US" dirty="0" smtClean="0"/>
              <a:t>PROD := 0</a:t>
            </a:r>
          </a:p>
          <a:p>
            <a:pPr algn="ctr">
              <a:buNone/>
            </a:pPr>
            <a:r>
              <a:rPr lang="en-US" dirty="0" smtClean="0"/>
              <a:t>I :=1</a:t>
            </a:r>
          </a:p>
          <a:p>
            <a:pPr algn="ctr"/>
            <a:endParaRPr lang="en-US" dirty="0"/>
          </a:p>
        </p:txBody>
      </p:sp>
      <p:sp>
        <p:nvSpPr>
          <p:cNvPr id="5" name="Rectangle 4"/>
          <p:cNvSpPr/>
          <p:nvPr/>
        </p:nvSpPr>
        <p:spPr>
          <a:xfrm>
            <a:off x="3276600" y="3657600"/>
            <a:ext cx="2133600" cy="274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buNone/>
            </a:pPr>
            <a:endParaRPr lang="en-US" dirty="0" smtClean="0"/>
          </a:p>
          <a:p>
            <a:pPr>
              <a:buNone/>
            </a:pPr>
            <a:r>
              <a:rPr lang="en-US" dirty="0" smtClean="0"/>
              <a:t>T1 := T1 + 4</a:t>
            </a:r>
          </a:p>
          <a:p>
            <a:pPr>
              <a:buNone/>
            </a:pPr>
            <a:r>
              <a:rPr lang="en-US" dirty="0" smtClean="0"/>
              <a:t>T3 := T2[T1]</a:t>
            </a:r>
          </a:p>
          <a:p>
            <a:pPr>
              <a:buNone/>
            </a:pPr>
            <a:r>
              <a:rPr lang="en-US" dirty="0" smtClean="0"/>
              <a:t>T5 := T4[T1]</a:t>
            </a:r>
          </a:p>
          <a:p>
            <a:pPr>
              <a:buNone/>
            </a:pPr>
            <a:r>
              <a:rPr lang="en-US" dirty="0" smtClean="0"/>
              <a:t>T6 := T3 * T5</a:t>
            </a:r>
          </a:p>
          <a:p>
            <a:pPr>
              <a:buNone/>
            </a:pPr>
            <a:r>
              <a:rPr lang="en-US" dirty="0" smtClean="0"/>
              <a:t>PROD := PROD + T6</a:t>
            </a:r>
          </a:p>
          <a:p>
            <a:pPr>
              <a:buNone/>
            </a:pPr>
            <a:r>
              <a:rPr lang="en-US" dirty="0" smtClean="0"/>
              <a:t>If T1&lt;=76 </a:t>
            </a:r>
            <a:r>
              <a:rPr lang="en-US" dirty="0" err="1" smtClean="0"/>
              <a:t>goto</a:t>
            </a:r>
            <a:r>
              <a:rPr lang="en-US" dirty="0" smtClean="0"/>
              <a:t> B2</a:t>
            </a:r>
          </a:p>
          <a:p>
            <a:pPr algn="ctr"/>
            <a:endParaRPr lang="en-US" dirty="0"/>
          </a:p>
        </p:txBody>
      </p:sp>
      <p:cxnSp>
        <p:nvCxnSpPr>
          <p:cNvPr id="7" name="Straight Arrow Connector 6"/>
          <p:cNvCxnSpPr>
            <a:stCxn id="5" idx="2"/>
          </p:cNvCxnSpPr>
          <p:nvPr/>
        </p:nvCxnSpPr>
        <p:spPr>
          <a:xfrm rot="5400000">
            <a:off x="4037806" y="6705600"/>
            <a:ext cx="610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4" idx="2"/>
          </p:cNvCxnSpPr>
          <p:nvPr/>
        </p:nvCxnSpPr>
        <p:spPr>
          <a:xfrm rot="5400000">
            <a:off x="4076700" y="13335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562600" y="609600"/>
            <a:ext cx="457200" cy="369332"/>
          </a:xfrm>
          <a:prstGeom prst="rect">
            <a:avLst/>
          </a:prstGeom>
          <a:noFill/>
        </p:spPr>
        <p:txBody>
          <a:bodyPr wrap="square" rtlCol="0">
            <a:spAutoFit/>
          </a:bodyPr>
          <a:lstStyle/>
          <a:p>
            <a:r>
              <a:rPr lang="en-US" b="1" dirty="0" smtClean="0">
                <a:solidFill>
                  <a:srgbClr val="002060"/>
                </a:solidFill>
              </a:rPr>
              <a:t>B1</a:t>
            </a:r>
            <a:endParaRPr lang="en-US" b="1" dirty="0">
              <a:solidFill>
                <a:srgbClr val="002060"/>
              </a:solidFill>
            </a:endParaRPr>
          </a:p>
        </p:txBody>
      </p:sp>
      <p:sp>
        <p:nvSpPr>
          <p:cNvPr id="10" name="TextBox 9"/>
          <p:cNvSpPr txBox="1"/>
          <p:nvPr/>
        </p:nvSpPr>
        <p:spPr>
          <a:xfrm>
            <a:off x="5638800" y="3810000"/>
            <a:ext cx="457200" cy="369332"/>
          </a:xfrm>
          <a:prstGeom prst="rect">
            <a:avLst/>
          </a:prstGeom>
          <a:noFill/>
        </p:spPr>
        <p:txBody>
          <a:bodyPr wrap="square" rtlCol="0">
            <a:spAutoFit/>
          </a:bodyPr>
          <a:lstStyle/>
          <a:p>
            <a:r>
              <a:rPr lang="en-US" b="1" dirty="0" smtClean="0">
                <a:solidFill>
                  <a:srgbClr val="002060"/>
                </a:solidFill>
              </a:rPr>
              <a:t>B2</a:t>
            </a:r>
            <a:endParaRPr lang="en-US" b="1" dirty="0">
              <a:solidFill>
                <a:srgbClr val="002060"/>
              </a:solidFill>
            </a:endParaRPr>
          </a:p>
        </p:txBody>
      </p:sp>
      <p:sp>
        <p:nvSpPr>
          <p:cNvPr id="11" name="Rectangle 10"/>
          <p:cNvSpPr/>
          <p:nvPr/>
        </p:nvSpPr>
        <p:spPr>
          <a:xfrm>
            <a:off x="3276600" y="15240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endParaRPr lang="en-US" dirty="0" smtClean="0"/>
          </a:p>
          <a:p>
            <a:pPr>
              <a:buNone/>
            </a:pPr>
            <a:r>
              <a:rPr lang="en-US" dirty="0" smtClean="0"/>
              <a:t>T2 := </a:t>
            </a:r>
            <a:r>
              <a:rPr lang="en-US" dirty="0" err="1" smtClean="0"/>
              <a:t>addr</a:t>
            </a:r>
            <a:r>
              <a:rPr lang="en-US" dirty="0" smtClean="0"/>
              <a:t>(A) -4</a:t>
            </a:r>
          </a:p>
          <a:p>
            <a:pPr>
              <a:buNone/>
            </a:pPr>
            <a:r>
              <a:rPr lang="en-US" dirty="0" smtClean="0"/>
              <a:t>T4 := </a:t>
            </a:r>
            <a:r>
              <a:rPr lang="en-US" dirty="0" err="1" smtClean="0"/>
              <a:t>addr</a:t>
            </a:r>
            <a:r>
              <a:rPr lang="en-US" dirty="0" smtClean="0"/>
              <a:t>(B) -4</a:t>
            </a:r>
          </a:p>
          <a:p>
            <a:pPr algn="ctr"/>
            <a:endParaRPr lang="en-US" dirty="0"/>
          </a:p>
        </p:txBody>
      </p:sp>
      <p:cxnSp>
        <p:nvCxnSpPr>
          <p:cNvPr id="21" name="Straight Arrow Connector 20"/>
          <p:cNvCxnSpPr/>
          <p:nvPr/>
        </p:nvCxnSpPr>
        <p:spPr>
          <a:xfrm rot="5400000">
            <a:off x="4077494" y="239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638800" y="1676400"/>
            <a:ext cx="457200" cy="369332"/>
          </a:xfrm>
          <a:prstGeom prst="rect">
            <a:avLst/>
          </a:prstGeom>
          <a:noFill/>
        </p:spPr>
        <p:txBody>
          <a:bodyPr wrap="square" rtlCol="0">
            <a:spAutoFit/>
          </a:bodyPr>
          <a:lstStyle/>
          <a:p>
            <a:r>
              <a:rPr lang="en-US" b="1" dirty="0" smtClean="0">
                <a:solidFill>
                  <a:srgbClr val="002060"/>
                </a:solidFill>
              </a:rPr>
              <a:t>B3</a:t>
            </a:r>
            <a:endParaRPr lang="en-US" b="1" dirty="0">
              <a:solidFill>
                <a:srgbClr val="002060"/>
              </a:solidFill>
            </a:endParaRPr>
          </a:p>
        </p:txBody>
      </p:sp>
      <p:cxnSp>
        <p:nvCxnSpPr>
          <p:cNvPr id="24" name="Shape 23"/>
          <p:cNvCxnSpPr>
            <a:stCxn id="5" idx="2"/>
          </p:cNvCxnSpPr>
          <p:nvPr/>
        </p:nvCxnSpPr>
        <p:spPr>
          <a:xfrm rot="5400000" flipH="1">
            <a:off x="2400300" y="4457700"/>
            <a:ext cx="2819400" cy="1066800"/>
          </a:xfrm>
          <a:prstGeom prst="curvedConnector5">
            <a:avLst>
              <a:gd name="adj1" fmla="val -8108"/>
              <a:gd name="adj2" fmla="val 232198"/>
              <a:gd name="adj3" fmla="val 109626"/>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76600" y="25908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endParaRPr lang="en-US" dirty="0" smtClean="0"/>
          </a:p>
          <a:p>
            <a:pPr>
              <a:buNone/>
            </a:pPr>
            <a:r>
              <a:rPr lang="en-US" dirty="0" smtClean="0"/>
              <a:t>T1 := 0</a:t>
            </a:r>
          </a:p>
          <a:p>
            <a:pPr algn="ctr"/>
            <a:endParaRPr lang="en-US" dirty="0"/>
          </a:p>
        </p:txBody>
      </p:sp>
      <p:cxnSp>
        <p:nvCxnSpPr>
          <p:cNvPr id="13" name="Straight Arrow Connector 12"/>
          <p:cNvCxnSpPr/>
          <p:nvPr/>
        </p:nvCxnSpPr>
        <p:spPr>
          <a:xfrm rot="5400000">
            <a:off x="4077494" y="3466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638800" y="2667000"/>
            <a:ext cx="457200" cy="369332"/>
          </a:xfrm>
          <a:prstGeom prst="rect">
            <a:avLst/>
          </a:prstGeom>
          <a:noFill/>
        </p:spPr>
        <p:txBody>
          <a:bodyPr wrap="square" rtlCol="0">
            <a:spAutoFit/>
          </a:bodyPr>
          <a:lstStyle/>
          <a:p>
            <a:r>
              <a:rPr lang="en-US" b="1" dirty="0" smtClean="0">
                <a:solidFill>
                  <a:srgbClr val="002060"/>
                </a:solidFill>
              </a:rPr>
              <a:t>B4</a:t>
            </a:r>
            <a:endParaRPr lang="en-US" b="1" dirty="0">
              <a:solidFill>
                <a:srgbClr val="002060"/>
              </a:solidFill>
            </a:endParaRPr>
          </a:p>
        </p:txBody>
      </p:sp>
      <p:pic>
        <p:nvPicPr>
          <p:cNvPr id="1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16" name="Slide Number Placeholder 15"/>
          <p:cNvSpPr>
            <a:spLocks noGrp="1"/>
          </p:cNvSpPr>
          <p:nvPr>
            <p:ph type="sldNum" sz="quarter" idx="12"/>
          </p:nvPr>
        </p:nvSpPr>
        <p:spPr/>
        <p:txBody>
          <a:bodyPr/>
          <a:lstStyle/>
          <a:p>
            <a:fld id="{27A79626-5A2F-4BE7-AA07-39FBBE3D288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2246</Words>
  <Application>Microsoft Office PowerPoint</Application>
  <PresentationFormat>On-screen Show (4:3)</PresentationFormat>
  <Paragraphs>623</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UNIT - IV Loop Optimization</vt:lpstr>
      <vt:lpstr>Loop</vt:lpstr>
      <vt:lpstr>Slide 3</vt:lpstr>
      <vt:lpstr>(1) Invariant code / Code Motion  </vt:lpstr>
      <vt:lpstr>Slide 5</vt:lpstr>
      <vt:lpstr>(2) Induction Variable </vt:lpstr>
      <vt:lpstr>Slide 7</vt:lpstr>
      <vt:lpstr>(3) Reduction in Strength </vt:lpstr>
      <vt:lpstr>Slide 9</vt:lpstr>
      <vt:lpstr>Constant folding and constant propagation </vt:lpstr>
      <vt:lpstr>Constant propagation:   </vt:lpstr>
      <vt:lpstr>Peephole Optimization  </vt:lpstr>
      <vt:lpstr>(1) Redundant instruction elimination  </vt:lpstr>
      <vt:lpstr>(2) Unreachable Code  </vt:lpstr>
      <vt:lpstr>Slide 15</vt:lpstr>
      <vt:lpstr> (3) Flow of control optimization  </vt:lpstr>
      <vt:lpstr>(4) Algebraic Simplification </vt:lpstr>
      <vt:lpstr>(5) Reduction in Strength  </vt:lpstr>
      <vt:lpstr>Slide 19</vt:lpstr>
      <vt:lpstr>(6) Use of Machine Idioms  </vt:lpstr>
      <vt:lpstr>Slide 21</vt:lpstr>
      <vt:lpstr>Slide 22</vt:lpstr>
      <vt:lpstr>Slide 23</vt:lpstr>
      <vt:lpstr>To be done</vt:lpstr>
      <vt:lpstr>Slide 25</vt:lpstr>
      <vt:lpstr>Common Sub-expression Elimination</vt:lpstr>
      <vt:lpstr>Slide 27</vt:lpstr>
      <vt:lpstr>Copy Propagation</vt:lpstr>
      <vt:lpstr>Copy Propagation</vt:lpstr>
      <vt:lpstr>Dead-code Elimination</vt:lpstr>
      <vt:lpstr>Flow Graph after Induction Variable Elimination/Reduction in Strength</vt:lpstr>
      <vt:lpstr>Directed Acyclic Graph (DAG)</vt:lpstr>
      <vt:lpstr>Slide 33</vt:lpstr>
      <vt:lpstr>Algorithm for construction of DAG</vt:lpstr>
      <vt:lpstr>Slide 35</vt:lpstr>
      <vt:lpstr>Slide 36</vt:lpstr>
      <vt:lpstr>Example: Construct the DAG for the following three-address code</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SLR (Simple LR) Parser</dc:title>
  <dc:creator>Bevish</dc:creator>
  <cp:lastModifiedBy>online</cp:lastModifiedBy>
  <cp:revision>230</cp:revision>
  <dcterms:created xsi:type="dcterms:W3CDTF">2020-09-27T10:30:37Z</dcterms:created>
  <dcterms:modified xsi:type="dcterms:W3CDTF">2020-10-17T15:04:31Z</dcterms:modified>
</cp:coreProperties>
</file>