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2" autoAdjust="0"/>
    <p:restoredTop sz="93907" autoAdjust="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BA0AB-8377-4655-941A-00E67488BCDB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4388-54AE-4A94-8D19-2EE5388FE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4388-54AE-4A94-8D19-2EE5388FE8D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17D0-0A93-409B-9383-318EE3A70D3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9626-5A2F-4BE7-AA07-39FBBE3D2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>
            <a:scene3d>
              <a:camera prst="orthographicFront"/>
              <a:lightRig rig="threePt" dir="t"/>
            </a:scene3d>
            <a:sp3d>
              <a:bevelB w="38100" h="38100" prst="convex"/>
            </a:sp3d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UNIT - IV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Code Optimization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 descr="HEADER New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0104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dirty="0" smtClean="0">
                <a:solidFill>
                  <a:srgbClr val="002060"/>
                </a:solidFill>
              </a:rPr>
              <a:t>Conversion from basic block to flow graph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05800" cy="487679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The basic blocks and their successor relationships can be portrayed using a directed graph called a </a:t>
            </a:r>
            <a:r>
              <a:rPr lang="en-US" dirty="0" smtClean="0">
                <a:solidFill>
                  <a:srgbClr val="FF0066"/>
                </a:solidFill>
              </a:rPr>
              <a:t>flow graph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The nodes of the flow graph are the basic blocks.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One node is distinguished as the initial node, it is thee block whose leader is the first statement.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There is a directed edge from block B1 to block B2 if B2 could immediately follow B1 during execution.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5635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Example 1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PROD := 0</a:t>
            </a:r>
          </a:p>
          <a:p>
            <a:pPr>
              <a:buNone/>
            </a:pPr>
            <a:r>
              <a:rPr lang="en-US" sz="2400" dirty="0" smtClean="0"/>
              <a:t>I :=1</a:t>
            </a:r>
          </a:p>
          <a:p>
            <a:pPr>
              <a:buNone/>
            </a:pPr>
            <a:r>
              <a:rPr lang="en-US" sz="2400" dirty="0" smtClean="0"/>
              <a:t>T1 := 4 * I</a:t>
            </a:r>
          </a:p>
          <a:p>
            <a:pPr>
              <a:buNone/>
            </a:pPr>
            <a:r>
              <a:rPr lang="en-US" sz="2400" dirty="0" smtClean="0"/>
              <a:t>T2 := </a:t>
            </a:r>
            <a:r>
              <a:rPr lang="en-US" sz="2400" dirty="0" err="1" smtClean="0"/>
              <a:t>addr</a:t>
            </a:r>
            <a:r>
              <a:rPr lang="en-US" sz="2400" dirty="0" smtClean="0"/>
              <a:t>(A) -4</a:t>
            </a:r>
          </a:p>
          <a:p>
            <a:pPr>
              <a:buNone/>
            </a:pPr>
            <a:r>
              <a:rPr lang="en-US" sz="2400" dirty="0" smtClean="0"/>
              <a:t>T3 := T2[T1]</a:t>
            </a:r>
          </a:p>
          <a:p>
            <a:pPr>
              <a:buNone/>
            </a:pPr>
            <a:r>
              <a:rPr lang="en-US" sz="2400" dirty="0" smtClean="0"/>
              <a:t>T4 := </a:t>
            </a:r>
            <a:r>
              <a:rPr lang="en-US" sz="2400" dirty="0" err="1" smtClean="0"/>
              <a:t>addr</a:t>
            </a:r>
            <a:r>
              <a:rPr lang="en-US" sz="2400" dirty="0" smtClean="0"/>
              <a:t>(B) -4</a:t>
            </a:r>
          </a:p>
          <a:p>
            <a:pPr>
              <a:buNone/>
            </a:pPr>
            <a:r>
              <a:rPr lang="en-US" sz="2400" dirty="0" smtClean="0"/>
              <a:t>T5 := T4[T1]</a:t>
            </a:r>
          </a:p>
          <a:p>
            <a:pPr>
              <a:buNone/>
            </a:pPr>
            <a:r>
              <a:rPr lang="en-US" sz="2400" dirty="0" smtClean="0"/>
              <a:t>T6 := T3 * T5</a:t>
            </a:r>
          </a:p>
          <a:p>
            <a:pPr>
              <a:buNone/>
            </a:pPr>
            <a:r>
              <a:rPr lang="en-US" sz="2400" dirty="0" smtClean="0"/>
              <a:t>PROD := PROD + T6</a:t>
            </a:r>
          </a:p>
          <a:p>
            <a:pPr>
              <a:buNone/>
            </a:pPr>
            <a:r>
              <a:rPr lang="en-US" sz="2400" dirty="0" smtClean="0"/>
              <a:t>I := I + 1</a:t>
            </a:r>
          </a:p>
          <a:p>
            <a:pPr>
              <a:buNone/>
            </a:pPr>
            <a:r>
              <a:rPr lang="en-US" sz="2400" dirty="0" smtClean="0"/>
              <a:t>If I&lt;=20 </a:t>
            </a:r>
            <a:r>
              <a:rPr lang="en-US" sz="2400" dirty="0" err="1" smtClean="0"/>
              <a:t>goto</a:t>
            </a:r>
            <a:r>
              <a:rPr lang="en-US" sz="2400" dirty="0" smtClean="0"/>
              <a:t> (3)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486400" y="990600"/>
            <a:ext cx="21336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PROD := 0</a:t>
            </a:r>
          </a:p>
          <a:p>
            <a:pPr algn="ctr">
              <a:buNone/>
            </a:pPr>
            <a:r>
              <a:rPr lang="en-US" dirty="0" smtClean="0"/>
              <a:t>I :=1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21336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T1 := 4 * I</a:t>
            </a:r>
          </a:p>
          <a:p>
            <a:pPr>
              <a:buNone/>
            </a:pPr>
            <a:r>
              <a:rPr lang="en-US" dirty="0" smtClean="0"/>
              <a:t>T2 := </a:t>
            </a:r>
            <a:r>
              <a:rPr lang="en-US" dirty="0" err="1" smtClean="0"/>
              <a:t>addr</a:t>
            </a:r>
            <a:r>
              <a:rPr lang="en-US" dirty="0" smtClean="0"/>
              <a:t>(A) -4</a:t>
            </a:r>
          </a:p>
          <a:p>
            <a:pPr>
              <a:buNone/>
            </a:pPr>
            <a:r>
              <a:rPr lang="en-US" dirty="0" smtClean="0"/>
              <a:t>T3 := T2[T1]</a:t>
            </a:r>
          </a:p>
          <a:p>
            <a:pPr>
              <a:buNone/>
            </a:pPr>
            <a:r>
              <a:rPr lang="en-US" dirty="0" smtClean="0"/>
              <a:t>T4 := </a:t>
            </a:r>
            <a:r>
              <a:rPr lang="en-US" dirty="0" err="1" smtClean="0"/>
              <a:t>addr</a:t>
            </a:r>
            <a:r>
              <a:rPr lang="en-US" dirty="0" smtClean="0"/>
              <a:t>(B) -4</a:t>
            </a:r>
          </a:p>
          <a:p>
            <a:pPr>
              <a:buNone/>
            </a:pPr>
            <a:r>
              <a:rPr lang="en-US" dirty="0" smtClean="0"/>
              <a:t>T5 := T4[T1]</a:t>
            </a:r>
          </a:p>
          <a:p>
            <a:pPr>
              <a:buNone/>
            </a:pPr>
            <a:r>
              <a:rPr lang="en-US" dirty="0" smtClean="0"/>
              <a:t>T6 := T3 * T5</a:t>
            </a:r>
          </a:p>
          <a:p>
            <a:pPr>
              <a:buNone/>
            </a:pPr>
            <a:r>
              <a:rPr lang="en-US" dirty="0" smtClean="0"/>
              <a:t>PROD := PROD + T6</a:t>
            </a:r>
          </a:p>
          <a:p>
            <a:pPr>
              <a:buNone/>
            </a:pPr>
            <a:r>
              <a:rPr lang="en-US" dirty="0" smtClean="0"/>
              <a:t>I := I + 1</a:t>
            </a:r>
          </a:p>
          <a:p>
            <a:pPr>
              <a:buNone/>
            </a:pPr>
            <a:r>
              <a:rPr lang="en-US" dirty="0" smtClean="0"/>
              <a:t>If I&lt;=20 </a:t>
            </a:r>
            <a:r>
              <a:rPr lang="en-US" dirty="0" err="1" smtClean="0"/>
              <a:t>goto</a:t>
            </a:r>
            <a:r>
              <a:rPr lang="en-US" dirty="0" smtClean="0"/>
              <a:t> (3)</a:t>
            </a:r>
          </a:p>
          <a:p>
            <a:pPr algn="ctr"/>
            <a:endParaRPr lang="en-US" dirty="0"/>
          </a:p>
        </p:txBody>
      </p:sp>
      <p:cxnSp>
        <p:nvCxnSpPr>
          <p:cNvPr id="7" name="Shape 6"/>
          <p:cNvCxnSpPr>
            <a:stCxn id="5" idx="2"/>
          </p:cNvCxnSpPr>
          <p:nvPr/>
        </p:nvCxnSpPr>
        <p:spPr>
          <a:xfrm rot="5400000" flipH="1">
            <a:off x="4648200" y="3733800"/>
            <a:ext cx="3429000" cy="381000"/>
          </a:xfrm>
          <a:prstGeom prst="curvedConnector5">
            <a:avLst>
              <a:gd name="adj1" fmla="val -6667"/>
              <a:gd name="adj2" fmla="val 532000"/>
              <a:gd name="adj3" fmla="val 10299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rot="5400000">
            <a:off x="6248400" y="594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 rot="5400000">
            <a:off x="62484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3810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Flow graph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48600" y="129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48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B2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57600" cy="639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Example 2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219200"/>
            <a:ext cx="1828800" cy="5105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w=0;</a:t>
            </a:r>
          </a:p>
          <a:p>
            <a:r>
              <a:rPr lang="en-US" sz="2400" dirty="0" smtClean="0"/>
              <a:t>x = x +y;</a:t>
            </a:r>
          </a:p>
          <a:p>
            <a:r>
              <a:rPr lang="en-US" sz="2400" dirty="0" smtClean="0"/>
              <a:t>y=0;</a:t>
            </a:r>
          </a:p>
          <a:p>
            <a:r>
              <a:rPr lang="en-US" sz="2400" dirty="0" smtClean="0"/>
              <a:t>if (x&gt;z)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y=x;</a:t>
            </a:r>
          </a:p>
          <a:p>
            <a:r>
              <a:rPr lang="en-US" sz="2400" dirty="0" smtClean="0"/>
              <a:t>x++;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y=z;</a:t>
            </a:r>
          </a:p>
          <a:p>
            <a:r>
              <a:rPr lang="en-US" sz="2400" dirty="0" smtClean="0"/>
              <a:t>z++;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w=</a:t>
            </a:r>
            <a:r>
              <a:rPr lang="en-US" sz="2400" dirty="0" err="1" smtClean="0"/>
              <a:t>x+z</a:t>
            </a:r>
            <a:r>
              <a:rPr lang="en-US" sz="2400" dirty="0" smtClean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1219200"/>
            <a:ext cx="1371600" cy="1447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w=0;</a:t>
            </a:r>
          </a:p>
          <a:p>
            <a:r>
              <a:rPr lang="en-US" sz="2400" dirty="0" smtClean="0"/>
              <a:t>x = x +y;</a:t>
            </a:r>
          </a:p>
          <a:p>
            <a:r>
              <a:rPr lang="en-US" sz="2400" dirty="0" smtClean="0"/>
              <a:t>y=0;</a:t>
            </a:r>
          </a:p>
          <a:p>
            <a:r>
              <a:rPr lang="en-US" sz="2400" dirty="0" smtClean="0"/>
              <a:t>if (x&gt;z)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2971800"/>
            <a:ext cx="13716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y=x;</a:t>
            </a:r>
          </a:p>
          <a:p>
            <a:r>
              <a:rPr lang="en-US" sz="2400" dirty="0" smtClean="0"/>
              <a:t>x++;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3962400"/>
            <a:ext cx="13716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y=z;</a:t>
            </a:r>
          </a:p>
          <a:p>
            <a:r>
              <a:rPr lang="en-US" sz="2400" dirty="0" smtClean="0"/>
              <a:t>z++;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4200" y="5791200"/>
            <a:ext cx="14478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w=</a:t>
            </a:r>
            <a:r>
              <a:rPr lang="en-US" sz="2400" dirty="0" err="1" smtClean="0"/>
              <a:t>x+z</a:t>
            </a:r>
            <a:r>
              <a:rPr lang="en-US" sz="2400" dirty="0" smtClean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4114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1447800"/>
            <a:ext cx="838200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667000"/>
            <a:ext cx="838200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2667000"/>
            <a:ext cx="838200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B3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3962400"/>
            <a:ext cx="838200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B4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 rot="5400000">
            <a:off x="6471166" y="1784866"/>
            <a:ext cx="84986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 rot="16200000" flipH="1">
            <a:off x="7347466" y="1822966"/>
            <a:ext cx="84986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 rot="16200000" flipH="1">
            <a:off x="6471166" y="3004066"/>
            <a:ext cx="926068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7" idx="0"/>
          </p:cNvCxnSpPr>
          <p:nvPr/>
        </p:nvCxnSpPr>
        <p:spPr>
          <a:xfrm rot="5400000">
            <a:off x="7347466" y="3118366"/>
            <a:ext cx="92606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24600" y="68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Flow graph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88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2" descr="HEADER New copy"/>
          <p:cNvPicPr>
            <a:picLocks noChangeAspect="1" noChangeArrowheads="1"/>
          </p:cNvPicPr>
          <p:nvPr/>
        </p:nvPicPr>
        <p:blipFill>
          <a:blip r:embed="rId2" cstate="print"/>
          <a:srcRect l="43334" r="43333" b="58537"/>
          <a:stretch>
            <a:fillRect/>
          </a:stretch>
        </p:blipFill>
        <p:spPr bwMode="auto">
          <a:xfrm>
            <a:off x="7924800" y="0"/>
            <a:ext cx="12192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4495800" cy="4111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Code Optimization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IN" dirty="0" smtClean="0"/>
          </a:p>
          <a:p>
            <a:pPr algn="just">
              <a:lnSpc>
                <a:spcPct val="170000"/>
              </a:lnSpc>
            </a:pPr>
            <a:r>
              <a:rPr lang="en-IN" dirty="0" smtClean="0"/>
              <a:t>Optional phase</a:t>
            </a:r>
          </a:p>
          <a:p>
            <a:pPr algn="just">
              <a:lnSpc>
                <a:spcPct val="170000"/>
              </a:lnSpc>
            </a:pPr>
            <a:r>
              <a:rPr lang="en-IN" dirty="0" smtClean="0"/>
              <a:t>Optimization is a program transformation technique, which tries to improve the code by making it consume less resource (i.e. CPU, Memory) and deliver high speed. </a:t>
            </a:r>
          </a:p>
          <a:p>
            <a:pPr algn="just">
              <a:lnSpc>
                <a:spcPct val="170000"/>
              </a:lnSpc>
            </a:pPr>
            <a:r>
              <a:rPr lang="en-IN" dirty="0" smtClean="0"/>
              <a:t>In optimization, high-level general programming constructs are replaced by very efficient low-level programming codes.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2133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Rules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80059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IN" b="1" dirty="0" smtClean="0"/>
              <a:t>A code optimizing process must follow the three rules given below: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IN" dirty="0" smtClean="0"/>
              <a:t>The output code must not, in any way, change the meaning of the program.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IN" dirty="0" smtClean="0"/>
              <a:t>Optimization should increase the speed of the program and if possible, the program should demand less number of resources.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IN" dirty="0" smtClean="0"/>
              <a:t>Optimization should itself be fast and should not delay the overall compiling process. </a:t>
            </a:r>
            <a:endParaRPr lang="en-US" dirty="0" smtClean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2514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2060"/>
                </a:solidFill>
              </a:rPr>
              <a:t>Efforts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IN" b="1" dirty="0" smtClean="0"/>
              <a:t>Efforts for an optimized code can be made at various levels of compiling the process.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IN" dirty="0" smtClean="0"/>
              <a:t>At the beginning, users can change/rearrange the code or use better algorithms to write the code.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IN" dirty="0" smtClean="0"/>
              <a:t>After generating intermediate code, the compiler can modify the intermediate code by address calculations and improving loops. </a:t>
            </a:r>
            <a:endParaRPr lang="en-US" dirty="0" smtClean="0"/>
          </a:p>
          <a:p>
            <a:pPr lvl="1">
              <a:lnSpc>
                <a:spcPct val="160000"/>
              </a:lnSpc>
            </a:pPr>
            <a:r>
              <a:rPr lang="en-IN" dirty="0" smtClean="0"/>
              <a:t>While producing the target machine code, the compiler can make use of memory hierarchy and CPU registers.</a:t>
            </a:r>
            <a:endParaRPr lang="en-US" dirty="0" smtClean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The  richest source of optimization is in the efficient utilization of the registers and instruction set of a machine.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This aspect is closely connected with code generation.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rgbClr val="FF0066"/>
                </a:solidFill>
              </a:rPr>
              <a:t>Inner loops </a:t>
            </a:r>
            <a:r>
              <a:rPr lang="en-US" dirty="0" smtClean="0"/>
              <a:t>: Most of the execution time is spent in relatively little of the program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solidFill>
                  <a:srgbClr val="FF0066"/>
                </a:solidFill>
              </a:rPr>
              <a:t>90-10 Rule – </a:t>
            </a:r>
            <a:r>
              <a:rPr lang="en-US" dirty="0" smtClean="0"/>
              <a:t>This rule states that 90% of the time is spent in 10% of the code.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52400"/>
            <a:ext cx="251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Efforts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563562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>
                <a:solidFill>
                  <a:srgbClr val="002060"/>
                </a:solidFill>
              </a:rPr>
              <a:t>Types of optimization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3657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 smtClean="0"/>
              <a:t>Optimization can be categorized broadly into two types: </a:t>
            </a:r>
          </a:p>
          <a:p>
            <a:pPr lvl="1">
              <a:lnSpc>
                <a:spcPct val="170000"/>
              </a:lnSpc>
            </a:pPr>
            <a:r>
              <a:rPr lang="en-IN" dirty="0" smtClean="0"/>
              <a:t>Machine independent and machine dependent. </a:t>
            </a:r>
          </a:p>
          <a:p>
            <a:pPr>
              <a:lnSpc>
                <a:spcPct val="170000"/>
              </a:lnSpc>
              <a:buNone/>
            </a:pPr>
            <a:r>
              <a:rPr lang="en-IN" b="1" dirty="0" smtClean="0">
                <a:solidFill>
                  <a:srgbClr val="FF0066"/>
                </a:solidFill>
              </a:rPr>
              <a:t>Machine-independent Optimization: </a:t>
            </a:r>
            <a:endParaRPr lang="en-US" dirty="0" smtClean="0">
              <a:solidFill>
                <a:srgbClr val="FF0066"/>
              </a:solidFill>
            </a:endParaRPr>
          </a:p>
          <a:p>
            <a:pPr>
              <a:lnSpc>
                <a:spcPct val="170000"/>
              </a:lnSpc>
            </a:pPr>
            <a:r>
              <a:rPr lang="en-IN" dirty="0" smtClean="0"/>
              <a:t>In this optimization, the compiler takes in the intermediate code and transforms a part of the code that does not involve any CPU registers and/or absolute memory locations. 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For example:</a:t>
            </a:r>
            <a:endParaRPr lang="en-US" dirty="0" smtClean="0"/>
          </a:p>
          <a:p>
            <a:pPr>
              <a:lnSpc>
                <a:spcPct val="170000"/>
              </a:lnSpc>
            </a:pPr>
            <a:endParaRPr lang="en-US" dirty="0" smtClean="0"/>
          </a:p>
          <a:p>
            <a:pPr>
              <a:lnSpc>
                <a:spcPct val="170000"/>
              </a:lnSpc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648200"/>
            <a:ext cx="21336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648200"/>
            <a:ext cx="225491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8100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IN" dirty="0" smtClean="0"/>
              <a:t>Machine-dependent optimization is done after the target code has been generated and when the code is transformed according to the target machine architecture. </a:t>
            </a:r>
          </a:p>
          <a:p>
            <a:pPr algn="just">
              <a:lnSpc>
                <a:spcPct val="160000"/>
              </a:lnSpc>
            </a:pPr>
            <a:r>
              <a:rPr lang="en-IN" dirty="0" smtClean="0"/>
              <a:t>It involves CPU registers and may have absolute memory references rather than relative references. Machine dependent optimizers put efforts to take maximum advantage of memory hierarchy.</a:t>
            </a:r>
            <a:endParaRPr lang="en-US" dirty="0" smtClean="0"/>
          </a:p>
          <a:p>
            <a:pPr>
              <a:lnSpc>
                <a:spcPct val="16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"/>
            <a:ext cx="563880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buNone/>
            </a:pPr>
            <a:r>
              <a:rPr lang="en-IN" sz="2400" b="1" dirty="0" smtClean="0">
                <a:solidFill>
                  <a:srgbClr val="FF0066"/>
                </a:solidFill>
              </a:rPr>
              <a:t>Machine-dependent Optimization: </a:t>
            </a:r>
            <a:endParaRPr lang="en-US" sz="2400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800600" cy="868362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solidFill>
                  <a:srgbClr val="002060"/>
                </a:solidFill>
              </a:rPr>
              <a:t>Steps before optimization: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2667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1) Source program should be converted to Intermediate code 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2) Basic blocks construction 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3) Generating flow graph 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4) Apply optimization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3048000" cy="6397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Basic Block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first step is to break the code into basic blocks, (</a:t>
            </a:r>
            <a:r>
              <a:rPr lang="en-US" sz="2400" dirty="0" err="1" smtClean="0"/>
              <a:t>i.e</a:t>
            </a:r>
            <a:r>
              <a:rPr lang="en-US" sz="2400" dirty="0" smtClean="0"/>
              <a:t>) sequence </a:t>
            </a:r>
            <a:r>
              <a:rPr lang="en-US" sz="2400" dirty="0" smtClean="0">
                <a:solidFill>
                  <a:srgbClr val="FF0066"/>
                </a:solidFill>
              </a:rPr>
              <a:t>of consecutive statements without halt or possibility of branch.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66"/>
                </a:solidFill>
              </a:rPr>
              <a:t>Algorithm for construction of basic blocks</a:t>
            </a:r>
          </a:p>
          <a:p>
            <a:pPr>
              <a:buNone/>
            </a:pPr>
            <a:r>
              <a:rPr lang="en-IN" sz="2400" dirty="0" smtClean="0"/>
              <a:t>1) Search header statements of all the basic blocks from where a basic block starts. Following specifications denotes the header statement: </a:t>
            </a:r>
            <a:endParaRPr lang="en-US" sz="2400" dirty="0" smtClean="0"/>
          </a:p>
          <a:p>
            <a:pPr lvl="1"/>
            <a:r>
              <a:rPr lang="en-IN" sz="2400" dirty="0" smtClean="0"/>
              <a:t>First statement of a program. </a:t>
            </a:r>
            <a:endParaRPr lang="en-US" sz="2400" dirty="0" smtClean="0"/>
          </a:p>
          <a:p>
            <a:pPr lvl="1"/>
            <a:r>
              <a:rPr lang="en-IN" sz="2400" dirty="0" smtClean="0"/>
              <a:t>Statements that are target of any branch (conditional/unconditional). </a:t>
            </a:r>
            <a:endParaRPr lang="en-US" sz="2400" dirty="0" smtClean="0"/>
          </a:p>
          <a:p>
            <a:pPr lvl="1"/>
            <a:r>
              <a:rPr lang="en-IN" sz="2400" dirty="0" smtClean="0"/>
              <a:t>Statements that follow any branch statement. 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2) Header statements and the statements following them form a basic block. 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3) A basic block does not include any header statement of any other basic block.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767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UNIT - IV Code Optimization</vt:lpstr>
      <vt:lpstr>Code Optimization</vt:lpstr>
      <vt:lpstr>Rules</vt:lpstr>
      <vt:lpstr>Efforts</vt:lpstr>
      <vt:lpstr>Slide 5</vt:lpstr>
      <vt:lpstr>Types of optimization</vt:lpstr>
      <vt:lpstr>Slide 7</vt:lpstr>
      <vt:lpstr>Steps before optimization:</vt:lpstr>
      <vt:lpstr>Basic Block</vt:lpstr>
      <vt:lpstr>Conversion from basic block to flow graph </vt:lpstr>
      <vt:lpstr>Example 1</vt:lpstr>
      <vt:lpstr>Example 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SLR (Simple LR) Parser</dc:title>
  <dc:creator>Bevish</dc:creator>
  <cp:lastModifiedBy>online</cp:lastModifiedBy>
  <cp:revision>142</cp:revision>
  <dcterms:created xsi:type="dcterms:W3CDTF">2020-09-27T10:30:37Z</dcterms:created>
  <dcterms:modified xsi:type="dcterms:W3CDTF">2020-10-13T21:29:34Z</dcterms:modified>
</cp:coreProperties>
</file>