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2" r:id="rId96"/>
    <p:sldId id="353" r:id="rId97"/>
    <p:sldId id="354" r:id="rId98"/>
    <p:sldId id="355" r:id="rId99"/>
    <p:sldId id="356" r:id="rId100"/>
    <p:sldId id="357" r:id="rId101"/>
    <p:sldId id="358" r:id="rId102"/>
    <p:sldId id="359" r:id="rId103"/>
    <p:sldId id="360" r:id="rId104"/>
    <p:sldId id="361" r:id="rId105"/>
    <p:sldId id="351"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3CA9"/>
    <a:srgbClr val="530D3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53" autoAdjust="0"/>
    <p:restoredTop sz="94607" autoAdjust="0"/>
  </p:normalViewPr>
  <p:slideViewPr>
    <p:cSldViewPr>
      <p:cViewPr varScale="1">
        <p:scale>
          <a:sx n="65" d="100"/>
          <a:sy n="65" d="100"/>
        </p:scale>
        <p:origin x="-11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258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FE9326-EBC5-40EA-B2BB-D4CC8E959447}" type="datetimeFigureOut">
              <a:rPr lang="en-US" smtClean="0"/>
              <a:pPr/>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F8743-E423-497F-957B-1BA0AD5256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9F8743-E423-497F-957B-1BA0AD52564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C9F8743-E423-497F-957B-1BA0AD52564C}"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9064A-6A9A-4BDA-9814-9DFE37462C59}" type="datetimeFigureOut">
              <a:rPr lang="en-IN" smtClean="0"/>
              <a:pPr/>
              <a:t>29-10-2020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0004F2-CD70-4AAE-B1CE-8A9BE0D7510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8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9064A-6A9A-4BDA-9814-9DFE37462C59}" type="datetimeFigureOut">
              <a:rPr lang="en-IN" smtClean="0"/>
              <a:pPr/>
              <a:t>29-10-2020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004F2-CD70-4AAE-B1CE-8A9BE0D7510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2060"/>
                </a:solidFill>
                <a:latin typeface="Cambria" pitchFamily="18" charset="0"/>
              </a:rPr>
              <a:t>Unit IV - PHP</a:t>
            </a:r>
            <a:endParaRPr lang="en-IN" b="1" dirty="0">
              <a:solidFill>
                <a:srgbClr val="002060"/>
              </a:solidFill>
              <a:latin typeface="Cambria" pitchFamily="18" charset="0"/>
            </a:endParaRPr>
          </a:p>
        </p:txBody>
      </p:sp>
      <p:sp>
        <p:nvSpPr>
          <p:cNvPr id="3" name="Subtitle 2"/>
          <p:cNvSpPr>
            <a:spLocks noGrp="1"/>
          </p:cNvSpPr>
          <p:nvPr>
            <p:ph type="subTitle" idx="1"/>
          </p:nvPr>
        </p:nvSpPr>
        <p:spPr/>
        <p:txBody>
          <a:bodyPr>
            <a:normAutofit/>
          </a:bodyPr>
          <a:lstStyle/>
          <a:p>
            <a:pPr>
              <a:spcBef>
                <a:spcPct val="0"/>
              </a:spcBef>
            </a:pPr>
            <a:r>
              <a:rPr lang="en-US" sz="4400" b="1" dirty="0" smtClean="0">
                <a:solidFill>
                  <a:srgbClr val="002060"/>
                </a:solidFill>
                <a:latin typeface="Cambria" pitchFamily="18" charset="0"/>
                <a:ea typeface="+mj-ea"/>
                <a:cs typeface="+mj-cs"/>
              </a:rPr>
              <a:t>By</a:t>
            </a:r>
          </a:p>
          <a:p>
            <a:pPr>
              <a:spcBef>
                <a:spcPct val="0"/>
              </a:spcBef>
            </a:pPr>
            <a:r>
              <a:rPr lang="en-US" sz="4400" b="1" dirty="0" err="1" smtClean="0">
                <a:solidFill>
                  <a:srgbClr val="002060"/>
                </a:solidFill>
                <a:latin typeface="Cambria" pitchFamily="18" charset="0"/>
                <a:ea typeface="+mj-ea"/>
                <a:cs typeface="+mj-cs"/>
              </a:rPr>
              <a:t>J.S.Vimali</a:t>
            </a:r>
            <a:endParaRPr lang="en-IN" sz="4400" b="1" dirty="0" smtClean="0">
              <a:solidFill>
                <a:srgbClr val="002060"/>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785786" y="714356"/>
            <a:ext cx="6500858" cy="5572164"/>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346092"/>
          </a:xfrm>
        </p:spPr>
        <p:txBody>
          <a:bodyPr>
            <a:noAutofit/>
          </a:bodyPr>
          <a:lstStyle/>
          <a:p>
            <a:r>
              <a:rPr lang="en-US" sz="2400" b="1" dirty="0" smtClean="0">
                <a:solidFill>
                  <a:srgbClr val="002060"/>
                </a:solidFill>
                <a:latin typeface="Cambria" pitchFamily="18" charset="0"/>
              </a:rPr>
              <a:t>PHP Check End-Of-File - </a:t>
            </a:r>
            <a:r>
              <a:rPr lang="en-US" sz="2400" b="1" dirty="0" err="1" smtClean="0">
                <a:solidFill>
                  <a:srgbClr val="002060"/>
                </a:solidFill>
                <a:latin typeface="Cambria" pitchFamily="18" charset="0"/>
              </a:rPr>
              <a:t>feof</a:t>
            </a:r>
            <a:r>
              <a:rPr lang="en-US" sz="2400" b="1" dirty="0" smtClean="0">
                <a:solidFill>
                  <a:srgbClr val="002060"/>
                </a:solidFill>
                <a:latin typeface="Cambria" pitchFamily="18" charset="0"/>
              </a:rPr>
              <a:t>()</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15040"/>
          </a:xfrm>
        </p:spPr>
        <p:txBody>
          <a:bodyPr>
            <a:normAutofit fontScale="92500"/>
          </a:bodyPr>
          <a:lstStyle/>
          <a:p>
            <a:pPr algn="just"/>
            <a:r>
              <a:rPr lang="en-US" sz="2000" dirty="0" smtClean="0">
                <a:latin typeface="Cambria" pitchFamily="18" charset="0"/>
              </a:rPr>
              <a:t>The </a:t>
            </a:r>
            <a:r>
              <a:rPr lang="en-US" sz="2000" dirty="0" err="1" smtClean="0">
                <a:latin typeface="Cambria" pitchFamily="18" charset="0"/>
              </a:rPr>
              <a:t>feof</a:t>
            </a:r>
            <a:r>
              <a:rPr lang="en-US" sz="2000" dirty="0" smtClean="0">
                <a:latin typeface="Cambria" pitchFamily="18" charset="0"/>
              </a:rPr>
              <a:t>() function checks if the "end-of-file" (EOF) has been reached.</a:t>
            </a:r>
          </a:p>
          <a:p>
            <a:pPr algn="just"/>
            <a:r>
              <a:rPr lang="en-US" sz="2000" dirty="0" smtClean="0">
                <a:latin typeface="Cambria" pitchFamily="18" charset="0"/>
              </a:rPr>
              <a:t>The </a:t>
            </a:r>
            <a:r>
              <a:rPr lang="en-US" sz="2000" dirty="0" err="1" smtClean="0">
                <a:latin typeface="Cambria" pitchFamily="18" charset="0"/>
              </a:rPr>
              <a:t>feof</a:t>
            </a:r>
            <a:r>
              <a:rPr lang="en-US" sz="2000" dirty="0" smtClean="0">
                <a:latin typeface="Cambria" pitchFamily="18" charset="0"/>
              </a:rPr>
              <a:t>() function is useful for looping through data of unknown length.</a:t>
            </a:r>
          </a:p>
          <a:p>
            <a:pPr algn="just"/>
            <a:r>
              <a:rPr lang="en-US" sz="2000" dirty="0" smtClean="0">
                <a:latin typeface="Cambria" pitchFamily="18" charset="0"/>
              </a:rPr>
              <a:t>The example below reads the "webdictionary.txt" file line by line, until end-of-file is reached:</a:t>
            </a:r>
          </a:p>
          <a:p>
            <a:pPr>
              <a:buNone/>
            </a:pPr>
            <a:endParaRPr lang="en-US" sz="2000" dirty="0" smtClean="0">
              <a:latin typeface="Cambria" pitchFamily="18" charset="0"/>
            </a:endParaRPr>
          </a:p>
          <a:p>
            <a:pPr>
              <a:buNone/>
            </a:pPr>
            <a:r>
              <a:rPr lang="en-US" sz="2100" dirty="0" smtClean="0">
                <a:latin typeface="Cambria" pitchFamily="18" charset="0"/>
              </a:rPr>
              <a:t>	</a:t>
            </a:r>
            <a:r>
              <a:rPr lang="en-US" sz="2100" dirty="0" smtClean="0">
                <a:solidFill>
                  <a:srgbClr val="7030A0"/>
                </a:solidFill>
                <a:latin typeface="Cambria" pitchFamily="18" charset="0"/>
              </a:rPr>
              <a:t>&lt;!DOCTYPE html&gt;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&lt;html&gt;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&lt;body&gt;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&lt;?</a:t>
            </a:r>
            <a:r>
              <a:rPr lang="en-US" sz="2100" dirty="0" err="1" smtClean="0">
                <a:solidFill>
                  <a:srgbClr val="7030A0"/>
                </a:solidFill>
                <a:latin typeface="Cambria" pitchFamily="18" charset="0"/>
              </a:rPr>
              <a:t>php</a:t>
            </a:r>
            <a:r>
              <a:rPr lang="en-US" sz="2100" dirty="0" smtClean="0">
                <a:solidFill>
                  <a:srgbClr val="7030A0"/>
                </a:solidFill>
                <a:latin typeface="Cambria" pitchFamily="18" charset="0"/>
              </a:rPr>
              <a:t/>
            </a:r>
            <a:br>
              <a:rPr lang="en-US" sz="2100" dirty="0" smtClean="0">
                <a:solidFill>
                  <a:srgbClr val="7030A0"/>
                </a:solidFill>
                <a:latin typeface="Cambria" pitchFamily="18" charset="0"/>
              </a:rPr>
            </a:br>
            <a:r>
              <a:rPr lang="en-US" sz="2100" dirty="0" smtClean="0">
                <a:solidFill>
                  <a:srgbClr val="7030A0"/>
                </a:solidFill>
                <a:latin typeface="Cambria" pitchFamily="18" charset="0"/>
              </a:rPr>
              <a:t>$</a:t>
            </a:r>
            <a:r>
              <a:rPr lang="en-US" sz="2100" dirty="0" err="1" smtClean="0">
                <a:solidFill>
                  <a:srgbClr val="7030A0"/>
                </a:solidFill>
                <a:latin typeface="Cambria" pitchFamily="18" charset="0"/>
              </a:rPr>
              <a:t>myfile</a:t>
            </a:r>
            <a:r>
              <a:rPr lang="en-US" sz="2100" dirty="0" smtClean="0">
                <a:solidFill>
                  <a:srgbClr val="7030A0"/>
                </a:solidFill>
                <a:latin typeface="Cambria" pitchFamily="18" charset="0"/>
              </a:rPr>
              <a:t> = </a:t>
            </a:r>
            <a:r>
              <a:rPr lang="en-US" sz="2100" dirty="0" err="1" smtClean="0">
                <a:solidFill>
                  <a:srgbClr val="7030A0"/>
                </a:solidFill>
                <a:latin typeface="Cambria" pitchFamily="18" charset="0"/>
              </a:rPr>
              <a:t>fopen</a:t>
            </a:r>
            <a:r>
              <a:rPr lang="en-US" sz="2100" dirty="0" smtClean="0">
                <a:solidFill>
                  <a:srgbClr val="7030A0"/>
                </a:solidFill>
                <a:latin typeface="Cambria" pitchFamily="18" charset="0"/>
              </a:rPr>
              <a:t>("webdictionary.txt", "r") or die("Unable to open file!");</a:t>
            </a:r>
            <a:br>
              <a:rPr lang="en-US" sz="2100" dirty="0" smtClean="0">
                <a:solidFill>
                  <a:srgbClr val="7030A0"/>
                </a:solidFill>
                <a:latin typeface="Cambria" pitchFamily="18" charset="0"/>
              </a:rPr>
            </a:br>
            <a:r>
              <a:rPr lang="en-US" sz="2100" dirty="0" smtClean="0">
                <a:solidFill>
                  <a:srgbClr val="7030A0"/>
                </a:solidFill>
                <a:latin typeface="Cambria" pitchFamily="18" charset="0"/>
              </a:rPr>
              <a:t>// Output one line until end-of-file</a:t>
            </a:r>
            <a:br>
              <a:rPr lang="en-US" sz="2100" dirty="0" smtClean="0">
                <a:solidFill>
                  <a:srgbClr val="7030A0"/>
                </a:solidFill>
                <a:latin typeface="Cambria" pitchFamily="18" charset="0"/>
              </a:rPr>
            </a:br>
            <a:r>
              <a:rPr lang="en-US" sz="2100" dirty="0" smtClean="0">
                <a:solidFill>
                  <a:srgbClr val="7030A0"/>
                </a:solidFill>
                <a:latin typeface="Cambria" pitchFamily="18" charset="0"/>
              </a:rPr>
              <a:t>while(!</a:t>
            </a:r>
            <a:r>
              <a:rPr lang="en-US" sz="2100" dirty="0" err="1" smtClean="0">
                <a:solidFill>
                  <a:srgbClr val="7030A0"/>
                </a:solidFill>
                <a:latin typeface="Cambria" pitchFamily="18" charset="0"/>
              </a:rPr>
              <a:t>feof</a:t>
            </a:r>
            <a:r>
              <a:rPr lang="en-US" sz="2100" dirty="0" smtClean="0">
                <a:solidFill>
                  <a:srgbClr val="7030A0"/>
                </a:solidFill>
                <a:latin typeface="Cambria" pitchFamily="18" charset="0"/>
              </a:rPr>
              <a:t>($</a:t>
            </a:r>
            <a:r>
              <a:rPr lang="en-US" sz="2100" dirty="0" err="1" smtClean="0">
                <a:solidFill>
                  <a:srgbClr val="7030A0"/>
                </a:solidFill>
                <a:latin typeface="Cambria" pitchFamily="18" charset="0"/>
              </a:rPr>
              <a:t>myfile</a:t>
            </a:r>
            <a:r>
              <a:rPr lang="en-US" sz="2100" dirty="0" smtClean="0">
                <a:solidFill>
                  <a:srgbClr val="7030A0"/>
                </a:solidFill>
                <a:latin typeface="Cambria" pitchFamily="18" charset="0"/>
              </a:rPr>
              <a:t>)) {</a:t>
            </a:r>
            <a:br>
              <a:rPr lang="en-US" sz="2100" dirty="0" smtClean="0">
                <a:solidFill>
                  <a:srgbClr val="7030A0"/>
                </a:solidFill>
                <a:latin typeface="Cambria" pitchFamily="18" charset="0"/>
              </a:rPr>
            </a:br>
            <a:r>
              <a:rPr lang="en-US" sz="2100" dirty="0" smtClean="0">
                <a:solidFill>
                  <a:srgbClr val="7030A0"/>
                </a:solidFill>
                <a:latin typeface="Cambria" pitchFamily="18" charset="0"/>
              </a:rPr>
              <a:t>  echo </a:t>
            </a:r>
            <a:r>
              <a:rPr lang="en-US" sz="2100" dirty="0" err="1" smtClean="0">
                <a:solidFill>
                  <a:srgbClr val="7030A0"/>
                </a:solidFill>
                <a:latin typeface="Cambria" pitchFamily="18" charset="0"/>
              </a:rPr>
              <a:t>fgets</a:t>
            </a:r>
            <a:r>
              <a:rPr lang="en-US" sz="2100" dirty="0" smtClean="0">
                <a:solidFill>
                  <a:srgbClr val="7030A0"/>
                </a:solidFill>
                <a:latin typeface="Cambria" pitchFamily="18" charset="0"/>
              </a:rPr>
              <a:t>($</a:t>
            </a:r>
            <a:r>
              <a:rPr lang="en-US" sz="2100" dirty="0" err="1" smtClean="0">
                <a:solidFill>
                  <a:srgbClr val="7030A0"/>
                </a:solidFill>
                <a:latin typeface="Cambria" pitchFamily="18" charset="0"/>
              </a:rPr>
              <a:t>myfile</a:t>
            </a:r>
            <a:r>
              <a:rPr lang="en-US" sz="2100" dirty="0" smtClean="0">
                <a:solidFill>
                  <a:srgbClr val="7030A0"/>
                </a:solidFill>
                <a:latin typeface="Cambria" pitchFamily="18" charset="0"/>
              </a:rPr>
              <a:t>) . "&lt;</a:t>
            </a:r>
            <a:r>
              <a:rPr lang="en-US" sz="2100" dirty="0" err="1" smtClean="0">
                <a:solidFill>
                  <a:srgbClr val="7030A0"/>
                </a:solidFill>
                <a:latin typeface="Cambria" pitchFamily="18" charset="0"/>
              </a:rPr>
              <a:t>br</a:t>
            </a:r>
            <a:r>
              <a:rPr lang="en-US" sz="2100" dirty="0" smtClean="0">
                <a:solidFill>
                  <a:srgbClr val="7030A0"/>
                </a:solidFill>
                <a:latin typeface="Cambria" pitchFamily="18" charset="0"/>
              </a:rPr>
              <a:t>&gt;";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a:t>
            </a:r>
            <a:br>
              <a:rPr lang="en-US" sz="2100" dirty="0" smtClean="0">
                <a:solidFill>
                  <a:srgbClr val="7030A0"/>
                </a:solidFill>
                <a:latin typeface="Cambria" pitchFamily="18" charset="0"/>
              </a:rPr>
            </a:br>
            <a:r>
              <a:rPr lang="en-US" sz="2100" dirty="0" err="1" smtClean="0">
                <a:solidFill>
                  <a:srgbClr val="7030A0"/>
                </a:solidFill>
                <a:latin typeface="Cambria" pitchFamily="18" charset="0"/>
              </a:rPr>
              <a:t>fclose</a:t>
            </a:r>
            <a:r>
              <a:rPr lang="en-US" sz="2100" dirty="0" smtClean="0">
                <a:solidFill>
                  <a:srgbClr val="7030A0"/>
                </a:solidFill>
                <a:latin typeface="Cambria" pitchFamily="18" charset="0"/>
              </a:rPr>
              <a:t>($</a:t>
            </a:r>
            <a:r>
              <a:rPr lang="en-US" sz="2100" dirty="0" err="1" smtClean="0">
                <a:solidFill>
                  <a:srgbClr val="7030A0"/>
                </a:solidFill>
                <a:latin typeface="Cambria" pitchFamily="18" charset="0"/>
              </a:rPr>
              <a:t>myfile</a:t>
            </a:r>
            <a:r>
              <a:rPr lang="en-US" sz="2100" dirty="0" smtClean="0">
                <a:solidFill>
                  <a:srgbClr val="7030A0"/>
                </a:solidFill>
                <a:latin typeface="Cambria" pitchFamily="18" charset="0"/>
              </a:rPr>
              <a: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&lt;/body&gt;</a:t>
            </a:r>
            <a:br>
              <a:rPr lang="en-US" sz="2100" dirty="0" smtClean="0">
                <a:solidFill>
                  <a:srgbClr val="7030A0"/>
                </a:solidFill>
                <a:latin typeface="Cambria" pitchFamily="18" charset="0"/>
              </a:rPr>
            </a:br>
            <a:r>
              <a:rPr lang="en-US" sz="2100" dirty="0" smtClean="0">
                <a:solidFill>
                  <a:srgbClr val="7030A0"/>
                </a:solidFill>
                <a:latin typeface="Cambria" pitchFamily="18" charset="0"/>
              </a:rPr>
              <a:t>&lt;/html&gt;</a:t>
            </a:r>
          </a:p>
        </p:txBody>
      </p:sp>
      <p:pic>
        <p:nvPicPr>
          <p:cNvPr id="4098" name="Picture 2"/>
          <p:cNvPicPr>
            <a:picLocks noChangeAspect="1" noChangeArrowheads="1"/>
          </p:cNvPicPr>
          <p:nvPr/>
        </p:nvPicPr>
        <p:blipFill>
          <a:blip r:embed="rId2"/>
          <a:srcRect/>
          <a:stretch>
            <a:fillRect/>
          </a:stretch>
        </p:blipFill>
        <p:spPr bwMode="auto">
          <a:xfrm>
            <a:off x="5072066" y="4500570"/>
            <a:ext cx="3095625" cy="1628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346092"/>
          </a:xfrm>
        </p:spPr>
        <p:txBody>
          <a:bodyPr>
            <a:normAutofit fontScale="90000"/>
          </a:bodyPr>
          <a:lstStyle/>
          <a:p>
            <a:r>
              <a:rPr lang="en-US" sz="2400" b="1" dirty="0" smtClean="0">
                <a:solidFill>
                  <a:srgbClr val="002060"/>
                </a:solidFill>
                <a:latin typeface="Cambria" pitchFamily="18" charset="0"/>
              </a:rPr>
              <a:t>PHP Read Single Character - </a:t>
            </a:r>
            <a:r>
              <a:rPr lang="en-US" sz="2400" b="1" dirty="0" err="1" smtClean="0">
                <a:solidFill>
                  <a:srgbClr val="002060"/>
                </a:solidFill>
                <a:latin typeface="Cambria" pitchFamily="18" charset="0"/>
              </a:rPr>
              <a:t>fgetc</a:t>
            </a:r>
            <a:r>
              <a:rPr lang="en-US" sz="2400" b="1" dirty="0" smtClean="0">
                <a:solidFill>
                  <a:srgbClr val="002060"/>
                </a:solidFill>
                <a:latin typeface="Cambria" pitchFamily="18" charset="0"/>
              </a:rPr>
              <a:t>()</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86478"/>
          </a:xfrm>
        </p:spPr>
        <p:txBody>
          <a:bodyPr>
            <a:normAutofit/>
          </a:bodyPr>
          <a:lstStyle/>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fgetc</a:t>
            </a:r>
            <a:r>
              <a:rPr lang="en-US" sz="2000" dirty="0" smtClean="0">
                <a:solidFill>
                  <a:srgbClr val="002060"/>
                </a:solidFill>
                <a:latin typeface="Cambria" pitchFamily="18" charset="0"/>
              </a:rPr>
              <a:t>() function is used to read a single character from a file.</a:t>
            </a:r>
          </a:p>
          <a:p>
            <a:pPr algn="just"/>
            <a:r>
              <a:rPr lang="en-US" sz="2000" dirty="0" smtClean="0">
                <a:solidFill>
                  <a:srgbClr val="002060"/>
                </a:solidFill>
                <a:latin typeface="Cambria" pitchFamily="18" charset="0"/>
              </a:rPr>
              <a:t>The example below reads the "webdictionary.txt" file character by character, until end-of-file is reached:</a:t>
            </a:r>
          </a:p>
          <a:p>
            <a:pPr algn="just"/>
            <a:r>
              <a:rPr lang="en-US" sz="2000" dirty="0" smtClean="0">
                <a:solidFill>
                  <a:srgbClr val="002060"/>
                </a:solidFill>
                <a:latin typeface="Cambria" pitchFamily="18" charset="0"/>
              </a:rPr>
              <a:t>After a call to the </a:t>
            </a:r>
            <a:r>
              <a:rPr lang="en-US" sz="2000" dirty="0" err="1" smtClean="0">
                <a:solidFill>
                  <a:srgbClr val="002060"/>
                </a:solidFill>
                <a:latin typeface="Cambria" pitchFamily="18" charset="0"/>
              </a:rPr>
              <a:t>fgetc</a:t>
            </a:r>
            <a:r>
              <a:rPr lang="en-US" sz="2000" dirty="0" smtClean="0">
                <a:solidFill>
                  <a:srgbClr val="002060"/>
                </a:solidFill>
                <a:latin typeface="Cambria" pitchFamily="18" charset="0"/>
              </a:rPr>
              <a:t>() function, the file pointer moves to the next character.</a:t>
            </a:r>
          </a:p>
          <a:p>
            <a:pPr>
              <a:buNone/>
            </a:pPr>
            <a:r>
              <a:rPr lang="en-US" sz="2000" dirty="0" smtClean="0">
                <a:solidFill>
                  <a:srgbClr val="002060"/>
                </a:solidFill>
                <a:latin typeface="Cambria" pitchFamily="18" charset="0"/>
              </a:rPr>
              <a:t>	</a:t>
            </a:r>
            <a:r>
              <a:rPr lang="en-US" sz="2000" dirty="0" smtClean="0">
                <a:solidFill>
                  <a:srgbClr val="7030A0"/>
                </a:solidFill>
                <a:latin typeface="Cambria" pitchFamily="18" charset="0"/>
              </a:rPr>
              <a:t>&lt;!DOCTYPE html&gt;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&lt;html&gt;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&lt;body&gt;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a:t>
            </a:r>
            <a:r>
              <a:rPr lang="en-US" sz="2000" dirty="0" err="1" smtClean="0">
                <a:solidFill>
                  <a:srgbClr val="7030A0"/>
                </a:solidFill>
                <a:latin typeface="Cambria" pitchFamily="18" charset="0"/>
              </a:rPr>
              <a:t>php</a:t>
            </a:r>
            <a:r>
              <a:rPr lang="en-US" sz="2000" dirty="0" smtClean="0">
                <a:solidFill>
                  <a:srgbClr val="7030A0"/>
                </a:solidFill>
                <a:latin typeface="Cambria" pitchFamily="18" charset="0"/>
              </a:rPr>
              <a:t/>
            </a:r>
            <a:br>
              <a:rPr lang="en-US" sz="2000" dirty="0" smtClean="0">
                <a:solidFill>
                  <a:srgbClr val="7030A0"/>
                </a:solidFill>
                <a:latin typeface="Cambria" pitchFamily="18" charset="0"/>
              </a:rPr>
            </a:b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 = </a:t>
            </a:r>
            <a:r>
              <a:rPr lang="en-US" sz="2000" dirty="0" err="1" smtClean="0">
                <a:solidFill>
                  <a:srgbClr val="7030A0"/>
                </a:solidFill>
                <a:latin typeface="Cambria" pitchFamily="18" charset="0"/>
              </a:rPr>
              <a:t>fopen</a:t>
            </a:r>
            <a:r>
              <a:rPr lang="en-US" sz="2000" dirty="0" smtClean="0">
                <a:solidFill>
                  <a:srgbClr val="7030A0"/>
                </a:solidFill>
                <a:latin typeface="Cambria" pitchFamily="18" charset="0"/>
              </a:rPr>
              <a:t>("webdictionary.txt", "r") or die("Unable to open file!");</a:t>
            </a:r>
            <a:br>
              <a:rPr lang="en-US" sz="2000" dirty="0" smtClean="0">
                <a:solidFill>
                  <a:srgbClr val="7030A0"/>
                </a:solidFill>
                <a:latin typeface="Cambria" pitchFamily="18" charset="0"/>
              </a:rPr>
            </a:br>
            <a:r>
              <a:rPr lang="en-US" sz="2000" dirty="0" smtClean="0">
                <a:solidFill>
                  <a:srgbClr val="7030A0"/>
                </a:solidFill>
                <a:latin typeface="Cambria" pitchFamily="18" charset="0"/>
              </a:rPr>
              <a:t>// Output one character until end-of-file</a:t>
            </a:r>
            <a:br>
              <a:rPr lang="en-US" sz="2000" dirty="0" smtClean="0">
                <a:solidFill>
                  <a:srgbClr val="7030A0"/>
                </a:solidFill>
                <a:latin typeface="Cambria" pitchFamily="18" charset="0"/>
              </a:rPr>
            </a:br>
            <a:r>
              <a:rPr lang="en-US" sz="2000" dirty="0" smtClean="0">
                <a:solidFill>
                  <a:srgbClr val="7030A0"/>
                </a:solidFill>
                <a:latin typeface="Cambria" pitchFamily="18" charset="0"/>
              </a:rPr>
              <a:t>while(!</a:t>
            </a:r>
            <a:r>
              <a:rPr lang="en-US" sz="2000" dirty="0" err="1" smtClean="0">
                <a:solidFill>
                  <a:srgbClr val="7030A0"/>
                </a:solidFill>
                <a:latin typeface="Cambria" pitchFamily="18" charset="0"/>
              </a:rPr>
              <a:t>feof</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 {</a:t>
            </a:r>
            <a:br>
              <a:rPr lang="en-US" sz="2000" dirty="0" smtClean="0">
                <a:solidFill>
                  <a:srgbClr val="7030A0"/>
                </a:solidFill>
                <a:latin typeface="Cambria" pitchFamily="18" charset="0"/>
              </a:rPr>
            </a:br>
            <a:r>
              <a:rPr lang="en-US" sz="2000" dirty="0" smtClean="0">
                <a:solidFill>
                  <a:srgbClr val="7030A0"/>
                </a:solidFill>
                <a:latin typeface="Cambria" pitchFamily="18" charset="0"/>
              </a:rPr>
              <a:t>  echo </a:t>
            </a:r>
            <a:r>
              <a:rPr lang="en-US" sz="2000" dirty="0" err="1" smtClean="0">
                <a:solidFill>
                  <a:srgbClr val="7030A0"/>
                </a:solidFill>
                <a:latin typeface="Cambria" pitchFamily="18" charset="0"/>
              </a:rPr>
              <a:t>fgetc</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err="1" smtClean="0">
                <a:solidFill>
                  <a:srgbClr val="7030A0"/>
                </a:solidFill>
                <a:latin typeface="Cambria" pitchFamily="18" charset="0"/>
              </a:rPr>
              <a:t>fclose</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&lt;/body&gt;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&lt;/html&gt;</a:t>
            </a:r>
          </a:p>
        </p:txBody>
      </p:sp>
      <p:pic>
        <p:nvPicPr>
          <p:cNvPr id="4" name="Picture 12"/>
          <p:cNvPicPr>
            <a:picLocks noChangeAspect="1" noChangeArrowheads="1"/>
          </p:cNvPicPr>
          <p:nvPr/>
        </p:nvPicPr>
        <p:blipFill>
          <a:blip r:embed="rId2"/>
          <a:srcRect/>
          <a:stretch>
            <a:fillRect/>
          </a:stretch>
        </p:blipFill>
        <p:spPr bwMode="auto">
          <a:xfrm>
            <a:off x="4643438" y="4548199"/>
            <a:ext cx="4024318" cy="1381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274654"/>
          </a:xfrm>
        </p:spPr>
        <p:txBody>
          <a:bodyPr>
            <a:noAutofit/>
          </a:bodyPr>
          <a:lstStyle/>
          <a:p>
            <a:r>
              <a:rPr lang="en-US" sz="2400" b="1" dirty="0" smtClean="0">
                <a:solidFill>
                  <a:srgbClr val="002060"/>
                </a:solidFill>
                <a:latin typeface="Cambria" pitchFamily="18" charset="0"/>
              </a:rPr>
              <a:t>PHP File Upload</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785794"/>
            <a:ext cx="8229600" cy="5857916"/>
          </a:xfrm>
        </p:spPr>
        <p:txBody>
          <a:bodyPr>
            <a:normAutofit fontScale="62500" lnSpcReduction="20000"/>
          </a:bodyPr>
          <a:lstStyle/>
          <a:p>
            <a:pPr marL="0" indent="0">
              <a:buNone/>
            </a:pPr>
            <a:r>
              <a:rPr lang="en-US" b="1" dirty="0" smtClean="0">
                <a:solidFill>
                  <a:srgbClr val="002060"/>
                </a:solidFill>
                <a:latin typeface="Cambria" pitchFamily="18" charset="0"/>
              </a:rPr>
              <a:t>Create The HTML Form</a:t>
            </a:r>
          </a:p>
          <a:p>
            <a:pPr marL="0" indent="0">
              <a:buNone/>
            </a:pPr>
            <a:r>
              <a:rPr lang="en-US" dirty="0" smtClean="0">
                <a:solidFill>
                  <a:srgbClr val="002060"/>
                </a:solidFill>
                <a:latin typeface="Cambria" pitchFamily="18" charset="0"/>
              </a:rPr>
              <a:t>Next, create an HTML form that allow users to choose the image file they want to upload:</a:t>
            </a:r>
          </a:p>
          <a:p>
            <a:pPr marL="0" indent="0">
              <a:buNone/>
            </a:pPr>
            <a:endParaRPr lang="en-US" dirty="0" smtClean="0">
              <a:solidFill>
                <a:srgbClr val="002060"/>
              </a:solidFill>
              <a:latin typeface="Cambria" pitchFamily="18" charset="0"/>
            </a:endParaRPr>
          </a:p>
          <a:p>
            <a:pPr marL="0" indent="0">
              <a:buNone/>
            </a:pPr>
            <a:r>
              <a:rPr lang="en-US" dirty="0" smtClean="0">
                <a:solidFill>
                  <a:srgbClr val="0070C0"/>
                </a:solidFill>
                <a:latin typeface="Cambria" pitchFamily="18" charset="0"/>
              </a:rPr>
              <a:t>&lt;!DOCTYPE html&gt;</a:t>
            </a:r>
            <a:br>
              <a:rPr lang="en-US" dirty="0" smtClean="0">
                <a:solidFill>
                  <a:srgbClr val="0070C0"/>
                </a:solidFill>
                <a:latin typeface="Cambria" pitchFamily="18" charset="0"/>
              </a:rPr>
            </a:br>
            <a:r>
              <a:rPr lang="en-US" dirty="0" smtClean="0">
                <a:solidFill>
                  <a:srgbClr val="0070C0"/>
                </a:solidFill>
                <a:latin typeface="Cambria" pitchFamily="18" charset="0"/>
              </a:rPr>
              <a:t>&lt;html&gt;</a:t>
            </a:r>
            <a:br>
              <a:rPr lang="en-US" dirty="0" smtClean="0">
                <a:solidFill>
                  <a:srgbClr val="0070C0"/>
                </a:solidFill>
                <a:latin typeface="Cambria" pitchFamily="18" charset="0"/>
              </a:rPr>
            </a:br>
            <a:r>
              <a:rPr lang="en-US" dirty="0" smtClean="0">
                <a:solidFill>
                  <a:srgbClr val="0070C0"/>
                </a:solidFill>
                <a:latin typeface="Cambria" pitchFamily="18" charset="0"/>
              </a:rPr>
              <a:t>&lt;body&gt;</a:t>
            </a:r>
            <a:br>
              <a:rPr lang="en-US" dirty="0" smtClean="0">
                <a:solidFill>
                  <a:srgbClr val="0070C0"/>
                </a:solidFill>
                <a:latin typeface="Cambria" pitchFamily="18" charset="0"/>
              </a:rPr>
            </a:br>
            <a:r>
              <a:rPr lang="en-US" dirty="0" smtClean="0">
                <a:solidFill>
                  <a:srgbClr val="0070C0"/>
                </a:solidFill>
                <a:latin typeface="Cambria" pitchFamily="18" charset="0"/>
              </a:rPr>
              <a:t>&lt;form action="upload.php" method="post" </a:t>
            </a:r>
            <a:r>
              <a:rPr lang="en-US" dirty="0" err="1" smtClean="0">
                <a:solidFill>
                  <a:srgbClr val="0070C0"/>
                </a:solidFill>
                <a:latin typeface="Cambria" pitchFamily="18" charset="0"/>
              </a:rPr>
              <a:t>enctype</a:t>
            </a:r>
            <a:r>
              <a:rPr lang="en-US" dirty="0" smtClean="0">
                <a:solidFill>
                  <a:srgbClr val="0070C0"/>
                </a:solidFill>
                <a:latin typeface="Cambria" pitchFamily="18" charset="0"/>
              </a:rPr>
              <a:t>="multipart/form-data"&gt;</a:t>
            </a:r>
            <a:br>
              <a:rPr lang="en-US" dirty="0" smtClean="0">
                <a:solidFill>
                  <a:srgbClr val="0070C0"/>
                </a:solidFill>
                <a:latin typeface="Cambria" pitchFamily="18" charset="0"/>
              </a:rPr>
            </a:br>
            <a:r>
              <a:rPr lang="en-US" dirty="0" smtClean="0">
                <a:solidFill>
                  <a:srgbClr val="0070C0"/>
                </a:solidFill>
                <a:latin typeface="Cambria" pitchFamily="18" charset="0"/>
              </a:rPr>
              <a:t> Select image to upload:</a:t>
            </a:r>
            <a:br>
              <a:rPr lang="en-US" dirty="0" smtClean="0">
                <a:solidFill>
                  <a:srgbClr val="0070C0"/>
                </a:solidFill>
                <a:latin typeface="Cambria" pitchFamily="18" charset="0"/>
              </a:rPr>
            </a:br>
            <a:r>
              <a:rPr lang="en-US" dirty="0" smtClean="0">
                <a:solidFill>
                  <a:srgbClr val="0070C0"/>
                </a:solidFill>
                <a:latin typeface="Cambria" pitchFamily="18" charset="0"/>
              </a:rPr>
              <a:t> &lt;input type="file" name="</a:t>
            </a:r>
            <a:r>
              <a:rPr lang="en-US" dirty="0" err="1" smtClean="0">
                <a:solidFill>
                  <a:srgbClr val="0070C0"/>
                </a:solidFill>
                <a:latin typeface="Cambria" pitchFamily="18" charset="0"/>
              </a:rPr>
              <a:t>fileToUpload</a:t>
            </a:r>
            <a:r>
              <a:rPr lang="en-US" dirty="0" smtClean="0">
                <a:solidFill>
                  <a:srgbClr val="0070C0"/>
                </a:solidFill>
                <a:latin typeface="Cambria" pitchFamily="18" charset="0"/>
              </a:rPr>
              <a:t>" id="</a:t>
            </a:r>
            <a:r>
              <a:rPr lang="en-US" dirty="0" err="1" smtClean="0">
                <a:solidFill>
                  <a:srgbClr val="0070C0"/>
                </a:solidFill>
                <a:latin typeface="Cambria" pitchFamily="18" charset="0"/>
              </a:rPr>
              <a:t>fileToUpload</a:t>
            </a:r>
            <a:r>
              <a:rPr lang="en-US" dirty="0" smtClean="0">
                <a:solidFill>
                  <a:srgbClr val="0070C0"/>
                </a:solidFill>
                <a:latin typeface="Cambria" pitchFamily="18" charset="0"/>
              </a:rPr>
              <a:t>"&gt;</a:t>
            </a:r>
            <a:br>
              <a:rPr lang="en-US" dirty="0" smtClean="0">
                <a:solidFill>
                  <a:srgbClr val="0070C0"/>
                </a:solidFill>
                <a:latin typeface="Cambria" pitchFamily="18" charset="0"/>
              </a:rPr>
            </a:br>
            <a:r>
              <a:rPr lang="en-US" dirty="0" smtClean="0">
                <a:solidFill>
                  <a:srgbClr val="0070C0"/>
                </a:solidFill>
                <a:latin typeface="Cambria" pitchFamily="18" charset="0"/>
              </a:rPr>
              <a:t> &lt;input type="submit" value="Upload Image" name="submit"&gt;</a:t>
            </a:r>
            <a:br>
              <a:rPr lang="en-US" dirty="0" smtClean="0">
                <a:solidFill>
                  <a:srgbClr val="0070C0"/>
                </a:solidFill>
                <a:latin typeface="Cambria" pitchFamily="18" charset="0"/>
              </a:rPr>
            </a:br>
            <a:r>
              <a:rPr lang="en-US" dirty="0" smtClean="0">
                <a:solidFill>
                  <a:srgbClr val="0070C0"/>
                </a:solidFill>
                <a:latin typeface="Cambria" pitchFamily="18" charset="0"/>
              </a:rPr>
              <a:t>&lt;/form&gt;</a:t>
            </a:r>
            <a:br>
              <a:rPr lang="en-US" dirty="0" smtClean="0">
                <a:solidFill>
                  <a:srgbClr val="0070C0"/>
                </a:solidFill>
                <a:latin typeface="Cambria" pitchFamily="18" charset="0"/>
              </a:rPr>
            </a:br>
            <a:r>
              <a:rPr lang="en-US" dirty="0" smtClean="0">
                <a:solidFill>
                  <a:srgbClr val="0070C0"/>
                </a:solidFill>
                <a:latin typeface="Cambria" pitchFamily="18" charset="0"/>
              </a:rPr>
              <a:t>&lt;/body&gt;</a:t>
            </a:r>
            <a:br>
              <a:rPr lang="en-US" dirty="0" smtClean="0">
                <a:solidFill>
                  <a:srgbClr val="0070C0"/>
                </a:solidFill>
                <a:latin typeface="Cambria" pitchFamily="18" charset="0"/>
              </a:rPr>
            </a:br>
            <a:r>
              <a:rPr lang="en-US" dirty="0" smtClean="0">
                <a:solidFill>
                  <a:srgbClr val="0070C0"/>
                </a:solidFill>
                <a:latin typeface="Cambria" pitchFamily="18" charset="0"/>
              </a:rPr>
              <a:t>&lt;/html&gt;</a:t>
            </a:r>
          </a:p>
          <a:p>
            <a:pPr marL="0" indent="0">
              <a:buNone/>
            </a:pPr>
            <a:endParaRPr lang="en-US" dirty="0" smtClean="0">
              <a:solidFill>
                <a:srgbClr val="002060"/>
              </a:solidFill>
              <a:latin typeface="Cambria" pitchFamily="18" charset="0"/>
            </a:endParaRPr>
          </a:p>
          <a:p>
            <a:pPr marL="0" indent="0">
              <a:buNone/>
            </a:pPr>
            <a:r>
              <a:rPr lang="en-US" dirty="0" smtClean="0">
                <a:solidFill>
                  <a:srgbClr val="002060"/>
                </a:solidFill>
                <a:latin typeface="Cambria" pitchFamily="18" charset="0"/>
              </a:rPr>
              <a:t>Some rules to follow for the HTML form above:</a:t>
            </a:r>
          </a:p>
          <a:p>
            <a:pPr marL="236538" indent="-236538" algn="just">
              <a:buFont typeface="Wingdings" pitchFamily="2" charset="2"/>
              <a:buChar char="Ø"/>
            </a:pPr>
            <a:r>
              <a:rPr lang="en-US" dirty="0" smtClean="0">
                <a:solidFill>
                  <a:srgbClr val="002060"/>
                </a:solidFill>
                <a:latin typeface="Cambria" pitchFamily="18" charset="0"/>
              </a:rPr>
              <a:t>Make sure that the form uses method="post"</a:t>
            </a:r>
          </a:p>
          <a:p>
            <a:pPr marL="236538" indent="-236538" algn="just">
              <a:buFont typeface="Wingdings" pitchFamily="2" charset="2"/>
              <a:buChar char="Ø"/>
            </a:pPr>
            <a:r>
              <a:rPr lang="en-US" dirty="0" smtClean="0">
                <a:solidFill>
                  <a:srgbClr val="002060"/>
                </a:solidFill>
                <a:latin typeface="Cambria" pitchFamily="18" charset="0"/>
              </a:rPr>
              <a:t>The form also needs the following attribute: </a:t>
            </a:r>
            <a:r>
              <a:rPr lang="en-US" dirty="0" err="1" smtClean="0">
                <a:solidFill>
                  <a:srgbClr val="002060"/>
                </a:solidFill>
                <a:latin typeface="Cambria" pitchFamily="18" charset="0"/>
              </a:rPr>
              <a:t>enctype</a:t>
            </a:r>
            <a:r>
              <a:rPr lang="en-US" dirty="0" smtClean="0">
                <a:solidFill>
                  <a:srgbClr val="002060"/>
                </a:solidFill>
                <a:latin typeface="Cambria" pitchFamily="18" charset="0"/>
              </a:rPr>
              <a:t>="multipart/form-data". It specifies which content-type to use when submitting the form</a:t>
            </a:r>
          </a:p>
          <a:p>
            <a:pPr>
              <a:buNone/>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fontScale="62500" lnSpcReduction="20000"/>
          </a:bodyPr>
          <a:lstStyle/>
          <a:p>
            <a:pPr marL="0" indent="117475" algn="just"/>
            <a:r>
              <a:rPr lang="en-US" sz="2400" dirty="0" smtClean="0">
                <a:solidFill>
                  <a:srgbClr val="002060"/>
                </a:solidFill>
                <a:latin typeface="Cambria" pitchFamily="18" charset="0"/>
              </a:rPr>
              <a:t>Without the requirements above, the file upload will not work.</a:t>
            </a:r>
          </a:p>
          <a:p>
            <a:pPr marL="0" indent="117475" algn="just">
              <a:buNone/>
            </a:pPr>
            <a:r>
              <a:rPr lang="en-US" sz="2400" dirty="0" smtClean="0">
                <a:solidFill>
                  <a:srgbClr val="002060"/>
                </a:solidFill>
                <a:latin typeface="Cambria" pitchFamily="18" charset="0"/>
              </a:rPr>
              <a:t>Other things to notice:</a:t>
            </a:r>
          </a:p>
          <a:p>
            <a:pPr marL="117475" indent="-117475" algn="just"/>
            <a:r>
              <a:rPr lang="en-US" sz="2400" dirty="0" smtClean="0">
                <a:solidFill>
                  <a:srgbClr val="002060"/>
                </a:solidFill>
                <a:latin typeface="Cambria" pitchFamily="18" charset="0"/>
              </a:rPr>
              <a:t>The type="file" attribute of the &lt;input&gt; tag shows the input field as a file-select control, with a "Browse" button next to the input control</a:t>
            </a:r>
          </a:p>
          <a:p>
            <a:pPr marL="339725" indent="-339725">
              <a:lnSpc>
                <a:spcPct val="120000"/>
              </a:lnSpc>
              <a:buNone/>
            </a:pPr>
            <a:r>
              <a:rPr lang="en-US" sz="2900" dirty="0" smtClean="0">
                <a:solidFill>
                  <a:srgbClr val="0070C0"/>
                </a:solidFill>
                <a:latin typeface="Cambria" pitchFamily="18" charset="0"/>
              </a:rPr>
              <a:t>	&lt;?</a:t>
            </a:r>
            <a:r>
              <a:rPr lang="en-US" sz="2900" dirty="0" err="1" smtClean="0">
                <a:solidFill>
                  <a:srgbClr val="0070C0"/>
                </a:solidFill>
                <a:latin typeface="Cambria" pitchFamily="18" charset="0"/>
              </a:rPr>
              <a:t>php</a:t>
            </a:r>
            <a:r>
              <a:rPr lang="en-US" sz="2900" dirty="0" smtClean="0">
                <a:solidFill>
                  <a:srgbClr val="0070C0"/>
                </a:solidFill>
                <a:latin typeface="Cambria" pitchFamily="18" charset="0"/>
              </a:rPr>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target_dir</a:t>
            </a:r>
            <a:r>
              <a:rPr lang="en-US" sz="2900" dirty="0" smtClean="0">
                <a:solidFill>
                  <a:srgbClr val="0070C0"/>
                </a:solidFill>
                <a:latin typeface="Cambria" pitchFamily="18" charset="0"/>
              </a:rPr>
              <a:t> = "uploads/";</a:t>
            </a:r>
            <a:br>
              <a:rPr lang="en-US" sz="2900" dirty="0" smtClean="0">
                <a:solidFill>
                  <a:srgbClr val="0070C0"/>
                </a:solidFill>
                <a:latin typeface="Cambria" pitchFamily="18" charset="0"/>
              </a:rPr>
            </a:b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target_file</a:t>
            </a:r>
            <a:r>
              <a:rPr lang="en-US" sz="2900" dirty="0" smtClean="0">
                <a:solidFill>
                  <a:srgbClr val="0070C0"/>
                </a:solidFill>
                <a:latin typeface="Cambria" pitchFamily="18" charset="0"/>
              </a:rPr>
              <a:t> = $</a:t>
            </a:r>
            <a:r>
              <a:rPr lang="en-US" sz="2900" dirty="0" err="1" smtClean="0">
                <a:solidFill>
                  <a:srgbClr val="0070C0"/>
                </a:solidFill>
                <a:latin typeface="Cambria" pitchFamily="18" charset="0"/>
              </a:rPr>
              <a:t>target_dir</a:t>
            </a:r>
            <a:r>
              <a:rPr lang="en-US" sz="2900" dirty="0" smtClean="0">
                <a:solidFill>
                  <a:srgbClr val="0070C0"/>
                </a:solidFill>
                <a:latin typeface="Cambria" pitchFamily="18" charset="0"/>
              </a:rPr>
              <a:t> . </a:t>
            </a:r>
            <a:r>
              <a:rPr lang="en-US" sz="2900" dirty="0" err="1" smtClean="0">
                <a:solidFill>
                  <a:srgbClr val="0070C0"/>
                </a:solidFill>
                <a:latin typeface="Cambria" pitchFamily="18" charset="0"/>
              </a:rPr>
              <a:t>basename</a:t>
            </a:r>
            <a:r>
              <a:rPr lang="en-US" sz="2900" dirty="0" smtClean="0">
                <a:solidFill>
                  <a:srgbClr val="0070C0"/>
                </a:solidFill>
                <a:latin typeface="Cambria" pitchFamily="18" charset="0"/>
              </a:rPr>
              <a:t>($_FILES["</a:t>
            </a:r>
            <a:r>
              <a:rPr lang="en-US" sz="2900" dirty="0" err="1" smtClean="0">
                <a:solidFill>
                  <a:srgbClr val="0070C0"/>
                </a:solidFill>
                <a:latin typeface="Cambria" pitchFamily="18" charset="0"/>
              </a:rPr>
              <a:t>fileToUpload</a:t>
            </a:r>
            <a:r>
              <a:rPr lang="en-US" sz="2900" dirty="0" smtClean="0">
                <a:solidFill>
                  <a:srgbClr val="0070C0"/>
                </a:solidFill>
                <a:latin typeface="Cambria" pitchFamily="18" charset="0"/>
              </a:rPr>
              <a:t>"]["name"]);</a:t>
            </a:r>
            <a:br>
              <a:rPr lang="en-US" sz="2900" dirty="0" smtClean="0">
                <a:solidFill>
                  <a:srgbClr val="0070C0"/>
                </a:solidFill>
                <a:latin typeface="Cambria" pitchFamily="18" charset="0"/>
              </a:rPr>
            </a:b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uploadOk</a:t>
            </a:r>
            <a:r>
              <a:rPr lang="en-US" sz="2900" dirty="0" smtClean="0">
                <a:solidFill>
                  <a:srgbClr val="0070C0"/>
                </a:solidFill>
                <a:latin typeface="Cambria" pitchFamily="18" charset="0"/>
              </a:rPr>
              <a:t> = 1;</a:t>
            </a:r>
            <a:br>
              <a:rPr lang="en-US" sz="2900" dirty="0" smtClean="0">
                <a:solidFill>
                  <a:srgbClr val="0070C0"/>
                </a:solidFill>
                <a:latin typeface="Cambria" pitchFamily="18" charset="0"/>
              </a:rPr>
            </a:b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imageFileType</a:t>
            </a:r>
            <a:r>
              <a:rPr lang="en-US" sz="2900" dirty="0" smtClean="0">
                <a:solidFill>
                  <a:srgbClr val="0070C0"/>
                </a:solidFill>
                <a:latin typeface="Cambria" pitchFamily="18" charset="0"/>
              </a:rPr>
              <a:t> = </a:t>
            </a:r>
            <a:r>
              <a:rPr lang="en-US" sz="2900" dirty="0" err="1" smtClean="0">
                <a:solidFill>
                  <a:srgbClr val="0070C0"/>
                </a:solidFill>
                <a:latin typeface="Cambria" pitchFamily="18" charset="0"/>
              </a:rPr>
              <a:t>strtolower</a:t>
            </a: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pathinfo</a:t>
            </a: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target_file,PATHINFO_EXTENSION</a:t>
            </a:r>
            <a:r>
              <a:rPr lang="en-US" sz="2900" dirty="0" smtClean="0">
                <a:solidFill>
                  <a:srgbClr val="0070C0"/>
                </a:solidFill>
                <a:latin typeface="Cambria" pitchFamily="18" charset="0"/>
              </a:rPr>
              <a:t>));</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Check if image file is a actual image or fake image</a:t>
            </a:r>
            <a:br>
              <a:rPr lang="en-US" sz="2900" dirty="0" smtClean="0">
                <a:solidFill>
                  <a:srgbClr val="0070C0"/>
                </a:solidFill>
                <a:latin typeface="Cambria" pitchFamily="18" charset="0"/>
              </a:rPr>
            </a:br>
            <a:r>
              <a:rPr lang="en-US" sz="2900" dirty="0" smtClean="0">
                <a:solidFill>
                  <a:srgbClr val="0070C0"/>
                </a:solidFill>
                <a:latin typeface="Cambria" pitchFamily="18" charset="0"/>
              </a:rPr>
              <a:t>if(</a:t>
            </a:r>
            <a:r>
              <a:rPr lang="en-US" sz="2900" dirty="0" err="1" smtClean="0">
                <a:solidFill>
                  <a:srgbClr val="0070C0"/>
                </a:solidFill>
                <a:latin typeface="Cambria" pitchFamily="18" charset="0"/>
              </a:rPr>
              <a:t>isset</a:t>
            </a:r>
            <a:r>
              <a:rPr lang="en-US" sz="2900" dirty="0" smtClean="0">
                <a:solidFill>
                  <a:srgbClr val="0070C0"/>
                </a:solidFill>
                <a:latin typeface="Cambria" pitchFamily="18" charset="0"/>
              </a:rPr>
              <a:t>($_POST["submit"]))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$check = </a:t>
            </a:r>
            <a:r>
              <a:rPr lang="en-US" sz="2900" dirty="0" err="1" smtClean="0">
                <a:solidFill>
                  <a:srgbClr val="0070C0"/>
                </a:solidFill>
                <a:latin typeface="Cambria" pitchFamily="18" charset="0"/>
              </a:rPr>
              <a:t>getimagesize</a:t>
            </a:r>
            <a:r>
              <a:rPr lang="en-US" sz="2900" dirty="0" smtClean="0">
                <a:solidFill>
                  <a:srgbClr val="0070C0"/>
                </a:solidFill>
                <a:latin typeface="Cambria" pitchFamily="18" charset="0"/>
              </a:rPr>
              <a:t>($_FILES["</a:t>
            </a:r>
            <a:r>
              <a:rPr lang="en-US" sz="2900" dirty="0" err="1" smtClean="0">
                <a:solidFill>
                  <a:srgbClr val="0070C0"/>
                </a:solidFill>
                <a:latin typeface="Cambria" pitchFamily="18" charset="0"/>
              </a:rPr>
              <a:t>fileToUpload</a:t>
            </a:r>
            <a:r>
              <a:rPr lang="en-US" sz="2900" dirty="0" smtClean="0">
                <a:solidFill>
                  <a:srgbClr val="0070C0"/>
                </a:solidFill>
                <a:latin typeface="Cambria" pitchFamily="18" charset="0"/>
              </a:rPr>
              <a:t>"]["</a:t>
            </a:r>
            <a:r>
              <a:rPr lang="en-US" sz="2900" dirty="0" err="1" smtClean="0">
                <a:solidFill>
                  <a:srgbClr val="0070C0"/>
                </a:solidFill>
                <a:latin typeface="Cambria" pitchFamily="18" charset="0"/>
              </a:rPr>
              <a:t>tmp_name</a:t>
            </a:r>
            <a:r>
              <a:rPr lang="en-US" sz="2900" dirty="0" smtClean="0">
                <a:solidFill>
                  <a:srgbClr val="0070C0"/>
                </a:solidFill>
                <a:latin typeface="Cambria" pitchFamily="18" charset="0"/>
              </a:rPr>
              <a:t>"]);</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if($check !== false)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echo "File is an image - " . $check["mime"] .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a:t>
            </a:r>
            <a:r>
              <a:rPr lang="en-US" sz="2900" dirty="0" err="1" smtClean="0">
                <a:solidFill>
                  <a:srgbClr val="0070C0"/>
                </a:solidFill>
                <a:latin typeface="Cambria" pitchFamily="18" charset="0"/>
              </a:rPr>
              <a:t>uploadOk</a:t>
            </a:r>
            <a:r>
              <a:rPr lang="en-US" sz="2900" dirty="0" smtClean="0">
                <a:solidFill>
                  <a:srgbClr val="0070C0"/>
                </a:solidFill>
                <a:latin typeface="Cambria" pitchFamily="18" charset="0"/>
              </a:rPr>
              <a:t> = 1;</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 else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echo "File is not an image.";</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a:t>
            </a:r>
            <a:r>
              <a:rPr lang="en-US" sz="2900" dirty="0" err="1" smtClean="0">
                <a:solidFill>
                  <a:srgbClr val="0070C0"/>
                </a:solidFill>
                <a:latin typeface="Cambria" pitchFamily="18" charset="0"/>
              </a:rPr>
              <a:t>uploadOk</a:t>
            </a:r>
            <a:r>
              <a:rPr lang="en-US" sz="2900" dirty="0" smtClean="0">
                <a:solidFill>
                  <a:srgbClr val="0070C0"/>
                </a:solidFill>
                <a:latin typeface="Cambria" pitchFamily="18" charset="0"/>
              </a:rPr>
              <a:t> = 0;</a:t>
            </a:r>
            <a:br>
              <a:rPr lang="en-US" sz="2900" dirty="0" smtClean="0">
                <a:solidFill>
                  <a:srgbClr val="0070C0"/>
                </a:solidFill>
                <a:latin typeface="Cambria" pitchFamily="18" charset="0"/>
              </a:rPr>
            </a:br>
            <a:r>
              <a:rPr lang="en-US" sz="2900" dirty="0" smtClean="0">
                <a:solidFill>
                  <a:srgbClr val="0070C0"/>
                </a:solidFill>
                <a:latin typeface="Cambria" pitchFamily="18" charset="0"/>
              </a:rPr>
              <a:t>  }</a:t>
            </a:r>
            <a:br>
              <a:rPr lang="en-US" sz="2900" dirty="0" smtClean="0">
                <a:solidFill>
                  <a:srgbClr val="0070C0"/>
                </a:solidFill>
                <a:latin typeface="Cambria" pitchFamily="18" charset="0"/>
              </a:rPr>
            </a:br>
            <a:r>
              <a:rPr lang="en-US" sz="2900" dirty="0" smtClean="0">
                <a:solidFill>
                  <a:srgbClr val="0070C0"/>
                </a:solidFill>
                <a:latin typeface="Cambria" pitchFamily="18" charset="0"/>
              </a:rPr>
              <a:t>}</a:t>
            </a:r>
            <a:br>
              <a:rPr lang="en-US" sz="2900" dirty="0" smtClean="0">
                <a:solidFill>
                  <a:srgbClr val="0070C0"/>
                </a:solidFill>
                <a:latin typeface="Cambria" pitchFamily="18" charset="0"/>
              </a:rPr>
            </a:br>
            <a:r>
              <a:rPr lang="en-US" sz="2900" dirty="0" smtClean="0">
                <a:solidFill>
                  <a:srgbClr val="0070C0"/>
                </a:solidFill>
                <a:latin typeface="Cambria" pitchFamily="18" charset="0"/>
              </a:rPr>
              <a:t>?&gt;</a:t>
            </a:r>
            <a:endParaRPr lang="en-US" sz="29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a:bodyPr>
          <a:lstStyle/>
          <a:p>
            <a:pPr>
              <a:buNone/>
            </a:pPr>
            <a:r>
              <a:rPr lang="en-US" sz="2000" dirty="0" smtClean="0">
                <a:solidFill>
                  <a:srgbClr val="002060"/>
                </a:solidFill>
                <a:latin typeface="Cambria" pitchFamily="18" charset="0"/>
              </a:rPr>
              <a:t>PHP script explained:</a:t>
            </a:r>
          </a:p>
          <a:p>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target_dir</a:t>
            </a:r>
            <a:r>
              <a:rPr lang="en-US" sz="2000" dirty="0" smtClean="0">
                <a:solidFill>
                  <a:srgbClr val="002060"/>
                </a:solidFill>
                <a:latin typeface="Cambria" pitchFamily="18" charset="0"/>
              </a:rPr>
              <a:t> = "uploads/" - specifies the directory where the file is going to be placed</a:t>
            </a:r>
          </a:p>
          <a:p>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target_file</a:t>
            </a:r>
            <a:r>
              <a:rPr lang="en-US" sz="2000" dirty="0" smtClean="0">
                <a:solidFill>
                  <a:srgbClr val="002060"/>
                </a:solidFill>
                <a:latin typeface="Cambria" pitchFamily="18" charset="0"/>
              </a:rPr>
              <a:t> specifies the path of the file to be uploaded</a:t>
            </a:r>
          </a:p>
          <a:p>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uploadOk</a:t>
            </a:r>
            <a:r>
              <a:rPr lang="en-US" sz="2000" dirty="0" smtClean="0">
                <a:solidFill>
                  <a:srgbClr val="002060"/>
                </a:solidFill>
                <a:latin typeface="Cambria" pitchFamily="18" charset="0"/>
              </a:rPr>
              <a:t>=1 is not used yet (will be used later)</a:t>
            </a:r>
          </a:p>
          <a:p>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imageFileType</a:t>
            </a:r>
            <a:r>
              <a:rPr lang="en-US" sz="2000" dirty="0" smtClean="0">
                <a:solidFill>
                  <a:srgbClr val="002060"/>
                </a:solidFill>
                <a:latin typeface="Cambria" pitchFamily="18" charset="0"/>
              </a:rPr>
              <a:t> holds the file extension of the file (in lower case)</a:t>
            </a:r>
          </a:p>
          <a:p>
            <a:r>
              <a:rPr lang="en-US" sz="2000" dirty="0" smtClean="0">
                <a:solidFill>
                  <a:srgbClr val="002060"/>
                </a:solidFill>
                <a:latin typeface="Cambria" pitchFamily="18" charset="0"/>
              </a:rPr>
              <a:t>Next, check if the image file is an actual image or a fake image</a:t>
            </a:r>
          </a:p>
          <a:p>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9802"/>
            <a:ext cx="8229600" cy="364902"/>
          </a:xfrm>
        </p:spPr>
        <p:txBody>
          <a:bodyPr>
            <a:noAutofit/>
          </a:bodyPr>
          <a:lstStyle/>
          <a:p>
            <a:r>
              <a:rPr lang="en-IN" sz="2400" dirty="0" smtClean="0">
                <a:solidFill>
                  <a:srgbClr val="002060"/>
                </a:solidFill>
                <a:latin typeface="Cambria" pitchFamily="18" charset="0"/>
              </a:rPr>
              <a:t>PHP Connect to </a:t>
            </a:r>
            <a:r>
              <a:rPr lang="en-IN" sz="2400" dirty="0" err="1" smtClean="0">
                <a:solidFill>
                  <a:srgbClr val="002060"/>
                </a:solidFill>
                <a:latin typeface="Cambria" pitchFamily="18" charset="0"/>
              </a:rPr>
              <a:t>MySQL</a:t>
            </a:r>
            <a:endParaRPr lang="en-IN" sz="2400" dirty="0">
              <a:solidFill>
                <a:srgbClr val="002060"/>
              </a:solidFill>
              <a:latin typeface="Cambria" pitchFamily="18" charset="0"/>
            </a:endParaRPr>
          </a:p>
        </p:txBody>
      </p:sp>
      <p:sp>
        <p:nvSpPr>
          <p:cNvPr id="3" name="Content Placeholder 2"/>
          <p:cNvSpPr>
            <a:spLocks noGrp="1"/>
          </p:cNvSpPr>
          <p:nvPr>
            <p:ph idx="1"/>
          </p:nvPr>
        </p:nvSpPr>
        <p:spPr>
          <a:xfrm>
            <a:off x="457200" y="882500"/>
            <a:ext cx="8229600" cy="5832648"/>
          </a:xfrm>
        </p:spPr>
        <p:txBody>
          <a:bodyPr vert="horz" lIns="91440" tIns="45720" rIns="91440" bIns="45720" rtlCol="0" anchor="ctr">
            <a:noAutofit/>
          </a:bodyPr>
          <a:lstStyle/>
          <a:p>
            <a:pPr marL="0" indent="0">
              <a:spcBef>
                <a:spcPct val="0"/>
              </a:spcBef>
              <a:buNone/>
            </a:pPr>
            <a:r>
              <a:rPr lang="en-IN" sz="2000" dirty="0" smtClean="0">
                <a:solidFill>
                  <a:srgbClr val="002060"/>
                </a:solidFill>
                <a:latin typeface="Cambria" pitchFamily="18" charset="0"/>
                <a:ea typeface="+mj-ea"/>
                <a:cs typeface="+mj-cs"/>
              </a:rPr>
              <a:t>PHP 5 and later can work with a </a:t>
            </a:r>
            <a:r>
              <a:rPr lang="en-IN" sz="2000" dirty="0" err="1" smtClean="0">
                <a:solidFill>
                  <a:srgbClr val="002060"/>
                </a:solidFill>
                <a:latin typeface="Cambria" pitchFamily="18" charset="0"/>
                <a:ea typeface="+mj-ea"/>
                <a:cs typeface="+mj-cs"/>
              </a:rPr>
              <a:t>MySQL</a:t>
            </a:r>
            <a:r>
              <a:rPr lang="en-IN" sz="2000" dirty="0" smtClean="0">
                <a:solidFill>
                  <a:srgbClr val="002060"/>
                </a:solidFill>
                <a:latin typeface="Cambria" pitchFamily="18" charset="0"/>
                <a:ea typeface="+mj-ea"/>
                <a:cs typeface="+mj-cs"/>
              </a:rPr>
              <a:t> database using:</a:t>
            </a:r>
          </a:p>
          <a:p>
            <a:pPr marL="0" indent="0">
              <a:spcBef>
                <a:spcPct val="0"/>
              </a:spcBef>
              <a:buFont typeface="Wingdings" pitchFamily="2" charset="2"/>
              <a:buChar char="Ø"/>
            </a:pPr>
            <a:r>
              <a:rPr lang="en-IN" sz="2000" dirty="0" err="1" smtClean="0">
                <a:solidFill>
                  <a:srgbClr val="002060"/>
                </a:solidFill>
                <a:latin typeface="Cambria" pitchFamily="18" charset="0"/>
                <a:ea typeface="+mj-ea"/>
                <a:cs typeface="+mj-cs"/>
              </a:rPr>
              <a:t>MySQLi</a:t>
            </a:r>
            <a:r>
              <a:rPr lang="en-IN" sz="2000" dirty="0" smtClean="0">
                <a:solidFill>
                  <a:srgbClr val="002060"/>
                </a:solidFill>
                <a:latin typeface="Cambria" pitchFamily="18" charset="0"/>
                <a:ea typeface="+mj-ea"/>
                <a:cs typeface="+mj-cs"/>
              </a:rPr>
              <a:t> extension (the "</a:t>
            </a:r>
            <a:r>
              <a:rPr lang="en-IN" sz="2000" dirty="0" err="1" smtClean="0">
                <a:solidFill>
                  <a:srgbClr val="002060"/>
                </a:solidFill>
                <a:latin typeface="Cambria" pitchFamily="18" charset="0"/>
                <a:ea typeface="+mj-ea"/>
                <a:cs typeface="+mj-cs"/>
              </a:rPr>
              <a:t>i</a:t>
            </a:r>
            <a:r>
              <a:rPr lang="en-IN" sz="2000" dirty="0" smtClean="0">
                <a:solidFill>
                  <a:srgbClr val="002060"/>
                </a:solidFill>
                <a:latin typeface="Cambria" pitchFamily="18" charset="0"/>
                <a:ea typeface="+mj-ea"/>
                <a:cs typeface="+mj-cs"/>
              </a:rPr>
              <a:t>" stands for improved)</a:t>
            </a:r>
          </a:p>
          <a:p>
            <a:pPr marL="0" indent="0">
              <a:spcBef>
                <a:spcPct val="0"/>
              </a:spcBef>
              <a:buFont typeface="Wingdings" pitchFamily="2" charset="2"/>
              <a:buChar char="Ø"/>
            </a:pPr>
            <a:r>
              <a:rPr lang="en-IN" sz="2000" dirty="0" smtClean="0">
                <a:solidFill>
                  <a:srgbClr val="002060"/>
                </a:solidFill>
                <a:latin typeface="Cambria" pitchFamily="18" charset="0"/>
                <a:ea typeface="+mj-ea"/>
                <a:cs typeface="+mj-cs"/>
              </a:rPr>
              <a:t>PDO (PHP Data Objects)</a:t>
            </a:r>
          </a:p>
          <a:p>
            <a:pPr marL="0" indent="0" algn="just">
              <a:spcBef>
                <a:spcPct val="0"/>
              </a:spcBef>
              <a:buNone/>
            </a:pPr>
            <a:r>
              <a:rPr lang="en-IN" sz="2000" dirty="0" smtClean="0">
                <a:solidFill>
                  <a:srgbClr val="002060"/>
                </a:solidFill>
                <a:latin typeface="Cambria" pitchFamily="18" charset="0"/>
                <a:ea typeface="+mj-ea"/>
                <a:cs typeface="+mj-cs"/>
              </a:rPr>
              <a:t>Earlier versions of PHP used the </a:t>
            </a:r>
            <a:r>
              <a:rPr lang="en-IN" sz="2000" dirty="0" err="1" smtClean="0">
                <a:solidFill>
                  <a:srgbClr val="002060"/>
                </a:solidFill>
                <a:latin typeface="Cambria" pitchFamily="18" charset="0"/>
                <a:ea typeface="+mj-ea"/>
                <a:cs typeface="+mj-cs"/>
              </a:rPr>
              <a:t>MySQL</a:t>
            </a:r>
            <a:r>
              <a:rPr lang="en-IN" sz="2000" dirty="0" smtClean="0">
                <a:solidFill>
                  <a:srgbClr val="002060"/>
                </a:solidFill>
                <a:latin typeface="Cambria" pitchFamily="18" charset="0"/>
                <a:ea typeface="+mj-ea"/>
                <a:cs typeface="+mj-cs"/>
              </a:rPr>
              <a:t> extension. However, this extension was deprecated in 2012.</a:t>
            </a:r>
          </a:p>
          <a:p>
            <a:pPr>
              <a:spcBef>
                <a:spcPct val="0"/>
              </a:spcBef>
              <a:buNone/>
            </a:pPr>
            <a:endParaRPr lang="en-IN" sz="2000" dirty="0" smtClean="0">
              <a:solidFill>
                <a:srgbClr val="002060"/>
              </a:solidFill>
            </a:endParaRPr>
          </a:p>
          <a:p>
            <a:pPr>
              <a:spcBef>
                <a:spcPct val="0"/>
              </a:spcBef>
              <a:buNone/>
            </a:pPr>
            <a:r>
              <a:rPr lang="en-IN" sz="2000" dirty="0" smtClean="0">
                <a:solidFill>
                  <a:srgbClr val="002060"/>
                </a:solidFill>
                <a:latin typeface="Cambria" pitchFamily="18" charset="0"/>
              </a:rPr>
              <a:t>&lt;?</a:t>
            </a:r>
            <a:r>
              <a:rPr lang="en-IN" sz="2000" dirty="0" err="1" smtClean="0">
                <a:solidFill>
                  <a:srgbClr val="002060"/>
                </a:solidFill>
                <a:latin typeface="Cambria" pitchFamily="18" charset="0"/>
              </a:rPr>
              <a:t>php</a:t>
            </a:r>
            <a:r>
              <a:rPr lang="en-IN" sz="2000" dirty="0" smtClean="0">
                <a:solidFill>
                  <a:srgbClr val="002060"/>
                </a:solidFill>
                <a:latin typeface="Cambria" pitchFamily="18" charset="0"/>
              </a:rPr>
              <a:t/>
            </a:r>
            <a:br>
              <a:rPr lang="en-IN" sz="2000" dirty="0" smtClean="0">
                <a:solidFill>
                  <a:srgbClr val="002060"/>
                </a:solidFill>
                <a:latin typeface="Cambria" pitchFamily="18" charset="0"/>
              </a:rPr>
            </a:br>
            <a:r>
              <a:rPr lang="en-IN" sz="2000" dirty="0" smtClean="0">
                <a:solidFill>
                  <a:srgbClr val="002060"/>
                </a:solidFill>
                <a:latin typeface="Cambria" pitchFamily="18" charset="0"/>
              </a:rPr>
              <a:t>$</a:t>
            </a:r>
            <a:r>
              <a:rPr lang="en-IN" sz="2000" dirty="0" err="1" smtClean="0">
                <a:solidFill>
                  <a:srgbClr val="002060"/>
                </a:solidFill>
                <a:latin typeface="Cambria" pitchFamily="18" charset="0"/>
              </a:rPr>
              <a:t>servername</a:t>
            </a:r>
            <a:r>
              <a:rPr lang="en-IN" sz="2000" dirty="0" smtClean="0">
                <a:solidFill>
                  <a:srgbClr val="002060"/>
                </a:solidFill>
                <a:latin typeface="Cambria" pitchFamily="18" charset="0"/>
              </a:rPr>
              <a:t> = "</a:t>
            </a:r>
            <a:r>
              <a:rPr lang="en-IN" sz="2000" dirty="0" err="1" smtClean="0">
                <a:solidFill>
                  <a:srgbClr val="002060"/>
                </a:solidFill>
                <a:latin typeface="Cambria" pitchFamily="18" charset="0"/>
              </a:rPr>
              <a:t>localhost</a:t>
            </a:r>
            <a:r>
              <a:rPr lang="en-IN" sz="2000" dirty="0" smtClean="0">
                <a:solidFill>
                  <a:srgbClr val="002060"/>
                </a:solidFill>
                <a:latin typeface="Cambria" pitchFamily="18" charset="0"/>
              </a:rPr>
              <a:t>";</a:t>
            </a:r>
            <a:br>
              <a:rPr lang="en-IN" sz="2000" dirty="0" smtClean="0">
                <a:solidFill>
                  <a:srgbClr val="002060"/>
                </a:solidFill>
                <a:latin typeface="Cambria" pitchFamily="18" charset="0"/>
              </a:rPr>
            </a:br>
            <a:r>
              <a:rPr lang="en-IN" sz="2000" dirty="0" smtClean="0">
                <a:solidFill>
                  <a:srgbClr val="002060"/>
                </a:solidFill>
                <a:latin typeface="Cambria" pitchFamily="18" charset="0"/>
              </a:rPr>
              <a:t>$username = "username";</a:t>
            </a:r>
            <a:br>
              <a:rPr lang="en-IN" sz="2000" dirty="0" smtClean="0">
                <a:solidFill>
                  <a:srgbClr val="002060"/>
                </a:solidFill>
                <a:latin typeface="Cambria" pitchFamily="18" charset="0"/>
              </a:rPr>
            </a:br>
            <a:r>
              <a:rPr lang="en-IN" sz="2000" dirty="0" smtClean="0">
                <a:solidFill>
                  <a:srgbClr val="002060"/>
                </a:solidFill>
                <a:latin typeface="Cambria" pitchFamily="18" charset="0"/>
              </a:rPr>
              <a:t>$password = "password";</a:t>
            </a:r>
            <a:br>
              <a:rPr lang="en-IN" sz="2000" dirty="0" smtClean="0">
                <a:solidFill>
                  <a:srgbClr val="002060"/>
                </a:solidFill>
                <a:latin typeface="Cambria" pitchFamily="18" charset="0"/>
              </a:rPr>
            </a:br>
            <a:r>
              <a:rPr lang="en-IN" sz="2000" dirty="0" smtClean="0">
                <a:solidFill>
                  <a:srgbClr val="002060"/>
                </a:solidFill>
                <a:latin typeface="Cambria" pitchFamily="18" charset="0"/>
              </a:rPr>
              <a:t>// Create connection</a:t>
            </a:r>
            <a:br>
              <a:rPr lang="en-IN" sz="2000" dirty="0" smtClean="0">
                <a:solidFill>
                  <a:srgbClr val="002060"/>
                </a:solidFill>
                <a:latin typeface="Cambria" pitchFamily="18" charset="0"/>
              </a:rPr>
            </a:br>
            <a:r>
              <a:rPr lang="en-IN" sz="2000" dirty="0" smtClean="0">
                <a:solidFill>
                  <a:srgbClr val="002060"/>
                </a:solidFill>
                <a:latin typeface="Cambria" pitchFamily="18" charset="0"/>
              </a:rPr>
              <a:t>$</a:t>
            </a:r>
            <a:r>
              <a:rPr lang="en-IN" sz="2000" dirty="0" err="1" smtClean="0">
                <a:solidFill>
                  <a:srgbClr val="002060"/>
                </a:solidFill>
                <a:latin typeface="Cambria" pitchFamily="18" charset="0"/>
              </a:rPr>
              <a:t>conn</a:t>
            </a:r>
            <a:r>
              <a:rPr lang="en-IN" sz="2000" dirty="0" smtClean="0">
                <a:solidFill>
                  <a:srgbClr val="002060"/>
                </a:solidFill>
                <a:latin typeface="Cambria" pitchFamily="18" charset="0"/>
              </a:rPr>
              <a:t> = new </a:t>
            </a:r>
            <a:r>
              <a:rPr lang="en-IN" sz="2000" dirty="0" err="1" smtClean="0">
                <a:solidFill>
                  <a:srgbClr val="002060"/>
                </a:solidFill>
                <a:latin typeface="Cambria" pitchFamily="18" charset="0"/>
              </a:rPr>
              <a:t>mysqli</a:t>
            </a:r>
            <a:r>
              <a:rPr lang="en-IN" sz="2000" dirty="0" smtClean="0">
                <a:solidFill>
                  <a:srgbClr val="002060"/>
                </a:solidFill>
                <a:latin typeface="Cambria" pitchFamily="18" charset="0"/>
              </a:rPr>
              <a:t>($</a:t>
            </a:r>
            <a:r>
              <a:rPr lang="en-IN" sz="2000" dirty="0" err="1" smtClean="0">
                <a:solidFill>
                  <a:srgbClr val="002060"/>
                </a:solidFill>
                <a:latin typeface="Cambria" pitchFamily="18" charset="0"/>
              </a:rPr>
              <a:t>servername</a:t>
            </a:r>
            <a:r>
              <a:rPr lang="en-IN" sz="2000" dirty="0" smtClean="0">
                <a:solidFill>
                  <a:srgbClr val="002060"/>
                </a:solidFill>
                <a:latin typeface="Cambria" pitchFamily="18" charset="0"/>
              </a:rPr>
              <a:t>, $username, $password);</a:t>
            </a:r>
            <a:br>
              <a:rPr lang="en-IN" sz="2000" dirty="0" smtClean="0">
                <a:solidFill>
                  <a:srgbClr val="002060"/>
                </a:solidFill>
                <a:latin typeface="Cambria" pitchFamily="18" charset="0"/>
              </a:rPr>
            </a:br>
            <a:r>
              <a:rPr lang="en-IN" sz="2000" dirty="0" smtClean="0">
                <a:solidFill>
                  <a:srgbClr val="002060"/>
                </a:solidFill>
                <a:latin typeface="Cambria" pitchFamily="18" charset="0"/>
              </a:rPr>
              <a:t>// Check connection</a:t>
            </a:r>
            <a:br>
              <a:rPr lang="en-IN" sz="2000" dirty="0" smtClean="0">
                <a:solidFill>
                  <a:srgbClr val="002060"/>
                </a:solidFill>
                <a:latin typeface="Cambria" pitchFamily="18" charset="0"/>
              </a:rPr>
            </a:br>
            <a:r>
              <a:rPr lang="en-IN" sz="2000" dirty="0" smtClean="0">
                <a:solidFill>
                  <a:srgbClr val="002060"/>
                </a:solidFill>
                <a:latin typeface="Cambria" pitchFamily="18" charset="0"/>
              </a:rPr>
              <a:t>if ($</a:t>
            </a:r>
            <a:r>
              <a:rPr lang="en-IN" sz="2000" dirty="0" err="1" smtClean="0">
                <a:solidFill>
                  <a:srgbClr val="002060"/>
                </a:solidFill>
                <a:latin typeface="Cambria" pitchFamily="18" charset="0"/>
              </a:rPr>
              <a:t>conn</a:t>
            </a:r>
            <a:r>
              <a:rPr lang="en-IN" sz="2000" dirty="0" smtClean="0">
                <a:solidFill>
                  <a:srgbClr val="002060"/>
                </a:solidFill>
                <a:latin typeface="Cambria" pitchFamily="18" charset="0"/>
              </a:rPr>
              <a:t>-&gt;</a:t>
            </a:r>
            <a:r>
              <a:rPr lang="en-IN" sz="2000" dirty="0" err="1" smtClean="0">
                <a:solidFill>
                  <a:srgbClr val="002060"/>
                </a:solidFill>
                <a:latin typeface="Cambria" pitchFamily="18" charset="0"/>
              </a:rPr>
              <a:t>connect_error</a:t>
            </a:r>
            <a:r>
              <a:rPr lang="en-IN" sz="2000" dirty="0" smtClean="0">
                <a:solidFill>
                  <a:srgbClr val="002060"/>
                </a:solidFill>
                <a:latin typeface="Cambria" pitchFamily="18" charset="0"/>
              </a:rPr>
              <a:t>) {</a:t>
            </a:r>
            <a:br>
              <a:rPr lang="en-IN" sz="2000" dirty="0" smtClean="0">
                <a:solidFill>
                  <a:srgbClr val="002060"/>
                </a:solidFill>
                <a:latin typeface="Cambria" pitchFamily="18" charset="0"/>
              </a:rPr>
            </a:br>
            <a:r>
              <a:rPr lang="en-IN" sz="2000" dirty="0" smtClean="0">
                <a:solidFill>
                  <a:srgbClr val="002060"/>
                </a:solidFill>
                <a:latin typeface="Cambria" pitchFamily="18" charset="0"/>
              </a:rPr>
              <a:t>  die("Connection failed: " . $</a:t>
            </a:r>
            <a:r>
              <a:rPr lang="en-IN" sz="2000" dirty="0" err="1" smtClean="0">
                <a:solidFill>
                  <a:srgbClr val="002060"/>
                </a:solidFill>
                <a:latin typeface="Cambria" pitchFamily="18" charset="0"/>
              </a:rPr>
              <a:t>conn</a:t>
            </a:r>
            <a:r>
              <a:rPr lang="en-IN" sz="2000" dirty="0" smtClean="0">
                <a:solidFill>
                  <a:srgbClr val="002060"/>
                </a:solidFill>
                <a:latin typeface="Cambria" pitchFamily="18" charset="0"/>
              </a:rPr>
              <a:t>-&gt;</a:t>
            </a:r>
            <a:r>
              <a:rPr lang="en-IN" sz="2000" dirty="0" err="1" smtClean="0">
                <a:solidFill>
                  <a:srgbClr val="002060"/>
                </a:solidFill>
                <a:latin typeface="Cambria" pitchFamily="18" charset="0"/>
              </a:rPr>
              <a:t>connect_error</a:t>
            </a:r>
            <a:r>
              <a:rPr lang="en-IN" sz="2000" dirty="0" smtClean="0">
                <a:solidFill>
                  <a:srgbClr val="002060"/>
                </a:solidFill>
                <a:latin typeface="Cambria" pitchFamily="18" charset="0"/>
              </a:rPr>
              <a:t>);</a:t>
            </a:r>
            <a:br>
              <a:rPr lang="en-IN" sz="2000" dirty="0" smtClean="0">
                <a:solidFill>
                  <a:srgbClr val="002060"/>
                </a:solidFill>
                <a:latin typeface="Cambria" pitchFamily="18" charset="0"/>
              </a:rPr>
            </a:br>
            <a:r>
              <a:rPr lang="en-IN" sz="2000" dirty="0" smtClean="0">
                <a:solidFill>
                  <a:srgbClr val="002060"/>
                </a:solidFill>
                <a:latin typeface="Cambria" pitchFamily="18" charset="0"/>
              </a:rPr>
              <a:t>}</a:t>
            </a:r>
            <a:br>
              <a:rPr lang="en-IN" sz="2000" dirty="0" smtClean="0">
                <a:solidFill>
                  <a:srgbClr val="002060"/>
                </a:solidFill>
                <a:latin typeface="Cambria" pitchFamily="18" charset="0"/>
              </a:rPr>
            </a:br>
            <a:r>
              <a:rPr lang="en-IN" sz="2000" dirty="0" smtClean="0">
                <a:solidFill>
                  <a:srgbClr val="002060"/>
                </a:solidFill>
                <a:latin typeface="Cambria" pitchFamily="18" charset="0"/>
              </a:rPr>
              <a:t>echo "Connected successfully";</a:t>
            </a:r>
            <a:br>
              <a:rPr lang="en-IN" sz="2000" dirty="0" smtClean="0">
                <a:solidFill>
                  <a:srgbClr val="002060"/>
                </a:solidFill>
                <a:latin typeface="Cambria" pitchFamily="18" charset="0"/>
              </a:rPr>
            </a:br>
            <a:r>
              <a:rPr lang="en-IN" sz="2000" dirty="0" smtClean="0">
                <a:solidFill>
                  <a:srgbClr val="002060"/>
                </a:solidFill>
                <a:latin typeface="Cambria" pitchFamily="18" charset="0"/>
              </a:rPr>
              <a:t>?&gt;</a:t>
            </a:r>
            <a:r>
              <a:rPr lang="en-IN" sz="2400" dirty="0" smtClean="0">
                <a:solidFill>
                  <a:srgbClr val="002060"/>
                </a:solidFill>
                <a:latin typeface="Cambria" pitchFamily="18" charset="0"/>
                <a:ea typeface="+mj-ea"/>
                <a:cs typeface="+mj-cs"/>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a:bodyPr>
          <a:lstStyle/>
          <a:p>
            <a:pPr>
              <a:buNone/>
            </a:pPr>
            <a:r>
              <a:rPr lang="en-US" sz="2400" b="1" dirty="0" smtClean="0">
                <a:solidFill>
                  <a:srgbClr val="002060"/>
                </a:solidFill>
                <a:latin typeface="Cambria" pitchFamily="18" charset="0"/>
              </a:rPr>
              <a:t>String Functions </a:t>
            </a:r>
          </a:p>
          <a:p>
            <a:pPr>
              <a:buFont typeface="Wingdings" pitchFamily="2" charset="2"/>
              <a:buChar char="Ø"/>
            </a:pPr>
            <a:r>
              <a:rPr lang="en-US" sz="2400" dirty="0" smtClean="0">
                <a:solidFill>
                  <a:srgbClr val="002060"/>
                </a:solidFill>
                <a:latin typeface="Cambria" pitchFamily="18" charset="0"/>
              </a:rPr>
              <a:t>Get The Length of a String </a:t>
            </a:r>
          </a:p>
          <a:p>
            <a:pPr>
              <a:buFont typeface="Wingdings" pitchFamily="2" charset="2"/>
              <a:buChar char="Ø"/>
            </a:pPr>
            <a:r>
              <a:rPr lang="en-US" sz="2400" dirty="0" smtClean="0">
                <a:solidFill>
                  <a:srgbClr val="002060"/>
                </a:solidFill>
                <a:latin typeface="Cambria" pitchFamily="18" charset="0"/>
              </a:rPr>
              <a:t>The PHP </a:t>
            </a:r>
            <a:r>
              <a:rPr lang="en-US" sz="2400" dirty="0" err="1" smtClean="0">
                <a:solidFill>
                  <a:srgbClr val="002060"/>
                </a:solidFill>
                <a:latin typeface="Cambria" pitchFamily="18" charset="0"/>
              </a:rPr>
              <a:t>strlen</a:t>
            </a:r>
            <a:r>
              <a:rPr lang="en-US" sz="2400" dirty="0" smtClean="0">
                <a:solidFill>
                  <a:srgbClr val="002060"/>
                </a:solidFill>
                <a:latin typeface="Cambria" pitchFamily="18" charset="0"/>
              </a:rPr>
              <a:t>() function returns the length of a string. </a:t>
            </a:r>
          </a:p>
          <a:p>
            <a:pPr>
              <a:buFont typeface="Wingdings" pitchFamily="2" charset="2"/>
              <a:buChar char="Ø"/>
            </a:pPr>
            <a:r>
              <a:rPr lang="en-US" sz="2400" dirty="0" smtClean="0">
                <a:solidFill>
                  <a:srgbClr val="002060"/>
                </a:solidFill>
                <a:latin typeface="Cambria" pitchFamily="18" charset="0"/>
              </a:rPr>
              <a:t>The example below returns the length of the string "Hello world!":</a:t>
            </a:r>
            <a:endParaRPr lang="en-US" sz="2400" dirty="0">
              <a:solidFill>
                <a:srgbClr val="002060"/>
              </a:solidFill>
              <a:latin typeface="Cambria" pitchFamily="18" charset="0"/>
            </a:endParaRPr>
          </a:p>
        </p:txBody>
      </p:sp>
      <p:pic>
        <p:nvPicPr>
          <p:cNvPr id="6146" name="Picture 2"/>
          <p:cNvPicPr>
            <a:picLocks noChangeAspect="1" noChangeArrowheads="1"/>
          </p:cNvPicPr>
          <p:nvPr/>
        </p:nvPicPr>
        <p:blipFill>
          <a:blip r:embed="rId2"/>
          <a:srcRect/>
          <a:stretch>
            <a:fillRect/>
          </a:stretch>
        </p:blipFill>
        <p:spPr bwMode="auto">
          <a:xfrm>
            <a:off x="785786" y="2714620"/>
            <a:ext cx="5857916"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571472" y="785794"/>
            <a:ext cx="6791353" cy="55721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642910" y="714356"/>
            <a:ext cx="4429125" cy="21431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42910" y="2428868"/>
            <a:ext cx="3752850" cy="1781175"/>
          </a:xfrm>
          <a:prstGeom prst="rect">
            <a:avLst/>
          </a:prstGeom>
          <a:noFill/>
          <a:ln w="9525">
            <a:noFill/>
            <a:miter lim="800000"/>
            <a:headEnd/>
            <a:tailEnd/>
          </a:ln>
          <a:effectLst/>
        </p:spPr>
      </p:pic>
      <p:sp>
        <p:nvSpPr>
          <p:cNvPr id="6" name="Rectangle 5"/>
          <p:cNvSpPr/>
          <p:nvPr/>
        </p:nvSpPr>
        <p:spPr>
          <a:xfrm>
            <a:off x="857224" y="4429132"/>
            <a:ext cx="7572428" cy="1754326"/>
          </a:xfrm>
          <a:prstGeom prst="rect">
            <a:avLst/>
          </a:prstGeom>
        </p:spPr>
        <p:txBody>
          <a:bodyPr wrap="square">
            <a:spAutoFit/>
          </a:bodyPr>
          <a:lstStyle/>
          <a:p>
            <a:pPr algn="just"/>
            <a:r>
              <a:rPr lang="en-US" b="1" dirty="0" smtClean="0">
                <a:latin typeface="Cambria" pitchFamily="18" charset="0"/>
              </a:rPr>
              <a:t>Search For a Specific Text Within a String </a:t>
            </a:r>
          </a:p>
          <a:p>
            <a:pPr marL="234950" indent="-234950" algn="just">
              <a:buFont typeface="Wingdings" pitchFamily="2" charset="2"/>
              <a:buChar char="Ø"/>
            </a:pPr>
            <a:r>
              <a:rPr lang="en-US" dirty="0" smtClean="0">
                <a:latin typeface="Cambria" pitchFamily="18" charset="0"/>
              </a:rPr>
              <a:t>The PHP </a:t>
            </a:r>
            <a:r>
              <a:rPr lang="en-US" dirty="0" err="1" smtClean="0">
                <a:latin typeface="Cambria" pitchFamily="18" charset="0"/>
              </a:rPr>
              <a:t>strpos</a:t>
            </a:r>
            <a:r>
              <a:rPr lang="en-US" dirty="0" smtClean="0">
                <a:latin typeface="Cambria" pitchFamily="18" charset="0"/>
              </a:rPr>
              <a:t>() function searches for a specific text within a string. </a:t>
            </a:r>
          </a:p>
          <a:p>
            <a:pPr marL="234950" indent="-234950" algn="just">
              <a:buFont typeface="Wingdings" pitchFamily="2" charset="2"/>
              <a:buChar char="Ø"/>
            </a:pPr>
            <a:r>
              <a:rPr lang="en-US" dirty="0" smtClean="0">
                <a:latin typeface="Cambria" pitchFamily="18" charset="0"/>
              </a:rPr>
              <a:t>If a match is found, the function returns the character position of the first match. If no match is found, it will return FALSE. </a:t>
            </a:r>
          </a:p>
          <a:p>
            <a:pPr marL="234950" indent="-234950" algn="just">
              <a:buFont typeface="Wingdings" pitchFamily="2" charset="2"/>
              <a:buChar char="Ø"/>
            </a:pPr>
            <a:r>
              <a:rPr lang="en-US" dirty="0" smtClean="0">
                <a:latin typeface="Cambria" pitchFamily="18" charset="0"/>
              </a:rPr>
              <a:t>The example below searches for the text "world" in the string "Hello world!":</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500034" y="714356"/>
            <a:ext cx="5572164" cy="3143272"/>
          </a:xfrm>
          <a:prstGeom prst="rect">
            <a:avLst/>
          </a:prstGeom>
          <a:noFill/>
          <a:ln w="9525">
            <a:noFill/>
            <a:miter lim="800000"/>
            <a:headEnd/>
            <a:tailEnd/>
          </a:ln>
          <a:effectLst/>
        </p:spPr>
      </p:pic>
      <p:sp>
        <p:nvSpPr>
          <p:cNvPr id="5" name="Rectangle 4"/>
          <p:cNvSpPr/>
          <p:nvPr/>
        </p:nvSpPr>
        <p:spPr>
          <a:xfrm>
            <a:off x="714348" y="3857628"/>
            <a:ext cx="6786610" cy="1200329"/>
          </a:xfrm>
          <a:prstGeom prst="rect">
            <a:avLst/>
          </a:prstGeom>
        </p:spPr>
        <p:txBody>
          <a:bodyPr wrap="square">
            <a:spAutoFit/>
          </a:bodyPr>
          <a:lstStyle/>
          <a:p>
            <a:r>
              <a:rPr lang="en-US" b="1" dirty="0" smtClean="0">
                <a:latin typeface="Cambria" pitchFamily="18" charset="0"/>
              </a:rPr>
              <a:t>Replace Text Within a String </a:t>
            </a:r>
          </a:p>
          <a:p>
            <a:pPr marL="234950" indent="-234950">
              <a:buFont typeface="Wingdings" pitchFamily="2" charset="2"/>
              <a:buChar char="Ø"/>
            </a:pPr>
            <a:r>
              <a:rPr lang="en-US" dirty="0" smtClean="0">
                <a:latin typeface="Cambria" pitchFamily="18" charset="0"/>
              </a:rPr>
              <a:t>The PHP </a:t>
            </a:r>
            <a:r>
              <a:rPr lang="en-US" dirty="0" err="1" smtClean="0">
                <a:latin typeface="Cambria" pitchFamily="18" charset="0"/>
              </a:rPr>
              <a:t>str_replace</a:t>
            </a:r>
            <a:r>
              <a:rPr lang="en-US" dirty="0" smtClean="0">
                <a:latin typeface="Cambria" pitchFamily="18" charset="0"/>
              </a:rPr>
              <a:t>() function replaces some characters with some other characters in a string. </a:t>
            </a:r>
          </a:p>
          <a:p>
            <a:pPr marL="234950" indent="-234950">
              <a:buFont typeface="Wingdings" pitchFamily="2" charset="2"/>
              <a:buChar char="Ø"/>
            </a:pPr>
            <a:r>
              <a:rPr lang="en-US" dirty="0" smtClean="0">
                <a:latin typeface="Cambria" pitchFamily="18" charset="0"/>
              </a:rPr>
              <a:t>The example below replaces the text "world" with "Dolly": </a:t>
            </a:r>
            <a:endParaRPr lang="en-US" dirty="0">
              <a:latin typeface="Cambr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3"/>
          <a:srcRect/>
          <a:stretch>
            <a:fillRect/>
          </a:stretch>
        </p:blipFill>
        <p:spPr bwMode="auto">
          <a:xfrm>
            <a:off x="642910" y="785794"/>
            <a:ext cx="4786346" cy="264320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642910" y="3357562"/>
            <a:ext cx="2000250" cy="75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857916"/>
          </a:xfrm>
        </p:spPr>
        <p:txBody>
          <a:bodyPr>
            <a:normAutofit/>
          </a:bodyPr>
          <a:lstStyle/>
          <a:p>
            <a:pPr>
              <a:buNone/>
            </a:pPr>
            <a:r>
              <a:rPr lang="en-US" sz="2400" b="1" dirty="0" smtClean="0">
                <a:latin typeface="Cambria" pitchFamily="18" charset="0"/>
              </a:rPr>
              <a:t>PHP Integer </a:t>
            </a:r>
          </a:p>
          <a:p>
            <a:pPr algn="just">
              <a:buFont typeface="Wingdings" pitchFamily="2" charset="2"/>
              <a:buChar char="Ø"/>
            </a:pPr>
            <a:r>
              <a:rPr lang="en-US" sz="2400" dirty="0" smtClean="0">
                <a:solidFill>
                  <a:srgbClr val="002060"/>
                </a:solidFill>
                <a:latin typeface="Cambria" pitchFamily="18" charset="0"/>
              </a:rPr>
              <a:t>An integer data type is a non-decimal number between -2,147,483,648 and 2,147,483,647. </a:t>
            </a:r>
          </a:p>
          <a:p>
            <a:pPr algn="just">
              <a:buNone/>
            </a:pPr>
            <a:r>
              <a:rPr lang="en-US" sz="2400" b="1" dirty="0" smtClean="0">
                <a:solidFill>
                  <a:srgbClr val="002060"/>
                </a:solidFill>
                <a:latin typeface="Cambria" pitchFamily="18" charset="0"/>
              </a:rPr>
              <a:t>Rules for integers: </a:t>
            </a:r>
          </a:p>
          <a:p>
            <a:pPr algn="just">
              <a:buFont typeface="Wingdings" pitchFamily="2" charset="2"/>
              <a:buChar char="Ø"/>
            </a:pPr>
            <a:r>
              <a:rPr lang="en-US" sz="2400" dirty="0" smtClean="0">
                <a:solidFill>
                  <a:srgbClr val="002060"/>
                </a:solidFill>
                <a:latin typeface="Cambria" pitchFamily="18" charset="0"/>
              </a:rPr>
              <a:t>An integer must have at least one digit </a:t>
            </a:r>
          </a:p>
          <a:p>
            <a:pPr algn="just">
              <a:buFont typeface="Wingdings" pitchFamily="2" charset="2"/>
              <a:buChar char="Ø"/>
            </a:pPr>
            <a:r>
              <a:rPr lang="en-US" sz="2400" dirty="0" smtClean="0">
                <a:solidFill>
                  <a:srgbClr val="002060"/>
                </a:solidFill>
                <a:latin typeface="Cambria" pitchFamily="18" charset="0"/>
              </a:rPr>
              <a:t>An integer must not have a decimal point </a:t>
            </a:r>
          </a:p>
          <a:p>
            <a:pPr algn="just">
              <a:buFont typeface="Wingdings" pitchFamily="2" charset="2"/>
              <a:buChar char="Ø"/>
            </a:pPr>
            <a:r>
              <a:rPr lang="en-US" sz="2400" dirty="0" smtClean="0">
                <a:solidFill>
                  <a:srgbClr val="002060"/>
                </a:solidFill>
                <a:latin typeface="Cambria" pitchFamily="18" charset="0"/>
              </a:rPr>
              <a:t>An integer can be either positive or negative </a:t>
            </a:r>
          </a:p>
          <a:p>
            <a:pPr algn="just">
              <a:buFont typeface="Wingdings" pitchFamily="2" charset="2"/>
              <a:buChar char="Ø"/>
            </a:pPr>
            <a:r>
              <a:rPr lang="en-US" sz="2400" dirty="0" smtClean="0">
                <a:solidFill>
                  <a:srgbClr val="002060"/>
                </a:solidFill>
                <a:latin typeface="Cambria" pitchFamily="18" charset="0"/>
              </a:rPr>
              <a:t>Integers can be specified in three formats: decimal (10-based), hexadecimal (16- based - prefixed with 0x) or octal (8-based - prefixed with 0) </a:t>
            </a:r>
          </a:p>
          <a:p>
            <a:pPr algn="just">
              <a:buFont typeface="Wingdings" pitchFamily="2" charset="2"/>
              <a:buChar char="Ø"/>
            </a:pPr>
            <a:r>
              <a:rPr lang="en-US" sz="2400" dirty="0" smtClean="0">
                <a:solidFill>
                  <a:srgbClr val="002060"/>
                </a:solidFill>
                <a:latin typeface="Cambria" pitchFamily="18" charset="0"/>
              </a:rPr>
              <a:t>In the following example $x is an integer. The PHP </a:t>
            </a:r>
            <a:r>
              <a:rPr lang="en-US" sz="2400" dirty="0" err="1" smtClean="0">
                <a:solidFill>
                  <a:srgbClr val="002060"/>
                </a:solidFill>
                <a:latin typeface="Cambria" pitchFamily="18" charset="0"/>
              </a:rPr>
              <a:t>var_dump</a:t>
            </a:r>
            <a:r>
              <a:rPr lang="en-US" sz="2400" dirty="0" smtClean="0">
                <a:solidFill>
                  <a:srgbClr val="002060"/>
                </a:solidFill>
                <a:latin typeface="Cambria" pitchFamily="18" charset="0"/>
              </a:rPr>
              <a:t>() function returns the data type and value: </a:t>
            </a: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42910" y="428604"/>
            <a:ext cx="6215106" cy="3429024"/>
          </a:xfrm>
          <a:prstGeom prst="rect">
            <a:avLst/>
          </a:prstGeom>
          <a:noFill/>
          <a:ln w="9525">
            <a:noFill/>
            <a:miter lim="800000"/>
            <a:headEnd/>
            <a:tailEnd/>
          </a:ln>
          <a:effectLst/>
        </p:spPr>
      </p:pic>
      <p:sp>
        <p:nvSpPr>
          <p:cNvPr id="5" name="Rectangle 4"/>
          <p:cNvSpPr/>
          <p:nvPr/>
        </p:nvSpPr>
        <p:spPr>
          <a:xfrm>
            <a:off x="714348" y="3817814"/>
            <a:ext cx="7786742" cy="1938992"/>
          </a:xfrm>
          <a:prstGeom prst="rect">
            <a:avLst/>
          </a:prstGeom>
        </p:spPr>
        <p:txBody>
          <a:bodyPr wrap="square">
            <a:spAutoFit/>
          </a:bodyPr>
          <a:lstStyle/>
          <a:p>
            <a:pPr algn="just"/>
            <a:r>
              <a:rPr lang="en-US" sz="2000" b="1" dirty="0" smtClean="0">
                <a:latin typeface="Cambria" pitchFamily="18" charset="0"/>
              </a:rPr>
              <a:t>PHP Float </a:t>
            </a:r>
          </a:p>
          <a:p>
            <a:pPr marL="236538" indent="-236538" algn="just">
              <a:buFont typeface="Wingdings" pitchFamily="2" charset="2"/>
              <a:buChar char="Ø"/>
            </a:pPr>
            <a:r>
              <a:rPr lang="en-US" sz="2000" dirty="0" smtClean="0">
                <a:latin typeface="Cambria" pitchFamily="18" charset="0"/>
              </a:rPr>
              <a:t>A float (floating point number) is a number with a decimal point or a number in exponential form.  </a:t>
            </a:r>
          </a:p>
          <a:p>
            <a:pPr marL="236538" indent="-236538" algn="just">
              <a:buFont typeface="Wingdings" pitchFamily="2" charset="2"/>
              <a:buChar char="Ø"/>
            </a:pPr>
            <a:r>
              <a:rPr lang="en-US" sz="2000" dirty="0" smtClean="0">
                <a:latin typeface="Cambria" pitchFamily="18" charset="0"/>
              </a:rPr>
              <a:t>In the following example $x is a float. The PHP </a:t>
            </a:r>
            <a:r>
              <a:rPr lang="en-US" sz="2000" dirty="0" err="1" smtClean="0">
                <a:latin typeface="Cambria" pitchFamily="18" charset="0"/>
              </a:rPr>
              <a:t>var_dump</a:t>
            </a:r>
            <a:r>
              <a:rPr lang="en-US" sz="2000" dirty="0" smtClean="0">
                <a:latin typeface="Cambria" pitchFamily="18" charset="0"/>
              </a:rPr>
              <a:t>() function returns the data type and value: </a:t>
            </a:r>
          </a:p>
          <a:p>
            <a:r>
              <a:rPr lang="en-US" sz="2000" dirty="0" smtClean="0"/>
              <a:t> </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80" y="823628"/>
            <a:ext cx="8229600" cy="4462760"/>
          </a:xfrm>
          <a:noFill/>
        </p:spPr>
        <p:txBody>
          <a:bodyPr wrap="square" rtlCol="0">
            <a:spAutoFit/>
          </a:bodyPr>
          <a:lstStyle/>
          <a:p>
            <a:pPr marL="0">
              <a:buNone/>
            </a:pPr>
            <a:r>
              <a:rPr lang="en-US" sz="2000" b="1" dirty="0" smtClean="0">
                <a:solidFill>
                  <a:srgbClr val="002060"/>
                </a:solidFill>
                <a:latin typeface="Cambria" pitchFamily="18" charset="0"/>
              </a:rPr>
              <a:t>Example</a:t>
            </a:r>
          </a:p>
          <a:p>
            <a:pPr marL="0">
              <a:buNone/>
            </a:pPr>
            <a:r>
              <a:rPr lang="en-US" sz="2000" dirty="0" smtClean="0">
                <a:solidFill>
                  <a:srgbClr val="002060"/>
                </a:solidFill>
                <a:latin typeface="Cambria" pitchFamily="18" charset="0"/>
              </a:rPr>
              <a:t>&lt;html&gt;</a:t>
            </a:r>
          </a:p>
          <a:p>
            <a:pPr marL="0">
              <a:buNone/>
            </a:pPr>
            <a:r>
              <a:rPr lang="en-US" sz="2000" dirty="0" smtClean="0">
                <a:solidFill>
                  <a:srgbClr val="002060"/>
                </a:solidFill>
                <a:latin typeface="Cambria" pitchFamily="18" charset="0"/>
              </a:rPr>
              <a:t>&lt;body&gt;</a:t>
            </a:r>
          </a:p>
          <a:p>
            <a:pPr marL="0">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endParaRPr lang="en-US" sz="2000" dirty="0" smtClean="0">
              <a:solidFill>
                <a:srgbClr val="002060"/>
              </a:solidFill>
              <a:latin typeface="Cambria" pitchFamily="18" charset="0"/>
            </a:endParaRPr>
          </a:p>
          <a:p>
            <a:pPr marL="0">
              <a:buNone/>
            </a:pPr>
            <a:r>
              <a:rPr lang="en-US" sz="2000" dirty="0" smtClean="0">
                <a:solidFill>
                  <a:srgbClr val="002060"/>
                </a:solidFill>
                <a:latin typeface="Cambria" pitchFamily="18" charset="0"/>
              </a:rPr>
              <a:t>$x=10.365;</a:t>
            </a:r>
          </a:p>
          <a:p>
            <a:pPr marL="0">
              <a:buNone/>
            </a:pPr>
            <a:r>
              <a:rPr lang="en-US" sz="2000" dirty="0" smtClean="0">
                <a:solidFill>
                  <a:srgbClr val="002060"/>
                </a:solidFill>
                <a:latin typeface="Cambria" pitchFamily="18" charset="0"/>
              </a:rPr>
              <a:t>$y=12.00;</a:t>
            </a:r>
          </a:p>
          <a:p>
            <a:pPr marL="0">
              <a:buNone/>
            </a:pPr>
            <a:r>
              <a:rPr lang="en-US" sz="2000" dirty="0" err="1" smtClean="0">
                <a:solidFill>
                  <a:srgbClr val="002060"/>
                </a:solidFill>
                <a:latin typeface="Cambria" pitchFamily="18" charset="0"/>
              </a:rPr>
              <a:t>var_dump</a:t>
            </a:r>
            <a:r>
              <a:rPr lang="en-US" sz="2000" dirty="0" smtClean="0">
                <a:solidFill>
                  <a:srgbClr val="002060"/>
                </a:solidFill>
                <a:latin typeface="Cambria" pitchFamily="18" charset="0"/>
              </a:rPr>
              <a:t>($x);</a:t>
            </a:r>
          </a:p>
          <a:p>
            <a:pPr marL="0">
              <a:buNone/>
            </a:pPr>
            <a:r>
              <a:rPr lang="en-US" sz="2000" dirty="0" smtClean="0">
                <a:solidFill>
                  <a:srgbClr val="002060"/>
                </a:solidFill>
                <a:latin typeface="Cambria" pitchFamily="18" charset="0"/>
              </a:rPr>
              <a:t>echo "&lt;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marL="0">
              <a:buNone/>
            </a:pPr>
            <a:r>
              <a:rPr lang="en-US" sz="2000" dirty="0" err="1" smtClean="0">
                <a:solidFill>
                  <a:srgbClr val="002060"/>
                </a:solidFill>
                <a:latin typeface="Cambria" pitchFamily="18" charset="0"/>
              </a:rPr>
              <a:t>var_dump</a:t>
            </a:r>
            <a:r>
              <a:rPr lang="en-US" sz="2000" dirty="0" smtClean="0">
                <a:solidFill>
                  <a:srgbClr val="002060"/>
                </a:solidFill>
                <a:latin typeface="Cambria" pitchFamily="18" charset="0"/>
              </a:rPr>
              <a:t>($y);</a:t>
            </a:r>
          </a:p>
          <a:p>
            <a:pPr marL="0">
              <a:buNone/>
            </a:pPr>
            <a:r>
              <a:rPr lang="en-US" sz="2000" dirty="0" smtClean="0">
                <a:solidFill>
                  <a:srgbClr val="002060"/>
                </a:solidFill>
                <a:latin typeface="Cambria" pitchFamily="18" charset="0"/>
              </a:rPr>
              <a:t>?&gt;</a:t>
            </a:r>
          </a:p>
          <a:p>
            <a:pPr marL="0">
              <a:buNone/>
            </a:pPr>
            <a:r>
              <a:rPr lang="en-US" sz="2000" dirty="0" smtClean="0">
                <a:solidFill>
                  <a:srgbClr val="002060"/>
                </a:solidFill>
                <a:latin typeface="Cambria" pitchFamily="18" charset="0"/>
              </a:rPr>
              <a:t>&lt;/body&gt;</a:t>
            </a:r>
          </a:p>
          <a:p>
            <a:pPr marL="0">
              <a:buNone/>
            </a:pPr>
            <a:r>
              <a:rPr lang="en-US" sz="2000" dirty="0" smtClean="0">
                <a:solidFill>
                  <a:srgbClr val="002060"/>
                </a:solidFill>
                <a:latin typeface="Cambria" pitchFamily="18" charset="0"/>
              </a:rPr>
              <a:t>&lt;/html&gt;</a:t>
            </a:r>
          </a:p>
        </p:txBody>
      </p:sp>
      <p:pic>
        <p:nvPicPr>
          <p:cNvPr id="2050" name="Picture 2"/>
          <p:cNvPicPr>
            <a:picLocks noChangeAspect="1" noChangeArrowheads="1"/>
          </p:cNvPicPr>
          <p:nvPr/>
        </p:nvPicPr>
        <p:blipFill>
          <a:blip r:embed="rId2"/>
          <a:srcRect/>
          <a:stretch>
            <a:fillRect/>
          </a:stretch>
        </p:blipFill>
        <p:spPr bwMode="auto">
          <a:xfrm>
            <a:off x="3786182" y="1785926"/>
            <a:ext cx="4895850" cy="3057525"/>
          </a:xfrm>
          <a:prstGeom prst="rect">
            <a:avLst/>
          </a:prstGeom>
          <a:noFill/>
          <a:ln w="9525">
            <a:noFill/>
            <a:miter lim="800000"/>
            <a:headEnd/>
            <a:tailEnd/>
          </a:ln>
          <a:effectLst/>
        </p:spPr>
      </p:pic>
      <p:sp>
        <p:nvSpPr>
          <p:cNvPr id="5" name="TextBox 4"/>
          <p:cNvSpPr txBox="1"/>
          <p:nvPr/>
        </p:nvSpPr>
        <p:spPr>
          <a:xfrm>
            <a:off x="5500694" y="1214422"/>
            <a:ext cx="1214446" cy="400110"/>
          </a:xfrm>
          <a:prstGeom prst="rect">
            <a:avLst/>
          </a:prstGeom>
          <a:noFill/>
        </p:spPr>
        <p:txBody>
          <a:bodyPr wrap="square" rtlCol="0">
            <a:spAutoFit/>
          </a:bodyPr>
          <a:lstStyle/>
          <a:p>
            <a:pPr algn="ctr"/>
            <a:r>
              <a:rPr lang="en-US" sz="2000" b="1" dirty="0" smtClean="0">
                <a:solidFill>
                  <a:srgbClr val="002060"/>
                </a:solidFill>
                <a:latin typeface="Cambria" pitchFamily="18" charset="0"/>
              </a:rPr>
              <a:t>Output</a:t>
            </a:r>
            <a:endParaRPr lang="en-US" sz="2000" b="1"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fontScale="92500" lnSpcReduction="20000"/>
          </a:bodyPr>
          <a:lstStyle/>
          <a:p>
            <a:pPr algn="just">
              <a:buNone/>
            </a:pPr>
            <a:r>
              <a:rPr lang="en-US" sz="2000" b="1" dirty="0" smtClean="0">
                <a:solidFill>
                  <a:srgbClr val="002060"/>
                </a:solidFill>
                <a:latin typeface="Cambria" pitchFamily="18" charset="0"/>
              </a:rPr>
              <a:t>PHP Boolean </a:t>
            </a:r>
          </a:p>
          <a:p>
            <a:pPr marL="0" indent="0" algn="just">
              <a:buNone/>
            </a:pPr>
            <a:r>
              <a:rPr lang="en-US" sz="2000" dirty="0" smtClean="0">
                <a:solidFill>
                  <a:srgbClr val="002060"/>
                </a:solidFill>
                <a:latin typeface="Cambria" pitchFamily="18" charset="0"/>
              </a:rPr>
              <a:t> A Boolean represents two possible states: </a:t>
            </a:r>
            <a:r>
              <a:rPr lang="en-US" sz="2000" dirty="0" smtClean="0">
                <a:solidFill>
                  <a:srgbClr val="E03CA9"/>
                </a:solidFill>
                <a:latin typeface="Cambria" pitchFamily="18" charset="0"/>
              </a:rPr>
              <a:t>TRUE</a:t>
            </a:r>
            <a:r>
              <a:rPr lang="en-US" sz="2000" dirty="0" smtClean="0">
                <a:solidFill>
                  <a:srgbClr val="002060"/>
                </a:solidFill>
                <a:latin typeface="Cambria" pitchFamily="18" charset="0"/>
              </a:rPr>
              <a:t> or </a:t>
            </a:r>
            <a:r>
              <a:rPr lang="en-US" sz="2000" dirty="0" smtClean="0">
                <a:solidFill>
                  <a:srgbClr val="E03CA9"/>
                </a:solidFill>
                <a:latin typeface="Cambria" pitchFamily="18" charset="0"/>
              </a:rPr>
              <a:t>FALSE</a:t>
            </a:r>
            <a:r>
              <a:rPr lang="en-US" sz="2000" dirty="0" smtClean="0">
                <a:solidFill>
                  <a:srgbClr val="002060"/>
                </a:solidFill>
                <a:latin typeface="Cambria" pitchFamily="18" charset="0"/>
              </a:rPr>
              <a:t>. </a:t>
            </a:r>
          </a:p>
          <a:p>
            <a:pPr indent="-284163" algn="just">
              <a:buNone/>
            </a:pPr>
            <a:r>
              <a:rPr lang="en-US" sz="2000" dirty="0" smtClean="0">
                <a:solidFill>
                  <a:srgbClr val="002060"/>
                </a:solidFill>
                <a:latin typeface="Cambria" pitchFamily="18" charset="0"/>
              </a:rPr>
              <a:t>$x = true; </a:t>
            </a:r>
          </a:p>
          <a:p>
            <a:pPr indent="-284163" algn="just">
              <a:buNone/>
            </a:pPr>
            <a:r>
              <a:rPr lang="en-US" sz="2000" dirty="0" smtClean="0">
                <a:solidFill>
                  <a:srgbClr val="002060"/>
                </a:solidFill>
                <a:latin typeface="Cambria" pitchFamily="18" charset="0"/>
              </a:rPr>
              <a:t>$y = false; </a:t>
            </a:r>
          </a:p>
          <a:p>
            <a:pPr marL="58738" indent="-58738" algn="just">
              <a:buNone/>
            </a:pPr>
            <a:r>
              <a:rPr lang="en-US" sz="2000" dirty="0" smtClean="0">
                <a:solidFill>
                  <a:srgbClr val="002060"/>
                </a:solidFill>
                <a:latin typeface="Cambria" pitchFamily="18" charset="0"/>
              </a:rPr>
              <a:t> Booleans are often used in conditional testing. You will learn more about conditional testing in later classes. </a:t>
            </a:r>
          </a:p>
          <a:p>
            <a:pPr marL="58738" indent="-58738" algn="just">
              <a:buNone/>
            </a:pPr>
            <a:r>
              <a:rPr lang="en-US" sz="2000" b="1" dirty="0" smtClean="0">
                <a:solidFill>
                  <a:srgbClr val="002060"/>
                </a:solidFill>
                <a:latin typeface="Cambria" pitchFamily="18" charset="0"/>
              </a:rPr>
              <a:t>PHP Array </a:t>
            </a:r>
          </a:p>
          <a:p>
            <a:pPr marL="236538" indent="-236538" algn="just">
              <a:buFont typeface="Wingdings" pitchFamily="2" charset="2"/>
              <a:buChar char="Ø"/>
            </a:pPr>
            <a:r>
              <a:rPr lang="en-US" sz="2000" dirty="0" smtClean="0">
                <a:solidFill>
                  <a:srgbClr val="002060"/>
                </a:solidFill>
                <a:latin typeface="Cambria" pitchFamily="18" charset="0"/>
              </a:rPr>
              <a:t>An array stores multiple values in one single variable: </a:t>
            </a:r>
          </a:p>
          <a:p>
            <a:pPr marL="236538" indent="-236538" algn="just">
              <a:buFont typeface="Wingdings" pitchFamily="2" charset="2"/>
              <a:buChar char="Ø"/>
            </a:pPr>
            <a:r>
              <a:rPr lang="en-US" sz="2000" dirty="0" smtClean="0">
                <a:solidFill>
                  <a:srgbClr val="002060"/>
                </a:solidFill>
                <a:latin typeface="Cambria" pitchFamily="18" charset="0"/>
              </a:rPr>
              <a:t>An array is a special variable, which can hold more than one value at a time. </a:t>
            </a:r>
          </a:p>
          <a:p>
            <a:pPr marL="236538" indent="-236538" algn="just">
              <a:buFont typeface="Wingdings" pitchFamily="2" charset="2"/>
              <a:buChar char="Ø"/>
            </a:pPr>
            <a:r>
              <a:rPr lang="en-US" sz="2000" dirty="0" smtClean="0">
                <a:solidFill>
                  <a:srgbClr val="002060"/>
                </a:solidFill>
                <a:latin typeface="Cambria" pitchFamily="18" charset="0"/>
              </a:rPr>
              <a:t>If you have a list of items (a list of car names, for example), storing the cars in single variables could look like this: </a:t>
            </a:r>
          </a:p>
          <a:p>
            <a:pPr marL="58738" indent="-58738" algn="just">
              <a:buNone/>
            </a:pPr>
            <a:r>
              <a:rPr lang="en-US" sz="2000" dirty="0" smtClean="0">
                <a:solidFill>
                  <a:srgbClr val="002060"/>
                </a:solidFill>
                <a:latin typeface="Cambria" pitchFamily="18" charset="0"/>
              </a:rPr>
              <a:t> </a:t>
            </a:r>
          </a:p>
          <a:p>
            <a:pPr marL="58738" indent="-58738" algn="just">
              <a:buNone/>
            </a:pPr>
            <a:r>
              <a:rPr lang="en-US" sz="2000" dirty="0" smtClean="0">
                <a:solidFill>
                  <a:srgbClr val="00B050"/>
                </a:solidFill>
                <a:latin typeface="Cambria" pitchFamily="18" charset="0"/>
              </a:rPr>
              <a:t>$cars1 = "Volvo"; </a:t>
            </a:r>
          </a:p>
          <a:p>
            <a:pPr marL="58738" indent="-58738" algn="just">
              <a:buNone/>
            </a:pPr>
            <a:r>
              <a:rPr lang="en-US" sz="2000" dirty="0" smtClean="0">
                <a:solidFill>
                  <a:srgbClr val="00B050"/>
                </a:solidFill>
                <a:latin typeface="Cambria" pitchFamily="18" charset="0"/>
              </a:rPr>
              <a:t>$cars2 = "BMW"; </a:t>
            </a:r>
          </a:p>
          <a:p>
            <a:pPr marL="58738" indent="-58738" algn="just">
              <a:buNone/>
            </a:pPr>
            <a:r>
              <a:rPr lang="en-US" sz="2000" dirty="0" smtClean="0">
                <a:solidFill>
                  <a:srgbClr val="00B050"/>
                </a:solidFill>
                <a:latin typeface="Cambria" pitchFamily="18" charset="0"/>
              </a:rPr>
              <a:t>$cars3 = "Toyota"; </a:t>
            </a:r>
          </a:p>
          <a:p>
            <a:pPr marL="58738" indent="-58738" algn="just">
              <a:buNone/>
            </a:pPr>
            <a:r>
              <a:rPr lang="en-US" sz="2000" dirty="0" smtClean="0">
                <a:solidFill>
                  <a:srgbClr val="002060"/>
                </a:solidFill>
                <a:latin typeface="Cambria" pitchFamily="18" charset="0"/>
              </a:rPr>
              <a:t> </a:t>
            </a:r>
          </a:p>
          <a:p>
            <a:pPr marL="236538" indent="-236538" algn="just">
              <a:buFont typeface="Wingdings" pitchFamily="2" charset="2"/>
              <a:buChar char="Ø"/>
            </a:pPr>
            <a:r>
              <a:rPr lang="en-US" sz="2000" dirty="0" smtClean="0">
                <a:solidFill>
                  <a:srgbClr val="002060"/>
                </a:solidFill>
                <a:latin typeface="Cambria" pitchFamily="18" charset="0"/>
              </a:rPr>
              <a:t>However, what if you want to loop through the cars and find a specific one? And what if you had not 3 cars, but 300? </a:t>
            </a:r>
          </a:p>
          <a:p>
            <a:pPr marL="236538" indent="-236538" algn="just">
              <a:buFont typeface="Wingdings" pitchFamily="2" charset="2"/>
              <a:buChar char="Ø"/>
            </a:pPr>
            <a:r>
              <a:rPr lang="en-US" sz="2000" dirty="0" smtClean="0">
                <a:solidFill>
                  <a:srgbClr val="002060"/>
                </a:solidFill>
                <a:latin typeface="Cambria" pitchFamily="18" charset="0"/>
              </a:rPr>
              <a:t>The solution is to create an array! </a:t>
            </a:r>
          </a:p>
          <a:p>
            <a:pPr marL="236538" indent="-236538" algn="just">
              <a:buFont typeface="Wingdings" pitchFamily="2" charset="2"/>
              <a:buChar char="Ø"/>
            </a:pPr>
            <a:r>
              <a:rPr lang="en-US" sz="2000" dirty="0" smtClean="0">
                <a:solidFill>
                  <a:srgbClr val="002060"/>
                </a:solidFill>
                <a:latin typeface="Cambria" pitchFamily="18" charset="0"/>
              </a:rPr>
              <a:t>An array can hold many values under a single name, and you can access the values by referring to an index number. </a:t>
            </a: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432048"/>
          </a:xfrm>
        </p:spPr>
        <p:txBody>
          <a:bodyPr>
            <a:normAutofit fontScale="90000"/>
          </a:bodyPr>
          <a:lstStyle/>
          <a:p>
            <a:r>
              <a:rPr lang="en-US" sz="2400" b="1" dirty="0" smtClean="0">
                <a:solidFill>
                  <a:srgbClr val="002060"/>
                </a:solidFill>
                <a:latin typeface="Cambria" pitchFamily="18" charset="0"/>
              </a:rPr>
              <a:t>Introduction</a:t>
            </a:r>
            <a:endParaRPr lang="en-IN" sz="2400" b="1" dirty="0">
              <a:solidFill>
                <a:srgbClr val="002060"/>
              </a:solidFill>
              <a:latin typeface="Cambria" pitchFamily="18" charset="0"/>
            </a:endParaRPr>
          </a:p>
        </p:txBody>
      </p:sp>
      <p:sp>
        <p:nvSpPr>
          <p:cNvPr id="3" name="Content Placeholder 2"/>
          <p:cNvSpPr>
            <a:spLocks noGrp="1"/>
          </p:cNvSpPr>
          <p:nvPr>
            <p:ph idx="1"/>
          </p:nvPr>
        </p:nvSpPr>
        <p:spPr>
          <a:xfrm>
            <a:off x="457200" y="1052736"/>
            <a:ext cx="8507288" cy="5544616"/>
          </a:xfrm>
        </p:spPr>
        <p:txBody>
          <a:bodyPr>
            <a:noAutofit/>
          </a:bodyPr>
          <a:lstStyle/>
          <a:p>
            <a:pPr>
              <a:buNone/>
            </a:pPr>
            <a:r>
              <a:rPr lang="en-IN" sz="1600" b="1" dirty="0" smtClean="0">
                <a:solidFill>
                  <a:srgbClr val="002060"/>
                </a:solidFill>
                <a:latin typeface="Cambria" pitchFamily="18" charset="0"/>
              </a:rPr>
              <a:t>What </a:t>
            </a:r>
            <a:r>
              <a:rPr lang="en-IN" sz="1600" b="1" dirty="0">
                <a:solidFill>
                  <a:srgbClr val="002060"/>
                </a:solidFill>
                <a:latin typeface="Cambria" pitchFamily="18" charset="0"/>
              </a:rPr>
              <a:t>is PHP?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is an acronym for "PHP: Hypertext </a:t>
            </a:r>
            <a:r>
              <a:rPr lang="en-IN" sz="1600" dirty="0" err="1">
                <a:solidFill>
                  <a:srgbClr val="002060"/>
                </a:solidFill>
                <a:latin typeface="Cambria" pitchFamily="18" charset="0"/>
              </a:rPr>
              <a:t>Preprocessor</a:t>
            </a:r>
            <a:r>
              <a:rPr lang="en-IN" sz="1600" dirty="0">
                <a:solidFill>
                  <a:srgbClr val="002060"/>
                </a:solidFill>
                <a:latin typeface="Cambria" pitchFamily="18" charset="0"/>
              </a:rPr>
              <a:t>"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is a widely-used, open source scripting language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scripts are executed on the server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is free to download and use </a:t>
            </a:r>
          </a:p>
          <a:p>
            <a:pPr>
              <a:buNone/>
            </a:pPr>
            <a:r>
              <a:rPr lang="en-IN" sz="1600" b="1" dirty="0">
                <a:solidFill>
                  <a:srgbClr val="002060"/>
                </a:solidFill>
                <a:latin typeface="Cambria" pitchFamily="18" charset="0"/>
              </a:rPr>
              <a:t>What is a PHP File?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files can contain text, HTML, CSS, JavaScript, and PHP code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code are executed on the server, and the result is returned to the browser as plain HTML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files have extension ".</a:t>
            </a:r>
            <a:r>
              <a:rPr lang="en-IN" sz="1600" dirty="0" err="1">
                <a:solidFill>
                  <a:srgbClr val="002060"/>
                </a:solidFill>
                <a:latin typeface="Cambria" pitchFamily="18" charset="0"/>
              </a:rPr>
              <a:t>php</a:t>
            </a:r>
            <a:r>
              <a:rPr lang="en-IN" sz="1600" dirty="0">
                <a:solidFill>
                  <a:srgbClr val="002060"/>
                </a:solidFill>
                <a:latin typeface="Cambria" pitchFamily="18" charset="0"/>
              </a:rPr>
              <a:t>" </a:t>
            </a:r>
          </a:p>
          <a:p>
            <a:pPr>
              <a:buNone/>
            </a:pPr>
            <a:r>
              <a:rPr lang="en-IN" sz="1600" b="1" dirty="0">
                <a:solidFill>
                  <a:srgbClr val="002060"/>
                </a:solidFill>
                <a:latin typeface="Cambria" pitchFamily="18" charset="0"/>
              </a:rPr>
              <a:t>What Can PHP Do?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generate dynamic page content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create, open, read, write, delete, and close files on the server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collect form data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send and receive cookies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add, delete, modify data in your database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be used to control user-access </a:t>
            </a:r>
          </a:p>
          <a:p>
            <a:pPr indent="-163513"/>
            <a:r>
              <a:rPr lang="en-IN" sz="1600" dirty="0" smtClean="0">
                <a:solidFill>
                  <a:srgbClr val="002060"/>
                </a:solidFill>
                <a:latin typeface="Cambria" pitchFamily="18" charset="0"/>
              </a:rPr>
              <a:t>PHP </a:t>
            </a:r>
            <a:r>
              <a:rPr lang="en-IN" sz="1600" dirty="0">
                <a:solidFill>
                  <a:srgbClr val="002060"/>
                </a:solidFill>
                <a:latin typeface="Cambria" pitchFamily="18" charset="0"/>
              </a:rPr>
              <a:t>can encrypt data </a:t>
            </a:r>
          </a:p>
          <a:p>
            <a:endParaRPr lang="en-IN" sz="16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642918"/>
            <a:ext cx="8501122" cy="4525963"/>
          </a:xfrm>
        </p:spPr>
        <p:txBody>
          <a:bodyPr>
            <a:normAutofit/>
          </a:bodyPr>
          <a:lstStyle/>
          <a:p>
            <a:pPr>
              <a:buNone/>
            </a:pPr>
            <a:r>
              <a:rPr lang="en-US" sz="2400" b="1" dirty="0" smtClean="0">
                <a:solidFill>
                  <a:srgbClr val="002060"/>
                </a:solidFill>
                <a:latin typeface="Cambria" pitchFamily="18" charset="0"/>
              </a:rPr>
              <a:t>Example</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$cars=array("VOLVO","BMW","TOYOTA");</a:t>
            </a:r>
          </a:p>
          <a:p>
            <a:pPr>
              <a:buNone/>
            </a:pPr>
            <a:r>
              <a:rPr lang="en-US" sz="2400" dirty="0" smtClean="0">
                <a:solidFill>
                  <a:srgbClr val="002060"/>
                </a:solidFill>
                <a:latin typeface="Cambria" pitchFamily="18" charset="0"/>
              </a:rPr>
              <a:t>echo "I like ".$cars[0].", ".$cars[1]."  and ".$cars[2].".";</a:t>
            </a:r>
          </a:p>
          <a:p>
            <a:pPr>
              <a:buNone/>
            </a:pP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endParaRPr lang="en-US" sz="2400" dirty="0">
              <a:solidFill>
                <a:srgbClr val="002060"/>
              </a:solidFill>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3643306" y="4071942"/>
            <a:ext cx="4914900" cy="2500306"/>
          </a:xfrm>
          <a:prstGeom prst="rect">
            <a:avLst/>
          </a:prstGeom>
          <a:noFill/>
          <a:ln w="9525">
            <a:noFill/>
            <a:miter lim="800000"/>
            <a:headEnd/>
            <a:tailEnd/>
          </a:ln>
          <a:effectLst/>
        </p:spPr>
      </p:pic>
      <p:sp>
        <p:nvSpPr>
          <p:cNvPr id="5" name="TextBox 4"/>
          <p:cNvSpPr txBox="1"/>
          <p:nvPr/>
        </p:nvSpPr>
        <p:spPr>
          <a:xfrm>
            <a:off x="5429256" y="3528956"/>
            <a:ext cx="1214446" cy="400110"/>
          </a:xfrm>
          <a:prstGeom prst="rect">
            <a:avLst/>
          </a:prstGeom>
          <a:noFill/>
        </p:spPr>
        <p:txBody>
          <a:bodyPr wrap="square" rtlCol="0">
            <a:spAutoFit/>
          </a:bodyPr>
          <a:lstStyle/>
          <a:p>
            <a:pPr algn="ctr"/>
            <a:r>
              <a:rPr lang="en-US" sz="2000" b="1" dirty="0" smtClean="0">
                <a:solidFill>
                  <a:srgbClr val="002060"/>
                </a:solidFill>
                <a:latin typeface="Cambria" pitchFamily="18" charset="0"/>
              </a:rPr>
              <a:t>Output</a:t>
            </a:r>
            <a:endParaRPr lang="en-US" sz="2000" b="1"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92688"/>
          </a:xfrm>
        </p:spPr>
        <p:txBody>
          <a:bodyPr>
            <a:normAutofit/>
          </a:bodyPr>
          <a:lstStyle/>
          <a:p>
            <a:pPr>
              <a:buNone/>
            </a:pPr>
            <a:r>
              <a:rPr lang="en-IN" sz="2000" b="1" dirty="0" smtClean="0">
                <a:solidFill>
                  <a:schemeClr val="tx2">
                    <a:lumMod val="75000"/>
                  </a:schemeClr>
                </a:solidFill>
                <a:latin typeface="Cambria" pitchFamily="18" charset="0"/>
              </a:rPr>
              <a:t>Create an Array in PHP </a:t>
            </a:r>
          </a:p>
          <a:p>
            <a:pPr>
              <a:buNone/>
            </a:pPr>
            <a:r>
              <a:rPr lang="en-IN" sz="2000" dirty="0" smtClean="0">
                <a:latin typeface="Cambria" pitchFamily="18" charset="0"/>
              </a:rPr>
              <a:t>In PHP, the array() function is used to create an array: </a:t>
            </a:r>
          </a:p>
          <a:p>
            <a:pPr algn="ctr">
              <a:buNone/>
            </a:pPr>
            <a:r>
              <a:rPr lang="en-IN" sz="2000" dirty="0" smtClean="0">
                <a:solidFill>
                  <a:srgbClr val="D7D745"/>
                </a:solidFill>
                <a:latin typeface="Cambria" pitchFamily="18" charset="0"/>
              </a:rPr>
              <a:t>array(); </a:t>
            </a:r>
          </a:p>
          <a:p>
            <a:pPr>
              <a:buNone/>
            </a:pPr>
            <a:r>
              <a:rPr lang="en-IN" sz="2000" b="1" dirty="0" smtClean="0">
                <a:solidFill>
                  <a:schemeClr val="tx2">
                    <a:lumMod val="75000"/>
                  </a:schemeClr>
                </a:solidFill>
                <a:latin typeface="Cambria" pitchFamily="18" charset="0"/>
              </a:rPr>
              <a:t>In PHP, there are three types of arrays: </a:t>
            </a:r>
          </a:p>
          <a:p>
            <a:pPr algn="just">
              <a:buFont typeface="Wingdings" pitchFamily="2" charset="2"/>
              <a:buChar char="Ø"/>
            </a:pPr>
            <a:r>
              <a:rPr lang="en-IN" sz="2000" dirty="0" smtClean="0">
                <a:latin typeface="Cambria" pitchFamily="18" charset="0"/>
              </a:rPr>
              <a:t>Indexed arrays - Arrays with a numeric index </a:t>
            </a:r>
          </a:p>
          <a:p>
            <a:pPr algn="just">
              <a:buFont typeface="Wingdings" pitchFamily="2" charset="2"/>
              <a:buChar char="Ø"/>
            </a:pPr>
            <a:r>
              <a:rPr lang="en-IN" sz="2000" dirty="0" smtClean="0">
                <a:latin typeface="Cambria" pitchFamily="18" charset="0"/>
              </a:rPr>
              <a:t>Associative arrays - Arrays with named keys</a:t>
            </a:r>
          </a:p>
          <a:p>
            <a:pPr algn="just">
              <a:buFont typeface="Wingdings" pitchFamily="2" charset="2"/>
              <a:buChar char="Ø"/>
            </a:pPr>
            <a:r>
              <a:rPr lang="en-IN" sz="2000" dirty="0" smtClean="0">
                <a:latin typeface="Cambria" pitchFamily="18" charset="0"/>
              </a:rPr>
              <a:t>Multidimensional arrays - Arrays containing one or more arrays </a:t>
            </a:r>
          </a:p>
          <a:p>
            <a:pPr>
              <a:buNone/>
            </a:pPr>
            <a:r>
              <a:rPr lang="en-IN" sz="2000" b="1" dirty="0" smtClean="0">
                <a:solidFill>
                  <a:schemeClr val="tx2">
                    <a:lumMod val="75000"/>
                  </a:schemeClr>
                </a:solidFill>
                <a:latin typeface="Cambria" pitchFamily="18" charset="0"/>
              </a:rPr>
              <a:t>Variables</a:t>
            </a:r>
            <a:r>
              <a:rPr lang="en-IN" sz="2000" dirty="0" smtClean="0">
                <a:solidFill>
                  <a:schemeClr val="tx2">
                    <a:lumMod val="75000"/>
                  </a:schemeClr>
                </a:solidFill>
                <a:latin typeface="Cambria" pitchFamily="18" charset="0"/>
              </a:rPr>
              <a:t> </a:t>
            </a:r>
          </a:p>
          <a:p>
            <a:pPr>
              <a:buFont typeface="Wingdings" pitchFamily="2" charset="2"/>
              <a:buChar char="Ø"/>
            </a:pPr>
            <a:r>
              <a:rPr lang="en-IN" sz="2000" dirty="0" smtClean="0">
                <a:latin typeface="Cambria" pitchFamily="18" charset="0"/>
              </a:rPr>
              <a:t>Variables are "containers" for storing information. </a:t>
            </a:r>
          </a:p>
          <a:p>
            <a:pPr>
              <a:buNone/>
            </a:pPr>
            <a:r>
              <a:rPr lang="en-IN" sz="2000" b="1" dirty="0" smtClean="0">
                <a:solidFill>
                  <a:schemeClr val="tx2">
                    <a:lumMod val="75000"/>
                  </a:schemeClr>
                </a:solidFill>
                <a:latin typeface="Cambria" pitchFamily="18" charset="0"/>
              </a:rPr>
              <a:t>Creating (Declaring) PHP Variables </a:t>
            </a:r>
          </a:p>
          <a:p>
            <a:pPr marL="0" indent="0" algn="just">
              <a:buNone/>
            </a:pPr>
            <a:r>
              <a:rPr lang="en-IN" sz="2000" dirty="0" smtClean="0">
                <a:latin typeface="Cambria" pitchFamily="18" charset="0"/>
              </a:rPr>
              <a:t>In PHP, a variable starts with the $ sign, followed by the name of the variable:</a:t>
            </a:r>
          </a:p>
          <a:p>
            <a:pPr marL="0" indent="0" algn="just">
              <a:buNone/>
            </a:pPr>
            <a:r>
              <a:rPr lang="en-IN" sz="2000" b="1" dirty="0" smtClean="0">
                <a:latin typeface="Cambria" pitchFamily="18" charset="0"/>
              </a:rPr>
              <a:t>Note:</a:t>
            </a:r>
            <a:r>
              <a:rPr lang="en-IN" sz="2000" dirty="0" smtClean="0">
                <a:latin typeface="Cambria" pitchFamily="18" charset="0"/>
              </a:rPr>
              <a:t> Unlike other programming languages, PHP has no command for declaring a variable. It is created the moment you first assign a value to it.</a:t>
            </a:r>
            <a:endParaRPr lang="en-IN" sz="2000" dirty="0">
              <a:latin typeface="Cambr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a:ln>
            <a:solidFill>
              <a:schemeClr val="tx1"/>
            </a:solidFill>
          </a:ln>
        </p:spPr>
        <p:txBody>
          <a:bodyPr>
            <a:normAutofit fontScale="77500" lnSpcReduction="20000"/>
          </a:bodyPr>
          <a:lstStyle/>
          <a:p>
            <a:pPr>
              <a:buNone/>
            </a:pPr>
            <a:r>
              <a:rPr lang="en-IN" dirty="0" smtClean="0">
                <a:solidFill>
                  <a:schemeClr val="tx2">
                    <a:lumMod val="75000"/>
                  </a:schemeClr>
                </a:solidFill>
                <a:latin typeface="Cambria" pitchFamily="18" charset="0"/>
              </a:rPr>
              <a:t>&lt;html&gt;</a:t>
            </a:r>
          </a:p>
          <a:p>
            <a:pPr>
              <a:buNone/>
            </a:pPr>
            <a:r>
              <a:rPr lang="en-IN" dirty="0" smtClean="0">
                <a:solidFill>
                  <a:schemeClr val="tx2">
                    <a:lumMod val="75000"/>
                  </a:schemeClr>
                </a:solidFill>
                <a:latin typeface="Cambria" pitchFamily="18" charset="0"/>
              </a:rPr>
              <a:t>&lt;body&gt;</a:t>
            </a:r>
          </a:p>
          <a:p>
            <a:pPr>
              <a:buNone/>
            </a:pPr>
            <a:r>
              <a:rPr lang="en-IN" dirty="0" smtClean="0">
                <a:solidFill>
                  <a:schemeClr val="tx2">
                    <a:lumMod val="75000"/>
                  </a:schemeClr>
                </a:solidFill>
                <a:latin typeface="Cambria" pitchFamily="18" charset="0"/>
              </a:rPr>
              <a:t>&lt;?</a:t>
            </a:r>
            <a:r>
              <a:rPr lang="en-IN" dirty="0" err="1" smtClean="0">
                <a:solidFill>
                  <a:schemeClr val="tx2">
                    <a:lumMod val="75000"/>
                  </a:schemeClr>
                </a:solidFill>
                <a:latin typeface="Cambria" pitchFamily="18" charset="0"/>
              </a:rPr>
              <a:t>php</a:t>
            </a:r>
            <a:endParaRPr lang="en-IN" dirty="0" smtClean="0">
              <a:solidFill>
                <a:schemeClr val="tx2">
                  <a:lumMod val="75000"/>
                </a:schemeClr>
              </a:solidFill>
              <a:latin typeface="Cambria" pitchFamily="18" charset="0"/>
            </a:endParaRPr>
          </a:p>
          <a:p>
            <a:pPr>
              <a:buNone/>
            </a:pPr>
            <a:r>
              <a:rPr lang="en-IN" dirty="0" smtClean="0">
                <a:solidFill>
                  <a:schemeClr val="tx2">
                    <a:lumMod val="75000"/>
                  </a:schemeClr>
                </a:solidFill>
                <a:latin typeface="Cambria" pitchFamily="18" charset="0"/>
              </a:rPr>
              <a:t>$txt = "Hello world!";</a:t>
            </a:r>
          </a:p>
          <a:p>
            <a:pPr>
              <a:buNone/>
            </a:pPr>
            <a:r>
              <a:rPr lang="en-IN" dirty="0" smtClean="0">
                <a:solidFill>
                  <a:schemeClr val="tx2">
                    <a:lumMod val="75000"/>
                  </a:schemeClr>
                </a:solidFill>
                <a:latin typeface="Cambria" pitchFamily="18" charset="0"/>
              </a:rPr>
              <a:t>$x = 5; </a:t>
            </a:r>
          </a:p>
          <a:p>
            <a:pPr>
              <a:buNone/>
            </a:pPr>
            <a:r>
              <a:rPr lang="en-IN" dirty="0" smtClean="0">
                <a:solidFill>
                  <a:schemeClr val="tx2">
                    <a:lumMod val="75000"/>
                  </a:schemeClr>
                </a:solidFill>
                <a:latin typeface="Cambria" pitchFamily="18" charset="0"/>
              </a:rPr>
              <a:t>$y = 10.5;</a:t>
            </a:r>
          </a:p>
          <a:p>
            <a:pPr>
              <a:buNone/>
            </a:pPr>
            <a:r>
              <a:rPr lang="en-IN" dirty="0" smtClean="0">
                <a:solidFill>
                  <a:schemeClr val="tx2">
                    <a:lumMod val="75000"/>
                  </a:schemeClr>
                </a:solidFill>
                <a:latin typeface="Cambria" pitchFamily="18" charset="0"/>
              </a:rPr>
              <a:t>echo $txt; </a:t>
            </a:r>
          </a:p>
          <a:p>
            <a:pPr>
              <a:buNone/>
            </a:pPr>
            <a:r>
              <a:rPr lang="en-IN" dirty="0" smtClean="0">
                <a:solidFill>
                  <a:schemeClr val="tx2">
                    <a:lumMod val="75000"/>
                  </a:schemeClr>
                </a:solidFill>
                <a:latin typeface="Cambria" pitchFamily="18" charset="0"/>
              </a:rPr>
              <a:t>echo "&lt;</a:t>
            </a:r>
            <a:r>
              <a:rPr lang="en-IN" dirty="0" err="1" smtClean="0">
                <a:solidFill>
                  <a:schemeClr val="tx2">
                    <a:lumMod val="75000"/>
                  </a:schemeClr>
                </a:solidFill>
                <a:latin typeface="Cambria" pitchFamily="18" charset="0"/>
              </a:rPr>
              <a:t>br</a:t>
            </a:r>
            <a:r>
              <a:rPr lang="en-IN" dirty="0" smtClean="0">
                <a:solidFill>
                  <a:schemeClr val="tx2">
                    <a:lumMod val="75000"/>
                  </a:schemeClr>
                </a:solidFill>
                <a:latin typeface="Cambria" pitchFamily="18" charset="0"/>
              </a:rPr>
              <a:t>&gt;"; </a:t>
            </a:r>
          </a:p>
          <a:p>
            <a:pPr>
              <a:buNone/>
            </a:pPr>
            <a:r>
              <a:rPr lang="en-IN" dirty="0" smtClean="0">
                <a:solidFill>
                  <a:schemeClr val="tx2">
                    <a:lumMod val="75000"/>
                  </a:schemeClr>
                </a:solidFill>
                <a:latin typeface="Cambria" pitchFamily="18" charset="0"/>
              </a:rPr>
              <a:t>echo $x;</a:t>
            </a:r>
          </a:p>
          <a:p>
            <a:pPr>
              <a:buNone/>
            </a:pPr>
            <a:r>
              <a:rPr lang="en-IN" dirty="0" smtClean="0">
                <a:solidFill>
                  <a:schemeClr val="tx2">
                    <a:lumMod val="75000"/>
                  </a:schemeClr>
                </a:solidFill>
                <a:latin typeface="Cambria" pitchFamily="18" charset="0"/>
              </a:rPr>
              <a:t>echo "&lt;</a:t>
            </a:r>
            <a:r>
              <a:rPr lang="en-IN" dirty="0" err="1" smtClean="0">
                <a:solidFill>
                  <a:schemeClr val="tx2">
                    <a:lumMod val="75000"/>
                  </a:schemeClr>
                </a:solidFill>
                <a:latin typeface="Cambria" pitchFamily="18" charset="0"/>
              </a:rPr>
              <a:t>br</a:t>
            </a:r>
            <a:r>
              <a:rPr lang="en-IN" dirty="0" smtClean="0">
                <a:solidFill>
                  <a:schemeClr val="tx2">
                    <a:lumMod val="75000"/>
                  </a:schemeClr>
                </a:solidFill>
                <a:latin typeface="Cambria" pitchFamily="18" charset="0"/>
              </a:rPr>
              <a:t>&gt;";</a:t>
            </a:r>
          </a:p>
          <a:p>
            <a:pPr>
              <a:buNone/>
            </a:pPr>
            <a:r>
              <a:rPr lang="en-IN" dirty="0" smtClean="0">
                <a:solidFill>
                  <a:schemeClr val="tx2">
                    <a:lumMod val="75000"/>
                  </a:schemeClr>
                </a:solidFill>
                <a:latin typeface="Cambria" pitchFamily="18" charset="0"/>
              </a:rPr>
              <a:t>echo $y;</a:t>
            </a:r>
          </a:p>
          <a:p>
            <a:pPr>
              <a:buNone/>
            </a:pPr>
            <a:r>
              <a:rPr lang="en-IN" dirty="0" smtClean="0">
                <a:solidFill>
                  <a:schemeClr val="tx2">
                    <a:lumMod val="75000"/>
                  </a:schemeClr>
                </a:solidFill>
                <a:latin typeface="Cambria" pitchFamily="18" charset="0"/>
              </a:rPr>
              <a:t>?&gt;</a:t>
            </a:r>
          </a:p>
          <a:p>
            <a:pPr>
              <a:buNone/>
            </a:pPr>
            <a:r>
              <a:rPr lang="en-IN" dirty="0" smtClean="0">
                <a:solidFill>
                  <a:schemeClr val="tx2">
                    <a:lumMod val="75000"/>
                  </a:schemeClr>
                </a:solidFill>
                <a:latin typeface="Cambria" pitchFamily="18" charset="0"/>
              </a:rPr>
              <a:t>&lt;/body&gt;</a:t>
            </a:r>
          </a:p>
          <a:p>
            <a:pPr>
              <a:buNone/>
            </a:pPr>
            <a:r>
              <a:rPr lang="en-IN" dirty="0" smtClean="0">
                <a:solidFill>
                  <a:schemeClr val="tx2">
                    <a:lumMod val="75000"/>
                  </a:schemeClr>
                </a:solidFill>
                <a:latin typeface="Cambria" pitchFamily="18" charset="0"/>
              </a:rPr>
              <a:t>&lt;/html&gt;</a:t>
            </a:r>
            <a:endParaRPr lang="en-IN" dirty="0">
              <a:solidFill>
                <a:schemeClr val="tx2">
                  <a:lumMod val="75000"/>
                </a:schemeClr>
              </a:solidFill>
              <a:latin typeface="Cambria"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3491880" y="2492896"/>
            <a:ext cx="5057775" cy="313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07288" cy="5721499"/>
          </a:xfrm>
        </p:spPr>
        <p:txBody>
          <a:bodyPr>
            <a:normAutofit/>
          </a:bodyPr>
          <a:lstStyle/>
          <a:p>
            <a:pPr>
              <a:buNone/>
            </a:pPr>
            <a:r>
              <a:rPr lang="en-IN" sz="2400" b="1" dirty="0" smtClean="0">
                <a:solidFill>
                  <a:schemeClr val="tx2">
                    <a:lumMod val="75000"/>
                  </a:schemeClr>
                </a:solidFill>
                <a:latin typeface="Cambria" pitchFamily="18" charset="0"/>
              </a:rPr>
              <a:t>Rules for PHP variables:</a:t>
            </a:r>
            <a:r>
              <a:rPr lang="en-IN" sz="2400" b="1" dirty="0" smtClean="0">
                <a:latin typeface="Cambria" pitchFamily="18" charset="0"/>
              </a:rPr>
              <a:t> </a:t>
            </a:r>
          </a:p>
          <a:p>
            <a:pPr>
              <a:buFont typeface="Wingdings" pitchFamily="2" charset="2"/>
              <a:buChar char="Ø"/>
            </a:pPr>
            <a:r>
              <a:rPr lang="en-IN" sz="2400" dirty="0" smtClean="0">
                <a:solidFill>
                  <a:schemeClr val="tx2">
                    <a:lumMod val="75000"/>
                  </a:schemeClr>
                </a:solidFill>
                <a:latin typeface="Cambria" pitchFamily="18" charset="0"/>
              </a:rPr>
              <a:t>A variable can have a short name (like x and y) or a more descriptive name (age, </a:t>
            </a:r>
            <a:r>
              <a:rPr lang="en-IN" sz="2400" dirty="0" err="1" smtClean="0">
                <a:solidFill>
                  <a:schemeClr val="tx2">
                    <a:lumMod val="75000"/>
                  </a:schemeClr>
                </a:solidFill>
                <a:latin typeface="Cambria" pitchFamily="18" charset="0"/>
              </a:rPr>
              <a:t>carname</a:t>
            </a:r>
            <a:r>
              <a:rPr lang="en-IN" sz="2400" dirty="0" smtClean="0">
                <a:solidFill>
                  <a:schemeClr val="tx2">
                    <a:lumMod val="75000"/>
                  </a:schemeClr>
                </a:solidFill>
                <a:latin typeface="Cambria" pitchFamily="18" charset="0"/>
              </a:rPr>
              <a:t>, total_ volume). </a:t>
            </a:r>
          </a:p>
          <a:p>
            <a:pPr>
              <a:buFont typeface="Wingdings" pitchFamily="2" charset="2"/>
              <a:buChar char="Ø"/>
            </a:pPr>
            <a:r>
              <a:rPr lang="en-IN" sz="2400" dirty="0" smtClean="0">
                <a:solidFill>
                  <a:schemeClr val="tx2">
                    <a:lumMod val="75000"/>
                  </a:schemeClr>
                </a:solidFill>
                <a:latin typeface="Cambria" pitchFamily="18" charset="0"/>
              </a:rPr>
              <a:t>A variable starts with the $ sign, followed by the name of the variable </a:t>
            </a:r>
          </a:p>
          <a:p>
            <a:pPr>
              <a:buFont typeface="Wingdings" pitchFamily="2" charset="2"/>
              <a:buChar char="Ø"/>
            </a:pPr>
            <a:r>
              <a:rPr lang="en-IN" sz="2400" dirty="0" smtClean="0">
                <a:solidFill>
                  <a:schemeClr val="tx2">
                    <a:lumMod val="75000"/>
                  </a:schemeClr>
                </a:solidFill>
                <a:latin typeface="Cambria" pitchFamily="18" charset="0"/>
              </a:rPr>
              <a:t>A variable name must start with a letter or the underscore character </a:t>
            </a:r>
          </a:p>
          <a:p>
            <a:pPr>
              <a:buFont typeface="Wingdings" pitchFamily="2" charset="2"/>
              <a:buChar char="Ø"/>
            </a:pPr>
            <a:r>
              <a:rPr lang="en-IN" sz="2400" dirty="0" smtClean="0">
                <a:solidFill>
                  <a:schemeClr val="tx2">
                    <a:lumMod val="75000"/>
                  </a:schemeClr>
                </a:solidFill>
                <a:latin typeface="Cambria" pitchFamily="18" charset="0"/>
              </a:rPr>
              <a:t>A variable name cannot start with a number </a:t>
            </a:r>
          </a:p>
          <a:p>
            <a:pPr>
              <a:buFont typeface="Wingdings" pitchFamily="2" charset="2"/>
              <a:buChar char="Ø"/>
            </a:pPr>
            <a:r>
              <a:rPr lang="en-IN" sz="2400" dirty="0" smtClean="0">
                <a:solidFill>
                  <a:schemeClr val="tx2">
                    <a:lumMod val="75000"/>
                  </a:schemeClr>
                </a:solidFill>
                <a:latin typeface="Cambria" pitchFamily="18" charset="0"/>
              </a:rPr>
              <a:t>A variable name can only contain alpha-numeric characters and underscores (</a:t>
            </a:r>
            <a:r>
              <a:rPr lang="en-IN" sz="2400" dirty="0" err="1" smtClean="0">
                <a:solidFill>
                  <a:schemeClr val="tx2">
                    <a:lumMod val="75000"/>
                  </a:schemeClr>
                </a:solidFill>
                <a:latin typeface="Cambria" pitchFamily="18" charset="0"/>
              </a:rPr>
              <a:t>Az</a:t>
            </a:r>
            <a:r>
              <a:rPr lang="en-IN" sz="2400" dirty="0" smtClean="0">
                <a:solidFill>
                  <a:schemeClr val="tx2">
                    <a:lumMod val="75000"/>
                  </a:schemeClr>
                </a:solidFill>
                <a:latin typeface="Cambria" pitchFamily="18" charset="0"/>
              </a:rPr>
              <a:t>, 0-9, and _ ) </a:t>
            </a:r>
          </a:p>
          <a:p>
            <a:pPr>
              <a:buFont typeface="Wingdings" pitchFamily="2" charset="2"/>
              <a:buChar char="Ø"/>
            </a:pPr>
            <a:r>
              <a:rPr lang="en-IN" sz="2400" dirty="0" smtClean="0">
                <a:solidFill>
                  <a:schemeClr val="tx2">
                    <a:lumMod val="75000"/>
                  </a:schemeClr>
                </a:solidFill>
                <a:latin typeface="Cambria" pitchFamily="18" charset="0"/>
              </a:rPr>
              <a:t>Variable names are case-sensitive ($age and $AGE are two different variables)</a:t>
            </a:r>
            <a:endParaRPr lang="en-IN" sz="2400" dirty="0">
              <a:solidFill>
                <a:schemeClr val="tx2">
                  <a:lumMod val="75000"/>
                </a:schemeClr>
              </a:solidFill>
              <a:latin typeface="Cambr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597"/>
            <a:ext cx="8229600" cy="6082755"/>
          </a:xfrm>
        </p:spPr>
        <p:txBody>
          <a:bodyPr>
            <a:noAutofit/>
          </a:bodyPr>
          <a:lstStyle/>
          <a:p>
            <a:pPr>
              <a:buNone/>
            </a:pPr>
            <a:r>
              <a:rPr lang="en-IN" sz="2800" dirty="0" smtClean="0">
                <a:latin typeface="Cambria" pitchFamily="18" charset="0"/>
              </a:rPr>
              <a:t>&lt;html&gt;</a:t>
            </a:r>
          </a:p>
          <a:p>
            <a:pPr>
              <a:buNone/>
            </a:pPr>
            <a:r>
              <a:rPr lang="en-IN" sz="2800" dirty="0" smtClean="0">
                <a:latin typeface="Cambria" pitchFamily="18" charset="0"/>
              </a:rPr>
              <a:t>&lt;body&gt;</a:t>
            </a:r>
          </a:p>
          <a:p>
            <a:pPr>
              <a:buNone/>
            </a:pPr>
            <a:r>
              <a:rPr lang="en-IN" sz="2800" dirty="0" smtClean="0">
                <a:latin typeface="Cambria" pitchFamily="18" charset="0"/>
              </a:rPr>
              <a:t>&lt;?</a:t>
            </a:r>
            <a:r>
              <a:rPr lang="en-IN" sz="2800" dirty="0" err="1" smtClean="0">
                <a:latin typeface="Cambria" pitchFamily="18" charset="0"/>
              </a:rPr>
              <a:t>php</a:t>
            </a:r>
            <a:endParaRPr lang="en-IN" sz="2800" dirty="0" smtClean="0">
              <a:latin typeface="Cambria" pitchFamily="18" charset="0"/>
            </a:endParaRPr>
          </a:p>
          <a:p>
            <a:pPr>
              <a:buNone/>
            </a:pPr>
            <a:r>
              <a:rPr lang="en-IN" sz="2800" dirty="0" smtClean="0">
                <a:latin typeface="Cambria" pitchFamily="18" charset="0"/>
              </a:rPr>
              <a:t>$txt = "W3Schools.com";</a:t>
            </a:r>
          </a:p>
          <a:p>
            <a:pPr>
              <a:buNone/>
            </a:pPr>
            <a:r>
              <a:rPr lang="en-IN" sz="2800" dirty="0" smtClean="0">
                <a:latin typeface="Cambria" pitchFamily="18" charset="0"/>
              </a:rPr>
              <a:t>echo "I love $txt!";</a:t>
            </a:r>
          </a:p>
          <a:p>
            <a:pPr>
              <a:buNone/>
            </a:pPr>
            <a:r>
              <a:rPr lang="en-IN" sz="2800" dirty="0" smtClean="0">
                <a:latin typeface="Cambria" pitchFamily="18" charset="0"/>
              </a:rPr>
              <a:t>?&gt;</a:t>
            </a:r>
          </a:p>
          <a:p>
            <a:pPr>
              <a:buNone/>
            </a:pPr>
            <a:r>
              <a:rPr lang="en-IN" sz="2800" dirty="0" smtClean="0">
                <a:latin typeface="Cambria" pitchFamily="18" charset="0"/>
              </a:rPr>
              <a:t>&lt;/body&gt;</a:t>
            </a:r>
          </a:p>
          <a:p>
            <a:pPr>
              <a:buNone/>
            </a:pPr>
            <a:r>
              <a:rPr lang="en-IN" sz="2800" dirty="0" smtClean="0">
                <a:latin typeface="Cambria" pitchFamily="18" charset="0"/>
              </a:rPr>
              <a:t>&lt;/html&gt;</a:t>
            </a:r>
            <a:endParaRPr lang="en-IN" sz="2800" dirty="0">
              <a:latin typeface="Cambr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779912" y="2892896"/>
            <a:ext cx="49911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32648"/>
          </a:xfrm>
        </p:spPr>
        <p:txBody>
          <a:bodyPr>
            <a:normAutofit/>
          </a:bodyPr>
          <a:lstStyle/>
          <a:p>
            <a:pPr>
              <a:buNone/>
            </a:pPr>
            <a:r>
              <a:rPr lang="en-IN" sz="2400" dirty="0" smtClean="0">
                <a:latin typeface="Cambria" pitchFamily="18" charset="0"/>
              </a:rPr>
              <a:t>&lt;html&gt;</a:t>
            </a:r>
          </a:p>
          <a:p>
            <a:pPr>
              <a:buNone/>
            </a:pPr>
            <a:r>
              <a:rPr lang="en-IN" sz="2400" dirty="0" smtClean="0">
                <a:latin typeface="Cambria" pitchFamily="18" charset="0"/>
              </a:rPr>
              <a:t>&lt;body&gt;</a:t>
            </a:r>
          </a:p>
          <a:p>
            <a:pPr>
              <a:buNone/>
            </a:pPr>
            <a:r>
              <a:rPr lang="en-IN" sz="2400" dirty="0" smtClean="0">
                <a:latin typeface="Cambria" pitchFamily="18" charset="0"/>
              </a:rPr>
              <a:t>&lt;?</a:t>
            </a:r>
            <a:r>
              <a:rPr lang="en-IN" sz="2400" dirty="0" err="1" smtClean="0">
                <a:latin typeface="Cambria" pitchFamily="18" charset="0"/>
              </a:rPr>
              <a:t>php</a:t>
            </a:r>
            <a:endParaRPr lang="en-IN" sz="2400" dirty="0" smtClean="0">
              <a:latin typeface="Cambria" pitchFamily="18" charset="0"/>
            </a:endParaRPr>
          </a:p>
          <a:p>
            <a:pPr>
              <a:buNone/>
            </a:pPr>
            <a:r>
              <a:rPr lang="en-IN" sz="2400" dirty="0" smtClean="0">
                <a:latin typeface="Cambria" pitchFamily="18" charset="0"/>
              </a:rPr>
              <a:t>$txt = "W3Schools.com";</a:t>
            </a:r>
          </a:p>
          <a:p>
            <a:pPr>
              <a:buNone/>
            </a:pPr>
            <a:r>
              <a:rPr lang="en-IN" sz="2400" dirty="0" smtClean="0">
                <a:latin typeface="Cambria" pitchFamily="18" charset="0"/>
              </a:rPr>
              <a:t>echo "I love " . $txt . "!";</a:t>
            </a:r>
          </a:p>
          <a:p>
            <a:pPr>
              <a:buNone/>
            </a:pPr>
            <a:r>
              <a:rPr lang="en-IN" sz="2400" dirty="0" smtClean="0">
                <a:latin typeface="Cambria" pitchFamily="18" charset="0"/>
              </a:rPr>
              <a:t>?&gt;</a:t>
            </a:r>
          </a:p>
          <a:p>
            <a:pPr>
              <a:buNone/>
            </a:pPr>
            <a:r>
              <a:rPr lang="en-IN" sz="2400" dirty="0" smtClean="0">
                <a:latin typeface="Cambria" pitchFamily="18" charset="0"/>
              </a:rPr>
              <a:t>&lt;/body&gt;</a:t>
            </a:r>
          </a:p>
          <a:p>
            <a:pPr>
              <a:buNone/>
            </a:pPr>
            <a:r>
              <a:rPr lang="en-IN" sz="2400" dirty="0" smtClean="0">
                <a:latin typeface="Cambria" pitchFamily="18" charset="0"/>
              </a:rPr>
              <a:t>&lt;/html&gt;</a:t>
            </a:r>
            <a:endParaRPr lang="en-IN" sz="2400" dirty="0">
              <a:latin typeface="Cambri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32648"/>
          </a:xfrm>
        </p:spPr>
        <p:txBody>
          <a:bodyPr>
            <a:normAutofit/>
          </a:bodyPr>
          <a:lstStyle/>
          <a:p>
            <a:pPr>
              <a:buNone/>
            </a:pPr>
            <a:r>
              <a:rPr lang="en-IN" sz="2800" dirty="0" smtClean="0">
                <a:latin typeface="Cambria" pitchFamily="18" charset="0"/>
              </a:rPr>
              <a:t>&lt;html&gt;</a:t>
            </a:r>
          </a:p>
          <a:p>
            <a:pPr>
              <a:buNone/>
            </a:pPr>
            <a:r>
              <a:rPr lang="en-IN" sz="2800" dirty="0" smtClean="0">
                <a:latin typeface="Cambria" pitchFamily="18" charset="0"/>
              </a:rPr>
              <a:t>&lt;body&gt;</a:t>
            </a:r>
          </a:p>
          <a:p>
            <a:pPr>
              <a:buNone/>
            </a:pPr>
            <a:r>
              <a:rPr lang="en-IN" sz="2800" dirty="0" smtClean="0">
                <a:latin typeface="Cambria" pitchFamily="18" charset="0"/>
              </a:rPr>
              <a:t>&lt;?</a:t>
            </a:r>
            <a:r>
              <a:rPr lang="en-IN" sz="2800" dirty="0" err="1" smtClean="0">
                <a:latin typeface="Cambria" pitchFamily="18" charset="0"/>
              </a:rPr>
              <a:t>php</a:t>
            </a:r>
            <a:endParaRPr lang="en-IN" sz="2800" dirty="0" smtClean="0">
              <a:latin typeface="Cambria" pitchFamily="18" charset="0"/>
            </a:endParaRPr>
          </a:p>
          <a:p>
            <a:pPr>
              <a:buNone/>
            </a:pPr>
            <a:r>
              <a:rPr lang="en-IN" sz="2800" dirty="0" smtClean="0">
                <a:latin typeface="Cambria" pitchFamily="18" charset="0"/>
              </a:rPr>
              <a:t>$x = 5;</a:t>
            </a:r>
          </a:p>
          <a:p>
            <a:pPr>
              <a:buNone/>
            </a:pPr>
            <a:r>
              <a:rPr lang="en-IN" sz="2800" dirty="0" smtClean="0">
                <a:latin typeface="Cambria" pitchFamily="18" charset="0"/>
              </a:rPr>
              <a:t>$y = 4;</a:t>
            </a:r>
          </a:p>
          <a:p>
            <a:pPr>
              <a:buNone/>
            </a:pPr>
            <a:r>
              <a:rPr lang="en-IN" sz="2800" dirty="0" smtClean="0">
                <a:latin typeface="Cambria" pitchFamily="18" charset="0"/>
              </a:rPr>
              <a:t>echo $x + $y;</a:t>
            </a:r>
          </a:p>
          <a:p>
            <a:pPr>
              <a:buNone/>
            </a:pPr>
            <a:r>
              <a:rPr lang="en-IN" sz="2800" dirty="0" smtClean="0">
                <a:latin typeface="Cambria" pitchFamily="18" charset="0"/>
              </a:rPr>
              <a:t>?&gt;</a:t>
            </a:r>
          </a:p>
          <a:p>
            <a:pPr>
              <a:buNone/>
            </a:pPr>
            <a:r>
              <a:rPr lang="en-IN" sz="2800" dirty="0" smtClean="0">
                <a:latin typeface="Cambria" pitchFamily="18" charset="0"/>
              </a:rPr>
              <a:t>&lt;/body&gt;</a:t>
            </a:r>
          </a:p>
          <a:p>
            <a:pPr>
              <a:buNone/>
            </a:pPr>
            <a:r>
              <a:rPr lang="en-IN" sz="2800" dirty="0" smtClean="0">
                <a:latin typeface="Cambria" pitchFamily="18" charset="0"/>
              </a:rPr>
              <a:t>&lt;/html&gt;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Autofit/>
          </a:bodyPr>
          <a:lstStyle/>
          <a:p>
            <a:pPr>
              <a:buNone/>
            </a:pPr>
            <a:r>
              <a:rPr lang="en-IN" sz="2800" b="1" dirty="0" smtClean="0">
                <a:solidFill>
                  <a:schemeClr val="tx2">
                    <a:lumMod val="75000"/>
                  </a:schemeClr>
                </a:solidFill>
                <a:latin typeface="Cambria" pitchFamily="18" charset="0"/>
              </a:rPr>
              <a:t>PHP Variables Scope </a:t>
            </a:r>
          </a:p>
          <a:p>
            <a:pPr algn="just">
              <a:buFont typeface="Wingdings" pitchFamily="2" charset="2"/>
              <a:buChar char="Ø"/>
            </a:pPr>
            <a:r>
              <a:rPr lang="en-IN" sz="2400" dirty="0" smtClean="0">
                <a:solidFill>
                  <a:schemeClr val="tx2">
                    <a:lumMod val="75000"/>
                  </a:schemeClr>
                </a:solidFill>
                <a:latin typeface="Cambria" pitchFamily="18" charset="0"/>
              </a:rPr>
              <a:t>In PHP, variables can be declared anywhere in the script. </a:t>
            </a:r>
          </a:p>
          <a:p>
            <a:pPr algn="just">
              <a:buFont typeface="Wingdings" pitchFamily="2" charset="2"/>
              <a:buChar char="Ø"/>
            </a:pPr>
            <a:r>
              <a:rPr lang="en-IN" sz="2400" dirty="0" smtClean="0">
                <a:solidFill>
                  <a:schemeClr val="tx2">
                    <a:lumMod val="75000"/>
                  </a:schemeClr>
                </a:solidFill>
                <a:latin typeface="Cambria" pitchFamily="18" charset="0"/>
              </a:rPr>
              <a:t>The scope of a variable is the part of the script where the variable can be referenced/used. </a:t>
            </a:r>
          </a:p>
          <a:p>
            <a:pPr algn="just">
              <a:buFont typeface="Wingdings" pitchFamily="2" charset="2"/>
              <a:buChar char="Ø"/>
            </a:pPr>
            <a:r>
              <a:rPr lang="en-IN" sz="2400" dirty="0" smtClean="0">
                <a:solidFill>
                  <a:schemeClr val="tx2">
                    <a:lumMod val="75000"/>
                  </a:schemeClr>
                </a:solidFill>
                <a:latin typeface="Cambria" pitchFamily="18" charset="0"/>
              </a:rPr>
              <a:t>PHP has three different variable scopes: </a:t>
            </a:r>
          </a:p>
          <a:p>
            <a:pPr algn="just">
              <a:buFont typeface="Wingdings" pitchFamily="2" charset="2"/>
              <a:buChar char="v"/>
            </a:pPr>
            <a:r>
              <a:rPr lang="en-IN" sz="2400" dirty="0" smtClean="0">
                <a:solidFill>
                  <a:schemeClr val="tx2">
                    <a:lumMod val="75000"/>
                  </a:schemeClr>
                </a:solidFill>
                <a:latin typeface="Cambria" pitchFamily="18" charset="0"/>
              </a:rPr>
              <a:t>local </a:t>
            </a:r>
          </a:p>
          <a:p>
            <a:pPr algn="just">
              <a:buFont typeface="Wingdings" pitchFamily="2" charset="2"/>
              <a:buChar char="v"/>
            </a:pPr>
            <a:r>
              <a:rPr lang="en-IN" sz="2400" dirty="0" smtClean="0">
                <a:solidFill>
                  <a:schemeClr val="tx2">
                    <a:lumMod val="75000"/>
                  </a:schemeClr>
                </a:solidFill>
                <a:latin typeface="Cambria" pitchFamily="18" charset="0"/>
              </a:rPr>
              <a:t>global </a:t>
            </a:r>
          </a:p>
          <a:p>
            <a:pPr algn="just">
              <a:buFont typeface="Wingdings" pitchFamily="2" charset="2"/>
              <a:buChar char="v"/>
            </a:pPr>
            <a:r>
              <a:rPr lang="en-IN" sz="2400" dirty="0" smtClean="0">
                <a:solidFill>
                  <a:schemeClr val="tx2">
                    <a:lumMod val="75000"/>
                  </a:schemeClr>
                </a:solidFill>
                <a:latin typeface="Cambria" pitchFamily="18" charset="0"/>
              </a:rPr>
              <a:t>static </a:t>
            </a:r>
          </a:p>
          <a:p>
            <a:pPr algn="just">
              <a:buNone/>
            </a:pPr>
            <a:r>
              <a:rPr lang="en-IN" sz="2400" b="1" dirty="0" smtClean="0">
                <a:solidFill>
                  <a:schemeClr val="tx2">
                    <a:lumMod val="75000"/>
                  </a:schemeClr>
                </a:solidFill>
                <a:latin typeface="Cambria" pitchFamily="18" charset="0"/>
              </a:rPr>
              <a:t>Global and Local Scope </a:t>
            </a:r>
          </a:p>
          <a:p>
            <a:pPr marL="0" indent="0" algn="just">
              <a:buNone/>
            </a:pPr>
            <a:r>
              <a:rPr lang="en-IN" sz="2400" dirty="0" smtClean="0">
                <a:solidFill>
                  <a:schemeClr val="tx2">
                    <a:lumMod val="75000"/>
                  </a:schemeClr>
                </a:solidFill>
                <a:latin typeface="Cambria" pitchFamily="18" charset="0"/>
              </a:rPr>
              <a:t>A variable declared outside a function has a GLOBAL SCOPE and can only be accessed outside a function: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Autofit/>
          </a:bodyPr>
          <a:lstStyle/>
          <a:p>
            <a:pPr>
              <a:buNone/>
            </a:pPr>
            <a:r>
              <a:rPr lang="en-IN" sz="2400" dirty="0" smtClean="0">
                <a:latin typeface="Cambria" pitchFamily="18" charset="0"/>
              </a:rPr>
              <a:t>&lt;html&gt;</a:t>
            </a:r>
          </a:p>
          <a:p>
            <a:pPr>
              <a:buNone/>
            </a:pPr>
            <a:r>
              <a:rPr lang="en-IN" sz="2400" dirty="0" smtClean="0">
                <a:latin typeface="Cambria" pitchFamily="18" charset="0"/>
              </a:rPr>
              <a:t>&lt;body&gt;</a:t>
            </a:r>
          </a:p>
          <a:p>
            <a:pPr>
              <a:buNone/>
            </a:pPr>
            <a:r>
              <a:rPr lang="en-IN" sz="2400" dirty="0" smtClean="0">
                <a:latin typeface="Cambria" pitchFamily="18" charset="0"/>
              </a:rPr>
              <a:t>&lt;?</a:t>
            </a:r>
            <a:r>
              <a:rPr lang="en-IN" sz="2400" dirty="0" err="1" smtClean="0">
                <a:latin typeface="Cambria" pitchFamily="18" charset="0"/>
              </a:rPr>
              <a:t>php</a:t>
            </a:r>
            <a:endParaRPr lang="en-IN" sz="2400" dirty="0" smtClean="0">
              <a:latin typeface="Cambria" pitchFamily="18" charset="0"/>
            </a:endParaRPr>
          </a:p>
          <a:p>
            <a:pPr>
              <a:buNone/>
            </a:pPr>
            <a:r>
              <a:rPr lang="en-IN" sz="2400" dirty="0" smtClean="0">
                <a:latin typeface="Cambria" pitchFamily="18" charset="0"/>
              </a:rPr>
              <a:t>$x = 5; // global scope</a:t>
            </a:r>
          </a:p>
          <a:p>
            <a:pPr>
              <a:buNone/>
            </a:pPr>
            <a:r>
              <a:rPr lang="en-IN" sz="2400" dirty="0" smtClean="0">
                <a:latin typeface="Cambria" pitchFamily="18" charset="0"/>
              </a:rPr>
              <a:t>function </a:t>
            </a:r>
            <a:r>
              <a:rPr lang="en-IN" sz="2400" dirty="0" err="1" smtClean="0">
                <a:latin typeface="Cambria" pitchFamily="18" charset="0"/>
              </a:rPr>
              <a:t>myTest</a:t>
            </a:r>
            <a:r>
              <a:rPr lang="en-IN" sz="2400" dirty="0" smtClean="0">
                <a:latin typeface="Cambria" pitchFamily="18" charset="0"/>
              </a:rPr>
              <a:t>() {</a:t>
            </a:r>
          </a:p>
          <a:p>
            <a:pPr>
              <a:buNone/>
            </a:pPr>
            <a:r>
              <a:rPr lang="en-IN" sz="2400" dirty="0" smtClean="0">
                <a:latin typeface="Cambria" pitchFamily="18" charset="0"/>
              </a:rPr>
              <a:t>// using x inside this function will generate an error</a:t>
            </a:r>
          </a:p>
          <a:p>
            <a:pPr>
              <a:buNone/>
            </a:pPr>
            <a:r>
              <a:rPr lang="en-IN" sz="2400" dirty="0" smtClean="0">
                <a:latin typeface="Cambria" pitchFamily="18" charset="0"/>
              </a:rPr>
              <a:t>echo "&lt;p&gt;Variable x inside function is: $x&lt;/p&gt;";</a:t>
            </a:r>
          </a:p>
          <a:p>
            <a:pPr>
              <a:buNone/>
            </a:pPr>
            <a:r>
              <a:rPr lang="en-IN" sz="2400" dirty="0" smtClean="0">
                <a:latin typeface="Cambria" pitchFamily="18" charset="0"/>
              </a:rPr>
              <a:t>}</a:t>
            </a:r>
          </a:p>
          <a:p>
            <a:pPr>
              <a:buNone/>
            </a:pPr>
            <a:r>
              <a:rPr lang="en-IN" sz="2400" dirty="0" err="1" smtClean="0">
                <a:latin typeface="Cambria" pitchFamily="18" charset="0"/>
              </a:rPr>
              <a:t>myTest</a:t>
            </a:r>
            <a:r>
              <a:rPr lang="en-IN" sz="2400" dirty="0" smtClean="0">
                <a:latin typeface="Cambria" pitchFamily="18" charset="0"/>
              </a:rPr>
              <a:t>();</a:t>
            </a:r>
          </a:p>
          <a:p>
            <a:pPr>
              <a:buNone/>
            </a:pPr>
            <a:r>
              <a:rPr lang="en-IN" sz="2400" dirty="0" smtClean="0">
                <a:latin typeface="Cambria" pitchFamily="18" charset="0"/>
              </a:rPr>
              <a:t>echo "&lt;p&gt;Variable x outside function is:$x&lt;/p&gt;"; </a:t>
            </a:r>
          </a:p>
          <a:p>
            <a:pPr>
              <a:buNone/>
            </a:pPr>
            <a:r>
              <a:rPr lang="en-IN" sz="2400" dirty="0" smtClean="0">
                <a:latin typeface="Cambria" pitchFamily="18" charset="0"/>
              </a:rPr>
              <a:t>?&gt;</a:t>
            </a:r>
          </a:p>
          <a:p>
            <a:pPr>
              <a:buNone/>
            </a:pPr>
            <a:r>
              <a:rPr lang="en-IN" sz="2400" dirty="0" smtClean="0">
                <a:latin typeface="Cambria" pitchFamily="18" charset="0"/>
              </a:rPr>
              <a:t>&lt;/body&gt;</a:t>
            </a:r>
          </a:p>
          <a:p>
            <a:pPr>
              <a:buNone/>
            </a:pPr>
            <a:r>
              <a:rPr lang="en-IN" sz="2400" dirty="0" smtClean="0">
                <a:latin typeface="Cambria" pitchFamily="18" charset="0"/>
              </a:rPr>
              <a:t>&lt;/html&gt;</a:t>
            </a:r>
            <a:endParaRPr lang="en-IN" sz="2400" dirty="0">
              <a:latin typeface="Cambria"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4067944" y="404664"/>
            <a:ext cx="4285878"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Autofit/>
          </a:bodyPr>
          <a:lstStyle/>
          <a:p>
            <a:pPr>
              <a:buNone/>
            </a:pPr>
            <a:r>
              <a:rPr lang="en-IN" sz="2400" dirty="0" smtClean="0">
                <a:latin typeface="Cambria" pitchFamily="18" charset="0"/>
              </a:rPr>
              <a:t>&lt;html&gt;</a:t>
            </a:r>
          </a:p>
          <a:p>
            <a:pPr>
              <a:buNone/>
            </a:pPr>
            <a:r>
              <a:rPr lang="en-IN" sz="2400" dirty="0" smtClean="0">
                <a:latin typeface="Cambria" pitchFamily="18" charset="0"/>
              </a:rPr>
              <a:t>&lt;body&gt;</a:t>
            </a:r>
          </a:p>
          <a:p>
            <a:pPr>
              <a:buNone/>
            </a:pPr>
            <a:r>
              <a:rPr lang="en-IN" sz="2400" dirty="0" smtClean="0">
                <a:latin typeface="Cambria" pitchFamily="18" charset="0"/>
              </a:rPr>
              <a:t>&lt;?</a:t>
            </a:r>
            <a:r>
              <a:rPr lang="en-IN" sz="2400" dirty="0" err="1" smtClean="0">
                <a:latin typeface="Cambria" pitchFamily="18" charset="0"/>
              </a:rPr>
              <a:t>php</a:t>
            </a:r>
            <a:endParaRPr lang="en-IN" sz="2400" dirty="0" smtClean="0">
              <a:latin typeface="Cambria" pitchFamily="18" charset="0"/>
            </a:endParaRPr>
          </a:p>
          <a:p>
            <a:pPr>
              <a:buNone/>
            </a:pPr>
            <a:r>
              <a:rPr lang="en-IN" sz="2400" dirty="0" smtClean="0">
                <a:latin typeface="Cambria" pitchFamily="18" charset="0"/>
              </a:rPr>
              <a:t>$x = 5;</a:t>
            </a:r>
          </a:p>
          <a:p>
            <a:pPr>
              <a:buNone/>
            </a:pPr>
            <a:r>
              <a:rPr lang="en-IN" sz="2400" dirty="0" smtClean="0">
                <a:latin typeface="Cambria" pitchFamily="18" charset="0"/>
              </a:rPr>
              <a:t>$y = 10;</a:t>
            </a:r>
          </a:p>
          <a:p>
            <a:pPr>
              <a:buNone/>
            </a:pPr>
            <a:r>
              <a:rPr lang="en-IN" sz="2400" dirty="0" smtClean="0">
                <a:latin typeface="Cambria" pitchFamily="18" charset="0"/>
              </a:rPr>
              <a:t>function </a:t>
            </a:r>
            <a:r>
              <a:rPr lang="en-IN" sz="2400" dirty="0" err="1" smtClean="0">
                <a:latin typeface="Cambria" pitchFamily="18" charset="0"/>
              </a:rPr>
              <a:t>myTest</a:t>
            </a:r>
            <a:r>
              <a:rPr lang="en-IN" sz="2400" dirty="0" smtClean="0">
                <a:latin typeface="Cambria" pitchFamily="18" charset="0"/>
              </a:rPr>
              <a:t>() {</a:t>
            </a:r>
          </a:p>
          <a:p>
            <a:pPr>
              <a:buNone/>
            </a:pPr>
            <a:r>
              <a:rPr lang="en-IN" sz="2400" dirty="0" smtClean="0">
                <a:latin typeface="Cambria" pitchFamily="18" charset="0"/>
              </a:rPr>
              <a:t>global $x, $y; </a:t>
            </a:r>
          </a:p>
          <a:p>
            <a:pPr>
              <a:buNone/>
            </a:pPr>
            <a:r>
              <a:rPr lang="en-IN" sz="2400" dirty="0" smtClean="0">
                <a:latin typeface="Cambria" pitchFamily="18" charset="0"/>
              </a:rPr>
              <a:t>$y= $x + $y;</a:t>
            </a:r>
          </a:p>
          <a:p>
            <a:pPr>
              <a:buNone/>
            </a:pPr>
            <a:r>
              <a:rPr lang="en-IN" sz="2400" dirty="0" smtClean="0">
                <a:latin typeface="Cambria" pitchFamily="18" charset="0"/>
              </a:rPr>
              <a:t>}</a:t>
            </a:r>
          </a:p>
          <a:p>
            <a:pPr>
              <a:buNone/>
            </a:pPr>
            <a:r>
              <a:rPr lang="en-IN" sz="2400" dirty="0" err="1" smtClean="0">
                <a:latin typeface="Cambria" pitchFamily="18" charset="0"/>
              </a:rPr>
              <a:t>myTest</a:t>
            </a:r>
            <a:r>
              <a:rPr lang="en-IN" sz="2400" dirty="0" smtClean="0">
                <a:latin typeface="Cambria" pitchFamily="18" charset="0"/>
              </a:rPr>
              <a:t>(); // run function</a:t>
            </a:r>
          </a:p>
          <a:p>
            <a:pPr>
              <a:buNone/>
            </a:pPr>
            <a:r>
              <a:rPr lang="en-IN" sz="2400" dirty="0" smtClean="0">
                <a:latin typeface="Cambria" pitchFamily="18" charset="0"/>
              </a:rPr>
              <a:t>echo $y; // output the new value for variable $y </a:t>
            </a:r>
          </a:p>
          <a:p>
            <a:pPr>
              <a:buNone/>
            </a:pPr>
            <a:r>
              <a:rPr lang="en-IN" sz="2400" dirty="0" smtClean="0">
                <a:latin typeface="Cambria" pitchFamily="18" charset="0"/>
              </a:rPr>
              <a:t>?&gt;</a:t>
            </a:r>
          </a:p>
          <a:p>
            <a:pPr>
              <a:buNone/>
            </a:pPr>
            <a:r>
              <a:rPr lang="en-IN" sz="2400" dirty="0" smtClean="0">
                <a:latin typeface="Cambria" pitchFamily="18" charset="0"/>
              </a:rPr>
              <a:t>&lt;/body&gt;</a:t>
            </a:r>
          </a:p>
          <a:p>
            <a:pPr>
              <a:buNone/>
            </a:pPr>
            <a:r>
              <a:rPr lang="en-IN" sz="2400" dirty="0" smtClean="0">
                <a:latin typeface="Cambria" pitchFamily="18" charset="0"/>
              </a:rPr>
              <a:t>&lt;/html&gt;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264696"/>
          </a:xfrm>
        </p:spPr>
        <p:txBody>
          <a:bodyPr>
            <a:normAutofit/>
          </a:bodyPr>
          <a:lstStyle/>
          <a:p>
            <a:pPr algn="just"/>
            <a:r>
              <a:rPr lang="en-IN" sz="1800" dirty="0" smtClean="0">
                <a:solidFill>
                  <a:srgbClr val="002060"/>
                </a:solidFill>
                <a:latin typeface="Cambria" pitchFamily="18" charset="0"/>
              </a:rPr>
              <a:t>With PHP you are not limited to output HTML. You can output images, PDF files, and even Flash movies. You can also output any text, such as XHTML and XML. </a:t>
            </a:r>
          </a:p>
          <a:p>
            <a:pPr algn="just">
              <a:buNone/>
            </a:pPr>
            <a:r>
              <a:rPr lang="en-IN" sz="1800" b="1" dirty="0" smtClean="0">
                <a:solidFill>
                  <a:srgbClr val="002060"/>
                </a:solidFill>
                <a:latin typeface="Cambria" pitchFamily="18" charset="0"/>
              </a:rPr>
              <a:t>Why PHP? </a:t>
            </a:r>
          </a:p>
          <a:p>
            <a:pPr algn="just"/>
            <a:r>
              <a:rPr lang="en-IN" sz="1800" dirty="0" smtClean="0">
                <a:solidFill>
                  <a:srgbClr val="002060"/>
                </a:solidFill>
                <a:latin typeface="Cambria" pitchFamily="18" charset="0"/>
              </a:rPr>
              <a:t>PHP runs on various platforms (Windows, Linux, Unix, Mac OS X, etc.) </a:t>
            </a:r>
          </a:p>
          <a:p>
            <a:pPr algn="just"/>
            <a:r>
              <a:rPr lang="en-IN" sz="1800" dirty="0" smtClean="0">
                <a:solidFill>
                  <a:srgbClr val="002060"/>
                </a:solidFill>
                <a:latin typeface="Cambria" pitchFamily="18" charset="0"/>
              </a:rPr>
              <a:t>PHP is compatible with almost all servers used today (Apache, IIS, etc.) </a:t>
            </a:r>
          </a:p>
          <a:p>
            <a:pPr algn="just"/>
            <a:r>
              <a:rPr lang="en-IN" sz="1800" dirty="0" smtClean="0">
                <a:solidFill>
                  <a:srgbClr val="002060"/>
                </a:solidFill>
                <a:latin typeface="Cambria" pitchFamily="18" charset="0"/>
              </a:rPr>
              <a:t>PHP supports a wide range of databases </a:t>
            </a:r>
          </a:p>
          <a:p>
            <a:pPr algn="just"/>
            <a:r>
              <a:rPr lang="en-IN" sz="1800" dirty="0" smtClean="0">
                <a:solidFill>
                  <a:srgbClr val="002060"/>
                </a:solidFill>
                <a:latin typeface="Cambria" pitchFamily="18" charset="0"/>
              </a:rPr>
              <a:t>PHP is free. Download it from the official PHP resource: www.php.net </a:t>
            </a:r>
          </a:p>
          <a:p>
            <a:pPr algn="just"/>
            <a:r>
              <a:rPr lang="en-IN" sz="1800" dirty="0" smtClean="0">
                <a:solidFill>
                  <a:srgbClr val="002060"/>
                </a:solidFill>
                <a:latin typeface="Cambria" pitchFamily="18" charset="0"/>
              </a:rPr>
              <a:t>PHP is easy to learn and runs efficiently on the server side </a:t>
            </a:r>
          </a:p>
          <a:p>
            <a:pPr algn="just">
              <a:buNone/>
            </a:pPr>
            <a:r>
              <a:rPr lang="en-IN" sz="1800" b="1" dirty="0" smtClean="0">
                <a:solidFill>
                  <a:srgbClr val="002060"/>
                </a:solidFill>
                <a:latin typeface="Cambria" pitchFamily="18" charset="0"/>
              </a:rPr>
              <a:t>To start using PHP, you can: </a:t>
            </a:r>
          </a:p>
          <a:p>
            <a:pPr algn="just"/>
            <a:r>
              <a:rPr lang="en-IN" sz="1800" dirty="0" smtClean="0">
                <a:solidFill>
                  <a:srgbClr val="002060"/>
                </a:solidFill>
                <a:latin typeface="Cambria" pitchFamily="18" charset="0"/>
              </a:rPr>
              <a:t>Find a web host with PHP and </a:t>
            </a:r>
            <a:r>
              <a:rPr lang="en-IN" sz="1800" dirty="0" err="1" smtClean="0">
                <a:solidFill>
                  <a:srgbClr val="002060"/>
                </a:solidFill>
                <a:latin typeface="Cambria" pitchFamily="18" charset="0"/>
              </a:rPr>
              <a:t>MySQL</a:t>
            </a:r>
            <a:r>
              <a:rPr lang="en-IN" sz="1800" dirty="0" smtClean="0">
                <a:solidFill>
                  <a:srgbClr val="002060"/>
                </a:solidFill>
                <a:latin typeface="Cambria" pitchFamily="18" charset="0"/>
              </a:rPr>
              <a:t> support </a:t>
            </a:r>
          </a:p>
          <a:p>
            <a:pPr algn="just"/>
            <a:r>
              <a:rPr lang="en-IN" sz="1800" dirty="0" smtClean="0">
                <a:solidFill>
                  <a:srgbClr val="002060"/>
                </a:solidFill>
                <a:latin typeface="Cambria" pitchFamily="18" charset="0"/>
              </a:rPr>
              <a:t>Install a web server on your own PC, and then install PHP and </a:t>
            </a:r>
            <a:r>
              <a:rPr lang="en-IN" sz="1800" dirty="0" err="1" smtClean="0">
                <a:solidFill>
                  <a:srgbClr val="002060"/>
                </a:solidFill>
                <a:latin typeface="Cambria" pitchFamily="18" charset="0"/>
              </a:rPr>
              <a:t>MySQL</a:t>
            </a:r>
            <a:r>
              <a:rPr lang="en-IN" sz="1800" dirty="0" smtClean="0">
                <a:solidFill>
                  <a:srgbClr val="002060"/>
                </a:solidFill>
                <a:latin typeface="Cambria" pitchFamily="18" charset="0"/>
              </a:rPr>
              <a:t> </a:t>
            </a:r>
          </a:p>
          <a:p>
            <a:pPr algn="just">
              <a:buNone/>
            </a:pPr>
            <a:r>
              <a:rPr lang="en-IN" sz="1800" b="1" dirty="0" smtClean="0">
                <a:solidFill>
                  <a:srgbClr val="002060"/>
                </a:solidFill>
                <a:latin typeface="Cambria" pitchFamily="18" charset="0"/>
              </a:rPr>
              <a:t>Use a Web Host with PHP Support </a:t>
            </a:r>
          </a:p>
          <a:p>
            <a:pPr algn="just">
              <a:buNone/>
            </a:pPr>
            <a:r>
              <a:rPr lang="en-IN" sz="1800" dirty="0" smtClean="0">
                <a:solidFill>
                  <a:srgbClr val="002060"/>
                </a:solidFill>
                <a:latin typeface="Cambria" pitchFamily="18" charset="0"/>
              </a:rPr>
              <a:t>• If your server has activated support for PHP you do not need to do anything. </a:t>
            </a:r>
          </a:p>
          <a:p>
            <a:pPr marL="179388" indent="-179388" algn="just">
              <a:buNone/>
            </a:pPr>
            <a:r>
              <a:rPr lang="en-IN" sz="1800" dirty="0" smtClean="0">
                <a:solidFill>
                  <a:srgbClr val="002060"/>
                </a:solidFill>
                <a:latin typeface="Cambria" pitchFamily="18" charset="0"/>
              </a:rPr>
              <a:t>• Just create some .</a:t>
            </a:r>
            <a:r>
              <a:rPr lang="en-IN" sz="1800" dirty="0" err="1" smtClean="0">
                <a:solidFill>
                  <a:srgbClr val="002060"/>
                </a:solidFill>
                <a:latin typeface="Cambria" pitchFamily="18" charset="0"/>
              </a:rPr>
              <a:t>php</a:t>
            </a:r>
            <a:r>
              <a:rPr lang="en-IN" sz="1800" dirty="0" smtClean="0">
                <a:solidFill>
                  <a:srgbClr val="002060"/>
                </a:solidFill>
                <a:latin typeface="Cambria" pitchFamily="18" charset="0"/>
              </a:rPr>
              <a:t> files, place them in your web directory, and the server will automatically parse them for you. </a:t>
            </a:r>
          </a:p>
          <a:p>
            <a:pPr algn="just">
              <a:buNone/>
            </a:pPr>
            <a:r>
              <a:rPr lang="en-IN" sz="1800" dirty="0" smtClean="0">
                <a:solidFill>
                  <a:srgbClr val="002060"/>
                </a:solidFill>
                <a:latin typeface="Cambria" pitchFamily="18" charset="0"/>
              </a:rPr>
              <a:t>• You do not need to compile anything or install any extra tools. </a:t>
            </a:r>
          </a:p>
          <a:p>
            <a:pPr algn="just">
              <a:buNone/>
            </a:pPr>
            <a:r>
              <a:rPr lang="en-IN" sz="1800" dirty="0" smtClean="0">
                <a:solidFill>
                  <a:srgbClr val="002060"/>
                </a:solidFill>
                <a:latin typeface="Cambria" pitchFamily="18" charset="0"/>
              </a:rPr>
              <a:t>• Because PHP is free, most web hosts offer PHP support. </a:t>
            </a:r>
          </a:p>
          <a:p>
            <a:pPr algn="just">
              <a:buNone/>
            </a:pPr>
            <a:r>
              <a:rPr lang="en-IN" sz="1800" dirty="0" smtClean="0">
                <a:solidFill>
                  <a:srgbClr val="002060"/>
                </a:solidFill>
                <a:latin typeface="Cambria" pitchFamily="18" charset="0"/>
              </a:rPr>
              <a:t>• Set Up PHP on Your Own PC </a:t>
            </a:r>
          </a:p>
          <a:p>
            <a:pPr algn="just"/>
            <a:endParaRPr lang="en-IN" sz="1800" dirty="0" smtClean="0">
              <a:solidFill>
                <a:srgbClr val="002060"/>
              </a:solidFill>
              <a:latin typeface="Cambria" pitchFamily="18" charset="0"/>
            </a:endParaRPr>
          </a:p>
          <a:p>
            <a:pPr algn="just"/>
            <a:endParaRPr lang="en-IN" sz="18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435280" cy="6048672"/>
          </a:xfrm>
        </p:spPr>
        <p:txBody>
          <a:bodyPr>
            <a:normAutofit fontScale="85000" lnSpcReduction="20000"/>
          </a:bodyPr>
          <a:lstStyle/>
          <a:p>
            <a:pPr>
              <a:buNone/>
            </a:pPr>
            <a:r>
              <a:rPr lang="en-IN" sz="2000" b="1" dirty="0" smtClean="0">
                <a:latin typeface="Cambria" pitchFamily="18" charset="0"/>
              </a:rPr>
              <a:t>The static Keyword</a:t>
            </a:r>
          </a:p>
          <a:p>
            <a:pPr marL="263525" indent="-263525" algn="just">
              <a:buFont typeface="Wingdings" pitchFamily="2" charset="2"/>
              <a:buChar char="Ø"/>
              <a:tabLst>
                <a:tab pos="179388" algn="l"/>
              </a:tabLst>
            </a:pPr>
            <a:r>
              <a:rPr lang="en-IN" sz="2000" dirty="0" smtClean="0">
                <a:latin typeface="Cambria" pitchFamily="18" charset="0"/>
              </a:rPr>
              <a:t>Normally, when a function is completed/executed, all of its variables are deleted. However, sometimes we want a local variable NOT to be deleted. </a:t>
            </a:r>
          </a:p>
          <a:p>
            <a:pPr marL="263525" indent="-263525" algn="just">
              <a:buFont typeface="Wingdings" pitchFamily="2" charset="2"/>
              <a:buChar char="Ø"/>
              <a:tabLst>
                <a:tab pos="179388" algn="l"/>
              </a:tabLst>
            </a:pPr>
            <a:r>
              <a:rPr lang="en-IN" sz="2000" dirty="0" smtClean="0">
                <a:latin typeface="Cambria" pitchFamily="18" charset="0"/>
              </a:rPr>
              <a:t>We need it for a further job. To do this, use the static keyword when you first declare the variable: </a:t>
            </a:r>
          </a:p>
          <a:p>
            <a:pPr>
              <a:buNone/>
            </a:pPr>
            <a:endParaRPr lang="en-IN" sz="2000" b="1" dirty="0" smtClean="0">
              <a:latin typeface="Cambria" pitchFamily="18" charset="0"/>
            </a:endParaRPr>
          </a:p>
          <a:p>
            <a:pPr>
              <a:buNone/>
            </a:pPr>
            <a:r>
              <a:rPr lang="en-IN" sz="2000" b="1" dirty="0" smtClean="0">
                <a:latin typeface="Cambria" pitchFamily="18" charset="0"/>
              </a:rPr>
              <a:t>Example</a:t>
            </a:r>
          </a:p>
          <a:p>
            <a:pPr>
              <a:buNone/>
            </a:pPr>
            <a:r>
              <a:rPr lang="en-IN" sz="2000" dirty="0" smtClean="0">
                <a:latin typeface="Cambria" pitchFamily="18" charset="0"/>
              </a:rPr>
              <a:t>&lt;html&gt;</a:t>
            </a:r>
          </a:p>
          <a:p>
            <a:pPr>
              <a:buNone/>
            </a:pPr>
            <a:r>
              <a:rPr lang="en-IN" sz="2000" dirty="0" smtClean="0">
                <a:latin typeface="Cambria" pitchFamily="18" charset="0"/>
              </a:rPr>
              <a:t>&lt;body&gt;</a:t>
            </a:r>
          </a:p>
          <a:p>
            <a:pPr>
              <a:buNone/>
            </a:pPr>
            <a:r>
              <a:rPr lang="en-IN" sz="2000" dirty="0" smtClean="0">
                <a:latin typeface="Cambria" pitchFamily="18" charset="0"/>
              </a:rPr>
              <a:t>&lt;?</a:t>
            </a:r>
            <a:r>
              <a:rPr lang="en-IN" sz="2000" dirty="0" err="1" smtClean="0">
                <a:latin typeface="Cambria" pitchFamily="18" charset="0"/>
              </a:rPr>
              <a:t>php</a:t>
            </a:r>
            <a:endParaRPr lang="en-IN" sz="2000" dirty="0" smtClean="0">
              <a:latin typeface="Cambria" pitchFamily="18" charset="0"/>
            </a:endParaRPr>
          </a:p>
          <a:p>
            <a:pPr>
              <a:buNone/>
            </a:pPr>
            <a:r>
              <a:rPr lang="en-IN" sz="2000" dirty="0" smtClean="0">
                <a:latin typeface="Cambria" pitchFamily="18" charset="0"/>
              </a:rPr>
              <a:t>function </a:t>
            </a:r>
            <a:r>
              <a:rPr lang="en-IN" sz="2000" dirty="0" err="1" smtClean="0">
                <a:latin typeface="Cambria" pitchFamily="18" charset="0"/>
              </a:rPr>
              <a:t>myTest</a:t>
            </a:r>
            <a:r>
              <a:rPr lang="en-IN" sz="2000" dirty="0" smtClean="0">
                <a:latin typeface="Cambria" pitchFamily="18" charset="0"/>
              </a:rPr>
              <a:t>() {</a:t>
            </a:r>
          </a:p>
          <a:p>
            <a:pPr>
              <a:buNone/>
            </a:pPr>
            <a:r>
              <a:rPr lang="en-IN" sz="2000" dirty="0" smtClean="0">
                <a:latin typeface="Cambria" pitchFamily="18" charset="0"/>
              </a:rPr>
              <a:t>static $x = 0;</a:t>
            </a:r>
          </a:p>
          <a:p>
            <a:pPr>
              <a:buNone/>
            </a:pPr>
            <a:r>
              <a:rPr lang="en-IN" sz="2000" dirty="0" smtClean="0">
                <a:latin typeface="Cambria" pitchFamily="18" charset="0"/>
              </a:rPr>
              <a:t>echo $x;</a:t>
            </a:r>
          </a:p>
          <a:p>
            <a:pPr>
              <a:buNone/>
            </a:pPr>
            <a:r>
              <a:rPr lang="en-IN" sz="2000" dirty="0" smtClean="0">
                <a:latin typeface="Cambria" pitchFamily="18" charset="0"/>
              </a:rPr>
              <a:t>$x++;</a:t>
            </a:r>
          </a:p>
          <a:p>
            <a:pPr>
              <a:buNone/>
            </a:pPr>
            <a:r>
              <a:rPr lang="en-IN" sz="2000" dirty="0" smtClean="0">
                <a:latin typeface="Cambria" pitchFamily="18" charset="0"/>
              </a:rPr>
              <a:t>}</a:t>
            </a:r>
          </a:p>
          <a:p>
            <a:pPr>
              <a:buNone/>
            </a:pPr>
            <a:r>
              <a:rPr lang="en-IN" sz="2000" dirty="0" err="1" smtClean="0">
                <a:latin typeface="Cambria" pitchFamily="18" charset="0"/>
              </a:rPr>
              <a:t>myTest</a:t>
            </a:r>
            <a:r>
              <a:rPr lang="en-IN" sz="2000" dirty="0" smtClean="0">
                <a:latin typeface="Cambria" pitchFamily="18" charset="0"/>
              </a:rPr>
              <a:t>();</a:t>
            </a:r>
          </a:p>
          <a:p>
            <a:pPr>
              <a:buNone/>
            </a:pPr>
            <a:r>
              <a:rPr lang="en-IN" sz="2000" dirty="0" smtClean="0">
                <a:latin typeface="Cambria" pitchFamily="18" charset="0"/>
              </a:rPr>
              <a:t>echo "&lt;</a:t>
            </a:r>
            <a:r>
              <a:rPr lang="en-IN" sz="2000" dirty="0" err="1" smtClean="0">
                <a:latin typeface="Cambria" pitchFamily="18" charset="0"/>
              </a:rPr>
              <a:t>br</a:t>
            </a:r>
            <a:r>
              <a:rPr lang="en-IN" sz="2000" dirty="0" smtClean="0">
                <a:latin typeface="Cambria" pitchFamily="18" charset="0"/>
              </a:rPr>
              <a:t>&gt;";</a:t>
            </a:r>
          </a:p>
          <a:p>
            <a:pPr>
              <a:buNone/>
            </a:pPr>
            <a:r>
              <a:rPr lang="en-IN" sz="2000" dirty="0" err="1" smtClean="0">
                <a:latin typeface="Cambria" pitchFamily="18" charset="0"/>
              </a:rPr>
              <a:t>myTest</a:t>
            </a:r>
            <a:r>
              <a:rPr lang="en-IN" sz="2000" dirty="0" smtClean="0">
                <a:latin typeface="Cambria" pitchFamily="18" charset="0"/>
              </a:rPr>
              <a:t>();</a:t>
            </a:r>
          </a:p>
          <a:p>
            <a:pPr>
              <a:buNone/>
            </a:pPr>
            <a:r>
              <a:rPr lang="en-IN" sz="2000" dirty="0" smtClean="0">
                <a:latin typeface="Cambria" pitchFamily="18" charset="0"/>
              </a:rPr>
              <a:t>echo "&lt;</a:t>
            </a:r>
            <a:r>
              <a:rPr lang="en-IN" sz="2000" dirty="0" err="1" smtClean="0">
                <a:latin typeface="Cambria" pitchFamily="18" charset="0"/>
              </a:rPr>
              <a:t>br</a:t>
            </a:r>
            <a:r>
              <a:rPr lang="en-IN" sz="2000" dirty="0" smtClean="0">
                <a:latin typeface="Cambria" pitchFamily="18" charset="0"/>
              </a:rPr>
              <a:t>&gt;";</a:t>
            </a:r>
          </a:p>
          <a:p>
            <a:pPr>
              <a:buNone/>
            </a:pPr>
            <a:r>
              <a:rPr lang="en-IN" sz="2000" dirty="0" err="1" smtClean="0">
                <a:latin typeface="Cambria" pitchFamily="18" charset="0"/>
              </a:rPr>
              <a:t>myTest</a:t>
            </a:r>
            <a:r>
              <a:rPr lang="en-IN" sz="2000" dirty="0" smtClean="0">
                <a:latin typeface="Cambria" pitchFamily="18" charset="0"/>
              </a:rPr>
              <a:t>();</a:t>
            </a:r>
          </a:p>
          <a:p>
            <a:pPr>
              <a:buNone/>
            </a:pPr>
            <a:r>
              <a:rPr lang="en-IN" sz="2000" dirty="0" smtClean="0">
                <a:latin typeface="Cambria" pitchFamily="18" charset="0"/>
              </a:rPr>
              <a:t>?&gt;</a:t>
            </a:r>
          </a:p>
          <a:p>
            <a:pPr>
              <a:buNone/>
            </a:pPr>
            <a:r>
              <a:rPr lang="en-IN" sz="2000" dirty="0" smtClean="0">
                <a:latin typeface="Cambria" pitchFamily="18" charset="0"/>
              </a:rPr>
              <a:t>&lt;/body&gt;</a:t>
            </a:r>
          </a:p>
          <a:p>
            <a:pPr>
              <a:buNone/>
            </a:pPr>
            <a:r>
              <a:rPr lang="en-IN" sz="2000" dirty="0" smtClean="0">
                <a:latin typeface="Cambria" pitchFamily="18" charset="0"/>
              </a:rPr>
              <a:t>&lt;/html&gt; </a:t>
            </a:r>
            <a:endParaRPr lang="en-IN" sz="2000" dirty="0">
              <a:latin typeface="Cambr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a:bodyPr>
          <a:lstStyle/>
          <a:p>
            <a:pPr marL="263525" indent="-263525" algn="just">
              <a:buNone/>
              <a:tabLst>
                <a:tab pos="179388" algn="l"/>
              </a:tabLst>
            </a:pPr>
            <a:r>
              <a:rPr lang="en-IN" sz="2000" b="1" dirty="0" smtClean="0">
                <a:latin typeface="Cambria" pitchFamily="18" charset="0"/>
              </a:rPr>
              <a:t>echo and print Statements </a:t>
            </a:r>
          </a:p>
          <a:p>
            <a:pPr marL="263525" indent="-263525" algn="just">
              <a:buFont typeface="Wingdings" pitchFamily="2" charset="2"/>
              <a:buChar char="Ø"/>
              <a:tabLst>
                <a:tab pos="179388" algn="l"/>
              </a:tabLst>
            </a:pPr>
            <a:r>
              <a:rPr lang="en-IN" sz="2000" dirty="0" smtClean="0">
                <a:latin typeface="Cambria" pitchFamily="18" charset="0"/>
              </a:rPr>
              <a:t>In PHP there are two basic ways to get output: echo and print. </a:t>
            </a:r>
          </a:p>
          <a:p>
            <a:pPr marL="263525" indent="-263525" algn="just">
              <a:buFont typeface="Wingdings" pitchFamily="2" charset="2"/>
              <a:buChar char="Ø"/>
              <a:tabLst>
                <a:tab pos="179388" algn="l"/>
              </a:tabLst>
            </a:pPr>
            <a:r>
              <a:rPr lang="en-IN" sz="2000" dirty="0" smtClean="0">
                <a:latin typeface="Cambria" pitchFamily="18" charset="0"/>
              </a:rPr>
              <a:t>echo and print are more or less the same. They are both used to output data to the screen. </a:t>
            </a:r>
          </a:p>
          <a:p>
            <a:pPr marL="263525" indent="-263525" algn="just">
              <a:buFont typeface="Wingdings" pitchFamily="2" charset="2"/>
              <a:buChar char="Ø"/>
              <a:tabLst>
                <a:tab pos="179388" algn="l"/>
              </a:tabLst>
            </a:pPr>
            <a:r>
              <a:rPr lang="en-IN" sz="2000" dirty="0" smtClean="0">
                <a:latin typeface="Cambria" pitchFamily="18" charset="0"/>
              </a:rPr>
              <a:t>The differences are small: </a:t>
            </a:r>
          </a:p>
          <a:p>
            <a:pPr marL="263525" indent="-263525" algn="just">
              <a:buFont typeface="Wingdings" pitchFamily="2" charset="2"/>
              <a:buChar char="Ø"/>
              <a:tabLst>
                <a:tab pos="179388" algn="l"/>
              </a:tabLst>
            </a:pPr>
            <a:r>
              <a:rPr lang="en-IN" sz="2000" dirty="0" smtClean="0">
                <a:latin typeface="Cambria" pitchFamily="18" charset="0"/>
              </a:rPr>
              <a:t>echo has no return value while print has a return value of 1 so it can be used in expressions. echo can take multiple parameters (although such usage is rare) while print can take one argument. echo is marginally faster than print. </a:t>
            </a:r>
          </a:p>
          <a:p>
            <a:pPr marL="263525" indent="-263525" algn="just">
              <a:buFont typeface="Wingdings" pitchFamily="2" charset="2"/>
              <a:buChar char="Ø"/>
              <a:tabLst>
                <a:tab pos="179388" algn="l"/>
              </a:tabLst>
            </a:pPr>
            <a:endParaRPr lang="en-US" sz="2000" dirty="0" smtClean="0">
              <a:latin typeface="Cambria" pitchFamily="18" charset="0"/>
            </a:endParaRPr>
          </a:p>
          <a:p>
            <a:pPr marL="263525" indent="-263525" algn="just">
              <a:buNone/>
              <a:tabLst>
                <a:tab pos="179388" algn="l"/>
              </a:tabLst>
            </a:pPr>
            <a:r>
              <a:rPr lang="en-IN" sz="2000" dirty="0" smtClean="0">
                <a:latin typeface="Cambria" pitchFamily="18" charset="0"/>
              </a:rPr>
              <a:t>echo Statement </a:t>
            </a:r>
          </a:p>
          <a:p>
            <a:pPr marL="263525" indent="-263525" algn="just">
              <a:buFont typeface="Wingdings" pitchFamily="2" charset="2"/>
              <a:buChar char="Ø"/>
              <a:tabLst>
                <a:tab pos="179388" algn="l"/>
              </a:tabLst>
            </a:pPr>
            <a:r>
              <a:rPr lang="en-IN" sz="2000" dirty="0" smtClean="0">
                <a:latin typeface="Cambria" pitchFamily="18" charset="0"/>
              </a:rPr>
              <a:t>The echo statement can be used with or without parentheses: echo or echo(). Display Text The following example shows how to output text with the echo command (notice that the text can contain HTML </a:t>
            </a:r>
            <a:r>
              <a:rPr lang="en-IN" sz="2000" dirty="0" err="1" smtClean="0">
                <a:latin typeface="Cambria" pitchFamily="18" charset="0"/>
              </a:rPr>
              <a:t>markup</a:t>
            </a:r>
            <a:r>
              <a:rPr lang="en-IN" sz="2000" dirty="0" smtClean="0">
                <a:latin typeface="Cambria" pitchFamily="18" charset="0"/>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pPr marL="263525" indent="-263525" algn="just">
              <a:buNone/>
              <a:tabLst>
                <a:tab pos="179388" algn="l"/>
              </a:tabLst>
            </a:pPr>
            <a:r>
              <a:rPr lang="en-IN" sz="2200" dirty="0" smtClean="0">
                <a:latin typeface="Cambria" pitchFamily="18" charset="0"/>
              </a:rPr>
              <a:t>&lt;html&gt;</a:t>
            </a:r>
          </a:p>
          <a:p>
            <a:pPr marL="263525" indent="-263525" algn="just">
              <a:buNone/>
              <a:tabLst>
                <a:tab pos="179388" algn="l"/>
              </a:tabLst>
            </a:pPr>
            <a:r>
              <a:rPr lang="en-IN" sz="2200" dirty="0" smtClean="0">
                <a:latin typeface="Cambria" pitchFamily="18" charset="0"/>
              </a:rPr>
              <a:t>&lt;body&gt;</a:t>
            </a:r>
          </a:p>
          <a:p>
            <a:pPr marL="263525" indent="-263525" algn="just">
              <a:buNone/>
              <a:tabLst>
                <a:tab pos="179388" algn="l"/>
              </a:tabLst>
            </a:pPr>
            <a:r>
              <a:rPr lang="en-IN" sz="2200" dirty="0" smtClean="0">
                <a:latin typeface="Cambria" pitchFamily="18" charset="0"/>
              </a:rPr>
              <a:t>&lt;?</a:t>
            </a:r>
            <a:r>
              <a:rPr lang="en-IN" sz="2200" dirty="0" err="1" smtClean="0">
                <a:latin typeface="Cambria" pitchFamily="18" charset="0"/>
              </a:rPr>
              <a:t>php</a:t>
            </a:r>
            <a:endParaRPr lang="en-IN" sz="2200" dirty="0" smtClean="0">
              <a:latin typeface="Cambria" pitchFamily="18" charset="0"/>
            </a:endParaRPr>
          </a:p>
          <a:p>
            <a:pPr marL="263525" indent="-263525" algn="just">
              <a:buNone/>
              <a:tabLst>
                <a:tab pos="179388" algn="l"/>
              </a:tabLst>
            </a:pPr>
            <a:r>
              <a:rPr lang="en-IN" sz="2200" dirty="0" smtClean="0">
                <a:latin typeface="Cambria" pitchFamily="18" charset="0"/>
              </a:rPr>
              <a:t>echo "&lt;h2&gt;PHP is Fun!&lt;/h2&gt;";</a:t>
            </a:r>
          </a:p>
          <a:p>
            <a:pPr marL="263525" indent="-263525" algn="just">
              <a:buNone/>
              <a:tabLst>
                <a:tab pos="179388" algn="l"/>
              </a:tabLst>
            </a:pPr>
            <a:r>
              <a:rPr lang="en-IN" sz="2200" dirty="0" smtClean="0">
                <a:latin typeface="Cambria" pitchFamily="18" charset="0"/>
              </a:rPr>
              <a:t>echo "Hello world!&lt;</a:t>
            </a:r>
            <a:r>
              <a:rPr lang="en-IN" sz="2200" dirty="0" err="1" smtClean="0">
                <a:latin typeface="Cambria" pitchFamily="18" charset="0"/>
              </a:rPr>
              <a:t>br</a:t>
            </a:r>
            <a:r>
              <a:rPr lang="en-IN" sz="2200" dirty="0" smtClean="0">
                <a:latin typeface="Cambria" pitchFamily="18" charset="0"/>
              </a:rPr>
              <a:t>&gt;";</a:t>
            </a:r>
          </a:p>
          <a:p>
            <a:pPr marL="263525" indent="-263525" algn="just">
              <a:buNone/>
              <a:tabLst>
                <a:tab pos="179388" algn="l"/>
              </a:tabLst>
            </a:pPr>
            <a:r>
              <a:rPr lang="en-IN" sz="2200" dirty="0" smtClean="0">
                <a:latin typeface="Cambria" pitchFamily="18" charset="0"/>
              </a:rPr>
              <a:t>echo "I'm about to learn PHP!&lt;</a:t>
            </a:r>
            <a:r>
              <a:rPr lang="en-IN" sz="2200" dirty="0" err="1" smtClean="0">
                <a:latin typeface="Cambria" pitchFamily="18" charset="0"/>
              </a:rPr>
              <a:t>br</a:t>
            </a:r>
            <a:r>
              <a:rPr lang="en-IN" sz="2200" dirty="0" smtClean="0">
                <a:latin typeface="Cambria" pitchFamily="18" charset="0"/>
              </a:rPr>
              <a:t>&gt;";</a:t>
            </a:r>
          </a:p>
          <a:p>
            <a:pPr marL="263525" indent="-263525" algn="just">
              <a:buNone/>
              <a:tabLst>
                <a:tab pos="179388" algn="l"/>
              </a:tabLst>
            </a:pPr>
            <a:r>
              <a:rPr lang="en-IN" sz="2200" dirty="0" smtClean="0">
                <a:latin typeface="Cambria" pitchFamily="18" charset="0"/>
              </a:rPr>
              <a:t>echo "This ", "string ", "was ", "made ", "with multiple parameters."; </a:t>
            </a:r>
          </a:p>
          <a:p>
            <a:pPr marL="263525" indent="-263525" algn="just">
              <a:buNone/>
              <a:tabLst>
                <a:tab pos="179388" algn="l"/>
              </a:tabLst>
            </a:pPr>
            <a:r>
              <a:rPr lang="en-IN" sz="2200" dirty="0" smtClean="0">
                <a:latin typeface="Cambria" pitchFamily="18" charset="0"/>
              </a:rPr>
              <a:t>?&gt;</a:t>
            </a:r>
          </a:p>
          <a:p>
            <a:pPr marL="263525" indent="-263525" algn="just">
              <a:buNone/>
              <a:tabLst>
                <a:tab pos="179388" algn="l"/>
              </a:tabLst>
            </a:pPr>
            <a:r>
              <a:rPr lang="en-IN" sz="2200" dirty="0" smtClean="0">
                <a:latin typeface="Cambria" pitchFamily="18" charset="0"/>
              </a:rPr>
              <a:t>&lt;/body&gt;</a:t>
            </a:r>
          </a:p>
          <a:p>
            <a:pPr marL="263525" indent="-263525" algn="just">
              <a:buNone/>
              <a:tabLst>
                <a:tab pos="179388" algn="l"/>
              </a:tabLst>
            </a:pPr>
            <a:r>
              <a:rPr lang="en-IN" sz="2200" dirty="0" smtClean="0">
                <a:latin typeface="Cambria" pitchFamily="18" charset="0"/>
              </a:rPr>
              <a:t>&lt;/html&gt;</a:t>
            </a:r>
          </a:p>
          <a:p>
            <a:pPr>
              <a:buNone/>
            </a:pP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fontScale="92500" lnSpcReduction="10000"/>
          </a:bodyPr>
          <a:lstStyle/>
          <a:p>
            <a:pPr marL="263525" indent="-263525" algn="just">
              <a:buNone/>
              <a:tabLst>
                <a:tab pos="179388" algn="l"/>
              </a:tabLst>
            </a:pPr>
            <a:r>
              <a:rPr lang="en-IN" sz="2200" b="1" dirty="0" smtClean="0">
                <a:solidFill>
                  <a:srgbClr val="002060"/>
                </a:solidFill>
                <a:latin typeface="Cambria" pitchFamily="18" charset="0"/>
              </a:rPr>
              <a:t>The PHP print Statement </a:t>
            </a:r>
          </a:p>
          <a:p>
            <a:pPr marL="0" indent="0" algn="just">
              <a:buNone/>
            </a:pPr>
            <a:r>
              <a:rPr lang="en-IN" sz="2200" dirty="0" smtClean="0">
                <a:solidFill>
                  <a:srgbClr val="002060"/>
                </a:solidFill>
                <a:latin typeface="Cambria" pitchFamily="18" charset="0"/>
              </a:rPr>
              <a:t>The print statement can be used with or without parentheses: print or print(). Display Text The following example shows how to output text with the print command (notice that the text can contain HTML mark</a:t>
            </a:r>
          </a:p>
          <a:p>
            <a:pPr marL="0" indent="0" algn="just">
              <a:buNone/>
            </a:pPr>
            <a:endParaRPr lang="en-IN" sz="2200" dirty="0" smtClean="0">
              <a:solidFill>
                <a:srgbClr val="002060"/>
              </a:solidFill>
              <a:latin typeface="Cambria" pitchFamily="18" charset="0"/>
            </a:endParaRPr>
          </a:p>
          <a:p>
            <a:pPr marL="0" indent="0" algn="just">
              <a:buNone/>
            </a:pPr>
            <a:r>
              <a:rPr lang="en-IN" sz="2200" dirty="0" smtClean="0">
                <a:solidFill>
                  <a:srgbClr val="002060"/>
                </a:solidFill>
                <a:latin typeface="Cambria" pitchFamily="18" charset="0"/>
              </a:rPr>
              <a:t>&lt;html&gt;</a:t>
            </a:r>
          </a:p>
          <a:p>
            <a:pPr marL="0" indent="0" algn="just">
              <a:buNone/>
            </a:pPr>
            <a:r>
              <a:rPr lang="en-IN" sz="2200" dirty="0" smtClean="0">
                <a:solidFill>
                  <a:srgbClr val="002060"/>
                </a:solidFill>
                <a:latin typeface="Cambria" pitchFamily="18" charset="0"/>
              </a:rPr>
              <a:t>&lt;body&gt;</a:t>
            </a:r>
          </a:p>
          <a:p>
            <a:pPr marL="0" indent="0" algn="just">
              <a:buNone/>
            </a:pPr>
            <a:r>
              <a:rPr lang="en-IN" sz="2200" dirty="0" smtClean="0">
                <a:solidFill>
                  <a:srgbClr val="002060"/>
                </a:solidFill>
                <a:latin typeface="Cambria" pitchFamily="18" charset="0"/>
              </a:rPr>
              <a:t>&lt;?</a:t>
            </a:r>
            <a:r>
              <a:rPr lang="en-IN" sz="2200" dirty="0" err="1" smtClean="0">
                <a:solidFill>
                  <a:srgbClr val="002060"/>
                </a:solidFill>
                <a:latin typeface="Cambria" pitchFamily="18" charset="0"/>
              </a:rPr>
              <a:t>php</a:t>
            </a:r>
            <a:endParaRPr lang="en-IN" sz="2200" dirty="0" smtClean="0">
              <a:solidFill>
                <a:srgbClr val="002060"/>
              </a:solidFill>
              <a:latin typeface="Cambria" pitchFamily="18" charset="0"/>
            </a:endParaRPr>
          </a:p>
          <a:p>
            <a:pPr marL="0" indent="0" algn="just">
              <a:buNone/>
            </a:pPr>
            <a:r>
              <a:rPr lang="en-IN" sz="2200" dirty="0" smtClean="0">
                <a:solidFill>
                  <a:srgbClr val="002060"/>
                </a:solidFill>
                <a:latin typeface="Cambria" pitchFamily="18" charset="0"/>
              </a:rPr>
              <a:t>print "&lt;h2&gt;PHP is Fun!&lt;/h2&gt;";</a:t>
            </a:r>
          </a:p>
          <a:p>
            <a:pPr marL="0" indent="0" algn="just">
              <a:buNone/>
            </a:pPr>
            <a:r>
              <a:rPr lang="en-IN" sz="2200" dirty="0" smtClean="0">
                <a:solidFill>
                  <a:srgbClr val="002060"/>
                </a:solidFill>
                <a:latin typeface="Cambria" pitchFamily="18" charset="0"/>
              </a:rPr>
              <a:t>print "Hello world!&lt;</a:t>
            </a:r>
            <a:r>
              <a:rPr lang="en-IN" sz="2200" dirty="0" err="1" smtClean="0">
                <a:solidFill>
                  <a:srgbClr val="002060"/>
                </a:solidFill>
                <a:latin typeface="Cambria" pitchFamily="18" charset="0"/>
              </a:rPr>
              <a:t>br</a:t>
            </a:r>
            <a:r>
              <a:rPr lang="en-IN" sz="2200" dirty="0" smtClean="0">
                <a:solidFill>
                  <a:srgbClr val="002060"/>
                </a:solidFill>
                <a:latin typeface="Cambria" pitchFamily="18" charset="0"/>
              </a:rPr>
              <a:t>&gt;";</a:t>
            </a:r>
          </a:p>
          <a:p>
            <a:pPr marL="0" indent="0" algn="just">
              <a:buNone/>
            </a:pPr>
            <a:r>
              <a:rPr lang="en-IN" sz="2200" dirty="0" smtClean="0">
                <a:solidFill>
                  <a:srgbClr val="002060"/>
                </a:solidFill>
                <a:latin typeface="Cambria" pitchFamily="18" charset="0"/>
              </a:rPr>
              <a:t>print "I'm about to learn PHP!"; </a:t>
            </a:r>
          </a:p>
          <a:p>
            <a:pPr marL="0" indent="0" algn="just">
              <a:buNone/>
            </a:pPr>
            <a:r>
              <a:rPr lang="en-IN" sz="2200" dirty="0" smtClean="0">
                <a:solidFill>
                  <a:srgbClr val="002060"/>
                </a:solidFill>
                <a:latin typeface="Cambria" pitchFamily="18" charset="0"/>
              </a:rPr>
              <a:t>?&gt;</a:t>
            </a:r>
          </a:p>
          <a:p>
            <a:pPr marL="0" indent="0" algn="just">
              <a:buNone/>
            </a:pPr>
            <a:r>
              <a:rPr lang="en-IN" sz="2200" dirty="0" smtClean="0">
                <a:solidFill>
                  <a:srgbClr val="002060"/>
                </a:solidFill>
                <a:latin typeface="Cambria" pitchFamily="18" charset="0"/>
              </a:rPr>
              <a:t>&lt;/body&gt;</a:t>
            </a:r>
          </a:p>
          <a:p>
            <a:pPr marL="0" indent="0" algn="just">
              <a:buNone/>
            </a:pPr>
            <a:r>
              <a:rPr lang="en-IN" sz="2200" dirty="0" smtClean="0">
                <a:solidFill>
                  <a:srgbClr val="002060"/>
                </a:solidFill>
                <a:latin typeface="Cambria" pitchFamily="18" charset="0"/>
              </a:rPr>
              <a:t>&lt;/html&gt;</a:t>
            </a:r>
          </a:p>
          <a:p>
            <a:pPr marL="0" indent="0" algn="just">
              <a:buNone/>
            </a:pPr>
            <a:r>
              <a:rPr lang="en-IN" sz="2200" b="1" dirty="0" smtClean="0">
                <a:solidFill>
                  <a:srgbClr val="002060"/>
                </a:solidFill>
                <a:latin typeface="Cambria" pitchFamily="18" charset="0"/>
              </a:rPr>
              <a:t>OUTPUT:</a:t>
            </a:r>
          </a:p>
          <a:p>
            <a:pPr marL="0" indent="0" algn="just">
              <a:buNone/>
            </a:pPr>
            <a:r>
              <a:rPr lang="en-IN" sz="2200" dirty="0" smtClean="0">
                <a:solidFill>
                  <a:srgbClr val="002060"/>
                </a:solidFill>
                <a:latin typeface="Cambria" pitchFamily="18" charset="0"/>
              </a:rPr>
              <a:t>PHP is Fun!</a:t>
            </a:r>
          </a:p>
          <a:p>
            <a:pPr marL="0" indent="0" algn="just">
              <a:buNone/>
            </a:pPr>
            <a:r>
              <a:rPr lang="en-IN" sz="2200" dirty="0" smtClean="0">
                <a:solidFill>
                  <a:srgbClr val="002060"/>
                </a:solidFill>
                <a:latin typeface="Cambria" pitchFamily="18" charset="0"/>
              </a:rPr>
              <a:t>Hello world!</a:t>
            </a:r>
          </a:p>
          <a:p>
            <a:pPr marL="0" indent="0" algn="just">
              <a:buNone/>
            </a:pPr>
            <a:r>
              <a:rPr lang="en-IN" sz="2200" dirty="0" smtClean="0">
                <a:solidFill>
                  <a:srgbClr val="002060"/>
                </a:solidFill>
                <a:latin typeface="Cambria" pitchFamily="18" charset="0"/>
              </a:rPr>
              <a:t>I'm about to learn PHP!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488968"/>
          </a:xfrm>
        </p:spPr>
        <p:txBody>
          <a:bodyPr vert="horz" lIns="91440" tIns="45720" rIns="91440" bIns="45720" rtlCol="0">
            <a:normAutofit/>
          </a:bodyPr>
          <a:lstStyle/>
          <a:p>
            <a:pPr>
              <a:spcBef>
                <a:spcPct val="20000"/>
              </a:spcBef>
            </a:pPr>
            <a:r>
              <a:rPr lang="en-US" sz="2400" b="1" dirty="0" smtClean="0">
                <a:solidFill>
                  <a:srgbClr val="002060"/>
                </a:solidFill>
                <a:latin typeface="Cambria" pitchFamily="18" charset="0"/>
                <a:ea typeface="+mn-ea"/>
                <a:cs typeface="+mn-cs"/>
              </a:rPr>
              <a:t>PHP Objects</a:t>
            </a:r>
          </a:p>
        </p:txBody>
      </p:sp>
      <p:sp>
        <p:nvSpPr>
          <p:cNvPr id="3" name="Content Placeholder 2"/>
          <p:cNvSpPr>
            <a:spLocks noGrp="1"/>
          </p:cNvSpPr>
          <p:nvPr>
            <p:ph idx="1"/>
          </p:nvPr>
        </p:nvSpPr>
        <p:spPr>
          <a:xfrm>
            <a:off x="457200" y="857232"/>
            <a:ext cx="8229600" cy="5268931"/>
          </a:xfrm>
        </p:spPr>
        <p:txBody>
          <a:bodyPr>
            <a:normAutofit/>
          </a:bodyPr>
          <a:lstStyle/>
          <a:p>
            <a:pPr marL="0" indent="0" algn="just">
              <a:buNone/>
            </a:pPr>
            <a:r>
              <a:rPr lang="en-US" sz="2000" dirty="0" smtClean="0">
                <a:solidFill>
                  <a:srgbClr val="002060"/>
                </a:solidFill>
                <a:latin typeface="Cambria" pitchFamily="18" charset="0"/>
              </a:rPr>
              <a:t>An </a:t>
            </a:r>
            <a:r>
              <a:rPr lang="en-US" sz="2000" b="1" dirty="0" smtClean="0">
                <a:solidFill>
                  <a:srgbClr val="002060"/>
                </a:solidFill>
                <a:latin typeface="Cambria" pitchFamily="18" charset="0"/>
              </a:rPr>
              <a:t>Object</a:t>
            </a:r>
            <a:r>
              <a:rPr lang="en-US" sz="2000" dirty="0" smtClean="0">
                <a:solidFill>
                  <a:srgbClr val="002060"/>
                </a:solidFill>
                <a:latin typeface="Cambria" pitchFamily="18" charset="0"/>
              </a:rPr>
              <a:t> is an individual instance of the data structure defined by a class. We define a class once and then make many objects that belong to it. Objects are also known as instances.</a:t>
            </a:r>
          </a:p>
          <a:p>
            <a:pPr marL="0" indent="0">
              <a:buNone/>
            </a:pPr>
            <a:r>
              <a:rPr lang="en-US" sz="2000" b="1" dirty="0" smtClean="0">
                <a:solidFill>
                  <a:srgbClr val="002060"/>
                </a:solidFill>
                <a:latin typeface="Cambria" pitchFamily="18" charset="0"/>
              </a:rPr>
              <a:t>Creating an Object:</a:t>
            </a: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Following is an example of how to create object using </a:t>
            </a:r>
            <a:r>
              <a:rPr lang="en-US" sz="2000" b="1" dirty="0" smtClean="0">
                <a:solidFill>
                  <a:srgbClr val="002060"/>
                </a:solidFill>
                <a:latin typeface="Cambria" pitchFamily="18" charset="0"/>
              </a:rPr>
              <a:t>new</a:t>
            </a:r>
            <a:r>
              <a:rPr lang="en-US" sz="2000" dirty="0" smtClean="0">
                <a:solidFill>
                  <a:srgbClr val="002060"/>
                </a:solidFill>
                <a:latin typeface="Cambria" pitchFamily="18" charset="0"/>
              </a:rPr>
              <a:t> operator.</a:t>
            </a:r>
          </a:p>
          <a:p>
            <a:pPr marL="0" indent="0">
              <a:buNone/>
            </a:pPr>
            <a:r>
              <a:rPr lang="en-US" sz="2000" dirty="0" smtClean="0">
                <a:solidFill>
                  <a:srgbClr val="002060"/>
                </a:solidFill>
                <a:latin typeface="Cambria" pitchFamily="18" charset="0"/>
              </a:rPr>
              <a:t>class Books </a:t>
            </a:r>
          </a:p>
          <a:p>
            <a:pPr marL="0" indent="0">
              <a:buNone/>
            </a:pPr>
            <a:r>
              <a:rPr lang="en-US" sz="2000" dirty="0" smtClean="0">
                <a:solidFill>
                  <a:srgbClr val="002060"/>
                </a:solidFill>
                <a:latin typeface="Cambria" pitchFamily="18" charset="0"/>
              </a:rPr>
              <a:t>{ </a:t>
            </a:r>
          </a:p>
          <a:p>
            <a:pPr marL="0" indent="0">
              <a:buNone/>
            </a:pPr>
            <a:r>
              <a:rPr lang="en-US" sz="2000" dirty="0" smtClean="0">
                <a:solidFill>
                  <a:srgbClr val="002060"/>
                </a:solidFill>
                <a:latin typeface="Cambria" pitchFamily="18" charset="0"/>
              </a:rPr>
              <a:t>// Members of class Books </a:t>
            </a:r>
          </a:p>
          <a:p>
            <a:pPr marL="0" indent="0">
              <a:buNone/>
            </a:pPr>
            <a:r>
              <a:rPr lang="en-US" sz="2000" dirty="0" smtClean="0">
                <a:solidFill>
                  <a:srgbClr val="002060"/>
                </a:solidFill>
                <a:latin typeface="Cambria" pitchFamily="18" charset="0"/>
              </a:rPr>
              <a:t>} </a:t>
            </a:r>
          </a:p>
          <a:p>
            <a:pPr marL="0" indent="0">
              <a:buNone/>
            </a:pPr>
            <a:r>
              <a:rPr lang="en-US" sz="2000" dirty="0" smtClean="0">
                <a:solidFill>
                  <a:srgbClr val="002060"/>
                </a:solidFill>
                <a:latin typeface="Cambria" pitchFamily="18" charset="0"/>
              </a:rPr>
              <a:t>// Creating three objects of Books </a:t>
            </a:r>
          </a:p>
          <a:p>
            <a:pPr marL="0" indent="0">
              <a:buNone/>
            </a:pPr>
            <a:r>
              <a:rPr lang="en-US" sz="2000" dirty="0" smtClean="0">
                <a:solidFill>
                  <a:srgbClr val="002060"/>
                </a:solidFill>
                <a:latin typeface="Cambria" pitchFamily="18" charset="0"/>
              </a:rPr>
              <a:t>$physics = new Books;</a:t>
            </a:r>
          </a:p>
          <a:p>
            <a:pPr marL="0" indent="0">
              <a:buNone/>
            </a:pPr>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maths</a:t>
            </a:r>
            <a:r>
              <a:rPr lang="en-US" sz="2000" dirty="0" smtClean="0">
                <a:solidFill>
                  <a:srgbClr val="002060"/>
                </a:solidFill>
                <a:latin typeface="Cambria" pitchFamily="18" charset="0"/>
              </a:rPr>
              <a:t> = new Books; </a:t>
            </a:r>
          </a:p>
          <a:p>
            <a:pPr marL="0" indent="0">
              <a:buNone/>
            </a:pPr>
            <a:r>
              <a:rPr lang="en-US" sz="2000" dirty="0" smtClean="0">
                <a:solidFill>
                  <a:srgbClr val="002060"/>
                </a:solidFill>
                <a:latin typeface="Cambria" pitchFamily="18" charset="0"/>
              </a:rPr>
              <a:t>$chemistry = new Books;</a:t>
            </a: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429396"/>
          </a:xfrm>
        </p:spPr>
        <p:txBody>
          <a:bodyPr>
            <a:noAutofit/>
          </a:bodyPr>
          <a:lstStyle/>
          <a:p>
            <a:pPr fontAlgn="base">
              <a:buNone/>
            </a:pPr>
            <a:r>
              <a:rPr lang="en-US" sz="1500" dirty="0" smtClean="0">
                <a:solidFill>
                  <a:srgbClr val="002060"/>
                </a:solidFill>
                <a:latin typeface="Cambria" pitchFamily="18" charset="0"/>
              </a:rPr>
              <a:t>&lt;?</a:t>
            </a:r>
            <a:r>
              <a:rPr lang="en-US" sz="1500" dirty="0" err="1" smtClean="0">
                <a:solidFill>
                  <a:srgbClr val="002060"/>
                </a:solidFill>
                <a:latin typeface="Cambria" pitchFamily="18" charset="0"/>
              </a:rPr>
              <a:t>php</a:t>
            </a:r>
            <a:r>
              <a:rPr lang="en-US" sz="1500" dirty="0" smtClean="0">
                <a:solidFill>
                  <a:srgbClr val="002060"/>
                </a:solidFill>
                <a:latin typeface="Cambria" pitchFamily="18" charset="0"/>
              </a:rPr>
              <a:t> </a:t>
            </a:r>
          </a:p>
          <a:p>
            <a:pPr fontAlgn="base">
              <a:buNone/>
            </a:pPr>
            <a:r>
              <a:rPr lang="en-US" sz="1500" dirty="0" smtClean="0">
                <a:solidFill>
                  <a:srgbClr val="002060"/>
                </a:solidFill>
                <a:latin typeface="Cambria" pitchFamily="18" charset="0"/>
              </a:rPr>
              <a:t>   class Books {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var</a:t>
            </a:r>
            <a:r>
              <a:rPr lang="en-US" sz="1500" dirty="0" smtClean="0">
                <a:solidFill>
                  <a:srgbClr val="002060"/>
                </a:solidFill>
                <a:latin typeface="Cambria" pitchFamily="18" charset="0"/>
              </a:rPr>
              <a:t> $price;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var</a:t>
            </a:r>
            <a:r>
              <a:rPr lang="en-US" sz="1500" dirty="0" smtClean="0">
                <a:solidFill>
                  <a:srgbClr val="002060"/>
                </a:solidFill>
                <a:latin typeface="Cambria" pitchFamily="18" charset="0"/>
              </a:rPr>
              <a:t> $title; </a:t>
            </a:r>
          </a:p>
          <a:p>
            <a:pPr fontAlgn="base">
              <a:buNone/>
            </a:pPr>
            <a:r>
              <a:rPr lang="en-US" sz="1500" dirty="0" smtClean="0">
                <a:solidFill>
                  <a:srgbClr val="002060"/>
                </a:solidFill>
                <a:latin typeface="Cambria" pitchFamily="18" charset="0"/>
              </a:rPr>
              <a:t>      function </a:t>
            </a:r>
            <a:r>
              <a:rPr lang="en-US" sz="1500" dirty="0" err="1" smtClean="0">
                <a:solidFill>
                  <a:srgbClr val="002060"/>
                </a:solidFill>
                <a:latin typeface="Cambria" pitchFamily="18" charset="0"/>
              </a:rPr>
              <a:t>setPrice</a:t>
            </a:r>
            <a:r>
              <a:rPr lang="en-US" sz="1500" dirty="0" smtClean="0">
                <a:solidFill>
                  <a:srgbClr val="002060"/>
                </a:solidFill>
                <a:latin typeface="Cambria" pitchFamily="18" charset="0"/>
              </a:rPr>
              <a:t>($par){ </a:t>
            </a:r>
          </a:p>
          <a:p>
            <a:pPr fontAlgn="base">
              <a:buNone/>
            </a:pPr>
            <a:r>
              <a:rPr lang="en-US" sz="1500" dirty="0" smtClean="0">
                <a:solidFill>
                  <a:srgbClr val="002060"/>
                </a:solidFill>
                <a:latin typeface="Cambria" pitchFamily="18" charset="0"/>
              </a:rPr>
              <a:t>         $this-&gt;price = $par; </a:t>
            </a:r>
          </a:p>
          <a:p>
            <a:pPr fontAlgn="base">
              <a:buNone/>
            </a:pPr>
            <a:r>
              <a:rPr lang="en-US" sz="1500" dirty="0" smtClean="0">
                <a:solidFill>
                  <a:srgbClr val="002060"/>
                </a:solidFill>
                <a:latin typeface="Cambria" pitchFamily="18" charset="0"/>
              </a:rPr>
              <a:t>      } </a:t>
            </a:r>
          </a:p>
          <a:p>
            <a:pPr fontAlgn="base">
              <a:buNone/>
            </a:pPr>
            <a:r>
              <a:rPr lang="en-US" sz="1500" dirty="0" smtClean="0">
                <a:solidFill>
                  <a:srgbClr val="002060"/>
                </a:solidFill>
                <a:latin typeface="Cambria" pitchFamily="18" charset="0"/>
              </a:rPr>
              <a:t>      function </a:t>
            </a:r>
            <a:r>
              <a:rPr lang="en-US" sz="1500" dirty="0" err="1" smtClean="0">
                <a:solidFill>
                  <a:srgbClr val="002060"/>
                </a:solidFill>
                <a:latin typeface="Cambria" pitchFamily="18" charset="0"/>
              </a:rPr>
              <a:t>getPrice</a:t>
            </a:r>
            <a:r>
              <a:rPr lang="en-US" sz="1500" dirty="0" smtClean="0">
                <a:solidFill>
                  <a:srgbClr val="002060"/>
                </a:solidFill>
                <a:latin typeface="Cambria" pitchFamily="18" charset="0"/>
              </a:rPr>
              <a:t>(){ </a:t>
            </a:r>
          </a:p>
          <a:p>
            <a:pPr fontAlgn="base">
              <a:buNone/>
            </a:pPr>
            <a:r>
              <a:rPr lang="en-US" sz="1500" dirty="0" smtClean="0">
                <a:solidFill>
                  <a:srgbClr val="002060"/>
                </a:solidFill>
                <a:latin typeface="Cambria" pitchFamily="18" charset="0"/>
              </a:rPr>
              <a:t>         echo $this-&gt;price."&lt;</a:t>
            </a:r>
            <a:r>
              <a:rPr lang="en-US" sz="1500" dirty="0" err="1" smtClean="0">
                <a:solidFill>
                  <a:srgbClr val="002060"/>
                </a:solidFill>
                <a:latin typeface="Cambria" pitchFamily="18" charset="0"/>
              </a:rPr>
              <a:t>br</a:t>
            </a:r>
            <a:r>
              <a:rPr lang="en-US" sz="1500" dirty="0" smtClean="0">
                <a:solidFill>
                  <a:srgbClr val="002060"/>
                </a:solidFill>
                <a:latin typeface="Cambria" pitchFamily="18" charset="0"/>
              </a:rPr>
              <a:t>&gt;"; </a:t>
            </a:r>
          </a:p>
          <a:p>
            <a:pPr fontAlgn="base">
              <a:buNone/>
            </a:pPr>
            <a:r>
              <a:rPr lang="en-US" sz="1500" dirty="0" smtClean="0">
                <a:solidFill>
                  <a:srgbClr val="002060"/>
                </a:solidFill>
                <a:latin typeface="Cambria" pitchFamily="18" charset="0"/>
              </a:rPr>
              <a:t>      } </a:t>
            </a:r>
          </a:p>
          <a:p>
            <a:pPr fontAlgn="base">
              <a:buNone/>
            </a:pPr>
            <a:r>
              <a:rPr lang="en-US" sz="1500" dirty="0" smtClean="0">
                <a:solidFill>
                  <a:srgbClr val="002060"/>
                </a:solidFill>
                <a:latin typeface="Cambria" pitchFamily="18" charset="0"/>
              </a:rPr>
              <a:t>      function </a:t>
            </a:r>
            <a:r>
              <a:rPr lang="en-US" sz="1500" dirty="0" err="1" smtClean="0">
                <a:solidFill>
                  <a:srgbClr val="002060"/>
                </a:solidFill>
                <a:latin typeface="Cambria" pitchFamily="18" charset="0"/>
              </a:rPr>
              <a:t>setTitle</a:t>
            </a:r>
            <a:r>
              <a:rPr lang="en-US" sz="1500" dirty="0" smtClean="0">
                <a:solidFill>
                  <a:srgbClr val="002060"/>
                </a:solidFill>
                <a:latin typeface="Cambria" pitchFamily="18" charset="0"/>
              </a:rPr>
              <a:t>($par){ </a:t>
            </a:r>
          </a:p>
          <a:p>
            <a:pPr fontAlgn="base">
              <a:buNone/>
            </a:pPr>
            <a:r>
              <a:rPr lang="en-US" sz="1500" dirty="0" smtClean="0">
                <a:solidFill>
                  <a:srgbClr val="002060"/>
                </a:solidFill>
                <a:latin typeface="Cambria" pitchFamily="18" charset="0"/>
              </a:rPr>
              <a:t>         $this-&gt;title = $par; </a:t>
            </a:r>
          </a:p>
          <a:p>
            <a:pPr fontAlgn="base">
              <a:buNone/>
            </a:pPr>
            <a:r>
              <a:rPr lang="en-US" sz="1500" dirty="0" smtClean="0">
                <a:solidFill>
                  <a:srgbClr val="002060"/>
                </a:solidFill>
                <a:latin typeface="Cambria" pitchFamily="18" charset="0"/>
              </a:rPr>
              <a:t>      } </a:t>
            </a:r>
          </a:p>
          <a:p>
            <a:pPr fontAlgn="base">
              <a:buNone/>
            </a:pPr>
            <a:r>
              <a:rPr lang="en-US" sz="1500" dirty="0" smtClean="0">
                <a:solidFill>
                  <a:srgbClr val="002060"/>
                </a:solidFill>
                <a:latin typeface="Cambria" pitchFamily="18" charset="0"/>
              </a:rPr>
              <a:t>      function </a:t>
            </a:r>
            <a:r>
              <a:rPr lang="en-US" sz="1500" dirty="0" err="1" smtClean="0">
                <a:solidFill>
                  <a:srgbClr val="002060"/>
                </a:solidFill>
                <a:latin typeface="Cambria" pitchFamily="18" charset="0"/>
              </a:rPr>
              <a:t>getTitle</a:t>
            </a:r>
            <a:r>
              <a:rPr lang="en-US" sz="1500" dirty="0" smtClean="0">
                <a:solidFill>
                  <a:srgbClr val="002060"/>
                </a:solidFill>
                <a:latin typeface="Cambria" pitchFamily="18" charset="0"/>
              </a:rPr>
              <a:t>(){ </a:t>
            </a:r>
          </a:p>
          <a:p>
            <a:pPr fontAlgn="base">
              <a:buNone/>
            </a:pPr>
            <a:r>
              <a:rPr lang="en-US" sz="1500" dirty="0" smtClean="0">
                <a:solidFill>
                  <a:srgbClr val="002060"/>
                </a:solidFill>
                <a:latin typeface="Cambria" pitchFamily="18" charset="0"/>
              </a:rPr>
              <a:t>         echo $this-&gt;title."&lt;</a:t>
            </a:r>
            <a:r>
              <a:rPr lang="en-US" sz="1500" dirty="0" err="1" smtClean="0">
                <a:solidFill>
                  <a:srgbClr val="002060"/>
                </a:solidFill>
                <a:latin typeface="Cambria" pitchFamily="18" charset="0"/>
              </a:rPr>
              <a:t>br</a:t>
            </a:r>
            <a:r>
              <a:rPr lang="en-US" sz="1500" dirty="0" smtClean="0">
                <a:solidFill>
                  <a:srgbClr val="002060"/>
                </a:solidFill>
                <a:latin typeface="Cambria" pitchFamily="18" charset="0"/>
              </a:rPr>
              <a:t>&gt;" ; </a:t>
            </a:r>
          </a:p>
          <a:p>
            <a:pPr fontAlgn="base">
              <a:buNone/>
            </a:pPr>
            <a:r>
              <a:rPr lang="en-US" sz="1500" dirty="0" smtClean="0">
                <a:solidFill>
                  <a:srgbClr val="002060"/>
                </a:solidFill>
                <a:latin typeface="Cambria" pitchFamily="18" charset="0"/>
              </a:rPr>
              <a:t>      } </a:t>
            </a:r>
          </a:p>
          <a:p>
            <a:pPr fontAlgn="base">
              <a:buNone/>
            </a:pPr>
            <a:r>
              <a:rPr lang="en-US" sz="1500" dirty="0" smtClean="0">
                <a:solidFill>
                  <a:srgbClr val="002060"/>
                </a:solidFill>
                <a:latin typeface="Cambria" pitchFamily="18" charset="0"/>
              </a:rPr>
              <a:t>   }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maths</a:t>
            </a:r>
            <a:r>
              <a:rPr lang="en-US" sz="1500" dirty="0" smtClean="0">
                <a:solidFill>
                  <a:srgbClr val="002060"/>
                </a:solidFill>
                <a:latin typeface="Cambria" pitchFamily="18" charset="0"/>
              </a:rPr>
              <a:t> = new Books;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maths</a:t>
            </a:r>
            <a:r>
              <a:rPr lang="en-US" sz="1500" dirty="0" smtClean="0">
                <a:solidFill>
                  <a:srgbClr val="002060"/>
                </a:solidFill>
                <a:latin typeface="Cambria" pitchFamily="18" charset="0"/>
              </a:rPr>
              <a:t>-&gt;</a:t>
            </a:r>
            <a:r>
              <a:rPr lang="en-US" sz="1500" dirty="0" err="1" smtClean="0">
                <a:solidFill>
                  <a:srgbClr val="002060"/>
                </a:solidFill>
                <a:latin typeface="Cambria" pitchFamily="18" charset="0"/>
              </a:rPr>
              <a:t>setTitle</a:t>
            </a:r>
            <a:r>
              <a:rPr lang="en-US" sz="1500" dirty="0" smtClean="0">
                <a:solidFill>
                  <a:srgbClr val="002060"/>
                </a:solidFill>
                <a:latin typeface="Cambria" pitchFamily="18" charset="0"/>
              </a:rPr>
              <a:t>( "Algebra" );    	/* Setting title and prices for the object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maths</a:t>
            </a:r>
            <a:r>
              <a:rPr lang="en-US" sz="1500" dirty="0" smtClean="0">
                <a:solidFill>
                  <a:srgbClr val="002060"/>
                </a:solidFill>
                <a:latin typeface="Cambria" pitchFamily="18" charset="0"/>
              </a:rPr>
              <a:t>-&gt;</a:t>
            </a:r>
            <a:r>
              <a:rPr lang="en-US" sz="1500" dirty="0" err="1" smtClean="0">
                <a:solidFill>
                  <a:srgbClr val="002060"/>
                </a:solidFill>
                <a:latin typeface="Cambria" pitchFamily="18" charset="0"/>
              </a:rPr>
              <a:t>setPrice</a:t>
            </a:r>
            <a:r>
              <a:rPr lang="en-US" sz="1500" dirty="0" smtClean="0">
                <a:solidFill>
                  <a:srgbClr val="002060"/>
                </a:solidFill>
                <a:latin typeface="Cambria" pitchFamily="18" charset="0"/>
              </a:rPr>
              <a:t>( 7 );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maths</a:t>
            </a:r>
            <a:r>
              <a:rPr lang="en-US" sz="1500" dirty="0" smtClean="0">
                <a:solidFill>
                  <a:srgbClr val="002060"/>
                </a:solidFill>
                <a:latin typeface="Cambria" pitchFamily="18" charset="0"/>
              </a:rPr>
              <a:t>-&gt;</a:t>
            </a:r>
            <a:r>
              <a:rPr lang="en-US" sz="1500" dirty="0" err="1" smtClean="0">
                <a:solidFill>
                  <a:srgbClr val="002060"/>
                </a:solidFill>
                <a:latin typeface="Cambria" pitchFamily="18" charset="0"/>
              </a:rPr>
              <a:t>getTitle</a:t>
            </a:r>
            <a:r>
              <a:rPr lang="en-US" sz="1500" dirty="0" smtClean="0">
                <a:solidFill>
                  <a:srgbClr val="002060"/>
                </a:solidFill>
                <a:latin typeface="Cambria" pitchFamily="18" charset="0"/>
              </a:rPr>
              <a:t>(); </a:t>
            </a:r>
          </a:p>
          <a:p>
            <a:pPr fontAlgn="base">
              <a:buNone/>
            </a:pPr>
            <a:r>
              <a:rPr lang="en-US" sz="1500" dirty="0" smtClean="0">
                <a:solidFill>
                  <a:srgbClr val="002060"/>
                </a:solidFill>
                <a:latin typeface="Cambria" pitchFamily="18" charset="0"/>
              </a:rPr>
              <a:t>     $</a:t>
            </a:r>
            <a:r>
              <a:rPr lang="en-US" sz="1500" dirty="0" err="1" smtClean="0">
                <a:solidFill>
                  <a:srgbClr val="002060"/>
                </a:solidFill>
                <a:latin typeface="Cambria" pitchFamily="18" charset="0"/>
              </a:rPr>
              <a:t>maths</a:t>
            </a:r>
            <a:r>
              <a:rPr lang="en-US" sz="1500" dirty="0" smtClean="0">
                <a:solidFill>
                  <a:srgbClr val="002060"/>
                </a:solidFill>
                <a:latin typeface="Cambria" pitchFamily="18" charset="0"/>
              </a:rPr>
              <a:t>-&gt;</a:t>
            </a:r>
            <a:r>
              <a:rPr lang="en-US" sz="1500" dirty="0" err="1" smtClean="0">
                <a:solidFill>
                  <a:srgbClr val="002060"/>
                </a:solidFill>
                <a:latin typeface="Cambria" pitchFamily="18" charset="0"/>
              </a:rPr>
              <a:t>getPrice</a:t>
            </a:r>
            <a:r>
              <a:rPr lang="en-US" sz="1500" dirty="0" smtClean="0">
                <a:solidFill>
                  <a:srgbClr val="002060"/>
                </a:solidFill>
                <a:latin typeface="Cambria" pitchFamily="18" charset="0"/>
              </a:rPr>
              <a:t>(); 	                    /* Calling Member Functions */  </a:t>
            </a:r>
          </a:p>
          <a:p>
            <a:pPr fontAlgn="base">
              <a:buNone/>
            </a:pPr>
            <a:r>
              <a:rPr lang="en-US" sz="1500" dirty="0" smtClean="0">
                <a:solidFill>
                  <a:srgbClr val="002060"/>
                </a:solidFill>
                <a:latin typeface="Cambria" pitchFamily="18" charset="0"/>
              </a:rPr>
              <a:t>?&gt;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marL="0" indent="0">
              <a:buNone/>
            </a:pPr>
            <a:r>
              <a:rPr lang="en-US" sz="2400" dirty="0" smtClean="0">
                <a:solidFill>
                  <a:srgbClr val="002060"/>
                </a:solidFill>
                <a:latin typeface="Cambria" pitchFamily="18" charset="0"/>
              </a:rPr>
              <a:t>The </a:t>
            </a:r>
            <a:r>
              <a:rPr lang="en-US" sz="2400" dirty="0" smtClean="0">
                <a:solidFill>
                  <a:srgbClr val="00B0F0"/>
                </a:solidFill>
                <a:latin typeface="Cambria" pitchFamily="18" charset="0"/>
              </a:rPr>
              <a:t>count()</a:t>
            </a:r>
            <a:r>
              <a:rPr lang="en-US" sz="2400" dirty="0" smtClean="0">
                <a:solidFill>
                  <a:srgbClr val="002060"/>
                </a:solidFill>
                <a:latin typeface="Cambria" pitchFamily="18" charset="0"/>
              </a:rPr>
              <a:t> function is used to return the length (the number of elements) of an array:</a:t>
            </a:r>
          </a:p>
          <a:p>
            <a:pPr>
              <a:buNone/>
            </a:pPr>
            <a:r>
              <a:rPr lang="en-US" sz="2400" b="1" dirty="0" smtClean="0">
                <a:solidFill>
                  <a:srgbClr val="002060"/>
                </a:solidFill>
                <a:latin typeface="Cambria" pitchFamily="18" charset="0"/>
              </a:rPr>
              <a:t>Example</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$cars = array("Volvo", "BMW", "Toyota");</a:t>
            </a:r>
          </a:p>
          <a:p>
            <a:pPr>
              <a:buNone/>
            </a:pPr>
            <a:r>
              <a:rPr lang="en-US" sz="2400" dirty="0" smtClean="0">
                <a:solidFill>
                  <a:srgbClr val="002060"/>
                </a:solidFill>
                <a:latin typeface="Cambria" pitchFamily="18" charset="0"/>
              </a:rPr>
              <a:t>echo count($cars);</a:t>
            </a:r>
          </a:p>
          <a:p>
            <a:pPr>
              <a:buNone/>
            </a:pP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714356"/>
            <a:ext cx="8229600" cy="5214974"/>
          </a:xfrm>
        </p:spPr>
        <p:txBody>
          <a:bodyPr>
            <a:normAutofit/>
          </a:bodyPr>
          <a:lstStyle/>
          <a:p>
            <a:pPr>
              <a:buNone/>
            </a:pPr>
            <a:r>
              <a:rPr lang="en-US" sz="2400" b="1" dirty="0" smtClean="0">
                <a:solidFill>
                  <a:srgbClr val="002060"/>
                </a:solidFill>
                <a:latin typeface="Cambria" pitchFamily="18" charset="0"/>
              </a:rPr>
              <a:t>PHP - Sort Functions For Arrays</a:t>
            </a:r>
          </a:p>
          <a:p>
            <a:pPr>
              <a:buFont typeface="Wingdings" pitchFamily="2" charset="2"/>
              <a:buChar char="Ø"/>
            </a:pPr>
            <a:r>
              <a:rPr lang="en-US" sz="2400" dirty="0" smtClean="0">
                <a:solidFill>
                  <a:srgbClr val="002060"/>
                </a:solidFill>
                <a:latin typeface="Cambria" pitchFamily="18" charset="0"/>
              </a:rPr>
              <a:t>sort() - sort arrays in ascending order</a:t>
            </a:r>
          </a:p>
          <a:p>
            <a:pPr>
              <a:buFont typeface="Wingdings" pitchFamily="2" charset="2"/>
              <a:buChar char="Ø"/>
            </a:pPr>
            <a:r>
              <a:rPr lang="en-US" sz="2400" dirty="0" err="1" smtClean="0">
                <a:solidFill>
                  <a:srgbClr val="002060"/>
                </a:solidFill>
                <a:latin typeface="Cambria" pitchFamily="18" charset="0"/>
              </a:rPr>
              <a:t>rsort</a:t>
            </a:r>
            <a:r>
              <a:rPr lang="en-US" sz="2400" dirty="0" smtClean="0">
                <a:solidFill>
                  <a:srgbClr val="002060"/>
                </a:solidFill>
                <a:latin typeface="Cambria" pitchFamily="18" charset="0"/>
              </a:rPr>
              <a:t>() - sort arrays in descending order</a:t>
            </a:r>
          </a:p>
          <a:p>
            <a:pPr>
              <a:buFont typeface="Wingdings" pitchFamily="2" charset="2"/>
              <a:buChar char="Ø"/>
            </a:pPr>
            <a:r>
              <a:rPr lang="en-US" sz="2400" dirty="0" err="1" smtClean="0">
                <a:solidFill>
                  <a:srgbClr val="002060"/>
                </a:solidFill>
                <a:latin typeface="Cambria" pitchFamily="18" charset="0"/>
              </a:rPr>
              <a:t>asort</a:t>
            </a:r>
            <a:r>
              <a:rPr lang="en-US" sz="2400" dirty="0" smtClean="0">
                <a:solidFill>
                  <a:srgbClr val="002060"/>
                </a:solidFill>
                <a:latin typeface="Cambria" pitchFamily="18" charset="0"/>
              </a:rPr>
              <a:t>() - sort associative arrays in ascending order, according to the value</a:t>
            </a:r>
          </a:p>
          <a:p>
            <a:pPr>
              <a:buFont typeface="Wingdings" pitchFamily="2" charset="2"/>
              <a:buChar char="Ø"/>
            </a:pPr>
            <a:r>
              <a:rPr lang="en-US" sz="2400" dirty="0" err="1" smtClean="0">
                <a:solidFill>
                  <a:srgbClr val="002060"/>
                </a:solidFill>
                <a:latin typeface="Cambria" pitchFamily="18" charset="0"/>
              </a:rPr>
              <a:t>ksort</a:t>
            </a:r>
            <a:r>
              <a:rPr lang="en-US" sz="2400" dirty="0" smtClean="0">
                <a:solidFill>
                  <a:srgbClr val="002060"/>
                </a:solidFill>
                <a:latin typeface="Cambria" pitchFamily="18" charset="0"/>
              </a:rPr>
              <a:t>() - sort associative arrays in ascending order, according to the key</a:t>
            </a:r>
          </a:p>
          <a:p>
            <a:pPr>
              <a:buFont typeface="Wingdings" pitchFamily="2" charset="2"/>
              <a:buChar char="Ø"/>
            </a:pPr>
            <a:r>
              <a:rPr lang="en-US" sz="2400" dirty="0" err="1" smtClean="0">
                <a:solidFill>
                  <a:srgbClr val="002060"/>
                </a:solidFill>
                <a:latin typeface="Cambria" pitchFamily="18" charset="0"/>
              </a:rPr>
              <a:t>arsort</a:t>
            </a:r>
            <a:r>
              <a:rPr lang="en-US" sz="2400" dirty="0" smtClean="0">
                <a:solidFill>
                  <a:srgbClr val="002060"/>
                </a:solidFill>
                <a:latin typeface="Cambria" pitchFamily="18" charset="0"/>
              </a:rPr>
              <a:t>() - sort associative arrays in descending order, according to the value</a:t>
            </a:r>
          </a:p>
          <a:p>
            <a:pPr>
              <a:buFont typeface="Wingdings" pitchFamily="2" charset="2"/>
              <a:buChar char="Ø"/>
            </a:pPr>
            <a:r>
              <a:rPr lang="en-US" sz="2400" dirty="0" err="1" smtClean="0">
                <a:solidFill>
                  <a:srgbClr val="002060"/>
                </a:solidFill>
                <a:latin typeface="Cambria" pitchFamily="18" charset="0"/>
              </a:rPr>
              <a:t>krsort</a:t>
            </a:r>
            <a:r>
              <a:rPr lang="en-US" sz="2400" dirty="0" smtClean="0">
                <a:solidFill>
                  <a:srgbClr val="002060"/>
                </a:solidFill>
                <a:latin typeface="Cambria" pitchFamily="18" charset="0"/>
              </a:rPr>
              <a:t>() - sort associative arrays in descending order, according to the key</a:t>
            </a:r>
          </a:p>
          <a:p>
            <a:pPr>
              <a:buNone/>
            </a:pP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0000" lnSpcReduction="20000"/>
          </a:bodyPr>
          <a:lstStyle/>
          <a:p>
            <a:pPr>
              <a:buNone/>
            </a:pPr>
            <a:r>
              <a:rPr lang="en-US" b="1" dirty="0" smtClean="0">
                <a:solidFill>
                  <a:srgbClr val="002060"/>
                </a:solidFill>
                <a:latin typeface="Cambria" pitchFamily="18" charset="0"/>
              </a:rPr>
              <a:t>Sort Array in Ascending Order - sort()</a:t>
            </a:r>
          </a:p>
          <a:p>
            <a:pPr>
              <a:buNone/>
            </a:pPr>
            <a:r>
              <a:rPr lang="en-US" dirty="0" smtClean="0">
                <a:solidFill>
                  <a:srgbClr val="002060"/>
                </a:solidFill>
                <a:latin typeface="Cambria" pitchFamily="18" charset="0"/>
              </a:rPr>
              <a:t>&lt;!DOCTYPE html&gt;</a:t>
            </a:r>
          </a:p>
          <a:p>
            <a:pPr>
              <a:buNone/>
            </a:pPr>
            <a:r>
              <a:rPr lang="en-US" dirty="0" smtClean="0">
                <a:solidFill>
                  <a:srgbClr val="002060"/>
                </a:solidFill>
                <a:latin typeface="Cambria" pitchFamily="18" charset="0"/>
              </a:rPr>
              <a:t>&lt;html&gt;</a:t>
            </a:r>
          </a:p>
          <a:p>
            <a:pPr>
              <a:buNone/>
            </a:pPr>
            <a:r>
              <a:rPr lang="en-US" dirty="0" smtClean="0">
                <a:solidFill>
                  <a:srgbClr val="002060"/>
                </a:solidFill>
                <a:latin typeface="Cambria" pitchFamily="18" charset="0"/>
              </a:rPr>
              <a:t>&lt;body&gt;</a:t>
            </a:r>
          </a:p>
          <a:p>
            <a:pPr>
              <a:buNone/>
            </a:pPr>
            <a:r>
              <a:rPr lang="en-US" dirty="0" smtClean="0">
                <a:solidFill>
                  <a:srgbClr val="002060"/>
                </a:solidFill>
                <a:latin typeface="Cambria" pitchFamily="18" charset="0"/>
              </a:rPr>
              <a:t>&lt;?</a:t>
            </a:r>
            <a:r>
              <a:rPr lang="en-US" dirty="0" err="1" smtClean="0">
                <a:solidFill>
                  <a:srgbClr val="002060"/>
                </a:solidFill>
                <a:latin typeface="Cambria" pitchFamily="18" charset="0"/>
              </a:rPr>
              <a:t>php</a:t>
            </a: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$cars = array("Volvo", "BMW", "Toyota");</a:t>
            </a:r>
          </a:p>
          <a:p>
            <a:pPr>
              <a:buNone/>
            </a:pPr>
            <a:r>
              <a:rPr lang="en-US" dirty="0" smtClean="0">
                <a:solidFill>
                  <a:srgbClr val="002060"/>
                </a:solidFill>
                <a:latin typeface="Cambria" pitchFamily="18" charset="0"/>
              </a:rPr>
              <a:t>sort($cars);</a:t>
            </a:r>
          </a:p>
          <a:p>
            <a:pPr>
              <a:buNone/>
            </a:pPr>
            <a:r>
              <a:rPr lang="en-US" dirty="0" smtClean="0">
                <a:solidFill>
                  <a:srgbClr val="002060"/>
                </a:solidFill>
                <a:latin typeface="Cambria" pitchFamily="18" charset="0"/>
              </a:rPr>
              <a:t>$</a:t>
            </a:r>
            <a:r>
              <a:rPr lang="en-US" dirty="0" err="1" smtClean="0">
                <a:solidFill>
                  <a:srgbClr val="002060"/>
                </a:solidFill>
                <a:latin typeface="Cambria" pitchFamily="18" charset="0"/>
              </a:rPr>
              <a:t>clength</a:t>
            </a:r>
            <a:r>
              <a:rPr lang="en-US" dirty="0" smtClean="0">
                <a:solidFill>
                  <a:srgbClr val="002060"/>
                </a:solidFill>
                <a:latin typeface="Cambria" pitchFamily="18" charset="0"/>
              </a:rPr>
              <a:t> = count($cars);</a:t>
            </a:r>
          </a:p>
          <a:p>
            <a:pPr>
              <a:buNone/>
            </a:pPr>
            <a:r>
              <a:rPr lang="en-US" dirty="0" smtClean="0">
                <a:solidFill>
                  <a:srgbClr val="002060"/>
                </a:solidFill>
                <a:latin typeface="Cambria" pitchFamily="18" charset="0"/>
              </a:rPr>
              <a:t>for($x = 0; $x &lt; $</a:t>
            </a:r>
            <a:r>
              <a:rPr lang="en-US" dirty="0" err="1" smtClean="0">
                <a:solidFill>
                  <a:srgbClr val="002060"/>
                </a:solidFill>
                <a:latin typeface="Cambria" pitchFamily="18" charset="0"/>
              </a:rPr>
              <a:t>clength</a:t>
            </a:r>
            <a:r>
              <a:rPr lang="en-US" dirty="0" smtClean="0">
                <a:solidFill>
                  <a:srgbClr val="002060"/>
                </a:solidFill>
                <a:latin typeface="Cambria" pitchFamily="18" charset="0"/>
              </a:rPr>
              <a:t>; $x++) {</a:t>
            </a:r>
          </a:p>
          <a:p>
            <a:pPr>
              <a:buNone/>
            </a:pPr>
            <a:r>
              <a:rPr lang="en-US" dirty="0" smtClean="0">
                <a:solidFill>
                  <a:srgbClr val="002060"/>
                </a:solidFill>
                <a:latin typeface="Cambria" pitchFamily="18" charset="0"/>
              </a:rPr>
              <a:t>  echo $cars[$x];</a:t>
            </a:r>
          </a:p>
          <a:p>
            <a:pPr>
              <a:buNone/>
            </a:pPr>
            <a:r>
              <a:rPr lang="en-US" dirty="0" smtClean="0">
                <a:solidFill>
                  <a:srgbClr val="002060"/>
                </a:solidFill>
                <a:latin typeface="Cambria" pitchFamily="18" charset="0"/>
              </a:rPr>
              <a:t>  echo "&lt;</a:t>
            </a:r>
            <a:r>
              <a:rPr lang="en-US" dirty="0" err="1" smtClean="0">
                <a:solidFill>
                  <a:srgbClr val="002060"/>
                </a:solidFill>
                <a:latin typeface="Cambria" pitchFamily="18" charset="0"/>
              </a:rPr>
              <a:t>br</a:t>
            </a:r>
            <a:r>
              <a:rPr lang="en-US" dirty="0" smtClean="0">
                <a:solidFill>
                  <a:srgbClr val="002060"/>
                </a:solidFill>
                <a:latin typeface="Cambria" pitchFamily="18" charset="0"/>
              </a:rPr>
              <a:t>&gt;";</a:t>
            </a:r>
          </a:p>
          <a:p>
            <a:pPr>
              <a:buNone/>
            </a:pPr>
            <a:r>
              <a:rPr lang="en-US" dirty="0" smtClean="0">
                <a:solidFill>
                  <a:srgbClr val="002060"/>
                </a:solidFill>
                <a:latin typeface="Cambria" pitchFamily="18" charset="0"/>
              </a:rPr>
              <a:t>} </a:t>
            </a:r>
          </a:p>
          <a:p>
            <a:pPr>
              <a:buNone/>
            </a:pPr>
            <a:r>
              <a:rPr lang="en-US" dirty="0" smtClean="0">
                <a:solidFill>
                  <a:srgbClr val="002060"/>
                </a:solidFill>
                <a:latin typeface="Cambria" pitchFamily="18" charset="0"/>
              </a:rPr>
              <a:t>?&gt;</a:t>
            </a:r>
          </a:p>
          <a:p>
            <a:pPr>
              <a:buNone/>
            </a:pPr>
            <a:r>
              <a:rPr lang="en-US" dirty="0" smtClean="0">
                <a:solidFill>
                  <a:srgbClr val="002060"/>
                </a:solidFill>
                <a:latin typeface="Cambria" pitchFamily="18" charset="0"/>
              </a:rPr>
              <a:t>&lt;/body&gt;</a:t>
            </a:r>
          </a:p>
          <a:p>
            <a:pPr>
              <a:buNone/>
            </a:pPr>
            <a:r>
              <a:rPr lang="en-US" dirty="0" smtClean="0">
                <a:solidFill>
                  <a:srgbClr val="002060"/>
                </a:solidFill>
                <a:latin typeface="Cambria" pitchFamily="18" charset="0"/>
              </a:rPr>
              <a:t>&lt;/html&gt;</a:t>
            </a:r>
          </a:p>
          <a:p>
            <a:pPr>
              <a:buNone/>
            </a:pPr>
            <a:endParaRPr lang="en-US"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62500" lnSpcReduction="20000"/>
          </a:bodyPr>
          <a:lstStyle/>
          <a:p>
            <a:pPr>
              <a:buNone/>
            </a:pPr>
            <a:r>
              <a:rPr lang="en-US" dirty="0" smtClean="0">
                <a:solidFill>
                  <a:srgbClr val="002060"/>
                </a:solidFill>
                <a:latin typeface="Cambria" pitchFamily="18" charset="0"/>
              </a:rPr>
              <a:t>&lt;!DOCTYPE html&gt;</a:t>
            </a:r>
          </a:p>
          <a:p>
            <a:pPr>
              <a:buNone/>
            </a:pPr>
            <a:r>
              <a:rPr lang="en-US" dirty="0" smtClean="0">
                <a:solidFill>
                  <a:srgbClr val="002060"/>
                </a:solidFill>
                <a:latin typeface="Cambria" pitchFamily="18" charset="0"/>
              </a:rPr>
              <a:t>&lt;html&gt;</a:t>
            </a:r>
          </a:p>
          <a:p>
            <a:pPr>
              <a:buNone/>
            </a:pPr>
            <a:r>
              <a:rPr lang="en-US" dirty="0" smtClean="0">
                <a:solidFill>
                  <a:srgbClr val="002060"/>
                </a:solidFill>
                <a:latin typeface="Cambria" pitchFamily="18" charset="0"/>
              </a:rPr>
              <a:t>&lt;body&gt;</a:t>
            </a:r>
          </a:p>
          <a:p>
            <a:pPr>
              <a:buNone/>
            </a:pP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&lt;?</a:t>
            </a:r>
            <a:r>
              <a:rPr lang="en-US" dirty="0" err="1" smtClean="0">
                <a:solidFill>
                  <a:srgbClr val="002060"/>
                </a:solidFill>
                <a:latin typeface="Cambria" pitchFamily="18" charset="0"/>
              </a:rPr>
              <a:t>php</a:t>
            </a: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$numbers = array(4, 6, 2, 22, 11);</a:t>
            </a:r>
          </a:p>
          <a:p>
            <a:pPr>
              <a:buNone/>
            </a:pPr>
            <a:r>
              <a:rPr lang="en-US" dirty="0" smtClean="0">
                <a:solidFill>
                  <a:srgbClr val="002060"/>
                </a:solidFill>
                <a:latin typeface="Cambria" pitchFamily="18" charset="0"/>
              </a:rPr>
              <a:t>sort($numbers);</a:t>
            </a:r>
          </a:p>
          <a:p>
            <a:pPr>
              <a:buNone/>
            </a:pP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a:t>
            </a:r>
            <a:r>
              <a:rPr lang="en-US" dirty="0" err="1" smtClean="0">
                <a:solidFill>
                  <a:srgbClr val="002060"/>
                </a:solidFill>
                <a:latin typeface="Cambria" pitchFamily="18" charset="0"/>
              </a:rPr>
              <a:t>arrlength</a:t>
            </a:r>
            <a:r>
              <a:rPr lang="en-US" dirty="0" smtClean="0">
                <a:solidFill>
                  <a:srgbClr val="002060"/>
                </a:solidFill>
                <a:latin typeface="Cambria" pitchFamily="18" charset="0"/>
              </a:rPr>
              <a:t> = count($numbers);</a:t>
            </a:r>
          </a:p>
          <a:p>
            <a:pPr>
              <a:buNone/>
            </a:pPr>
            <a:r>
              <a:rPr lang="en-US" dirty="0" smtClean="0">
                <a:solidFill>
                  <a:srgbClr val="002060"/>
                </a:solidFill>
                <a:latin typeface="Cambria" pitchFamily="18" charset="0"/>
              </a:rPr>
              <a:t>for($x = 0; $x &lt; $</a:t>
            </a:r>
            <a:r>
              <a:rPr lang="en-US" dirty="0" err="1" smtClean="0">
                <a:solidFill>
                  <a:srgbClr val="002060"/>
                </a:solidFill>
                <a:latin typeface="Cambria" pitchFamily="18" charset="0"/>
              </a:rPr>
              <a:t>arrlength</a:t>
            </a:r>
            <a:r>
              <a:rPr lang="en-US" dirty="0" smtClean="0">
                <a:solidFill>
                  <a:srgbClr val="002060"/>
                </a:solidFill>
                <a:latin typeface="Cambria" pitchFamily="18" charset="0"/>
              </a:rPr>
              <a:t>; $x++) {</a:t>
            </a:r>
          </a:p>
          <a:p>
            <a:pPr>
              <a:buNone/>
            </a:pPr>
            <a:r>
              <a:rPr lang="en-US" dirty="0" smtClean="0">
                <a:solidFill>
                  <a:srgbClr val="002060"/>
                </a:solidFill>
                <a:latin typeface="Cambria" pitchFamily="18" charset="0"/>
              </a:rPr>
              <a:t>  echo $numbers[$x];</a:t>
            </a:r>
          </a:p>
          <a:p>
            <a:pPr>
              <a:buNone/>
            </a:pPr>
            <a:r>
              <a:rPr lang="en-US" dirty="0" smtClean="0">
                <a:solidFill>
                  <a:srgbClr val="002060"/>
                </a:solidFill>
                <a:latin typeface="Cambria" pitchFamily="18" charset="0"/>
              </a:rPr>
              <a:t>  echo "&lt;</a:t>
            </a:r>
            <a:r>
              <a:rPr lang="en-US" dirty="0" err="1" smtClean="0">
                <a:solidFill>
                  <a:srgbClr val="002060"/>
                </a:solidFill>
                <a:latin typeface="Cambria" pitchFamily="18" charset="0"/>
              </a:rPr>
              <a:t>br</a:t>
            </a:r>
            <a:r>
              <a:rPr lang="en-US" dirty="0" smtClean="0">
                <a:solidFill>
                  <a:srgbClr val="002060"/>
                </a:solidFill>
                <a:latin typeface="Cambria" pitchFamily="18" charset="0"/>
              </a:rPr>
              <a:t>&gt;";</a:t>
            </a:r>
          </a:p>
          <a:p>
            <a:pPr>
              <a:buNone/>
            </a:pPr>
            <a:r>
              <a:rPr lang="en-US" dirty="0" smtClean="0">
                <a:solidFill>
                  <a:srgbClr val="002060"/>
                </a:solidFill>
                <a:latin typeface="Cambria" pitchFamily="18" charset="0"/>
              </a:rPr>
              <a:t>}</a:t>
            </a:r>
          </a:p>
          <a:p>
            <a:pPr>
              <a:buNone/>
            </a:pPr>
            <a:r>
              <a:rPr lang="en-US" dirty="0" smtClean="0">
                <a:solidFill>
                  <a:srgbClr val="002060"/>
                </a:solidFill>
                <a:latin typeface="Cambria" pitchFamily="18" charset="0"/>
              </a:rPr>
              <a:t>?&gt;</a:t>
            </a:r>
          </a:p>
          <a:p>
            <a:pPr>
              <a:buNone/>
            </a:pP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&lt;/body&gt;</a:t>
            </a:r>
          </a:p>
          <a:p>
            <a:pPr>
              <a:buNone/>
            </a:pPr>
            <a:r>
              <a:rPr lang="en-US" dirty="0" smtClean="0">
                <a:solidFill>
                  <a:srgbClr val="002060"/>
                </a:solidFill>
                <a:latin typeface="Cambria" pitchFamily="18" charset="0"/>
              </a:rPr>
              <a:t>&lt;/html&gt;</a:t>
            </a:r>
          </a:p>
          <a:p>
            <a:pPr>
              <a:buNone/>
            </a:pPr>
            <a:endParaRPr lang="en-US"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indent="-163513">
              <a:buNone/>
            </a:pPr>
            <a:r>
              <a:rPr lang="en-IN" sz="2400" b="1" dirty="0">
                <a:solidFill>
                  <a:srgbClr val="002060"/>
                </a:solidFill>
                <a:latin typeface="Cambria" pitchFamily="18" charset="0"/>
              </a:rPr>
              <a:t>However, if your server does not support PHP, you must: </a:t>
            </a:r>
          </a:p>
          <a:p>
            <a:pPr indent="-163513"/>
            <a:r>
              <a:rPr lang="en-IN" sz="2400" dirty="0" smtClean="0">
                <a:solidFill>
                  <a:srgbClr val="002060"/>
                </a:solidFill>
                <a:latin typeface="Cambria" pitchFamily="18" charset="0"/>
              </a:rPr>
              <a:t>install </a:t>
            </a:r>
            <a:r>
              <a:rPr lang="en-IN" sz="2400" dirty="0">
                <a:solidFill>
                  <a:srgbClr val="002060"/>
                </a:solidFill>
                <a:latin typeface="Cambria" pitchFamily="18" charset="0"/>
              </a:rPr>
              <a:t>a web server </a:t>
            </a:r>
          </a:p>
          <a:p>
            <a:pPr indent="-163513"/>
            <a:r>
              <a:rPr lang="en-IN" sz="2400" dirty="0" smtClean="0">
                <a:solidFill>
                  <a:srgbClr val="002060"/>
                </a:solidFill>
                <a:latin typeface="Cambria" pitchFamily="18" charset="0"/>
              </a:rPr>
              <a:t>install </a:t>
            </a:r>
            <a:r>
              <a:rPr lang="en-IN" sz="2400" dirty="0">
                <a:solidFill>
                  <a:srgbClr val="002060"/>
                </a:solidFill>
                <a:latin typeface="Cambria" pitchFamily="18" charset="0"/>
              </a:rPr>
              <a:t>PHP </a:t>
            </a:r>
          </a:p>
          <a:p>
            <a:pPr indent="-163513"/>
            <a:r>
              <a:rPr lang="en-IN" sz="2400" dirty="0" smtClean="0">
                <a:solidFill>
                  <a:srgbClr val="002060"/>
                </a:solidFill>
                <a:latin typeface="Cambria" pitchFamily="18" charset="0"/>
              </a:rPr>
              <a:t>install </a:t>
            </a:r>
            <a:r>
              <a:rPr lang="en-IN" sz="2400" dirty="0">
                <a:solidFill>
                  <a:srgbClr val="002060"/>
                </a:solidFill>
                <a:latin typeface="Cambria" pitchFamily="18" charset="0"/>
              </a:rPr>
              <a:t>a database, such as </a:t>
            </a:r>
            <a:r>
              <a:rPr lang="en-IN" sz="2400" dirty="0" err="1">
                <a:solidFill>
                  <a:srgbClr val="002060"/>
                </a:solidFill>
                <a:latin typeface="Cambria" pitchFamily="18" charset="0"/>
              </a:rPr>
              <a:t>MySQL</a:t>
            </a:r>
            <a:r>
              <a:rPr lang="en-IN" sz="2400" dirty="0">
                <a:solidFill>
                  <a:srgbClr val="002060"/>
                </a:solidFill>
                <a:latin typeface="Cambria" pitchFamily="18" charset="0"/>
              </a:rPr>
              <a:t> </a:t>
            </a:r>
          </a:p>
          <a:p>
            <a:pPr indent="-163513">
              <a:buNone/>
            </a:pPr>
            <a:r>
              <a:rPr lang="en-IN" sz="2400" b="1" dirty="0" smtClean="0">
                <a:solidFill>
                  <a:srgbClr val="002060"/>
                </a:solidFill>
                <a:latin typeface="Cambria" pitchFamily="18" charset="0"/>
              </a:rPr>
              <a:t>PHP </a:t>
            </a:r>
            <a:r>
              <a:rPr lang="en-IN" sz="2400" b="1" dirty="0">
                <a:solidFill>
                  <a:srgbClr val="002060"/>
                </a:solidFill>
                <a:latin typeface="Cambria" pitchFamily="18" charset="0"/>
              </a:rPr>
              <a:t>Scripts </a:t>
            </a:r>
            <a:endParaRPr lang="en-IN" sz="2400" b="1" dirty="0" smtClean="0">
              <a:solidFill>
                <a:srgbClr val="002060"/>
              </a:solidFill>
              <a:latin typeface="Cambria" pitchFamily="18" charset="0"/>
            </a:endParaRPr>
          </a:p>
          <a:p>
            <a:pPr indent="-163513">
              <a:buNone/>
            </a:pPr>
            <a:r>
              <a:rPr lang="en-IN" sz="2400" b="1" dirty="0" smtClean="0">
                <a:solidFill>
                  <a:srgbClr val="002060"/>
                </a:solidFill>
                <a:latin typeface="Cambria" pitchFamily="18" charset="0"/>
              </a:rPr>
              <a:t>Basic </a:t>
            </a:r>
            <a:r>
              <a:rPr lang="en-IN" sz="2400" b="1" dirty="0">
                <a:solidFill>
                  <a:srgbClr val="002060"/>
                </a:solidFill>
                <a:latin typeface="Cambria" pitchFamily="18" charset="0"/>
              </a:rPr>
              <a:t>PHP Syntax </a:t>
            </a:r>
          </a:p>
          <a:p>
            <a:pPr indent="-163513"/>
            <a:r>
              <a:rPr lang="en-IN" sz="2400" dirty="0" smtClean="0">
                <a:solidFill>
                  <a:srgbClr val="002060"/>
                </a:solidFill>
                <a:latin typeface="Cambria" pitchFamily="18" charset="0"/>
              </a:rPr>
              <a:t>A </a:t>
            </a:r>
            <a:r>
              <a:rPr lang="en-IN" sz="2400" dirty="0">
                <a:solidFill>
                  <a:srgbClr val="002060"/>
                </a:solidFill>
                <a:latin typeface="Cambria" pitchFamily="18" charset="0"/>
              </a:rPr>
              <a:t>PHP script can be placed anywhere in the document. </a:t>
            </a:r>
          </a:p>
          <a:p>
            <a:pPr indent="-163513"/>
            <a:r>
              <a:rPr lang="en-IN" sz="2400" dirty="0" smtClean="0">
                <a:solidFill>
                  <a:srgbClr val="002060"/>
                </a:solidFill>
                <a:latin typeface="Cambria" pitchFamily="18" charset="0"/>
              </a:rPr>
              <a:t>A </a:t>
            </a:r>
            <a:r>
              <a:rPr lang="en-IN" sz="2400" dirty="0">
                <a:solidFill>
                  <a:srgbClr val="002060"/>
                </a:solidFill>
                <a:latin typeface="Cambria" pitchFamily="18" charset="0"/>
              </a:rPr>
              <a:t>PHP script starts with </a:t>
            </a:r>
            <a:endParaRPr lang="en-IN" sz="2400" dirty="0" smtClean="0">
              <a:solidFill>
                <a:srgbClr val="002060"/>
              </a:solidFill>
              <a:latin typeface="Cambria" pitchFamily="18" charset="0"/>
            </a:endParaRPr>
          </a:p>
          <a:p>
            <a:pPr indent="-163513">
              <a:buNone/>
            </a:pPr>
            <a:r>
              <a:rPr lang="en-IN" sz="2400" b="1" dirty="0" smtClean="0">
                <a:solidFill>
                  <a:srgbClr val="002060"/>
                </a:solidFill>
                <a:latin typeface="Cambria" pitchFamily="18" charset="0"/>
              </a:rPr>
              <a:t>&lt;?</a:t>
            </a:r>
            <a:r>
              <a:rPr lang="en-IN" sz="2400" b="1" dirty="0" err="1">
                <a:solidFill>
                  <a:srgbClr val="002060"/>
                </a:solidFill>
                <a:latin typeface="Cambria" pitchFamily="18" charset="0"/>
              </a:rPr>
              <a:t>php</a:t>
            </a:r>
            <a:r>
              <a:rPr lang="en-IN" sz="2400" b="1" dirty="0">
                <a:solidFill>
                  <a:srgbClr val="002060"/>
                </a:solidFill>
                <a:latin typeface="Cambria" pitchFamily="18" charset="0"/>
              </a:rPr>
              <a:t> and ends </a:t>
            </a:r>
            <a:r>
              <a:rPr lang="en-IN" sz="2400" b="1" dirty="0" smtClean="0">
                <a:solidFill>
                  <a:srgbClr val="002060"/>
                </a:solidFill>
                <a:latin typeface="Cambria" pitchFamily="18" charset="0"/>
              </a:rPr>
              <a:t>with ?&gt;</a:t>
            </a:r>
            <a:endParaRPr lang="en-IN" sz="2400" b="1" dirty="0">
              <a:solidFill>
                <a:srgbClr val="002060"/>
              </a:solidFill>
              <a:latin typeface="Cambria" pitchFamily="18" charset="0"/>
            </a:endParaRPr>
          </a:p>
          <a:p>
            <a:pPr indent="-163513"/>
            <a:endParaRPr lang="en-IN" dirty="0">
              <a:solidFill>
                <a:srgbClr val="002060"/>
              </a:solidFill>
              <a:latin typeface="Cambria" pitchFamily="18" charset="0"/>
            </a:endParaRPr>
          </a:p>
        </p:txBody>
      </p:sp>
      <p:pic>
        <p:nvPicPr>
          <p:cNvPr id="4" name="Picture 2"/>
          <p:cNvPicPr>
            <a:picLocks noChangeAspect="1" noChangeArrowheads="1"/>
          </p:cNvPicPr>
          <p:nvPr/>
        </p:nvPicPr>
        <p:blipFill>
          <a:blip r:embed="rId2"/>
          <a:srcRect/>
          <a:stretch>
            <a:fillRect/>
          </a:stretch>
        </p:blipFill>
        <p:spPr bwMode="auto">
          <a:xfrm>
            <a:off x="785786" y="4805379"/>
            <a:ext cx="6353175" cy="98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20000"/>
          </a:bodyPr>
          <a:lstStyle/>
          <a:p>
            <a:pPr>
              <a:buNone/>
            </a:pPr>
            <a:r>
              <a:rPr lang="en-US" sz="2400" b="1" dirty="0" smtClean="0">
                <a:solidFill>
                  <a:srgbClr val="002060"/>
                </a:solidFill>
                <a:latin typeface="Cambria" pitchFamily="18" charset="0"/>
              </a:rPr>
              <a:t>Sort Array in Descending Order - </a:t>
            </a:r>
            <a:r>
              <a:rPr lang="en-US" sz="2400" b="1" dirty="0" err="1" smtClean="0">
                <a:solidFill>
                  <a:srgbClr val="002060"/>
                </a:solidFill>
                <a:latin typeface="Cambria" pitchFamily="18" charset="0"/>
              </a:rPr>
              <a:t>rsort</a:t>
            </a:r>
            <a:r>
              <a:rPr lang="en-US" sz="2400" b="1" dirty="0" smtClean="0">
                <a:solidFill>
                  <a:srgbClr val="002060"/>
                </a:solidFill>
                <a:latin typeface="Cambria" pitchFamily="18" charset="0"/>
              </a:rPr>
              <a:t>()</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$cars = array("Volvo", "BMW", "Toyota");</a:t>
            </a:r>
          </a:p>
          <a:p>
            <a:pPr>
              <a:buNone/>
            </a:pPr>
            <a:r>
              <a:rPr lang="en-US" sz="2400" dirty="0" err="1" smtClean="0">
                <a:solidFill>
                  <a:srgbClr val="002060"/>
                </a:solidFill>
                <a:latin typeface="Cambria" pitchFamily="18" charset="0"/>
              </a:rPr>
              <a:t>rsort</a:t>
            </a:r>
            <a:r>
              <a:rPr lang="en-US" sz="2400" dirty="0" smtClean="0">
                <a:solidFill>
                  <a:srgbClr val="002060"/>
                </a:solidFill>
                <a:latin typeface="Cambria" pitchFamily="18" charset="0"/>
              </a:rPr>
              <a:t>($cars);</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a:t>
            </a:r>
            <a:r>
              <a:rPr lang="en-US" sz="2400" dirty="0" err="1" smtClean="0">
                <a:solidFill>
                  <a:srgbClr val="002060"/>
                </a:solidFill>
                <a:latin typeface="Cambria" pitchFamily="18" charset="0"/>
              </a:rPr>
              <a:t>clength</a:t>
            </a:r>
            <a:r>
              <a:rPr lang="en-US" sz="2400" dirty="0" smtClean="0">
                <a:solidFill>
                  <a:srgbClr val="002060"/>
                </a:solidFill>
                <a:latin typeface="Cambria" pitchFamily="18" charset="0"/>
              </a:rPr>
              <a:t> = count($cars);</a:t>
            </a:r>
          </a:p>
          <a:p>
            <a:pPr>
              <a:buNone/>
            </a:pPr>
            <a:r>
              <a:rPr lang="en-US" sz="2400" dirty="0" smtClean="0">
                <a:solidFill>
                  <a:srgbClr val="002060"/>
                </a:solidFill>
                <a:latin typeface="Cambria" pitchFamily="18" charset="0"/>
              </a:rPr>
              <a:t>for($x = 0; $x &lt; $</a:t>
            </a:r>
            <a:r>
              <a:rPr lang="en-US" sz="2400" dirty="0" err="1" smtClean="0">
                <a:solidFill>
                  <a:srgbClr val="002060"/>
                </a:solidFill>
                <a:latin typeface="Cambria" pitchFamily="18" charset="0"/>
              </a:rPr>
              <a:t>clength</a:t>
            </a:r>
            <a:r>
              <a:rPr lang="en-US" sz="2400" dirty="0" smtClean="0">
                <a:solidFill>
                  <a:srgbClr val="002060"/>
                </a:solidFill>
                <a:latin typeface="Cambria" pitchFamily="18" charset="0"/>
              </a:rPr>
              <a:t>; $x++) {</a:t>
            </a:r>
          </a:p>
          <a:p>
            <a:pPr>
              <a:buNone/>
            </a:pPr>
            <a:r>
              <a:rPr lang="en-US" sz="2400" dirty="0" smtClean="0">
                <a:solidFill>
                  <a:srgbClr val="002060"/>
                </a:solidFill>
                <a:latin typeface="Cambria" pitchFamily="18" charset="0"/>
              </a:rPr>
              <a:t>  echo $cars[$x];</a:t>
            </a:r>
          </a:p>
          <a:p>
            <a:pPr>
              <a:buNone/>
            </a:pPr>
            <a:r>
              <a:rPr lang="en-US" sz="2400" dirty="0" smtClean="0">
                <a:solidFill>
                  <a:srgbClr val="002060"/>
                </a:solidFill>
                <a:latin typeface="Cambria" pitchFamily="18" charset="0"/>
              </a:rPr>
              <a:t>  echo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b="1"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215106"/>
          </a:xfrm>
        </p:spPr>
        <p:txBody>
          <a:bodyPr>
            <a:noAutofit/>
          </a:bodyPr>
          <a:lstStyle/>
          <a:p>
            <a:pPr>
              <a:buNone/>
            </a:pPr>
            <a:r>
              <a:rPr lang="en-US" sz="2000" dirty="0" smtClean="0">
                <a:solidFill>
                  <a:srgbClr val="002060"/>
                </a:solidFill>
                <a:latin typeface="Cambria" pitchFamily="18" charset="0"/>
              </a:rPr>
              <a:t>&lt;!DOCTYPE html&gt;</a:t>
            </a:r>
          </a:p>
          <a:p>
            <a:pPr>
              <a:buNone/>
            </a:pPr>
            <a:r>
              <a:rPr lang="en-US" sz="2000" dirty="0" smtClean="0">
                <a:solidFill>
                  <a:srgbClr val="002060"/>
                </a:solidFill>
                <a:latin typeface="Cambria" pitchFamily="18" charset="0"/>
              </a:rPr>
              <a:t>&lt;html&gt;</a:t>
            </a:r>
          </a:p>
          <a:p>
            <a:pPr>
              <a:buNone/>
            </a:pPr>
            <a:r>
              <a:rPr lang="en-US" sz="2000" dirty="0" smtClean="0">
                <a:solidFill>
                  <a:srgbClr val="002060"/>
                </a:solidFill>
                <a:latin typeface="Cambria" pitchFamily="18" charset="0"/>
              </a:rPr>
              <a:t>&lt;body&gt;</a:t>
            </a:r>
          </a:p>
          <a:p>
            <a:pPr>
              <a:buNone/>
            </a:pP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$numbers = array(4, 6, 2, 22, 11);</a:t>
            </a:r>
          </a:p>
          <a:p>
            <a:pPr>
              <a:buNone/>
            </a:pPr>
            <a:r>
              <a:rPr lang="en-US" sz="2000" dirty="0" err="1" smtClean="0">
                <a:solidFill>
                  <a:srgbClr val="002060"/>
                </a:solidFill>
                <a:latin typeface="Cambria" pitchFamily="18" charset="0"/>
              </a:rPr>
              <a:t>rsort</a:t>
            </a:r>
            <a:r>
              <a:rPr lang="en-US" sz="2000" dirty="0" smtClean="0">
                <a:solidFill>
                  <a:srgbClr val="002060"/>
                </a:solidFill>
                <a:latin typeface="Cambria" pitchFamily="18" charset="0"/>
              </a:rPr>
              <a:t>($numbers);</a:t>
            </a:r>
          </a:p>
          <a:p>
            <a:pPr>
              <a:buNone/>
            </a:pP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arrlength</a:t>
            </a:r>
            <a:r>
              <a:rPr lang="en-US" sz="2000" dirty="0" smtClean="0">
                <a:solidFill>
                  <a:srgbClr val="002060"/>
                </a:solidFill>
                <a:latin typeface="Cambria" pitchFamily="18" charset="0"/>
              </a:rPr>
              <a:t> = count($numbers);</a:t>
            </a:r>
          </a:p>
          <a:p>
            <a:pPr>
              <a:buNone/>
            </a:pPr>
            <a:r>
              <a:rPr lang="en-US" sz="2000" dirty="0" smtClean="0">
                <a:solidFill>
                  <a:srgbClr val="002060"/>
                </a:solidFill>
                <a:latin typeface="Cambria" pitchFamily="18" charset="0"/>
              </a:rPr>
              <a:t>for($x = 0; $x &lt; $</a:t>
            </a:r>
            <a:r>
              <a:rPr lang="en-US" sz="2000" dirty="0" err="1" smtClean="0">
                <a:solidFill>
                  <a:srgbClr val="002060"/>
                </a:solidFill>
                <a:latin typeface="Cambria" pitchFamily="18" charset="0"/>
              </a:rPr>
              <a:t>arrlength</a:t>
            </a:r>
            <a:r>
              <a:rPr lang="en-US" sz="2000" dirty="0" smtClean="0">
                <a:solidFill>
                  <a:srgbClr val="002060"/>
                </a:solidFill>
                <a:latin typeface="Cambria" pitchFamily="18" charset="0"/>
              </a:rPr>
              <a:t>; $x++) {</a:t>
            </a:r>
          </a:p>
          <a:p>
            <a:pPr>
              <a:buNone/>
            </a:pPr>
            <a:r>
              <a:rPr lang="en-US" sz="2000" dirty="0" smtClean="0">
                <a:solidFill>
                  <a:srgbClr val="002060"/>
                </a:solidFill>
                <a:latin typeface="Cambria" pitchFamily="18" charset="0"/>
              </a:rPr>
              <a:t>  echo $numbers[$x];</a:t>
            </a:r>
          </a:p>
          <a:p>
            <a:pPr>
              <a:buNone/>
            </a:pPr>
            <a:r>
              <a:rPr lang="en-US" sz="2000" dirty="0" smtClean="0">
                <a:solidFill>
                  <a:srgbClr val="002060"/>
                </a:solidFill>
                <a:latin typeface="Cambria" pitchFamily="18" charset="0"/>
              </a:rPr>
              <a:t>  echo "&lt;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a:t>
            </a:r>
          </a:p>
          <a:p>
            <a:pPr>
              <a:buNone/>
            </a:pPr>
            <a:r>
              <a:rPr lang="en-US" sz="2000" dirty="0" smtClean="0">
                <a:solidFill>
                  <a:srgbClr val="002060"/>
                </a:solidFill>
                <a:latin typeface="Cambria" pitchFamily="18" charset="0"/>
              </a:rPr>
              <a:t>?&gt;</a:t>
            </a:r>
          </a:p>
          <a:p>
            <a:pPr>
              <a:buNone/>
            </a:pP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&lt;/html&gt;</a:t>
            </a:r>
          </a:p>
          <a:p>
            <a:pPr>
              <a:buNone/>
            </a:pP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20000"/>
          </a:bodyPr>
          <a:lstStyle/>
          <a:p>
            <a:pPr>
              <a:buNone/>
            </a:pPr>
            <a:r>
              <a:rPr lang="en-US" sz="2400" b="1" dirty="0" smtClean="0">
                <a:solidFill>
                  <a:srgbClr val="002060"/>
                </a:solidFill>
                <a:latin typeface="Cambria" pitchFamily="18" charset="0"/>
              </a:rPr>
              <a:t>Sort Array (Ascending Order), According to Value - </a:t>
            </a:r>
            <a:r>
              <a:rPr lang="en-US" sz="2400" b="1" dirty="0" err="1" smtClean="0">
                <a:solidFill>
                  <a:srgbClr val="002060"/>
                </a:solidFill>
                <a:latin typeface="Cambria" pitchFamily="18" charset="0"/>
              </a:rPr>
              <a:t>asort</a:t>
            </a:r>
            <a:r>
              <a:rPr lang="en-US" sz="2400" b="1" dirty="0" smtClean="0">
                <a:solidFill>
                  <a:srgbClr val="002060"/>
                </a:solidFill>
                <a:latin typeface="Cambria" pitchFamily="18" charset="0"/>
              </a:rPr>
              <a:t>()</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$age = array("Peter"=&gt;"35", "Ben"=&gt;"37", "Joe"=&gt;"43");</a:t>
            </a:r>
          </a:p>
          <a:p>
            <a:pPr>
              <a:buNone/>
            </a:pPr>
            <a:r>
              <a:rPr lang="en-US" sz="2400" dirty="0" err="1" smtClean="0">
                <a:solidFill>
                  <a:srgbClr val="002060"/>
                </a:solidFill>
                <a:latin typeface="Cambria" pitchFamily="18" charset="0"/>
              </a:rPr>
              <a:t>asort</a:t>
            </a:r>
            <a:r>
              <a:rPr lang="en-US" sz="2400" dirty="0" smtClean="0">
                <a:solidFill>
                  <a:srgbClr val="002060"/>
                </a:solidFill>
                <a:latin typeface="Cambria" pitchFamily="18" charset="0"/>
              </a:rPr>
              <a:t>($age);</a:t>
            </a:r>
          </a:p>
          <a:p>
            <a:pPr>
              <a:buNone/>
            </a:pPr>
            <a:endParaRPr lang="en-US" sz="2400" dirty="0" smtClean="0">
              <a:solidFill>
                <a:srgbClr val="002060"/>
              </a:solidFill>
              <a:latin typeface="Cambria" pitchFamily="18" charset="0"/>
            </a:endParaRP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($age as $x =&gt;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  echo "Key=" . $x . ", Value=" .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  echo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dirty="0" smtClean="0">
              <a:solidFill>
                <a:srgbClr val="002060"/>
              </a:solidFill>
              <a:latin typeface="Cambria" pitchFamily="18" charset="0"/>
            </a:endParaRPr>
          </a:p>
          <a:p>
            <a:pPr>
              <a:buNone/>
            </a:pPr>
            <a:endParaRPr lang="en-US" sz="2400" dirty="0">
              <a:solidFill>
                <a:srgbClr val="002060"/>
              </a:solidFill>
              <a:latin typeface="Cambria" pitchFamily="18" charset="0"/>
            </a:endParaRPr>
          </a:p>
        </p:txBody>
      </p:sp>
      <p:pic>
        <p:nvPicPr>
          <p:cNvPr id="4098" name="Picture 2"/>
          <p:cNvPicPr>
            <a:picLocks noChangeAspect="1" noChangeArrowheads="1"/>
          </p:cNvPicPr>
          <p:nvPr/>
        </p:nvPicPr>
        <p:blipFill>
          <a:blip r:embed="rId2"/>
          <a:srcRect/>
          <a:stretch>
            <a:fillRect/>
          </a:stretch>
        </p:blipFill>
        <p:spPr bwMode="auto">
          <a:xfrm>
            <a:off x="5857884" y="4714884"/>
            <a:ext cx="2343150" cy="1152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20000"/>
          </a:bodyPr>
          <a:lstStyle/>
          <a:p>
            <a:pPr>
              <a:buNone/>
            </a:pPr>
            <a:r>
              <a:rPr lang="en-US" sz="2400" dirty="0" smtClean="0">
                <a:solidFill>
                  <a:srgbClr val="002060"/>
                </a:solidFill>
                <a:latin typeface="Cambria" pitchFamily="18" charset="0"/>
              </a:rPr>
              <a:t>Sort Array (Ascending Order), According to Key - </a:t>
            </a:r>
            <a:r>
              <a:rPr lang="en-US" sz="2400" dirty="0" err="1" smtClean="0">
                <a:solidFill>
                  <a:srgbClr val="002060"/>
                </a:solidFill>
                <a:latin typeface="Cambria" pitchFamily="18" charset="0"/>
              </a:rPr>
              <a:t>ksort</a:t>
            </a: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$age = array("Peter"=&gt;"35", "Ben"=&gt;"37", "Joe"=&gt;"43");</a:t>
            </a:r>
          </a:p>
          <a:p>
            <a:pPr>
              <a:buNone/>
            </a:pPr>
            <a:r>
              <a:rPr lang="en-US" sz="2400" dirty="0" err="1" smtClean="0">
                <a:solidFill>
                  <a:srgbClr val="002060"/>
                </a:solidFill>
                <a:latin typeface="Cambria" pitchFamily="18" charset="0"/>
              </a:rPr>
              <a:t>ksort</a:t>
            </a:r>
            <a:r>
              <a:rPr lang="en-US" sz="2400" dirty="0" smtClean="0">
                <a:solidFill>
                  <a:srgbClr val="002060"/>
                </a:solidFill>
                <a:latin typeface="Cambria" pitchFamily="18" charset="0"/>
              </a:rPr>
              <a:t>($age);</a:t>
            </a:r>
          </a:p>
          <a:p>
            <a:pPr>
              <a:buNone/>
            </a:pPr>
            <a:endParaRPr lang="en-US" sz="2400" dirty="0" smtClean="0">
              <a:solidFill>
                <a:srgbClr val="002060"/>
              </a:solidFill>
              <a:latin typeface="Cambria" pitchFamily="18" charset="0"/>
            </a:endParaRP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($age as $x =&gt;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  echo "Key=" . $x . ", Value=" .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  echo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dirty="0" smtClean="0">
              <a:solidFill>
                <a:srgbClr val="002060"/>
              </a:solidFill>
              <a:latin typeface="Cambria" pitchFamily="18" charset="0"/>
            </a:endParaRPr>
          </a:p>
          <a:p>
            <a:pPr>
              <a:buNone/>
            </a:pPr>
            <a:endParaRPr lang="en-US" sz="2400" dirty="0">
              <a:solidFill>
                <a:srgbClr val="002060"/>
              </a:solidFill>
              <a:latin typeface="Cambria" pitchFamily="18" charset="0"/>
            </a:endParaRPr>
          </a:p>
        </p:txBody>
      </p:sp>
      <p:pic>
        <p:nvPicPr>
          <p:cNvPr id="1026" name="Picture 2"/>
          <p:cNvPicPr>
            <a:picLocks noChangeAspect="1" noChangeArrowheads="1"/>
          </p:cNvPicPr>
          <p:nvPr/>
        </p:nvPicPr>
        <p:blipFill>
          <a:blip r:embed="rId2"/>
          <a:srcRect/>
          <a:stretch>
            <a:fillRect/>
          </a:stretch>
        </p:blipFill>
        <p:spPr bwMode="auto">
          <a:xfrm>
            <a:off x="5786446" y="4214818"/>
            <a:ext cx="2324100" cy="1171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85000" lnSpcReduction="20000"/>
          </a:bodyPr>
          <a:lstStyle/>
          <a:p>
            <a:pPr>
              <a:buNone/>
            </a:pPr>
            <a:r>
              <a:rPr lang="en-US" sz="2400" b="1" dirty="0" smtClean="0">
                <a:solidFill>
                  <a:srgbClr val="002060"/>
                </a:solidFill>
                <a:latin typeface="Cambria" pitchFamily="18" charset="0"/>
              </a:rPr>
              <a:t>Sort Array (Descending Order), According to Value - </a:t>
            </a:r>
            <a:r>
              <a:rPr lang="en-US" sz="2400" b="1" dirty="0" err="1" smtClean="0">
                <a:solidFill>
                  <a:srgbClr val="002060"/>
                </a:solidFill>
                <a:latin typeface="Cambria" pitchFamily="18" charset="0"/>
              </a:rPr>
              <a:t>arsort</a:t>
            </a:r>
            <a:r>
              <a:rPr lang="en-US" sz="2400" b="1" dirty="0" smtClean="0">
                <a:solidFill>
                  <a:srgbClr val="002060"/>
                </a:solidFill>
                <a:latin typeface="Cambria" pitchFamily="18" charset="0"/>
              </a:rPr>
              <a:t>()</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$age = array("Peter"=&gt;"35", "Ben"=&gt;"37", "Joe"=&gt;"43");</a:t>
            </a:r>
          </a:p>
          <a:p>
            <a:pPr>
              <a:buNone/>
            </a:pPr>
            <a:r>
              <a:rPr lang="en-US" sz="2400" dirty="0" err="1" smtClean="0">
                <a:solidFill>
                  <a:srgbClr val="002060"/>
                </a:solidFill>
                <a:latin typeface="Cambria" pitchFamily="18" charset="0"/>
              </a:rPr>
              <a:t>arsort</a:t>
            </a:r>
            <a:r>
              <a:rPr lang="en-US" sz="2400" dirty="0" smtClean="0">
                <a:solidFill>
                  <a:srgbClr val="002060"/>
                </a:solidFill>
                <a:latin typeface="Cambria" pitchFamily="18" charset="0"/>
              </a:rPr>
              <a:t>($age);</a:t>
            </a:r>
          </a:p>
          <a:p>
            <a:pPr>
              <a:buNone/>
            </a:pPr>
            <a:endParaRPr lang="en-US" sz="2400" dirty="0" smtClean="0">
              <a:solidFill>
                <a:srgbClr val="002060"/>
              </a:solidFill>
              <a:latin typeface="Cambria" pitchFamily="18" charset="0"/>
            </a:endParaRP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($age as $x =&gt;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  echo "Key=" . $x . ", Value=" .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  echo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dirty="0" smtClean="0">
              <a:solidFill>
                <a:srgbClr val="002060"/>
              </a:solidFill>
              <a:latin typeface="Cambria" pitchFamily="18" charset="0"/>
            </a:endParaRPr>
          </a:p>
          <a:p>
            <a:pPr>
              <a:buNone/>
            </a:pPr>
            <a:endParaRPr lang="en-US" sz="2400" dirty="0">
              <a:solidFill>
                <a:srgbClr val="002060"/>
              </a:solidFill>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5143504" y="3929066"/>
            <a:ext cx="3162300" cy="1581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20000"/>
          </a:bodyPr>
          <a:lstStyle/>
          <a:p>
            <a:pPr>
              <a:buNone/>
            </a:pPr>
            <a:r>
              <a:rPr lang="en-US" sz="2400" b="1" dirty="0" smtClean="0">
                <a:solidFill>
                  <a:srgbClr val="002060"/>
                </a:solidFill>
                <a:latin typeface="Cambria" pitchFamily="18" charset="0"/>
              </a:rPr>
              <a:t>Sort Array (Descending Order), According to Key - </a:t>
            </a:r>
            <a:r>
              <a:rPr lang="en-US" sz="2400" b="1" dirty="0" err="1" smtClean="0">
                <a:solidFill>
                  <a:srgbClr val="002060"/>
                </a:solidFill>
                <a:latin typeface="Cambria" pitchFamily="18" charset="0"/>
              </a:rPr>
              <a:t>krsort</a:t>
            </a:r>
            <a:r>
              <a:rPr lang="en-US" sz="2400" b="1" dirty="0" smtClean="0">
                <a:solidFill>
                  <a:srgbClr val="002060"/>
                </a:solidFill>
                <a:latin typeface="Cambria" pitchFamily="18" charset="0"/>
              </a:rPr>
              <a:t>()</a:t>
            </a:r>
          </a:p>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$age = array("Peter"=&gt;"35", "Ben"=&gt;"37", "Joe"=&gt;"43");</a:t>
            </a:r>
          </a:p>
          <a:p>
            <a:pPr>
              <a:buNone/>
            </a:pPr>
            <a:r>
              <a:rPr lang="en-US" sz="2400" dirty="0" err="1" smtClean="0">
                <a:solidFill>
                  <a:srgbClr val="002060"/>
                </a:solidFill>
                <a:latin typeface="Cambria" pitchFamily="18" charset="0"/>
              </a:rPr>
              <a:t>krsort</a:t>
            </a:r>
            <a:r>
              <a:rPr lang="en-US" sz="2400" dirty="0" smtClean="0">
                <a:solidFill>
                  <a:srgbClr val="002060"/>
                </a:solidFill>
                <a:latin typeface="Cambria" pitchFamily="18" charset="0"/>
              </a:rPr>
              <a:t>($age);</a:t>
            </a:r>
          </a:p>
          <a:p>
            <a:pPr>
              <a:buNone/>
            </a:pPr>
            <a:endParaRPr lang="en-US" sz="2400" dirty="0" smtClean="0">
              <a:solidFill>
                <a:srgbClr val="002060"/>
              </a:solidFill>
              <a:latin typeface="Cambria" pitchFamily="18" charset="0"/>
            </a:endParaRP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($age as $x =&gt;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  echo "Key=" . $x . ", Value=" . $</a:t>
            </a:r>
            <a:r>
              <a:rPr lang="en-US" sz="2400" dirty="0" err="1" smtClean="0">
                <a:solidFill>
                  <a:srgbClr val="002060"/>
                </a:solidFill>
                <a:latin typeface="Cambria" pitchFamily="18" charset="0"/>
              </a:rPr>
              <a:t>x_value</a:t>
            </a: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  echo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dirty="0" smtClean="0">
              <a:solidFill>
                <a:srgbClr val="002060"/>
              </a:solidFill>
              <a:latin typeface="Cambria" pitchFamily="18" charset="0"/>
            </a:endParaRPr>
          </a:p>
          <a:p>
            <a:pPr>
              <a:buNone/>
            </a:pPr>
            <a:endParaRPr lang="en-US" sz="2400" dirty="0">
              <a:solidFill>
                <a:srgbClr val="002060"/>
              </a:solidFill>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5143504" y="4429132"/>
            <a:ext cx="2809875"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472518" cy="6143668"/>
          </a:xfrm>
        </p:spPr>
        <p:txBody>
          <a:bodyPr>
            <a:normAutofit/>
          </a:bodyPr>
          <a:lstStyle/>
          <a:p>
            <a:pPr>
              <a:buNone/>
            </a:pPr>
            <a:r>
              <a:rPr lang="en-US" sz="2200" b="1" dirty="0" smtClean="0">
                <a:solidFill>
                  <a:srgbClr val="002060"/>
                </a:solidFill>
                <a:latin typeface="Cambria" pitchFamily="18" charset="0"/>
              </a:rPr>
              <a:t> PHP Operators </a:t>
            </a:r>
          </a:p>
          <a:p>
            <a:pPr>
              <a:buNone/>
            </a:pPr>
            <a:r>
              <a:rPr lang="en-US" sz="2200" dirty="0" smtClean="0">
                <a:solidFill>
                  <a:srgbClr val="002060"/>
                </a:solidFill>
                <a:latin typeface="Cambria" pitchFamily="18" charset="0"/>
              </a:rPr>
              <a:t> Operators are used to perform operations on variables and values. </a:t>
            </a:r>
          </a:p>
          <a:p>
            <a:pPr>
              <a:buNone/>
            </a:pPr>
            <a:r>
              <a:rPr lang="en-US" sz="2200" dirty="0" smtClean="0">
                <a:solidFill>
                  <a:srgbClr val="002060"/>
                </a:solidFill>
                <a:latin typeface="Cambria" pitchFamily="18" charset="0"/>
              </a:rPr>
              <a:t> PHP divides the operators in the following groups: </a:t>
            </a:r>
          </a:p>
          <a:p>
            <a:pPr>
              <a:buFont typeface="Wingdings" pitchFamily="2" charset="2"/>
              <a:buChar char="Ø"/>
            </a:pPr>
            <a:r>
              <a:rPr lang="en-US" sz="2200" dirty="0" smtClean="0">
                <a:solidFill>
                  <a:srgbClr val="002060"/>
                </a:solidFill>
                <a:latin typeface="Cambria" pitchFamily="18" charset="0"/>
              </a:rPr>
              <a:t> Arithmetic operators</a:t>
            </a:r>
          </a:p>
          <a:p>
            <a:pPr>
              <a:buFont typeface="Wingdings" pitchFamily="2" charset="2"/>
              <a:buChar char="Ø"/>
            </a:pPr>
            <a:r>
              <a:rPr lang="en-US" sz="2200" dirty="0" smtClean="0">
                <a:solidFill>
                  <a:srgbClr val="002060"/>
                </a:solidFill>
                <a:latin typeface="Cambria" pitchFamily="18" charset="0"/>
              </a:rPr>
              <a:t> Assignment operators</a:t>
            </a:r>
          </a:p>
          <a:p>
            <a:pPr>
              <a:buFont typeface="Wingdings" pitchFamily="2" charset="2"/>
              <a:buChar char="Ø"/>
            </a:pPr>
            <a:r>
              <a:rPr lang="en-US" sz="2200" dirty="0" smtClean="0">
                <a:solidFill>
                  <a:srgbClr val="002060"/>
                </a:solidFill>
                <a:latin typeface="Cambria" pitchFamily="18" charset="0"/>
              </a:rPr>
              <a:t> Comparison operators </a:t>
            </a:r>
          </a:p>
          <a:p>
            <a:pPr>
              <a:buFont typeface="Wingdings" pitchFamily="2" charset="2"/>
              <a:buChar char="Ø"/>
            </a:pPr>
            <a:r>
              <a:rPr lang="en-US" sz="2200" dirty="0" smtClean="0">
                <a:solidFill>
                  <a:srgbClr val="002060"/>
                </a:solidFill>
                <a:latin typeface="Cambria" pitchFamily="18" charset="0"/>
              </a:rPr>
              <a:t>Increment/Decrement operators</a:t>
            </a:r>
          </a:p>
          <a:p>
            <a:pPr>
              <a:buFont typeface="Wingdings" pitchFamily="2" charset="2"/>
              <a:buChar char="Ø"/>
            </a:pPr>
            <a:r>
              <a:rPr lang="en-US" sz="2200" dirty="0" smtClean="0">
                <a:solidFill>
                  <a:srgbClr val="002060"/>
                </a:solidFill>
                <a:latin typeface="Cambria" pitchFamily="18" charset="0"/>
              </a:rPr>
              <a:t> Logical operators</a:t>
            </a:r>
          </a:p>
          <a:p>
            <a:pPr>
              <a:buFont typeface="Wingdings" pitchFamily="2" charset="2"/>
              <a:buChar char="Ø"/>
            </a:pPr>
            <a:r>
              <a:rPr lang="en-US" sz="2200" dirty="0" smtClean="0">
                <a:solidFill>
                  <a:srgbClr val="002060"/>
                </a:solidFill>
                <a:latin typeface="Cambria" pitchFamily="18" charset="0"/>
              </a:rPr>
              <a:t> String operators</a:t>
            </a:r>
          </a:p>
          <a:p>
            <a:pPr>
              <a:buFont typeface="Wingdings" pitchFamily="2" charset="2"/>
              <a:buChar char="Ø"/>
            </a:pPr>
            <a:r>
              <a:rPr lang="en-US" sz="2200" dirty="0" smtClean="0">
                <a:solidFill>
                  <a:srgbClr val="002060"/>
                </a:solidFill>
                <a:latin typeface="Cambria" pitchFamily="18" charset="0"/>
              </a:rPr>
              <a:t>Array operators</a:t>
            </a:r>
          </a:p>
          <a:p>
            <a:pPr>
              <a:buNone/>
            </a:pPr>
            <a:endParaRPr lang="en-US" sz="2200" dirty="0" smtClean="0">
              <a:solidFill>
                <a:srgbClr val="002060"/>
              </a:solidFill>
              <a:latin typeface="Cambria" pitchFamily="18" charset="0"/>
            </a:endParaRPr>
          </a:p>
          <a:p>
            <a:pPr>
              <a:buNone/>
            </a:pPr>
            <a:r>
              <a:rPr lang="en-US" sz="2200" b="1" dirty="0" smtClean="0">
                <a:solidFill>
                  <a:srgbClr val="002060"/>
                </a:solidFill>
                <a:latin typeface="Cambria" pitchFamily="18" charset="0"/>
              </a:rPr>
              <a:t>PHP Arithmetic Operators </a:t>
            </a:r>
          </a:p>
          <a:p>
            <a:pPr marL="0" indent="0" algn="just">
              <a:buNone/>
            </a:pPr>
            <a:r>
              <a:rPr lang="en-US" sz="2200" dirty="0" smtClean="0">
                <a:solidFill>
                  <a:srgbClr val="002060"/>
                </a:solidFill>
                <a:latin typeface="Cambria" pitchFamily="18" charset="0"/>
              </a:rPr>
              <a:t> The PHP arithmetic operators are used with numeric values to perform common arithmetical operations, such as addition, subtraction, multiplication etc.  </a:t>
            </a:r>
            <a:endParaRPr lang="en-US" sz="22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28662" y="826294"/>
            <a:ext cx="7358114" cy="5419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488968"/>
          </a:xfrm>
        </p:spPr>
        <p:txBody>
          <a:bodyPr>
            <a:normAutofit/>
          </a:bodyPr>
          <a:lstStyle/>
          <a:p>
            <a:r>
              <a:rPr lang="en-US" sz="2400" b="1" dirty="0" smtClean="0">
                <a:solidFill>
                  <a:srgbClr val="002060"/>
                </a:solidFill>
                <a:latin typeface="Cambria" pitchFamily="18" charset="0"/>
              </a:rPr>
              <a:t>PHP Assignment Operators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1000109"/>
            <a:ext cx="8229600" cy="1214445"/>
          </a:xfrm>
        </p:spPr>
        <p:txBody>
          <a:bodyPr vert="horz" lIns="91440" tIns="45720" rIns="91440" bIns="45720" rtlCol="0" anchor="ctr">
            <a:normAutofit lnSpcReduction="10000"/>
          </a:bodyPr>
          <a:lstStyle/>
          <a:p>
            <a:pPr marL="236538" indent="-236538" algn="just">
              <a:spcBef>
                <a:spcPct val="0"/>
              </a:spcBef>
              <a:buFont typeface="Wingdings" pitchFamily="2" charset="2"/>
              <a:buChar char="Ø"/>
            </a:pPr>
            <a:r>
              <a:rPr lang="en-US" sz="2000" dirty="0" smtClean="0">
                <a:solidFill>
                  <a:srgbClr val="002060"/>
                </a:solidFill>
                <a:latin typeface="Cambria" pitchFamily="18" charset="0"/>
                <a:ea typeface="+mj-ea"/>
                <a:cs typeface="+mj-cs"/>
              </a:rPr>
              <a:t>The PHP assignment operators are used with numeric values to write a value to a variable. </a:t>
            </a:r>
          </a:p>
          <a:p>
            <a:pPr marL="236538" indent="-236538" algn="just">
              <a:spcBef>
                <a:spcPct val="0"/>
              </a:spcBef>
              <a:buFont typeface="Wingdings" pitchFamily="2" charset="2"/>
              <a:buChar char="Ø"/>
            </a:pPr>
            <a:r>
              <a:rPr lang="en-US" sz="2000" dirty="0" smtClean="0">
                <a:solidFill>
                  <a:srgbClr val="002060"/>
                </a:solidFill>
                <a:latin typeface="Cambria" pitchFamily="18" charset="0"/>
                <a:ea typeface="+mj-ea"/>
                <a:cs typeface="+mj-cs"/>
              </a:rPr>
              <a:t>The basic assignment operator in PHP is "=". It means that the left operand gets set to the value of the assignment expression on the right. </a:t>
            </a:r>
          </a:p>
        </p:txBody>
      </p:sp>
      <p:grpSp>
        <p:nvGrpSpPr>
          <p:cNvPr id="6" name="Group 5"/>
          <p:cNvGrpSpPr/>
          <p:nvPr/>
        </p:nvGrpSpPr>
        <p:grpSpPr>
          <a:xfrm>
            <a:off x="1285852" y="2357430"/>
            <a:ext cx="6786610" cy="4143404"/>
            <a:chOff x="1500166" y="2357430"/>
            <a:chExt cx="6172200" cy="5753107"/>
          </a:xfrm>
        </p:grpSpPr>
        <p:pic>
          <p:nvPicPr>
            <p:cNvPr id="2050" name="Picture 2"/>
            <p:cNvPicPr>
              <a:picLocks noChangeAspect="1" noChangeArrowheads="1"/>
            </p:cNvPicPr>
            <p:nvPr/>
          </p:nvPicPr>
          <p:blipFill>
            <a:blip r:embed="rId2"/>
            <a:srcRect/>
            <a:stretch>
              <a:fillRect/>
            </a:stretch>
          </p:blipFill>
          <p:spPr bwMode="auto">
            <a:xfrm>
              <a:off x="1500166" y="2357430"/>
              <a:ext cx="6172200" cy="1038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500167" y="3357562"/>
              <a:ext cx="5929354" cy="4752975"/>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285752"/>
          </a:xfrm>
        </p:spPr>
        <p:txBody>
          <a:bodyPr>
            <a:noAutofit/>
          </a:bodyPr>
          <a:lstStyle/>
          <a:p>
            <a:r>
              <a:rPr lang="en-US" sz="2400" b="1" dirty="0" smtClean="0">
                <a:solidFill>
                  <a:srgbClr val="002060"/>
                </a:solidFill>
                <a:latin typeface="Cambria" pitchFamily="18" charset="0"/>
              </a:rPr>
              <a:t>PHP Comparison Operators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714356"/>
            <a:ext cx="8229600" cy="5857916"/>
          </a:xfrm>
        </p:spPr>
        <p:txBody>
          <a:bodyPr>
            <a:normAutofit/>
          </a:bodyPr>
          <a:lstStyle/>
          <a:p>
            <a:pPr marL="0" indent="0">
              <a:buNone/>
            </a:pPr>
            <a:r>
              <a:rPr lang="en-US" sz="2000" dirty="0" smtClean="0">
                <a:latin typeface="Cambria" pitchFamily="18" charset="0"/>
              </a:rPr>
              <a:t>The PHP comparison operators are used to compare two values (number or string): </a:t>
            </a:r>
          </a:p>
          <a:p>
            <a:pPr marL="0" indent="0">
              <a:buNone/>
            </a:pPr>
            <a:r>
              <a:rPr lang="en-US" sz="2000" dirty="0" smtClean="0">
                <a:latin typeface="Cambria" pitchFamily="18" charset="0"/>
              </a:rPr>
              <a:t> </a:t>
            </a:r>
          </a:p>
          <a:p>
            <a:pPr>
              <a:buNone/>
            </a:pPr>
            <a:r>
              <a:rPr lang="en-US" sz="2000" dirty="0" smtClean="0">
                <a:latin typeface="Cambria" pitchFamily="18" charset="0"/>
              </a:rPr>
              <a:t> </a:t>
            </a:r>
            <a:endParaRPr lang="en-US" sz="2000" dirty="0">
              <a:latin typeface="Cambria" pitchFamily="18" charset="0"/>
            </a:endParaRPr>
          </a:p>
        </p:txBody>
      </p:sp>
      <p:grpSp>
        <p:nvGrpSpPr>
          <p:cNvPr id="7" name="Group 6"/>
          <p:cNvGrpSpPr/>
          <p:nvPr/>
        </p:nvGrpSpPr>
        <p:grpSpPr>
          <a:xfrm>
            <a:off x="785786" y="1428737"/>
            <a:ext cx="7786742" cy="5214973"/>
            <a:chOff x="1142976" y="1428737"/>
            <a:chExt cx="6858000" cy="6338895"/>
          </a:xfrm>
        </p:grpSpPr>
        <p:pic>
          <p:nvPicPr>
            <p:cNvPr id="3075" name="Picture 3"/>
            <p:cNvPicPr>
              <a:picLocks noChangeAspect="1" noChangeArrowheads="1"/>
            </p:cNvPicPr>
            <p:nvPr/>
          </p:nvPicPr>
          <p:blipFill>
            <a:blip r:embed="rId2"/>
            <a:srcRect/>
            <a:stretch>
              <a:fillRect/>
            </a:stretch>
          </p:blipFill>
          <p:spPr bwMode="auto">
            <a:xfrm>
              <a:off x="1142976" y="1428737"/>
              <a:ext cx="6858000" cy="121444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1142976" y="2643182"/>
              <a:ext cx="6786610" cy="512445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876"/>
            <a:ext cx="8229600" cy="2214578"/>
          </a:xfrm>
        </p:spPr>
        <p:txBody>
          <a:bodyPr>
            <a:normAutofit/>
          </a:bodyPr>
          <a:lstStyle/>
          <a:p>
            <a:pPr marL="0" indent="0" algn="just">
              <a:buFont typeface="Wingdings" pitchFamily="2" charset="2"/>
              <a:buChar char="Ø"/>
            </a:pPr>
            <a:r>
              <a:rPr lang="en-US" sz="2400" dirty="0" smtClean="0">
                <a:latin typeface="Cambria" pitchFamily="18" charset="0"/>
              </a:rPr>
              <a:t> </a:t>
            </a:r>
            <a:r>
              <a:rPr lang="en-US" sz="2400" dirty="0" smtClean="0">
                <a:solidFill>
                  <a:srgbClr val="002060"/>
                </a:solidFill>
                <a:latin typeface="Cambria" pitchFamily="18" charset="0"/>
              </a:rPr>
              <a:t>PHP statements end with a semicolon (;) </a:t>
            </a:r>
          </a:p>
          <a:p>
            <a:pPr marL="0" indent="0" algn="just">
              <a:buNone/>
            </a:pPr>
            <a:r>
              <a:rPr lang="en-US" sz="2400" b="1" dirty="0" smtClean="0">
                <a:solidFill>
                  <a:srgbClr val="002060"/>
                </a:solidFill>
                <a:latin typeface="Cambria" pitchFamily="18" charset="0"/>
              </a:rPr>
              <a:t>Comments in PHP </a:t>
            </a:r>
          </a:p>
          <a:p>
            <a:pPr marL="0" indent="0" algn="just">
              <a:buNone/>
            </a:pPr>
            <a:r>
              <a:rPr lang="en-US" sz="2400" dirty="0" smtClean="0">
                <a:solidFill>
                  <a:srgbClr val="002060"/>
                </a:solidFill>
                <a:latin typeface="Cambria" pitchFamily="18" charset="0"/>
              </a:rPr>
              <a:t>A comment in PHP code is a line that is not read/executed as part of the program. Its only purpose is to be read by someone who is looking at the code. </a:t>
            </a:r>
            <a:endParaRPr lang="en-IN" sz="2400" dirty="0">
              <a:solidFill>
                <a:srgbClr val="002060"/>
              </a:solidFill>
              <a:latin typeface="Cambria" pitchFamily="18" charset="0"/>
            </a:endParaRPr>
          </a:p>
        </p:txBody>
      </p:sp>
      <p:pic>
        <p:nvPicPr>
          <p:cNvPr id="4" name="Picture 3"/>
          <p:cNvPicPr>
            <a:picLocks noChangeAspect="1" noChangeArrowheads="1"/>
          </p:cNvPicPr>
          <p:nvPr/>
        </p:nvPicPr>
        <p:blipFill>
          <a:blip r:embed="rId2"/>
          <a:srcRect/>
          <a:stretch>
            <a:fillRect/>
          </a:stretch>
        </p:blipFill>
        <p:spPr bwMode="auto">
          <a:xfrm>
            <a:off x="500034" y="642918"/>
            <a:ext cx="4929222" cy="2643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514"/>
            <a:ext cx="8229600" cy="296842"/>
          </a:xfrm>
        </p:spPr>
        <p:txBody>
          <a:bodyPr>
            <a:noAutofit/>
          </a:bodyPr>
          <a:lstStyle/>
          <a:p>
            <a:r>
              <a:rPr lang="en-US" sz="2400" b="1" dirty="0" smtClean="0">
                <a:solidFill>
                  <a:srgbClr val="002060"/>
                </a:solidFill>
                <a:latin typeface="Cambria" pitchFamily="18" charset="0"/>
              </a:rPr>
              <a:t>PHP Increment / Decrement Operators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86478"/>
          </a:xfrm>
        </p:spPr>
        <p:txBody>
          <a:bodyPr>
            <a:normAutofit/>
          </a:bodyPr>
          <a:lstStyle/>
          <a:p>
            <a:pPr marL="0" indent="0" algn="just">
              <a:buFont typeface="Wingdings" pitchFamily="2" charset="2"/>
              <a:buChar char="Ø"/>
            </a:pPr>
            <a:r>
              <a:rPr lang="en-US" sz="2000" dirty="0" smtClean="0">
                <a:solidFill>
                  <a:srgbClr val="002060"/>
                </a:solidFill>
                <a:latin typeface="Cambria" pitchFamily="18" charset="0"/>
              </a:rPr>
              <a:t>The PHP increment operators are used to increment a variable's value. </a:t>
            </a:r>
          </a:p>
          <a:p>
            <a:pPr marL="0" indent="0" algn="just">
              <a:buFont typeface="Wingdings" pitchFamily="2" charset="2"/>
              <a:buChar char="Ø"/>
            </a:pPr>
            <a:r>
              <a:rPr lang="en-US" sz="2000" dirty="0" smtClean="0">
                <a:solidFill>
                  <a:srgbClr val="002060"/>
                </a:solidFill>
                <a:latin typeface="Cambria" pitchFamily="18" charset="0"/>
              </a:rPr>
              <a:t>The PHP decrement operators are used to decrement a variable's value. </a:t>
            </a:r>
            <a:endParaRPr lang="en-US" sz="2000" dirty="0">
              <a:solidFill>
                <a:srgbClr val="002060"/>
              </a:solidFill>
              <a:latin typeface="Cambria" pitchFamily="18" charset="0"/>
            </a:endParaRPr>
          </a:p>
        </p:txBody>
      </p:sp>
      <p:pic>
        <p:nvPicPr>
          <p:cNvPr id="4098" name="Picture 2"/>
          <p:cNvPicPr>
            <a:picLocks noChangeAspect="1" noChangeArrowheads="1"/>
          </p:cNvPicPr>
          <p:nvPr/>
        </p:nvPicPr>
        <p:blipFill>
          <a:blip r:embed="rId2"/>
          <a:srcRect/>
          <a:stretch>
            <a:fillRect/>
          </a:stretch>
        </p:blipFill>
        <p:spPr bwMode="auto">
          <a:xfrm>
            <a:off x="1357290" y="1643050"/>
            <a:ext cx="6715171" cy="4929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076"/>
            <a:ext cx="8229600" cy="439718"/>
          </a:xfrm>
        </p:spPr>
        <p:txBody>
          <a:bodyPr>
            <a:noAutofit/>
          </a:bodyPr>
          <a:lstStyle/>
          <a:p>
            <a:r>
              <a:rPr lang="en-US" sz="2400" b="1" dirty="0" smtClean="0">
                <a:solidFill>
                  <a:srgbClr val="002060"/>
                </a:solidFill>
                <a:latin typeface="Cambria" pitchFamily="18" charset="0"/>
              </a:rPr>
              <a:t>PHP Logical Operators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86478"/>
          </a:xfrm>
        </p:spPr>
        <p:txBody>
          <a:bodyPr>
            <a:normAutofit/>
          </a:bodyPr>
          <a:lstStyle/>
          <a:p>
            <a:pPr>
              <a:buNone/>
            </a:pPr>
            <a:r>
              <a:rPr lang="en-US" sz="2000" dirty="0" smtClean="0">
                <a:solidFill>
                  <a:srgbClr val="002060"/>
                </a:solidFill>
                <a:latin typeface="Cambria" pitchFamily="18" charset="0"/>
              </a:rPr>
              <a:t>The PHP logical operators are used to combine conditional statements.</a:t>
            </a:r>
            <a:endParaRPr lang="en-US" sz="2000" dirty="0">
              <a:solidFill>
                <a:srgbClr val="002060"/>
              </a:solidFill>
              <a:latin typeface="Cambria" pitchFamily="18" charset="0"/>
            </a:endParaRPr>
          </a:p>
        </p:txBody>
      </p:sp>
      <p:grpSp>
        <p:nvGrpSpPr>
          <p:cNvPr id="6" name="Group 5"/>
          <p:cNvGrpSpPr/>
          <p:nvPr/>
        </p:nvGrpSpPr>
        <p:grpSpPr>
          <a:xfrm>
            <a:off x="1571604" y="1357299"/>
            <a:ext cx="6067425" cy="5214973"/>
            <a:chOff x="1571604" y="1357299"/>
            <a:chExt cx="6067425" cy="5500701"/>
          </a:xfrm>
        </p:grpSpPr>
        <p:pic>
          <p:nvPicPr>
            <p:cNvPr id="5122" name="Picture 2"/>
            <p:cNvPicPr>
              <a:picLocks noChangeAspect="1" noChangeArrowheads="1"/>
            </p:cNvPicPr>
            <p:nvPr/>
          </p:nvPicPr>
          <p:blipFill>
            <a:blip r:embed="rId2"/>
            <a:srcRect/>
            <a:stretch>
              <a:fillRect/>
            </a:stretch>
          </p:blipFill>
          <p:spPr bwMode="auto">
            <a:xfrm>
              <a:off x="1585913" y="1357299"/>
              <a:ext cx="5972175" cy="321470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571604" y="4419600"/>
              <a:ext cx="6067425" cy="2438400"/>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500066"/>
          </a:xfrm>
        </p:spPr>
        <p:txBody>
          <a:bodyPr>
            <a:normAutofit/>
          </a:bodyPr>
          <a:lstStyle/>
          <a:p>
            <a:r>
              <a:rPr lang="en-US" sz="2400" b="1" dirty="0" smtClean="0">
                <a:solidFill>
                  <a:srgbClr val="002060"/>
                </a:solidFill>
                <a:latin typeface="Cambria" pitchFamily="18" charset="0"/>
              </a:rPr>
              <a:t>PHP String Operators</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268931"/>
          </a:xfrm>
        </p:spPr>
        <p:txBody>
          <a:bodyPr>
            <a:normAutofit/>
          </a:bodyPr>
          <a:lstStyle/>
          <a:p>
            <a:pPr algn="just">
              <a:buFont typeface="Wingdings" pitchFamily="2" charset="2"/>
              <a:buChar char="Ø"/>
            </a:pPr>
            <a:r>
              <a:rPr lang="en-US" sz="2400" dirty="0" smtClean="0">
                <a:solidFill>
                  <a:srgbClr val="002060"/>
                </a:solidFill>
                <a:latin typeface="Cambria" pitchFamily="18" charset="0"/>
              </a:rPr>
              <a:t>PHP has two operators that are specially designed for strings.</a:t>
            </a:r>
            <a:endParaRPr lang="en-US" sz="2400" dirty="0">
              <a:solidFill>
                <a:srgbClr val="002060"/>
              </a:solidFill>
              <a:latin typeface="Cambria" pitchFamily="18" charset="0"/>
            </a:endParaRPr>
          </a:p>
        </p:txBody>
      </p:sp>
      <p:pic>
        <p:nvPicPr>
          <p:cNvPr id="6146" name="Picture 2"/>
          <p:cNvPicPr>
            <a:picLocks noChangeAspect="1" noChangeArrowheads="1"/>
          </p:cNvPicPr>
          <p:nvPr/>
        </p:nvPicPr>
        <p:blipFill>
          <a:blip r:embed="rId2"/>
          <a:srcRect/>
          <a:stretch>
            <a:fillRect/>
          </a:stretch>
        </p:blipFill>
        <p:spPr bwMode="auto">
          <a:xfrm>
            <a:off x="1214414" y="2043113"/>
            <a:ext cx="6858047" cy="35290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285752"/>
          </a:xfrm>
        </p:spPr>
        <p:txBody>
          <a:bodyPr>
            <a:noAutofit/>
          </a:bodyPr>
          <a:lstStyle/>
          <a:p>
            <a:r>
              <a:rPr lang="en-US" sz="2400" b="1" dirty="0" smtClean="0">
                <a:solidFill>
                  <a:srgbClr val="002060"/>
                </a:solidFill>
                <a:latin typeface="Cambria" pitchFamily="18" charset="0"/>
              </a:rPr>
              <a:t>PHP Array Operators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785794"/>
            <a:ext cx="8229600" cy="5715040"/>
          </a:xfrm>
        </p:spPr>
        <p:txBody>
          <a:bodyPr>
            <a:normAutofit/>
          </a:bodyPr>
          <a:lstStyle/>
          <a:p>
            <a:r>
              <a:rPr lang="en-US" sz="2400" dirty="0" smtClean="0">
                <a:solidFill>
                  <a:srgbClr val="002060"/>
                </a:solidFill>
                <a:latin typeface="Cambria" pitchFamily="18" charset="0"/>
              </a:rPr>
              <a:t>The PHP array operators are used to compare arrays. </a:t>
            </a:r>
            <a:br>
              <a:rPr lang="en-US" sz="2400" dirty="0" smtClean="0">
                <a:solidFill>
                  <a:srgbClr val="002060"/>
                </a:solidFill>
                <a:latin typeface="Cambria" pitchFamily="18" charset="0"/>
              </a:rPr>
            </a:br>
            <a:endParaRPr lang="en-US" sz="2400" dirty="0">
              <a:solidFill>
                <a:srgbClr val="002060"/>
              </a:solidFill>
              <a:latin typeface="Cambria" pitchFamily="18" charset="0"/>
            </a:endParaRPr>
          </a:p>
        </p:txBody>
      </p:sp>
      <p:grpSp>
        <p:nvGrpSpPr>
          <p:cNvPr id="6" name="Group 5"/>
          <p:cNvGrpSpPr/>
          <p:nvPr/>
        </p:nvGrpSpPr>
        <p:grpSpPr>
          <a:xfrm>
            <a:off x="785786" y="1357299"/>
            <a:ext cx="7572427" cy="5214974"/>
            <a:chOff x="1385909" y="1357298"/>
            <a:chExt cx="6300744" cy="5929347"/>
          </a:xfrm>
        </p:grpSpPr>
        <p:pic>
          <p:nvPicPr>
            <p:cNvPr id="7170" name="Picture 2"/>
            <p:cNvPicPr>
              <a:picLocks noChangeAspect="1" noChangeArrowheads="1"/>
            </p:cNvPicPr>
            <p:nvPr/>
          </p:nvPicPr>
          <p:blipFill>
            <a:blip r:embed="rId2"/>
            <a:srcRect/>
            <a:stretch>
              <a:fillRect/>
            </a:stretch>
          </p:blipFill>
          <p:spPr bwMode="auto">
            <a:xfrm>
              <a:off x="1385909" y="1357298"/>
              <a:ext cx="6257925" cy="1214446"/>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1428728" y="2571744"/>
              <a:ext cx="6257925" cy="4714901"/>
            </a:xfrm>
            <a:prstGeom prst="rect">
              <a:avLst/>
            </a:prstGeom>
            <a:noFill/>
            <a:ln w="9525">
              <a:noFill/>
              <a:miter lim="800000"/>
              <a:headEnd/>
              <a:tailEnd/>
            </a:ln>
            <a:effectLst/>
          </p:spPr>
        </p:pic>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346092"/>
          </a:xfrm>
        </p:spPr>
        <p:txBody>
          <a:bodyPr>
            <a:noAutofit/>
          </a:bodyPr>
          <a:lstStyle/>
          <a:p>
            <a:r>
              <a:rPr lang="en-US" sz="2400" b="1" dirty="0" smtClean="0">
                <a:solidFill>
                  <a:srgbClr val="002060"/>
                </a:solidFill>
                <a:latin typeface="Cambria" pitchFamily="18" charset="0"/>
              </a:rPr>
              <a:t>PHP Conditional Statements</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86478"/>
          </a:xfrm>
        </p:spPr>
        <p:txBody>
          <a:bodyPr>
            <a:normAutofit/>
          </a:bodyPr>
          <a:lstStyle/>
          <a:p>
            <a:pPr marL="0" indent="0" algn="just">
              <a:buNone/>
            </a:pPr>
            <a:r>
              <a:rPr lang="en-US" sz="2400" dirty="0" smtClean="0">
                <a:solidFill>
                  <a:srgbClr val="002060"/>
                </a:solidFill>
                <a:latin typeface="Cambria" pitchFamily="18" charset="0"/>
              </a:rPr>
              <a:t>Very often when you write code, you want to perform different actions for different conditions. You can use conditional statements in your code to do this.</a:t>
            </a:r>
          </a:p>
          <a:p>
            <a:pPr marL="0" indent="0" algn="just">
              <a:buNone/>
            </a:pPr>
            <a:r>
              <a:rPr lang="en-US" sz="2400" dirty="0" smtClean="0">
                <a:solidFill>
                  <a:srgbClr val="002060"/>
                </a:solidFill>
                <a:latin typeface="Cambria" pitchFamily="18" charset="0"/>
              </a:rPr>
              <a:t>In PHP we have the following conditional statements: </a:t>
            </a:r>
          </a:p>
          <a:p>
            <a:pPr marL="0" indent="0" algn="just">
              <a:buNone/>
            </a:pPr>
            <a:r>
              <a:rPr lang="en-US" sz="2400" dirty="0" smtClean="0">
                <a:solidFill>
                  <a:schemeClr val="accent2">
                    <a:lumMod val="50000"/>
                  </a:schemeClr>
                </a:solidFill>
                <a:latin typeface="Cambria" pitchFamily="18" charset="0"/>
              </a:rPr>
              <a:t>• if statement </a:t>
            </a:r>
            <a:r>
              <a:rPr lang="en-US" sz="2400" dirty="0" smtClean="0">
                <a:solidFill>
                  <a:srgbClr val="002060"/>
                </a:solidFill>
                <a:latin typeface="Cambria" pitchFamily="18" charset="0"/>
              </a:rPr>
              <a:t>- executes some code if one condition is true </a:t>
            </a:r>
          </a:p>
          <a:p>
            <a:pPr marL="0" indent="0" algn="just">
              <a:buNone/>
            </a:pPr>
            <a:r>
              <a:rPr lang="en-US" sz="2400" dirty="0" smtClean="0">
                <a:solidFill>
                  <a:schemeClr val="accent2">
                    <a:lumMod val="50000"/>
                  </a:schemeClr>
                </a:solidFill>
                <a:latin typeface="Cambria" pitchFamily="18" charset="0"/>
              </a:rPr>
              <a:t>• if...else statement </a:t>
            </a:r>
            <a:r>
              <a:rPr lang="en-US" sz="2400" dirty="0" smtClean="0">
                <a:solidFill>
                  <a:srgbClr val="002060"/>
                </a:solidFill>
                <a:latin typeface="Cambria" pitchFamily="18" charset="0"/>
              </a:rPr>
              <a:t>- executes some code if a condition is true and another code if that condition is false </a:t>
            </a:r>
          </a:p>
          <a:p>
            <a:pPr marL="0" indent="0" algn="just">
              <a:buNone/>
            </a:pPr>
            <a:r>
              <a:rPr lang="en-US" sz="2400" dirty="0" smtClean="0">
                <a:solidFill>
                  <a:schemeClr val="accent2">
                    <a:lumMod val="50000"/>
                  </a:schemeClr>
                </a:solidFill>
                <a:latin typeface="Cambria" pitchFamily="18" charset="0"/>
              </a:rPr>
              <a:t>• if...</a:t>
            </a:r>
            <a:r>
              <a:rPr lang="en-US" sz="2400" dirty="0" err="1" smtClean="0">
                <a:solidFill>
                  <a:schemeClr val="accent2">
                    <a:lumMod val="50000"/>
                  </a:schemeClr>
                </a:solidFill>
                <a:latin typeface="Cambria" pitchFamily="18" charset="0"/>
              </a:rPr>
              <a:t>elseif</a:t>
            </a:r>
            <a:r>
              <a:rPr lang="en-US" sz="2400" dirty="0" smtClean="0">
                <a:solidFill>
                  <a:schemeClr val="accent2">
                    <a:lumMod val="50000"/>
                  </a:schemeClr>
                </a:solidFill>
                <a:latin typeface="Cambria" pitchFamily="18" charset="0"/>
              </a:rPr>
              <a:t>....else statement </a:t>
            </a:r>
            <a:r>
              <a:rPr lang="en-US" sz="2400" dirty="0" smtClean="0">
                <a:solidFill>
                  <a:srgbClr val="002060"/>
                </a:solidFill>
                <a:latin typeface="Cambria" pitchFamily="18" charset="0"/>
              </a:rPr>
              <a:t>- executes different codes for more than two conditions </a:t>
            </a:r>
          </a:p>
          <a:p>
            <a:pPr marL="0" indent="0" algn="just">
              <a:buNone/>
            </a:pPr>
            <a:r>
              <a:rPr lang="en-US" sz="2400" dirty="0" smtClean="0">
                <a:solidFill>
                  <a:schemeClr val="accent2">
                    <a:lumMod val="50000"/>
                  </a:schemeClr>
                </a:solidFill>
                <a:latin typeface="Cambria" pitchFamily="18" charset="0"/>
              </a:rPr>
              <a:t>•</a:t>
            </a:r>
            <a:r>
              <a:rPr lang="en-US" sz="2400" dirty="0" smtClean="0">
                <a:solidFill>
                  <a:srgbClr val="002060"/>
                </a:solidFill>
                <a:latin typeface="Cambria" pitchFamily="18" charset="0"/>
              </a:rPr>
              <a:t> </a:t>
            </a:r>
            <a:r>
              <a:rPr lang="en-US" sz="2400" dirty="0" smtClean="0">
                <a:solidFill>
                  <a:schemeClr val="accent2">
                    <a:lumMod val="50000"/>
                  </a:schemeClr>
                </a:solidFill>
                <a:latin typeface="Cambria" pitchFamily="18" charset="0"/>
              </a:rPr>
              <a:t>switch statement </a:t>
            </a:r>
            <a:r>
              <a:rPr lang="en-US" sz="2400" dirty="0" smtClean="0">
                <a:solidFill>
                  <a:srgbClr val="002060"/>
                </a:solidFill>
                <a:latin typeface="Cambria" pitchFamily="18" charset="0"/>
              </a:rPr>
              <a:t>- selects one of many blocks of code to be executed </a:t>
            </a: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274654"/>
          </a:xfrm>
        </p:spPr>
        <p:txBody>
          <a:bodyPr>
            <a:noAutofit/>
          </a:bodyPr>
          <a:lstStyle/>
          <a:p>
            <a:r>
              <a:rPr lang="en-US" sz="2400" b="1" dirty="0" smtClean="0">
                <a:solidFill>
                  <a:srgbClr val="002060"/>
                </a:solidFill>
                <a:latin typeface="Cambria" pitchFamily="18" charset="0"/>
              </a:rPr>
              <a:t>The if Statement </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785794"/>
            <a:ext cx="8229600" cy="5929354"/>
          </a:xfrm>
        </p:spPr>
        <p:txBody>
          <a:bodyPr>
            <a:normAutofit fontScale="92500" lnSpcReduction="20000"/>
          </a:bodyPr>
          <a:lstStyle/>
          <a:p>
            <a:pPr>
              <a:buNone/>
            </a:pPr>
            <a:r>
              <a:rPr lang="en-US" sz="2000" dirty="0" smtClean="0">
                <a:solidFill>
                  <a:srgbClr val="002060"/>
                </a:solidFill>
                <a:latin typeface="Cambria" pitchFamily="18" charset="0"/>
              </a:rPr>
              <a:t> • The if statement executes some code if one condition is true. </a:t>
            </a:r>
          </a:p>
          <a:p>
            <a:pPr>
              <a:buNone/>
            </a:pPr>
            <a:r>
              <a:rPr lang="en-US" sz="2000" dirty="0" smtClean="0">
                <a:solidFill>
                  <a:srgbClr val="002060"/>
                </a:solidFill>
                <a:latin typeface="Cambria" pitchFamily="18" charset="0"/>
              </a:rPr>
              <a:t> </a:t>
            </a:r>
            <a:r>
              <a:rPr lang="en-US" sz="2000" b="1" dirty="0" smtClean="0">
                <a:solidFill>
                  <a:srgbClr val="002060"/>
                </a:solidFill>
                <a:latin typeface="Cambria" pitchFamily="18" charset="0"/>
              </a:rPr>
              <a:t>Syntax</a:t>
            </a:r>
          </a:p>
          <a:p>
            <a:pPr>
              <a:buNone/>
            </a:pPr>
            <a:r>
              <a:rPr lang="en-US" sz="2000" dirty="0" smtClean="0">
                <a:solidFill>
                  <a:srgbClr val="002060"/>
                </a:solidFill>
                <a:latin typeface="Cambria" pitchFamily="18" charset="0"/>
              </a:rPr>
              <a:t>if (condition) </a:t>
            </a:r>
          </a:p>
          <a:p>
            <a:pPr>
              <a:buNone/>
            </a:pP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code to be executed if condition is true; </a:t>
            </a:r>
          </a:p>
          <a:p>
            <a:pPr>
              <a:buNone/>
            </a:pPr>
            <a:r>
              <a:rPr lang="en-US" sz="2000" dirty="0" smtClean="0">
                <a:solidFill>
                  <a:srgbClr val="002060"/>
                </a:solidFill>
                <a:latin typeface="Cambria" pitchFamily="18" charset="0"/>
              </a:rPr>
              <a:t>} </a:t>
            </a:r>
          </a:p>
          <a:p>
            <a:pPr>
              <a:buNone/>
            </a:pPr>
            <a:r>
              <a:rPr lang="en-US" sz="2200" b="1" dirty="0" smtClean="0">
                <a:solidFill>
                  <a:srgbClr val="002060"/>
                </a:solidFill>
                <a:latin typeface="Cambria" pitchFamily="18" charset="0"/>
              </a:rPr>
              <a:t>&lt;html&gt; </a:t>
            </a:r>
          </a:p>
          <a:p>
            <a:pPr>
              <a:buNone/>
            </a:pPr>
            <a:r>
              <a:rPr lang="en-US" sz="2200" b="1" dirty="0" smtClean="0">
                <a:solidFill>
                  <a:srgbClr val="002060"/>
                </a:solidFill>
                <a:latin typeface="Cambria" pitchFamily="18" charset="0"/>
              </a:rPr>
              <a:t>&lt;head&gt;&lt;title&gt;IF LOOP&lt;/title&gt;</a:t>
            </a:r>
          </a:p>
          <a:p>
            <a:pPr>
              <a:buNone/>
            </a:pPr>
            <a:r>
              <a:rPr lang="en-US" sz="2200" b="1" dirty="0" smtClean="0">
                <a:solidFill>
                  <a:srgbClr val="002060"/>
                </a:solidFill>
                <a:latin typeface="Cambria" pitchFamily="18" charset="0"/>
              </a:rPr>
              <a:t>&lt;/head&gt;</a:t>
            </a:r>
          </a:p>
          <a:p>
            <a:pPr>
              <a:buNone/>
            </a:pPr>
            <a:r>
              <a:rPr lang="en-US" sz="2200" b="1" dirty="0" smtClean="0">
                <a:solidFill>
                  <a:srgbClr val="002060"/>
                </a:solidFill>
                <a:latin typeface="Cambria" pitchFamily="18" charset="0"/>
              </a:rPr>
              <a:t>&lt;body&gt; </a:t>
            </a:r>
          </a:p>
          <a:p>
            <a:pPr>
              <a:buNone/>
            </a:pPr>
            <a:r>
              <a:rPr lang="en-US" sz="2200" b="1" dirty="0" smtClean="0">
                <a:solidFill>
                  <a:srgbClr val="002060"/>
                </a:solidFill>
                <a:latin typeface="Cambria" pitchFamily="18" charset="0"/>
              </a:rPr>
              <a:t>&lt;?</a:t>
            </a:r>
            <a:r>
              <a:rPr lang="en-US" sz="2200" b="1" dirty="0" err="1" smtClean="0">
                <a:solidFill>
                  <a:srgbClr val="002060"/>
                </a:solidFill>
                <a:latin typeface="Cambria" pitchFamily="18" charset="0"/>
              </a:rPr>
              <a:t>php</a:t>
            </a:r>
            <a:r>
              <a:rPr lang="en-US" sz="2200" b="1" dirty="0" smtClean="0">
                <a:solidFill>
                  <a:srgbClr val="002060"/>
                </a:solidFill>
                <a:latin typeface="Cambria" pitchFamily="18" charset="0"/>
              </a:rPr>
              <a:t> </a:t>
            </a:r>
          </a:p>
          <a:p>
            <a:pPr>
              <a:buNone/>
            </a:pPr>
            <a:r>
              <a:rPr lang="en-US" sz="2200" b="1" dirty="0" smtClean="0">
                <a:solidFill>
                  <a:srgbClr val="002060"/>
                </a:solidFill>
                <a:latin typeface="Cambria" pitchFamily="18" charset="0"/>
              </a:rPr>
              <a:t>$t=date("H");</a:t>
            </a:r>
          </a:p>
          <a:p>
            <a:pPr>
              <a:buNone/>
            </a:pPr>
            <a:r>
              <a:rPr lang="en-US" sz="2200" b="1" dirty="0" smtClean="0">
                <a:solidFill>
                  <a:srgbClr val="002060"/>
                </a:solidFill>
                <a:latin typeface="Cambria" pitchFamily="18" charset="0"/>
              </a:rPr>
              <a:t>if($t&lt;"20") </a:t>
            </a:r>
          </a:p>
          <a:p>
            <a:pPr>
              <a:buNone/>
            </a:pPr>
            <a:r>
              <a:rPr lang="en-US" sz="2200" b="1" dirty="0" smtClean="0">
                <a:solidFill>
                  <a:srgbClr val="002060"/>
                </a:solidFill>
                <a:latin typeface="Cambria" pitchFamily="18" charset="0"/>
              </a:rPr>
              <a:t>{ </a:t>
            </a:r>
          </a:p>
          <a:p>
            <a:pPr>
              <a:buNone/>
            </a:pPr>
            <a:r>
              <a:rPr lang="en-US" sz="2200" b="1" dirty="0" smtClean="0">
                <a:solidFill>
                  <a:srgbClr val="002060"/>
                </a:solidFill>
                <a:latin typeface="Cambria" pitchFamily="18" charset="0"/>
              </a:rPr>
              <a:t>print "Have a good day!"; </a:t>
            </a:r>
          </a:p>
          <a:p>
            <a:pPr>
              <a:buNone/>
            </a:pPr>
            <a:r>
              <a:rPr lang="en-US" sz="2200" b="1" dirty="0" smtClean="0">
                <a:solidFill>
                  <a:srgbClr val="002060"/>
                </a:solidFill>
                <a:latin typeface="Cambria" pitchFamily="18" charset="0"/>
              </a:rPr>
              <a:t>}</a:t>
            </a:r>
          </a:p>
          <a:p>
            <a:pPr>
              <a:buNone/>
            </a:pPr>
            <a:r>
              <a:rPr lang="en-US" sz="2200" b="1" dirty="0" smtClean="0">
                <a:solidFill>
                  <a:srgbClr val="002060"/>
                </a:solidFill>
                <a:latin typeface="Cambria" pitchFamily="18" charset="0"/>
              </a:rPr>
              <a:t>?&gt; </a:t>
            </a:r>
          </a:p>
          <a:p>
            <a:pPr>
              <a:buNone/>
            </a:pPr>
            <a:r>
              <a:rPr lang="en-US" sz="2200" b="1" dirty="0" smtClean="0">
                <a:solidFill>
                  <a:srgbClr val="002060"/>
                </a:solidFill>
                <a:latin typeface="Cambria" pitchFamily="18" charset="0"/>
              </a:rPr>
              <a:t>&lt;/body&gt; </a:t>
            </a:r>
          </a:p>
          <a:p>
            <a:pPr>
              <a:buNone/>
            </a:pPr>
            <a:r>
              <a:rPr lang="en-US" sz="2200" b="1" dirty="0" smtClean="0">
                <a:solidFill>
                  <a:srgbClr val="002060"/>
                </a:solidFill>
                <a:latin typeface="Cambria" pitchFamily="18" charset="0"/>
              </a:rPr>
              <a:t>&lt;/html&gt;</a:t>
            </a:r>
            <a:endParaRPr lang="en-US" sz="2200" b="1" dirty="0">
              <a:solidFill>
                <a:srgbClr val="002060"/>
              </a:solidFill>
              <a:latin typeface="Cambria" pitchFamily="18" charset="0"/>
            </a:endParaRPr>
          </a:p>
        </p:txBody>
      </p:sp>
      <p:pic>
        <p:nvPicPr>
          <p:cNvPr id="1026" name="Picture 2"/>
          <p:cNvPicPr>
            <a:picLocks noChangeAspect="1" noChangeArrowheads="1"/>
          </p:cNvPicPr>
          <p:nvPr/>
        </p:nvPicPr>
        <p:blipFill>
          <a:blip r:embed="rId2"/>
          <a:srcRect/>
          <a:stretch>
            <a:fillRect/>
          </a:stretch>
        </p:blipFill>
        <p:spPr bwMode="auto">
          <a:xfrm>
            <a:off x="5072066" y="3786190"/>
            <a:ext cx="3048021" cy="19288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4857784"/>
          </a:xfrm>
        </p:spPr>
        <p:txBody>
          <a:bodyPr>
            <a:normAutofit/>
          </a:bodyPr>
          <a:lstStyle/>
          <a:p>
            <a:pPr>
              <a:buNone/>
            </a:pPr>
            <a:r>
              <a:rPr lang="en-US" sz="2400" b="1" dirty="0" smtClean="0">
                <a:solidFill>
                  <a:srgbClr val="002060"/>
                </a:solidFill>
                <a:latin typeface="Cambria" pitchFamily="18" charset="0"/>
              </a:rPr>
              <a:t>The if...else Statement</a:t>
            </a:r>
          </a:p>
          <a:p>
            <a:pPr marL="0" indent="0" algn="just">
              <a:buNone/>
            </a:pPr>
            <a:r>
              <a:rPr lang="en-US" sz="2000" dirty="0" smtClean="0">
                <a:solidFill>
                  <a:srgbClr val="002060"/>
                </a:solidFill>
                <a:latin typeface="Cambria" pitchFamily="18" charset="0"/>
              </a:rPr>
              <a:t>The if...else statement executes some code if a condition is true and another code if that condition is false.</a:t>
            </a:r>
          </a:p>
          <a:p>
            <a:pPr marL="0" indent="0">
              <a:buNone/>
            </a:pPr>
            <a:endParaRPr lang="en-US" sz="2000" b="1" dirty="0" smtClean="0">
              <a:solidFill>
                <a:srgbClr val="002060"/>
              </a:solidFill>
              <a:latin typeface="Cambria" pitchFamily="18" charset="0"/>
            </a:endParaRPr>
          </a:p>
          <a:p>
            <a:pPr marL="0" indent="0">
              <a:buNone/>
            </a:pPr>
            <a:r>
              <a:rPr lang="en-US" sz="2000" b="1" dirty="0" smtClean="0">
                <a:solidFill>
                  <a:srgbClr val="002060"/>
                </a:solidFill>
                <a:latin typeface="Cambria" pitchFamily="18" charset="0"/>
              </a:rPr>
              <a:t>Syntax</a:t>
            </a:r>
          </a:p>
          <a:p>
            <a:pPr marL="0" indent="0">
              <a:buNone/>
            </a:pPr>
            <a:r>
              <a:rPr lang="en-US" sz="2000" dirty="0" smtClean="0">
                <a:solidFill>
                  <a:srgbClr val="002060"/>
                </a:solidFill>
                <a:latin typeface="Cambria" pitchFamily="18" charset="0"/>
              </a:rPr>
              <a:t>if (</a:t>
            </a:r>
            <a:r>
              <a:rPr lang="en-US" sz="2000" i="1" dirty="0" smtClean="0">
                <a:solidFill>
                  <a:srgbClr val="002060"/>
                </a:solidFill>
                <a:latin typeface="Cambria" pitchFamily="18" charset="0"/>
              </a:rPr>
              <a:t>condition</a:t>
            </a:r>
            <a:r>
              <a:rPr lang="en-US" sz="2000" dirty="0" smtClean="0">
                <a:solidFill>
                  <a:srgbClr val="002060"/>
                </a:solidFill>
                <a:latin typeface="Cambria" pitchFamily="18" charset="0"/>
              </a:rPr>
              <a:t>) </a:t>
            </a:r>
          </a:p>
          <a:p>
            <a:pPr marL="0" indent="0">
              <a:buNone/>
            </a:pPr>
            <a:r>
              <a:rPr lang="en-US" sz="2000" dirty="0" smtClean="0">
                <a:solidFill>
                  <a:srgbClr val="002060"/>
                </a:solidFill>
                <a:latin typeface="Cambria" pitchFamily="18" charset="0"/>
              </a:rPr>
              <a: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code to be executed if condition is true;</a:t>
            </a: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p>
          <a:p>
            <a:pPr marL="0" indent="0">
              <a:buNone/>
            </a:pPr>
            <a:r>
              <a:rPr lang="en-US" sz="2000" dirty="0" smtClean="0">
                <a:solidFill>
                  <a:srgbClr val="002060"/>
                </a:solidFill>
                <a:latin typeface="Cambria" pitchFamily="18" charset="0"/>
              </a:rPr>
              <a:t>else </a:t>
            </a:r>
          </a:p>
          <a:p>
            <a:pPr marL="0" indent="0">
              <a:buNone/>
            </a:pPr>
            <a:r>
              <a:rPr lang="en-US" sz="2000" dirty="0" smtClean="0">
                <a:solidFill>
                  <a:srgbClr val="002060"/>
                </a:solidFill>
                <a:latin typeface="Cambria" pitchFamily="18" charset="0"/>
              </a:rPr>
              <a: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code to be executed if condition is false;</a:t>
            </a:r>
            <a:br>
              <a:rPr lang="en-US" sz="2000" i="1" dirty="0" smtClean="0">
                <a:solidFill>
                  <a:srgbClr val="002060"/>
                </a:solidFill>
                <a:latin typeface="Cambria" pitchFamily="18" charset="0"/>
              </a:rPr>
            </a:br>
            <a:r>
              <a:rPr lang="en-US" sz="2000" dirty="0" smtClean="0">
                <a:solidFill>
                  <a:srgbClr val="002060"/>
                </a:solidFill>
                <a:latin typeface="Cambria" pitchFamily="18" charset="0"/>
              </a:rPr>
              <a:t>}</a:t>
            </a:r>
          </a:p>
          <a:p>
            <a:pPr>
              <a:buNone/>
            </a:pP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786478"/>
          </a:xfrm>
        </p:spPr>
        <p:txBody>
          <a:bodyPr>
            <a:noAutofit/>
          </a:bodyPr>
          <a:lstStyle/>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$t = date("H");</a:t>
            </a:r>
          </a:p>
          <a:p>
            <a:pPr>
              <a:buNone/>
            </a:pPr>
            <a:r>
              <a:rPr lang="en-US" sz="2400" dirty="0" smtClean="0">
                <a:solidFill>
                  <a:srgbClr val="002060"/>
                </a:solidFill>
                <a:latin typeface="Cambria" pitchFamily="18" charset="0"/>
              </a:rPr>
              <a:t>if ($t &lt; "20") {</a:t>
            </a:r>
          </a:p>
          <a:p>
            <a:pPr>
              <a:buNone/>
            </a:pPr>
            <a:r>
              <a:rPr lang="en-US" sz="2400" dirty="0" smtClean="0">
                <a:solidFill>
                  <a:srgbClr val="002060"/>
                </a:solidFill>
                <a:latin typeface="Cambria" pitchFamily="18" charset="0"/>
              </a:rPr>
              <a:t>  echo "Have a good day!";</a:t>
            </a:r>
          </a:p>
          <a:p>
            <a:pPr>
              <a:buNone/>
            </a:pPr>
            <a:r>
              <a:rPr lang="en-US" sz="2400" dirty="0" smtClean="0">
                <a:solidFill>
                  <a:srgbClr val="002060"/>
                </a:solidFill>
                <a:latin typeface="Cambria" pitchFamily="18" charset="0"/>
              </a:rPr>
              <a:t>} else {</a:t>
            </a:r>
          </a:p>
          <a:p>
            <a:pPr>
              <a:buNone/>
            </a:pPr>
            <a:r>
              <a:rPr lang="en-US" sz="2400" dirty="0" smtClean="0">
                <a:solidFill>
                  <a:srgbClr val="002060"/>
                </a:solidFill>
                <a:latin typeface="Cambria" pitchFamily="18" charset="0"/>
              </a:rPr>
              <a:t>  echo "Have a good night!";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p>
          <a:p>
            <a:pPr>
              <a:buNone/>
            </a:pPr>
            <a:endParaRPr lang="en-US" sz="2400" dirty="0" smtClean="0">
              <a:solidFill>
                <a:srgbClr val="002060"/>
              </a:solidFill>
              <a:latin typeface="Cambria" pitchFamily="18" charset="0"/>
            </a:endParaRPr>
          </a:p>
          <a:p>
            <a:pPr>
              <a:buNone/>
            </a:pPr>
            <a:endParaRPr lang="en-US" sz="2400" dirty="0">
              <a:solidFill>
                <a:srgbClr val="002060"/>
              </a:solidFill>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4429124" y="3214686"/>
            <a:ext cx="4362211" cy="27146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4500594"/>
          </a:xfrm>
        </p:spPr>
        <p:txBody>
          <a:bodyPr>
            <a:normAutofit/>
          </a:bodyPr>
          <a:lstStyle/>
          <a:p>
            <a:pPr>
              <a:buNone/>
            </a:pPr>
            <a:r>
              <a:rPr lang="en-US" sz="2400" b="1" dirty="0" smtClean="0">
                <a:solidFill>
                  <a:srgbClr val="002060"/>
                </a:solidFill>
                <a:latin typeface="Cambria" pitchFamily="18" charset="0"/>
              </a:rPr>
              <a:t>The if...</a:t>
            </a:r>
            <a:r>
              <a:rPr lang="en-US" sz="2400" b="1" dirty="0" err="1" smtClean="0">
                <a:solidFill>
                  <a:srgbClr val="002060"/>
                </a:solidFill>
                <a:latin typeface="Cambria" pitchFamily="18" charset="0"/>
              </a:rPr>
              <a:t>elseif</a:t>
            </a:r>
            <a:r>
              <a:rPr lang="en-US" sz="2400" b="1" dirty="0" smtClean="0">
                <a:solidFill>
                  <a:srgbClr val="002060"/>
                </a:solidFill>
                <a:latin typeface="Cambria" pitchFamily="18" charset="0"/>
              </a:rPr>
              <a:t>...else Statement</a:t>
            </a:r>
          </a:p>
          <a:p>
            <a:pPr marL="0" indent="0" algn="just">
              <a:buNone/>
            </a:pPr>
            <a:r>
              <a:rPr lang="en-US" sz="2000" dirty="0" smtClean="0">
                <a:solidFill>
                  <a:srgbClr val="002060"/>
                </a:solidFill>
                <a:latin typeface="Cambria" pitchFamily="18" charset="0"/>
              </a:rPr>
              <a:t>The if...</a:t>
            </a:r>
            <a:r>
              <a:rPr lang="en-US" sz="2000" dirty="0" err="1" smtClean="0">
                <a:solidFill>
                  <a:srgbClr val="002060"/>
                </a:solidFill>
                <a:latin typeface="Cambria" pitchFamily="18" charset="0"/>
              </a:rPr>
              <a:t>elseif</a:t>
            </a:r>
            <a:r>
              <a:rPr lang="en-US" sz="2000" dirty="0" smtClean="0">
                <a:solidFill>
                  <a:srgbClr val="002060"/>
                </a:solidFill>
                <a:latin typeface="Cambria" pitchFamily="18" charset="0"/>
              </a:rPr>
              <a:t>...else statement executes different codes for more than two conditions.</a:t>
            </a:r>
          </a:p>
          <a:p>
            <a:pPr marL="0" indent="0">
              <a:buNone/>
            </a:pPr>
            <a:endParaRPr lang="en-US" sz="2000" b="1" dirty="0" smtClean="0">
              <a:solidFill>
                <a:srgbClr val="002060"/>
              </a:solidFill>
              <a:latin typeface="Cambria" pitchFamily="18" charset="0"/>
            </a:endParaRPr>
          </a:p>
          <a:p>
            <a:pPr marL="0" indent="0">
              <a:buNone/>
            </a:pPr>
            <a:r>
              <a:rPr lang="en-US" sz="2000" b="1" dirty="0" smtClean="0">
                <a:solidFill>
                  <a:srgbClr val="002060"/>
                </a:solidFill>
                <a:latin typeface="Cambria" pitchFamily="18" charset="0"/>
              </a:rPr>
              <a:t>Syntax</a:t>
            </a:r>
          </a:p>
          <a:p>
            <a:pPr marL="0" indent="0">
              <a:buNone/>
            </a:pPr>
            <a:r>
              <a:rPr lang="en-US" sz="2000" dirty="0" smtClean="0">
                <a:solidFill>
                  <a:srgbClr val="002060"/>
                </a:solidFill>
                <a:latin typeface="Cambria" pitchFamily="18" charset="0"/>
              </a:rPr>
              <a:t>if (</a:t>
            </a:r>
            <a:r>
              <a:rPr lang="en-US" sz="2000" i="1" dirty="0" smtClean="0">
                <a:solidFill>
                  <a:srgbClr val="002060"/>
                </a:solidFill>
                <a:latin typeface="Cambria" pitchFamily="18" charset="0"/>
              </a:rPr>
              <a:t>condition</a:t>
            </a:r>
            <a:r>
              <a:rPr lang="en-US" sz="2000" dirty="0" smtClean="0">
                <a:solidFill>
                  <a:srgbClr val="002060"/>
                </a:solidFill>
                <a:latin typeface="Cambria" pitchFamily="18" charset="0"/>
              </a:rPr>
              <a:t>)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code to be executed if this condition is true;</a:t>
            </a:r>
            <a:br>
              <a:rPr lang="en-US" sz="2000" i="1"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dirty="0" err="1" smtClean="0">
                <a:solidFill>
                  <a:srgbClr val="002060"/>
                </a:solidFill>
                <a:latin typeface="Cambria" pitchFamily="18" charset="0"/>
              </a:rPr>
              <a:t>elseif</a:t>
            </a: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condition</a:t>
            </a:r>
            <a:r>
              <a:rPr lang="en-US" sz="2000" dirty="0" smtClean="0">
                <a:solidFill>
                  <a:srgbClr val="002060"/>
                </a:solidFill>
                <a:latin typeface="Cambria" pitchFamily="18" charset="0"/>
              </a:rPr>
              <a:t>)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 code to be executed if first condition is false and this condition is true;</a:t>
            </a:r>
            <a:br>
              <a:rPr lang="en-US" sz="2000" i="1" dirty="0" smtClean="0">
                <a:solidFill>
                  <a:srgbClr val="002060"/>
                </a:solidFill>
                <a:latin typeface="Cambria" pitchFamily="18" charset="0"/>
              </a:rPr>
            </a:br>
            <a:r>
              <a:rPr lang="en-US" sz="2000" dirty="0" smtClean="0">
                <a:solidFill>
                  <a:srgbClr val="002060"/>
                </a:solidFill>
                <a:latin typeface="Cambria" pitchFamily="18" charset="0"/>
              </a:rPr>
              <a:t>} else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r>
              <a:rPr lang="en-US" sz="2000" i="1" dirty="0" smtClean="0">
                <a:solidFill>
                  <a:srgbClr val="002060"/>
                </a:solidFill>
                <a:latin typeface="Cambria" pitchFamily="18" charset="0"/>
              </a:rPr>
              <a:t>code to be executed if all conditions are false;</a:t>
            </a:r>
            <a:br>
              <a:rPr lang="en-US" sz="2000" i="1" dirty="0" smtClean="0">
                <a:solidFill>
                  <a:srgbClr val="002060"/>
                </a:solidFill>
                <a:latin typeface="Cambria" pitchFamily="18" charset="0"/>
              </a:rPr>
            </a:br>
            <a:r>
              <a:rPr lang="en-US" sz="2000" dirty="0" smtClean="0">
                <a:solidFill>
                  <a:srgbClr val="002060"/>
                </a:solidFill>
                <a:latin typeface="Cambria" pitchFamily="18" charset="0"/>
              </a:rPr>
              <a:t>}</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472518" cy="6215106"/>
          </a:xfrm>
          <a:ln>
            <a:solidFill>
              <a:srgbClr val="002060"/>
            </a:solidFill>
          </a:ln>
        </p:spPr>
        <p:txBody>
          <a:bodyPr>
            <a:normAutofit fontScale="62500" lnSpcReduction="20000"/>
          </a:bodyPr>
          <a:lstStyle/>
          <a:p>
            <a:pPr>
              <a:buNone/>
            </a:pPr>
            <a:r>
              <a:rPr lang="en-US" dirty="0" smtClean="0">
                <a:solidFill>
                  <a:srgbClr val="002060"/>
                </a:solidFill>
                <a:latin typeface="Cambria" pitchFamily="18" charset="0"/>
              </a:rPr>
              <a:t>&lt;!DOCTYPE html&gt;</a:t>
            </a:r>
          </a:p>
          <a:p>
            <a:pPr>
              <a:buNone/>
            </a:pPr>
            <a:r>
              <a:rPr lang="en-US" dirty="0" smtClean="0">
                <a:solidFill>
                  <a:srgbClr val="002060"/>
                </a:solidFill>
                <a:latin typeface="Cambria" pitchFamily="18" charset="0"/>
              </a:rPr>
              <a:t>&lt;html&gt;</a:t>
            </a:r>
          </a:p>
          <a:p>
            <a:pPr>
              <a:buNone/>
            </a:pPr>
            <a:r>
              <a:rPr lang="en-US" dirty="0" smtClean="0">
                <a:solidFill>
                  <a:srgbClr val="002060"/>
                </a:solidFill>
                <a:latin typeface="Cambria" pitchFamily="18" charset="0"/>
              </a:rPr>
              <a:t>&lt;body&gt;</a:t>
            </a:r>
          </a:p>
          <a:p>
            <a:pPr>
              <a:buNone/>
            </a:pP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&lt;?</a:t>
            </a:r>
            <a:r>
              <a:rPr lang="en-US" dirty="0" err="1" smtClean="0">
                <a:solidFill>
                  <a:srgbClr val="002060"/>
                </a:solidFill>
                <a:latin typeface="Cambria" pitchFamily="18" charset="0"/>
              </a:rPr>
              <a:t>php</a:t>
            </a: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$t = date("H");</a:t>
            </a:r>
          </a:p>
          <a:p>
            <a:pPr>
              <a:buNone/>
            </a:pPr>
            <a:r>
              <a:rPr lang="en-US" dirty="0" smtClean="0">
                <a:solidFill>
                  <a:srgbClr val="002060"/>
                </a:solidFill>
                <a:latin typeface="Cambria" pitchFamily="18" charset="0"/>
              </a:rPr>
              <a:t>echo "&lt;p&gt;The hour (of the server) is " . $t; </a:t>
            </a:r>
          </a:p>
          <a:p>
            <a:pPr>
              <a:buNone/>
            </a:pPr>
            <a:r>
              <a:rPr lang="en-US" dirty="0" smtClean="0">
                <a:solidFill>
                  <a:srgbClr val="002060"/>
                </a:solidFill>
                <a:latin typeface="Cambria" pitchFamily="18" charset="0"/>
              </a:rPr>
              <a:t>echo ", and will give the following message:&lt;/p&gt;";</a:t>
            </a:r>
          </a:p>
          <a:p>
            <a:pPr>
              <a:buNone/>
            </a:pPr>
            <a:endParaRPr lang="en-US" dirty="0" smtClean="0">
              <a:solidFill>
                <a:srgbClr val="002060"/>
              </a:solidFill>
              <a:latin typeface="Cambria" pitchFamily="18" charset="0"/>
            </a:endParaRPr>
          </a:p>
          <a:p>
            <a:pPr>
              <a:buNone/>
            </a:pPr>
            <a:r>
              <a:rPr lang="en-US" dirty="0" smtClean="0">
                <a:solidFill>
                  <a:srgbClr val="002060"/>
                </a:solidFill>
                <a:latin typeface="Cambria" pitchFamily="18" charset="0"/>
              </a:rPr>
              <a:t>if ($t &lt; "10") {</a:t>
            </a:r>
          </a:p>
          <a:p>
            <a:pPr>
              <a:buNone/>
            </a:pPr>
            <a:r>
              <a:rPr lang="en-US" dirty="0" smtClean="0">
                <a:solidFill>
                  <a:srgbClr val="002060"/>
                </a:solidFill>
                <a:latin typeface="Cambria" pitchFamily="18" charset="0"/>
              </a:rPr>
              <a:t>  echo "Have a good morning!";</a:t>
            </a:r>
          </a:p>
          <a:p>
            <a:pPr>
              <a:buNone/>
            </a:pPr>
            <a:r>
              <a:rPr lang="en-US" dirty="0" smtClean="0">
                <a:solidFill>
                  <a:srgbClr val="002060"/>
                </a:solidFill>
                <a:latin typeface="Cambria" pitchFamily="18" charset="0"/>
              </a:rPr>
              <a:t>} </a:t>
            </a:r>
            <a:r>
              <a:rPr lang="en-US" dirty="0" err="1" smtClean="0">
                <a:solidFill>
                  <a:srgbClr val="002060"/>
                </a:solidFill>
                <a:latin typeface="Cambria" pitchFamily="18" charset="0"/>
              </a:rPr>
              <a:t>elseif</a:t>
            </a:r>
            <a:r>
              <a:rPr lang="en-US" dirty="0" smtClean="0">
                <a:solidFill>
                  <a:srgbClr val="002060"/>
                </a:solidFill>
                <a:latin typeface="Cambria" pitchFamily="18" charset="0"/>
              </a:rPr>
              <a:t> ($t &lt; "20") {</a:t>
            </a:r>
          </a:p>
          <a:p>
            <a:pPr>
              <a:buNone/>
            </a:pPr>
            <a:r>
              <a:rPr lang="en-US" dirty="0" smtClean="0">
                <a:solidFill>
                  <a:srgbClr val="002060"/>
                </a:solidFill>
                <a:latin typeface="Cambria" pitchFamily="18" charset="0"/>
              </a:rPr>
              <a:t>  echo "Have a good day!";</a:t>
            </a:r>
          </a:p>
          <a:p>
            <a:pPr>
              <a:buNone/>
            </a:pPr>
            <a:r>
              <a:rPr lang="en-US" dirty="0" smtClean="0">
                <a:solidFill>
                  <a:srgbClr val="002060"/>
                </a:solidFill>
                <a:latin typeface="Cambria" pitchFamily="18" charset="0"/>
              </a:rPr>
              <a:t>} else {</a:t>
            </a:r>
          </a:p>
          <a:p>
            <a:pPr>
              <a:buNone/>
            </a:pPr>
            <a:r>
              <a:rPr lang="en-US" dirty="0" smtClean="0">
                <a:solidFill>
                  <a:srgbClr val="002060"/>
                </a:solidFill>
                <a:latin typeface="Cambria" pitchFamily="18" charset="0"/>
              </a:rPr>
              <a:t>  echo "Have a good night!";</a:t>
            </a:r>
          </a:p>
          <a:p>
            <a:pPr>
              <a:buNone/>
            </a:pPr>
            <a:r>
              <a:rPr lang="en-US" dirty="0" smtClean="0">
                <a:solidFill>
                  <a:srgbClr val="002060"/>
                </a:solidFill>
                <a:latin typeface="Cambria" pitchFamily="18" charset="0"/>
              </a:rPr>
              <a:t>}</a:t>
            </a:r>
          </a:p>
          <a:p>
            <a:pPr>
              <a:buNone/>
            </a:pPr>
            <a:r>
              <a:rPr lang="en-US" dirty="0" smtClean="0">
                <a:solidFill>
                  <a:srgbClr val="002060"/>
                </a:solidFill>
                <a:latin typeface="Cambria" pitchFamily="18" charset="0"/>
              </a:rPr>
              <a:t>?&gt;</a:t>
            </a:r>
          </a:p>
          <a:p>
            <a:pPr>
              <a:buNone/>
            </a:pPr>
            <a:r>
              <a:rPr lang="en-US" dirty="0" smtClean="0">
                <a:solidFill>
                  <a:srgbClr val="002060"/>
                </a:solidFill>
                <a:latin typeface="Cambria" pitchFamily="18" charset="0"/>
              </a:rPr>
              <a:t> </a:t>
            </a:r>
          </a:p>
          <a:p>
            <a:pPr>
              <a:buNone/>
            </a:pPr>
            <a:r>
              <a:rPr lang="en-US" dirty="0" smtClean="0">
                <a:solidFill>
                  <a:srgbClr val="002060"/>
                </a:solidFill>
                <a:latin typeface="Cambria" pitchFamily="18" charset="0"/>
              </a:rPr>
              <a:t>&lt;/body&gt;</a:t>
            </a:r>
          </a:p>
          <a:p>
            <a:pPr>
              <a:buNone/>
            </a:pPr>
            <a:r>
              <a:rPr lang="en-US" dirty="0" smtClean="0">
                <a:solidFill>
                  <a:srgbClr val="002060"/>
                </a:solidFill>
                <a:latin typeface="Cambria" pitchFamily="18" charset="0"/>
              </a:rPr>
              <a:t>&lt;/html&gt;</a:t>
            </a:r>
            <a:endParaRPr lang="en-US" dirty="0">
              <a:solidFill>
                <a:srgbClr val="002060"/>
              </a:solidFill>
              <a:latin typeface="Cambria" pitchFamily="18" charset="0"/>
            </a:endParaRPr>
          </a:p>
        </p:txBody>
      </p:sp>
      <p:pic>
        <p:nvPicPr>
          <p:cNvPr id="3078" name="Picture 6"/>
          <p:cNvPicPr>
            <a:picLocks noChangeAspect="1" noChangeArrowheads="1"/>
          </p:cNvPicPr>
          <p:nvPr/>
        </p:nvPicPr>
        <p:blipFill>
          <a:blip r:embed="rId2"/>
          <a:srcRect/>
          <a:stretch>
            <a:fillRect/>
          </a:stretch>
        </p:blipFill>
        <p:spPr bwMode="auto">
          <a:xfrm>
            <a:off x="4357686" y="3714752"/>
            <a:ext cx="443869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a:bodyPr>
          <a:lstStyle/>
          <a:p>
            <a:pPr>
              <a:buNone/>
            </a:pPr>
            <a:r>
              <a:rPr lang="en-US" sz="2400" b="1" dirty="0" smtClean="0">
                <a:solidFill>
                  <a:srgbClr val="002060"/>
                </a:solidFill>
                <a:latin typeface="Cambria" pitchFamily="18" charset="0"/>
              </a:rPr>
              <a:t>Comments can be used to: </a:t>
            </a:r>
          </a:p>
          <a:p>
            <a:pPr marL="284163" indent="-284163" algn="just">
              <a:buFont typeface="Wingdings" pitchFamily="2" charset="2"/>
              <a:buChar char="Ø"/>
            </a:pPr>
            <a:r>
              <a:rPr lang="en-US" sz="2400" dirty="0" smtClean="0">
                <a:solidFill>
                  <a:srgbClr val="002060"/>
                </a:solidFill>
                <a:latin typeface="Cambria" pitchFamily="18" charset="0"/>
              </a:rPr>
              <a:t>Let others understand what you are doing </a:t>
            </a:r>
          </a:p>
          <a:p>
            <a:pPr marL="284163" indent="-284163" algn="just">
              <a:buFont typeface="Wingdings" pitchFamily="2" charset="2"/>
              <a:buChar char="Ø"/>
            </a:pPr>
            <a:r>
              <a:rPr lang="en-US" sz="2400" dirty="0" smtClean="0">
                <a:solidFill>
                  <a:srgbClr val="002060"/>
                </a:solidFill>
                <a:latin typeface="Cambria" pitchFamily="18" charset="0"/>
              </a:rPr>
              <a:t>Remind yourself of what you did - Most programmers have experienced coming back to their own work a year or two later and having to re-figure out what they did. Comments can remind you of what you were thinking when you wrote the code</a:t>
            </a:r>
            <a:endParaRPr lang="en-US" sz="2400" dirty="0">
              <a:solidFill>
                <a:srgbClr val="002060"/>
              </a:solidFill>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714348" y="3214686"/>
            <a:ext cx="5500726"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28604"/>
            <a:ext cx="8229600" cy="6215106"/>
          </a:xfrm>
        </p:spPr>
        <p:txBody>
          <a:bodyPr>
            <a:normAutofit/>
          </a:bodyPr>
          <a:lstStyle/>
          <a:p>
            <a:pPr marL="0" indent="0">
              <a:buNone/>
            </a:pPr>
            <a:r>
              <a:rPr lang="en-US" sz="2000" b="1" dirty="0" smtClean="0">
                <a:solidFill>
                  <a:srgbClr val="002060"/>
                </a:solidFill>
                <a:latin typeface="Cambria" pitchFamily="18" charset="0"/>
              </a:rPr>
              <a:t>The PHP switch Statement</a:t>
            </a:r>
          </a:p>
          <a:p>
            <a:pPr marL="236538" indent="-236538" algn="just">
              <a:buFont typeface="Wingdings" pitchFamily="2" charset="2"/>
              <a:buChar char="Ø"/>
            </a:pPr>
            <a:r>
              <a:rPr lang="en-US" sz="2000" dirty="0" smtClean="0">
                <a:solidFill>
                  <a:srgbClr val="002060"/>
                </a:solidFill>
                <a:latin typeface="Cambria" pitchFamily="18" charset="0"/>
              </a:rPr>
              <a:t>Use the switch statement to </a:t>
            </a:r>
            <a:r>
              <a:rPr lang="en-US" sz="2000" b="1" dirty="0" smtClean="0">
                <a:solidFill>
                  <a:srgbClr val="002060"/>
                </a:solidFill>
                <a:latin typeface="Cambria" pitchFamily="18" charset="0"/>
              </a:rPr>
              <a:t>select one of many blocks of code to be executed</a:t>
            </a:r>
            <a:r>
              <a:rPr lang="en-US" sz="2000" dirty="0" smtClean="0">
                <a:solidFill>
                  <a:srgbClr val="002060"/>
                </a:solidFill>
                <a:latin typeface="Cambria" pitchFamily="18" charset="0"/>
              </a:rPr>
              <a:t>.</a:t>
            </a:r>
          </a:p>
          <a:p>
            <a:pPr>
              <a:buNone/>
            </a:pPr>
            <a:r>
              <a:rPr lang="en-US" sz="2000" b="1" dirty="0" smtClean="0">
                <a:solidFill>
                  <a:srgbClr val="002060"/>
                </a:solidFill>
                <a:latin typeface="Cambria" pitchFamily="18" charset="0"/>
              </a:rPr>
              <a:t>Syntax</a:t>
            </a:r>
          </a:p>
          <a:p>
            <a:pPr>
              <a:buNone/>
            </a:pPr>
            <a:r>
              <a:rPr lang="en-US" sz="2000" dirty="0" smtClean="0">
                <a:solidFill>
                  <a:srgbClr val="002060"/>
                </a:solidFill>
                <a:latin typeface="Cambria" pitchFamily="18" charset="0"/>
              </a:rPr>
              <a:t>switch (n) </a:t>
            </a:r>
          </a:p>
          <a:p>
            <a:pPr>
              <a:buNone/>
            </a:pPr>
            <a:r>
              <a:rPr lang="en-US" sz="2000" dirty="0" smtClean="0">
                <a:solidFill>
                  <a:srgbClr val="002060"/>
                </a:solidFill>
                <a:latin typeface="Cambria" pitchFamily="18" charset="0"/>
              </a:rPr>
              <a: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case label1:</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code to be executed if n=label1;</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break;</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case label2:</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code to be executed if n=label2;</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break;</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case label3:</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code to be executed if n=label3;</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break;</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default: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code to be executed if n is different from all labels;</a:t>
            </a:r>
            <a:br>
              <a:rPr lang="en-US" sz="2000" dirty="0" smtClean="0">
                <a:solidFill>
                  <a:srgbClr val="002060"/>
                </a:solidFill>
                <a:latin typeface="Cambria" pitchFamily="18" charset="0"/>
              </a:rPr>
            </a:br>
            <a:r>
              <a:rPr lang="en-US" sz="2000" dirty="0" smtClean="0">
                <a:solidFill>
                  <a:srgbClr val="002060"/>
                </a:solidFill>
                <a:latin typeface="Cambria" pitchFamily="18" charset="0"/>
              </a:rPr>
              <a:t>}</a:t>
            </a:r>
          </a:p>
          <a:p>
            <a:pPr marL="236538" indent="-236538" algn="just">
              <a:buNone/>
            </a:pPr>
            <a:endParaRPr lang="en-US" sz="2000" dirty="0" smtClean="0">
              <a:solidFill>
                <a:srgbClr val="002060"/>
              </a:solidFill>
              <a:latin typeface="Cambria" pitchFamily="18" charset="0"/>
            </a:endParaRPr>
          </a:p>
          <a:p>
            <a:pPr>
              <a:buNone/>
            </a:pP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Autofit/>
          </a:bodyPr>
          <a:lstStyle/>
          <a:p>
            <a:pPr>
              <a:buNone/>
            </a:pPr>
            <a:r>
              <a:rPr lang="en-US" sz="1800" dirty="0" smtClean="0">
                <a:latin typeface="Cambria" pitchFamily="18" charset="0"/>
              </a:rPr>
              <a:t>&lt;!DOCTYPE html&gt;</a:t>
            </a:r>
          </a:p>
          <a:p>
            <a:pPr>
              <a:buNone/>
            </a:pPr>
            <a:r>
              <a:rPr lang="en-US" sz="1800" dirty="0" smtClean="0">
                <a:latin typeface="Cambria" pitchFamily="18" charset="0"/>
              </a:rPr>
              <a:t>&lt;html&gt;&lt;body&gt;</a:t>
            </a:r>
          </a:p>
          <a:p>
            <a:pPr>
              <a:buNone/>
            </a:pPr>
            <a:r>
              <a:rPr lang="en-US" sz="1800" dirty="0" smtClean="0">
                <a:latin typeface="Cambria" pitchFamily="18" charset="0"/>
              </a:rPr>
              <a:t>&lt;?</a:t>
            </a:r>
            <a:r>
              <a:rPr lang="en-US" sz="1800" dirty="0" err="1" smtClean="0">
                <a:latin typeface="Cambria" pitchFamily="18" charset="0"/>
              </a:rPr>
              <a:t>php</a:t>
            </a:r>
            <a:endParaRPr lang="en-US" sz="1800" dirty="0" smtClean="0">
              <a:latin typeface="Cambria" pitchFamily="18" charset="0"/>
            </a:endParaRPr>
          </a:p>
          <a:p>
            <a:pPr>
              <a:buNone/>
            </a:pPr>
            <a:r>
              <a:rPr lang="en-US" sz="1800" dirty="0" smtClean="0">
                <a:latin typeface="Cambria" pitchFamily="18" charset="0"/>
              </a:rPr>
              <a:t>$</a:t>
            </a:r>
            <a:r>
              <a:rPr lang="en-US" sz="1800" dirty="0" err="1" smtClean="0">
                <a:latin typeface="Cambria" pitchFamily="18" charset="0"/>
              </a:rPr>
              <a:t>favcolor</a:t>
            </a:r>
            <a:r>
              <a:rPr lang="en-US" sz="1800" dirty="0" smtClean="0">
                <a:latin typeface="Cambria" pitchFamily="18" charset="0"/>
              </a:rPr>
              <a:t> = "red";</a:t>
            </a:r>
          </a:p>
          <a:p>
            <a:pPr>
              <a:buNone/>
            </a:pPr>
            <a:r>
              <a:rPr lang="en-US" sz="1800" dirty="0" smtClean="0">
                <a:latin typeface="Cambria" pitchFamily="18" charset="0"/>
              </a:rPr>
              <a:t>switch ($</a:t>
            </a:r>
            <a:r>
              <a:rPr lang="en-US" sz="1800" dirty="0" err="1" smtClean="0">
                <a:latin typeface="Cambria" pitchFamily="18" charset="0"/>
              </a:rPr>
              <a:t>favcolor</a:t>
            </a:r>
            <a:r>
              <a:rPr lang="en-US" sz="1800" dirty="0" smtClean="0">
                <a:latin typeface="Cambria" pitchFamily="18" charset="0"/>
              </a:rPr>
              <a:t>) {</a:t>
            </a:r>
          </a:p>
          <a:p>
            <a:pPr>
              <a:buNone/>
            </a:pPr>
            <a:r>
              <a:rPr lang="en-US" sz="1800" dirty="0" smtClean="0">
                <a:latin typeface="Cambria" pitchFamily="18" charset="0"/>
              </a:rPr>
              <a:t>  case "red":</a:t>
            </a:r>
          </a:p>
          <a:p>
            <a:pPr>
              <a:buNone/>
            </a:pPr>
            <a:r>
              <a:rPr lang="en-US" sz="1800" dirty="0" smtClean="0">
                <a:latin typeface="Cambria" pitchFamily="18" charset="0"/>
              </a:rPr>
              <a:t>    echo "Your favorite color is red!";</a:t>
            </a:r>
          </a:p>
          <a:p>
            <a:pPr>
              <a:buNone/>
            </a:pPr>
            <a:r>
              <a:rPr lang="en-US" sz="1800" dirty="0" smtClean="0">
                <a:latin typeface="Cambria" pitchFamily="18" charset="0"/>
              </a:rPr>
              <a:t>    break;</a:t>
            </a:r>
          </a:p>
          <a:p>
            <a:pPr>
              <a:buNone/>
            </a:pPr>
            <a:r>
              <a:rPr lang="en-US" sz="1800" dirty="0" smtClean="0">
                <a:latin typeface="Cambria" pitchFamily="18" charset="0"/>
              </a:rPr>
              <a:t>  case "blue":</a:t>
            </a:r>
          </a:p>
          <a:p>
            <a:pPr>
              <a:buNone/>
            </a:pPr>
            <a:r>
              <a:rPr lang="en-US" sz="1800" dirty="0" smtClean="0">
                <a:latin typeface="Cambria" pitchFamily="18" charset="0"/>
              </a:rPr>
              <a:t>    echo "Your favorite color is blue!";</a:t>
            </a:r>
          </a:p>
          <a:p>
            <a:pPr>
              <a:buNone/>
            </a:pPr>
            <a:r>
              <a:rPr lang="en-US" sz="1800" dirty="0" smtClean="0">
                <a:latin typeface="Cambria" pitchFamily="18" charset="0"/>
              </a:rPr>
              <a:t>    break;</a:t>
            </a:r>
          </a:p>
          <a:p>
            <a:pPr>
              <a:buNone/>
            </a:pPr>
            <a:r>
              <a:rPr lang="en-US" sz="1800" dirty="0" smtClean="0">
                <a:latin typeface="Cambria" pitchFamily="18" charset="0"/>
              </a:rPr>
              <a:t>  case "green":</a:t>
            </a:r>
          </a:p>
          <a:p>
            <a:pPr>
              <a:buNone/>
            </a:pPr>
            <a:r>
              <a:rPr lang="en-US" sz="1800" dirty="0" smtClean="0">
                <a:latin typeface="Cambria" pitchFamily="18" charset="0"/>
              </a:rPr>
              <a:t>    echo "Your favorite color is green!";</a:t>
            </a:r>
          </a:p>
          <a:p>
            <a:pPr>
              <a:buNone/>
            </a:pPr>
            <a:r>
              <a:rPr lang="en-US" sz="1800" dirty="0" smtClean="0">
                <a:latin typeface="Cambria" pitchFamily="18" charset="0"/>
              </a:rPr>
              <a:t>    break;</a:t>
            </a:r>
          </a:p>
          <a:p>
            <a:pPr>
              <a:buNone/>
            </a:pPr>
            <a:r>
              <a:rPr lang="en-US" sz="1800" dirty="0" smtClean="0">
                <a:latin typeface="Cambria" pitchFamily="18" charset="0"/>
              </a:rPr>
              <a:t>  default:</a:t>
            </a:r>
          </a:p>
          <a:p>
            <a:pPr>
              <a:buNone/>
            </a:pPr>
            <a:r>
              <a:rPr lang="en-US" sz="1800" dirty="0" smtClean="0">
                <a:latin typeface="Cambria" pitchFamily="18" charset="0"/>
              </a:rPr>
              <a:t>    echo "Your favorite color is neither red, blue, nor green!";</a:t>
            </a:r>
          </a:p>
          <a:p>
            <a:pPr>
              <a:buNone/>
            </a:pPr>
            <a:r>
              <a:rPr lang="en-US" sz="1800" dirty="0" smtClean="0">
                <a:latin typeface="Cambria" pitchFamily="18" charset="0"/>
              </a:rPr>
              <a:t>}</a:t>
            </a:r>
          </a:p>
          <a:p>
            <a:pPr>
              <a:buNone/>
            </a:pPr>
            <a:r>
              <a:rPr lang="en-US" sz="1800" dirty="0" smtClean="0">
                <a:latin typeface="Cambria" pitchFamily="18" charset="0"/>
              </a:rPr>
              <a:t>?&gt;</a:t>
            </a:r>
          </a:p>
          <a:p>
            <a:pPr>
              <a:buNone/>
            </a:pPr>
            <a:r>
              <a:rPr lang="en-US" sz="1800" dirty="0" smtClean="0">
                <a:latin typeface="Cambria" pitchFamily="18" charset="0"/>
              </a:rPr>
              <a:t> &lt;/body&gt;&lt;/html&gt;</a:t>
            </a:r>
          </a:p>
          <a:p>
            <a:pPr>
              <a:buNone/>
            </a:pPr>
            <a:endParaRPr lang="en-US" sz="1800" dirty="0">
              <a:latin typeface="Cambria" pitchFamily="18" charset="0"/>
            </a:endParaRPr>
          </a:p>
        </p:txBody>
      </p:sp>
      <p:pic>
        <p:nvPicPr>
          <p:cNvPr id="4099" name="Picture 3"/>
          <p:cNvPicPr>
            <a:picLocks noChangeAspect="1" noChangeArrowheads="1"/>
          </p:cNvPicPr>
          <p:nvPr/>
        </p:nvPicPr>
        <p:blipFill>
          <a:blip r:embed="rId2"/>
          <a:srcRect/>
          <a:stretch>
            <a:fillRect/>
          </a:stretch>
        </p:blipFill>
        <p:spPr bwMode="auto">
          <a:xfrm>
            <a:off x="5286380" y="2928934"/>
            <a:ext cx="3656206" cy="22860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fontScale="77500" lnSpcReduction="20000"/>
          </a:bodyPr>
          <a:lstStyle/>
          <a:p>
            <a:pPr marL="0" indent="0" algn="just">
              <a:buNone/>
            </a:pPr>
            <a:r>
              <a:rPr lang="en-US" sz="3400" b="1" dirty="0" smtClean="0">
                <a:solidFill>
                  <a:srgbClr val="002060"/>
                </a:solidFill>
                <a:latin typeface="Cambria" pitchFamily="18" charset="0"/>
              </a:rPr>
              <a:t>PHP Loops</a:t>
            </a:r>
          </a:p>
          <a:p>
            <a:pPr marL="0" indent="0" algn="just">
              <a:buFont typeface="Wingdings" pitchFamily="2" charset="2"/>
              <a:buChar char="Ø"/>
            </a:pPr>
            <a:r>
              <a:rPr lang="en-US" sz="3400" dirty="0" smtClean="0">
                <a:solidFill>
                  <a:srgbClr val="002060"/>
                </a:solidFill>
                <a:latin typeface="Cambria" pitchFamily="18" charset="0"/>
              </a:rPr>
              <a:t>Often when you write code, you want the same block of code to run over and over again a certain number of times. So, instead of adding several almost equal code-lines in a script, we can use loops.</a:t>
            </a:r>
          </a:p>
          <a:p>
            <a:pPr marL="339725" indent="-339725" algn="just">
              <a:buFont typeface="Wingdings" pitchFamily="2" charset="2"/>
              <a:buChar char="Ø"/>
            </a:pPr>
            <a:r>
              <a:rPr lang="en-US" sz="3400" dirty="0" smtClean="0">
                <a:solidFill>
                  <a:srgbClr val="002060"/>
                </a:solidFill>
                <a:latin typeface="Cambria" pitchFamily="18" charset="0"/>
              </a:rPr>
              <a:t>Loops are used to execute the same block of code again and again, as long as a certain condition is true.</a:t>
            </a:r>
          </a:p>
          <a:p>
            <a:pPr marL="339725" indent="-339725" algn="just">
              <a:buNone/>
            </a:pPr>
            <a:r>
              <a:rPr lang="en-US" sz="3400" dirty="0" smtClean="0">
                <a:solidFill>
                  <a:srgbClr val="002060"/>
                </a:solidFill>
                <a:latin typeface="Cambria" pitchFamily="18" charset="0"/>
              </a:rPr>
              <a:t>In PHP, we have the following loop types:</a:t>
            </a:r>
          </a:p>
          <a:p>
            <a:pPr marL="339725" indent="-339725" algn="just">
              <a:buFont typeface="Wingdings" pitchFamily="2" charset="2"/>
              <a:buChar char="Ø"/>
            </a:pPr>
            <a:r>
              <a:rPr lang="en-US" sz="3400" dirty="0" smtClean="0">
                <a:solidFill>
                  <a:srgbClr val="FF0000"/>
                </a:solidFill>
                <a:latin typeface="Cambria" pitchFamily="18" charset="0"/>
              </a:rPr>
              <a:t>while</a:t>
            </a:r>
            <a:r>
              <a:rPr lang="en-US" sz="3400" dirty="0" smtClean="0">
                <a:solidFill>
                  <a:srgbClr val="002060"/>
                </a:solidFill>
                <a:latin typeface="Cambria" pitchFamily="18" charset="0"/>
              </a:rPr>
              <a:t> - loops through a block of code as long as the specified condition is true</a:t>
            </a:r>
          </a:p>
          <a:p>
            <a:pPr marL="339725" indent="-339725" algn="just">
              <a:buFont typeface="Wingdings" pitchFamily="2" charset="2"/>
              <a:buChar char="Ø"/>
            </a:pPr>
            <a:r>
              <a:rPr lang="en-US" sz="3400" dirty="0" smtClean="0">
                <a:solidFill>
                  <a:srgbClr val="FF0000"/>
                </a:solidFill>
                <a:latin typeface="Cambria" pitchFamily="18" charset="0"/>
              </a:rPr>
              <a:t>do...while</a:t>
            </a:r>
            <a:r>
              <a:rPr lang="en-US" sz="3400" dirty="0" smtClean="0">
                <a:solidFill>
                  <a:srgbClr val="002060"/>
                </a:solidFill>
                <a:latin typeface="Cambria" pitchFamily="18" charset="0"/>
              </a:rPr>
              <a:t> - loops through a block of code once, and then repeats the loop as long as the specified condition is true</a:t>
            </a:r>
          </a:p>
          <a:p>
            <a:pPr marL="339725" indent="-339725" algn="just">
              <a:buFont typeface="Wingdings" pitchFamily="2" charset="2"/>
              <a:buChar char="Ø"/>
            </a:pPr>
            <a:r>
              <a:rPr lang="en-US" sz="3400" dirty="0" smtClean="0">
                <a:solidFill>
                  <a:srgbClr val="FF0000"/>
                </a:solidFill>
                <a:latin typeface="Cambria" pitchFamily="18" charset="0"/>
              </a:rPr>
              <a:t>for - </a:t>
            </a:r>
            <a:r>
              <a:rPr lang="en-US" sz="3400" dirty="0" smtClean="0">
                <a:solidFill>
                  <a:srgbClr val="002060"/>
                </a:solidFill>
                <a:latin typeface="Cambria" pitchFamily="18" charset="0"/>
              </a:rPr>
              <a:t>loops</a:t>
            </a:r>
            <a:r>
              <a:rPr lang="en-US" sz="3400" dirty="0" smtClean="0">
                <a:solidFill>
                  <a:srgbClr val="FF0000"/>
                </a:solidFill>
                <a:latin typeface="Cambria" pitchFamily="18" charset="0"/>
              </a:rPr>
              <a:t> </a:t>
            </a:r>
            <a:r>
              <a:rPr lang="en-US" sz="3400" dirty="0" smtClean="0">
                <a:solidFill>
                  <a:srgbClr val="002060"/>
                </a:solidFill>
                <a:latin typeface="Cambria" pitchFamily="18" charset="0"/>
              </a:rPr>
              <a:t>through a block of code a specified number of times</a:t>
            </a:r>
          </a:p>
          <a:p>
            <a:pPr marL="339725" indent="-339725" algn="just">
              <a:buFont typeface="Wingdings" pitchFamily="2" charset="2"/>
              <a:buChar char="Ø"/>
            </a:pPr>
            <a:r>
              <a:rPr lang="en-US" sz="3400" dirty="0" err="1" smtClean="0">
                <a:solidFill>
                  <a:srgbClr val="FF0000"/>
                </a:solidFill>
                <a:latin typeface="Cambria" pitchFamily="18" charset="0"/>
              </a:rPr>
              <a:t>foreach</a:t>
            </a:r>
            <a:r>
              <a:rPr lang="en-US" sz="3400" dirty="0" smtClean="0">
                <a:solidFill>
                  <a:srgbClr val="002060"/>
                </a:solidFill>
                <a:latin typeface="Cambria" pitchFamily="18" charset="0"/>
              </a:rPr>
              <a:t> - loops through a block of code for each element in an array</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fontScale="92500" lnSpcReduction="20000"/>
          </a:bodyPr>
          <a:lstStyle/>
          <a:p>
            <a:pPr>
              <a:buNone/>
            </a:pPr>
            <a:r>
              <a:rPr lang="en-US" sz="2000" b="1" dirty="0" smtClean="0">
                <a:solidFill>
                  <a:srgbClr val="002060"/>
                </a:solidFill>
                <a:latin typeface="Cambria" pitchFamily="18" charset="0"/>
              </a:rPr>
              <a:t>The PHP while Loop</a:t>
            </a:r>
          </a:p>
          <a:p>
            <a:pPr marL="236538" indent="-236538" algn="just">
              <a:buFont typeface="Wingdings" pitchFamily="2" charset="2"/>
              <a:buChar char="Ø"/>
            </a:pPr>
            <a:r>
              <a:rPr lang="en-US" sz="2000" dirty="0" smtClean="0">
                <a:solidFill>
                  <a:srgbClr val="002060"/>
                </a:solidFill>
                <a:latin typeface="Cambria" pitchFamily="18" charset="0"/>
              </a:rPr>
              <a:t>The while loop executes a block of code as long as the specified condition is true.</a:t>
            </a:r>
          </a:p>
          <a:p>
            <a:pPr>
              <a:buNone/>
            </a:pPr>
            <a:r>
              <a:rPr lang="en-US" sz="2000" b="1" dirty="0" smtClean="0">
                <a:solidFill>
                  <a:srgbClr val="002060"/>
                </a:solidFill>
                <a:latin typeface="Cambria" pitchFamily="18" charset="0"/>
              </a:rPr>
              <a:t>Syntax</a:t>
            </a:r>
          </a:p>
          <a:p>
            <a:pPr>
              <a:buNone/>
            </a:pPr>
            <a:r>
              <a:rPr lang="en-US" sz="2000" dirty="0" smtClean="0">
                <a:solidFill>
                  <a:srgbClr val="002060"/>
                </a:solidFill>
                <a:latin typeface="Cambria" pitchFamily="18" charset="0"/>
              </a:rPr>
              <a:t>while (</a:t>
            </a:r>
            <a:r>
              <a:rPr lang="en-US" sz="2000" i="1" dirty="0" smtClean="0">
                <a:solidFill>
                  <a:srgbClr val="002060"/>
                </a:solidFill>
                <a:latin typeface="Cambria" pitchFamily="18" charset="0"/>
              </a:rPr>
              <a:t>condition is true</a:t>
            </a: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a:t>
            </a:r>
            <a:br>
              <a:rPr lang="en-US" sz="2000" dirty="0" smtClean="0">
                <a:solidFill>
                  <a:srgbClr val="002060"/>
                </a:solidFill>
                <a:latin typeface="Cambria" pitchFamily="18" charset="0"/>
              </a:rPr>
            </a:br>
            <a:r>
              <a:rPr lang="en-US" sz="2000" i="1" dirty="0" smtClean="0">
                <a:solidFill>
                  <a:srgbClr val="002060"/>
                </a:solidFill>
                <a:latin typeface="Cambria" pitchFamily="18" charset="0"/>
              </a:rPr>
              <a:t>  code to be executed</a:t>
            </a:r>
            <a:r>
              <a:rPr lang="en-US" sz="2000" dirty="0" smtClean="0">
                <a:solidFill>
                  <a:srgbClr val="002060"/>
                </a:solidFill>
                <a:latin typeface="Cambria" pitchFamily="18" charset="0"/>
              </a:rPr>
              <a:t>;</a:t>
            </a:r>
          </a:p>
          <a:p>
            <a:pPr>
              <a:buNone/>
            </a:pPr>
            <a:r>
              <a:rPr lang="en-US" sz="2000" dirty="0" smtClean="0">
                <a:solidFill>
                  <a:srgbClr val="002060"/>
                </a:solidFill>
                <a:latin typeface="Cambria" pitchFamily="18" charset="0"/>
              </a:rPr>
              <a:t>}</a:t>
            </a:r>
          </a:p>
          <a:p>
            <a:pPr>
              <a:buNone/>
            </a:pPr>
            <a:r>
              <a:rPr lang="en-US" sz="2000" b="1" dirty="0" smtClean="0">
                <a:solidFill>
                  <a:srgbClr val="002060"/>
                </a:solidFill>
                <a:latin typeface="Cambria" pitchFamily="18" charset="0"/>
              </a:rPr>
              <a:t>Example</a:t>
            </a:r>
          </a:p>
          <a:p>
            <a:pPr>
              <a:buNone/>
            </a:pPr>
            <a:r>
              <a:rPr lang="en-US" sz="2000" dirty="0" smtClean="0">
                <a:solidFill>
                  <a:srgbClr val="002060"/>
                </a:solidFill>
                <a:latin typeface="Cambria" pitchFamily="18" charset="0"/>
              </a:rPr>
              <a:t>&lt;!DOCTYPE html&gt;</a:t>
            </a:r>
          </a:p>
          <a:p>
            <a:pPr>
              <a:buNone/>
            </a:pPr>
            <a:r>
              <a:rPr lang="en-US" sz="2000" dirty="0" smtClean="0">
                <a:solidFill>
                  <a:srgbClr val="002060"/>
                </a:solidFill>
                <a:latin typeface="Cambria" pitchFamily="18" charset="0"/>
              </a:rPr>
              <a:t>&lt;html&gt;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$x = 1;</a:t>
            </a:r>
          </a:p>
          <a:p>
            <a:pPr>
              <a:buNone/>
            </a:pPr>
            <a:r>
              <a:rPr lang="en-US" sz="2000" dirty="0" smtClean="0">
                <a:solidFill>
                  <a:srgbClr val="002060"/>
                </a:solidFill>
                <a:latin typeface="Cambria" pitchFamily="18" charset="0"/>
              </a:rPr>
              <a:t> while($x &lt;= 5) {</a:t>
            </a:r>
          </a:p>
          <a:p>
            <a:pPr>
              <a:buNone/>
            </a:pPr>
            <a:r>
              <a:rPr lang="en-US" sz="2000" dirty="0" smtClean="0">
                <a:solidFill>
                  <a:srgbClr val="002060"/>
                </a:solidFill>
                <a:latin typeface="Cambria" pitchFamily="18" charset="0"/>
              </a:rPr>
              <a:t>  echo "The number is: $x &lt;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  $x++;</a:t>
            </a:r>
          </a:p>
          <a:p>
            <a:pPr>
              <a:buNone/>
            </a:pP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?&gt;  </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&lt;/html&gt;</a:t>
            </a:r>
            <a:endParaRPr lang="en-US" sz="2000" dirty="0">
              <a:solidFill>
                <a:srgbClr val="002060"/>
              </a:solidFill>
              <a:latin typeface="Cambria" pitchFamily="18" charset="0"/>
            </a:endParaRPr>
          </a:p>
        </p:txBody>
      </p:sp>
      <p:pic>
        <p:nvPicPr>
          <p:cNvPr id="5122" name="Picture 2"/>
          <p:cNvPicPr>
            <a:picLocks noChangeAspect="1" noChangeArrowheads="1"/>
          </p:cNvPicPr>
          <p:nvPr/>
        </p:nvPicPr>
        <p:blipFill>
          <a:blip r:embed="rId2"/>
          <a:srcRect/>
          <a:stretch>
            <a:fillRect/>
          </a:stretch>
        </p:blipFill>
        <p:spPr bwMode="auto">
          <a:xfrm>
            <a:off x="5286380" y="4286256"/>
            <a:ext cx="2257425" cy="149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4714908"/>
          </a:xfrm>
          <a:ln>
            <a:solidFill>
              <a:srgbClr val="002060"/>
            </a:solidFill>
          </a:ln>
        </p:spPr>
        <p:txBody>
          <a:bodyPr>
            <a:normAutofit/>
          </a:bodyPr>
          <a:lstStyle/>
          <a:p>
            <a:pPr>
              <a:buNone/>
            </a:pPr>
            <a:r>
              <a:rPr lang="en-US" sz="2000" dirty="0" smtClean="0">
                <a:latin typeface="Cambria" pitchFamily="18" charset="0"/>
              </a:rPr>
              <a:t>&lt;!DOCTYPE html&gt;</a:t>
            </a:r>
          </a:p>
          <a:p>
            <a:pPr>
              <a:buNone/>
            </a:pPr>
            <a:r>
              <a:rPr lang="en-US" sz="2000" dirty="0" smtClean="0">
                <a:latin typeface="Cambria" pitchFamily="18" charset="0"/>
              </a:rPr>
              <a:t>&lt;html&gt;</a:t>
            </a:r>
          </a:p>
          <a:p>
            <a:pPr>
              <a:buNone/>
            </a:pPr>
            <a:r>
              <a:rPr lang="en-US" sz="2000" dirty="0" smtClean="0">
                <a:latin typeface="Cambria" pitchFamily="18" charset="0"/>
              </a:rPr>
              <a:t>&lt;body&gt;</a:t>
            </a:r>
          </a:p>
          <a:p>
            <a:pPr>
              <a:buNone/>
            </a:pPr>
            <a:r>
              <a:rPr lang="en-US" sz="2000" dirty="0" smtClean="0">
                <a:latin typeface="Cambria" pitchFamily="18" charset="0"/>
              </a:rPr>
              <a:t>&lt;?</a:t>
            </a:r>
            <a:r>
              <a:rPr lang="en-US" sz="2000" dirty="0" err="1" smtClean="0">
                <a:latin typeface="Cambria" pitchFamily="18" charset="0"/>
              </a:rPr>
              <a:t>php</a:t>
            </a:r>
            <a:r>
              <a:rPr lang="en-US" sz="2000" dirty="0" smtClean="0">
                <a:latin typeface="Cambria" pitchFamily="18" charset="0"/>
              </a:rPr>
              <a:t>  </a:t>
            </a:r>
          </a:p>
          <a:p>
            <a:pPr>
              <a:buNone/>
            </a:pPr>
            <a:r>
              <a:rPr lang="en-US" sz="2000" dirty="0" smtClean="0">
                <a:latin typeface="Cambria" pitchFamily="18" charset="0"/>
              </a:rPr>
              <a:t>$x = 0;</a:t>
            </a:r>
          </a:p>
          <a:p>
            <a:pPr>
              <a:buNone/>
            </a:pPr>
            <a:r>
              <a:rPr lang="en-US" sz="2000" dirty="0" smtClean="0">
                <a:latin typeface="Cambria" pitchFamily="18" charset="0"/>
              </a:rPr>
              <a:t> while($x &lt;= 100) {</a:t>
            </a:r>
          </a:p>
          <a:p>
            <a:pPr>
              <a:buNone/>
            </a:pPr>
            <a:r>
              <a:rPr lang="en-US" sz="2000" dirty="0" smtClean="0">
                <a:latin typeface="Cambria" pitchFamily="18" charset="0"/>
              </a:rPr>
              <a:t>  echo "The number is: $x &lt;</a:t>
            </a:r>
            <a:r>
              <a:rPr lang="en-US" sz="2000" dirty="0" err="1" smtClean="0">
                <a:latin typeface="Cambria" pitchFamily="18" charset="0"/>
              </a:rPr>
              <a:t>br</a:t>
            </a:r>
            <a:r>
              <a:rPr lang="en-US" sz="2000" dirty="0" smtClean="0">
                <a:latin typeface="Cambria" pitchFamily="18" charset="0"/>
              </a:rPr>
              <a:t>&gt;";</a:t>
            </a:r>
          </a:p>
          <a:p>
            <a:pPr>
              <a:buNone/>
            </a:pPr>
            <a:r>
              <a:rPr lang="en-US" sz="2000" dirty="0" smtClean="0">
                <a:latin typeface="Cambria" pitchFamily="18" charset="0"/>
              </a:rPr>
              <a:t>  $x+=10;</a:t>
            </a:r>
          </a:p>
          <a:p>
            <a:pPr>
              <a:buNone/>
            </a:pPr>
            <a:r>
              <a:rPr lang="en-US" sz="2000" dirty="0" smtClean="0">
                <a:latin typeface="Cambria" pitchFamily="18" charset="0"/>
              </a:rPr>
              <a:t>}</a:t>
            </a:r>
          </a:p>
          <a:p>
            <a:pPr>
              <a:buNone/>
            </a:pPr>
            <a:r>
              <a:rPr lang="en-US" sz="2000" dirty="0" smtClean="0">
                <a:latin typeface="Cambria" pitchFamily="18" charset="0"/>
              </a:rPr>
              <a:t>?&gt;  </a:t>
            </a:r>
          </a:p>
          <a:p>
            <a:pPr>
              <a:buNone/>
            </a:pPr>
            <a:r>
              <a:rPr lang="en-US" sz="2000" dirty="0" smtClean="0">
                <a:latin typeface="Cambria" pitchFamily="18" charset="0"/>
              </a:rPr>
              <a:t>&lt;/body&gt;</a:t>
            </a:r>
          </a:p>
          <a:p>
            <a:pPr>
              <a:buNone/>
            </a:pPr>
            <a:r>
              <a:rPr lang="en-US" sz="2000" dirty="0" smtClean="0">
                <a:latin typeface="Cambria" pitchFamily="18" charset="0"/>
              </a:rPr>
              <a:t>&lt;/html&gt;</a:t>
            </a:r>
            <a:endParaRPr lang="en-US" sz="2000" dirty="0">
              <a:latin typeface="Cambria" pitchFamily="18" charset="0"/>
            </a:endParaRPr>
          </a:p>
        </p:txBody>
      </p:sp>
      <p:pic>
        <p:nvPicPr>
          <p:cNvPr id="6146" name="Picture 2"/>
          <p:cNvPicPr>
            <a:picLocks noChangeAspect="1" noChangeArrowheads="1"/>
          </p:cNvPicPr>
          <p:nvPr/>
        </p:nvPicPr>
        <p:blipFill>
          <a:blip r:embed="rId2"/>
          <a:srcRect/>
          <a:stretch>
            <a:fillRect/>
          </a:stretch>
        </p:blipFill>
        <p:spPr bwMode="auto">
          <a:xfrm>
            <a:off x="6072198" y="2143116"/>
            <a:ext cx="1990725" cy="30289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strips(downLeft)">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215106"/>
          </a:xfrm>
        </p:spPr>
        <p:txBody>
          <a:bodyPr>
            <a:normAutofit fontScale="92500" lnSpcReduction="20000"/>
          </a:bodyPr>
          <a:lstStyle/>
          <a:p>
            <a:pPr>
              <a:buNone/>
            </a:pPr>
            <a:r>
              <a:rPr lang="en-US" sz="2000" b="1" dirty="0" smtClean="0">
                <a:solidFill>
                  <a:srgbClr val="002060"/>
                </a:solidFill>
                <a:latin typeface="Cambria" pitchFamily="18" charset="0"/>
              </a:rPr>
              <a:t>The PHP do...while Loop</a:t>
            </a:r>
          </a:p>
          <a:p>
            <a:pPr marL="0" indent="0" algn="just">
              <a:buNone/>
            </a:pPr>
            <a:r>
              <a:rPr lang="en-US" sz="2000" dirty="0" smtClean="0">
                <a:solidFill>
                  <a:srgbClr val="002060"/>
                </a:solidFill>
                <a:latin typeface="Cambria" pitchFamily="18" charset="0"/>
              </a:rPr>
              <a:t>The do...while loop will always execute the block of code once, it will then check the condition, and repeat the loop while the specified condition is true.</a:t>
            </a:r>
          </a:p>
          <a:p>
            <a:pPr>
              <a:buNone/>
            </a:pPr>
            <a:r>
              <a:rPr lang="en-US" sz="2000" b="1" dirty="0" smtClean="0">
                <a:solidFill>
                  <a:srgbClr val="002060"/>
                </a:solidFill>
                <a:latin typeface="Cambria" pitchFamily="18" charset="0"/>
              </a:rPr>
              <a:t>Syntax</a:t>
            </a:r>
          </a:p>
          <a:p>
            <a:pPr>
              <a:buNone/>
            </a:pPr>
            <a:r>
              <a:rPr lang="en-US" sz="2000" dirty="0" smtClean="0">
                <a:solidFill>
                  <a:srgbClr val="002060"/>
                </a:solidFill>
                <a:latin typeface="Cambria" pitchFamily="18" charset="0"/>
              </a:rPr>
              <a:t>do {</a:t>
            </a:r>
            <a:br>
              <a:rPr lang="en-US" sz="2000" dirty="0" smtClean="0">
                <a:solidFill>
                  <a:srgbClr val="002060"/>
                </a:solidFill>
                <a:latin typeface="Cambria" pitchFamily="18" charset="0"/>
              </a:rPr>
            </a:br>
            <a:r>
              <a:rPr lang="en-US" sz="2000" i="1" dirty="0" smtClean="0">
                <a:solidFill>
                  <a:srgbClr val="002060"/>
                </a:solidFill>
                <a:latin typeface="Cambria" pitchFamily="18" charset="0"/>
              </a:rPr>
              <a:t>  code to be executed;</a:t>
            </a:r>
            <a:br>
              <a:rPr lang="en-US" sz="2000" i="1" dirty="0" smtClean="0">
                <a:solidFill>
                  <a:srgbClr val="002060"/>
                </a:solidFill>
                <a:latin typeface="Cambria" pitchFamily="18" charset="0"/>
              </a:rPr>
            </a:b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while (</a:t>
            </a:r>
            <a:r>
              <a:rPr lang="en-US" sz="2000" i="1" dirty="0" smtClean="0">
                <a:solidFill>
                  <a:srgbClr val="002060"/>
                </a:solidFill>
                <a:latin typeface="Cambria" pitchFamily="18" charset="0"/>
              </a:rPr>
              <a:t>condition is true</a:t>
            </a:r>
            <a:r>
              <a:rPr lang="en-US" sz="2000" dirty="0" smtClean="0">
                <a:solidFill>
                  <a:srgbClr val="002060"/>
                </a:solidFill>
                <a:latin typeface="Cambria" pitchFamily="18" charset="0"/>
              </a:rPr>
              <a:t>);</a:t>
            </a:r>
          </a:p>
          <a:p>
            <a:pPr>
              <a:buNone/>
            </a:pP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&lt;!DOCTYPE html&gt;</a:t>
            </a:r>
          </a:p>
          <a:p>
            <a:pPr>
              <a:buNone/>
            </a:pPr>
            <a:r>
              <a:rPr lang="en-US" sz="2000" dirty="0" smtClean="0">
                <a:solidFill>
                  <a:srgbClr val="002060"/>
                </a:solidFill>
                <a:latin typeface="Cambria" pitchFamily="18" charset="0"/>
              </a:rPr>
              <a:t>&lt;html&gt;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$x = 1;</a:t>
            </a:r>
          </a:p>
          <a:p>
            <a:pPr>
              <a:buNone/>
            </a:pPr>
            <a:r>
              <a:rPr lang="en-US" sz="2000" dirty="0" smtClean="0">
                <a:solidFill>
                  <a:srgbClr val="002060"/>
                </a:solidFill>
                <a:latin typeface="Cambria" pitchFamily="18" charset="0"/>
              </a:rPr>
              <a:t>do {</a:t>
            </a:r>
          </a:p>
          <a:p>
            <a:pPr>
              <a:buNone/>
            </a:pPr>
            <a:r>
              <a:rPr lang="en-US" sz="2000" dirty="0" smtClean="0">
                <a:solidFill>
                  <a:srgbClr val="002060"/>
                </a:solidFill>
                <a:latin typeface="Cambria" pitchFamily="18" charset="0"/>
              </a:rPr>
              <a:t>  echo "The number is: $x &lt;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  $x++;</a:t>
            </a:r>
          </a:p>
          <a:p>
            <a:pPr>
              <a:buNone/>
            </a:pPr>
            <a:r>
              <a:rPr lang="en-US" sz="2000" dirty="0" smtClean="0">
                <a:solidFill>
                  <a:srgbClr val="002060"/>
                </a:solidFill>
                <a:latin typeface="Cambria" pitchFamily="18" charset="0"/>
              </a:rPr>
              <a:t>} while ($x &lt;= 5);</a:t>
            </a:r>
          </a:p>
          <a:p>
            <a:pPr>
              <a:buNone/>
            </a:pP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&lt;/html&gt;</a:t>
            </a:r>
          </a:p>
          <a:p>
            <a:pPr>
              <a:buNone/>
            </a:pPr>
            <a:endParaRPr lang="en-US" sz="2000" dirty="0">
              <a:solidFill>
                <a:srgbClr val="002060"/>
              </a:solidFill>
              <a:latin typeface="Cambria" pitchFamily="18" charset="0"/>
            </a:endParaRPr>
          </a:p>
        </p:txBody>
      </p:sp>
      <p:pic>
        <p:nvPicPr>
          <p:cNvPr id="7171" name="Picture 3"/>
          <p:cNvPicPr>
            <a:picLocks noChangeAspect="1" noChangeArrowheads="1"/>
          </p:cNvPicPr>
          <p:nvPr/>
        </p:nvPicPr>
        <p:blipFill>
          <a:blip r:embed="rId2"/>
          <a:srcRect/>
          <a:stretch>
            <a:fillRect/>
          </a:stretch>
        </p:blipFill>
        <p:spPr bwMode="auto">
          <a:xfrm>
            <a:off x="5786446" y="4000504"/>
            <a:ext cx="1866900" cy="176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00792"/>
          </a:xfrm>
          <a:ln>
            <a:solidFill>
              <a:srgbClr val="002060"/>
            </a:solidFill>
          </a:ln>
        </p:spPr>
        <p:txBody>
          <a:bodyPr>
            <a:normAutofit/>
          </a:bodyPr>
          <a:lstStyle/>
          <a:p>
            <a:pPr>
              <a:buNone/>
            </a:pPr>
            <a:r>
              <a:rPr lang="en-US" sz="2000" dirty="0" smtClean="0">
                <a:solidFill>
                  <a:srgbClr val="002060"/>
                </a:solidFill>
                <a:latin typeface="Cambria" pitchFamily="18" charset="0"/>
              </a:rPr>
              <a:t>&lt;!DOCTYPE html&gt;</a:t>
            </a:r>
          </a:p>
          <a:p>
            <a:pPr>
              <a:buNone/>
            </a:pPr>
            <a:r>
              <a:rPr lang="en-US" sz="2000" dirty="0" smtClean="0">
                <a:solidFill>
                  <a:srgbClr val="002060"/>
                </a:solidFill>
                <a:latin typeface="Cambria" pitchFamily="18" charset="0"/>
              </a:rPr>
              <a:t>&lt;html&gt;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$x = 6;</a:t>
            </a:r>
          </a:p>
          <a:p>
            <a:pPr>
              <a:buNone/>
            </a:pPr>
            <a:r>
              <a:rPr lang="en-US" sz="2000" dirty="0" smtClean="0">
                <a:solidFill>
                  <a:srgbClr val="002060"/>
                </a:solidFill>
                <a:latin typeface="Cambria" pitchFamily="18" charset="0"/>
              </a:rPr>
              <a:t>do {</a:t>
            </a:r>
          </a:p>
          <a:p>
            <a:pPr>
              <a:buNone/>
            </a:pPr>
            <a:r>
              <a:rPr lang="en-US" sz="2000" dirty="0" smtClean="0">
                <a:solidFill>
                  <a:srgbClr val="002060"/>
                </a:solidFill>
                <a:latin typeface="Cambria" pitchFamily="18" charset="0"/>
              </a:rPr>
              <a:t>  echo "The number is: $x &lt;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  $x++;</a:t>
            </a:r>
          </a:p>
          <a:p>
            <a:pPr>
              <a:buNone/>
            </a:pPr>
            <a:r>
              <a:rPr lang="en-US" sz="2000" dirty="0" smtClean="0">
                <a:solidFill>
                  <a:srgbClr val="002060"/>
                </a:solidFill>
                <a:latin typeface="Cambria" pitchFamily="18" charset="0"/>
              </a:rPr>
              <a:t>} while ($x &lt;= 5);</a:t>
            </a:r>
          </a:p>
          <a:p>
            <a:pPr>
              <a:buNone/>
            </a:pP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&lt;/html&gt;</a:t>
            </a:r>
          </a:p>
          <a:p>
            <a:pPr>
              <a:buNone/>
            </a:pPr>
            <a:endParaRPr lang="en-US" sz="2000" dirty="0" smtClean="0">
              <a:solidFill>
                <a:srgbClr val="002060"/>
              </a:solidFill>
              <a:latin typeface="Cambria" pitchFamily="18" charset="0"/>
            </a:endParaRPr>
          </a:p>
          <a:p>
            <a:pPr marL="0" indent="0" algn="just">
              <a:buNone/>
            </a:pPr>
            <a:r>
              <a:rPr lang="en-US" sz="2000" dirty="0" smtClean="0">
                <a:solidFill>
                  <a:srgbClr val="002060"/>
                </a:solidFill>
                <a:latin typeface="Cambria" pitchFamily="18" charset="0"/>
              </a:rPr>
              <a:t>In a do...while loop the condition is tested AFTER executing the statements within the loop. This means that the do...while loop will execute its statements at least once, even if the condition is false. See example below.</a:t>
            </a:r>
            <a:endParaRPr lang="en-US" sz="2000" dirty="0">
              <a:solidFill>
                <a:srgbClr val="002060"/>
              </a:solidFill>
              <a:latin typeface="Cambria" pitchFamily="18" charset="0"/>
            </a:endParaRPr>
          </a:p>
        </p:txBody>
      </p:sp>
      <p:pic>
        <p:nvPicPr>
          <p:cNvPr id="8194" name="Picture 2"/>
          <p:cNvPicPr>
            <a:picLocks noChangeAspect="1" noChangeArrowheads="1"/>
          </p:cNvPicPr>
          <p:nvPr/>
        </p:nvPicPr>
        <p:blipFill>
          <a:blip r:embed="rId2"/>
          <a:srcRect/>
          <a:stretch>
            <a:fillRect/>
          </a:stretch>
        </p:blipFill>
        <p:spPr bwMode="auto">
          <a:xfrm>
            <a:off x="5643570" y="3143248"/>
            <a:ext cx="2447925" cy="170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a:bodyPr>
          <a:lstStyle/>
          <a:p>
            <a:pPr>
              <a:buNone/>
            </a:pPr>
            <a:r>
              <a:rPr lang="en-US" sz="2400" b="1" dirty="0" smtClean="0">
                <a:solidFill>
                  <a:srgbClr val="002060"/>
                </a:solidFill>
                <a:latin typeface="Cambria" pitchFamily="18" charset="0"/>
              </a:rPr>
              <a:t>The PHP for Loop</a:t>
            </a:r>
          </a:p>
          <a:p>
            <a:pPr marL="0" indent="0" algn="just">
              <a:buNone/>
            </a:pPr>
            <a:r>
              <a:rPr lang="en-US" sz="2400" dirty="0" smtClean="0">
                <a:solidFill>
                  <a:srgbClr val="002060"/>
                </a:solidFill>
                <a:latin typeface="Cambria" pitchFamily="18" charset="0"/>
              </a:rPr>
              <a:t>The for loop is used when you know in advance how many times the script should run.</a:t>
            </a:r>
          </a:p>
          <a:p>
            <a:pPr>
              <a:buNone/>
            </a:pPr>
            <a:r>
              <a:rPr lang="en-US" sz="2400" b="1" dirty="0" smtClean="0">
                <a:solidFill>
                  <a:srgbClr val="002060"/>
                </a:solidFill>
                <a:latin typeface="Cambria" pitchFamily="18" charset="0"/>
              </a:rPr>
              <a:t>Syntax</a:t>
            </a:r>
          </a:p>
          <a:p>
            <a:pPr>
              <a:buNone/>
            </a:pPr>
            <a:r>
              <a:rPr lang="en-US" sz="2400" dirty="0" smtClean="0">
                <a:solidFill>
                  <a:srgbClr val="002060"/>
                </a:solidFill>
                <a:latin typeface="Cambria" pitchFamily="18" charset="0"/>
              </a:rPr>
              <a:t>for (</a:t>
            </a:r>
            <a:r>
              <a:rPr lang="en-US" sz="2400" i="1" dirty="0" smtClean="0">
                <a:solidFill>
                  <a:srgbClr val="002060"/>
                </a:solidFill>
                <a:latin typeface="Cambria" pitchFamily="18" charset="0"/>
              </a:rPr>
              <a:t>init counter; test counter; increment counter</a:t>
            </a:r>
            <a:r>
              <a:rPr lang="en-US" sz="2400" dirty="0" smtClean="0">
                <a:solidFill>
                  <a:srgbClr val="002060"/>
                </a:solidFill>
                <a:latin typeface="Cambria" pitchFamily="18" charset="0"/>
              </a:rPr>
              <a:t>) {</a:t>
            </a:r>
            <a:br>
              <a:rPr lang="en-US" sz="2400" dirty="0" smtClean="0">
                <a:solidFill>
                  <a:srgbClr val="002060"/>
                </a:solidFill>
                <a:latin typeface="Cambria" pitchFamily="18" charset="0"/>
              </a:rPr>
            </a:br>
            <a:r>
              <a:rPr lang="en-US" sz="2400" dirty="0" smtClean="0">
                <a:solidFill>
                  <a:srgbClr val="002060"/>
                </a:solidFill>
                <a:latin typeface="Cambria" pitchFamily="18" charset="0"/>
              </a:rPr>
              <a:t>  </a:t>
            </a:r>
            <a:r>
              <a:rPr lang="en-US" sz="2400" i="1" dirty="0" smtClean="0">
                <a:solidFill>
                  <a:srgbClr val="002060"/>
                </a:solidFill>
                <a:latin typeface="Cambria" pitchFamily="18" charset="0"/>
              </a:rPr>
              <a:t>code to be executed for each iteration;</a:t>
            </a:r>
            <a:r>
              <a:rPr lang="en-US" sz="2400" dirty="0" smtClean="0">
                <a:solidFill>
                  <a:srgbClr val="002060"/>
                </a:solidFill>
                <a:latin typeface="Cambria" pitchFamily="18" charset="0"/>
              </a:rPr>
              <a:t/>
            </a:r>
            <a:br>
              <a:rPr lang="en-US" sz="2400" dirty="0" smtClean="0">
                <a:solidFill>
                  <a:srgbClr val="002060"/>
                </a:solidFill>
                <a:latin typeface="Cambria" pitchFamily="18" charset="0"/>
              </a:rPr>
            </a:br>
            <a:r>
              <a:rPr lang="en-US" sz="2400" dirty="0" smtClean="0">
                <a:solidFill>
                  <a:srgbClr val="002060"/>
                </a:solidFill>
                <a:latin typeface="Cambria" pitchFamily="18" charset="0"/>
              </a:rPr>
              <a:t>}</a:t>
            </a:r>
          </a:p>
          <a:p>
            <a:pPr>
              <a:buNone/>
            </a:pPr>
            <a:endParaRPr lang="en-US" sz="2400" b="1" dirty="0" smtClean="0">
              <a:solidFill>
                <a:srgbClr val="002060"/>
              </a:solidFill>
              <a:latin typeface="Cambria" pitchFamily="18" charset="0"/>
            </a:endParaRPr>
          </a:p>
          <a:p>
            <a:pPr>
              <a:buNone/>
            </a:pPr>
            <a:r>
              <a:rPr lang="en-US" sz="2400" b="1" dirty="0" smtClean="0">
                <a:solidFill>
                  <a:srgbClr val="002060"/>
                </a:solidFill>
                <a:latin typeface="Cambria" pitchFamily="18" charset="0"/>
              </a:rPr>
              <a:t>Parameters:</a:t>
            </a:r>
          </a:p>
          <a:p>
            <a:pPr marL="0" indent="0" algn="just">
              <a:buNone/>
            </a:pPr>
            <a:r>
              <a:rPr lang="en-US" sz="2400" i="1" dirty="0" smtClean="0">
                <a:solidFill>
                  <a:srgbClr val="002060"/>
                </a:solidFill>
                <a:latin typeface="Cambria" pitchFamily="18" charset="0"/>
              </a:rPr>
              <a:t>init counter</a:t>
            </a:r>
            <a:r>
              <a:rPr lang="en-US" sz="2400" dirty="0" smtClean="0">
                <a:solidFill>
                  <a:srgbClr val="002060"/>
                </a:solidFill>
                <a:latin typeface="Cambria" pitchFamily="18" charset="0"/>
              </a:rPr>
              <a:t>: Initialize the loop counter value</a:t>
            </a:r>
          </a:p>
          <a:p>
            <a:pPr marL="0" indent="0" algn="just">
              <a:buNone/>
            </a:pPr>
            <a:r>
              <a:rPr lang="en-US" sz="2400" i="1" dirty="0" smtClean="0">
                <a:solidFill>
                  <a:srgbClr val="002060"/>
                </a:solidFill>
                <a:latin typeface="Cambria" pitchFamily="18" charset="0"/>
              </a:rPr>
              <a:t>test counter</a:t>
            </a:r>
            <a:r>
              <a:rPr lang="en-US" sz="2400" dirty="0" smtClean="0">
                <a:solidFill>
                  <a:srgbClr val="002060"/>
                </a:solidFill>
                <a:latin typeface="Cambria" pitchFamily="18" charset="0"/>
              </a:rPr>
              <a:t>: Evaluated for each loop iteration. If it evaluates to TRUE, the loop continues. If it evaluates to FALSE, the loop ends.</a:t>
            </a:r>
          </a:p>
          <a:p>
            <a:pPr marL="0" indent="0" algn="just">
              <a:buNone/>
            </a:pPr>
            <a:r>
              <a:rPr lang="en-US" sz="2400" i="1" dirty="0" smtClean="0">
                <a:solidFill>
                  <a:srgbClr val="002060"/>
                </a:solidFill>
                <a:latin typeface="Cambria" pitchFamily="18" charset="0"/>
              </a:rPr>
              <a:t>increment counter</a:t>
            </a:r>
            <a:r>
              <a:rPr lang="en-US" sz="2400" dirty="0" smtClean="0">
                <a:solidFill>
                  <a:srgbClr val="002060"/>
                </a:solidFill>
                <a:latin typeface="Cambria" pitchFamily="18" charset="0"/>
              </a:rPr>
              <a:t>: Increases the loop counter value</a:t>
            </a:r>
          </a:p>
          <a:p>
            <a:pPr>
              <a:buNone/>
            </a:pP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429288"/>
          </a:xfrm>
          <a:ln>
            <a:solidFill>
              <a:srgbClr val="002060"/>
            </a:solidFill>
          </a:ln>
        </p:spPr>
        <p:txBody>
          <a:bodyPr>
            <a:noAutofit/>
          </a:bodyPr>
          <a:lstStyle/>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for ($x = 0; $x &lt;= 100; $x+=10) {</a:t>
            </a:r>
          </a:p>
          <a:p>
            <a:pPr>
              <a:buNone/>
            </a:pPr>
            <a:r>
              <a:rPr lang="en-US" sz="2400" dirty="0" smtClean="0">
                <a:solidFill>
                  <a:srgbClr val="002060"/>
                </a:solidFill>
                <a:latin typeface="Cambria" pitchFamily="18" charset="0"/>
              </a:rPr>
              <a:t>  echo "The number is: $x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  </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endParaRPr lang="en-US" sz="2400" dirty="0">
              <a:solidFill>
                <a:srgbClr val="002060"/>
              </a:solidFill>
              <a:latin typeface="Cambria" pitchFamily="18" charset="0"/>
            </a:endParaRPr>
          </a:p>
        </p:txBody>
      </p:sp>
      <p:pic>
        <p:nvPicPr>
          <p:cNvPr id="9218" name="Picture 2"/>
          <p:cNvPicPr>
            <a:picLocks noChangeAspect="1" noChangeArrowheads="1"/>
          </p:cNvPicPr>
          <p:nvPr/>
        </p:nvPicPr>
        <p:blipFill>
          <a:blip r:embed="rId2"/>
          <a:srcRect/>
          <a:stretch>
            <a:fillRect/>
          </a:stretch>
        </p:blipFill>
        <p:spPr bwMode="auto">
          <a:xfrm>
            <a:off x="5929322" y="3357562"/>
            <a:ext cx="1924050" cy="2876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072098"/>
          </a:xfrm>
        </p:spPr>
        <p:txBody>
          <a:bodyPr>
            <a:normAutofit/>
          </a:bodyPr>
          <a:lstStyle/>
          <a:p>
            <a:pPr>
              <a:buNone/>
            </a:pPr>
            <a:r>
              <a:rPr lang="en-US" sz="2400" b="1" dirty="0" smtClean="0">
                <a:solidFill>
                  <a:srgbClr val="002060"/>
                </a:solidFill>
                <a:latin typeface="Cambria" pitchFamily="18" charset="0"/>
              </a:rPr>
              <a:t>The PHP </a:t>
            </a:r>
            <a:r>
              <a:rPr lang="en-US" sz="2400" b="1" dirty="0" err="1" smtClean="0">
                <a:solidFill>
                  <a:srgbClr val="002060"/>
                </a:solidFill>
                <a:latin typeface="Cambria" pitchFamily="18" charset="0"/>
              </a:rPr>
              <a:t>foreach</a:t>
            </a:r>
            <a:r>
              <a:rPr lang="en-US" sz="2400" b="1" dirty="0" smtClean="0">
                <a:solidFill>
                  <a:srgbClr val="002060"/>
                </a:solidFill>
                <a:latin typeface="Cambria" pitchFamily="18" charset="0"/>
              </a:rPr>
              <a:t> Loop</a:t>
            </a:r>
          </a:p>
          <a:p>
            <a:pPr marL="0" indent="0" algn="just">
              <a:buNone/>
            </a:pPr>
            <a:r>
              <a:rPr lang="en-US" sz="2400" dirty="0" smtClean="0">
                <a:solidFill>
                  <a:srgbClr val="002060"/>
                </a:solidFill>
                <a:latin typeface="Cambria" pitchFamily="18" charset="0"/>
              </a:rPr>
              <a:t>The </a:t>
            </a: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 loop works only on arrays, and is used to loop through each key/value pair in an array.</a:t>
            </a:r>
          </a:p>
          <a:p>
            <a:pPr>
              <a:buNone/>
            </a:pPr>
            <a:r>
              <a:rPr lang="en-US" sz="2400" b="1" dirty="0" smtClean="0">
                <a:solidFill>
                  <a:srgbClr val="002060"/>
                </a:solidFill>
                <a:latin typeface="Cambria" pitchFamily="18" charset="0"/>
              </a:rPr>
              <a:t>Syntax</a:t>
            </a: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 ($</a:t>
            </a:r>
            <a:r>
              <a:rPr lang="en-US" sz="2400" i="1" dirty="0" smtClean="0">
                <a:solidFill>
                  <a:srgbClr val="002060"/>
                </a:solidFill>
                <a:latin typeface="Cambria" pitchFamily="18" charset="0"/>
              </a:rPr>
              <a:t>array  </a:t>
            </a:r>
            <a:r>
              <a:rPr lang="en-US" sz="2400" dirty="0" smtClean="0">
                <a:solidFill>
                  <a:srgbClr val="002060"/>
                </a:solidFill>
                <a:latin typeface="Cambria" pitchFamily="18" charset="0"/>
              </a:rPr>
              <a:t>as</a:t>
            </a:r>
            <a:r>
              <a:rPr lang="en-US" sz="2400" i="1" dirty="0" smtClean="0">
                <a:solidFill>
                  <a:srgbClr val="002060"/>
                </a:solidFill>
                <a:latin typeface="Cambria" pitchFamily="18" charset="0"/>
              </a:rPr>
              <a:t>  </a:t>
            </a:r>
            <a:r>
              <a:rPr lang="en-US" sz="2400" dirty="0" smtClean="0">
                <a:solidFill>
                  <a:srgbClr val="002060"/>
                </a:solidFill>
                <a:latin typeface="Cambria" pitchFamily="18" charset="0"/>
              </a:rPr>
              <a:t>$</a:t>
            </a:r>
            <a:r>
              <a:rPr lang="en-US" sz="2400" i="1" dirty="0" smtClean="0">
                <a:solidFill>
                  <a:srgbClr val="002060"/>
                </a:solidFill>
                <a:latin typeface="Cambria" pitchFamily="18" charset="0"/>
              </a:rPr>
              <a:t>value</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a:t>
            </a:r>
            <a:br>
              <a:rPr lang="en-US" sz="2400" dirty="0" smtClean="0">
                <a:solidFill>
                  <a:srgbClr val="002060"/>
                </a:solidFill>
                <a:latin typeface="Cambria" pitchFamily="18" charset="0"/>
              </a:rPr>
            </a:br>
            <a:r>
              <a:rPr lang="en-US" sz="2400" dirty="0" smtClean="0">
                <a:solidFill>
                  <a:srgbClr val="002060"/>
                </a:solidFill>
                <a:latin typeface="Cambria" pitchFamily="18" charset="0"/>
              </a:rPr>
              <a:t>  </a:t>
            </a:r>
            <a:r>
              <a:rPr lang="en-US" sz="2400" i="1" dirty="0" smtClean="0">
                <a:solidFill>
                  <a:srgbClr val="002060"/>
                </a:solidFill>
                <a:latin typeface="Cambria" pitchFamily="18" charset="0"/>
              </a:rPr>
              <a:t>code to be executed;</a:t>
            </a:r>
          </a:p>
          <a:p>
            <a:pPr>
              <a:buNone/>
            </a:pPr>
            <a:r>
              <a:rPr lang="en-US" sz="2400" dirty="0" smtClean="0">
                <a:solidFill>
                  <a:srgbClr val="002060"/>
                </a:solidFill>
                <a:latin typeface="Cambria" pitchFamily="18" charset="0"/>
              </a:rPr>
              <a:t>}</a:t>
            </a:r>
          </a:p>
          <a:p>
            <a:pPr marL="0" indent="0" algn="just">
              <a:buNone/>
            </a:pPr>
            <a:r>
              <a:rPr lang="en-US" sz="2400" dirty="0" smtClean="0">
                <a:solidFill>
                  <a:srgbClr val="002060"/>
                </a:solidFill>
                <a:latin typeface="Cambria" pitchFamily="18" charset="0"/>
              </a:rPr>
              <a:t>For every loop iteration, the value of the current array element is assigned to $value and the array pointer is moved by one, until it reaches the last array element.</a:t>
            </a:r>
          </a:p>
          <a:p>
            <a:pPr>
              <a:buNone/>
            </a:pPr>
            <a:endParaRPr lang="en-US" sz="24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srcRect/>
          <a:stretch>
            <a:fillRect/>
          </a:stretch>
        </p:blipFill>
        <p:spPr bwMode="auto">
          <a:xfrm>
            <a:off x="500072" y="500042"/>
            <a:ext cx="5429250" cy="2928958"/>
          </a:xfrm>
          <a:prstGeom prst="rect">
            <a:avLst/>
          </a:prstGeom>
          <a:noFill/>
          <a:ln w="9525">
            <a:noFill/>
            <a:miter lim="800000"/>
            <a:headEnd/>
            <a:tailEnd/>
          </a:ln>
          <a:effectLst/>
        </p:spPr>
      </p:pic>
      <p:sp>
        <p:nvSpPr>
          <p:cNvPr id="9" name="Title 1"/>
          <p:cNvSpPr>
            <a:spLocks noGrp="1"/>
          </p:cNvSpPr>
          <p:nvPr>
            <p:ph idx="1"/>
          </p:nvPr>
        </p:nvSpPr>
        <p:spPr>
          <a:xfrm>
            <a:off x="457200" y="3714752"/>
            <a:ext cx="8229600" cy="1928826"/>
          </a:xfrm>
        </p:spPr>
        <p:txBody>
          <a:bodyPr>
            <a:normAutofit fontScale="97500"/>
          </a:bodyPr>
          <a:lstStyle/>
          <a:p>
            <a:pPr marL="0" indent="0" algn="just">
              <a:buNone/>
            </a:pPr>
            <a:r>
              <a:rPr lang="en-US" sz="2800" dirty="0" smtClean="0">
                <a:latin typeface="Cambria" pitchFamily="18" charset="0"/>
              </a:rPr>
              <a:t>In the example below, only the first statement will display the value of the $color variable (this is because $color, $COLOR, and $</a:t>
            </a:r>
            <a:r>
              <a:rPr lang="en-US" sz="2800" dirty="0" err="1" smtClean="0">
                <a:latin typeface="Cambria" pitchFamily="18" charset="0"/>
              </a:rPr>
              <a:t>coLOR</a:t>
            </a:r>
            <a:r>
              <a:rPr lang="en-US" sz="2800" dirty="0" smtClean="0">
                <a:latin typeface="Cambria" pitchFamily="18" charset="0"/>
              </a:rPr>
              <a:t> are treated as three different variables):</a:t>
            </a:r>
            <a:endParaRPr lang="en-US" sz="2800" dirty="0">
              <a:latin typeface="Cambria"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a:ln>
            <a:solidFill>
              <a:srgbClr val="002060"/>
            </a:solidFill>
          </a:ln>
        </p:spPr>
        <p:txBody>
          <a:bodyPr>
            <a:noAutofit/>
          </a:bodyPr>
          <a:lstStyle/>
          <a:p>
            <a:pPr>
              <a:buNone/>
            </a:pPr>
            <a:r>
              <a:rPr lang="en-US" sz="2400" dirty="0" smtClean="0">
                <a:solidFill>
                  <a:srgbClr val="002060"/>
                </a:solidFill>
                <a:latin typeface="Cambria" pitchFamily="18" charset="0"/>
              </a:rPr>
              <a:t>&lt;!DOCTYPE html&gt;</a:t>
            </a:r>
          </a:p>
          <a:p>
            <a:pPr>
              <a:buNone/>
            </a:pPr>
            <a:r>
              <a:rPr lang="en-US" sz="2400" dirty="0" smtClean="0">
                <a:solidFill>
                  <a:srgbClr val="002060"/>
                </a:solidFill>
                <a:latin typeface="Cambria" pitchFamily="18" charset="0"/>
              </a:rPr>
              <a:t>&lt;html&gt;</a:t>
            </a: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a:t>
            </a:r>
            <a:r>
              <a:rPr lang="en-US" sz="2400" dirty="0" err="1" smtClean="0">
                <a:solidFill>
                  <a:srgbClr val="002060"/>
                </a:solidFill>
                <a:latin typeface="Cambria" pitchFamily="18" charset="0"/>
              </a:rPr>
              <a:t>php</a:t>
            </a:r>
            <a:r>
              <a:rPr lang="en-US" sz="2400" dirty="0" smtClean="0">
                <a:solidFill>
                  <a:srgbClr val="002060"/>
                </a:solidFill>
                <a:latin typeface="Cambria" pitchFamily="18" charset="0"/>
              </a:rPr>
              <a:t>  </a:t>
            </a:r>
          </a:p>
          <a:p>
            <a:pPr>
              <a:buNone/>
            </a:pPr>
            <a:r>
              <a:rPr lang="en-US" sz="2400" dirty="0" smtClean="0">
                <a:solidFill>
                  <a:srgbClr val="002060"/>
                </a:solidFill>
                <a:latin typeface="Cambria" pitchFamily="18" charset="0"/>
              </a:rPr>
              <a:t>$colors = array("red", "green", "blue", "yellow"); </a:t>
            </a:r>
          </a:p>
          <a:p>
            <a:pPr>
              <a:buNone/>
            </a:pPr>
            <a:r>
              <a:rPr lang="en-US" sz="2400" dirty="0" err="1" smtClean="0">
                <a:solidFill>
                  <a:srgbClr val="002060"/>
                </a:solidFill>
                <a:latin typeface="Cambria" pitchFamily="18" charset="0"/>
              </a:rPr>
              <a:t>foreach</a:t>
            </a:r>
            <a:r>
              <a:rPr lang="en-US" sz="2400" dirty="0" smtClean="0">
                <a:solidFill>
                  <a:srgbClr val="002060"/>
                </a:solidFill>
                <a:latin typeface="Cambria" pitchFamily="18" charset="0"/>
              </a:rPr>
              <a:t> ($colors as $value) {</a:t>
            </a:r>
          </a:p>
          <a:p>
            <a:pPr>
              <a:buNone/>
            </a:pPr>
            <a:r>
              <a:rPr lang="en-US" sz="2400" dirty="0" smtClean="0">
                <a:solidFill>
                  <a:srgbClr val="002060"/>
                </a:solidFill>
                <a:latin typeface="Cambria" pitchFamily="18" charset="0"/>
              </a:rPr>
              <a:t>  echo "$value &lt;</a:t>
            </a:r>
            <a:r>
              <a:rPr lang="en-US" sz="2400" dirty="0" err="1" smtClean="0">
                <a:solidFill>
                  <a:srgbClr val="002060"/>
                </a:solidFill>
                <a:latin typeface="Cambria" pitchFamily="18" charset="0"/>
              </a:rPr>
              <a:t>br</a:t>
            </a:r>
            <a:r>
              <a:rPr lang="en-US" sz="2400" dirty="0" smtClean="0">
                <a:solidFill>
                  <a:srgbClr val="002060"/>
                </a:solidFill>
                <a:latin typeface="Cambria" pitchFamily="18" charset="0"/>
              </a:rPr>
              <a:t>&gt;";</a:t>
            </a:r>
          </a:p>
          <a:p>
            <a:pPr>
              <a:buNone/>
            </a:pPr>
            <a:r>
              <a:rPr lang="en-US" sz="2400" dirty="0" smtClean="0">
                <a:solidFill>
                  <a:srgbClr val="002060"/>
                </a:solidFill>
                <a:latin typeface="Cambria" pitchFamily="18" charset="0"/>
              </a:rPr>
              <a:t>}</a:t>
            </a:r>
          </a:p>
          <a:p>
            <a:pPr>
              <a:buNone/>
            </a:pPr>
            <a:r>
              <a:rPr lang="en-US" sz="2400" dirty="0" smtClean="0">
                <a:solidFill>
                  <a:srgbClr val="002060"/>
                </a:solidFill>
                <a:latin typeface="Cambria" pitchFamily="18" charset="0"/>
              </a:rPr>
              <a:t>?&gt;  </a:t>
            </a:r>
          </a:p>
          <a:p>
            <a:pPr>
              <a:buNone/>
            </a:pPr>
            <a:endParaRPr lang="en-US" sz="2400" dirty="0" smtClean="0">
              <a:solidFill>
                <a:srgbClr val="002060"/>
              </a:solidFill>
              <a:latin typeface="Cambria" pitchFamily="18" charset="0"/>
            </a:endParaRPr>
          </a:p>
          <a:p>
            <a:pPr>
              <a:buNone/>
            </a:pPr>
            <a:r>
              <a:rPr lang="en-US" sz="2400" dirty="0" smtClean="0">
                <a:solidFill>
                  <a:srgbClr val="002060"/>
                </a:solidFill>
                <a:latin typeface="Cambria" pitchFamily="18" charset="0"/>
              </a:rPr>
              <a:t>&lt;/body&gt;</a:t>
            </a:r>
          </a:p>
          <a:p>
            <a:pPr>
              <a:buNone/>
            </a:pPr>
            <a:r>
              <a:rPr lang="en-US" sz="2400" dirty="0" smtClean="0">
                <a:solidFill>
                  <a:srgbClr val="002060"/>
                </a:solidFill>
                <a:latin typeface="Cambria" pitchFamily="18" charset="0"/>
              </a:rPr>
              <a:t>&lt;/html&gt;</a:t>
            </a:r>
            <a:endParaRPr lang="en-US" sz="2400" dirty="0">
              <a:solidFill>
                <a:srgbClr val="002060"/>
              </a:solidFill>
              <a:latin typeface="Cambria" pitchFamily="18" charset="0"/>
            </a:endParaRPr>
          </a:p>
        </p:txBody>
      </p:sp>
      <p:pic>
        <p:nvPicPr>
          <p:cNvPr id="10242" name="Picture 2"/>
          <p:cNvPicPr>
            <a:picLocks noChangeAspect="1" noChangeArrowheads="1"/>
          </p:cNvPicPr>
          <p:nvPr/>
        </p:nvPicPr>
        <p:blipFill>
          <a:blip r:embed="rId2"/>
          <a:srcRect/>
          <a:stretch>
            <a:fillRect/>
          </a:stretch>
        </p:blipFill>
        <p:spPr bwMode="auto">
          <a:xfrm>
            <a:off x="6000760" y="4143380"/>
            <a:ext cx="1476375" cy="1543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8264"/>
            <a:ext cx="8229600" cy="346092"/>
          </a:xfrm>
        </p:spPr>
        <p:txBody>
          <a:bodyPr>
            <a:normAutofit fontScale="90000"/>
          </a:bodyPr>
          <a:lstStyle/>
          <a:p>
            <a:r>
              <a:rPr lang="en-US" dirty="0" smtClean="0"/>
              <a:t>Two-dimensional Arrays</a:t>
            </a:r>
            <a:endParaRPr lang="en-US" dirty="0"/>
          </a:p>
        </p:txBody>
      </p:sp>
      <p:sp>
        <p:nvSpPr>
          <p:cNvPr id="3" name="Content Placeholder 2"/>
          <p:cNvSpPr>
            <a:spLocks noGrp="1"/>
          </p:cNvSpPr>
          <p:nvPr>
            <p:ph idx="1"/>
          </p:nvPr>
        </p:nvSpPr>
        <p:spPr>
          <a:xfrm>
            <a:off x="457200" y="857232"/>
            <a:ext cx="8229600" cy="5268931"/>
          </a:xfrm>
        </p:spPr>
        <p:txBody>
          <a:bodyPr>
            <a:normAutofit/>
          </a:bodyPr>
          <a:lstStyle/>
          <a:p>
            <a:r>
              <a:rPr lang="en-US" sz="2000" dirty="0" smtClean="0">
                <a:latin typeface="Cambria" pitchFamily="18" charset="0"/>
              </a:rPr>
              <a:t>A two-dimensional array is an array of arrays (a three-dimensional array is an array of arrays of arrays).</a:t>
            </a:r>
          </a:p>
          <a:p>
            <a:pPr>
              <a:buNone/>
            </a:pPr>
            <a:r>
              <a:rPr lang="en-US" sz="2000" dirty="0" smtClean="0">
                <a:latin typeface="Cambria" pitchFamily="18" charset="0"/>
              </a:rPr>
              <a:t>First, take a look at the following table:</a:t>
            </a:r>
          </a:p>
          <a:p>
            <a:pPr>
              <a:buNone/>
            </a:pPr>
            <a:endParaRPr lang="en-US" sz="2000" dirty="0">
              <a:latin typeface="Cambria" pitchFamily="18" charset="0"/>
            </a:endParaRPr>
          </a:p>
        </p:txBody>
      </p:sp>
      <p:pic>
        <p:nvPicPr>
          <p:cNvPr id="11266" name="Picture 2"/>
          <p:cNvPicPr>
            <a:picLocks noChangeAspect="1" noChangeArrowheads="1"/>
          </p:cNvPicPr>
          <p:nvPr/>
        </p:nvPicPr>
        <p:blipFill>
          <a:blip r:embed="rId2"/>
          <a:srcRect/>
          <a:stretch>
            <a:fillRect/>
          </a:stretch>
        </p:blipFill>
        <p:spPr bwMode="auto">
          <a:xfrm>
            <a:off x="1000100" y="2143116"/>
            <a:ext cx="6672300" cy="15668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72230"/>
          </a:xfrm>
          <a:ln>
            <a:solidFill>
              <a:srgbClr val="002060"/>
            </a:solidFill>
          </a:ln>
        </p:spPr>
        <p:txBody>
          <a:bodyPr>
            <a:noAutofit/>
          </a:bodyPr>
          <a:lstStyle/>
          <a:p>
            <a:pPr>
              <a:buNone/>
            </a:pPr>
            <a:r>
              <a:rPr lang="en-US" sz="2000" dirty="0" smtClean="0">
                <a:solidFill>
                  <a:srgbClr val="002060"/>
                </a:solidFill>
                <a:latin typeface="Cambria" pitchFamily="18" charset="0"/>
              </a:rPr>
              <a:t>&lt;!DOCTYPE html&gt;</a:t>
            </a:r>
          </a:p>
          <a:p>
            <a:pPr>
              <a:buNone/>
            </a:pPr>
            <a:r>
              <a:rPr lang="en-US" sz="2000" dirty="0" smtClean="0">
                <a:solidFill>
                  <a:srgbClr val="002060"/>
                </a:solidFill>
                <a:latin typeface="Cambria" pitchFamily="18" charset="0"/>
              </a:rPr>
              <a:t>&lt;html&gt;</a:t>
            </a:r>
          </a:p>
          <a:p>
            <a:pPr>
              <a:buNone/>
            </a:pPr>
            <a:r>
              <a:rPr lang="en-US" sz="2000" dirty="0" smtClean="0">
                <a:solidFill>
                  <a:srgbClr val="002060"/>
                </a:solidFill>
                <a:latin typeface="Cambria" pitchFamily="18" charset="0"/>
              </a:rPr>
              <a:t>&lt;body&gt;</a:t>
            </a:r>
          </a:p>
          <a:p>
            <a:pPr>
              <a:buNone/>
            </a:pP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endParaRPr lang="en-US" sz="2000" dirty="0" smtClean="0">
              <a:solidFill>
                <a:srgbClr val="002060"/>
              </a:solidFill>
              <a:latin typeface="Cambria" pitchFamily="18" charset="0"/>
            </a:endParaRPr>
          </a:p>
          <a:p>
            <a:pPr>
              <a:buNone/>
            </a:pPr>
            <a:r>
              <a:rPr lang="en-US" sz="2000" dirty="0" smtClean="0">
                <a:solidFill>
                  <a:srgbClr val="002060"/>
                </a:solidFill>
                <a:latin typeface="Cambria" pitchFamily="18" charset="0"/>
              </a:rPr>
              <a:t>$cars = array (</a:t>
            </a:r>
          </a:p>
          <a:p>
            <a:pPr>
              <a:buNone/>
            </a:pPr>
            <a:r>
              <a:rPr lang="en-US" sz="2000" dirty="0" smtClean="0">
                <a:solidFill>
                  <a:srgbClr val="002060"/>
                </a:solidFill>
                <a:latin typeface="Cambria" pitchFamily="18" charset="0"/>
              </a:rPr>
              <a:t>  array("Volvo",22,18),</a:t>
            </a:r>
          </a:p>
          <a:p>
            <a:pPr>
              <a:buNone/>
            </a:pPr>
            <a:r>
              <a:rPr lang="en-US" sz="2000" dirty="0" smtClean="0">
                <a:solidFill>
                  <a:srgbClr val="002060"/>
                </a:solidFill>
                <a:latin typeface="Cambria" pitchFamily="18" charset="0"/>
              </a:rPr>
              <a:t>  array("BMW",15,13),</a:t>
            </a:r>
          </a:p>
          <a:p>
            <a:pPr>
              <a:buNone/>
            </a:pPr>
            <a:r>
              <a:rPr lang="en-US" sz="2000" dirty="0" smtClean="0">
                <a:solidFill>
                  <a:srgbClr val="002060"/>
                </a:solidFill>
                <a:latin typeface="Cambria" pitchFamily="18" charset="0"/>
              </a:rPr>
              <a:t>  array("Saab",5,2),</a:t>
            </a:r>
          </a:p>
          <a:p>
            <a:pPr>
              <a:buNone/>
            </a:pPr>
            <a:r>
              <a:rPr lang="en-US" sz="2000" dirty="0" smtClean="0">
                <a:solidFill>
                  <a:srgbClr val="002060"/>
                </a:solidFill>
                <a:latin typeface="Cambria" pitchFamily="18" charset="0"/>
              </a:rPr>
              <a:t>  array("Land Rover",17,15)</a:t>
            </a:r>
          </a:p>
          <a:p>
            <a:pPr>
              <a:buNone/>
            </a:pPr>
            <a:r>
              <a:rPr lang="en-US" sz="2000" dirty="0" smtClean="0">
                <a:solidFill>
                  <a:srgbClr val="002060"/>
                </a:solidFill>
                <a:latin typeface="Cambria" pitchFamily="18" charset="0"/>
              </a:rPr>
              <a:t>);</a:t>
            </a:r>
          </a:p>
          <a:p>
            <a:pPr>
              <a:buNone/>
            </a:pPr>
            <a:r>
              <a:rPr lang="en-US" sz="2000" dirty="0" smtClean="0">
                <a:solidFill>
                  <a:srgbClr val="002060"/>
                </a:solidFill>
                <a:latin typeface="Cambria" pitchFamily="18" charset="0"/>
              </a:rPr>
              <a:t>echo $cars[0][0].": In stock: ".$cars[0][1].", sold: ".$cars[0][2].".&lt;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echo $cars[1][0].": In stock: ".$cars[1][1].", sold: ".$cars[1][2].".&lt;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echo $cars[2][0].": In stock: ".$cars[2][1].", sold: ".$cars[2][2].".&lt;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echo $cars[3][0].": In stock: ".$cars[3][1].", sold: ".$cars[3][2].".&lt;</a:t>
            </a:r>
            <a:r>
              <a:rPr lang="en-US" sz="2000" dirty="0" err="1" smtClean="0">
                <a:solidFill>
                  <a:srgbClr val="002060"/>
                </a:solidFill>
                <a:latin typeface="Cambria" pitchFamily="18" charset="0"/>
              </a:rPr>
              <a:t>br</a:t>
            </a: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?&gt;</a:t>
            </a:r>
          </a:p>
          <a:p>
            <a:pPr>
              <a:buNone/>
            </a:pPr>
            <a:r>
              <a:rPr lang="en-US" sz="2000" dirty="0" smtClean="0">
                <a:solidFill>
                  <a:srgbClr val="002060"/>
                </a:solidFill>
                <a:latin typeface="Cambria" pitchFamily="18" charset="0"/>
              </a:rPr>
              <a:t>&lt;/body&gt;&lt;/html&gt;</a:t>
            </a:r>
          </a:p>
          <a:p>
            <a:pPr>
              <a:buNone/>
            </a:pPr>
            <a:endParaRPr lang="en-US" sz="2000" dirty="0">
              <a:solidFill>
                <a:srgbClr val="002060"/>
              </a:solidFill>
              <a:latin typeface="Cambria" pitchFamily="18" charset="0"/>
            </a:endParaRPr>
          </a:p>
        </p:txBody>
      </p:sp>
      <p:pic>
        <p:nvPicPr>
          <p:cNvPr id="12290" name="Picture 2"/>
          <p:cNvPicPr>
            <a:picLocks noChangeAspect="1" noChangeArrowheads="1"/>
          </p:cNvPicPr>
          <p:nvPr/>
        </p:nvPicPr>
        <p:blipFill>
          <a:blip r:embed="rId2"/>
          <a:srcRect/>
          <a:stretch>
            <a:fillRect/>
          </a:stretch>
        </p:blipFill>
        <p:spPr bwMode="auto">
          <a:xfrm>
            <a:off x="5500694" y="2214554"/>
            <a:ext cx="2828925" cy="1257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9802"/>
            <a:ext cx="8229600" cy="292894"/>
          </a:xfrm>
        </p:spPr>
        <p:txBody>
          <a:bodyPr>
            <a:noAutofit/>
          </a:bodyPr>
          <a:lstStyle/>
          <a:p>
            <a:r>
              <a:rPr lang="en-IN" sz="2400" b="1" dirty="0" smtClean="0">
                <a:solidFill>
                  <a:srgbClr val="0070C0"/>
                </a:solidFill>
                <a:latin typeface="Cambria" pitchFamily="18" charset="0"/>
              </a:rPr>
              <a:t>PHP Functions</a:t>
            </a:r>
            <a:endParaRPr lang="en-IN" sz="2400" b="1" dirty="0">
              <a:solidFill>
                <a:srgbClr val="0070C0"/>
              </a:solidFill>
              <a:latin typeface="Cambria" pitchFamily="18" charset="0"/>
            </a:endParaRPr>
          </a:p>
        </p:txBody>
      </p:sp>
      <p:sp>
        <p:nvSpPr>
          <p:cNvPr id="3" name="Content Placeholder 2"/>
          <p:cNvSpPr>
            <a:spLocks noGrp="1"/>
          </p:cNvSpPr>
          <p:nvPr>
            <p:ph idx="1"/>
          </p:nvPr>
        </p:nvSpPr>
        <p:spPr>
          <a:xfrm>
            <a:off x="457200" y="836712"/>
            <a:ext cx="8229600" cy="5664122"/>
          </a:xfrm>
        </p:spPr>
        <p:txBody>
          <a:bodyPr>
            <a:normAutofit/>
          </a:bodyPr>
          <a:lstStyle/>
          <a:p>
            <a:pPr>
              <a:buNone/>
            </a:pPr>
            <a:r>
              <a:rPr lang="en-IN" sz="2000" b="1" dirty="0" smtClean="0">
                <a:solidFill>
                  <a:srgbClr val="0070C0"/>
                </a:solidFill>
                <a:latin typeface="Cambria" pitchFamily="18" charset="0"/>
              </a:rPr>
              <a:t>PHP User Defined Functions</a:t>
            </a:r>
          </a:p>
          <a:p>
            <a:pPr>
              <a:buFont typeface="Wingdings" pitchFamily="2" charset="2"/>
              <a:buChar char="Ø"/>
            </a:pPr>
            <a:r>
              <a:rPr lang="en-IN" sz="2000" dirty="0" smtClean="0">
                <a:solidFill>
                  <a:srgbClr val="0070C0"/>
                </a:solidFill>
                <a:latin typeface="Cambria" pitchFamily="18" charset="0"/>
              </a:rPr>
              <a:t>Besides the built-in PHP functions, it is possible to create your own functions.</a:t>
            </a:r>
          </a:p>
          <a:p>
            <a:pPr>
              <a:buFont typeface="Wingdings" pitchFamily="2" charset="2"/>
              <a:buChar char="Ø"/>
            </a:pPr>
            <a:r>
              <a:rPr lang="en-IN" sz="2000" dirty="0" smtClean="0">
                <a:solidFill>
                  <a:srgbClr val="0070C0"/>
                </a:solidFill>
                <a:latin typeface="Cambria" pitchFamily="18" charset="0"/>
              </a:rPr>
              <a:t>A function is a block of statements that can be used repeatedly in a program.</a:t>
            </a:r>
          </a:p>
          <a:p>
            <a:pPr>
              <a:buFont typeface="Wingdings" pitchFamily="2" charset="2"/>
              <a:buChar char="Ø"/>
            </a:pPr>
            <a:r>
              <a:rPr lang="en-IN" sz="2000" dirty="0" smtClean="0">
                <a:solidFill>
                  <a:srgbClr val="0070C0"/>
                </a:solidFill>
                <a:latin typeface="Cambria" pitchFamily="18" charset="0"/>
              </a:rPr>
              <a:t>A function will not execute automatically when a page loads.</a:t>
            </a:r>
          </a:p>
          <a:p>
            <a:pPr>
              <a:buFont typeface="Wingdings" pitchFamily="2" charset="2"/>
              <a:buChar char="Ø"/>
            </a:pPr>
            <a:r>
              <a:rPr lang="en-IN" sz="2000" dirty="0" smtClean="0">
                <a:solidFill>
                  <a:srgbClr val="0070C0"/>
                </a:solidFill>
                <a:latin typeface="Cambria" pitchFamily="18" charset="0"/>
              </a:rPr>
              <a:t>A function will be executed by a call to the function.</a:t>
            </a:r>
          </a:p>
          <a:p>
            <a:pPr>
              <a:buFont typeface="Wingdings" pitchFamily="2" charset="2"/>
              <a:buChar char="Ø"/>
            </a:pPr>
            <a:r>
              <a:rPr lang="en-IN" sz="2000" dirty="0" smtClean="0">
                <a:solidFill>
                  <a:srgbClr val="0070C0"/>
                </a:solidFill>
                <a:latin typeface="Cambria" pitchFamily="18" charset="0"/>
              </a:rPr>
              <a:t>Create a User Defined Function in PHP</a:t>
            </a:r>
          </a:p>
          <a:p>
            <a:pPr>
              <a:buFont typeface="Wingdings" pitchFamily="2" charset="2"/>
              <a:buChar char="Ø"/>
            </a:pPr>
            <a:r>
              <a:rPr lang="en-IN" sz="2000" dirty="0" smtClean="0">
                <a:solidFill>
                  <a:srgbClr val="0070C0"/>
                </a:solidFill>
                <a:latin typeface="Cambria" pitchFamily="18" charset="0"/>
              </a:rPr>
              <a:t>A user-defined function declaration starts with the word </a:t>
            </a:r>
            <a:r>
              <a:rPr lang="en-IN" sz="2000" dirty="0" smtClean="0">
                <a:solidFill>
                  <a:srgbClr val="FF0000"/>
                </a:solidFill>
                <a:latin typeface="Cambria" pitchFamily="18" charset="0"/>
              </a:rPr>
              <a:t>function</a:t>
            </a:r>
            <a:r>
              <a:rPr lang="en-IN" sz="2000" dirty="0" smtClean="0">
                <a:solidFill>
                  <a:srgbClr val="0070C0"/>
                </a:solidFill>
                <a:latin typeface="Cambria" pitchFamily="18" charset="0"/>
              </a:rPr>
              <a:t>:</a:t>
            </a:r>
          </a:p>
          <a:p>
            <a:pPr>
              <a:buNone/>
            </a:pPr>
            <a:endParaRPr lang="en-IN" sz="2000" b="1" dirty="0" smtClean="0">
              <a:solidFill>
                <a:schemeClr val="accent2">
                  <a:lumMod val="75000"/>
                </a:schemeClr>
              </a:solidFill>
              <a:latin typeface="Cambria" pitchFamily="18" charset="0"/>
            </a:endParaRPr>
          </a:p>
          <a:p>
            <a:pPr>
              <a:buNone/>
            </a:pPr>
            <a:r>
              <a:rPr lang="en-IN" sz="2000" b="1" dirty="0" smtClean="0">
                <a:solidFill>
                  <a:schemeClr val="accent2">
                    <a:lumMod val="75000"/>
                  </a:schemeClr>
                </a:solidFill>
                <a:latin typeface="Cambria" pitchFamily="18" charset="0"/>
              </a:rPr>
              <a:t>Syntax</a:t>
            </a:r>
          </a:p>
          <a:p>
            <a:pPr>
              <a:buNone/>
            </a:pPr>
            <a:r>
              <a:rPr lang="en-IN" sz="2000" dirty="0" smtClean="0">
                <a:solidFill>
                  <a:srgbClr val="0070C0"/>
                </a:solidFill>
                <a:latin typeface="Cambria" pitchFamily="18" charset="0"/>
              </a:rPr>
              <a:t>function </a:t>
            </a:r>
            <a:r>
              <a:rPr lang="en-IN" sz="2000" i="1" dirty="0" err="1" smtClean="0">
                <a:solidFill>
                  <a:srgbClr val="0070C0"/>
                </a:solidFill>
                <a:latin typeface="Cambria" pitchFamily="18" charset="0"/>
              </a:rPr>
              <a:t>functionName</a:t>
            </a:r>
            <a:r>
              <a:rPr lang="en-IN" sz="2000" dirty="0" smtClean="0">
                <a:solidFill>
                  <a:srgbClr val="0070C0"/>
                </a:solidFill>
                <a:latin typeface="Cambria" pitchFamily="18" charset="0"/>
              </a:rPr>
              <a:t>() </a:t>
            </a:r>
          </a:p>
          <a:p>
            <a:pPr>
              <a:buNone/>
            </a:pPr>
            <a:r>
              <a:rPr lang="en-IN" sz="2000" dirty="0" smtClean="0">
                <a:solidFill>
                  <a:srgbClr val="0070C0"/>
                </a:solidFill>
                <a:latin typeface="Cambria" pitchFamily="18" charset="0"/>
              </a:rPr>
              <a:t>{</a:t>
            </a:r>
            <a:br>
              <a:rPr lang="en-IN" sz="2000" dirty="0" smtClean="0">
                <a:solidFill>
                  <a:srgbClr val="0070C0"/>
                </a:solidFill>
                <a:latin typeface="Cambria" pitchFamily="18" charset="0"/>
              </a:rPr>
            </a:br>
            <a:r>
              <a:rPr lang="en-IN" sz="2000" i="1" dirty="0" smtClean="0">
                <a:solidFill>
                  <a:srgbClr val="0070C0"/>
                </a:solidFill>
                <a:latin typeface="Cambria" pitchFamily="18" charset="0"/>
              </a:rPr>
              <a:t> code to be executed</a:t>
            </a:r>
            <a:r>
              <a:rPr lang="en-IN" sz="2000" dirty="0" smtClean="0">
                <a:solidFill>
                  <a:srgbClr val="0070C0"/>
                </a:solidFill>
                <a:latin typeface="Cambria" pitchFamily="18" charset="0"/>
              </a:rPr>
              <a:t>;</a:t>
            </a:r>
          </a:p>
          <a:p>
            <a:pPr>
              <a:buNone/>
            </a:pPr>
            <a:r>
              <a:rPr lang="en-IN" sz="2000" dirty="0" smtClean="0">
                <a:solidFill>
                  <a:srgbClr val="0070C0"/>
                </a:solidFill>
                <a:latin typeface="Cambria" pitchFamily="18" charset="0"/>
              </a:rPr>
              <a:t>}</a:t>
            </a: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a:buNone/>
            </a:pPr>
            <a:r>
              <a:rPr lang="en-IN" sz="2400" dirty="0" smtClean="0">
                <a:solidFill>
                  <a:srgbClr val="0070C0"/>
                </a:solidFill>
                <a:latin typeface="Cambria" pitchFamily="18" charset="0"/>
              </a:rPr>
              <a:t>&lt;!DOCTYPE html&gt;</a:t>
            </a:r>
          </a:p>
          <a:p>
            <a:pPr>
              <a:buNone/>
            </a:pPr>
            <a:r>
              <a:rPr lang="en-IN" sz="2400" dirty="0" smtClean="0">
                <a:solidFill>
                  <a:srgbClr val="0070C0"/>
                </a:solidFill>
                <a:latin typeface="Cambria" pitchFamily="18" charset="0"/>
              </a:rPr>
              <a:t>&lt;html&gt;</a:t>
            </a:r>
          </a:p>
          <a:p>
            <a:pPr>
              <a:buNone/>
            </a:pPr>
            <a:r>
              <a:rPr lang="en-IN" sz="2400" dirty="0" smtClean="0">
                <a:solidFill>
                  <a:srgbClr val="0070C0"/>
                </a:solidFill>
                <a:latin typeface="Cambria" pitchFamily="18" charset="0"/>
              </a:rPr>
              <a:t>&lt;body&gt;</a:t>
            </a:r>
          </a:p>
          <a:p>
            <a:pPr>
              <a:buNone/>
            </a:pPr>
            <a:r>
              <a:rPr lang="en-IN" sz="2400" dirty="0" smtClean="0">
                <a:solidFill>
                  <a:srgbClr val="0070C0"/>
                </a:solidFill>
                <a:latin typeface="Cambria" pitchFamily="18" charset="0"/>
              </a:rPr>
              <a:t>&lt;?</a:t>
            </a:r>
            <a:r>
              <a:rPr lang="en-IN" sz="2400" dirty="0" err="1" smtClean="0">
                <a:solidFill>
                  <a:srgbClr val="0070C0"/>
                </a:solidFill>
                <a:latin typeface="Cambria" pitchFamily="18" charset="0"/>
              </a:rPr>
              <a:t>php</a:t>
            </a:r>
            <a:endParaRPr lang="en-IN" sz="2400" dirty="0" smtClean="0">
              <a:solidFill>
                <a:srgbClr val="0070C0"/>
              </a:solidFill>
              <a:latin typeface="Cambria" pitchFamily="18" charset="0"/>
            </a:endParaRPr>
          </a:p>
          <a:p>
            <a:pPr>
              <a:buNone/>
            </a:pPr>
            <a:r>
              <a:rPr lang="en-IN" sz="2400" dirty="0" smtClean="0">
                <a:solidFill>
                  <a:srgbClr val="0070C0"/>
                </a:solidFill>
                <a:latin typeface="Cambria" pitchFamily="18" charset="0"/>
              </a:rPr>
              <a:t>function </a:t>
            </a:r>
            <a:r>
              <a:rPr lang="en-IN" sz="2400" dirty="0" err="1" smtClean="0">
                <a:solidFill>
                  <a:srgbClr val="0070C0"/>
                </a:solidFill>
                <a:latin typeface="Cambria" pitchFamily="18" charset="0"/>
              </a:rPr>
              <a:t>writeMsg</a:t>
            </a:r>
            <a:r>
              <a:rPr lang="en-IN" sz="2400" dirty="0" smtClean="0">
                <a:solidFill>
                  <a:srgbClr val="0070C0"/>
                </a:solidFill>
                <a:latin typeface="Cambria" pitchFamily="18" charset="0"/>
              </a:rPr>
              <a:t>()</a:t>
            </a:r>
          </a:p>
          <a:p>
            <a:pPr>
              <a:buNone/>
            </a:pPr>
            <a:r>
              <a:rPr lang="en-IN" sz="2400" dirty="0" smtClean="0">
                <a:solidFill>
                  <a:srgbClr val="0070C0"/>
                </a:solidFill>
                <a:latin typeface="Cambria" pitchFamily="18" charset="0"/>
              </a:rPr>
              <a:t>{</a:t>
            </a:r>
          </a:p>
          <a:p>
            <a:pPr>
              <a:buNone/>
            </a:pPr>
            <a:r>
              <a:rPr lang="en-IN" sz="2400" dirty="0" smtClean="0">
                <a:solidFill>
                  <a:srgbClr val="0070C0"/>
                </a:solidFill>
                <a:latin typeface="Cambria" pitchFamily="18" charset="0"/>
              </a:rPr>
              <a:t>  echo "Hello world!";</a:t>
            </a:r>
          </a:p>
          <a:p>
            <a:pPr>
              <a:buNone/>
            </a:pPr>
            <a:r>
              <a:rPr lang="en-IN" sz="2400" dirty="0" smtClean="0">
                <a:solidFill>
                  <a:srgbClr val="0070C0"/>
                </a:solidFill>
                <a:latin typeface="Cambria" pitchFamily="18" charset="0"/>
              </a:rPr>
              <a:t>}</a:t>
            </a:r>
          </a:p>
          <a:p>
            <a:pPr>
              <a:buNone/>
            </a:pPr>
            <a:r>
              <a:rPr lang="en-IN" sz="2400" dirty="0" err="1" smtClean="0">
                <a:solidFill>
                  <a:srgbClr val="0070C0"/>
                </a:solidFill>
                <a:latin typeface="Cambria" pitchFamily="18" charset="0"/>
              </a:rPr>
              <a:t>writeMsg</a:t>
            </a:r>
            <a:r>
              <a:rPr lang="en-IN" sz="2400" dirty="0" smtClean="0">
                <a:solidFill>
                  <a:srgbClr val="0070C0"/>
                </a:solidFill>
                <a:latin typeface="Cambria" pitchFamily="18" charset="0"/>
              </a:rPr>
              <a:t>();</a:t>
            </a:r>
          </a:p>
          <a:p>
            <a:pPr>
              <a:buNone/>
            </a:pPr>
            <a:r>
              <a:rPr lang="en-IN" sz="2400" dirty="0" smtClean="0">
                <a:solidFill>
                  <a:srgbClr val="0070C0"/>
                </a:solidFill>
                <a:latin typeface="Cambria" pitchFamily="18" charset="0"/>
              </a:rPr>
              <a:t>?&gt;</a:t>
            </a:r>
          </a:p>
          <a:p>
            <a:pPr>
              <a:buNone/>
            </a:pPr>
            <a:r>
              <a:rPr lang="en-IN" sz="2400" dirty="0" smtClean="0">
                <a:solidFill>
                  <a:srgbClr val="0070C0"/>
                </a:solidFill>
                <a:latin typeface="Cambria" pitchFamily="18" charset="0"/>
              </a:rPr>
              <a:t>&lt;/body&gt;</a:t>
            </a:r>
          </a:p>
          <a:p>
            <a:pPr>
              <a:buNone/>
            </a:pPr>
            <a:r>
              <a:rPr lang="en-IN" sz="2400" dirty="0" smtClean="0">
                <a:solidFill>
                  <a:srgbClr val="0070C0"/>
                </a:solidFill>
                <a:latin typeface="Cambria" pitchFamily="18" charset="0"/>
              </a:rPr>
              <a:t>&lt;/html&gt;</a:t>
            </a:r>
          </a:p>
        </p:txBody>
      </p:sp>
      <p:pic>
        <p:nvPicPr>
          <p:cNvPr id="1026" name="Picture 2"/>
          <p:cNvPicPr>
            <a:picLocks noChangeAspect="1" noChangeArrowheads="1"/>
          </p:cNvPicPr>
          <p:nvPr/>
        </p:nvPicPr>
        <p:blipFill>
          <a:blip r:embed="rId2" cstate="print"/>
          <a:srcRect/>
          <a:stretch>
            <a:fillRect/>
          </a:stretch>
        </p:blipFill>
        <p:spPr bwMode="auto">
          <a:xfrm>
            <a:off x="5652120" y="3212976"/>
            <a:ext cx="2447925" cy="82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 y="476672"/>
            <a:ext cx="8795320" cy="6192688"/>
          </a:xfrm>
        </p:spPr>
        <p:txBody>
          <a:bodyPr>
            <a:noAutofit/>
          </a:bodyPr>
          <a:lstStyle/>
          <a:p>
            <a:pPr algn="just">
              <a:buNone/>
            </a:pPr>
            <a:r>
              <a:rPr lang="en-IN" sz="1800" dirty="0" smtClean="0">
                <a:solidFill>
                  <a:srgbClr val="0070C0"/>
                </a:solidFill>
                <a:latin typeface="Cambria" pitchFamily="18" charset="0"/>
              </a:rPr>
              <a:t>PHP Function Arguments</a:t>
            </a:r>
          </a:p>
          <a:p>
            <a:pPr algn="just"/>
            <a:r>
              <a:rPr lang="en-IN" sz="1600" dirty="0" smtClean="0">
                <a:solidFill>
                  <a:srgbClr val="0070C0"/>
                </a:solidFill>
                <a:latin typeface="Cambria" pitchFamily="18" charset="0"/>
              </a:rPr>
              <a:t>Information can be passed to functions through arguments. An argument is just like a variable.</a:t>
            </a:r>
          </a:p>
          <a:p>
            <a:pPr algn="just"/>
            <a:r>
              <a:rPr lang="en-IN" sz="1600" dirty="0" smtClean="0">
                <a:solidFill>
                  <a:srgbClr val="0070C0"/>
                </a:solidFill>
                <a:latin typeface="Cambria" pitchFamily="18" charset="0"/>
              </a:rPr>
              <a:t>Arguments are specified after the function name, inside the parentheses. You can add as many arguments as you want, just separate them with a comma.</a:t>
            </a:r>
          </a:p>
          <a:p>
            <a:pPr algn="just"/>
            <a:r>
              <a:rPr lang="en-IN" sz="1600" dirty="0" smtClean="0">
                <a:solidFill>
                  <a:srgbClr val="0070C0"/>
                </a:solidFill>
                <a:latin typeface="Cambria" pitchFamily="18" charset="0"/>
              </a:rPr>
              <a:t>The following example has a function with one argument ($</a:t>
            </a:r>
            <a:r>
              <a:rPr lang="en-IN" sz="1600" dirty="0" err="1" smtClean="0">
                <a:solidFill>
                  <a:srgbClr val="0070C0"/>
                </a:solidFill>
                <a:latin typeface="Cambria" pitchFamily="18" charset="0"/>
              </a:rPr>
              <a:t>fname</a:t>
            </a:r>
            <a:r>
              <a:rPr lang="en-IN" sz="1600" dirty="0" smtClean="0">
                <a:solidFill>
                  <a:srgbClr val="0070C0"/>
                </a:solidFill>
                <a:latin typeface="Cambria" pitchFamily="18" charset="0"/>
              </a:rPr>
              <a:t>). When the </a:t>
            </a:r>
            <a:r>
              <a:rPr lang="en-IN" sz="1600" dirty="0" err="1" smtClean="0">
                <a:solidFill>
                  <a:srgbClr val="0070C0"/>
                </a:solidFill>
                <a:latin typeface="Cambria" pitchFamily="18" charset="0"/>
              </a:rPr>
              <a:t>familyName</a:t>
            </a:r>
            <a:r>
              <a:rPr lang="en-IN" sz="1600" dirty="0" smtClean="0">
                <a:solidFill>
                  <a:srgbClr val="0070C0"/>
                </a:solidFill>
                <a:latin typeface="Cambria" pitchFamily="18" charset="0"/>
              </a:rPr>
              <a:t>() function is called, we also pass along a name (e.g. </a:t>
            </a:r>
            <a:r>
              <a:rPr lang="en-IN" sz="1600" dirty="0" err="1" smtClean="0">
                <a:solidFill>
                  <a:srgbClr val="0070C0"/>
                </a:solidFill>
                <a:latin typeface="Cambria" pitchFamily="18" charset="0"/>
              </a:rPr>
              <a:t>Jani</a:t>
            </a:r>
            <a:r>
              <a:rPr lang="en-IN" sz="1600" dirty="0" smtClean="0">
                <a:solidFill>
                  <a:srgbClr val="0070C0"/>
                </a:solidFill>
                <a:latin typeface="Cambria" pitchFamily="18" charset="0"/>
              </a:rPr>
              <a:t>), and the name is used inside the function, which outputs several different first names, but an equal last name:</a:t>
            </a:r>
          </a:p>
          <a:p>
            <a:pPr algn="just">
              <a:buNone/>
            </a:pPr>
            <a:r>
              <a:rPr lang="en-IN" sz="1800" dirty="0" smtClean="0">
                <a:solidFill>
                  <a:srgbClr val="0070C0"/>
                </a:solidFill>
                <a:latin typeface="Cambria" pitchFamily="18" charset="0"/>
              </a:rPr>
              <a:t>&lt;!DOCTYPE html&gt;</a:t>
            </a:r>
          </a:p>
          <a:p>
            <a:pPr algn="just">
              <a:buNone/>
            </a:pPr>
            <a:r>
              <a:rPr lang="en-IN" sz="1800" dirty="0" smtClean="0">
                <a:solidFill>
                  <a:srgbClr val="0070C0"/>
                </a:solidFill>
                <a:latin typeface="Cambria" pitchFamily="18" charset="0"/>
              </a:rPr>
              <a:t>&lt;html&gt;</a:t>
            </a:r>
          </a:p>
          <a:p>
            <a:pPr algn="just">
              <a:buNone/>
            </a:pPr>
            <a:r>
              <a:rPr lang="en-IN" sz="1800" dirty="0" smtClean="0">
                <a:solidFill>
                  <a:srgbClr val="0070C0"/>
                </a:solidFill>
                <a:latin typeface="Cambria" pitchFamily="18" charset="0"/>
              </a:rPr>
              <a:t>&lt;body&gt;</a:t>
            </a:r>
          </a:p>
          <a:p>
            <a:pPr algn="just">
              <a:buNone/>
            </a:pPr>
            <a:r>
              <a:rPr lang="en-IN" sz="1800" dirty="0" smtClean="0">
                <a:solidFill>
                  <a:srgbClr val="0070C0"/>
                </a:solidFill>
                <a:latin typeface="Cambria" pitchFamily="18" charset="0"/>
              </a:rPr>
              <a:t>&lt;?</a:t>
            </a:r>
            <a:r>
              <a:rPr lang="en-IN" sz="1800" dirty="0" err="1" smtClean="0">
                <a:solidFill>
                  <a:srgbClr val="0070C0"/>
                </a:solidFill>
                <a:latin typeface="Cambria" pitchFamily="18" charset="0"/>
              </a:rPr>
              <a:t>php</a:t>
            </a:r>
            <a:endParaRPr lang="en-IN" sz="1800" dirty="0" smtClean="0">
              <a:solidFill>
                <a:srgbClr val="0070C0"/>
              </a:solidFill>
              <a:latin typeface="Cambria" pitchFamily="18" charset="0"/>
            </a:endParaRPr>
          </a:p>
          <a:p>
            <a:pPr algn="just">
              <a:buNone/>
            </a:pPr>
            <a:r>
              <a:rPr lang="en-IN" sz="1800" dirty="0" smtClean="0">
                <a:solidFill>
                  <a:srgbClr val="0070C0"/>
                </a:solidFill>
                <a:latin typeface="Cambria" pitchFamily="18" charset="0"/>
              </a:rPr>
              <a:t>function </a:t>
            </a: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a:t>
            </a:r>
            <a:r>
              <a:rPr lang="en-IN" sz="1800" dirty="0" err="1" smtClean="0">
                <a:solidFill>
                  <a:srgbClr val="0070C0"/>
                </a:solidFill>
                <a:latin typeface="Cambria" pitchFamily="18" charset="0"/>
              </a:rPr>
              <a:t>fname</a:t>
            </a:r>
            <a:r>
              <a:rPr lang="en-IN" sz="1800" dirty="0" smtClean="0">
                <a:solidFill>
                  <a:srgbClr val="0070C0"/>
                </a:solidFill>
                <a:latin typeface="Cambria" pitchFamily="18" charset="0"/>
              </a:rPr>
              <a:t>) {</a:t>
            </a:r>
          </a:p>
          <a:p>
            <a:pPr algn="just">
              <a:buNone/>
            </a:pPr>
            <a:r>
              <a:rPr lang="en-IN" sz="1800" dirty="0" smtClean="0">
                <a:solidFill>
                  <a:srgbClr val="0070C0"/>
                </a:solidFill>
                <a:latin typeface="Cambria" pitchFamily="18" charset="0"/>
              </a:rPr>
              <a:t>  echo "$</a:t>
            </a:r>
            <a:r>
              <a:rPr lang="en-IN" sz="1800" dirty="0" err="1" smtClean="0">
                <a:solidFill>
                  <a:srgbClr val="0070C0"/>
                </a:solidFill>
                <a:latin typeface="Cambria" pitchFamily="18" charset="0"/>
              </a:rPr>
              <a:t>fname</a:t>
            </a:r>
            <a:r>
              <a:rPr lang="en-IN" sz="1800" dirty="0" smtClean="0">
                <a:solidFill>
                  <a:srgbClr val="0070C0"/>
                </a:solidFill>
                <a:latin typeface="Cambria" pitchFamily="18" charset="0"/>
              </a:rPr>
              <a:t> </a:t>
            </a:r>
            <a:r>
              <a:rPr lang="en-IN" sz="1800" dirty="0" err="1" smtClean="0">
                <a:solidFill>
                  <a:srgbClr val="0070C0"/>
                </a:solidFill>
                <a:latin typeface="Cambria" pitchFamily="18" charset="0"/>
              </a:rPr>
              <a:t>Refsnes</a:t>
            </a:r>
            <a:r>
              <a:rPr lang="en-IN" sz="1800" dirty="0" smtClean="0">
                <a:solidFill>
                  <a:srgbClr val="0070C0"/>
                </a:solidFill>
                <a:latin typeface="Cambria" pitchFamily="18" charset="0"/>
              </a:rPr>
              <a:t>.&lt;</a:t>
            </a:r>
            <a:r>
              <a:rPr lang="en-IN" sz="1800" dirty="0" err="1" smtClean="0">
                <a:solidFill>
                  <a:srgbClr val="0070C0"/>
                </a:solidFill>
                <a:latin typeface="Cambria" pitchFamily="18" charset="0"/>
              </a:rPr>
              <a:t>br</a:t>
            </a:r>
            <a:r>
              <a:rPr lang="en-IN" sz="1800" dirty="0" smtClean="0">
                <a:solidFill>
                  <a:srgbClr val="0070C0"/>
                </a:solidFill>
                <a:latin typeface="Cambria" pitchFamily="18" charset="0"/>
              </a:rPr>
              <a:t>&gt;";</a:t>
            </a:r>
          </a:p>
          <a:p>
            <a:pPr algn="just">
              <a:buNone/>
            </a:pPr>
            <a:r>
              <a:rPr lang="en-IN" sz="1800" dirty="0" smtClean="0">
                <a:solidFill>
                  <a:srgbClr val="0070C0"/>
                </a:solidFill>
                <a:latin typeface="Cambria" pitchFamily="18" charset="0"/>
              </a:rPr>
              <a:t>}</a:t>
            </a:r>
          </a:p>
          <a:p>
            <a:pPr algn="just">
              <a:buNone/>
            </a:pP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a:t>
            </a:r>
            <a:r>
              <a:rPr lang="en-IN" sz="1800" dirty="0" err="1" smtClean="0">
                <a:solidFill>
                  <a:srgbClr val="0070C0"/>
                </a:solidFill>
                <a:latin typeface="Cambria" pitchFamily="18" charset="0"/>
              </a:rPr>
              <a:t>Jani</a:t>
            </a:r>
            <a:r>
              <a:rPr lang="en-IN" sz="1800" dirty="0" smtClean="0">
                <a:solidFill>
                  <a:srgbClr val="0070C0"/>
                </a:solidFill>
                <a:latin typeface="Cambria" pitchFamily="18" charset="0"/>
              </a:rPr>
              <a:t>");</a:t>
            </a:r>
          </a:p>
          <a:p>
            <a:pPr algn="just">
              <a:buNone/>
            </a:pP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a:t>
            </a:r>
            <a:r>
              <a:rPr lang="en-IN" sz="1800" dirty="0" err="1" smtClean="0">
                <a:solidFill>
                  <a:srgbClr val="0070C0"/>
                </a:solidFill>
                <a:latin typeface="Cambria" pitchFamily="18" charset="0"/>
              </a:rPr>
              <a:t>Hege</a:t>
            </a:r>
            <a:r>
              <a:rPr lang="en-IN" sz="1800" dirty="0" smtClean="0">
                <a:solidFill>
                  <a:srgbClr val="0070C0"/>
                </a:solidFill>
                <a:latin typeface="Cambria" pitchFamily="18" charset="0"/>
              </a:rPr>
              <a:t>");</a:t>
            </a:r>
          </a:p>
          <a:p>
            <a:pPr algn="just">
              <a:buNone/>
            </a:pP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("Stale");</a:t>
            </a:r>
          </a:p>
          <a:p>
            <a:pPr algn="just">
              <a:buNone/>
            </a:pP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("Kai Jim");</a:t>
            </a:r>
          </a:p>
          <a:p>
            <a:pPr algn="just">
              <a:buNone/>
            </a:pPr>
            <a:r>
              <a:rPr lang="en-IN" sz="1800" dirty="0" err="1" smtClean="0">
                <a:solidFill>
                  <a:srgbClr val="0070C0"/>
                </a:solidFill>
                <a:latin typeface="Cambria" pitchFamily="18" charset="0"/>
              </a:rPr>
              <a:t>familyName</a:t>
            </a:r>
            <a:r>
              <a:rPr lang="en-IN" sz="1800" dirty="0" smtClean="0">
                <a:solidFill>
                  <a:srgbClr val="0070C0"/>
                </a:solidFill>
                <a:latin typeface="Cambria" pitchFamily="18" charset="0"/>
              </a:rPr>
              <a:t>("</a:t>
            </a:r>
            <a:r>
              <a:rPr lang="en-IN" sz="1800" dirty="0" err="1" smtClean="0">
                <a:solidFill>
                  <a:srgbClr val="0070C0"/>
                </a:solidFill>
                <a:latin typeface="Cambria" pitchFamily="18" charset="0"/>
              </a:rPr>
              <a:t>Borge</a:t>
            </a:r>
            <a:r>
              <a:rPr lang="en-IN" sz="1800" dirty="0" smtClean="0">
                <a:solidFill>
                  <a:srgbClr val="0070C0"/>
                </a:solidFill>
                <a:latin typeface="Cambria" pitchFamily="18" charset="0"/>
              </a:rPr>
              <a:t>");</a:t>
            </a:r>
          </a:p>
          <a:p>
            <a:pPr algn="just">
              <a:buNone/>
            </a:pPr>
            <a:r>
              <a:rPr lang="en-IN" sz="1800" dirty="0" smtClean="0">
                <a:solidFill>
                  <a:srgbClr val="0070C0"/>
                </a:solidFill>
                <a:latin typeface="Cambria" pitchFamily="18" charset="0"/>
              </a:rPr>
              <a:t>?&gt;&lt;/body&gt;&lt;/html&gt;</a:t>
            </a:r>
          </a:p>
          <a:p>
            <a:pPr algn="just">
              <a:buNone/>
            </a:pPr>
            <a:endParaRPr lang="en-IN" sz="1800" dirty="0">
              <a:solidFill>
                <a:srgbClr val="0070C0"/>
              </a:solidFill>
              <a:latin typeface="Cambr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5364088" y="4149080"/>
            <a:ext cx="1943100"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a:bodyPr>
          <a:lstStyle/>
          <a:p>
            <a:r>
              <a:rPr lang="en-IN" sz="2400" dirty="0" smtClean="0">
                <a:solidFill>
                  <a:srgbClr val="0070C0"/>
                </a:solidFill>
                <a:latin typeface="Cambria" pitchFamily="18" charset="0"/>
              </a:rPr>
              <a:t>PHP is a Loosely Typed Language</a:t>
            </a:r>
          </a:p>
          <a:p>
            <a:r>
              <a:rPr lang="en-IN" sz="2400" dirty="0" smtClean="0">
                <a:solidFill>
                  <a:srgbClr val="0070C0"/>
                </a:solidFill>
                <a:latin typeface="Cambria" pitchFamily="18" charset="0"/>
              </a:rPr>
              <a:t>In the example above, notice that we did not have to tell PHP which data type the variable is.</a:t>
            </a:r>
          </a:p>
          <a:p>
            <a:r>
              <a:rPr lang="en-IN" sz="2400" dirty="0" smtClean="0">
                <a:solidFill>
                  <a:srgbClr val="0070C0"/>
                </a:solidFill>
                <a:latin typeface="Cambria" pitchFamily="18" charset="0"/>
              </a:rPr>
              <a:t>PHP automatically associates a data type to the variable, depending on its value. Since the data types are not set in a strict sense, you can do things like adding a string to an integer without causing an error.</a:t>
            </a:r>
          </a:p>
          <a:p>
            <a:r>
              <a:rPr lang="en-IN" sz="2400" dirty="0" smtClean="0">
                <a:solidFill>
                  <a:srgbClr val="0070C0"/>
                </a:solidFill>
                <a:latin typeface="Cambria" pitchFamily="18" charset="0"/>
              </a:rPr>
              <a:t>In PHP 7, type declarations were added. This gives us an option to specify the expected data type when declaring a function, and by adding the strict declaration, it will throw a "Fatal Error" if the data type mismatches.</a:t>
            </a:r>
          </a:p>
          <a:p>
            <a:r>
              <a:rPr lang="en-IN" sz="2400" dirty="0" smtClean="0">
                <a:solidFill>
                  <a:srgbClr val="0070C0"/>
                </a:solidFill>
                <a:latin typeface="Cambria" pitchFamily="18" charset="0"/>
              </a:rPr>
              <a:t>In the following example we try to send both a number and a string to the function without using strict:</a:t>
            </a:r>
          </a:p>
          <a:p>
            <a:pPr>
              <a:buNone/>
            </a:pPr>
            <a:endParaRPr lang="en-IN" sz="24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a:ln>
            <a:solidFill>
              <a:srgbClr val="0070C0"/>
            </a:solidFill>
          </a:ln>
        </p:spPr>
        <p:txBody>
          <a:bodyPr>
            <a:normAutofit/>
          </a:bodyPr>
          <a:lstStyle/>
          <a:p>
            <a:pPr>
              <a:buNone/>
            </a:pPr>
            <a:r>
              <a:rPr lang="en-IN" sz="2400" dirty="0" smtClean="0">
                <a:solidFill>
                  <a:srgbClr val="0070C0"/>
                </a:solidFill>
                <a:latin typeface="Cambria" pitchFamily="18" charset="0"/>
              </a:rPr>
              <a:t>&lt;?</a:t>
            </a:r>
            <a:r>
              <a:rPr lang="en-IN" sz="2400" dirty="0" err="1" smtClean="0">
                <a:solidFill>
                  <a:srgbClr val="0070C0"/>
                </a:solidFill>
                <a:latin typeface="Cambria" pitchFamily="18" charset="0"/>
              </a:rPr>
              <a:t>php</a:t>
            </a:r>
            <a:endParaRPr lang="en-IN" sz="2400" dirty="0" smtClean="0">
              <a:solidFill>
                <a:srgbClr val="0070C0"/>
              </a:solidFill>
              <a:latin typeface="Cambria" pitchFamily="18" charset="0"/>
            </a:endParaRPr>
          </a:p>
          <a:p>
            <a:pPr>
              <a:buNone/>
            </a:pPr>
            <a:r>
              <a:rPr lang="en-IN" sz="2400" dirty="0" smtClean="0">
                <a:solidFill>
                  <a:srgbClr val="0070C0"/>
                </a:solidFill>
                <a:latin typeface="Cambria" pitchFamily="18" charset="0"/>
              </a:rPr>
              <a:t>function </a:t>
            </a:r>
            <a:r>
              <a:rPr lang="en-IN" sz="2400" dirty="0" err="1" smtClean="0">
                <a:solidFill>
                  <a:srgbClr val="0070C0"/>
                </a:solidFill>
                <a:latin typeface="Cambria" pitchFamily="18" charset="0"/>
              </a:rPr>
              <a:t>addNumbers</a:t>
            </a:r>
            <a:r>
              <a:rPr lang="en-IN" sz="2400" dirty="0" smtClean="0">
                <a:solidFill>
                  <a:srgbClr val="0070C0"/>
                </a:solidFill>
                <a:latin typeface="Cambria" pitchFamily="18" charset="0"/>
              </a:rPr>
              <a:t>(</a:t>
            </a:r>
            <a:r>
              <a:rPr lang="en-IN" sz="2400" dirty="0" err="1" smtClean="0">
                <a:solidFill>
                  <a:srgbClr val="0070C0"/>
                </a:solidFill>
                <a:latin typeface="Cambria" pitchFamily="18" charset="0"/>
              </a:rPr>
              <a:t>int</a:t>
            </a:r>
            <a:r>
              <a:rPr lang="en-IN" sz="2400" dirty="0" smtClean="0">
                <a:solidFill>
                  <a:srgbClr val="0070C0"/>
                </a:solidFill>
                <a:latin typeface="Cambria" pitchFamily="18" charset="0"/>
              </a:rPr>
              <a:t> $a, </a:t>
            </a:r>
            <a:r>
              <a:rPr lang="en-IN" sz="2400" dirty="0" err="1" smtClean="0">
                <a:solidFill>
                  <a:srgbClr val="0070C0"/>
                </a:solidFill>
                <a:latin typeface="Cambria" pitchFamily="18" charset="0"/>
              </a:rPr>
              <a:t>int</a:t>
            </a:r>
            <a:r>
              <a:rPr lang="en-IN" sz="2400" dirty="0" smtClean="0">
                <a:solidFill>
                  <a:srgbClr val="0070C0"/>
                </a:solidFill>
                <a:latin typeface="Cambria" pitchFamily="18" charset="0"/>
              </a:rPr>
              <a:t> $b) {</a:t>
            </a:r>
          </a:p>
          <a:p>
            <a:pPr>
              <a:buNone/>
            </a:pPr>
            <a:r>
              <a:rPr lang="en-IN" sz="2400" dirty="0" smtClean="0">
                <a:solidFill>
                  <a:srgbClr val="0070C0"/>
                </a:solidFill>
                <a:latin typeface="Cambria" pitchFamily="18" charset="0"/>
              </a:rPr>
              <a:t>  return $a + $b;</a:t>
            </a:r>
          </a:p>
          <a:p>
            <a:pPr>
              <a:buNone/>
            </a:pPr>
            <a:r>
              <a:rPr lang="en-IN" sz="2400" dirty="0" smtClean="0">
                <a:solidFill>
                  <a:srgbClr val="0070C0"/>
                </a:solidFill>
                <a:latin typeface="Cambria" pitchFamily="18" charset="0"/>
              </a:rPr>
              <a:t>}</a:t>
            </a:r>
          </a:p>
          <a:p>
            <a:pPr>
              <a:buNone/>
            </a:pPr>
            <a:r>
              <a:rPr lang="en-IN" sz="2400" dirty="0" smtClean="0">
                <a:solidFill>
                  <a:srgbClr val="0070C0"/>
                </a:solidFill>
                <a:latin typeface="Cambria" pitchFamily="18" charset="0"/>
              </a:rPr>
              <a:t>echo </a:t>
            </a:r>
            <a:r>
              <a:rPr lang="en-IN" sz="2400" dirty="0" err="1" smtClean="0">
                <a:solidFill>
                  <a:srgbClr val="0070C0"/>
                </a:solidFill>
                <a:latin typeface="Cambria" pitchFamily="18" charset="0"/>
              </a:rPr>
              <a:t>addNumbers</a:t>
            </a:r>
            <a:r>
              <a:rPr lang="en-IN" sz="2400" dirty="0" smtClean="0">
                <a:solidFill>
                  <a:srgbClr val="0070C0"/>
                </a:solidFill>
                <a:latin typeface="Cambria" pitchFamily="18" charset="0"/>
              </a:rPr>
              <a:t>(5, "5 days"); </a:t>
            </a:r>
          </a:p>
          <a:p>
            <a:pPr>
              <a:buNone/>
            </a:pPr>
            <a:r>
              <a:rPr lang="en-IN" sz="2400" dirty="0" smtClean="0">
                <a:solidFill>
                  <a:srgbClr val="0070C0"/>
                </a:solidFill>
                <a:latin typeface="Cambria" pitchFamily="18" charset="0"/>
              </a:rPr>
              <a:t>// since strict is NOT enabled "5 days" is changed to </a:t>
            </a:r>
            <a:r>
              <a:rPr lang="en-IN" sz="2400" dirty="0" err="1" smtClean="0">
                <a:solidFill>
                  <a:srgbClr val="0070C0"/>
                </a:solidFill>
                <a:latin typeface="Cambria" pitchFamily="18" charset="0"/>
              </a:rPr>
              <a:t>int</a:t>
            </a:r>
            <a:r>
              <a:rPr lang="en-IN" sz="2400" dirty="0" smtClean="0">
                <a:solidFill>
                  <a:srgbClr val="0070C0"/>
                </a:solidFill>
                <a:latin typeface="Cambria" pitchFamily="18" charset="0"/>
              </a:rPr>
              <a:t>(5), and it will return 10</a:t>
            </a:r>
          </a:p>
          <a:p>
            <a:pPr>
              <a:buNone/>
            </a:pPr>
            <a:r>
              <a:rPr lang="en-IN" sz="2400" dirty="0" smtClean="0">
                <a:solidFill>
                  <a:srgbClr val="0070C0"/>
                </a:solidFill>
                <a:latin typeface="Cambria" pitchFamily="18" charset="0"/>
              </a:rPr>
              <a:t>?&gt;</a:t>
            </a:r>
          </a:p>
          <a:p>
            <a:pPr>
              <a:buNone/>
            </a:pPr>
            <a:endParaRPr lang="en-IN" sz="24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3805"/>
            <a:ext cx="8229600" cy="5721499"/>
          </a:xfrm>
        </p:spPr>
        <p:txBody>
          <a:bodyPr>
            <a:normAutofit/>
          </a:bodyPr>
          <a:lstStyle/>
          <a:p>
            <a:r>
              <a:rPr lang="en-IN" sz="2000" dirty="0" smtClean="0">
                <a:solidFill>
                  <a:srgbClr val="0070C0"/>
                </a:solidFill>
                <a:latin typeface="Cambria" pitchFamily="18" charset="0"/>
              </a:rPr>
              <a:t>To specify strict we need to set declare(</a:t>
            </a:r>
            <a:r>
              <a:rPr lang="en-IN" sz="2000" dirty="0" err="1" smtClean="0">
                <a:solidFill>
                  <a:srgbClr val="0070C0"/>
                </a:solidFill>
                <a:latin typeface="Cambria" pitchFamily="18" charset="0"/>
              </a:rPr>
              <a:t>strict_types</a:t>
            </a:r>
            <a:r>
              <a:rPr lang="en-IN" sz="2000" dirty="0" smtClean="0">
                <a:solidFill>
                  <a:srgbClr val="0070C0"/>
                </a:solidFill>
                <a:latin typeface="Cambria" pitchFamily="18" charset="0"/>
              </a:rPr>
              <a:t>=1);. This must be on the very first line of the PHP file.</a:t>
            </a:r>
          </a:p>
          <a:p>
            <a:r>
              <a:rPr lang="en-IN" sz="2000" dirty="0" smtClean="0">
                <a:solidFill>
                  <a:srgbClr val="0070C0"/>
                </a:solidFill>
                <a:latin typeface="Cambria" pitchFamily="18" charset="0"/>
              </a:rPr>
              <a:t>In the following example we try to send both a number and a string to the function, but here we have added the strict declaration:</a:t>
            </a:r>
          </a:p>
          <a:p>
            <a:pPr>
              <a:buNone/>
            </a:pPr>
            <a:endParaRPr lang="en-IN" sz="2000" dirty="0" smtClean="0">
              <a:solidFill>
                <a:srgbClr val="0070C0"/>
              </a:solidFill>
              <a:latin typeface="Cambria" pitchFamily="18" charset="0"/>
            </a:endParaRPr>
          </a:p>
          <a:p>
            <a:pPr>
              <a:buNone/>
            </a:pPr>
            <a:r>
              <a:rPr lang="en-IN" sz="2000" dirty="0" smtClean="0">
                <a:solidFill>
                  <a:srgbClr val="0070C0"/>
                </a:solidFill>
                <a:latin typeface="Cambria" pitchFamily="18" charset="0"/>
              </a:rPr>
              <a:t>&lt;?</a:t>
            </a:r>
            <a:r>
              <a:rPr lang="en-IN" sz="2000" dirty="0" err="1" smtClean="0">
                <a:solidFill>
                  <a:srgbClr val="0070C0"/>
                </a:solidFill>
                <a:latin typeface="Cambria" pitchFamily="18" charset="0"/>
              </a:rPr>
              <a:t>php</a:t>
            </a:r>
            <a:r>
              <a:rPr lang="en-IN" sz="2000" dirty="0" smtClean="0">
                <a:solidFill>
                  <a:srgbClr val="0070C0"/>
                </a:solidFill>
                <a:latin typeface="Cambria" pitchFamily="18" charset="0"/>
              </a:rPr>
              <a:t> declare(</a:t>
            </a:r>
            <a:r>
              <a:rPr lang="en-IN" sz="2000" dirty="0" err="1" smtClean="0">
                <a:solidFill>
                  <a:srgbClr val="0070C0"/>
                </a:solidFill>
                <a:latin typeface="Cambria" pitchFamily="18" charset="0"/>
              </a:rPr>
              <a:t>strict_types</a:t>
            </a:r>
            <a:r>
              <a:rPr lang="en-IN" sz="2000" dirty="0" smtClean="0">
                <a:solidFill>
                  <a:srgbClr val="0070C0"/>
                </a:solidFill>
                <a:latin typeface="Cambria" pitchFamily="18" charset="0"/>
              </a:rPr>
              <a:t>=1); // strict requirement</a:t>
            </a:r>
          </a:p>
          <a:p>
            <a:pPr>
              <a:buNone/>
            </a:pPr>
            <a:r>
              <a:rPr lang="en-IN" sz="2000" dirty="0" smtClean="0">
                <a:solidFill>
                  <a:srgbClr val="0070C0"/>
                </a:solidFill>
                <a:latin typeface="Cambria" pitchFamily="18" charset="0"/>
              </a:rPr>
              <a:t>function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a:t>
            </a:r>
            <a:r>
              <a:rPr lang="en-IN" sz="2000" dirty="0" err="1" smtClean="0">
                <a:solidFill>
                  <a:srgbClr val="0070C0"/>
                </a:solidFill>
                <a:latin typeface="Cambria" pitchFamily="18" charset="0"/>
              </a:rPr>
              <a:t>int</a:t>
            </a:r>
            <a:r>
              <a:rPr lang="en-IN" sz="2000" dirty="0" smtClean="0">
                <a:solidFill>
                  <a:srgbClr val="0070C0"/>
                </a:solidFill>
                <a:latin typeface="Cambria" pitchFamily="18" charset="0"/>
              </a:rPr>
              <a:t> $a, </a:t>
            </a:r>
            <a:r>
              <a:rPr lang="en-IN" sz="2000" dirty="0" err="1" smtClean="0">
                <a:solidFill>
                  <a:srgbClr val="0070C0"/>
                </a:solidFill>
                <a:latin typeface="Cambria" pitchFamily="18" charset="0"/>
              </a:rPr>
              <a:t>int</a:t>
            </a:r>
            <a:r>
              <a:rPr lang="en-IN" sz="2000" dirty="0" smtClean="0">
                <a:solidFill>
                  <a:srgbClr val="0070C0"/>
                </a:solidFill>
                <a:latin typeface="Cambria" pitchFamily="18" charset="0"/>
              </a:rPr>
              <a:t> $b) {</a:t>
            </a:r>
          </a:p>
          <a:p>
            <a:pPr>
              <a:buNone/>
            </a:pPr>
            <a:r>
              <a:rPr lang="en-IN" sz="2000" dirty="0" smtClean="0">
                <a:solidFill>
                  <a:srgbClr val="0070C0"/>
                </a:solidFill>
                <a:latin typeface="Cambria" pitchFamily="18" charset="0"/>
              </a:rPr>
              <a:t>  return $a + $b;</a:t>
            </a:r>
          </a:p>
          <a:p>
            <a:pPr>
              <a:buNone/>
            </a:pPr>
            <a:r>
              <a:rPr lang="en-IN" sz="2000" dirty="0" smtClean="0">
                <a:solidFill>
                  <a:srgbClr val="0070C0"/>
                </a:solidFill>
                <a:latin typeface="Cambria" pitchFamily="18" charset="0"/>
              </a:rPr>
              <a:t>}</a:t>
            </a:r>
          </a:p>
          <a:p>
            <a:pPr>
              <a:buNone/>
            </a:pPr>
            <a:r>
              <a:rPr lang="en-IN" sz="2000" dirty="0" smtClean="0">
                <a:solidFill>
                  <a:srgbClr val="0070C0"/>
                </a:solidFill>
                <a:latin typeface="Cambria" pitchFamily="18" charset="0"/>
              </a:rPr>
              <a:t>echo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(5, "5 days"); </a:t>
            </a:r>
          </a:p>
          <a:p>
            <a:pPr>
              <a:buNone/>
            </a:pPr>
            <a:r>
              <a:rPr lang="en-IN" sz="2000" dirty="0" smtClean="0">
                <a:solidFill>
                  <a:srgbClr val="0070C0"/>
                </a:solidFill>
                <a:latin typeface="Cambria" pitchFamily="18" charset="0"/>
              </a:rPr>
              <a:t>// since strict is enabled and "5 days" is not an integer, an error will be thrown</a:t>
            </a:r>
          </a:p>
          <a:p>
            <a:pPr>
              <a:buNone/>
            </a:pPr>
            <a:r>
              <a:rPr lang="en-IN" sz="2000" dirty="0" smtClean="0">
                <a:solidFill>
                  <a:srgbClr val="0070C0"/>
                </a:solidFill>
                <a:latin typeface="Cambria" pitchFamily="18" charset="0"/>
              </a:rPr>
              <a:t>?&gt;</a:t>
            </a:r>
          </a:p>
          <a:p>
            <a:pPr>
              <a:buNone/>
            </a:pPr>
            <a:endParaRPr lang="en-US" sz="2000" dirty="0" smtClean="0">
              <a:solidFill>
                <a:srgbClr val="0070C0"/>
              </a:solidFill>
              <a:latin typeface="Cambria" pitchFamily="18" charset="0"/>
            </a:endParaRPr>
          </a:p>
          <a:p>
            <a:pPr>
              <a:buNone/>
            </a:pPr>
            <a:r>
              <a:rPr lang="en-IN" sz="2000" dirty="0" smtClean="0">
                <a:solidFill>
                  <a:srgbClr val="FFC000"/>
                </a:solidFill>
                <a:latin typeface="Cambria" pitchFamily="18" charset="0"/>
              </a:rPr>
              <a:t>The strict declaration forces things to be used in the intended way.</a:t>
            </a: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Autofit/>
          </a:bodyPr>
          <a:lstStyle/>
          <a:p>
            <a:pPr>
              <a:buNone/>
            </a:pPr>
            <a:r>
              <a:rPr lang="en-IN" sz="2000" dirty="0" smtClean="0">
                <a:solidFill>
                  <a:srgbClr val="0070C0"/>
                </a:solidFill>
                <a:latin typeface="Cambria" pitchFamily="18" charset="0"/>
              </a:rPr>
              <a:t>&lt;?</a:t>
            </a:r>
            <a:r>
              <a:rPr lang="en-IN" sz="2000" dirty="0" err="1" smtClean="0">
                <a:solidFill>
                  <a:srgbClr val="0070C0"/>
                </a:solidFill>
                <a:latin typeface="Cambria" pitchFamily="18" charset="0"/>
              </a:rPr>
              <a:t>php</a:t>
            </a:r>
            <a:r>
              <a:rPr lang="en-IN" sz="2000" dirty="0" smtClean="0">
                <a:solidFill>
                  <a:srgbClr val="0070C0"/>
                </a:solidFill>
                <a:latin typeface="Cambria" pitchFamily="18" charset="0"/>
              </a:rPr>
              <a:t> declare(</a:t>
            </a:r>
            <a:r>
              <a:rPr lang="en-IN" sz="2000" dirty="0" err="1" smtClean="0">
                <a:solidFill>
                  <a:srgbClr val="0070C0"/>
                </a:solidFill>
                <a:latin typeface="Cambria" pitchFamily="18" charset="0"/>
              </a:rPr>
              <a:t>strict_types</a:t>
            </a:r>
            <a:r>
              <a:rPr lang="en-IN" sz="2000" dirty="0" smtClean="0">
                <a:solidFill>
                  <a:srgbClr val="0070C0"/>
                </a:solidFill>
                <a:latin typeface="Cambria" pitchFamily="18" charset="0"/>
              </a:rPr>
              <a:t>=1); // strict requirement ?&gt;</a:t>
            </a:r>
          </a:p>
          <a:p>
            <a:pPr>
              <a:buNone/>
            </a:pPr>
            <a:r>
              <a:rPr lang="en-IN" sz="2000" dirty="0" smtClean="0">
                <a:solidFill>
                  <a:srgbClr val="0070C0"/>
                </a:solidFill>
                <a:latin typeface="Cambria" pitchFamily="18" charset="0"/>
              </a:rPr>
              <a:t>&lt;!DOCTYPE html&gt;</a:t>
            </a:r>
          </a:p>
          <a:p>
            <a:pPr>
              <a:buNone/>
            </a:pPr>
            <a:r>
              <a:rPr lang="en-IN" sz="2000" dirty="0" smtClean="0">
                <a:solidFill>
                  <a:srgbClr val="0070C0"/>
                </a:solidFill>
                <a:latin typeface="Cambria" pitchFamily="18" charset="0"/>
              </a:rPr>
              <a:t>&lt;html&gt;</a:t>
            </a:r>
          </a:p>
          <a:p>
            <a:pPr>
              <a:buNone/>
            </a:pPr>
            <a:r>
              <a:rPr lang="en-IN" sz="2000" dirty="0" smtClean="0">
                <a:solidFill>
                  <a:srgbClr val="0070C0"/>
                </a:solidFill>
                <a:latin typeface="Cambria" pitchFamily="18" charset="0"/>
              </a:rPr>
              <a:t>&lt;body&gt;</a:t>
            </a:r>
          </a:p>
          <a:p>
            <a:pPr>
              <a:buNone/>
            </a:pPr>
            <a:r>
              <a:rPr lang="en-IN" sz="2000" dirty="0" smtClean="0">
                <a:solidFill>
                  <a:srgbClr val="0070C0"/>
                </a:solidFill>
                <a:latin typeface="Cambria" pitchFamily="18" charset="0"/>
              </a:rPr>
              <a:t>&lt;?</a:t>
            </a:r>
            <a:r>
              <a:rPr lang="en-IN" sz="2000" dirty="0" err="1" smtClean="0">
                <a:solidFill>
                  <a:srgbClr val="0070C0"/>
                </a:solidFill>
                <a:latin typeface="Cambria" pitchFamily="18" charset="0"/>
              </a:rPr>
              <a:t>php</a:t>
            </a:r>
            <a:endParaRPr lang="en-IN" sz="2000" dirty="0" smtClean="0">
              <a:solidFill>
                <a:srgbClr val="0070C0"/>
              </a:solidFill>
              <a:latin typeface="Cambria" pitchFamily="18" charset="0"/>
            </a:endParaRPr>
          </a:p>
          <a:p>
            <a:pPr>
              <a:buNone/>
            </a:pPr>
            <a:r>
              <a:rPr lang="en-IN" sz="2000" dirty="0" smtClean="0">
                <a:solidFill>
                  <a:srgbClr val="0070C0"/>
                </a:solidFill>
                <a:latin typeface="Cambria" pitchFamily="18" charset="0"/>
              </a:rPr>
              <a:t>function </a:t>
            </a:r>
            <a:r>
              <a:rPr lang="en-IN" sz="2000" dirty="0" err="1" smtClean="0">
                <a:solidFill>
                  <a:srgbClr val="0070C0"/>
                </a:solidFill>
                <a:latin typeface="Cambria" pitchFamily="18" charset="0"/>
              </a:rPr>
              <a:t>setHeight</a:t>
            </a:r>
            <a:r>
              <a:rPr lang="en-IN" sz="2000" dirty="0" smtClean="0">
                <a:solidFill>
                  <a:srgbClr val="0070C0"/>
                </a:solidFill>
                <a:latin typeface="Cambria" pitchFamily="18" charset="0"/>
              </a:rPr>
              <a:t>(</a:t>
            </a:r>
            <a:r>
              <a:rPr lang="en-IN" sz="2000" dirty="0" err="1" smtClean="0">
                <a:solidFill>
                  <a:srgbClr val="0070C0"/>
                </a:solidFill>
                <a:latin typeface="Cambria" pitchFamily="18" charset="0"/>
              </a:rPr>
              <a:t>int</a:t>
            </a:r>
            <a:r>
              <a:rPr lang="en-IN" sz="2000" dirty="0" smtClean="0">
                <a:solidFill>
                  <a:srgbClr val="0070C0"/>
                </a:solidFill>
                <a:latin typeface="Cambria" pitchFamily="18" charset="0"/>
              </a:rPr>
              <a:t> $</a:t>
            </a:r>
            <a:r>
              <a:rPr lang="en-IN" sz="2000" dirty="0" err="1" smtClean="0">
                <a:solidFill>
                  <a:srgbClr val="0070C0"/>
                </a:solidFill>
                <a:latin typeface="Cambria" pitchFamily="18" charset="0"/>
              </a:rPr>
              <a:t>minheight</a:t>
            </a:r>
            <a:r>
              <a:rPr lang="en-IN" sz="2000" dirty="0" smtClean="0">
                <a:solidFill>
                  <a:srgbClr val="0070C0"/>
                </a:solidFill>
                <a:latin typeface="Cambria" pitchFamily="18" charset="0"/>
              </a:rPr>
              <a:t> = 50) </a:t>
            </a:r>
          </a:p>
          <a:p>
            <a:pPr>
              <a:buNone/>
            </a:pPr>
            <a:r>
              <a:rPr lang="en-IN" sz="2000" dirty="0" smtClean="0">
                <a:solidFill>
                  <a:srgbClr val="0070C0"/>
                </a:solidFill>
                <a:latin typeface="Cambria" pitchFamily="18" charset="0"/>
              </a:rPr>
              <a:t>{</a:t>
            </a:r>
          </a:p>
          <a:p>
            <a:pPr>
              <a:buNone/>
            </a:pPr>
            <a:r>
              <a:rPr lang="en-IN" sz="2000" dirty="0" smtClean="0">
                <a:solidFill>
                  <a:srgbClr val="0070C0"/>
                </a:solidFill>
                <a:latin typeface="Cambria" pitchFamily="18" charset="0"/>
              </a:rPr>
              <a:t>  echo "The height is : $</a:t>
            </a:r>
            <a:r>
              <a:rPr lang="en-IN" sz="2000" dirty="0" err="1" smtClean="0">
                <a:solidFill>
                  <a:srgbClr val="0070C0"/>
                </a:solidFill>
                <a:latin typeface="Cambria" pitchFamily="18" charset="0"/>
              </a:rPr>
              <a:t>minheight</a:t>
            </a:r>
            <a:r>
              <a:rPr lang="en-IN" sz="2000" dirty="0" smtClean="0">
                <a:solidFill>
                  <a:srgbClr val="0070C0"/>
                </a:solidFill>
                <a:latin typeface="Cambria" pitchFamily="18" charset="0"/>
              </a:rPr>
              <a:t> &lt;</a:t>
            </a:r>
            <a:r>
              <a:rPr lang="en-IN" sz="2000" dirty="0" err="1" smtClean="0">
                <a:solidFill>
                  <a:srgbClr val="0070C0"/>
                </a:solidFill>
                <a:latin typeface="Cambria" pitchFamily="18" charset="0"/>
              </a:rPr>
              <a:t>br</a:t>
            </a:r>
            <a:r>
              <a:rPr lang="en-IN" sz="2000" dirty="0" smtClean="0">
                <a:solidFill>
                  <a:srgbClr val="0070C0"/>
                </a:solidFill>
                <a:latin typeface="Cambria" pitchFamily="18" charset="0"/>
              </a:rPr>
              <a:t>&gt;";</a:t>
            </a:r>
          </a:p>
          <a:p>
            <a:pPr>
              <a:buNone/>
            </a:pPr>
            <a:r>
              <a:rPr lang="en-IN" sz="2000" dirty="0" smtClean="0">
                <a:solidFill>
                  <a:srgbClr val="0070C0"/>
                </a:solidFill>
                <a:latin typeface="Cambria" pitchFamily="18" charset="0"/>
              </a:rPr>
              <a:t>}</a:t>
            </a:r>
          </a:p>
          <a:p>
            <a:pPr>
              <a:buNone/>
            </a:pPr>
            <a:r>
              <a:rPr lang="en-IN" sz="2000" dirty="0" err="1" smtClean="0">
                <a:solidFill>
                  <a:srgbClr val="0070C0"/>
                </a:solidFill>
                <a:latin typeface="Cambria" pitchFamily="18" charset="0"/>
              </a:rPr>
              <a:t>setHeight</a:t>
            </a:r>
            <a:r>
              <a:rPr lang="en-IN" sz="2000" dirty="0" smtClean="0">
                <a:solidFill>
                  <a:srgbClr val="0070C0"/>
                </a:solidFill>
                <a:latin typeface="Cambria" pitchFamily="18" charset="0"/>
              </a:rPr>
              <a:t>(350);</a:t>
            </a:r>
          </a:p>
          <a:p>
            <a:pPr>
              <a:buNone/>
            </a:pPr>
            <a:r>
              <a:rPr lang="en-IN" sz="2000" dirty="0" err="1" smtClean="0">
                <a:solidFill>
                  <a:srgbClr val="0070C0"/>
                </a:solidFill>
                <a:latin typeface="Cambria" pitchFamily="18" charset="0"/>
              </a:rPr>
              <a:t>setHeight</a:t>
            </a:r>
            <a:r>
              <a:rPr lang="en-IN" sz="2000" dirty="0" smtClean="0">
                <a:solidFill>
                  <a:srgbClr val="0070C0"/>
                </a:solidFill>
                <a:latin typeface="Cambria" pitchFamily="18" charset="0"/>
              </a:rPr>
              <a:t>();</a:t>
            </a:r>
          </a:p>
          <a:p>
            <a:pPr>
              <a:buNone/>
            </a:pPr>
            <a:r>
              <a:rPr lang="en-IN" sz="2000" dirty="0" err="1" smtClean="0">
                <a:solidFill>
                  <a:srgbClr val="0070C0"/>
                </a:solidFill>
                <a:latin typeface="Cambria" pitchFamily="18" charset="0"/>
              </a:rPr>
              <a:t>setHeight</a:t>
            </a:r>
            <a:r>
              <a:rPr lang="en-IN" sz="2000" dirty="0" smtClean="0">
                <a:solidFill>
                  <a:srgbClr val="0070C0"/>
                </a:solidFill>
                <a:latin typeface="Cambria" pitchFamily="18" charset="0"/>
              </a:rPr>
              <a:t>(135);</a:t>
            </a:r>
          </a:p>
          <a:p>
            <a:pPr>
              <a:buNone/>
            </a:pPr>
            <a:r>
              <a:rPr lang="en-IN" sz="2000" dirty="0" err="1" smtClean="0">
                <a:solidFill>
                  <a:srgbClr val="0070C0"/>
                </a:solidFill>
                <a:latin typeface="Cambria" pitchFamily="18" charset="0"/>
              </a:rPr>
              <a:t>setHeight</a:t>
            </a:r>
            <a:r>
              <a:rPr lang="en-IN" sz="2000" dirty="0" smtClean="0">
                <a:solidFill>
                  <a:srgbClr val="0070C0"/>
                </a:solidFill>
                <a:latin typeface="Cambria" pitchFamily="18" charset="0"/>
              </a:rPr>
              <a:t>(80);</a:t>
            </a:r>
          </a:p>
          <a:p>
            <a:pPr>
              <a:buNone/>
            </a:pPr>
            <a:r>
              <a:rPr lang="en-IN" sz="2000" dirty="0" smtClean="0">
                <a:solidFill>
                  <a:srgbClr val="0070C0"/>
                </a:solidFill>
                <a:latin typeface="Cambria" pitchFamily="18" charset="0"/>
              </a:rPr>
              <a:t>?&gt;</a:t>
            </a:r>
          </a:p>
          <a:p>
            <a:pPr>
              <a:buNone/>
            </a:pPr>
            <a:r>
              <a:rPr lang="en-IN" sz="2000" dirty="0" smtClean="0">
                <a:solidFill>
                  <a:srgbClr val="0070C0"/>
                </a:solidFill>
                <a:latin typeface="Cambria" pitchFamily="18" charset="0"/>
              </a:rPr>
              <a:t>&lt;/body&gt;</a:t>
            </a:r>
          </a:p>
          <a:p>
            <a:pPr>
              <a:buNone/>
            </a:pPr>
            <a:r>
              <a:rPr lang="en-IN" sz="2000" dirty="0" smtClean="0">
                <a:solidFill>
                  <a:srgbClr val="0070C0"/>
                </a:solidFill>
                <a:latin typeface="Cambria" pitchFamily="18" charset="0"/>
              </a:rPr>
              <a:t>&lt;/html&gt;</a:t>
            </a:r>
            <a:endParaRPr lang="en-IN" sz="2000" dirty="0">
              <a:solidFill>
                <a:srgbClr val="0070C0"/>
              </a:solidFill>
              <a:latin typeface="Cambria"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300192" y="3068960"/>
            <a:ext cx="1944216"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srcRect/>
          <a:stretch>
            <a:fillRect/>
          </a:stretch>
        </p:blipFill>
        <p:spPr bwMode="auto">
          <a:xfrm>
            <a:off x="642910" y="642918"/>
            <a:ext cx="5286412" cy="2786082"/>
          </a:xfrm>
          <a:prstGeom prst="rect">
            <a:avLst/>
          </a:prstGeom>
          <a:noFill/>
          <a:ln w="9525">
            <a:noFill/>
            <a:miter lim="800000"/>
            <a:headEnd/>
            <a:tailEnd/>
          </a:ln>
          <a:effectLst/>
        </p:spPr>
      </p:pic>
      <p:pic>
        <p:nvPicPr>
          <p:cNvPr id="4101" name="Picture 5"/>
          <p:cNvPicPr>
            <a:picLocks noGrp="1" noChangeAspect="1" noChangeArrowheads="1"/>
          </p:cNvPicPr>
          <p:nvPr>
            <p:ph idx="1"/>
          </p:nvPr>
        </p:nvPicPr>
        <p:blipFill>
          <a:blip r:embed="rId3"/>
          <a:srcRect/>
          <a:stretch>
            <a:fillRect/>
          </a:stretch>
        </p:blipFill>
        <p:spPr bwMode="auto">
          <a:xfrm>
            <a:off x="714348" y="3143248"/>
            <a:ext cx="4000528" cy="7858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5721499"/>
          </a:xfrm>
        </p:spPr>
        <p:txBody>
          <a:bodyPr>
            <a:normAutofit fontScale="32500" lnSpcReduction="20000"/>
          </a:bodyPr>
          <a:lstStyle/>
          <a:p>
            <a:pPr>
              <a:buNone/>
            </a:pPr>
            <a:r>
              <a:rPr lang="en-IN" sz="6200" b="1" dirty="0" smtClean="0">
                <a:solidFill>
                  <a:srgbClr val="0070C0"/>
                </a:solidFill>
                <a:latin typeface="Cambria" pitchFamily="18" charset="0"/>
              </a:rPr>
              <a:t>PHP Functions - Returning values</a:t>
            </a:r>
          </a:p>
          <a:p>
            <a:pPr>
              <a:buNone/>
            </a:pPr>
            <a:r>
              <a:rPr lang="en-IN" sz="6200" dirty="0" smtClean="0">
                <a:solidFill>
                  <a:srgbClr val="0070C0"/>
                </a:solidFill>
                <a:latin typeface="Cambria" pitchFamily="18" charset="0"/>
              </a:rPr>
              <a:t>To let a function return a value, use the return statement:</a:t>
            </a:r>
          </a:p>
          <a:p>
            <a:pPr>
              <a:buNone/>
            </a:pPr>
            <a:endParaRPr lang="en-IN" sz="6200" dirty="0" smtClean="0">
              <a:solidFill>
                <a:srgbClr val="0070C0"/>
              </a:solidFill>
              <a:latin typeface="Cambria" pitchFamily="18" charset="0"/>
            </a:endParaRPr>
          </a:p>
          <a:p>
            <a:pPr>
              <a:buNone/>
            </a:pPr>
            <a:r>
              <a:rPr lang="en-IN" sz="6200" dirty="0" smtClean="0">
                <a:solidFill>
                  <a:srgbClr val="0070C0"/>
                </a:solidFill>
                <a:latin typeface="Cambria" pitchFamily="18" charset="0"/>
              </a:rPr>
              <a:t>&lt;?</a:t>
            </a:r>
            <a:r>
              <a:rPr lang="en-IN" sz="6200" dirty="0" err="1" smtClean="0">
                <a:solidFill>
                  <a:srgbClr val="0070C0"/>
                </a:solidFill>
                <a:latin typeface="Cambria" pitchFamily="18" charset="0"/>
              </a:rPr>
              <a:t>php</a:t>
            </a:r>
            <a:r>
              <a:rPr lang="en-IN" sz="6200" dirty="0" smtClean="0">
                <a:solidFill>
                  <a:srgbClr val="0070C0"/>
                </a:solidFill>
                <a:latin typeface="Cambria" pitchFamily="18" charset="0"/>
              </a:rPr>
              <a:t> declare(</a:t>
            </a:r>
            <a:r>
              <a:rPr lang="en-IN" sz="6200" dirty="0" err="1" smtClean="0">
                <a:solidFill>
                  <a:srgbClr val="0070C0"/>
                </a:solidFill>
                <a:latin typeface="Cambria" pitchFamily="18" charset="0"/>
              </a:rPr>
              <a:t>strict_types</a:t>
            </a:r>
            <a:r>
              <a:rPr lang="en-IN" sz="6200" dirty="0" smtClean="0">
                <a:solidFill>
                  <a:srgbClr val="0070C0"/>
                </a:solidFill>
                <a:latin typeface="Cambria" pitchFamily="18" charset="0"/>
              </a:rPr>
              <a:t>=1); // strict requirement ?&gt;</a:t>
            </a:r>
          </a:p>
          <a:p>
            <a:pPr>
              <a:buNone/>
            </a:pPr>
            <a:r>
              <a:rPr lang="en-IN" sz="6200" dirty="0" smtClean="0">
                <a:solidFill>
                  <a:srgbClr val="0070C0"/>
                </a:solidFill>
                <a:latin typeface="Cambria" pitchFamily="18" charset="0"/>
              </a:rPr>
              <a:t>&lt;!DOCTYPE html&gt;</a:t>
            </a:r>
          </a:p>
          <a:p>
            <a:pPr>
              <a:buNone/>
            </a:pPr>
            <a:r>
              <a:rPr lang="en-IN" sz="6200" dirty="0" smtClean="0">
                <a:solidFill>
                  <a:srgbClr val="0070C0"/>
                </a:solidFill>
                <a:latin typeface="Cambria" pitchFamily="18" charset="0"/>
              </a:rPr>
              <a:t>&lt;html&gt;</a:t>
            </a:r>
          </a:p>
          <a:p>
            <a:pPr>
              <a:buNone/>
            </a:pPr>
            <a:r>
              <a:rPr lang="en-IN" sz="6200" dirty="0" smtClean="0">
                <a:solidFill>
                  <a:srgbClr val="0070C0"/>
                </a:solidFill>
                <a:latin typeface="Cambria" pitchFamily="18" charset="0"/>
              </a:rPr>
              <a:t>&lt;body&gt;</a:t>
            </a:r>
          </a:p>
          <a:p>
            <a:pPr>
              <a:buNone/>
            </a:pPr>
            <a:r>
              <a:rPr lang="en-IN" sz="6200" dirty="0" smtClean="0">
                <a:solidFill>
                  <a:srgbClr val="0070C0"/>
                </a:solidFill>
                <a:latin typeface="Cambria" pitchFamily="18" charset="0"/>
              </a:rPr>
              <a:t>&lt;?</a:t>
            </a:r>
            <a:r>
              <a:rPr lang="en-IN" sz="6200" dirty="0" err="1" smtClean="0">
                <a:solidFill>
                  <a:srgbClr val="0070C0"/>
                </a:solidFill>
                <a:latin typeface="Cambria" pitchFamily="18" charset="0"/>
              </a:rPr>
              <a:t>php</a:t>
            </a:r>
            <a:endParaRPr lang="en-IN" sz="6200" dirty="0" smtClean="0">
              <a:solidFill>
                <a:srgbClr val="0070C0"/>
              </a:solidFill>
              <a:latin typeface="Cambria" pitchFamily="18" charset="0"/>
            </a:endParaRPr>
          </a:p>
          <a:p>
            <a:pPr>
              <a:buNone/>
            </a:pPr>
            <a:r>
              <a:rPr lang="en-IN" sz="6200" dirty="0" smtClean="0">
                <a:solidFill>
                  <a:srgbClr val="0070C0"/>
                </a:solidFill>
                <a:latin typeface="Cambria" pitchFamily="18" charset="0"/>
              </a:rPr>
              <a:t>function sum(</a:t>
            </a:r>
            <a:r>
              <a:rPr lang="en-IN" sz="6200" dirty="0" err="1" smtClean="0">
                <a:solidFill>
                  <a:srgbClr val="0070C0"/>
                </a:solidFill>
                <a:latin typeface="Cambria" pitchFamily="18" charset="0"/>
              </a:rPr>
              <a:t>int</a:t>
            </a:r>
            <a:r>
              <a:rPr lang="en-IN" sz="6200" dirty="0" smtClean="0">
                <a:solidFill>
                  <a:srgbClr val="0070C0"/>
                </a:solidFill>
                <a:latin typeface="Cambria" pitchFamily="18" charset="0"/>
              </a:rPr>
              <a:t> $x, </a:t>
            </a:r>
            <a:r>
              <a:rPr lang="en-IN" sz="6200" dirty="0" err="1" smtClean="0">
                <a:solidFill>
                  <a:srgbClr val="0070C0"/>
                </a:solidFill>
                <a:latin typeface="Cambria" pitchFamily="18" charset="0"/>
              </a:rPr>
              <a:t>int</a:t>
            </a:r>
            <a:r>
              <a:rPr lang="en-IN" sz="6200" dirty="0" smtClean="0">
                <a:solidFill>
                  <a:srgbClr val="0070C0"/>
                </a:solidFill>
                <a:latin typeface="Cambria" pitchFamily="18" charset="0"/>
              </a:rPr>
              <a:t> $y) {</a:t>
            </a:r>
          </a:p>
          <a:p>
            <a:pPr>
              <a:buNone/>
            </a:pPr>
            <a:r>
              <a:rPr lang="en-IN" sz="6200" dirty="0" smtClean="0">
                <a:solidFill>
                  <a:srgbClr val="0070C0"/>
                </a:solidFill>
                <a:latin typeface="Cambria" pitchFamily="18" charset="0"/>
              </a:rPr>
              <a:t>  $z = $x + $y;</a:t>
            </a:r>
          </a:p>
          <a:p>
            <a:pPr>
              <a:buNone/>
            </a:pPr>
            <a:r>
              <a:rPr lang="en-IN" sz="6200" dirty="0" smtClean="0">
                <a:solidFill>
                  <a:srgbClr val="0070C0"/>
                </a:solidFill>
                <a:latin typeface="Cambria" pitchFamily="18" charset="0"/>
              </a:rPr>
              <a:t>  return $z;</a:t>
            </a:r>
          </a:p>
          <a:p>
            <a:pPr>
              <a:buNone/>
            </a:pPr>
            <a:r>
              <a:rPr lang="en-IN" sz="6200" dirty="0" smtClean="0">
                <a:solidFill>
                  <a:srgbClr val="0070C0"/>
                </a:solidFill>
                <a:latin typeface="Cambria" pitchFamily="18" charset="0"/>
              </a:rPr>
              <a:t>}</a:t>
            </a:r>
          </a:p>
          <a:p>
            <a:pPr>
              <a:buNone/>
            </a:pPr>
            <a:r>
              <a:rPr lang="en-IN" sz="6200" dirty="0" smtClean="0">
                <a:solidFill>
                  <a:srgbClr val="0070C0"/>
                </a:solidFill>
                <a:latin typeface="Cambria" pitchFamily="18" charset="0"/>
              </a:rPr>
              <a:t>echo "5 + 10 = " . sum(5,10) . "&lt;</a:t>
            </a:r>
            <a:r>
              <a:rPr lang="en-IN" sz="6200" dirty="0" err="1" smtClean="0">
                <a:solidFill>
                  <a:srgbClr val="0070C0"/>
                </a:solidFill>
                <a:latin typeface="Cambria" pitchFamily="18" charset="0"/>
              </a:rPr>
              <a:t>br</a:t>
            </a:r>
            <a:r>
              <a:rPr lang="en-IN" sz="6200" dirty="0" smtClean="0">
                <a:solidFill>
                  <a:srgbClr val="0070C0"/>
                </a:solidFill>
                <a:latin typeface="Cambria" pitchFamily="18" charset="0"/>
              </a:rPr>
              <a:t>&gt;";</a:t>
            </a:r>
          </a:p>
          <a:p>
            <a:pPr>
              <a:buNone/>
            </a:pPr>
            <a:r>
              <a:rPr lang="en-IN" sz="6200" dirty="0" smtClean="0">
                <a:solidFill>
                  <a:srgbClr val="0070C0"/>
                </a:solidFill>
                <a:latin typeface="Cambria" pitchFamily="18" charset="0"/>
              </a:rPr>
              <a:t>echo "7 + 13 = " . sum(7,13) . "&lt;</a:t>
            </a:r>
            <a:r>
              <a:rPr lang="en-IN" sz="6200" dirty="0" err="1" smtClean="0">
                <a:solidFill>
                  <a:srgbClr val="0070C0"/>
                </a:solidFill>
                <a:latin typeface="Cambria" pitchFamily="18" charset="0"/>
              </a:rPr>
              <a:t>br</a:t>
            </a:r>
            <a:r>
              <a:rPr lang="en-IN" sz="6200" dirty="0" smtClean="0">
                <a:solidFill>
                  <a:srgbClr val="0070C0"/>
                </a:solidFill>
                <a:latin typeface="Cambria" pitchFamily="18" charset="0"/>
              </a:rPr>
              <a:t>&gt;";</a:t>
            </a:r>
          </a:p>
          <a:p>
            <a:pPr>
              <a:buNone/>
            </a:pPr>
            <a:r>
              <a:rPr lang="en-IN" sz="6200" dirty="0" smtClean="0">
                <a:solidFill>
                  <a:srgbClr val="0070C0"/>
                </a:solidFill>
                <a:latin typeface="Cambria" pitchFamily="18" charset="0"/>
              </a:rPr>
              <a:t>echo "2 + 4 = " . sum(2,4);</a:t>
            </a:r>
          </a:p>
          <a:p>
            <a:pPr>
              <a:buNone/>
            </a:pPr>
            <a:r>
              <a:rPr lang="en-IN" sz="6200" dirty="0" smtClean="0">
                <a:solidFill>
                  <a:srgbClr val="0070C0"/>
                </a:solidFill>
                <a:latin typeface="Cambria" pitchFamily="18" charset="0"/>
              </a:rPr>
              <a:t>?&gt;</a:t>
            </a:r>
          </a:p>
          <a:p>
            <a:pPr>
              <a:buNone/>
            </a:pPr>
            <a:r>
              <a:rPr lang="en-IN" sz="6200" dirty="0" smtClean="0">
                <a:solidFill>
                  <a:srgbClr val="0070C0"/>
                </a:solidFill>
                <a:latin typeface="Cambria" pitchFamily="18" charset="0"/>
              </a:rPr>
              <a:t>&lt;/body&gt;</a:t>
            </a:r>
          </a:p>
          <a:p>
            <a:pPr>
              <a:buNone/>
            </a:pPr>
            <a:r>
              <a:rPr lang="en-IN" sz="6200" dirty="0" smtClean="0">
                <a:solidFill>
                  <a:srgbClr val="0070C0"/>
                </a:solidFill>
                <a:latin typeface="Cambria" pitchFamily="18" charset="0"/>
              </a:rPr>
              <a:t>&lt;/html&gt;</a:t>
            </a:r>
          </a:p>
          <a:p>
            <a:pPr>
              <a:buNone/>
            </a:pPr>
            <a:endParaRPr lang="en-IN" sz="6200" dirty="0" smtClean="0">
              <a:solidFill>
                <a:srgbClr val="0070C0"/>
              </a:solidFill>
              <a:latin typeface="Cambria" pitchFamily="18" charset="0"/>
            </a:endParaRPr>
          </a:p>
          <a:p>
            <a:pPr>
              <a:buNone/>
            </a:pP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5796136" y="2924944"/>
            <a:ext cx="1600200"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87821"/>
            <a:ext cx="8229600" cy="6009531"/>
          </a:xfrm>
        </p:spPr>
        <p:txBody>
          <a:bodyPr>
            <a:normAutofit lnSpcReduction="10000"/>
          </a:bodyPr>
          <a:lstStyle/>
          <a:p>
            <a:pPr>
              <a:buNone/>
            </a:pPr>
            <a:r>
              <a:rPr lang="en-IN" sz="2000" b="1" dirty="0" smtClean="0">
                <a:solidFill>
                  <a:srgbClr val="0070C0"/>
                </a:solidFill>
                <a:latin typeface="Cambria" pitchFamily="18" charset="0"/>
              </a:rPr>
              <a:t>PHP Return Type Declarations</a:t>
            </a:r>
          </a:p>
          <a:p>
            <a:pPr algn="just">
              <a:buFont typeface="Wingdings" pitchFamily="2" charset="2"/>
              <a:buChar char="Ø"/>
            </a:pPr>
            <a:r>
              <a:rPr lang="en-IN" sz="2000" dirty="0" smtClean="0">
                <a:solidFill>
                  <a:srgbClr val="0070C0"/>
                </a:solidFill>
                <a:latin typeface="Cambria" pitchFamily="18" charset="0"/>
              </a:rPr>
              <a:t>PHP 7 also supports Type Declarations for the return statement. Like with the type declaration for function arguments, by enabling the strict requirement, it will throw a "Fatal Error" on a type mismatch.</a:t>
            </a:r>
          </a:p>
          <a:p>
            <a:pPr algn="just">
              <a:buFont typeface="Wingdings" pitchFamily="2" charset="2"/>
              <a:buChar char="Ø"/>
            </a:pPr>
            <a:r>
              <a:rPr lang="en-IN" sz="2000" dirty="0" smtClean="0">
                <a:solidFill>
                  <a:srgbClr val="0070C0"/>
                </a:solidFill>
                <a:latin typeface="Cambria" pitchFamily="18" charset="0"/>
              </a:rPr>
              <a:t>To declare a type for the function return, add a colon ( : ) and the type right before the opening curly ( { )bracket when declaring the function.</a:t>
            </a:r>
          </a:p>
          <a:p>
            <a:pPr algn="just">
              <a:buFont typeface="Wingdings" pitchFamily="2" charset="2"/>
              <a:buChar char="Ø"/>
            </a:pPr>
            <a:r>
              <a:rPr lang="en-IN" sz="2000" dirty="0" smtClean="0">
                <a:solidFill>
                  <a:srgbClr val="0070C0"/>
                </a:solidFill>
                <a:latin typeface="Cambria" pitchFamily="18" charset="0"/>
              </a:rPr>
              <a:t>In the following example we specify the return type for the function:</a:t>
            </a:r>
          </a:p>
          <a:p>
            <a:pPr algn="just">
              <a:buNone/>
            </a:pPr>
            <a:endParaRPr lang="en-IN" sz="2000" b="1" dirty="0" smtClean="0">
              <a:solidFill>
                <a:srgbClr val="0070C0"/>
              </a:solidFill>
              <a:latin typeface="Cambria" pitchFamily="18" charset="0"/>
            </a:endParaRPr>
          </a:p>
          <a:p>
            <a:pPr algn="just">
              <a:buNone/>
            </a:pPr>
            <a:r>
              <a:rPr lang="en-IN" sz="2000" b="1" dirty="0" smtClean="0">
                <a:solidFill>
                  <a:srgbClr val="0070C0"/>
                </a:solidFill>
                <a:latin typeface="Cambria" pitchFamily="18" charset="0"/>
              </a:rPr>
              <a:t>Example</a:t>
            </a:r>
          </a:p>
          <a:p>
            <a:pPr algn="just">
              <a:buNone/>
            </a:pPr>
            <a:endParaRPr lang="en-IN" sz="2000" b="1" dirty="0" smtClean="0">
              <a:solidFill>
                <a:srgbClr val="0070C0"/>
              </a:solidFill>
              <a:latin typeface="Cambria" pitchFamily="18" charset="0"/>
            </a:endParaRPr>
          </a:p>
          <a:p>
            <a:pPr algn="just">
              <a:buNone/>
            </a:pPr>
            <a:r>
              <a:rPr lang="en-IN" sz="2000" dirty="0" smtClean="0">
                <a:solidFill>
                  <a:srgbClr val="0070C0"/>
                </a:solidFill>
                <a:latin typeface="Cambria" pitchFamily="18" charset="0"/>
              </a:rPr>
              <a:t>&lt;?</a:t>
            </a:r>
            <a:r>
              <a:rPr lang="en-IN" sz="2000" dirty="0" err="1" smtClean="0">
                <a:solidFill>
                  <a:srgbClr val="0070C0"/>
                </a:solidFill>
                <a:latin typeface="Cambria" pitchFamily="18" charset="0"/>
              </a:rPr>
              <a:t>php</a:t>
            </a:r>
            <a:r>
              <a:rPr lang="en-IN" sz="2000" dirty="0" smtClean="0">
                <a:solidFill>
                  <a:srgbClr val="0070C0"/>
                </a:solidFill>
                <a:latin typeface="Cambria" pitchFamily="18" charset="0"/>
              </a:rPr>
              <a:t> declare(</a:t>
            </a:r>
            <a:r>
              <a:rPr lang="en-IN" sz="2000" dirty="0" err="1" smtClean="0">
                <a:solidFill>
                  <a:srgbClr val="0070C0"/>
                </a:solidFill>
                <a:latin typeface="Cambria" pitchFamily="18" charset="0"/>
              </a:rPr>
              <a:t>strict_types</a:t>
            </a:r>
            <a:r>
              <a:rPr lang="en-IN" sz="2000" dirty="0" smtClean="0">
                <a:solidFill>
                  <a:srgbClr val="0070C0"/>
                </a:solidFill>
                <a:latin typeface="Cambria" pitchFamily="18" charset="0"/>
              </a:rPr>
              <a:t>=1); // strict requirement</a:t>
            </a:r>
          </a:p>
          <a:p>
            <a:pPr algn="just">
              <a:buNone/>
            </a:pPr>
            <a:r>
              <a:rPr lang="en-IN" sz="2000" dirty="0" smtClean="0">
                <a:solidFill>
                  <a:srgbClr val="0070C0"/>
                </a:solidFill>
                <a:latin typeface="Cambria" pitchFamily="18" charset="0"/>
              </a:rPr>
              <a:t>function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(float $a, float $b) : float </a:t>
            </a:r>
          </a:p>
          <a:p>
            <a:pPr algn="just">
              <a:buNone/>
            </a:pPr>
            <a:r>
              <a:rPr lang="en-IN" sz="2000" dirty="0" smtClean="0">
                <a:solidFill>
                  <a:srgbClr val="0070C0"/>
                </a:solidFill>
                <a:latin typeface="Cambria" pitchFamily="18" charset="0"/>
              </a:rPr>
              <a:t>{</a:t>
            </a:r>
          </a:p>
          <a:p>
            <a:pPr algn="just">
              <a:buNone/>
            </a:pPr>
            <a:r>
              <a:rPr lang="en-IN" sz="2000" dirty="0" smtClean="0">
                <a:solidFill>
                  <a:srgbClr val="0070C0"/>
                </a:solidFill>
                <a:latin typeface="Cambria" pitchFamily="18" charset="0"/>
              </a:rPr>
              <a:t>  return $a + $b;</a:t>
            </a:r>
          </a:p>
          <a:p>
            <a:pPr algn="just">
              <a:buNone/>
            </a:pPr>
            <a:r>
              <a:rPr lang="en-IN" sz="2000" dirty="0" smtClean="0">
                <a:solidFill>
                  <a:srgbClr val="0070C0"/>
                </a:solidFill>
                <a:latin typeface="Cambria" pitchFamily="18" charset="0"/>
              </a:rPr>
              <a:t>}</a:t>
            </a:r>
          </a:p>
          <a:p>
            <a:pPr algn="just">
              <a:buNone/>
            </a:pPr>
            <a:r>
              <a:rPr lang="en-IN" sz="2000" dirty="0" smtClean="0">
                <a:solidFill>
                  <a:srgbClr val="0070C0"/>
                </a:solidFill>
                <a:latin typeface="Cambria" pitchFamily="18" charset="0"/>
              </a:rPr>
              <a:t>echo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(1.2, 5.2); </a:t>
            </a:r>
          </a:p>
          <a:p>
            <a:pPr algn="just">
              <a:buNone/>
            </a:pPr>
            <a:r>
              <a:rPr lang="en-IN" sz="2000" dirty="0" smtClean="0">
                <a:solidFill>
                  <a:srgbClr val="0070C0"/>
                </a:solidFill>
                <a:latin typeface="Cambria" pitchFamily="18" charset="0"/>
              </a:rPr>
              <a:t>?&gt;</a:t>
            </a: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a:bodyPr>
          <a:lstStyle/>
          <a:p>
            <a:r>
              <a:rPr lang="en-IN" sz="2000" dirty="0" smtClean="0">
                <a:solidFill>
                  <a:srgbClr val="0070C0"/>
                </a:solidFill>
                <a:latin typeface="Cambria" pitchFamily="18" charset="0"/>
              </a:rPr>
              <a:t>You can specify a different return type, than the argument types, but make sure the return is the correct type:</a:t>
            </a:r>
          </a:p>
          <a:p>
            <a:pPr>
              <a:buNone/>
            </a:pPr>
            <a:endParaRPr lang="en-IN" sz="2000" b="1" dirty="0" smtClean="0">
              <a:solidFill>
                <a:srgbClr val="0070C0"/>
              </a:solidFill>
              <a:latin typeface="Cambria" pitchFamily="18" charset="0"/>
            </a:endParaRPr>
          </a:p>
          <a:p>
            <a:pPr>
              <a:buNone/>
            </a:pPr>
            <a:r>
              <a:rPr lang="en-IN" sz="2000" b="1" dirty="0" smtClean="0">
                <a:solidFill>
                  <a:srgbClr val="0070C0"/>
                </a:solidFill>
                <a:latin typeface="Cambria" pitchFamily="18" charset="0"/>
              </a:rPr>
              <a:t>Example</a:t>
            </a:r>
          </a:p>
          <a:p>
            <a:pPr>
              <a:buNone/>
            </a:pPr>
            <a:endParaRPr lang="en-IN" sz="2000" b="1" dirty="0" smtClean="0">
              <a:solidFill>
                <a:srgbClr val="0070C0"/>
              </a:solidFill>
              <a:latin typeface="Cambria" pitchFamily="18" charset="0"/>
            </a:endParaRPr>
          </a:p>
          <a:p>
            <a:pPr>
              <a:buNone/>
            </a:pPr>
            <a:r>
              <a:rPr lang="en-IN" sz="2000" dirty="0" smtClean="0">
                <a:solidFill>
                  <a:srgbClr val="0070C0"/>
                </a:solidFill>
                <a:latin typeface="Cambria" pitchFamily="18" charset="0"/>
              </a:rPr>
              <a:t>&lt;?</a:t>
            </a:r>
            <a:r>
              <a:rPr lang="en-IN" sz="2000" dirty="0" err="1" smtClean="0">
                <a:solidFill>
                  <a:srgbClr val="0070C0"/>
                </a:solidFill>
                <a:latin typeface="Cambria" pitchFamily="18" charset="0"/>
              </a:rPr>
              <a:t>php</a:t>
            </a:r>
            <a:r>
              <a:rPr lang="en-IN" sz="2000" dirty="0" smtClean="0">
                <a:solidFill>
                  <a:srgbClr val="0070C0"/>
                </a:solidFill>
                <a:latin typeface="Cambria" pitchFamily="18" charset="0"/>
              </a:rPr>
              <a:t> declare(</a:t>
            </a:r>
            <a:r>
              <a:rPr lang="en-IN" sz="2000" dirty="0" err="1" smtClean="0">
                <a:solidFill>
                  <a:srgbClr val="0070C0"/>
                </a:solidFill>
                <a:latin typeface="Cambria" pitchFamily="18" charset="0"/>
              </a:rPr>
              <a:t>strict_types</a:t>
            </a:r>
            <a:r>
              <a:rPr lang="en-IN" sz="2000" dirty="0" smtClean="0">
                <a:solidFill>
                  <a:srgbClr val="0070C0"/>
                </a:solidFill>
                <a:latin typeface="Cambria" pitchFamily="18" charset="0"/>
              </a:rPr>
              <a:t>=1); // strict requirement</a:t>
            </a:r>
          </a:p>
          <a:p>
            <a:pPr>
              <a:buNone/>
            </a:pPr>
            <a:r>
              <a:rPr lang="en-IN" sz="2000" dirty="0" smtClean="0">
                <a:solidFill>
                  <a:srgbClr val="0070C0"/>
                </a:solidFill>
                <a:latin typeface="Cambria" pitchFamily="18" charset="0"/>
              </a:rPr>
              <a:t>function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(float $a, float $b) : </a:t>
            </a:r>
            <a:r>
              <a:rPr lang="en-IN" sz="2000" dirty="0" err="1" smtClean="0">
                <a:solidFill>
                  <a:srgbClr val="0070C0"/>
                </a:solidFill>
                <a:latin typeface="Cambria" pitchFamily="18" charset="0"/>
              </a:rPr>
              <a:t>int</a:t>
            </a:r>
            <a:r>
              <a:rPr lang="en-IN" sz="2000" dirty="0" smtClean="0">
                <a:solidFill>
                  <a:srgbClr val="0070C0"/>
                </a:solidFill>
                <a:latin typeface="Cambria" pitchFamily="18" charset="0"/>
              </a:rPr>
              <a:t> </a:t>
            </a:r>
          </a:p>
          <a:p>
            <a:pPr>
              <a:buNone/>
            </a:pPr>
            <a:r>
              <a:rPr lang="en-IN" sz="2000" dirty="0" smtClean="0">
                <a:solidFill>
                  <a:srgbClr val="0070C0"/>
                </a:solidFill>
                <a:latin typeface="Cambria" pitchFamily="18" charset="0"/>
              </a:rPr>
              <a:t>{</a:t>
            </a:r>
          </a:p>
          <a:p>
            <a:pPr>
              <a:buNone/>
            </a:pPr>
            <a:r>
              <a:rPr lang="en-IN" sz="2000" dirty="0" smtClean="0">
                <a:solidFill>
                  <a:srgbClr val="0070C0"/>
                </a:solidFill>
                <a:latin typeface="Cambria" pitchFamily="18" charset="0"/>
              </a:rPr>
              <a:t>  return (</a:t>
            </a:r>
            <a:r>
              <a:rPr lang="en-IN" sz="2000" dirty="0" err="1" smtClean="0">
                <a:solidFill>
                  <a:srgbClr val="0070C0"/>
                </a:solidFill>
                <a:latin typeface="Cambria" pitchFamily="18" charset="0"/>
              </a:rPr>
              <a:t>int</a:t>
            </a:r>
            <a:r>
              <a:rPr lang="en-IN" sz="2000" dirty="0" smtClean="0">
                <a:solidFill>
                  <a:srgbClr val="0070C0"/>
                </a:solidFill>
                <a:latin typeface="Cambria" pitchFamily="18" charset="0"/>
              </a:rPr>
              <a:t>)($a + $b);</a:t>
            </a:r>
          </a:p>
          <a:p>
            <a:pPr>
              <a:buNone/>
            </a:pPr>
            <a:r>
              <a:rPr lang="en-IN" sz="2000" dirty="0" smtClean="0">
                <a:solidFill>
                  <a:srgbClr val="0070C0"/>
                </a:solidFill>
                <a:latin typeface="Cambria" pitchFamily="18" charset="0"/>
              </a:rPr>
              <a:t>}</a:t>
            </a:r>
          </a:p>
          <a:p>
            <a:pPr>
              <a:buNone/>
            </a:pPr>
            <a:r>
              <a:rPr lang="en-IN" sz="2000" dirty="0" smtClean="0">
                <a:solidFill>
                  <a:srgbClr val="0070C0"/>
                </a:solidFill>
                <a:latin typeface="Cambria" pitchFamily="18" charset="0"/>
              </a:rPr>
              <a:t>echo </a:t>
            </a:r>
            <a:r>
              <a:rPr lang="en-IN" sz="2000" dirty="0" err="1" smtClean="0">
                <a:solidFill>
                  <a:srgbClr val="0070C0"/>
                </a:solidFill>
                <a:latin typeface="Cambria" pitchFamily="18" charset="0"/>
              </a:rPr>
              <a:t>addNumbers</a:t>
            </a:r>
            <a:r>
              <a:rPr lang="en-IN" sz="2000" dirty="0" smtClean="0">
                <a:solidFill>
                  <a:srgbClr val="0070C0"/>
                </a:solidFill>
                <a:latin typeface="Cambria" pitchFamily="18" charset="0"/>
              </a:rPr>
              <a:t>(1.2, 5.2); </a:t>
            </a:r>
          </a:p>
          <a:p>
            <a:pPr>
              <a:buNone/>
            </a:pPr>
            <a:r>
              <a:rPr lang="en-IN" sz="2000" dirty="0" smtClean="0">
                <a:solidFill>
                  <a:srgbClr val="0070C0"/>
                </a:solidFill>
                <a:latin typeface="Cambria" pitchFamily="18" charset="0"/>
              </a:rPr>
              <a:t>?&gt;</a:t>
            </a:r>
          </a:p>
          <a:p>
            <a:pPr>
              <a:buNone/>
            </a:pPr>
            <a:endParaRPr lang="en-IN" sz="2000" b="1" dirty="0" smtClean="0">
              <a:solidFill>
                <a:srgbClr val="0070C0"/>
              </a:solidFill>
              <a:latin typeface="Cambria" pitchFamily="18" charset="0"/>
            </a:endParaRP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rmAutofit fontScale="62500" lnSpcReduction="20000"/>
          </a:bodyPr>
          <a:lstStyle/>
          <a:p>
            <a:pPr>
              <a:buNone/>
            </a:pPr>
            <a:r>
              <a:rPr lang="en-IN" sz="2900" b="1" dirty="0" smtClean="0">
                <a:solidFill>
                  <a:srgbClr val="0070C0"/>
                </a:solidFill>
                <a:latin typeface="Cambria" pitchFamily="18" charset="0"/>
              </a:rPr>
              <a:t>Passing Arguments by Reference</a:t>
            </a:r>
          </a:p>
          <a:p>
            <a:r>
              <a:rPr lang="en-IN" sz="2900" dirty="0" smtClean="0">
                <a:solidFill>
                  <a:srgbClr val="0070C0"/>
                </a:solidFill>
                <a:latin typeface="Cambria" pitchFamily="18" charset="0"/>
              </a:rPr>
              <a:t>In PHP, arguments are usually passed by value, which means that a copy of the value is used in the function and the variable that was passed into the function cannot be changed.</a:t>
            </a:r>
          </a:p>
          <a:p>
            <a:r>
              <a:rPr lang="en-IN" sz="2900" dirty="0" smtClean="0">
                <a:solidFill>
                  <a:srgbClr val="0070C0"/>
                </a:solidFill>
                <a:latin typeface="Cambria" pitchFamily="18" charset="0"/>
              </a:rPr>
              <a:t>When a function argument is passed by reference, changes to the argument also change the variable that was passed in. To turn a function argument into a reference, the &amp; operator is used:</a:t>
            </a:r>
          </a:p>
          <a:p>
            <a:pPr>
              <a:buNone/>
            </a:pPr>
            <a:r>
              <a:rPr lang="en-IN" sz="2900" b="1" dirty="0" smtClean="0">
                <a:solidFill>
                  <a:srgbClr val="0070C0"/>
                </a:solidFill>
                <a:latin typeface="Cambria" pitchFamily="18" charset="0"/>
              </a:rPr>
              <a:t>Example</a:t>
            </a:r>
          </a:p>
          <a:p>
            <a:pPr>
              <a:buNone/>
            </a:pPr>
            <a:r>
              <a:rPr lang="en-IN" sz="2900" dirty="0" smtClean="0">
                <a:solidFill>
                  <a:srgbClr val="0070C0"/>
                </a:solidFill>
                <a:latin typeface="Cambria" pitchFamily="18" charset="0"/>
              </a:rPr>
              <a:t>Use a pass-by-reference argument to update a variable:</a:t>
            </a:r>
          </a:p>
          <a:p>
            <a:pPr>
              <a:buNone/>
            </a:pPr>
            <a:r>
              <a:rPr lang="en-IN" sz="2900" dirty="0" smtClean="0">
                <a:solidFill>
                  <a:srgbClr val="0070C0"/>
                </a:solidFill>
                <a:latin typeface="Cambria" pitchFamily="18" charset="0"/>
              </a:rPr>
              <a:t>&lt;!DOCTYPE html&gt;</a:t>
            </a:r>
          </a:p>
          <a:p>
            <a:pPr>
              <a:buNone/>
            </a:pPr>
            <a:r>
              <a:rPr lang="en-IN" sz="2900" dirty="0" smtClean="0">
                <a:solidFill>
                  <a:srgbClr val="0070C0"/>
                </a:solidFill>
                <a:latin typeface="Cambria" pitchFamily="18" charset="0"/>
              </a:rPr>
              <a:t>&lt;html&gt;</a:t>
            </a:r>
          </a:p>
          <a:p>
            <a:pPr>
              <a:buNone/>
            </a:pPr>
            <a:r>
              <a:rPr lang="en-IN" sz="2900" dirty="0" smtClean="0">
                <a:solidFill>
                  <a:srgbClr val="0070C0"/>
                </a:solidFill>
                <a:latin typeface="Cambria" pitchFamily="18" charset="0"/>
              </a:rPr>
              <a:t>&lt;body&gt;</a:t>
            </a:r>
          </a:p>
          <a:p>
            <a:pPr>
              <a:buNone/>
            </a:pPr>
            <a:r>
              <a:rPr lang="en-IN" sz="2900" dirty="0" smtClean="0">
                <a:solidFill>
                  <a:srgbClr val="0070C0"/>
                </a:solidFill>
                <a:latin typeface="Cambria" pitchFamily="18" charset="0"/>
              </a:rPr>
              <a:t>&lt;?</a:t>
            </a:r>
            <a:r>
              <a:rPr lang="en-IN" sz="2900" dirty="0" err="1" smtClean="0">
                <a:solidFill>
                  <a:srgbClr val="0070C0"/>
                </a:solidFill>
                <a:latin typeface="Cambria" pitchFamily="18" charset="0"/>
              </a:rPr>
              <a:t>php</a:t>
            </a:r>
            <a:endParaRPr lang="en-IN" sz="2900" dirty="0" smtClean="0">
              <a:solidFill>
                <a:srgbClr val="0070C0"/>
              </a:solidFill>
              <a:latin typeface="Cambria" pitchFamily="18" charset="0"/>
            </a:endParaRPr>
          </a:p>
          <a:p>
            <a:pPr>
              <a:buNone/>
            </a:pPr>
            <a:r>
              <a:rPr lang="en-IN" sz="2900" dirty="0" smtClean="0">
                <a:solidFill>
                  <a:srgbClr val="0070C0"/>
                </a:solidFill>
                <a:latin typeface="Cambria" pitchFamily="18" charset="0"/>
              </a:rPr>
              <a:t>function </a:t>
            </a:r>
            <a:r>
              <a:rPr lang="en-IN" sz="2900" dirty="0" err="1" smtClean="0">
                <a:solidFill>
                  <a:srgbClr val="0070C0"/>
                </a:solidFill>
                <a:latin typeface="Cambria" pitchFamily="18" charset="0"/>
              </a:rPr>
              <a:t>add_five</a:t>
            </a:r>
            <a:r>
              <a:rPr lang="en-IN" sz="2900" dirty="0" smtClean="0">
                <a:solidFill>
                  <a:srgbClr val="0070C0"/>
                </a:solidFill>
                <a:latin typeface="Cambria" pitchFamily="18" charset="0"/>
              </a:rPr>
              <a:t>(&amp;$value) {</a:t>
            </a:r>
          </a:p>
          <a:p>
            <a:pPr>
              <a:buNone/>
            </a:pPr>
            <a:r>
              <a:rPr lang="en-IN" sz="2900" dirty="0" smtClean="0">
                <a:solidFill>
                  <a:srgbClr val="0070C0"/>
                </a:solidFill>
                <a:latin typeface="Cambria" pitchFamily="18" charset="0"/>
              </a:rPr>
              <a:t>  $value += 5;</a:t>
            </a:r>
          </a:p>
          <a:p>
            <a:pPr>
              <a:buNone/>
            </a:pPr>
            <a:r>
              <a:rPr lang="en-IN" sz="2900" dirty="0" smtClean="0">
                <a:solidFill>
                  <a:srgbClr val="0070C0"/>
                </a:solidFill>
                <a:latin typeface="Cambria" pitchFamily="18" charset="0"/>
              </a:rPr>
              <a:t>}</a:t>
            </a:r>
          </a:p>
          <a:p>
            <a:pPr>
              <a:buNone/>
            </a:pPr>
            <a:r>
              <a:rPr lang="en-IN" sz="2900" dirty="0" smtClean="0">
                <a:solidFill>
                  <a:srgbClr val="0070C0"/>
                </a:solidFill>
                <a:latin typeface="Cambria" pitchFamily="18" charset="0"/>
              </a:rPr>
              <a:t>$num = 2;</a:t>
            </a:r>
          </a:p>
          <a:p>
            <a:pPr>
              <a:buNone/>
            </a:pPr>
            <a:r>
              <a:rPr lang="en-IN" sz="2900" dirty="0" err="1" smtClean="0">
                <a:solidFill>
                  <a:srgbClr val="0070C0"/>
                </a:solidFill>
                <a:latin typeface="Cambria" pitchFamily="18" charset="0"/>
              </a:rPr>
              <a:t>add_five</a:t>
            </a:r>
            <a:r>
              <a:rPr lang="en-IN" sz="2900" dirty="0" smtClean="0">
                <a:solidFill>
                  <a:srgbClr val="0070C0"/>
                </a:solidFill>
                <a:latin typeface="Cambria" pitchFamily="18" charset="0"/>
              </a:rPr>
              <a:t>($num);</a:t>
            </a:r>
          </a:p>
          <a:p>
            <a:pPr>
              <a:buNone/>
            </a:pPr>
            <a:r>
              <a:rPr lang="en-IN" sz="2900" dirty="0" smtClean="0">
                <a:solidFill>
                  <a:srgbClr val="0070C0"/>
                </a:solidFill>
                <a:latin typeface="Cambria" pitchFamily="18" charset="0"/>
              </a:rPr>
              <a:t>echo $num;</a:t>
            </a:r>
          </a:p>
          <a:p>
            <a:pPr>
              <a:buNone/>
            </a:pPr>
            <a:r>
              <a:rPr lang="en-IN" sz="2900" dirty="0" smtClean="0">
                <a:solidFill>
                  <a:srgbClr val="0070C0"/>
                </a:solidFill>
                <a:latin typeface="Cambria" pitchFamily="18" charset="0"/>
              </a:rPr>
              <a:t>?&gt;</a:t>
            </a:r>
          </a:p>
          <a:p>
            <a:pPr>
              <a:buNone/>
            </a:pPr>
            <a:r>
              <a:rPr lang="en-IN" sz="2900" dirty="0" smtClean="0">
                <a:solidFill>
                  <a:srgbClr val="0070C0"/>
                </a:solidFill>
                <a:latin typeface="Cambria" pitchFamily="18" charset="0"/>
              </a:rPr>
              <a:t>&lt;/body&gt;</a:t>
            </a:r>
          </a:p>
          <a:p>
            <a:pPr>
              <a:buNone/>
            </a:pPr>
            <a:r>
              <a:rPr lang="en-IN" sz="2900" dirty="0" smtClean="0">
                <a:solidFill>
                  <a:srgbClr val="0070C0"/>
                </a:solidFill>
                <a:latin typeface="Cambria" pitchFamily="18" charset="0"/>
              </a:rPr>
              <a:t>&lt;/html&gt;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0000" lnSpcReduction="20000"/>
          </a:bodyPr>
          <a:lstStyle/>
          <a:p>
            <a:pPr>
              <a:buNone/>
            </a:pPr>
            <a:r>
              <a:rPr lang="en-IN" b="1" dirty="0" smtClean="0">
                <a:solidFill>
                  <a:srgbClr val="0070C0"/>
                </a:solidFill>
                <a:latin typeface="Cambria" pitchFamily="18" charset="0"/>
              </a:rPr>
              <a:t>PHP Global Variables - </a:t>
            </a:r>
            <a:r>
              <a:rPr lang="en-IN" b="1" dirty="0" err="1" smtClean="0">
                <a:solidFill>
                  <a:srgbClr val="0070C0"/>
                </a:solidFill>
                <a:latin typeface="Cambria" pitchFamily="18" charset="0"/>
              </a:rPr>
              <a:t>Superglobals</a:t>
            </a:r>
            <a:endParaRPr lang="en-IN" b="1" dirty="0" smtClean="0">
              <a:solidFill>
                <a:srgbClr val="0070C0"/>
              </a:solidFill>
              <a:latin typeface="Cambria" pitchFamily="18" charset="0"/>
            </a:endParaRPr>
          </a:p>
          <a:p>
            <a:pPr>
              <a:buNone/>
            </a:pPr>
            <a:r>
              <a:rPr lang="en-IN" dirty="0" smtClean="0">
                <a:solidFill>
                  <a:srgbClr val="0070C0"/>
                </a:solidFill>
                <a:latin typeface="Cambria" pitchFamily="18" charset="0"/>
              </a:rPr>
              <a:t>Some predefined variables in PHP are "</a:t>
            </a:r>
            <a:r>
              <a:rPr lang="en-IN" dirty="0" err="1" smtClean="0">
                <a:solidFill>
                  <a:srgbClr val="0070C0"/>
                </a:solidFill>
                <a:latin typeface="Cambria" pitchFamily="18" charset="0"/>
              </a:rPr>
              <a:t>superglobals</a:t>
            </a:r>
            <a:r>
              <a:rPr lang="en-IN" dirty="0" smtClean="0">
                <a:solidFill>
                  <a:srgbClr val="0070C0"/>
                </a:solidFill>
                <a:latin typeface="Cambria" pitchFamily="18" charset="0"/>
              </a:rPr>
              <a:t>", which means that they are always accessible, regardless of scope - and you can access them from any function, class or file without having to do anything special.</a:t>
            </a:r>
          </a:p>
          <a:p>
            <a:pPr>
              <a:buNone/>
            </a:pPr>
            <a:r>
              <a:rPr lang="en-IN" dirty="0" smtClean="0">
                <a:solidFill>
                  <a:srgbClr val="0070C0"/>
                </a:solidFill>
                <a:latin typeface="Cambria" pitchFamily="18" charset="0"/>
              </a:rPr>
              <a:t>The PHP </a:t>
            </a:r>
            <a:r>
              <a:rPr lang="en-IN" dirty="0" err="1" smtClean="0">
                <a:solidFill>
                  <a:srgbClr val="0070C0"/>
                </a:solidFill>
                <a:latin typeface="Cambria" pitchFamily="18" charset="0"/>
              </a:rPr>
              <a:t>superglobal</a:t>
            </a:r>
            <a:r>
              <a:rPr lang="en-IN" dirty="0" smtClean="0">
                <a:solidFill>
                  <a:srgbClr val="0070C0"/>
                </a:solidFill>
                <a:latin typeface="Cambria" pitchFamily="18" charset="0"/>
              </a:rPr>
              <a:t> variables are:</a:t>
            </a:r>
          </a:p>
          <a:p>
            <a:pPr>
              <a:buFont typeface="Wingdings" pitchFamily="2" charset="2"/>
              <a:buChar char="Ø"/>
            </a:pPr>
            <a:r>
              <a:rPr lang="en-IN" dirty="0" smtClean="0">
                <a:solidFill>
                  <a:srgbClr val="0070C0"/>
                </a:solidFill>
                <a:latin typeface="Cambria" pitchFamily="18" charset="0"/>
              </a:rPr>
              <a:t>$GLOBALS</a:t>
            </a:r>
          </a:p>
          <a:p>
            <a:pPr>
              <a:buFont typeface="Wingdings" pitchFamily="2" charset="2"/>
              <a:buChar char="Ø"/>
            </a:pPr>
            <a:r>
              <a:rPr lang="en-IN" dirty="0" smtClean="0">
                <a:solidFill>
                  <a:srgbClr val="0070C0"/>
                </a:solidFill>
                <a:latin typeface="Cambria" pitchFamily="18" charset="0"/>
              </a:rPr>
              <a:t>$_SERVER</a:t>
            </a:r>
          </a:p>
          <a:p>
            <a:pPr>
              <a:buFont typeface="Wingdings" pitchFamily="2" charset="2"/>
              <a:buChar char="Ø"/>
            </a:pPr>
            <a:r>
              <a:rPr lang="en-IN" dirty="0" smtClean="0">
                <a:solidFill>
                  <a:srgbClr val="0070C0"/>
                </a:solidFill>
                <a:latin typeface="Cambria" pitchFamily="18" charset="0"/>
              </a:rPr>
              <a:t>$_REQUEST</a:t>
            </a:r>
          </a:p>
          <a:p>
            <a:pPr>
              <a:buFont typeface="Wingdings" pitchFamily="2" charset="2"/>
              <a:buChar char="Ø"/>
            </a:pPr>
            <a:r>
              <a:rPr lang="en-IN" dirty="0" smtClean="0">
                <a:solidFill>
                  <a:srgbClr val="0070C0"/>
                </a:solidFill>
                <a:latin typeface="Cambria" pitchFamily="18" charset="0"/>
              </a:rPr>
              <a:t>$_POST</a:t>
            </a:r>
          </a:p>
          <a:p>
            <a:pPr>
              <a:buFont typeface="Wingdings" pitchFamily="2" charset="2"/>
              <a:buChar char="Ø"/>
            </a:pPr>
            <a:r>
              <a:rPr lang="en-IN" dirty="0" smtClean="0">
                <a:solidFill>
                  <a:srgbClr val="0070C0"/>
                </a:solidFill>
                <a:latin typeface="Cambria" pitchFamily="18" charset="0"/>
              </a:rPr>
              <a:t>$_GET</a:t>
            </a:r>
          </a:p>
          <a:p>
            <a:pPr>
              <a:buFont typeface="Wingdings" pitchFamily="2" charset="2"/>
              <a:buChar char="Ø"/>
            </a:pPr>
            <a:r>
              <a:rPr lang="en-IN" dirty="0" smtClean="0">
                <a:solidFill>
                  <a:srgbClr val="0070C0"/>
                </a:solidFill>
                <a:latin typeface="Cambria" pitchFamily="18" charset="0"/>
              </a:rPr>
              <a:t>$_FILES</a:t>
            </a:r>
          </a:p>
          <a:p>
            <a:pPr>
              <a:buFont typeface="Wingdings" pitchFamily="2" charset="2"/>
              <a:buChar char="Ø"/>
            </a:pPr>
            <a:r>
              <a:rPr lang="en-IN" dirty="0" smtClean="0">
                <a:solidFill>
                  <a:srgbClr val="0070C0"/>
                </a:solidFill>
                <a:latin typeface="Cambria" pitchFamily="18" charset="0"/>
              </a:rPr>
              <a:t>$_ENV</a:t>
            </a:r>
          </a:p>
          <a:p>
            <a:pPr>
              <a:buFont typeface="Wingdings" pitchFamily="2" charset="2"/>
              <a:buChar char="Ø"/>
            </a:pPr>
            <a:r>
              <a:rPr lang="en-IN" dirty="0" smtClean="0">
                <a:solidFill>
                  <a:srgbClr val="0070C0"/>
                </a:solidFill>
                <a:latin typeface="Cambria" pitchFamily="18" charset="0"/>
              </a:rPr>
              <a:t>$_COOKIE</a:t>
            </a:r>
          </a:p>
          <a:p>
            <a:pPr>
              <a:buFont typeface="Wingdings" pitchFamily="2" charset="2"/>
              <a:buChar char="Ø"/>
            </a:pPr>
            <a:r>
              <a:rPr lang="en-IN" dirty="0" smtClean="0">
                <a:solidFill>
                  <a:srgbClr val="0070C0"/>
                </a:solidFill>
                <a:latin typeface="Cambria" pitchFamily="18" charset="0"/>
              </a:rPr>
              <a:t>$_SESSION</a:t>
            </a:r>
          </a:p>
          <a:p>
            <a:pPr>
              <a:buNone/>
            </a:pPr>
            <a:endParaRPr lang="en-IN"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292894"/>
          </a:xfrm>
        </p:spPr>
        <p:txBody>
          <a:bodyPr>
            <a:noAutofit/>
          </a:bodyPr>
          <a:lstStyle/>
          <a:p>
            <a:r>
              <a:rPr lang="en-IN" sz="2000" b="1" dirty="0" smtClean="0">
                <a:solidFill>
                  <a:srgbClr val="0070C0"/>
                </a:solidFill>
                <a:latin typeface="Cambria" pitchFamily="18" charset="0"/>
              </a:rPr>
              <a:t>PHP Form Handling</a:t>
            </a:r>
            <a:endParaRPr lang="en-IN" sz="2000" b="1" dirty="0">
              <a:solidFill>
                <a:srgbClr val="0070C0"/>
              </a:solidFill>
              <a:latin typeface="Cambria" pitchFamily="18" charset="0"/>
            </a:endParaRPr>
          </a:p>
        </p:txBody>
      </p:sp>
      <p:sp>
        <p:nvSpPr>
          <p:cNvPr id="3" name="Content Placeholder 2"/>
          <p:cNvSpPr>
            <a:spLocks noGrp="1"/>
          </p:cNvSpPr>
          <p:nvPr>
            <p:ph idx="1"/>
          </p:nvPr>
        </p:nvSpPr>
        <p:spPr>
          <a:xfrm>
            <a:off x="457200" y="836712"/>
            <a:ext cx="8229600" cy="5688632"/>
          </a:xfrm>
        </p:spPr>
        <p:txBody>
          <a:bodyPr>
            <a:noAutofit/>
          </a:bodyPr>
          <a:lstStyle/>
          <a:p>
            <a:r>
              <a:rPr lang="en-IN" sz="2000" dirty="0" smtClean="0">
                <a:solidFill>
                  <a:srgbClr val="0070C0"/>
                </a:solidFill>
                <a:latin typeface="Cambria" pitchFamily="18" charset="0"/>
              </a:rPr>
              <a:t>The PHP </a:t>
            </a:r>
            <a:r>
              <a:rPr lang="en-IN" sz="2000" dirty="0" err="1" smtClean="0">
                <a:solidFill>
                  <a:srgbClr val="0070C0"/>
                </a:solidFill>
                <a:latin typeface="Cambria" pitchFamily="18" charset="0"/>
              </a:rPr>
              <a:t>superglobals</a:t>
            </a:r>
            <a:r>
              <a:rPr lang="en-IN" sz="2000" dirty="0" smtClean="0">
                <a:solidFill>
                  <a:srgbClr val="0070C0"/>
                </a:solidFill>
                <a:latin typeface="Cambria" pitchFamily="18" charset="0"/>
              </a:rPr>
              <a:t> $_GET and $_POST are used to collect form-data.</a:t>
            </a:r>
          </a:p>
          <a:p>
            <a:pPr>
              <a:buNone/>
            </a:pPr>
            <a:r>
              <a:rPr lang="en-IN" sz="2000" b="1" dirty="0" smtClean="0">
                <a:solidFill>
                  <a:srgbClr val="0070C0"/>
                </a:solidFill>
                <a:latin typeface="Cambria" pitchFamily="18" charset="0"/>
              </a:rPr>
              <a:t>PHP - A Simple HTML Form</a:t>
            </a:r>
          </a:p>
          <a:p>
            <a:r>
              <a:rPr lang="en-IN" sz="2000" dirty="0" smtClean="0">
                <a:solidFill>
                  <a:srgbClr val="0070C0"/>
                </a:solidFill>
                <a:latin typeface="Cambria" pitchFamily="18" charset="0"/>
              </a:rPr>
              <a:t>The example below displays a simple HTML form with two input fields and a submit button:</a:t>
            </a:r>
          </a:p>
          <a:p>
            <a:pPr>
              <a:buNone/>
            </a:pPr>
            <a:r>
              <a:rPr lang="en-IN" sz="2000" b="1" dirty="0" smtClean="0">
                <a:solidFill>
                  <a:srgbClr val="0070C0"/>
                </a:solidFill>
                <a:latin typeface="Cambria" pitchFamily="18" charset="0"/>
              </a:rPr>
              <a:t>Example</a:t>
            </a:r>
          </a:p>
          <a:p>
            <a:pPr>
              <a:buNone/>
            </a:pPr>
            <a:r>
              <a:rPr lang="en-IN" sz="2000" dirty="0" smtClean="0">
                <a:solidFill>
                  <a:srgbClr val="0070C0"/>
                </a:solidFill>
                <a:latin typeface="Cambria" pitchFamily="18" charset="0"/>
              </a:rPr>
              <a:t>	&lt;html&gt;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&lt;body&gt;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&lt;form action="welcome.php" method="post"&gt;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Name: &lt;input type="text" name="name"&gt;&lt;</a:t>
            </a:r>
            <a:r>
              <a:rPr lang="en-IN" sz="2000" dirty="0" err="1" smtClean="0">
                <a:solidFill>
                  <a:srgbClr val="0070C0"/>
                </a:solidFill>
                <a:latin typeface="Cambria" pitchFamily="18" charset="0"/>
              </a:rPr>
              <a:t>br</a:t>
            </a:r>
            <a:r>
              <a:rPr lang="en-IN" sz="2000" dirty="0" smtClean="0">
                <a:solidFill>
                  <a:srgbClr val="0070C0"/>
                </a:solidFill>
                <a:latin typeface="Cambria" pitchFamily="18" charset="0"/>
              </a:rPr>
              <a:t>&gt;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E-mail: &lt;input type="text" name="email"&gt;&lt;</a:t>
            </a:r>
            <a:r>
              <a:rPr lang="en-IN" sz="2000" dirty="0" err="1" smtClean="0">
                <a:solidFill>
                  <a:srgbClr val="0070C0"/>
                </a:solidFill>
                <a:latin typeface="Cambria" pitchFamily="18" charset="0"/>
              </a:rPr>
              <a:t>br</a:t>
            </a:r>
            <a:r>
              <a:rPr lang="en-IN" sz="2000" dirty="0" smtClean="0">
                <a:solidFill>
                  <a:srgbClr val="0070C0"/>
                </a:solidFill>
                <a:latin typeface="Cambria" pitchFamily="18" charset="0"/>
              </a:rPr>
              <a:t>&gt;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&lt;input type="submit"&gt;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&lt;/form&gt;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&lt;/body&gt;</a:t>
            </a:r>
            <a:br>
              <a:rPr lang="en-IN" sz="2000" dirty="0" smtClean="0">
                <a:solidFill>
                  <a:srgbClr val="0070C0"/>
                </a:solidFill>
                <a:latin typeface="Cambria" pitchFamily="18" charset="0"/>
              </a:rPr>
            </a:br>
            <a:r>
              <a:rPr lang="en-IN" sz="2000" dirty="0" smtClean="0">
                <a:solidFill>
                  <a:srgbClr val="0070C0"/>
                </a:solidFill>
                <a:latin typeface="Cambria" pitchFamily="18" charset="0"/>
              </a:rPr>
              <a:t>&lt;/html&gt;</a:t>
            </a:r>
          </a:p>
          <a:p>
            <a:pPr>
              <a:buNone/>
            </a:pPr>
            <a:endParaRPr lang="en-IN" sz="2000" dirty="0" smtClean="0">
              <a:solidFill>
                <a:srgbClr val="0070C0"/>
              </a:solidFill>
              <a:latin typeface="Cambria" pitchFamily="18" charset="0"/>
            </a:endParaRP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a:bodyPr>
          <a:lstStyle/>
          <a:p>
            <a:r>
              <a:rPr lang="en-IN" sz="2000" dirty="0" smtClean="0">
                <a:solidFill>
                  <a:srgbClr val="0070C0"/>
                </a:solidFill>
                <a:latin typeface="Cambria" pitchFamily="18" charset="0"/>
              </a:rPr>
              <a:t>When the user fills out the form above and clicks the submit button, the form data is sent for processing to a PHP file named "welcome.php". The form data is sent with the HTTP POST method.</a:t>
            </a:r>
          </a:p>
          <a:p>
            <a:r>
              <a:rPr lang="en-IN" sz="2000" dirty="0" smtClean="0">
                <a:solidFill>
                  <a:srgbClr val="0070C0"/>
                </a:solidFill>
                <a:latin typeface="Cambria" pitchFamily="18" charset="0"/>
              </a:rPr>
              <a:t>To display the submitted data you could simply echo all the variables. The "welcome.php" looks like this:</a:t>
            </a:r>
          </a:p>
          <a:p>
            <a:pPr>
              <a:buNone/>
            </a:pPr>
            <a:r>
              <a:rPr lang="en-IN" sz="2000" dirty="0" smtClean="0">
                <a:solidFill>
                  <a:srgbClr val="0070C0"/>
                </a:solidFill>
                <a:latin typeface="Cambria" pitchFamily="18" charset="0"/>
              </a:rPr>
              <a:t>	</a:t>
            </a:r>
          </a:p>
          <a:p>
            <a:pPr>
              <a:buNone/>
            </a:pPr>
            <a:r>
              <a:rPr lang="en-IN" sz="2000" dirty="0" smtClean="0">
                <a:solidFill>
                  <a:srgbClr val="0070C0"/>
                </a:solidFill>
                <a:latin typeface="Cambria" pitchFamily="18" charset="0"/>
              </a:rPr>
              <a:t>	</a:t>
            </a:r>
            <a:r>
              <a:rPr lang="en-IN" sz="2000" dirty="0" smtClean="0">
                <a:solidFill>
                  <a:srgbClr val="990099"/>
                </a:solidFill>
                <a:latin typeface="Cambria" pitchFamily="18" charset="0"/>
              </a:rPr>
              <a:t>&lt;html&gt;</a:t>
            </a:r>
            <a:br>
              <a:rPr lang="en-IN" sz="2000" dirty="0" smtClean="0">
                <a:solidFill>
                  <a:srgbClr val="990099"/>
                </a:solidFill>
                <a:latin typeface="Cambria" pitchFamily="18" charset="0"/>
              </a:rPr>
            </a:br>
            <a:r>
              <a:rPr lang="en-IN" sz="2000" dirty="0" smtClean="0">
                <a:solidFill>
                  <a:srgbClr val="990099"/>
                </a:solidFill>
                <a:latin typeface="Cambria" pitchFamily="18" charset="0"/>
              </a:rPr>
              <a:t>&lt;body&gt;</a:t>
            </a:r>
            <a:br>
              <a:rPr lang="en-IN" sz="2000" dirty="0" smtClean="0">
                <a:solidFill>
                  <a:srgbClr val="990099"/>
                </a:solidFill>
                <a:latin typeface="Cambria" pitchFamily="18" charset="0"/>
              </a:rPr>
            </a:br>
            <a:r>
              <a:rPr lang="en-IN" sz="2000" dirty="0" smtClean="0">
                <a:solidFill>
                  <a:srgbClr val="990099"/>
                </a:solidFill>
                <a:latin typeface="Cambria" pitchFamily="18" charset="0"/>
              </a:rPr>
              <a:t>Welcome &lt;?</a:t>
            </a:r>
            <a:r>
              <a:rPr lang="en-IN" sz="2000" dirty="0" err="1" smtClean="0">
                <a:solidFill>
                  <a:srgbClr val="990099"/>
                </a:solidFill>
                <a:latin typeface="Cambria" pitchFamily="18" charset="0"/>
              </a:rPr>
              <a:t>php</a:t>
            </a:r>
            <a:r>
              <a:rPr lang="en-IN" sz="2000" dirty="0" smtClean="0">
                <a:solidFill>
                  <a:srgbClr val="990099"/>
                </a:solidFill>
                <a:latin typeface="Cambria" pitchFamily="18" charset="0"/>
              </a:rPr>
              <a:t> echo $_POST["name"]; ?&gt;&lt;</a:t>
            </a:r>
            <a:r>
              <a:rPr lang="en-IN" sz="2000" dirty="0" err="1" smtClean="0">
                <a:solidFill>
                  <a:srgbClr val="990099"/>
                </a:solidFill>
                <a:latin typeface="Cambria" pitchFamily="18" charset="0"/>
              </a:rPr>
              <a:t>br</a:t>
            </a:r>
            <a:r>
              <a:rPr lang="en-IN" sz="2000" dirty="0" smtClean="0">
                <a:solidFill>
                  <a:srgbClr val="990099"/>
                </a:solidFill>
                <a:latin typeface="Cambria" pitchFamily="18" charset="0"/>
              </a:rPr>
              <a:t>&gt;</a:t>
            </a:r>
            <a:br>
              <a:rPr lang="en-IN" sz="2000" dirty="0" smtClean="0">
                <a:solidFill>
                  <a:srgbClr val="990099"/>
                </a:solidFill>
                <a:latin typeface="Cambria" pitchFamily="18" charset="0"/>
              </a:rPr>
            </a:br>
            <a:r>
              <a:rPr lang="en-IN" sz="2000" dirty="0" smtClean="0">
                <a:solidFill>
                  <a:srgbClr val="990099"/>
                </a:solidFill>
                <a:latin typeface="Cambria" pitchFamily="18" charset="0"/>
              </a:rPr>
              <a:t>Your email address is: &lt;?</a:t>
            </a:r>
            <a:r>
              <a:rPr lang="en-IN" sz="2000" dirty="0" err="1" smtClean="0">
                <a:solidFill>
                  <a:srgbClr val="990099"/>
                </a:solidFill>
                <a:latin typeface="Cambria" pitchFamily="18" charset="0"/>
              </a:rPr>
              <a:t>php</a:t>
            </a:r>
            <a:r>
              <a:rPr lang="en-IN" sz="2000" dirty="0" smtClean="0">
                <a:solidFill>
                  <a:srgbClr val="990099"/>
                </a:solidFill>
                <a:latin typeface="Cambria" pitchFamily="18" charset="0"/>
              </a:rPr>
              <a:t> echo $_POST["email"]; ?&gt;</a:t>
            </a:r>
            <a:br>
              <a:rPr lang="en-IN" sz="2000" dirty="0" smtClean="0">
                <a:solidFill>
                  <a:srgbClr val="990099"/>
                </a:solidFill>
                <a:latin typeface="Cambria" pitchFamily="18" charset="0"/>
              </a:rPr>
            </a:br>
            <a:r>
              <a:rPr lang="en-IN" sz="2000" dirty="0" smtClean="0">
                <a:solidFill>
                  <a:srgbClr val="990099"/>
                </a:solidFill>
                <a:latin typeface="Cambria" pitchFamily="18" charset="0"/>
              </a:rPr>
              <a:t>&lt;/body&gt;</a:t>
            </a:r>
            <a:br>
              <a:rPr lang="en-IN" sz="2000" dirty="0" smtClean="0">
                <a:solidFill>
                  <a:srgbClr val="990099"/>
                </a:solidFill>
                <a:latin typeface="Cambria" pitchFamily="18" charset="0"/>
              </a:rPr>
            </a:br>
            <a:r>
              <a:rPr lang="en-IN" sz="2000" dirty="0" smtClean="0">
                <a:solidFill>
                  <a:srgbClr val="990099"/>
                </a:solidFill>
                <a:latin typeface="Cambria" pitchFamily="18" charset="0"/>
              </a:rPr>
              <a:t>&lt;/html&gt;</a:t>
            </a:r>
          </a:p>
          <a:p>
            <a:pPr>
              <a:buNone/>
            </a:pPr>
            <a:endParaRPr lang="en-IN" sz="2000" dirty="0" smtClean="0">
              <a:solidFill>
                <a:srgbClr val="0070C0"/>
              </a:solidFill>
              <a:latin typeface="Cambria" pitchFamily="18" charset="0"/>
            </a:endParaRPr>
          </a:p>
          <a:p>
            <a:pPr>
              <a:buNone/>
            </a:pPr>
            <a:r>
              <a:rPr lang="en-IN" sz="2000" dirty="0" smtClean="0">
                <a:solidFill>
                  <a:srgbClr val="0070C0"/>
                </a:solidFill>
                <a:latin typeface="Cambria" pitchFamily="18" charset="0"/>
              </a:rPr>
              <a:t>The output could be something like this:</a:t>
            </a:r>
          </a:p>
          <a:p>
            <a:pPr>
              <a:buNone/>
            </a:pPr>
            <a:r>
              <a:rPr lang="en-IN" sz="2000" dirty="0" smtClean="0">
                <a:solidFill>
                  <a:srgbClr val="0070C0"/>
                </a:solidFill>
                <a:latin typeface="Cambria" pitchFamily="18" charset="0"/>
              </a:rPr>
              <a:t>	</a:t>
            </a:r>
          </a:p>
          <a:p>
            <a:pPr>
              <a:buNone/>
            </a:pPr>
            <a:r>
              <a:rPr lang="en-IN" sz="2000" dirty="0" smtClean="0">
                <a:solidFill>
                  <a:srgbClr val="0070C0"/>
                </a:solidFill>
                <a:latin typeface="Cambria" pitchFamily="18" charset="0"/>
              </a:rPr>
              <a:t>      Welcome John</a:t>
            </a:r>
            <a:br>
              <a:rPr lang="en-IN" sz="2000" dirty="0" smtClean="0">
                <a:solidFill>
                  <a:srgbClr val="0070C0"/>
                </a:solidFill>
                <a:latin typeface="Cambria" pitchFamily="18" charset="0"/>
              </a:rPr>
            </a:br>
            <a:r>
              <a:rPr lang="en-IN" sz="2000" dirty="0" smtClean="0">
                <a:solidFill>
                  <a:srgbClr val="0070C0"/>
                </a:solidFill>
                <a:latin typeface="Cambria" pitchFamily="18" charset="0"/>
              </a:rPr>
              <a:t>Your email address is john.doe@example.com</a:t>
            </a:r>
          </a:p>
          <a:p>
            <a:pPr>
              <a:buNone/>
            </a:pPr>
            <a:endParaRPr lang="en-IN"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70000" lnSpcReduction="20000"/>
          </a:bodyPr>
          <a:lstStyle/>
          <a:p>
            <a:pPr>
              <a:buNone/>
            </a:pPr>
            <a:r>
              <a:rPr lang="en-IN" sz="2400" dirty="0" smtClean="0">
                <a:solidFill>
                  <a:srgbClr val="0070C0"/>
                </a:solidFill>
                <a:latin typeface="Cambria" pitchFamily="18" charset="0"/>
              </a:rPr>
              <a:t>&lt;html&gt;</a:t>
            </a:r>
          </a:p>
          <a:p>
            <a:pPr>
              <a:buNone/>
            </a:pPr>
            <a:r>
              <a:rPr lang="en-IN" sz="2400" dirty="0" smtClean="0">
                <a:solidFill>
                  <a:srgbClr val="0070C0"/>
                </a:solidFill>
                <a:latin typeface="Cambria" pitchFamily="18" charset="0"/>
              </a:rPr>
              <a:t>&lt;body&gt;</a:t>
            </a:r>
            <a:br>
              <a:rPr lang="en-IN" sz="2400" dirty="0" smtClean="0">
                <a:solidFill>
                  <a:srgbClr val="0070C0"/>
                </a:solidFill>
                <a:latin typeface="Cambria" pitchFamily="18" charset="0"/>
              </a:rPr>
            </a:br>
            <a:endParaRPr lang="en-IN" sz="2400" dirty="0" smtClean="0">
              <a:solidFill>
                <a:srgbClr val="0070C0"/>
              </a:solidFill>
              <a:latin typeface="Cambria" pitchFamily="18" charset="0"/>
            </a:endParaRPr>
          </a:p>
          <a:p>
            <a:pPr>
              <a:buNone/>
            </a:pPr>
            <a:r>
              <a:rPr lang="en-IN" sz="2400" dirty="0" smtClean="0">
                <a:solidFill>
                  <a:srgbClr val="0070C0"/>
                </a:solidFill>
                <a:latin typeface="Cambria" pitchFamily="18" charset="0"/>
              </a:rPr>
              <a:t>&lt;form action="welcome_get.php" method="get"&gt;</a:t>
            </a:r>
          </a:p>
          <a:p>
            <a:pPr>
              <a:buNone/>
            </a:pPr>
            <a:r>
              <a:rPr lang="en-IN" sz="2400" dirty="0" smtClean="0">
                <a:solidFill>
                  <a:srgbClr val="0070C0"/>
                </a:solidFill>
                <a:latin typeface="Cambria" pitchFamily="18" charset="0"/>
              </a:rPr>
              <a:t>Name: &lt;input type="text" name="name"&gt;&lt;</a:t>
            </a:r>
            <a:r>
              <a:rPr lang="en-IN" sz="2400" dirty="0" err="1" smtClean="0">
                <a:solidFill>
                  <a:srgbClr val="0070C0"/>
                </a:solidFill>
                <a:latin typeface="Cambria" pitchFamily="18" charset="0"/>
              </a:rPr>
              <a:t>br</a:t>
            </a:r>
            <a:r>
              <a:rPr lang="en-IN" sz="2400" dirty="0" smtClean="0">
                <a:solidFill>
                  <a:srgbClr val="0070C0"/>
                </a:solidFill>
                <a:latin typeface="Cambria" pitchFamily="18" charset="0"/>
              </a:rPr>
              <a:t>&gt;</a:t>
            </a:r>
          </a:p>
          <a:p>
            <a:pPr>
              <a:buNone/>
            </a:pPr>
            <a:r>
              <a:rPr lang="en-IN" sz="2400" dirty="0" smtClean="0">
                <a:solidFill>
                  <a:srgbClr val="0070C0"/>
                </a:solidFill>
                <a:latin typeface="Cambria" pitchFamily="18" charset="0"/>
              </a:rPr>
              <a:t>E-mail: &lt;input type="text" name="email"&gt;&lt;</a:t>
            </a:r>
            <a:r>
              <a:rPr lang="en-IN" sz="2400" dirty="0" err="1" smtClean="0">
                <a:solidFill>
                  <a:srgbClr val="0070C0"/>
                </a:solidFill>
                <a:latin typeface="Cambria" pitchFamily="18" charset="0"/>
              </a:rPr>
              <a:t>br</a:t>
            </a:r>
            <a:r>
              <a:rPr lang="en-IN" sz="2400" dirty="0" smtClean="0">
                <a:solidFill>
                  <a:srgbClr val="0070C0"/>
                </a:solidFill>
                <a:latin typeface="Cambria" pitchFamily="18" charset="0"/>
              </a:rPr>
              <a:t>&gt;</a:t>
            </a:r>
          </a:p>
          <a:p>
            <a:pPr>
              <a:buNone/>
            </a:pPr>
            <a:r>
              <a:rPr lang="en-IN" sz="2400" dirty="0" smtClean="0">
                <a:solidFill>
                  <a:srgbClr val="0070C0"/>
                </a:solidFill>
                <a:latin typeface="Cambria" pitchFamily="18" charset="0"/>
              </a:rPr>
              <a:t>&lt;input type="submit"&gt;</a:t>
            </a:r>
          </a:p>
          <a:p>
            <a:pPr>
              <a:buNone/>
            </a:pPr>
            <a:r>
              <a:rPr lang="en-IN" sz="2400" dirty="0" smtClean="0">
                <a:solidFill>
                  <a:srgbClr val="0070C0"/>
                </a:solidFill>
                <a:latin typeface="Cambria" pitchFamily="18" charset="0"/>
              </a:rPr>
              <a:t>&lt;/form&gt;</a:t>
            </a:r>
          </a:p>
          <a:p>
            <a:pPr>
              <a:buNone/>
            </a:pPr>
            <a:endParaRPr lang="en-IN" sz="2400" dirty="0" smtClean="0">
              <a:solidFill>
                <a:srgbClr val="0070C0"/>
              </a:solidFill>
              <a:latin typeface="Cambria" pitchFamily="18" charset="0"/>
            </a:endParaRPr>
          </a:p>
          <a:p>
            <a:pPr>
              <a:buNone/>
            </a:pPr>
            <a:r>
              <a:rPr lang="en-IN" sz="2400" dirty="0" smtClean="0">
                <a:solidFill>
                  <a:srgbClr val="0070C0"/>
                </a:solidFill>
                <a:latin typeface="Cambria" pitchFamily="18" charset="0"/>
              </a:rPr>
              <a:t>&lt;/body&gt;</a:t>
            </a:r>
          </a:p>
          <a:p>
            <a:pPr>
              <a:buNone/>
            </a:pPr>
            <a:r>
              <a:rPr lang="en-IN" sz="2400" dirty="0" smtClean="0">
                <a:solidFill>
                  <a:srgbClr val="0070C0"/>
                </a:solidFill>
                <a:latin typeface="Cambria" pitchFamily="18" charset="0"/>
              </a:rPr>
              <a:t>&lt;/html&gt;</a:t>
            </a:r>
          </a:p>
          <a:p>
            <a:pPr>
              <a:buNone/>
            </a:pPr>
            <a:endParaRPr lang="en-IN" sz="2400" dirty="0" smtClean="0"/>
          </a:p>
          <a:p>
            <a:pPr>
              <a:buNone/>
            </a:pPr>
            <a:r>
              <a:rPr lang="en-IN" sz="2400" dirty="0" smtClean="0">
                <a:solidFill>
                  <a:srgbClr val="0070C0"/>
                </a:solidFill>
                <a:latin typeface="Cambria" pitchFamily="18" charset="0"/>
              </a:rPr>
              <a:t>and "welcome_get.php" looks like this:</a:t>
            </a:r>
          </a:p>
          <a:p>
            <a:pPr>
              <a:buNone/>
            </a:pPr>
            <a:r>
              <a:rPr lang="en-IN" sz="2400" dirty="0" smtClean="0">
                <a:solidFill>
                  <a:srgbClr val="0070C0"/>
                </a:solidFill>
                <a:latin typeface="Cambria" pitchFamily="18" charset="0"/>
              </a:rPr>
              <a:t>	&lt;html&gt;</a:t>
            </a:r>
            <a:br>
              <a:rPr lang="en-IN" sz="2400" dirty="0" smtClean="0">
                <a:solidFill>
                  <a:srgbClr val="0070C0"/>
                </a:solidFill>
                <a:latin typeface="Cambria" pitchFamily="18" charset="0"/>
              </a:rPr>
            </a:br>
            <a:r>
              <a:rPr lang="en-IN" sz="2400" dirty="0" smtClean="0">
                <a:solidFill>
                  <a:srgbClr val="0070C0"/>
                </a:solidFill>
                <a:latin typeface="Cambria" pitchFamily="18" charset="0"/>
              </a:rPr>
              <a:t>&lt;body&gt;</a:t>
            </a:r>
            <a:br>
              <a:rPr lang="en-IN" sz="2400" dirty="0" smtClean="0">
                <a:solidFill>
                  <a:srgbClr val="0070C0"/>
                </a:solidFill>
                <a:latin typeface="Cambria" pitchFamily="18" charset="0"/>
              </a:rPr>
            </a:br>
            <a:r>
              <a:rPr lang="en-IN" sz="2400" dirty="0" smtClean="0">
                <a:solidFill>
                  <a:srgbClr val="0070C0"/>
                </a:solidFill>
                <a:latin typeface="Cambria" pitchFamily="18" charset="0"/>
              </a:rPr>
              <a:t/>
            </a:r>
            <a:br>
              <a:rPr lang="en-IN" sz="2400" dirty="0" smtClean="0">
                <a:solidFill>
                  <a:srgbClr val="0070C0"/>
                </a:solidFill>
                <a:latin typeface="Cambria" pitchFamily="18" charset="0"/>
              </a:rPr>
            </a:br>
            <a:r>
              <a:rPr lang="en-IN" sz="2400" dirty="0" smtClean="0">
                <a:solidFill>
                  <a:srgbClr val="0070C0"/>
                </a:solidFill>
                <a:latin typeface="Cambria" pitchFamily="18" charset="0"/>
              </a:rPr>
              <a:t>Welcome &lt;?</a:t>
            </a:r>
            <a:r>
              <a:rPr lang="en-IN" sz="2400" dirty="0" err="1" smtClean="0">
                <a:solidFill>
                  <a:srgbClr val="0070C0"/>
                </a:solidFill>
                <a:latin typeface="Cambria" pitchFamily="18" charset="0"/>
              </a:rPr>
              <a:t>php</a:t>
            </a:r>
            <a:r>
              <a:rPr lang="en-IN" sz="2400" dirty="0" smtClean="0">
                <a:solidFill>
                  <a:srgbClr val="0070C0"/>
                </a:solidFill>
                <a:latin typeface="Cambria" pitchFamily="18" charset="0"/>
              </a:rPr>
              <a:t> echo $_GET["name"]; ?&gt;&lt;</a:t>
            </a:r>
            <a:r>
              <a:rPr lang="en-IN" sz="2400" dirty="0" err="1" smtClean="0">
                <a:solidFill>
                  <a:srgbClr val="0070C0"/>
                </a:solidFill>
                <a:latin typeface="Cambria" pitchFamily="18" charset="0"/>
              </a:rPr>
              <a:t>br</a:t>
            </a:r>
            <a:r>
              <a:rPr lang="en-IN" sz="2400" dirty="0" smtClean="0">
                <a:solidFill>
                  <a:srgbClr val="0070C0"/>
                </a:solidFill>
                <a:latin typeface="Cambria" pitchFamily="18" charset="0"/>
              </a:rPr>
              <a:t>&gt;</a:t>
            </a:r>
            <a:br>
              <a:rPr lang="en-IN" sz="2400" dirty="0" smtClean="0">
                <a:solidFill>
                  <a:srgbClr val="0070C0"/>
                </a:solidFill>
                <a:latin typeface="Cambria" pitchFamily="18" charset="0"/>
              </a:rPr>
            </a:br>
            <a:r>
              <a:rPr lang="en-IN" sz="2400" dirty="0" smtClean="0">
                <a:solidFill>
                  <a:srgbClr val="0070C0"/>
                </a:solidFill>
                <a:latin typeface="Cambria" pitchFamily="18" charset="0"/>
              </a:rPr>
              <a:t>Your email address is: &lt;?</a:t>
            </a:r>
            <a:r>
              <a:rPr lang="en-IN" sz="2400" dirty="0" err="1" smtClean="0">
                <a:solidFill>
                  <a:srgbClr val="0070C0"/>
                </a:solidFill>
                <a:latin typeface="Cambria" pitchFamily="18" charset="0"/>
              </a:rPr>
              <a:t>php</a:t>
            </a:r>
            <a:r>
              <a:rPr lang="en-IN" sz="2400" dirty="0" smtClean="0">
                <a:solidFill>
                  <a:srgbClr val="0070C0"/>
                </a:solidFill>
                <a:latin typeface="Cambria" pitchFamily="18" charset="0"/>
              </a:rPr>
              <a:t> echo $_GET["email"]; ?&gt;</a:t>
            </a:r>
            <a:br>
              <a:rPr lang="en-IN" sz="2400" dirty="0" smtClean="0">
                <a:solidFill>
                  <a:srgbClr val="0070C0"/>
                </a:solidFill>
                <a:latin typeface="Cambria" pitchFamily="18" charset="0"/>
              </a:rPr>
            </a:br>
            <a:r>
              <a:rPr lang="en-IN" sz="2400" dirty="0" smtClean="0">
                <a:solidFill>
                  <a:srgbClr val="0070C0"/>
                </a:solidFill>
                <a:latin typeface="Cambria" pitchFamily="18" charset="0"/>
              </a:rPr>
              <a:t/>
            </a:r>
            <a:br>
              <a:rPr lang="en-IN" sz="2400" dirty="0" smtClean="0">
                <a:solidFill>
                  <a:srgbClr val="0070C0"/>
                </a:solidFill>
                <a:latin typeface="Cambria" pitchFamily="18" charset="0"/>
              </a:rPr>
            </a:br>
            <a:r>
              <a:rPr lang="en-IN" sz="2400" dirty="0" smtClean="0">
                <a:solidFill>
                  <a:srgbClr val="0070C0"/>
                </a:solidFill>
                <a:latin typeface="Cambria" pitchFamily="18" charset="0"/>
              </a:rPr>
              <a:t>&lt;/body&gt;</a:t>
            </a:r>
            <a:br>
              <a:rPr lang="en-IN" sz="2400" dirty="0" smtClean="0">
                <a:solidFill>
                  <a:srgbClr val="0070C0"/>
                </a:solidFill>
                <a:latin typeface="Cambria" pitchFamily="18" charset="0"/>
              </a:rPr>
            </a:br>
            <a:r>
              <a:rPr lang="en-IN" sz="2400" dirty="0" smtClean="0">
                <a:solidFill>
                  <a:srgbClr val="0070C0"/>
                </a:solidFill>
                <a:latin typeface="Cambria" pitchFamily="18" charset="0"/>
              </a:rPr>
              <a:t>&lt;/html&gt;</a:t>
            </a:r>
          </a:p>
          <a:p>
            <a:pPr>
              <a:buNone/>
            </a:pPr>
            <a:r>
              <a:rPr lang="en-IN" sz="2400" dirty="0" smtClean="0">
                <a:solidFill>
                  <a:srgbClr val="0070C0"/>
                </a:solidFill>
                <a:latin typeface="Cambria" pitchFamily="18" charset="0"/>
              </a:rPr>
              <a:t>	</a:t>
            </a:r>
          </a:p>
          <a:p>
            <a:pPr marL="0" indent="0">
              <a:buNone/>
            </a:pPr>
            <a:r>
              <a:rPr lang="en-IN" sz="2400" dirty="0" smtClean="0">
                <a:solidFill>
                  <a:srgbClr val="0070C0"/>
                </a:solidFill>
                <a:latin typeface="Cambria" pitchFamily="18" charset="0"/>
              </a:rPr>
              <a:t>The code above is quite simple. However, the most important thing is missing. You need to validate form data to protect your script from malicious code.</a:t>
            </a:r>
          </a:p>
          <a:p>
            <a:pPr>
              <a:buNone/>
            </a:pPr>
            <a:endParaRPr lang="en-IN" sz="2400" dirty="0" smtClean="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fontScale="92500" lnSpcReduction="10000"/>
          </a:bodyPr>
          <a:lstStyle/>
          <a:p>
            <a:pPr>
              <a:buNone/>
            </a:pPr>
            <a:r>
              <a:rPr lang="en-US" sz="2000" b="1" dirty="0" smtClean="0">
                <a:solidFill>
                  <a:srgbClr val="0070C0"/>
                </a:solidFill>
                <a:latin typeface="Cambria" pitchFamily="18" charset="0"/>
              </a:rPr>
              <a:t>The PHP Date() Function</a:t>
            </a:r>
          </a:p>
          <a:p>
            <a:pPr algn="just"/>
            <a:r>
              <a:rPr lang="en-US" sz="2000" dirty="0" smtClean="0">
                <a:solidFill>
                  <a:srgbClr val="0070C0"/>
                </a:solidFill>
                <a:latin typeface="Cambria" pitchFamily="18" charset="0"/>
              </a:rPr>
              <a:t>The PHP date() function formats a timestamp to a more readable date and time.</a:t>
            </a:r>
          </a:p>
          <a:p>
            <a:pPr algn="just">
              <a:buNone/>
            </a:pPr>
            <a:r>
              <a:rPr lang="en-US" sz="2000" b="1" dirty="0" smtClean="0">
                <a:solidFill>
                  <a:srgbClr val="0070C0"/>
                </a:solidFill>
                <a:latin typeface="Cambria" pitchFamily="18" charset="0"/>
              </a:rPr>
              <a:t>Syntax</a:t>
            </a:r>
          </a:p>
          <a:p>
            <a:pPr algn="just">
              <a:buNone/>
            </a:pPr>
            <a:r>
              <a:rPr lang="en-US" sz="2000" dirty="0" smtClean="0">
                <a:solidFill>
                  <a:srgbClr val="0070C0"/>
                </a:solidFill>
                <a:latin typeface="Cambria" pitchFamily="18" charset="0"/>
              </a:rPr>
              <a:t>	</a:t>
            </a:r>
            <a:r>
              <a:rPr lang="en-US" sz="2000" dirty="0" smtClean="0">
                <a:solidFill>
                  <a:srgbClr val="FF0000"/>
                </a:solidFill>
                <a:latin typeface="Cambria" pitchFamily="18" charset="0"/>
              </a:rPr>
              <a:t>date(</a:t>
            </a:r>
            <a:r>
              <a:rPr lang="en-US" sz="2000" i="1" dirty="0" err="1" smtClean="0">
                <a:solidFill>
                  <a:srgbClr val="FF0000"/>
                </a:solidFill>
                <a:latin typeface="Cambria" pitchFamily="18" charset="0"/>
              </a:rPr>
              <a:t>format</a:t>
            </a:r>
            <a:r>
              <a:rPr lang="en-US" sz="2000" dirty="0" err="1" smtClean="0">
                <a:solidFill>
                  <a:srgbClr val="FF0000"/>
                </a:solidFill>
                <a:latin typeface="Cambria" pitchFamily="18" charset="0"/>
              </a:rPr>
              <a:t>,</a:t>
            </a:r>
            <a:r>
              <a:rPr lang="en-US" sz="2000" i="1" dirty="0" err="1" smtClean="0">
                <a:solidFill>
                  <a:srgbClr val="FF0000"/>
                </a:solidFill>
                <a:latin typeface="Cambria" pitchFamily="18" charset="0"/>
              </a:rPr>
              <a:t>timestamp</a:t>
            </a:r>
            <a:r>
              <a:rPr lang="en-US" sz="2000" dirty="0" smtClean="0">
                <a:solidFill>
                  <a:srgbClr val="FF0000"/>
                </a:solidFill>
                <a:latin typeface="Cambria" pitchFamily="18" charset="0"/>
              </a:rPr>
              <a:t>)</a:t>
            </a:r>
          </a:p>
          <a:p>
            <a:pPr algn="just"/>
            <a:r>
              <a:rPr lang="en-US" sz="2000" dirty="0" err="1" smtClean="0">
                <a:solidFill>
                  <a:srgbClr val="0070C0"/>
                </a:solidFill>
                <a:latin typeface="Cambria" pitchFamily="18" charset="0"/>
              </a:rPr>
              <a:t>ParameterDescriptionformatRequired</a:t>
            </a:r>
            <a:r>
              <a:rPr lang="en-US" sz="2000" dirty="0" smtClean="0">
                <a:solidFill>
                  <a:srgbClr val="0070C0"/>
                </a:solidFill>
                <a:latin typeface="Cambria" pitchFamily="18" charset="0"/>
              </a:rPr>
              <a:t>. Specifies the format of the </a:t>
            </a:r>
            <a:r>
              <a:rPr lang="en-US" sz="2000" dirty="0" err="1" smtClean="0">
                <a:solidFill>
                  <a:srgbClr val="0070C0"/>
                </a:solidFill>
                <a:latin typeface="Cambria" pitchFamily="18" charset="0"/>
              </a:rPr>
              <a:t>timestamptimestampOptional</a:t>
            </a:r>
            <a:r>
              <a:rPr lang="en-US" sz="2000" dirty="0" smtClean="0">
                <a:solidFill>
                  <a:srgbClr val="0070C0"/>
                </a:solidFill>
                <a:latin typeface="Cambria" pitchFamily="18" charset="0"/>
              </a:rPr>
              <a:t>. Specifies a timestamp. Default is the current date and time</a:t>
            </a:r>
          </a:p>
          <a:p>
            <a:pPr algn="just"/>
            <a:r>
              <a:rPr lang="en-US" sz="2000" dirty="0" smtClean="0">
                <a:solidFill>
                  <a:srgbClr val="0070C0"/>
                </a:solidFill>
                <a:latin typeface="Cambria" pitchFamily="18" charset="0"/>
              </a:rPr>
              <a:t>A timestamp is a sequence of characters, denoting the date and/or time at which a certain event occurred.</a:t>
            </a:r>
          </a:p>
          <a:p>
            <a:pPr>
              <a:buNone/>
            </a:pPr>
            <a:r>
              <a:rPr lang="en-US" sz="2100" b="1" dirty="0" smtClean="0">
                <a:solidFill>
                  <a:srgbClr val="0070C0"/>
                </a:solidFill>
                <a:latin typeface="Cambria" pitchFamily="18" charset="0"/>
              </a:rPr>
              <a:t>Get a Date</a:t>
            </a:r>
          </a:p>
          <a:p>
            <a:r>
              <a:rPr lang="en-US" sz="2100" dirty="0" smtClean="0">
                <a:solidFill>
                  <a:srgbClr val="0070C0"/>
                </a:solidFill>
                <a:latin typeface="Cambria" pitchFamily="18" charset="0"/>
              </a:rPr>
              <a:t>The required format parameter of the date() function specifies how to format the date (or time).</a:t>
            </a:r>
          </a:p>
          <a:p>
            <a:r>
              <a:rPr lang="en-US" sz="2100" dirty="0" smtClean="0">
                <a:solidFill>
                  <a:srgbClr val="0070C0"/>
                </a:solidFill>
                <a:latin typeface="Cambria" pitchFamily="18" charset="0"/>
              </a:rPr>
              <a:t>Here are some characters that are commonly used for dates:</a:t>
            </a:r>
          </a:p>
          <a:p>
            <a:r>
              <a:rPr lang="en-US" sz="2100" dirty="0" smtClean="0">
                <a:solidFill>
                  <a:srgbClr val="0070C0"/>
                </a:solidFill>
                <a:latin typeface="Cambria" pitchFamily="18" charset="0"/>
              </a:rPr>
              <a:t>d - Represents the day of the month (01 to 31)</a:t>
            </a:r>
          </a:p>
          <a:p>
            <a:r>
              <a:rPr lang="en-US" sz="2100" dirty="0" smtClean="0">
                <a:solidFill>
                  <a:srgbClr val="0070C0"/>
                </a:solidFill>
                <a:latin typeface="Cambria" pitchFamily="18" charset="0"/>
              </a:rPr>
              <a:t>m - Represents a month (01 to 12)</a:t>
            </a:r>
          </a:p>
          <a:p>
            <a:r>
              <a:rPr lang="en-US" sz="2100" dirty="0" smtClean="0">
                <a:solidFill>
                  <a:srgbClr val="0070C0"/>
                </a:solidFill>
                <a:latin typeface="Cambria" pitchFamily="18" charset="0"/>
              </a:rPr>
              <a:t>Y - Represents a year (in four digits)</a:t>
            </a:r>
          </a:p>
          <a:p>
            <a:r>
              <a:rPr lang="en-US" sz="2100" dirty="0" smtClean="0">
                <a:solidFill>
                  <a:srgbClr val="0070C0"/>
                </a:solidFill>
                <a:latin typeface="Cambria" pitchFamily="18" charset="0"/>
              </a:rPr>
              <a:t>l (lowercase 'L') - Represents the day of the week</a:t>
            </a:r>
          </a:p>
          <a:p>
            <a:r>
              <a:rPr lang="en-US" sz="2100" dirty="0" smtClean="0">
                <a:solidFill>
                  <a:srgbClr val="0070C0"/>
                </a:solidFill>
                <a:latin typeface="Cambria" pitchFamily="18" charset="0"/>
              </a:rPr>
              <a:t>Other characters, like"/", ".", or "-" can also be inserted between the characters to add additional formatting.</a:t>
            </a:r>
          </a:p>
          <a:p>
            <a:pPr>
              <a:buNone/>
            </a:pPr>
            <a:endParaRPr lang="en-US" sz="20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6000792"/>
          </a:xfrm>
        </p:spPr>
        <p:txBody>
          <a:bodyPr>
            <a:normAutofit/>
          </a:bodyPr>
          <a:lstStyle/>
          <a:p>
            <a:pPr>
              <a:buNone/>
            </a:pPr>
            <a:r>
              <a:rPr lang="en-US" sz="2400" dirty="0" smtClean="0">
                <a:solidFill>
                  <a:srgbClr val="0070C0"/>
                </a:solidFill>
                <a:latin typeface="Cambria" pitchFamily="18" charset="0"/>
              </a:rPr>
              <a:t>&lt;!DOCTYPE html&gt;</a:t>
            </a:r>
          </a:p>
          <a:p>
            <a:pPr>
              <a:buNone/>
            </a:pPr>
            <a:r>
              <a:rPr lang="en-US" sz="2400" dirty="0" smtClean="0">
                <a:solidFill>
                  <a:srgbClr val="0070C0"/>
                </a:solidFill>
                <a:latin typeface="Cambria" pitchFamily="18" charset="0"/>
              </a:rPr>
              <a:t>&lt;html&gt;</a:t>
            </a:r>
          </a:p>
          <a:p>
            <a:pPr>
              <a:buNone/>
            </a:pPr>
            <a:r>
              <a:rPr lang="en-US" sz="2400" dirty="0" smtClean="0">
                <a:solidFill>
                  <a:srgbClr val="0070C0"/>
                </a:solidFill>
                <a:latin typeface="Cambria" pitchFamily="18" charset="0"/>
              </a:rPr>
              <a:t>&lt;body&gt;</a:t>
            </a:r>
          </a:p>
          <a:p>
            <a:pPr>
              <a:buNone/>
            </a:pPr>
            <a:endParaRPr lang="en-US" sz="2400" dirty="0" smtClean="0">
              <a:solidFill>
                <a:srgbClr val="0070C0"/>
              </a:solidFill>
              <a:latin typeface="Cambria" pitchFamily="18" charset="0"/>
            </a:endParaRPr>
          </a:p>
          <a:p>
            <a:pPr>
              <a:buNone/>
            </a:pPr>
            <a:r>
              <a:rPr lang="en-US" sz="2400" dirty="0" smtClean="0">
                <a:solidFill>
                  <a:srgbClr val="0070C0"/>
                </a:solidFill>
                <a:latin typeface="Cambria" pitchFamily="18" charset="0"/>
              </a:rPr>
              <a:t>&lt;?</a:t>
            </a:r>
            <a:r>
              <a:rPr lang="en-US" sz="2400" dirty="0" err="1" smtClean="0">
                <a:solidFill>
                  <a:srgbClr val="0070C0"/>
                </a:solidFill>
                <a:latin typeface="Cambria" pitchFamily="18" charset="0"/>
              </a:rPr>
              <a:t>php</a:t>
            </a:r>
            <a:endParaRPr lang="en-US" sz="2400" dirty="0" smtClean="0">
              <a:solidFill>
                <a:srgbClr val="0070C0"/>
              </a:solidFill>
              <a:latin typeface="Cambria" pitchFamily="18" charset="0"/>
            </a:endParaRPr>
          </a:p>
          <a:p>
            <a:pPr>
              <a:buNone/>
            </a:pPr>
            <a:r>
              <a:rPr lang="en-US" sz="2400" dirty="0" smtClean="0">
                <a:solidFill>
                  <a:srgbClr val="0070C0"/>
                </a:solidFill>
                <a:latin typeface="Cambria" pitchFamily="18" charset="0"/>
              </a:rPr>
              <a:t>echo "Today is " . date("Y/m/d") . "&lt;</a:t>
            </a:r>
            <a:r>
              <a:rPr lang="en-US" sz="2400" dirty="0" err="1" smtClean="0">
                <a:solidFill>
                  <a:srgbClr val="0070C0"/>
                </a:solidFill>
                <a:latin typeface="Cambria" pitchFamily="18" charset="0"/>
              </a:rPr>
              <a:t>br</a:t>
            </a:r>
            <a:r>
              <a:rPr lang="en-US" sz="2400" dirty="0" smtClean="0">
                <a:solidFill>
                  <a:srgbClr val="0070C0"/>
                </a:solidFill>
                <a:latin typeface="Cambria" pitchFamily="18" charset="0"/>
              </a:rPr>
              <a:t>&gt;";</a:t>
            </a:r>
          </a:p>
          <a:p>
            <a:pPr>
              <a:buNone/>
            </a:pPr>
            <a:r>
              <a:rPr lang="en-US" sz="2400" dirty="0" smtClean="0">
                <a:solidFill>
                  <a:srgbClr val="0070C0"/>
                </a:solidFill>
                <a:latin typeface="Cambria" pitchFamily="18" charset="0"/>
              </a:rPr>
              <a:t>echo "Today is " . date("</a:t>
            </a:r>
            <a:r>
              <a:rPr lang="en-US" sz="2400" dirty="0" err="1" smtClean="0">
                <a:solidFill>
                  <a:srgbClr val="0070C0"/>
                </a:solidFill>
                <a:latin typeface="Cambria" pitchFamily="18" charset="0"/>
              </a:rPr>
              <a:t>Y.m.d</a:t>
            </a:r>
            <a:r>
              <a:rPr lang="en-US" sz="2400" dirty="0" smtClean="0">
                <a:solidFill>
                  <a:srgbClr val="0070C0"/>
                </a:solidFill>
                <a:latin typeface="Cambria" pitchFamily="18" charset="0"/>
              </a:rPr>
              <a:t>") . "&lt;</a:t>
            </a:r>
            <a:r>
              <a:rPr lang="en-US" sz="2400" dirty="0" err="1" smtClean="0">
                <a:solidFill>
                  <a:srgbClr val="0070C0"/>
                </a:solidFill>
                <a:latin typeface="Cambria" pitchFamily="18" charset="0"/>
              </a:rPr>
              <a:t>br</a:t>
            </a:r>
            <a:r>
              <a:rPr lang="en-US" sz="2400" dirty="0" smtClean="0">
                <a:solidFill>
                  <a:srgbClr val="0070C0"/>
                </a:solidFill>
                <a:latin typeface="Cambria" pitchFamily="18" charset="0"/>
              </a:rPr>
              <a:t>&gt;";</a:t>
            </a:r>
          </a:p>
          <a:p>
            <a:pPr>
              <a:buNone/>
            </a:pPr>
            <a:r>
              <a:rPr lang="en-US" sz="2400" dirty="0" smtClean="0">
                <a:solidFill>
                  <a:srgbClr val="0070C0"/>
                </a:solidFill>
                <a:latin typeface="Cambria" pitchFamily="18" charset="0"/>
              </a:rPr>
              <a:t>echo "Today is " . date("Y-m-d") . "&lt;</a:t>
            </a:r>
            <a:r>
              <a:rPr lang="en-US" sz="2400" dirty="0" err="1" smtClean="0">
                <a:solidFill>
                  <a:srgbClr val="0070C0"/>
                </a:solidFill>
                <a:latin typeface="Cambria" pitchFamily="18" charset="0"/>
              </a:rPr>
              <a:t>br</a:t>
            </a:r>
            <a:r>
              <a:rPr lang="en-US" sz="2400" dirty="0" smtClean="0">
                <a:solidFill>
                  <a:srgbClr val="0070C0"/>
                </a:solidFill>
                <a:latin typeface="Cambria" pitchFamily="18" charset="0"/>
              </a:rPr>
              <a:t>&gt;";</a:t>
            </a:r>
          </a:p>
          <a:p>
            <a:pPr>
              <a:buNone/>
            </a:pPr>
            <a:r>
              <a:rPr lang="en-US" sz="2400" dirty="0" smtClean="0">
                <a:solidFill>
                  <a:srgbClr val="0070C0"/>
                </a:solidFill>
                <a:latin typeface="Cambria" pitchFamily="18" charset="0"/>
              </a:rPr>
              <a:t>echo "Today is " . date("l");</a:t>
            </a:r>
          </a:p>
          <a:p>
            <a:pPr>
              <a:buNone/>
            </a:pPr>
            <a:r>
              <a:rPr lang="en-US" sz="2400" dirty="0" smtClean="0">
                <a:solidFill>
                  <a:srgbClr val="0070C0"/>
                </a:solidFill>
                <a:latin typeface="Cambria" pitchFamily="18" charset="0"/>
              </a:rPr>
              <a:t>?&gt;</a:t>
            </a:r>
          </a:p>
          <a:p>
            <a:pPr>
              <a:buNone/>
            </a:pPr>
            <a:endParaRPr lang="en-US" sz="2400" dirty="0" smtClean="0">
              <a:solidFill>
                <a:srgbClr val="0070C0"/>
              </a:solidFill>
              <a:latin typeface="Cambria" pitchFamily="18" charset="0"/>
            </a:endParaRPr>
          </a:p>
          <a:p>
            <a:pPr>
              <a:buNone/>
            </a:pPr>
            <a:r>
              <a:rPr lang="en-US" sz="2400" dirty="0" smtClean="0">
                <a:solidFill>
                  <a:srgbClr val="0070C0"/>
                </a:solidFill>
                <a:latin typeface="Cambria" pitchFamily="18" charset="0"/>
              </a:rPr>
              <a:t>&lt;/body&gt;</a:t>
            </a:r>
          </a:p>
          <a:p>
            <a:pPr>
              <a:buNone/>
            </a:pPr>
            <a:r>
              <a:rPr lang="en-US" sz="2400" dirty="0" smtClean="0">
                <a:solidFill>
                  <a:srgbClr val="0070C0"/>
                </a:solidFill>
                <a:latin typeface="Cambria" pitchFamily="18" charset="0"/>
              </a:rPr>
              <a:t>&lt;/html&gt;</a:t>
            </a:r>
            <a:endParaRPr lang="en-US" sz="2400" dirty="0">
              <a:solidFill>
                <a:srgbClr val="0070C0"/>
              </a:solidFill>
              <a:latin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5643570" y="4429132"/>
            <a:ext cx="2476500" cy="1428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143668"/>
          </a:xfrm>
        </p:spPr>
        <p:txBody>
          <a:bodyPr>
            <a:normAutofit fontScale="77500" lnSpcReduction="20000"/>
          </a:bodyPr>
          <a:lstStyle/>
          <a:p>
            <a:pPr>
              <a:buNone/>
            </a:pPr>
            <a:r>
              <a:rPr lang="en-US" b="1" dirty="0" smtClean="0">
                <a:solidFill>
                  <a:srgbClr val="002060"/>
                </a:solidFill>
                <a:latin typeface="Cambria" pitchFamily="18" charset="0"/>
              </a:rPr>
              <a:t>Data Types </a:t>
            </a:r>
          </a:p>
          <a:p>
            <a:pPr marL="0" indent="0" algn="just">
              <a:buNone/>
            </a:pPr>
            <a:r>
              <a:rPr lang="en-US" dirty="0" smtClean="0">
                <a:solidFill>
                  <a:srgbClr val="002060"/>
                </a:solidFill>
                <a:latin typeface="Cambria" pitchFamily="18" charset="0"/>
              </a:rPr>
              <a:t>Variables can store data of different types, and different data types can do different things. PHP supports the following data types: </a:t>
            </a:r>
          </a:p>
          <a:p>
            <a:pPr>
              <a:buFont typeface="Wingdings" pitchFamily="2" charset="2"/>
              <a:buChar char="Ø"/>
            </a:pPr>
            <a:r>
              <a:rPr lang="en-US" dirty="0" smtClean="0">
                <a:solidFill>
                  <a:srgbClr val="002060"/>
                </a:solidFill>
                <a:latin typeface="Cambria" pitchFamily="18" charset="0"/>
              </a:rPr>
              <a:t>String </a:t>
            </a:r>
          </a:p>
          <a:p>
            <a:pPr>
              <a:buFont typeface="Wingdings" pitchFamily="2" charset="2"/>
              <a:buChar char="Ø"/>
            </a:pPr>
            <a:r>
              <a:rPr lang="en-US" dirty="0" smtClean="0">
                <a:solidFill>
                  <a:srgbClr val="002060"/>
                </a:solidFill>
                <a:latin typeface="Cambria" pitchFamily="18" charset="0"/>
              </a:rPr>
              <a:t>Integer </a:t>
            </a:r>
          </a:p>
          <a:p>
            <a:pPr>
              <a:buFont typeface="Wingdings" pitchFamily="2" charset="2"/>
              <a:buChar char="Ø"/>
            </a:pPr>
            <a:r>
              <a:rPr lang="en-US" dirty="0" smtClean="0">
                <a:solidFill>
                  <a:srgbClr val="002060"/>
                </a:solidFill>
                <a:latin typeface="Cambria" pitchFamily="18" charset="0"/>
              </a:rPr>
              <a:t>Float (floating point numbers - also called double) Boolean </a:t>
            </a:r>
          </a:p>
          <a:p>
            <a:pPr>
              <a:buFont typeface="Wingdings" pitchFamily="2" charset="2"/>
              <a:buChar char="Ø"/>
            </a:pPr>
            <a:r>
              <a:rPr lang="en-US" dirty="0" smtClean="0">
                <a:solidFill>
                  <a:srgbClr val="002060"/>
                </a:solidFill>
                <a:latin typeface="Cambria" pitchFamily="18" charset="0"/>
              </a:rPr>
              <a:t>Array </a:t>
            </a:r>
          </a:p>
          <a:p>
            <a:pPr>
              <a:buFont typeface="Wingdings" pitchFamily="2" charset="2"/>
              <a:buChar char="Ø"/>
            </a:pPr>
            <a:r>
              <a:rPr lang="en-US" dirty="0" smtClean="0">
                <a:solidFill>
                  <a:srgbClr val="002060"/>
                </a:solidFill>
                <a:latin typeface="Cambria" pitchFamily="18" charset="0"/>
              </a:rPr>
              <a:t>Object </a:t>
            </a:r>
          </a:p>
          <a:p>
            <a:pPr>
              <a:buFont typeface="Wingdings" pitchFamily="2" charset="2"/>
              <a:buChar char="Ø"/>
            </a:pPr>
            <a:r>
              <a:rPr lang="en-US" dirty="0" smtClean="0">
                <a:solidFill>
                  <a:srgbClr val="002060"/>
                </a:solidFill>
                <a:latin typeface="Cambria" pitchFamily="18" charset="0"/>
              </a:rPr>
              <a:t>NULL </a:t>
            </a:r>
          </a:p>
          <a:p>
            <a:pPr>
              <a:buFont typeface="Wingdings" pitchFamily="2" charset="2"/>
              <a:buChar char="Ø"/>
            </a:pPr>
            <a:r>
              <a:rPr lang="en-US" dirty="0" smtClean="0">
                <a:solidFill>
                  <a:srgbClr val="002060"/>
                </a:solidFill>
                <a:latin typeface="Cambria" pitchFamily="18" charset="0"/>
              </a:rPr>
              <a:t>Resource </a:t>
            </a:r>
          </a:p>
          <a:p>
            <a:pPr>
              <a:buNone/>
            </a:pPr>
            <a:r>
              <a:rPr lang="en-US" b="1" dirty="0" smtClean="0">
                <a:solidFill>
                  <a:srgbClr val="002060"/>
                </a:solidFill>
                <a:latin typeface="Cambria" pitchFamily="18" charset="0"/>
              </a:rPr>
              <a:t>PHP String </a:t>
            </a:r>
          </a:p>
          <a:p>
            <a:pPr marL="0" indent="0" algn="just">
              <a:buNone/>
            </a:pPr>
            <a:r>
              <a:rPr lang="en-US" dirty="0" smtClean="0">
                <a:solidFill>
                  <a:srgbClr val="002060"/>
                </a:solidFill>
                <a:latin typeface="Cambria" pitchFamily="18" charset="0"/>
              </a:rPr>
              <a:t>A string is a sequence of characters, like "Hello world!". </a:t>
            </a:r>
          </a:p>
          <a:p>
            <a:pPr marL="0" indent="0" algn="just">
              <a:buNone/>
            </a:pPr>
            <a:r>
              <a:rPr lang="en-US" dirty="0" smtClean="0">
                <a:solidFill>
                  <a:srgbClr val="002060"/>
                </a:solidFill>
                <a:latin typeface="Cambria" pitchFamily="18" charset="0"/>
              </a:rPr>
              <a:t>A string can be any text inside quotes. You can use single or double quotes:</a:t>
            </a:r>
            <a:endParaRPr lang="en-US"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43668"/>
          </a:xfrm>
        </p:spPr>
        <p:txBody>
          <a:bodyPr>
            <a:normAutofit lnSpcReduction="10000"/>
          </a:bodyPr>
          <a:lstStyle/>
          <a:p>
            <a:pPr>
              <a:buNone/>
            </a:pPr>
            <a:r>
              <a:rPr lang="en-US" sz="2000" b="1" dirty="0" smtClean="0">
                <a:solidFill>
                  <a:srgbClr val="0070C0"/>
                </a:solidFill>
                <a:latin typeface="Cambria" pitchFamily="18" charset="0"/>
              </a:rPr>
              <a:t>Get a Time</a:t>
            </a:r>
          </a:p>
          <a:p>
            <a:r>
              <a:rPr lang="en-US" sz="2000" dirty="0" smtClean="0">
                <a:solidFill>
                  <a:srgbClr val="0070C0"/>
                </a:solidFill>
                <a:latin typeface="Cambria" pitchFamily="18" charset="0"/>
              </a:rPr>
              <a:t>Here are some characters that are commonly used for times:</a:t>
            </a:r>
          </a:p>
          <a:p>
            <a:r>
              <a:rPr lang="en-US" sz="2000" dirty="0" smtClean="0">
                <a:solidFill>
                  <a:srgbClr val="0070C0"/>
                </a:solidFill>
                <a:latin typeface="Cambria" pitchFamily="18" charset="0"/>
              </a:rPr>
              <a:t>H - 24-hour format of an hour (00 to 23)</a:t>
            </a:r>
          </a:p>
          <a:p>
            <a:r>
              <a:rPr lang="en-US" sz="2000" dirty="0" smtClean="0">
                <a:solidFill>
                  <a:srgbClr val="0070C0"/>
                </a:solidFill>
                <a:latin typeface="Cambria" pitchFamily="18" charset="0"/>
              </a:rPr>
              <a:t>h - 12-hour format of an hour with leading zeros (01 to 12)</a:t>
            </a:r>
          </a:p>
          <a:p>
            <a:r>
              <a:rPr lang="en-US" sz="2000" dirty="0" err="1" smtClean="0">
                <a:solidFill>
                  <a:srgbClr val="0070C0"/>
                </a:solidFill>
                <a:latin typeface="Cambria" pitchFamily="18" charset="0"/>
              </a:rPr>
              <a:t>i</a:t>
            </a:r>
            <a:r>
              <a:rPr lang="en-US" sz="2000" dirty="0" smtClean="0">
                <a:solidFill>
                  <a:srgbClr val="0070C0"/>
                </a:solidFill>
                <a:latin typeface="Cambria" pitchFamily="18" charset="0"/>
              </a:rPr>
              <a:t> - Minutes with leading zeros (00 to 59)</a:t>
            </a:r>
          </a:p>
          <a:p>
            <a:r>
              <a:rPr lang="en-US" sz="2000" dirty="0" smtClean="0">
                <a:solidFill>
                  <a:srgbClr val="0070C0"/>
                </a:solidFill>
                <a:latin typeface="Cambria" pitchFamily="18" charset="0"/>
              </a:rPr>
              <a:t>s - Seconds with leading zeros (00 to 59)</a:t>
            </a:r>
          </a:p>
          <a:p>
            <a:r>
              <a:rPr lang="en-US" sz="2000" dirty="0" smtClean="0">
                <a:solidFill>
                  <a:srgbClr val="0070C0"/>
                </a:solidFill>
                <a:latin typeface="Cambria" pitchFamily="18" charset="0"/>
              </a:rPr>
              <a:t>a - Lowercase Ante meridiem and Post meridiem (am or pm)</a:t>
            </a:r>
          </a:p>
          <a:p>
            <a:r>
              <a:rPr lang="en-US" sz="2000" dirty="0" smtClean="0">
                <a:solidFill>
                  <a:srgbClr val="0070C0"/>
                </a:solidFill>
                <a:latin typeface="Cambria" pitchFamily="18" charset="0"/>
              </a:rPr>
              <a:t>The example below outputs the current time in the specified format:</a:t>
            </a:r>
          </a:p>
          <a:p>
            <a:pPr>
              <a:buNone/>
            </a:pPr>
            <a:r>
              <a:rPr lang="en-US" sz="2000" dirty="0" smtClean="0">
                <a:solidFill>
                  <a:srgbClr val="7030A0"/>
                </a:solidFill>
                <a:latin typeface="Cambria" pitchFamily="18" charset="0"/>
              </a:rPr>
              <a:t>&lt;!DOCTYPE html&gt;</a:t>
            </a:r>
          </a:p>
          <a:p>
            <a:pPr>
              <a:buNone/>
            </a:pPr>
            <a:r>
              <a:rPr lang="en-US" sz="2000" dirty="0" smtClean="0">
                <a:solidFill>
                  <a:srgbClr val="7030A0"/>
                </a:solidFill>
                <a:latin typeface="Cambria" pitchFamily="18" charset="0"/>
              </a:rPr>
              <a:t>&lt;html&gt;</a:t>
            </a:r>
          </a:p>
          <a:p>
            <a:pPr>
              <a:buNone/>
            </a:pPr>
            <a:r>
              <a:rPr lang="en-US" sz="2000" dirty="0" smtClean="0">
                <a:solidFill>
                  <a:srgbClr val="7030A0"/>
                </a:solidFill>
                <a:latin typeface="Cambria" pitchFamily="18" charset="0"/>
              </a:rPr>
              <a:t>&lt;body&gt;</a:t>
            </a:r>
          </a:p>
          <a:p>
            <a:pPr>
              <a:buNone/>
            </a:pPr>
            <a:endParaRPr lang="en-US" sz="2000" dirty="0" smtClean="0">
              <a:solidFill>
                <a:srgbClr val="7030A0"/>
              </a:solidFill>
              <a:latin typeface="Cambria" pitchFamily="18" charset="0"/>
            </a:endParaRPr>
          </a:p>
          <a:p>
            <a:pPr>
              <a:buNone/>
            </a:pPr>
            <a:r>
              <a:rPr lang="en-US" sz="2000" dirty="0" smtClean="0">
                <a:solidFill>
                  <a:srgbClr val="7030A0"/>
                </a:solidFill>
                <a:latin typeface="Cambria" pitchFamily="18" charset="0"/>
              </a:rPr>
              <a:t>&lt;?</a:t>
            </a:r>
            <a:r>
              <a:rPr lang="en-US" sz="2000" dirty="0" err="1" smtClean="0">
                <a:solidFill>
                  <a:srgbClr val="7030A0"/>
                </a:solidFill>
                <a:latin typeface="Cambria" pitchFamily="18" charset="0"/>
              </a:rPr>
              <a:t>php</a:t>
            </a:r>
            <a:endParaRPr lang="en-US" sz="2000" dirty="0" smtClean="0">
              <a:solidFill>
                <a:srgbClr val="7030A0"/>
              </a:solidFill>
              <a:latin typeface="Cambria" pitchFamily="18" charset="0"/>
            </a:endParaRPr>
          </a:p>
          <a:p>
            <a:pPr>
              <a:buNone/>
            </a:pPr>
            <a:r>
              <a:rPr lang="en-US" sz="2000" dirty="0" smtClean="0">
                <a:solidFill>
                  <a:srgbClr val="7030A0"/>
                </a:solidFill>
                <a:latin typeface="Cambria" pitchFamily="18" charset="0"/>
              </a:rPr>
              <a:t>echo "The time is " . date("h:i:sa");</a:t>
            </a:r>
          </a:p>
          <a:p>
            <a:pPr>
              <a:buNone/>
            </a:pPr>
            <a:r>
              <a:rPr lang="en-US" sz="2000" dirty="0" smtClean="0">
                <a:solidFill>
                  <a:srgbClr val="7030A0"/>
                </a:solidFill>
                <a:latin typeface="Cambria" pitchFamily="18" charset="0"/>
              </a:rPr>
              <a:t>?&gt;</a:t>
            </a:r>
          </a:p>
          <a:p>
            <a:pPr>
              <a:buNone/>
            </a:pPr>
            <a:endParaRPr lang="en-US" sz="2000" dirty="0" smtClean="0">
              <a:solidFill>
                <a:srgbClr val="7030A0"/>
              </a:solidFill>
              <a:latin typeface="Cambria" pitchFamily="18" charset="0"/>
            </a:endParaRPr>
          </a:p>
          <a:p>
            <a:pPr>
              <a:buNone/>
            </a:pPr>
            <a:r>
              <a:rPr lang="en-US" sz="2000" dirty="0" smtClean="0">
                <a:solidFill>
                  <a:srgbClr val="7030A0"/>
                </a:solidFill>
                <a:latin typeface="Cambria" pitchFamily="18" charset="0"/>
              </a:rPr>
              <a:t>&lt;/body&gt;</a:t>
            </a:r>
          </a:p>
          <a:p>
            <a:pPr>
              <a:buNone/>
            </a:pPr>
            <a:r>
              <a:rPr lang="en-US" sz="2000" dirty="0" smtClean="0">
                <a:solidFill>
                  <a:srgbClr val="7030A0"/>
                </a:solidFill>
                <a:latin typeface="Cambria" pitchFamily="18" charset="0"/>
              </a:rPr>
              <a:t>&lt;/html&gt;</a:t>
            </a:r>
            <a:endParaRPr lang="en-US" sz="2000" dirty="0">
              <a:solidFill>
                <a:srgbClr val="7030A0"/>
              </a:solidFill>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5286380" y="4143380"/>
            <a:ext cx="2276475"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6072230"/>
          </a:xfrm>
        </p:spPr>
        <p:txBody>
          <a:bodyPr>
            <a:normAutofit fontScale="92500" lnSpcReduction="10000"/>
          </a:bodyPr>
          <a:lstStyle/>
          <a:p>
            <a:pPr algn="just">
              <a:buNone/>
            </a:pPr>
            <a:r>
              <a:rPr lang="en-US" sz="2000" b="1" dirty="0" smtClean="0">
                <a:solidFill>
                  <a:srgbClr val="0070C0"/>
                </a:solidFill>
                <a:latin typeface="Cambria" pitchFamily="18" charset="0"/>
              </a:rPr>
              <a:t>Get Your Time Zone</a:t>
            </a:r>
          </a:p>
          <a:p>
            <a:pPr algn="just"/>
            <a:r>
              <a:rPr lang="en-US" sz="2000" dirty="0" smtClean="0">
                <a:solidFill>
                  <a:srgbClr val="0070C0"/>
                </a:solidFill>
                <a:latin typeface="Cambria" pitchFamily="18" charset="0"/>
              </a:rPr>
              <a:t>If the time you got back from the code is not correct, it's probably because your server is in another country or set up for a different </a:t>
            </a:r>
            <a:r>
              <a:rPr lang="en-US" sz="2000" dirty="0" err="1" smtClean="0">
                <a:solidFill>
                  <a:srgbClr val="0070C0"/>
                </a:solidFill>
                <a:latin typeface="Cambria" pitchFamily="18" charset="0"/>
              </a:rPr>
              <a:t>timezone</a:t>
            </a:r>
            <a:r>
              <a:rPr lang="en-US" sz="2000" dirty="0" smtClean="0">
                <a:solidFill>
                  <a:srgbClr val="0070C0"/>
                </a:solidFill>
                <a:latin typeface="Cambria" pitchFamily="18" charset="0"/>
              </a:rPr>
              <a:t>.</a:t>
            </a:r>
          </a:p>
          <a:p>
            <a:pPr algn="just"/>
            <a:r>
              <a:rPr lang="en-US" sz="2000" dirty="0" smtClean="0">
                <a:solidFill>
                  <a:srgbClr val="0070C0"/>
                </a:solidFill>
                <a:latin typeface="Cambria" pitchFamily="18" charset="0"/>
              </a:rPr>
              <a:t>So, if you need the time to be correct according to a specific location, you can set the </a:t>
            </a:r>
            <a:r>
              <a:rPr lang="en-US" sz="2000" dirty="0" err="1" smtClean="0">
                <a:solidFill>
                  <a:srgbClr val="0070C0"/>
                </a:solidFill>
                <a:latin typeface="Cambria" pitchFamily="18" charset="0"/>
              </a:rPr>
              <a:t>timezone</a:t>
            </a:r>
            <a:r>
              <a:rPr lang="en-US" sz="2000" dirty="0" smtClean="0">
                <a:solidFill>
                  <a:srgbClr val="0070C0"/>
                </a:solidFill>
                <a:latin typeface="Cambria" pitchFamily="18" charset="0"/>
              </a:rPr>
              <a:t> you want to use.</a:t>
            </a:r>
          </a:p>
          <a:p>
            <a:pPr algn="just"/>
            <a:r>
              <a:rPr lang="en-US" sz="2000" dirty="0" smtClean="0">
                <a:solidFill>
                  <a:srgbClr val="0070C0"/>
                </a:solidFill>
                <a:latin typeface="Cambria" pitchFamily="18" charset="0"/>
              </a:rPr>
              <a:t>The example below sets the </a:t>
            </a:r>
            <a:r>
              <a:rPr lang="en-US" sz="2000" dirty="0" err="1" smtClean="0">
                <a:solidFill>
                  <a:srgbClr val="0070C0"/>
                </a:solidFill>
                <a:latin typeface="Cambria" pitchFamily="18" charset="0"/>
              </a:rPr>
              <a:t>timezone</a:t>
            </a:r>
            <a:r>
              <a:rPr lang="en-US" sz="2000" dirty="0" smtClean="0">
                <a:solidFill>
                  <a:srgbClr val="0070C0"/>
                </a:solidFill>
                <a:latin typeface="Cambria" pitchFamily="18" charset="0"/>
              </a:rPr>
              <a:t> to "America/</a:t>
            </a:r>
            <a:r>
              <a:rPr lang="en-US" sz="2000" dirty="0" err="1" smtClean="0">
                <a:solidFill>
                  <a:srgbClr val="0070C0"/>
                </a:solidFill>
                <a:latin typeface="Cambria" pitchFamily="18" charset="0"/>
              </a:rPr>
              <a:t>New_York</a:t>
            </a:r>
            <a:r>
              <a:rPr lang="en-US" sz="2000" dirty="0" smtClean="0">
                <a:solidFill>
                  <a:srgbClr val="0070C0"/>
                </a:solidFill>
                <a:latin typeface="Cambria" pitchFamily="18" charset="0"/>
              </a:rPr>
              <a:t>", then outputs the current time in the specified format:</a:t>
            </a:r>
          </a:p>
          <a:p>
            <a:pPr algn="just">
              <a:buNone/>
            </a:pPr>
            <a:r>
              <a:rPr lang="en-US" sz="2000" b="1" dirty="0" smtClean="0">
                <a:solidFill>
                  <a:srgbClr val="0070C0"/>
                </a:solidFill>
                <a:latin typeface="Cambria" pitchFamily="18" charset="0"/>
              </a:rPr>
              <a:t>Example</a:t>
            </a:r>
          </a:p>
          <a:p>
            <a:pPr algn="just">
              <a:buNone/>
            </a:pPr>
            <a:r>
              <a:rPr lang="en-US" sz="2000" dirty="0" smtClean="0">
                <a:solidFill>
                  <a:srgbClr val="0070C0"/>
                </a:solidFill>
                <a:latin typeface="Cambria" pitchFamily="18" charset="0"/>
              </a:rPr>
              <a:t>&lt;!DOCTYPE html&gt;</a:t>
            </a:r>
          </a:p>
          <a:p>
            <a:pPr algn="just">
              <a:buNone/>
            </a:pPr>
            <a:r>
              <a:rPr lang="en-US" sz="2000" dirty="0" smtClean="0">
                <a:solidFill>
                  <a:srgbClr val="0070C0"/>
                </a:solidFill>
                <a:latin typeface="Cambria" pitchFamily="18" charset="0"/>
              </a:rPr>
              <a:t>&lt;html&gt;</a:t>
            </a:r>
          </a:p>
          <a:p>
            <a:pPr algn="just">
              <a:buNone/>
            </a:pPr>
            <a:r>
              <a:rPr lang="en-US" sz="2000" dirty="0" smtClean="0">
                <a:solidFill>
                  <a:srgbClr val="0070C0"/>
                </a:solidFill>
                <a:latin typeface="Cambria" pitchFamily="18" charset="0"/>
              </a:rPr>
              <a:t>&lt;body&gt;</a:t>
            </a:r>
          </a:p>
          <a:p>
            <a:pPr algn="just">
              <a:buNone/>
            </a:pPr>
            <a:endParaRPr lang="en-US" sz="2000" dirty="0" smtClean="0">
              <a:solidFill>
                <a:srgbClr val="0070C0"/>
              </a:solidFill>
              <a:latin typeface="Cambria" pitchFamily="18" charset="0"/>
            </a:endParaRPr>
          </a:p>
          <a:p>
            <a:pPr algn="just">
              <a:buNone/>
            </a:pPr>
            <a:r>
              <a:rPr lang="en-US" sz="2000" dirty="0" smtClean="0">
                <a:solidFill>
                  <a:srgbClr val="0070C0"/>
                </a:solidFill>
                <a:latin typeface="Cambria" pitchFamily="18" charset="0"/>
              </a:rPr>
              <a:t>&lt;?</a:t>
            </a:r>
            <a:r>
              <a:rPr lang="en-US" sz="2000" dirty="0" err="1" smtClean="0">
                <a:solidFill>
                  <a:srgbClr val="0070C0"/>
                </a:solidFill>
                <a:latin typeface="Cambria" pitchFamily="18" charset="0"/>
              </a:rPr>
              <a:t>php</a:t>
            </a:r>
            <a:endParaRPr lang="en-US" sz="2000" dirty="0" smtClean="0">
              <a:solidFill>
                <a:srgbClr val="0070C0"/>
              </a:solidFill>
              <a:latin typeface="Cambria" pitchFamily="18" charset="0"/>
            </a:endParaRPr>
          </a:p>
          <a:p>
            <a:pPr algn="just">
              <a:buNone/>
            </a:pPr>
            <a:r>
              <a:rPr lang="en-US" sz="2000" dirty="0" err="1" smtClean="0">
                <a:solidFill>
                  <a:srgbClr val="0070C0"/>
                </a:solidFill>
                <a:latin typeface="Cambria" pitchFamily="18" charset="0"/>
              </a:rPr>
              <a:t>date_default_timezone_set</a:t>
            </a:r>
            <a:r>
              <a:rPr lang="en-US" sz="2000" dirty="0" smtClean="0">
                <a:solidFill>
                  <a:srgbClr val="0070C0"/>
                </a:solidFill>
                <a:latin typeface="Cambria" pitchFamily="18" charset="0"/>
              </a:rPr>
              <a:t>("America/</a:t>
            </a:r>
            <a:r>
              <a:rPr lang="en-US" sz="2000" dirty="0" err="1" smtClean="0">
                <a:solidFill>
                  <a:srgbClr val="0070C0"/>
                </a:solidFill>
                <a:latin typeface="Cambria" pitchFamily="18" charset="0"/>
              </a:rPr>
              <a:t>New_York</a:t>
            </a:r>
            <a:r>
              <a:rPr lang="en-US" sz="2000" dirty="0" smtClean="0">
                <a:solidFill>
                  <a:srgbClr val="0070C0"/>
                </a:solidFill>
                <a:latin typeface="Cambria" pitchFamily="18" charset="0"/>
              </a:rPr>
              <a:t>");</a:t>
            </a:r>
          </a:p>
          <a:p>
            <a:pPr algn="just">
              <a:buNone/>
            </a:pPr>
            <a:r>
              <a:rPr lang="en-US" sz="2000" dirty="0" smtClean="0">
                <a:solidFill>
                  <a:srgbClr val="0070C0"/>
                </a:solidFill>
                <a:latin typeface="Cambria" pitchFamily="18" charset="0"/>
              </a:rPr>
              <a:t>echo "The time is " . date("h:i:sa");</a:t>
            </a:r>
          </a:p>
          <a:p>
            <a:pPr algn="just">
              <a:buNone/>
            </a:pPr>
            <a:r>
              <a:rPr lang="en-US" sz="2000" dirty="0" smtClean="0">
                <a:solidFill>
                  <a:srgbClr val="0070C0"/>
                </a:solidFill>
                <a:latin typeface="Cambria" pitchFamily="18" charset="0"/>
              </a:rPr>
              <a:t>?&gt;</a:t>
            </a:r>
          </a:p>
          <a:p>
            <a:pPr algn="just">
              <a:buNone/>
            </a:pPr>
            <a:endParaRPr lang="en-US" sz="2000" dirty="0" smtClean="0">
              <a:solidFill>
                <a:srgbClr val="0070C0"/>
              </a:solidFill>
              <a:latin typeface="Cambria" pitchFamily="18" charset="0"/>
            </a:endParaRPr>
          </a:p>
          <a:p>
            <a:pPr algn="just">
              <a:buNone/>
            </a:pPr>
            <a:r>
              <a:rPr lang="en-US" sz="2000" dirty="0" smtClean="0">
                <a:solidFill>
                  <a:srgbClr val="0070C0"/>
                </a:solidFill>
                <a:latin typeface="Cambria" pitchFamily="18" charset="0"/>
              </a:rPr>
              <a:t>&lt;/body&gt;</a:t>
            </a:r>
          </a:p>
          <a:p>
            <a:pPr algn="just">
              <a:buNone/>
            </a:pPr>
            <a:r>
              <a:rPr lang="en-US" sz="2000" dirty="0" smtClean="0">
                <a:solidFill>
                  <a:srgbClr val="0070C0"/>
                </a:solidFill>
                <a:latin typeface="Cambria" pitchFamily="18" charset="0"/>
              </a:rPr>
              <a:t>&lt;/html&gt;</a:t>
            </a:r>
          </a:p>
          <a:p>
            <a:pPr algn="just">
              <a:buNone/>
            </a:pPr>
            <a:endParaRPr lang="en-US" sz="2000" dirty="0" smtClean="0">
              <a:solidFill>
                <a:srgbClr val="0070C0"/>
              </a:solidFill>
              <a:latin typeface="Cambria" pitchFamily="18" charset="0"/>
            </a:endParaRPr>
          </a:p>
          <a:p>
            <a:pPr>
              <a:buNone/>
            </a:pPr>
            <a:endParaRPr lang="en-US" sz="2000" dirty="0">
              <a:solidFill>
                <a:srgbClr val="0070C0"/>
              </a:solidFill>
              <a:latin typeface="Cambria"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904656"/>
          </a:xfrm>
        </p:spPr>
        <p:txBody>
          <a:bodyPr>
            <a:normAutofit/>
          </a:bodyPr>
          <a:lstStyle/>
          <a:p>
            <a:pPr>
              <a:buNone/>
            </a:pPr>
            <a:r>
              <a:rPr lang="en-IN" sz="2400" dirty="0" smtClean="0">
                <a:solidFill>
                  <a:srgbClr val="002060"/>
                </a:solidFill>
                <a:latin typeface="Cambria" pitchFamily="18" charset="0"/>
              </a:rPr>
              <a:t>&lt;!DOCTYPE html&gt;</a:t>
            </a:r>
          </a:p>
          <a:p>
            <a:pPr>
              <a:buNone/>
            </a:pPr>
            <a:r>
              <a:rPr lang="en-IN" sz="2400" dirty="0" smtClean="0">
                <a:solidFill>
                  <a:srgbClr val="002060"/>
                </a:solidFill>
                <a:latin typeface="Cambria" pitchFamily="18" charset="0"/>
              </a:rPr>
              <a:t>&lt;html&gt;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a:t>
            </a:r>
            <a:r>
              <a:rPr lang="en-IN" sz="2400" dirty="0" err="1" smtClean="0">
                <a:solidFill>
                  <a:srgbClr val="002060"/>
                </a:solidFill>
                <a:latin typeface="Cambria" pitchFamily="18" charset="0"/>
              </a:rPr>
              <a:t>php</a:t>
            </a:r>
            <a:endParaRPr lang="en-IN" sz="2400" dirty="0" smtClean="0">
              <a:solidFill>
                <a:srgbClr val="002060"/>
              </a:solidFill>
              <a:latin typeface="Cambria" pitchFamily="18" charset="0"/>
            </a:endParaRP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("tomorrow");</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("next Saturday");</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("+3 Months");</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&lt;/html&gt;</a:t>
            </a:r>
          </a:p>
          <a:p>
            <a:pPr>
              <a:buNone/>
            </a:pPr>
            <a:endParaRPr lang="en-IN" sz="2400" dirty="0">
              <a:solidFill>
                <a:srgbClr val="002060"/>
              </a:solidFill>
              <a:latin typeface="Cambria"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6085656" y="4537298"/>
            <a:ext cx="2590800" cy="1123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048672"/>
          </a:xfrm>
        </p:spPr>
        <p:txBody>
          <a:bodyPr>
            <a:normAutofit/>
          </a:bodyPr>
          <a:lstStyle/>
          <a:p>
            <a:pPr>
              <a:buNone/>
            </a:pPr>
            <a:r>
              <a:rPr lang="en-IN" sz="2400" dirty="0" smtClean="0">
                <a:solidFill>
                  <a:srgbClr val="002060"/>
                </a:solidFill>
                <a:latin typeface="Cambria" pitchFamily="18" charset="0"/>
              </a:rPr>
              <a:t>&lt;!DOCTYPE html&gt;</a:t>
            </a:r>
          </a:p>
          <a:p>
            <a:pPr>
              <a:buNone/>
            </a:pPr>
            <a:r>
              <a:rPr lang="en-IN" sz="2400" dirty="0" smtClean="0">
                <a:solidFill>
                  <a:srgbClr val="002060"/>
                </a:solidFill>
                <a:latin typeface="Cambria" pitchFamily="18" charset="0"/>
              </a:rPr>
              <a:t>&lt;html&gt;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a:t>
            </a:r>
            <a:r>
              <a:rPr lang="en-IN" sz="2400" dirty="0" err="1" smtClean="0">
                <a:solidFill>
                  <a:srgbClr val="002060"/>
                </a:solidFill>
                <a:latin typeface="Cambria" pitchFamily="18" charset="0"/>
              </a:rPr>
              <a:t>php</a:t>
            </a:r>
            <a:endParaRPr lang="en-IN" sz="2400" dirty="0" smtClean="0">
              <a:solidFill>
                <a:srgbClr val="002060"/>
              </a:solidFill>
              <a:latin typeface="Cambria" pitchFamily="18" charset="0"/>
            </a:endParaRP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("tomorrow");</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("next Saturday");</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$d=</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("+3 Months");</a:t>
            </a:r>
          </a:p>
          <a:p>
            <a:pPr>
              <a:buNone/>
            </a:pPr>
            <a:r>
              <a:rPr lang="en-IN" sz="2400" dirty="0" smtClean="0">
                <a:solidFill>
                  <a:srgbClr val="002060"/>
                </a:solidFill>
                <a:latin typeface="Cambria" pitchFamily="18" charset="0"/>
              </a:rPr>
              <a:t>echo date("Y-m-d h:i:sa", $d)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&lt;/html&gt;</a:t>
            </a:r>
          </a:p>
          <a:p>
            <a:pPr>
              <a:buNone/>
            </a:pPr>
            <a:endParaRPr lang="en-IN" sz="2400" dirty="0">
              <a:solidFill>
                <a:srgbClr val="002060"/>
              </a:solidFill>
              <a:latin typeface="Cambria"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6155382" y="4483199"/>
            <a:ext cx="2305050" cy="962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a:bodyPr>
          <a:lstStyle/>
          <a:p>
            <a:pPr>
              <a:buNone/>
            </a:pPr>
            <a:r>
              <a:rPr lang="en-IN" sz="2400" dirty="0" smtClean="0">
                <a:solidFill>
                  <a:srgbClr val="002060"/>
                </a:solidFill>
                <a:latin typeface="Cambria" pitchFamily="18" charset="0"/>
              </a:rPr>
              <a:t>&lt;!DOCTYPE html&gt;</a:t>
            </a:r>
          </a:p>
          <a:p>
            <a:pPr>
              <a:buNone/>
            </a:pPr>
            <a:r>
              <a:rPr lang="en-IN" sz="2400" dirty="0" smtClean="0">
                <a:solidFill>
                  <a:srgbClr val="002060"/>
                </a:solidFill>
                <a:latin typeface="Cambria" pitchFamily="18" charset="0"/>
              </a:rPr>
              <a:t>&lt;html&gt;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a:t>
            </a:r>
            <a:r>
              <a:rPr lang="en-IN" sz="2400" dirty="0" err="1" smtClean="0">
                <a:solidFill>
                  <a:srgbClr val="002060"/>
                </a:solidFill>
                <a:latin typeface="Cambria" pitchFamily="18" charset="0"/>
              </a:rPr>
              <a:t>php</a:t>
            </a:r>
            <a:endParaRPr lang="en-IN" sz="2400" dirty="0" smtClean="0">
              <a:solidFill>
                <a:srgbClr val="002060"/>
              </a:solidFill>
              <a:latin typeface="Cambria" pitchFamily="18" charset="0"/>
            </a:endParaRPr>
          </a:p>
          <a:p>
            <a:pPr>
              <a:buNone/>
            </a:pPr>
            <a:r>
              <a:rPr lang="en-IN" sz="2400" dirty="0" smtClean="0">
                <a:solidFill>
                  <a:srgbClr val="002060"/>
                </a:solidFill>
                <a:latin typeface="Cambria" pitchFamily="18" charset="0"/>
              </a:rPr>
              <a:t>$</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("Saturday");</a:t>
            </a:r>
          </a:p>
          <a:p>
            <a:pPr>
              <a:buNone/>
            </a:pPr>
            <a:r>
              <a:rPr lang="en-IN" sz="2400" dirty="0" smtClean="0">
                <a:solidFill>
                  <a:srgbClr val="002060"/>
                </a:solidFill>
                <a:latin typeface="Cambria" pitchFamily="18" charset="0"/>
              </a:rPr>
              <a:t>$</a:t>
            </a:r>
            <a:r>
              <a:rPr lang="en-IN" sz="2400" dirty="0" err="1" smtClean="0">
                <a:solidFill>
                  <a:srgbClr val="002060"/>
                </a:solidFill>
                <a:latin typeface="Cambria" pitchFamily="18" charset="0"/>
              </a:rPr>
              <a:t>enddate</a:t>
            </a:r>
            <a:r>
              <a:rPr lang="en-IN" sz="2400" dirty="0" smtClean="0">
                <a:solidFill>
                  <a:srgbClr val="002060"/>
                </a:solidFill>
                <a:latin typeface="Cambria" pitchFamily="18" charset="0"/>
              </a:rPr>
              <a:t>=</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("+6 weeks", $</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a:t>
            </a:r>
          </a:p>
          <a:p>
            <a:pPr>
              <a:buNone/>
            </a:pPr>
            <a:r>
              <a:rPr lang="en-IN" sz="2400" dirty="0" smtClean="0">
                <a:solidFill>
                  <a:srgbClr val="002060"/>
                </a:solidFill>
                <a:latin typeface="Cambria" pitchFamily="18" charset="0"/>
              </a:rPr>
              <a:t>while ($</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 &lt; $</a:t>
            </a:r>
            <a:r>
              <a:rPr lang="en-IN" sz="2400" dirty="0" err="1" smtClean="0">
                <a:solidFill>
                  <a:srgbClr val="002060"/>
                </a:solidFill>
                <a:latin typeface="Cambria" pitchFamily="18" charset="0"/>
              </a:rPr>
              <a:t>enddate</a:t>
            </a:r>
            <a:r>
              <a:rPr lang="en-IN" sz="2400" dirty="0" smtClean="0">
                <a:solidFill>
                  <a:srgbClr val="002060"/>
                </a:solidFill>
                <a:latin typeface="Cambria" pitchFamily="18" charset="0"/>
              </a:rPr>
              <a:t>) {</a:t>
            </a:r>
          </a:p>
          <a:p>
            <a:pPr>
              <a:buNone/>
            </a:pPr>
            <a:r>
              <a:rPr lang="en-IN" sz="2400" dirty="0" smtClean="0">
                <a:solidFill>
                  <a:srgbClr val="002060"/>
                </a:solidFill>
                <a:latin typeface="Cambria" pitchFamily="18" charset="0"/>
              </a:rPr>
              <a:t>  echo date("M d", $</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 . "&lt;</a:t>
            </a:r>
            <a:r>
              <a:rPr lang="en-IN" sz="2400" dirty="0" err="1" smtClean="0">
                <a:solidFill>
                  <a:srgbClr val="002060"/>
                </a:solidFill>
                <a:latin typeface="Cambria" pitchFamily="18" charset="0"/>
              </a:rPr>
              <a:t>br</a:t>
            </a: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  $</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 = </a:t>
            </a:r>
            <a:r>
              <a:rPr lang="en-IN" sz="2400" dirty="0" err="1" smtClean="0">
                <a:solidFill>
                  <a:srgbClr val="002060"/>
                </a:solidFill>
                <a:latin typeface="Cambria" pitchFamily="18" charset="0"/>
              </a:rPr>
              <a:t>strtotime</a:t>
            </a:r>
            <a:r>
              <a:rPr lang="en-IN" sz="2400" dirty="0" smtClean="0">
                <a:solidFill>
                  <a:srgbClr val="002060"/>
                </a:solidFill>
                <a:latin typeface="Cambria" pitchFamily="18" charset="0"/>
              </a:rPr>
              <a:t>("+1 week", $</a:t>
            </a:r>
            <a:r>
              <a:rPr lang="en-IN" sz="2400" dirty="0" err="1" smtClean="0">
                <a:solidFill>
                  <a:srgbClr val="002060"/>
                </a:solidFill>
                <a:latin typeface="Cambria" pitchFamily="18" charset="0"/>
              </a:rPr>
              <a:t>startdate</a:t>
            </a:r>
            <a:r>
              <a:rPr lang="en-IN" sz="2400" dirty="0" smtClean="0">
                <a:solidFill>
                  <a:srgbClr val="002060"/>
                </a:solidFill>
                <a:latin typeface="Cambria" pitchFamily="18" charset="0"/>
              </a:rPr>
              <a:t>);</a:t>
            </a:r>
          </a:p>
          <a:p>
            <a:pPr>
              <a:buNone/>
            </a:pPr>
            <a:r>
              <a:rPr lang="en-IN" sz="2400" dirty="0" smtClean="0">
                <a:solidFill>
                  <a:srgbClr val="002060"/>
                </a:solidFill>
                <a:latin typeface="Cambria" pitchFamily="18" charset="0"/>
              </a:rPr>
              <a:t>}</a:t>
            </a:r>
          </a:p>
          <a:p>
            <a:pPr>
              <a:buNone/>
            </a:pPr>
            <a:r>
              <a:rPr lang="en-IN" sz="2400" dirty="0" smtClean="0">
                <a:solidFill>
                  <a:srgbClr val="002060"/>
                </a:solidFill>
                <a:latin typeface="Cambria" pitchFamily="18" charset="0"/>
              </a:rPr>
              <a:t>?&gt;</a:t>
            </a:r>
          </a:p>
          <a:p>
            <a:pPr>
              <a:buNone/>
            </a:pPr>
            <a:r>
              <a:rPr lang="en-IN" sz="2400" dirty="0" smtClean="0">
                <a:solidFill>
                  <a:srgbClr val="002060"/>
                </a:solidFill>
                <a:latin typeface="Cambria" pitchFamily="18" charset="0"/>
              </a:rPr>
              <a:t>&lt;/body&gt;</a:t>
            </a:r>
          </a:p>
          <a:p>
            <a:pPr>
              <a:buNone/>
            </a:pPr>
            <a:r>
              <a:rPr lang="en-IN" sz="2400" dirty="0" smtClean="0">
                <a:solidFill>
                  <a:srgbClr val="002060"/>
                </a:solidFill>
                <a:latin typeface="Cambria" pitchFamily="18" charset="0"/>
              </a:rPr>
              <a:t>&lt;/html&gt;</a:t>
            </a:r>
          </a:p>
          <a:p>
            <a:pPr>
              <a:buNone/>
            </a:pPr>
            <a:endParaRPr lang="en-IN" sz="2400" dirty="0">
              <a:solidFill>
                <a:srgbClr val="002060"/>
              </a:solidFill>
              <a:latin typeface="Cambria"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339780" y="4797152"/>
            <a:ext cx="2552700" cy="1400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346092"/>
          </a:xfrm>
        </p:spPr>
        <p:txBody>
          <a:bodyPr>
            <a:noAutofit/>
          </a:bodyPr>
          <a:lstStyle/>
          <a:p>
            <a:r>
              <a:rPr lang="en-US" sz="2400" b="1" dirty="0" smtClean="0">
                <a:solidFill>
                  <a:srgbClr val="002060"/>
                </a:solidFill>
                <a:latin typeface="Cambria" pitchFamily="18" charset="0"/>
              </a:rPr>
              <a:t>PHP File Handling</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86478"/>
          </a:xfrm>
        </p:spPr>
        <p:txBody>
          <a:bodyPr>
            <a:normAutofit/>
          </a:bodyPr>
          <a:lstStyle/>
          <a:p>
            <a:pPr marL="0" indent="0" algn="just">
              <a:buNone/>
            </a:pPr>
            <a:r>
              <a:rPr lang="en-US" sz="2000" dirty="0" smtClean="0">
                <a:solidFill>
                  <a:srgbClr val="002060"/>
                </a:solidFill>
                <a:latin typeface="Cambria" pitchFamily="18" charset="0"/>
              </a:rPr>
              <a:t>File handling is an important part of any web application. You often need to open and process a file for different tasks.</a:t>
            </a:r>
          </a:p>
          <a:p>
            <a:pPr algn="just">
              <a:buNone/>
            </a:pPr>
            <a:r>
              <a:rPr lang="en-US" sz="2000" dirty="0" smtClean="0">
                <a:solidFill>
                  <a:srgbClr val="002060"/>
                </a:solidFill>
                <a:latin typeface="Cambria" pitchFamily="18" charset="0"/>
              </a:rPr>
              <a:t>PHP </a:t>
            </a:r>
            <a:r>
              <a:rPr lang="en-US" sz="2000" dirty="0" err="1" smtClean="0">
                <a:solidFill>
                  <a:srgbClr val="002060"/>
                </a:solidFill>
                <a:latin typeface="Cambria" pitchFamily="18" charset="0"/>
              </a:rPr>
              <a:t>readfile</a:t>
            </a:r>
            <a:r>
              <a:rPr lang="en-US" sz="2000" dirty="0" smtClean="0">
                <a:solidFill>
                  <a:srgbClr val="002060"/>
                </a:solidFill>
                <a:latin typeface="Cambria" pitchFamily="18" charset="0"/>
              </a:rPr>
              <a:t>() Function</a:t>
            </a:r>
          </a:p>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readfile</a:t>
            </a:r>
            <a:r>
              <a:rPr lang="en-US" sz="2000" dirty="0" smtClean="0">
                <a:solidFill>
                  <a:srgbClr val="002060"/>
                </a:solidFill>
                <a:latin typeface="Cambria" pitchFamily="18" charset="0"/>
              </a:rPr>
              <a:t>() function reads a file and writes it to the output buffer.</a:t>
            </a:r>
          </a:p>
          <a:p>
            <a:pPr algn="just"/>
            <a:r>
              <a:rPr lang="en-US" sz="2000" dirty="0" smtClean="0">
                <a:solidFill>
                  <a:srgbClr val="002060"/>
                </a:solidFill>
                <a:latin typeface="Cambria" pitchFamily="18" charset="0"/>
              </a:rPr>
              <a:t>Assume we have a text file called "webdictionary.txt", stored on the server, that looks like this:</a:t>
            </a:r>
          </a:p>
          <a:p>
            <a:pPr marL="0" indent="0">
              <a:buNone/>
            </a:pPr>
            <a:endParaRPr lang="en-US" sz="2000" dirty="0" smtClean="0">
              <a:solidFill>
                <a:srgbClr val="002060"/>
              </a:solidFill>
              <a:latin typeface="Cambria" pitchFamily="18" charset="0"/>
            </a:endParaRPr>
          </a:p>
          <a:p>
            <a:pPr marL="0" indent="0">
              <a:buNone/>
            </a:pPr>
            <a:r>
              <a:rPr lang="en-US" sz="2000" dirty="0" smtClean="0">
                <a:solidFill>
                  <a:srgbClr val="002060"/>
                </a:solidFill>
                <a:latin typeface="Cambria" pitchFamily="18" charset="0"/>
              </a:rPr>
              <a:t>&lt;!DOCTYPE html&gt;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&lt;html&gt;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&lt;body&gt;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echo </a:t>
            </a:r>
            <a:r>
              <a:rPr lang="en-US" sz="2000" dirty="0" err="1" smtClean="0">
                <a:solidFill>
                  <a:srgbClr val="002060"/>
                </a:solidFill>
                <a:latin typeface="Cambria" pitchFamily="18" charset="0"/>
              </a:rPr>
              <a:t>readfile</a:t>
            </a:r>
            <a:r>
              <a:rPr lang="en-US" sz="2000" dirty="0" smtClean="0">
                <a:solidFill>
                  <a:srgbClr val="002060"/>
                </a:solidFill>
                <a:latin typeface="Cambria" pitchFamily="18" charset="0"/>
              </a:rPr>
              <a:t>("webdictionary.txt");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&lt;/body&gt;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&lt;/html&gt;</a:t>
            </a:r>
          </a:p>
        </p:txBody>
      </p:sp>
      <p:pic>
        <p:nvPicPr>
          <p:cNvPr id="1036" name="Picture 12"/>
          <p:cNvPicPr>
            <a:picLocks noChangeAspect="1" noChangeArrowheads="1"/>
          </p:cNvPicPr>
          <p:nvPr/>
        </p:nvPicPr>
        <p:blipFill>
          <a:blip r:embed="rId2"/>
          <a:srcRect/>
          <a:stretch>
            <a:fillRect/>
          </a:stretch>
        </p:blipFill>
        <p:spPr bwMode="auto">
          <a:xfrm>
            <a:off x="4643438" y="4548199"/>
            <a:ext cx="4024318" cy="13811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346092"/>
          </a:xfrm>
        </p:spPr>
        <p:txBody>
          <a:bodyPr>
            <a:noAutofit/>
          </a:bodyPr>
          <a:lstStyle/>
          <a:p>
            <a:r>
              <a:rPr lang="en-US" sz="2400" b="1" dirty="0" smtClean="0">
                <a:solidFill>
                  <a:srgbClr val="002060"/>
                </a:solidFill>
                <a:latin typeface="Cambria" pitchFamily="18" charset="0"/>
              </a:rPr>
              <a:t>PHP Open File - </a:t>
            </a:r>
            <a:r>
              <a:rPr lang="en-US" sz="2400" b="1" dirty="0" err="1" smtClean="0">
                <a:solidFill>
                  <a:srgbClr val="002060"/>
                </a:solidFill>
                <a:latin typeface="Cambria" pitchFamily="18" charset="0"/>
              </a:rPr>
              <a:t>fopen</a:t>
            </a:r>
            <a:r>
              <a:rPr lang="en-US" sz="2400" b="1" dirty="0" smtClean="0">
                <a:solidFill>
                  <a:srgbClr val="002060"/>
                </a:solidFill>
                <a:latin typeface="Cambria" pitchFamily="18" charset="0"/>
              </a:rPr>
              <a:t>()</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785794"/>
            <a:ext cx="8229600" cy="5857916"/>
          </a:xfrm>
        </p:spPr>
        <p:txBody>
          <a:bodyPr>
            <a:normAutofit/>
          </a:bodyPr>
          <a:lstStyle/>
          <a:p>
            <a:pPr marL="236538" indent="-236538" algn="just">
              <a:buFont typeface="Wingdings" pitchFamily="2" charset="2"/>
              <a:buChar char="Ø"/>
            </a:pPr>
            <a:r>
              <a:rPr lang="en-US" sz="2000" dirty="0" smtClean="0">
                <a:solidFill>
                  <a:srgbClr val="002060"/>
                </a:solidFill>
                <a:latin typeface="Cambria" pitchFamily="18" charset="0"/>
              </a:rPr>
              <a:t>A better method to open files is with the </a:t>
            </a:r>
            <a:r>
              <a:rPr lang="en-US" sz="2000" dirty="0" err="1" smtClean="0">
                <a:solidFill>
                  <a:srgbClr val="002060"/>
                </a:solidFill>
                <a:latin typeface="Cambria" pitchFamily="18" charset="0"/>
              </a:rPr>
              <a:t>fopen</a:t>
            </a:r>
            <a:r>
              <a:rPr lang="en-US" sz="2000" dirty="0" smtClean="0">
                <a:solidFill>
                  <a:srgbClr val="002060"/>
                </a:solidFill>
                <a:latin typeface="Cambria" pitchFamily="18" charset="0"/>
              </a:rPr>
              <a:t>() function. This function gives you more options than the </a:t>
            </a:r>
            <a:r>
              <a:rPr lang="en-US" sz="2000" dirty="0" err="1" smtClean="0">
                <a:solidFill>
                  <a:srgbClr val="002060"/>
                </a:solidFill>
                <a:latin typeface="Cambria" pitchFamily="18" charset="0"/>
              </a:rPr>
              <a:t>readfile</a:t>
            </a:r>
            <a:r>
              <a:rPr lang="en-US" sz="2000" dirty="0" smtClean="0">
                <a:solidFill>
                  <a:srgbClr val="002060"/>
                </a:solidFill>
                <a:latin typeface="Cambria" pitchFamily="18" charset="0"/>
              </a:rPr>
              <a:t>() function.</a:t>
            </a:r>
          </a:p>
          <a:p>
            <a:pPr marL="236538" indent="-236538" algn="just">
              <a:buFont typeface="Wingdings" pitchFamily="2" charset="2"/>
              <a:buChar char="Ø"/>
            </a:pPr>
            <a:r>
              <a:rPr lang="en-US" sz="2000" dirty="0" smtClean="0">
                <a:solidFill>
                  <a:srgbClr val="002060"/>
                </a:solidFill>
                <a:latin typeface="Cambria" pitchFamily="18" charset="0"/>
              </a:rPr>
              <a:t>The first parameter of </a:t>
            </a:r>
            <a:r>
              <a:rPr lang="en-US" sz="2000" dirty="0" err="1" smtClean="0">
                <a:solidFill>
                  <a:srgbClr val="002060"/>
                </a:solidFill>
                <a:latin typeface="Cambria" pitchFamily="18" charset="0"/>
              </a:rPr>
              <a:t>fopen</a:t>
            </a:r>
            <a:r>
              <a:rPr lang="en-US" sz="2000" dirty="0" smtClean="0">
                <a:solidFill>
                  <a:srgbClr val="002060"/>
                </a:solidFill>
                <a:latin typeface="Cambria" pitchFamily="18" charset="0"/>
              </a:rPr>
              <a:t>() contains the name of the file to be opened and the second parameter specifies in which mode the file should be opened. The following example also generates a message if the </a:t>
            </a:r>
            <a:r>
              <a:rPr lang="en-US" sz="2000" dirty="0" err="1" smtClean="0">
                <a:solidFill>
                  <a:srgbClr val="002060"/>
                </a:solidFill>
                <a:latin typeface="Cambria" pitchFamily="18" charset="0"/>
              </a:rPr>
              <a:t>fopen</a:t>
            </a:r>
            <a:r>
              <a:rPr lang="en-US" sz="2000" dirty="0" smtClean="0">
                <a:solidFill>
                  <a:srgbClr val="002060"/>
                </a:solidFill>
                <a:latin typeface="Cambria" pitchFamily="18" charset="0"/>
              </a:rPr>
              <a:t>() function is unable to open the specified file:</a:t>
            </a:r>
          </a:p>
          <a:p>
            <a:pPr marL="0" indent="0">
              <a:buNone/>
            </a:pPr>
            <a:endParaRPr lang="en-US" sz="2000" dirty="0" smtClean="0">
              <a:solidFill>
                <a:srgbClr val="002060"/>
              </a:solidFill>
              <a:latin typeface="Cambria" pitchFamily="18" charset="0"/>
            </a:endParaRPr>
          </a:p>
          <a:p>
            <a:pPr marL="0" indent="0">
              <a:buNone/>
            </a:pPr>
            <a:r>
              <a:rPr lang="en-US" sz="2000" dirty="0" smtClean="0">
                <a:solidFill>
                  <a:srgbClr val="002060"/>
                </a:solidFill>
                <a:latin typeface="Cambria" pitchFamily="18" charset="0"/>
              </a:rPr>
              <a:t>&lt;!DOCTYPE html&gt;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&lt;html&gt;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&lt;body&gt;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a:t>
            </a:r>
            <a:r>
              <a:rPr lang="en-US" sz="2000" dirty="0" err="1" smtClean="0">
                <a:solidFill>
                  <a:srgbClr val="002060"/>
                </a:solidFill>
                <a:latin typeface="Cambria" pitchFamily="18" charset="0"/>
              </a:rPr>
              <a:t>php</a:t>
            </a:r>
            <a:r>
              <a:rPr lang="en-US" sz="2000" dirty="0" smtClean="0">
                <a:solidFill>
                  <a:srgbClr val="002060"/>
                </a:solidFill>
                <a:latin typeface="Cambria" pitchFamily="18" charset="0"/>
              </a:rPr>
              <a:t/>
            </a:r>
            <a:br>
              <a:rPr lang="en-US" sz="2000" dirty="0" smtClean="0">
                <a:solidFill>
                  <a:srgbClr val="002060"/>
                </a:solidFill>
                <a:latin typeface="Cambria" pitchFamily="18" charset="0"/>
              </a:rPr>
            </a:br>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myfile</a:t>
            </a:r>
            <a:r>
              <a:rPr lang="en-US" sz="2000" dirty="0" smtClean="0">
                <a:solidFill>
                  <a:srgbClr val="002060"/>
                </a:solidFill>
                <a:latin typeface="Cambria" pitchFamily="18" charset="0"/>
              </a:rPr>
              <a:t> = </a:t>
            </a:r>
            <a:r>
              <a:rPr lang="en-US" sz="2000" dirty="0" err="1" smtClean="0">
                <a:solidFill>
                  <a:srgbClr val="002060"/>
                </a:solidFill>
                <a:latin typeface="Cambria" pitchFamily="18" charset="0"/>
              </a:rPr>
              <a:t>fopen</a:t>
            </a:r>
            <a:r>
              <a:rPr lang="en-US" sz="2000" dirty="0" smtClean="0">
                <a:solidFill>
                  <a:srgbClr val="002060"/>
                </a:solidFill>
                <a:latin typeface="Cambria" pitchFamily="18" charset="0"/>
              </a:rPr>
              <a:t>("webdictionary.txt", "r") or die("Unable to open file!");</a:t>
            </a:r>
            <a:br>
              <a:rPr lang="en-US" sz="2000" dirty="0" smtClean="0">
                <a:solidFill>
                  <a:srgbClr val="002060"/>
                </a:solidFill>
                <a:latin typeface="Cambria" pitchFamily="18" charset="0"/>
              </a:rPr>
            </a:br>
            <a:r>
              <a:rPr lang="en-US" sz="2000" dirty="0" smtClean="0">
                <a:solidFill>
                  <a:srgbClr val="002060"/>
                </a:solidFill>
                <a:latin typeface="Cambria" pitchFamily="18" charset="0"/>
              </a:rPr>
              <a:t>echo </a:t>
            </a:r>
            <a:r>
              <a:rPr lang="en-US" sz="2000" dirty="0" err="1" smtClean="0">
                <a:solidFill>
                  <a:srgbClr val="002060"/>
                </a:solidFill>
                <a:latin typeface="Cambria" pitchFamily="18" charset="0"/>
              </a:rPr>
              <a:t>fread</a:t>
            </a:r>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myfile,filesize</a:t>
            </a:r>
            <a:r>
              <a:rPr lang="en-US" sz="2000" dirty="0" smtClean="0">
                <a:solidFill>
                  <a:srgbClr val="002060"/>
                </a:solidFill>
                <a:latin typeface="Cambria" pitchFamily="18" charset="0"/>
              </a:rPr>
              <a:t>("webdictionary.txt"));</a:t>
            </a:r>
            <a:br>
              <a:rPr lang="en-US" sz="2000" dirty="0" smtClean="0">
                <a:solidFill>
                  <a:srgbClr val="002060"/>
                </a:solidFill>
                <a:latin typeface="Cambria" pitchFamily="18" charset="0"/>
              </a:rPr>
            </a:br>
            <a:r>
              <a:rPr lang="en-US" sz="2000" dirty="0" err="1" smtClean="0">
                <a:solidFill>
                  <a:srgbClr val="002060"/>
                </a:solidFill>
                <a:latin typeface="Cambria" pitchFamily="18" charset="0"/>
              </a:rPr>
              <a:t>fclose</a:t>
            </a:r>
            <a:r>
              <a:rPr lang="en-US" sz="2000" dirty="0" smtClean="0">
                <a:solidFill>
                  <a:srgbClr val="002060"/>
                </a:solidFill>
                <a:latin typeface="Cambria" pitchFamily="18" charset="0"/>
              </a:rPr>
              <a:t>($</a:t>
            </a:r>
            <a:r>
              <a:rPr lang="en-US" sz="2000" dirty="0" err="1" smtClean="0">
                <a:solidFill>
                  <a:srgbClr val="002060"/>
                </a:solidFill>
                <a:latin typeface="Cambria" pitchFamily="18" charset="0"/>
              </a:rPr>
              <a:t>myfile</a:t>
            </a:r>
            <a:r>
              <a:rPr lang="en-US" sz="2000" dirty="0" smtClean="0">
                <a:solidFill>
                  <a:srgbClr val="002060"/>
                </a:solidFill>
                <a:latin typeface="Cambria" pitchFamily="18" charset="0"/>
              </a:rPr>
              <a: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&lt;/body&gt;</a:t>
            </a:r>
            <a:br>
              <a:rPr lang="en-US" sz="2000" dirty="0" smtClean="0">
                <a:solidFill>
                  <a:srgbClr val="002060"/>
                </a:solidFill>
                <a:latin typeface="Cambria" pitchFamily="18" charset="0"/>
              </a:rPr>
            </a:br>
            <a:r>
              <a:rPr lang="en-US" sz="2000" dirty="0" smtClean="0">
                <a:solidFill>
                  <a:srgbClr val="002060"/>
                </a:solidFill>
                <a:latin typeface="Cambria" pitchFamily="18" charset="0"/>
              </a:rPr>
              <a:t>&lt;/html&gt;</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500034" y="571480"/>
            <a:ext cx="8229600"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346092"/>
          </a:xfrm>
        </p:spPr>
        <p:txBody>
          <a:bodyPr>
            <a:noAutofit/>
          </a:bodyPr>
          <a:lstStyle/>
          <a:p>
            <a:r>
              <a:rPr lang="en-US" sz="2400" b="1" dirty="0" smtClean="0">
                <a:solidFill>
                  <a:srgbClr val="002060"/>
                </a:solidFill>
                <a:latin typeface="Cambria" pitchFamily="18" charset="0"/>
              </a:rPr>
              <a:t>PHP Read File - </a:t>
            </a:r>
            <a:r>
              <a:rPr lang="en-US" sz="2400" b="1" dirty="0" err="1" smtClean="0">
                <a:solidFill>
                  <a:srgbClr val="002060"/>
                </a:solidFill>
                <a:latin typeface="Cambria" pitchFamily="18" charset="0"/>
              </a:rPr>
              <a:t>fread</a:t>
            </a:r>
            <a:r>
              <a:rPr lang="en-US" sz="2400" b="1" dirty="0" smtClean="0">
                <a:solidFill>
                  <a:srgbClr val="002060"/>
                </a:solidFill>
                <a:latin typeface="Cambria" pitchFamily="18" charset="0"/>
              </a:rPr>
              <a:t>()</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928670"/>
            <a:ext cx="8229600" cy="5643602"/>
          </a:xfrm>
        </p:spPr>
        <p:txBody>
          <a:bodyPr>
            <a:normAutofit/>
          </a:bodyPr>
          <a:lstStyle/>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fread</a:t>
            </a:r>
            <a:r>
              <a:rPr lang="en-US" sz="2000" dirty="0" smtClean="0">
                <a:solidFill>
                  <a:srgbClr val="002060"/>
                </a:solidFill>
                <a:latin typeface="Cambria" pitchFamily="18" charset="0"/>
              </a:rPr>
              <a:t>() function reads from an open file.</a:t>
            </a:r>
          </a:p>
          <a:p>
            <a:pPr algn="just"/>
            <a:r>
              <a:rPr lang="en-US" sz="2000" dirty="0" smtClean="0">
                <a:solidFill>
                  <a:srgbClr val="002060"/>
                </a:solidFill>
                <a:latin typeface="Cambria" pitchFamily="18" charset="0"/>
              </a:rPr>
              <a:t>The first parameter of </a:t>
            </a:r>
            <a:r>
              <a:rPr lang="en-US" sz="2000" dirty="0" err="1" smtClean="0">
                <a:solidFill>
                  <a:srgbClr val="002060"/>
                </a:solidFill>
                <a:latin typeface="Cambria" pitchFamily="18" charset="0"/>
              </a:rPr>
              <a:t>fread</a:t>
            </a:r>
            <a:r>
              <a:rPr lang="en-US" sz="2000" dirty="0" smtClean="0">
                <a:solidFill>
                  <a:srgbClr val="002060"/>
                </a:solidFill>
                <a:latin typeface="Cambria" pitchFamily="18" charset="0"/>
              </a:rPr>
              <a:t>() contains the name of the file to read from and the second parameter specifies the maximum number of bytes to read.</a:t>
            </a:r>
          </a:p>
          <a:p>
            <a:pPr algn="just"/>
            <a:r>
              <a:rPr lang="en-US" sz="2000" dirty="0" smtClean="0">
                <a:solidFill>
                  <a:srgbClr val="002060"/>
                </a:solidFill>
                <a:latin typeface="Cambria" pitchFamily="18" charset="0"/>
              </a:rPr>
              <a:t>The following PHP code reads the "webdictionary.txt" file to the end:</a:t>
            </a:r>
          </a:p>
          <a:p>
            <a:pPr algn="ctr">
              <a:buNone/>
            </a:pPr>
            <a:r>
              <a:rPr lang="en-US" sz="2000" dirty="0" err="1" smtClean="0">
                <a:solidFill>
                  <a:srgbClr val="FF0000"/>
                </a:solidFill>
                <a:latin typeface="Cambria" pitchFamily="18" charset="0"/>
              </a:rPr>
              <a:t>fread</a:t>
            </a:r>
            <a:r>
              <a:rPr lang="en-US" sz="2000" dirty="0" smtClean="0">
                <a:solidFill>
                  <a:srgbClr val="FF0000"/>
                </a:solidFill>
                <a:latin typeface="Cambria" pitchFamily="18" charset="0"/>
              </a:rPr>
              <a:t>($</a:t>
            </a:r>
            <a:r>
              <a:rPr lang="en-US" sz="2000" dirty="0" err="1" smtClean="0">
                <a:solidFill>
                  <a:srgbClr val="FF0000"/>
                </a:solidFill>
                <a:latin typeface="Cambria" pitchFamily="18" charset="0"/>
              </a:rPr>
              <a:t>myfile,filesize</a:t>
            </a:r>
            <a:r>
              <a:rPr lang="en-US" sz="2000" dirty="0" smtClean="0">
                <a:solidFill>
                  <a:srgbClr val="FF0000"/>
                </a:solidFill>
                <a:latin typeface="Cambria" pitchFamily="18" charset="0"/>
              </a:rPr>
              <a:t>("webdictionary.txt"));</a:t>
            </a:r>
          </a:p>
          <a:p>
            <a:pPr algn="ctr">
              <a:buNone/>
            </a:pPr>
            <a:endParaRPr lang="en-US" sz="2000" dirty="0" smtClean="0">
              <a:solidFill>
                <a:srgbClr val="FF0000"/>
              </a:solidFill>
              <a:latin typeface="Cambria" pitchFamily="18" charset="0"/>
            </a:endParaRPr>
          </a:p>
          <a:p>
            <a:pPr algn="ctr">
              <a:spcBef>
                <a:spcPct val="0"/>
              </a:spcBef>
              <a:buNone/>
            </a:pPr>
            <a:r>
              <a:rPr lang="en-US" sz="2400" b="1" dirty="0" smtClean="0">
                <a:solidFill>
                  <a:srgbClr val="002060"/>
                </a:solidFill>
                <a:latin typeface="Cambria" pitchFamily="18" charset="0"/>
                <a:ea typeface="+mj-ea"/>
                <a:cs typeface="+mj-cs"/>
              </a:rPr>
              <a:t>PHP Close File - </a:t>
            </a:r>
            <a:r>
              <a:rPr lang="en-US" sz="2400" b="1" dirty="0" err="1" smtClean="0">
                <a:solidFill>
                  <a:srgbClr val="002060"/>
                </a:solidFill>
                <a:latin typeface="Cambria" pitchFamily="18" charset="0"/>
                <a:ea typeface="+mj-ea"/>
                <a:cs typeface="+mj-cs"/>
              </a:rPr>
              <a:t>fclose</a:t>
            </a:r>
            <a:r>
              <a:rPr lang="en-US" sz="2400" b="1" dirty="0" smtClean="0">
                <a:solidFill>
                  <a:srgbClr val="002060"/>
                </a:solidFill>
                <a:latin typeface="Cambria" pitchFamily="18" charset="0"/>
                <a:ea typeface="+mj-ea"/>
                <a:cs typeface="+mj-cs"/>
              </a:rPr>
              <a:t>()</a:t>
            </a:r>
          </a:p>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fclose</a:t>
            </a:r>
            <a:r>
              <a:rPr lang="en-US" sz="2000" dirty="0" smtClean="0">
                <a:solidFill>
                  <a:srgbClr val="002060"/>
                </a:solidFill>
                <a:latin typeface="Cambria" pitchFamily="18" charset="0"/>
              </a:rPr>
              <a:t>() function is used to close an open file.</a:t>
            </a:r>
          </a:p>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fclose</a:t>
            </a:r>
            <a:r>
              <a:rPr lang="en-US" sz="2000" dirty="0" smtClean="0">
                <a:solidFill>
                  <a:srgbClr val="002060"/>
                </a:solidFill>
                <a:latin typeface="Cambria" pitchFamily="18" charset="0"/>
              </a:rPr>
              <a:t>() requires the name of the file (or a variable that holds the filename) we want to close:</a:t>
            </a:r>
          </a:p>
          <a:p>
            <a:pPr>
              <a:buNone/>
            </a:pPr>
            <a:r>
              <a:rPr lang="en-US" sz="2000" dirty="0" smtClean="0">
                <a:solidFill>
                  <a:srgbClr val="002060"/>
                </a:solidFill>
                <a:latin typeface="Cambria" pitchFamily="18" charset="0"/>
              </a:rPr>
              <a:t>	</a:t>
            </a:r>
            <a:r>
              <a:rPr lang="en-US" sz="2000" dirty="0" smtClean="0">
                <a:solidFill>
                  <a:srgbClr val="7030A0"/>
                </a:solidFill>
                <a:latin typeface="Cambria" pitchFamily="18" charset="0"/>
              </a:rPr>
              <a:t>&lt;?</a:t>
            </a:r>
            <a:r>
              <a:rPr lang="en-US" sz="2000" dirty="0" err="1" smtClean="0">
                <a:solidFill>
                  <a:srgbClr val="7030A0"/>
                </a:solidFill>
                <a:latin typeface="Cambria" pitchFamily="18" charset="0"/>
              </a:rPr>
              <a:t>php</a:t>
            </a:r>
            <a:r>
              <a:rPr lang="en-US" sz="2000" dirty="0" smtClean="0">
                <a:solidFill>
                  <a:srgbClr val="7030A0"/>
                </a:solidFill>
                <a:latin typeface="Cambria" pitchFamily="18" charset="0"/>
              </a:rPr>
              <a:t/>
            </a:r>
            <a:br>
              <a:rPr lang="en-US" sz="2000" dirty="0" smtClean="0">
                <a:solidFill>
                  <a:srgbClr val="7030A0"/>
                </a:solidFill>
                <a:latin typeface="Cambria" pitchFamily="18" charset="0"/>
              </a:rPr>
            </a:b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 = </a:t>
            </a:r>
            <a:r>
              <a:rPr lang="en-US" sz="2000" dirty="0" err="1" smtClean="0">
                <a:solidFill>
                  <a:srgbClr val="7030A0"/>
                </a:solidFill>
                <a:latin typeface="Cambria" pitchFamily="18" charset="0"/>
              </a:rPr>
              <a:t>fopen</a:t>
            </a:r>
            <a:r>
              <a:rPr lang="en-US" sz="2000" dirty="0" smtClean="0">
                <a:solidFill>
                  <a:srgbClr val="7030A0"/>
                </a:solidFill>
                <a:latin typeface="Cambria" pitchFamily="18" charset="0"/>
              </a:rPr>
              <a:t>("webdictionary.txt", "r");</a:t>
            </a:r>
            <a:br>
              <a:rPr lang="en-US" sz="2000" dirty="0" smtClean="0">
                <a:solidFill>
                  <a:srgbClr val="7030A0"/>
                </a:solidFill>
                <a:latin typeface="Cambria" pitchFamily="18" charset="0"/>
              </a:rPr>
            </a:br>
            <a:r>
              <a:rPr lang="en-US" sz="2000" dirty="0" smtClean="0">
                <a:solidFill>
                  <a:srgbClr val="7030A0"/>
                </a:solidFill>
                <a:latin typeface="Cambria" pitchFamily="18" charset="0"/>
              </a:rPr>
              <a:t>// some code to be executed....</a:t>
            </a:r>
            <a:br>
              <a:rPr lang="en-US" sz="2000" dirty="0" smtClean="0">
                <a:solidFill>
                  <a:srgbClr val="7030A0"/>
                </a:solidFill>
                <a:latin typeface="Cambria" pitchFamily="18" charset="0"/>
              </a:rPr>
            </a:br>
            <a:r>
              <a:rPr lang="en-US" sz="2000" dirty="0" err="1" smtClean="0">
                <a:solidFill>
                  <a:srgbClr val="7030A0"/>
                </a:solidFill>
                <a:latin typeface="Cambria" pitchFamily="18" charset="0"/>
              </a:rPr>
              <a:t>fclose</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?&gt;</a:t>
            </a:r>
          </a:p>
          <a:p>
            <a:pPr>
              <a:buNone/>
            </a:pPr>
            <a:endParaRPr lang="en-US" sz="2000" dirty="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702"/>
            <a:ext cx="8229600" cy="417530"/>
          </a:xfrm>
        </p:spPr>
        <p:txBody>
          <a:bodyPr>
            <a:noAutofit/>
          </a:bodyPr>
          <a:lstStyle/>
          <a:p>
            <a:r>
              <a:rPr lang="en-US" sz="2400" b="1" dirty="0" smtClean="0">
                <a:solidFill>
                  <a:srgbClr val="002060"/>
                </a:solidFill>
                <a:latin typeface="Cambria" pitchFamily="18" charset="0"/>
              </a:rPr>
              <a:t>PHP Read Single Line - </a:t>
            </a:r>
            <a:r>
              <a:rPr lang="en-US" sz="2400" b="1" dirty="0" err="1" smtClean="0">
                <a:solidFill>
                  <a:srgbClr val="002060"/>
                </a:solidFill>
                <a:latin typeface="Cambria" pitchFamily="18" charset="0"/>
              </a:rPr>
              <a:t>fgets</a:t>
            </a:r>
            <a:r>
              <a:rPr lang="en-US" sz="2400" b="1" dirty="0" smtClean="0">
                <a:solidFill>
                  <a:srgbClr val="002060"/>
                </a:solidFill>
                <a:latin typeface="Cambria" pitchFamily="18" charset="0"/>
              </a:rPr>
              <a:t>()</a:t>
            </a:r>
            <a:endParaRPr lang="en-US" sz="2400" b="1" dirty="0">
              <a:solidFill>
                <a:srgbClr val="002060"/>
              </a:solidFill>
              <a:latin typeface="Cambria" pitchFamily="18" charset="0"/>
            </a:endParaRPr>
          </a:p>
        </p:txBody>
      </p:sp>
      <p:sp>
        <p:nvSpPr>
          <p:cNvPr id="3" name="Content Placeholder 2"/>
          <p:cNvSpPr>
            <a:spLocks noGrp="1"/>
          </p:cNvSpPr>
          <p:nvPr>
            <p:ph idx="1"/>
          </p:nvPr>
        </p:nvSpPr>
        <p:spPr>
          <a:xfrm>
            <a:off x="457200" y="857232"/>
            <a:ext cx="8229600" cy="5715040"/>
          </a:xfrm>
        </p:spPr>
        <p:txBody>
          <a:bodyPr>
            <a:normAutofit/>
          </a:bodyPr>
          <a:lstStyle/>
          <a:p>
            <a:pPr algn="just"/>
            <a:r>
              <a:rPr lang="en-US" sz="2000" dirty="0" smtClean="0">
                <a:solidFill>
                  <a:srgbClr val="002060"/>
                </a:solidFill>
                <a:latin typeface="Cambria" pitchFamily="18" charset="0"/>
              </a:rPr>
              <a:t>The </a:t>
            </a:r>
            <a:r>
              <a:rPr lang="en-US" sz="2000" dirty="0" err="1" smtClean="0">
                <a:solidFill>
                  <a:srgbClr val="002060"/>
                </a:solidFill>
                <a:latin typeface="Cambria" pitchFamily="18" charset="0"/>
              </a:rPr>
              <a:t>fgets</a:t>
            </a:r>
            <a:r>
              <a:rPr lang="en-US" sz="2000" dirty="0" smtClean="0">
                <a:solidFill>
                  <a:srgbClr val="002060"/>
                </a:solidFill>
                <a:latin typeface="Cambria" pitchFamily="18" charset="0"/>
              </a:rPr>
              <a:t>() function is used to read a single line from a file.</a:t>
            </a:r>
          </a:p>
          <a:p>
            <a:pPr algn="just"/>
            <a:r>
              <a:rPr lang="en-US" sz="2000" dirty="0" smtClean="0">
                <a:solidFill>
                  <a:srgbClr val="002060"/>
                </a:solidFill>
                <a:latin typeface="Cambria" pitchFamily="18" charset="0"/>
              </a:rPr>
              <a:t>The example below outputs the first line of the "webdictionary.txt" file:</a:t>
            </a:r>
          </a:p>
          <a:p>
            <a:pPr>
              <a:buNone/>
            </a:pPr>
            <a:r>
              <a:rPr lang="en-US" sz="2000" dirty="0" smtClean="0">
                <a:solidFill>
                  <a:srgbClr val="002060"/>
                </a:solidFill>
                <a:latin typeface="Cambria" pitchFamily="18" charset="0"/>
              </a:rPr>
              <a:t>	</a:t>
            </a:r>
          </a:p>
          <a:p>
            <a:pPr>
              <a:buNone/>
            </a:pPr>
            <a:r>
              <a:rPr lang="en-US" sz="2000" dirty="0" smtClean="0">
                <a:solidFill>
                  <a:srgbClr val="002060"/>
                </a:solidFill>
                <a:latin typeface="Cambria" pitchFamily="18" charset="0"/>
              </a:rPr>
              <a:t>	</a:t>
            </a:r>
            <a:r>
              <a:rPr lang="en-US" sz="2000" dirty="0" smtClean="0">
                <a:solidFill>
                  <a:srgbClr val="7030A0"/>
                </a:solidFill>
                <a:latin typeface="Cambria" pitchFamily="18" charset="0"/>
              </a:rPr>
              <a:t>&lt;!DOCTYPE html&gt;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&lt;html&gt;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&lt;body&gt;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a:t>
            </a:r>
            <a:r>
              <a:rPr lang="en-US" sz="2000" dirty="0" err="1" smtClean="0">
                <a:solidFill>
                  <a:srgbClr val="7030A0"/>
                </a:solidFill>
                <a:latin typeface="Cambria" pitchFamily="18" charset="0"/>
              </a:rPr>
              <a:t>php</a:t>
            </a:r>
            <a:r>
              <a:rPr lang="en-US" sz="2000" dirty="0" smtClean="0">
                <a:solidFill>
                  <a:srgbClr val="7030A0"/>
                </a:solidFill>
                <a:latin typeface="Cambria" pitchFamily="18" charset="0"/>
              </a:rPr>
              <a:t/>
            </a:r>
            <a:br>
              <a:rPr lang="en-US" sz="2000" dirty="0" smtClean="0">
                <a:solidFill>
                  <a:srgbClr val="7030A0"/>
                </a:solidFill>
                <a:latin typeface="Cambria" pitchFamily="18" charset="0"/>
              </a:rPr>
            </a:b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 = </a:t>
            </a:r>
            <a:r>
              <a:rPr lang="en-US" sz="2000" dirty="0" err="1" smtClean="0">
                <a:solidFill>
                  <a:srgbClr val="7030A0"/>
                </a:solidFill>
                <a:latin typeface="Cambria" pitchFamily="18" charset="0"/>
              </a:rPr>
              <a:t>fopen</a:t>
            </a:r>
            <a:r>
              <a:rPr lang="en-US" sz="2000" dirty="0" smtClean="0">
                <a:solidFill>
                  <a:srgbClr val="7030A0"/>
                </a:solidFill>
                <a:latin typeface="Cambria" pitchFamily="18" charset="0"/>
              </a:rPr>
              <a:t>("webdictionary.txt", "r") or die("Unable to open file!");</a:t>
            </a:r>
            <a:br>
              <a:rPr lang="en-US" sz="2000" dirty="0" smtClean="0">
                <a:solidFill>
                  <a:srgbClr val="7030A0"/>
                </a:solidFill>
                <a:latin typeface="Cambria" pitchFamily="18" charset="0"/>
              </a:rPr>
            </a:br>
            <a:r>
              <a:rPr lang="en-US" sz="2000" dirty="0" smtClean="0">
                <a:solidFill>
                  <a:srgbClr val="7030A0"/>
                </a:solidFill>
                <a:latin typeface="Cambria" pitchFamily="18" charset="0"/>
              </a:rPr>
              <a:t>echo </a:t>
            </a:r>
            <a:r>
              <a:rPr lang="en-US" sz="2000" dirty="0" err="1" smtClean="0">
                <a:solidFill>
                  <a:srgbClr val="7030A0"/>
                </a:solidFill>
                <a:latin typeface="Cambria" pitchFamily="18" charset="0"/>
              </a:rPr>
              <a:t>fgets</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err="1" smtClean="0">
                <a:solidFill>
                  <a:srgbClr val="7030A0"/>
                </a:solidFill>
                <a:latin typeface="Cambria" pitchFamily="18" charset="0"/>
              </a:rPr>
              <a:t>fclose</a:t>
            </a:r>
            <a:r>
              <a:rPr lang="en-US" sz="2000" dirty="0" smtClean="0">
                <a:solidFill>
                  <a:srgbClr val="7030A0"/>
                </a:solidFill>
                <a:latin typeface="Cambria" pitchFamily="18" charset="0"/>
              </a:rPr>
              <a:t>($</a:t>
            </a:r>
            <a:r>
              <a:rPr lang="en-US" sz="2000" dirty="0" err="1" smtClean="0">
                <a:solidFill>
                  <a:srgbClr val="7030A0"/>
                </a:solidFill>
                <a:latin typeface="Cambria" pitchFamily="18" charset="0"/>
              </a:rPr>
              <a:t>myfile</a:t>
            </a:r>
            <a:r>
              <a:rPr lang="en-US" sz="2000" dirty="0" smtClean="0">
                <a:solidFill>
                  <a:srgbClr val="7030A0"/>
                </a:solidFill>
                <a:latin typeface="Cambria" pitchFamily="18" charset="0"/>
              </a:rPr>
              <a: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&lt;/body&gt;</a:t>
            </a:r>
            <a:br>
              <a:rPr lang="en-US" sz="2000" dirty="0" smtClean="0">
                <a:solidFill>
                  <a:srgbClr val="7030A0"/>
                </a:solidFill>
                <a:latin typeface="Cambria" pitchFamily="18" charset="0"/>
              </a:rPr>
            </a:br>
            <a:r>
              <a:rPr lang="en-US" sz="2000" dirty="0" smtClean="0">
                <a:solidFill>
                  <a:srgbClr val="7030A0"/>
                </a:solidFill>
                <a:latin typeface="Cambria" pitchFamily="18" charset="0"/>
              </a:rPr>
              <a:t>&lt;/html&gt;</a:t>
            </a:r>
          </a:p>
          <a:p>
            <a:endParaRPr lang="en-US" sz="2000" dirty="0" smtClean="0">
              <a:solidFill>
                <a:srgbClr val="002060"/>
              </a:solidFill>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4929190" y="4786322"/>
            <a:ext cx="3133725" cy="46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1896</TotalTime>
  <Words>5504</Words>
  <Application>Microsoft Office PowerPoint</Application>
  <PresentationFormat>On-screen Show (4:3)</PresentationFormat>
  <Paragraphs>1070</Paragraphs>
  <Slides>105</Slides>
  <Notes>2</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Office Theme</vt:lpstr>
      <vt:lpstr>Unit IV - PHP</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PHP Objects</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PHP Assignment Operators </vt:lpstr>
      <vt:lpstr>PHP Comparison Operators </vt:lpstr>
      <vt:lpstr>PHP Increment / Decrement Operators </vt:lpstr>
      <vt:lpstr>PHP Logical Operators  </vt:lpstr>
      <vt:lpstr>PHP String Operators</vt:lpstr>
      <vt:lpstr>PHP Array Operators </vt:lpstr>
      <vt:lpstr>PHP Conditional Statements</vt:lpstr>
      <vt:lpstr>The if Statement </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Two-dimensional Arrays</vt:lpstr>
      <vt:lpstr>Slide 72</vt:lpstr>
      <vt:lpstr>PHP Functions</vt:lpstr>
      <vt:lpstr>Slide 74</vt:lpstr>
      <vt:lpstr>Slide 75</vt:lpstr>
      <vt:lpstr>Slide 76</vt:lpstr>
      <vt:lpstr>Slide 77</vt:lpstr>
      <vt:lpstr>Slide 78</vt:lpstr>
      <vt:lpstr>Slide 79</vt:lpstr>
      <vt:lpstr>Slide 80</vt:lpstr>
      <vt:lpstr>Slide 81</vt:lpstr>
      <vt:lpstr>Slide 82</vt:lpstr>
      <vt:lpstr>Slide 83</vt:lpstr>
      <vt:lpstr>Slide 84</vt:lpstr>
      <vt:lpstr>PHP Form Handling</vt:lpstr>
      <vt:lpstr>Slide 86</vt:lpstr>
      <vt:lpstr>Slide 87</vt:lpstr>
      <vt:lpstr>Slide 88</vt:lpstr>
      <vt:lpstr>Slide 89</vt:lpstr>
      <vt:lpstr>Slide 90</vt:lpstr>
      <vt:lpstr>Slide 91</vt:lpstr>
      <vt:lpstr>Slide 92</vt:lpstr>
      <vt:lpstr>Slide 93</vt:lpstr>
      <vt:lpstr>Slide 94</vt:lpstr>
      <vt:lpstr>PHP File Handling</vt:lpstr>
      <vt:lpstr>PHP Open File - fopen()</vt:lpstr>
      <vt:lpstr>Slide 97</vt:lpstr>
      <vt:lpstr>PHP Read File - fread()</vt:lpstr>
      <vt:lpstr>PHP Read Single Line - fgets()</vt:lpstr>
      <vt:lpstr>PHP Check End-Of-File - feof()</vt:lpstr>
      <vt:lpstr>PHP Read Single Character - fgetc()</vt:lpstr>
      <vt:lpstr>PHP File Upload</vt:lpstr>
      <vt:lpstr>Slide 103</vt:lpstr>
      <vt:lpstr>Slide 104</vt:lpstr>
      <vt:lpstr>PHP Connect to MySQL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online</cp:lastModifiedBy>
  <cp:revision>139</cp:revision>
  <dcterms:created xsi:type="dcterms:W3CDTF">2020-10-12T15:28:45Z</dcterms:created>
  <dcterms:modified xsi:type="dcterms:W3CDTF">2020-10-29T20:24:49Z</dcterms:modified>
</cp:coreProperties>
</file>