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8" r:id="rId4"/>
    <p:sldId id="294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801350" cy="7921625"/>
  <p:notesSz cx="6858000" cy="9144000"/>
  <p:defaultTextStyle>
    <a:defPPr>
      <a:defRPr lang="en-US"/>
    </a:defPPr>
    <a:lvl1pPr marL="0" algn="l" defTabSz="9733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6689" algn="l" defTabSz="9733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3379" algn="l" defTabSz="9733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0068" algn="l" defTabSz="9733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6758" algn="l" defTabSz="9733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3447" algn="l" defTabSz="9733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0136" algn="l" defTabSz="9733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6826" algn="l" defTabSz="9733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93515" algn="l" defTabSz="9733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76" y="-102"/>
      </p:cViewPr>
      <p:guideLst>
        <p:guide orient="horz" pos="2495"/>
        <p:guide pos="34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2" y="2460840"/>
            <a:ext cx="9181147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4488921"/>
            <a:ext cx="7560945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3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6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0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6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317234"/>
            <a:ext cx="2430303" cy="67590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317234"/>
            <a:ext cx="7110888" cy="67590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5090379"/>
            <a:ext cx="9181147" cy="1573323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357523"/>
            <a:ext cx="9181147" cy="173285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66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337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00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6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01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68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9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9" y="1848381"/>
            <a:ext cx="4770596" cy="522790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848381"/>
            <a:ext cx="4770596" cy="522790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773198"/>
            <a:ext cx="4772472" cy="73898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689" indent="0">
              <a:buNone/>
              <a:defRPr sz="2100" b="1"/>
            </a:lvl2pPr>
            <a:lvl3pPr marL="973379" indent="0">
              <a:buNone/>
              <a:defRPr sz="1900" b="1"/>
            </a:lvl3pPr>
            <a:lvl4pPr marL="1460068" indent="0">
              <a:buNone/>
              <a:defRPr sz="1700" b="1"/>
            </a:lvl4pPr>
            <a:lvl5pPr marL="1946758" indent="0">
              <a:buNone/>
              <a:defRPr sz="1700" b="1"/>
            </a:lvl5pPr>
            <a:lvl6pPr marL="2433447" indent="0">
              <a:buNone/>
              <a:defRPr sz="1700" b="1"/>
            </a:lvl6pPr>
            <a:lvl7pPr marL="2920136" indent="0">
              <a:buNone/>
              <a:defRPr sz="1700" b="1"/>
            </a:lvl7pPr>
            <a:lvl8pPr marL="3406826" indent="0">
              <a:buNone/>
              <a:defRPr sz="1700" b="1"/>
            </a:lvl8pPr>
            <a:lvl9pPr marL="389351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512182"/>
            <a:ext cx="4772472" cy="456410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1773198"/>
            <a:ext cx="4774347" cy="73898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6689" indent="0">
              <a:buNone/>
              <a:defRPr sz="2100" b="1"/>
            </a:lvl2pPr>
            <a:lvl3pPr marL="973379" indent="0">
              <a:buNone/>
              <a:defRPr sz="1900" b="1"/>
            </a:lvl3pPr>
            <a:lvl4pPr marL="1460068" indent="0">
              <a:buNone/>
              <a:defRPr sz="1700" b="1"/>
            </a:lvl4pPr>
            <a:lvl5pPr marL="1946758" indent="0">
              <a:buNone/>
              <a:defRPr sz="1700" b="1"/>
            </a:lvl5pPr>
            <a:lvl6pPr marL="2433447" indent="0">
              <a:buNone/>
              <a:defRPr sz="1700" b="1"/>
            </a:lvl6pPr>
            <a:lvl7pPr marL="2920136" indent="0">
              <a:buNone/>
              <a:defRPr sz="1700" b="1"/>
            </a:lvl7pPr>
            <a:lvl8pPr marL="3406826" indent="0">
              <a:buNone/>
              <a:defRPr sz="1700" b="1"/>
            </a:lvl8pPr>
            <a:lvl9pPr marL="3893515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2512182"/>
            <a:ext cx="4774347" cy="456410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15398"/>
            <a:ext cx="3553569" cy="13422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315400"/>
            <a:ext cx="6038254" cy="676088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657675"/>
            <a:ext cx="3553569" cy="5418612"/>
          </a:xfrm>
        </p:spPr>
        <p:txBody>
          <a:bodyPr/>
          <a:lstStyle>
            <a:lvl1pPr marL="0" indent="0">
              <a:buNone/>
              <a:defRPr sz="1500"/>
            </a:lvl1pPr>
            <a:lvl2pPr marL="486689" indent="0">
              <a:buNone/>
              <a:defRPr sz="1300"/>
            </a:lvl2pPr>
            <a:lvl3pPr marL="973379" indent="0">
              <a:buNone/>
              <a:defRPr sz="1100"/>
            </a:lvl3pPr>
            <a:lvl4pPr marL="1460068" indent="0">
              <a:buNone/>
              <a:defRPr sz="1000"/>
            </a:lvl4pPr>
            <a:lvl5pPr marL="1946758" indent="0">
              <a:buNone/>
              <a:defRPr sz="1000"/>
            </a:lvl5pPr>
            <a:lvl6pPr marL="2433447" indent="0">
              <a:buNone/>
              <a:defRPr sz="1000"/>
            </a:lvl6pPr>
            <a:lvl7pPr marL="2920136" indent="0">
              <a:buNone/>
              <a:defRPr sz="1000"/>
            </a:lvl7pPr>
            <a:lvl8pPr marL="3406826" indent="0">
              <a:buNone/>
              <a:defRPr sz="1000"/>
            </a:lvl8pPr>
            <a:lvl9pPr marL="38935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545137"/>
            <a:ext cx="6480810" cy="65463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707812"/>
            <a:ext cx="6480810" cy="4752975"/>
          </a:xfrm>
        </p:spPr>
        <p:txBody>
          <a:bodyPr/>
          <a:lstStyle>
            <a:lvl1pPr marL="0" indent="0">
              <a:buNone/>
              <a:defRPr sz="3400"/>
            </a:lvl1pPr>
            <a:lvl2pPr marL="486689" indent="0">
              <a:buNone/>
              <a:defRPr sz="3000"/>
            </a:lvl2pPr>
            <a:lvl3pPr marL="973379" indent="0">
              <a:buNone/>
              <a:defRPr sz="2600"/>
            </a:lvl3pPr>
            <a:lvl4pPr marL="1460068" indent="0">
              <a:buNone/>
              <a:defRPr sz="2100"/>
            </a:lvl4pPr>
            <a:lvl5pPr marL="1946758" indent="0">
              <a:buNone/>
              <a:defRPr sz="2100"/>
            </a:lvl5pPr>
            <a:lvl6pPr marL="2433447" indent="0">
              <a:buNone/>
              <a:defRPr sz="2100"/>
            </a:lvl6pPr>
            <a:lvl7pPr marL="2920136" indent="0">
              <a:buNone/>
              <a:defRPr sz="2100"/>
            </a:lvl7pPr>
            <a:lvl8pPr marL="3406826" indent="0">
              <a:buNone/>
              <a:defRPr sz="2100"/>
            </a:lvl8pPr>
            <a:lvl9pPr marL="3893515" indent="0">
              <a:buNone/>
              <a:defRPr sz="21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6199772"/>
            <a:ext cx="6480810" cy="929690"/>
          </a:xfrm>
        </p:spPr>
        <p:txBody>
          <a:bodyPr/>
          <a:lstStyle>
            <a:lvl1pPr marL="0" indent="0">
              <a:buNone/>
              <a:defRPr sz="1500"/>
            </a:lvl1pPr>
            <a:lvl2pPr marL="486689" indent="0">
              <a:buNone/>
              <a:defRPr sz="1300"/>
            </a:lvl2pPr>
            <a:lvl3pPr marL="973379" indent="0">
              <a:buNone/>
              <a:defRPr sz="1100"/>
            </a:lvl3pPr>
            <a:lvl4pPr marL="1460068" indent="0">
              <a:buNone/>
              <a:defRPr sz="1000"/>
            </a:lvl4pPr>
            <a:lvl5pPr marL="1946758" indent="0">
              <a:buNone/>
              <a:defRPr sz="1000"/>
            </a:lvl5pPr>
            <a:lvl6pPr marL="2433447" indent="0">
              <a:buNone/>
              <a:defRPr sz="1000"/>
            </a:lvl6pPr>
            <a:lvl7pPr marL="2920136" indent="0">
              <a:buNone/>
              <a:defRPr sz="1000"/>
            </a:lvl7pPr>
            <a:lvl8pPr marL="3406826" indent="0">
              <a:buNone/>
              <a:defRPr sz="1000"/>
            </a:lvl8pPr>
            <a:lvl9pPr marL="38935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4000" b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317232"/>
            <a:ext cx="9721215" cy="1320271"/>
          </a:xfrm>
          <a:prstGeom prst="rect">
            <a:avLst/>
          </a:prstGeom>
        </p:spPr>
        <p:txBody>
          <a:bodyPr vert="horz" lIns="97338" tIns="48669" rIns="97338" bIns="4866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848381"/>
            <a:ext cx="9721215" cy="5227906"/>
          </a:xfrm>
          <a:prstGeom prst="rect">
            <a:avLst/>
          </a:prstGeom>
        </p:spPr>
        <p:txBody>
          <a:bodyPr vert="horz" lIns="97338" tIns="48669" rIns="97338" bIns="4866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7342175"/>
            <a:ext cx="2520315" cy="421753"/>
          </a:xfrm>
          <a:prstGeom prst="rect">
            <a:avLst/>
          </a:prstGeom>
        </p:spPr>
        <p:txBody>
          <a:bodyPr vert="horz" lIns="97338" tIns="48669" rIns="97338" bIns="4866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9511-6205-429D-9BFA-EE215AA5F2B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2" y="7342175"/>
            <a:ext cx="3420428" cy="421753"/>
          </a:xfrm>
          <a:prstGeom prst="rect">
            <a:avLst/>
          </a:prstGeom>
        </p:spPr>
        <p:txBody>
          <a:bodyPr vert="horz" lIns="97338" tIns="48669" rIns="97338" bIns="4866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7" y="7342175"/>
            <a:ext cx="2520315" cy="421753"/>
          </a:xfrm>
          <a:prstGeom prst="rect">
            <a:avLst/>
          </a:prstGeom>
        </p:spPr>
        <p:txBody>
          <a:bodyPr vert="horz" lIns="97338" tIns="48669" rIns="97338" bIns="4866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DEFF-6787-4FAC-AA74-D5688DA145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337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017" indent="-365017" algn="l" defTabSz="97337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0870" indent="-304181" algn="l" defTabSz="97337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6724" indent="-243345" algn="l" defTabSz="97337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3413" indent="-243345" algn="l" defTabSz="97337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0102" indent="-243345" algn="l" defTabSz="973379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6792" indent="-243345" algn="l" defTabSz="9733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3481" indent="-243345" algn="l" defTabSz="9733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171" indent="-243345" algn="l" defTabSz="9733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6860" indent="-243345" algn="l" defTabSz="9733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33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689" algn="l" defTabSz="9733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379" algn="l" defTabSz="9733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0068" algn="l" defTabSz="9733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6758" algn="l" defTabSz="9733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3447" algn="l" defTabSz="9733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0136" algn="l" defTabSz="9733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6826" algn="l" defTabSz="9733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3515" algn="l" defTabSz="9733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2F1CBE"/>
                </a:solidFill>
                <a:latin typeface="Cambria" pitchFamily="18" charset="0"/>
              </a:rPr>
              <a:t>SCS1302 Internet Programming</a:t>
            </a:r>
            <a:endParaRPr lang="en-IN" sz="3800" b="1" dirty="0">
              <a:solidFill>
                <a:srgbClr val="2F1CBE"/>
              </a:solidFill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4127164"/>
            <a:ext cx="7560945" cy="2386172"/>
          </a:xfrm>
        </p:spPr>
        <p:txBody>
          <a:bodyPr vert="horz" lIns="97338" tIns="48669" rIns="97338" bIns="48669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+mj-ea"/>
                <a:cs typeface="+mj-cs"/>
              </a:rPr>
              <a:t>Unit 2 JavaScript</a:t>
            </a:r>
          </a:p>
          <a:p>
            <a:pPr>
              <a:spcBef>
                <a:spcPct val="0"/>
              </a:spcBef>
            </a:pPr>
            <a:endParaRPr lang="en-US" sz="3800" b="1" dirty="0">
              <a:solidFill>
                <a:schemeClr val="accent2">
                  <a:lumMod val="75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3800" b="1" dirty="0" err="1">
                <a:solidFill>
                  <a:srgbClr val="00B050"/>
                </a:solidFill>
                <a:latin typeface="Cambria" pitchFamily="18" charset="0"/>
                <a:ea typeface="+mj-ea"/>
                <a:cs typeface="+mj-cs"/>
              </a:rPr>
              <a:t>Ms.J.S.Vimali</a:t>
            </a:r>
            <a:endParaRPr lang="en-IN" sz="3800" b="1" dirty="0">
              <a:solidFill>
                <a:srgbClr val="00B050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368524"/>
            <a:ext cx="9721215" cy="18779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A string is converted to lower case with </a:t>
            </a:r>
            <a:r>
              <a:rPr lang="en-US" sz="2000" dirty="0" err="1" smtClean="0"/>
              <a:t>toLowerCase</a:t>
            </a:r>
            <a:r>
              <a:rPr lang="en-US" sz="2000" dirty="0" smtClean="0"/>
              <a:t>()</a:t>
            </a:r>
          </a:p>
          <a:p>
            <a:pPr>
              <a:buNone/>
            </a:pP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text1 = "Hello World!";       // String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text2 = text1.toLowerCase();  // text2 is text1 converted to lower</a:t>
            </a:r>
            <a:endParaRPr lang="en-IN" sz="2400" dirty="0" smtClean="0">
              <a:solidFill>
                <a:srgbClr val="2F1CBE"/>
              </a:solidFill>
              <a:latin typeface="Cambria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7403" y="4460878"/>
            <a:ext cx="26289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9303" y="4460878"/>
            <a:ext cx="25146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94271" y="3675060"/>
            <a:ext cx="2592288" cy="48500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F1CBE"/>
                </a:solidFill>
                <a:latin typeface="Cambria" pitchFamily="18" charset="0"/>
              </a:rPr>
              <a:t>Output</a:t>
            </a:r>
            <a:endParaRPr lang="en-IN" sz="2800" b="1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68" y="817540"/>
            <a:ext cx="9721215" cy="46277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The </a:t>
            </a:r>
            <a:r>
              <a:rPr lang="en-US" sz="2400" b="1" dirty="0" err="1" smtClean="0">
                <a:solidFill>
                  <a:srgbClr val="2F1CBE"/>
                </a:solidFill>
                <a:latin typeface="Cambria" pitchFamily="18" charset="0"/>
              </a:rPr>
              <a:t>concat</a:t>
            </a:r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() </a:t>
            </a:r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Method</a:t>
            </a:r>
            <a:endParaRPr lang="en-US" sz="2400" b="1" dirty="0">
              <a:solidFill>
                <a:srgbClr val="2F1CBE"/>
              </a:solidFill>
              <a:latin typeface="Cambria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0068" y="1317606"/>
            <a:ext cx="9721215" cy="5758681"/>
          </a:xfrm>
        </p:spPr>
        <p:txBody>
          <a:bodyPr>
            <a:normAutofit/>
          </a:bodyPr>
          <a:lstStyle/>
          <a:p>
            <a:pPr marL="344488" indent="-344488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concat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() joins two or more 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strings</a:t>
            </a:r>
            <a:endParaRPr lang="en-US" sz="2400" dirty="0" smtClean="0">
              <a:solidFill>
                <a:srgbClr val="2F1CBE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6031" y="2103424"/>
            <a:ext cx="540067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text1 = "Hello";</a:t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text2 = "World";</a:t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text3 = text1.concat(" ", text2);</a:t>
            </a:r>
            <a:endParaRPr lang="en-US" sz="2000" dirty="0">
              <a:solidFill>
                <a:srgbClr val="2F1CBE"/>
              </a:solidFill>
              <a:latin typeface="Cambria" pitchFamily="18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614329" y="3389308"/>
            <a:ext cx="9129872" cy="27936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103155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Segoe UI" pitchFamily="34" charset="0"/>
              </a:rPr>
              <a:t>String.trim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Segoe UI" pitchFamily="34" charset="0"/>
              </a:rPr>
              <a:t>()</a:t>
            </a:r>
          </a:p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The trim() method removes whitespace from both sides of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F1CBE"/>
              </a:solidFill>
              <a:effectLst/>
              <a:latin typeface="Cambria" pitchFamily="18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F1CBE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 = "       Hello World!        ";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alert(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str.trim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674664"/>
            <a:ext cx="9721215" cy="46277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Extracting String </a:t>
            </a:r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Characters</a:t>
            </a:r>
            <a:endParaRPr lang="en-US" sz="2000" b="1" dirty="0" smtClean="0">
              <a:solidFill>
                <a:srgbClr val="2F1CBE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103292"/>
            <a:ext cx="9721215" cy="65722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There 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are 3 methods for extracting string characters: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charAt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</a:t>
            </a:r>
            <a:r>
              <a:rPr lang="en-US" sz="2000" i="1" dirty="0" smtClean="0">
                <a:solidFill>
                  <a:srgbClr val="2F1CBE"/>
                </a:solidFill>
                <a:latin typeface="Cambria" pitchFamily="18" charset="0"/>
              </a:rPr>
              <a:t>position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charCodeAt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</a:t>
            </a:r>
            <a:r>
              <a:rPr lang="en-US" sz="2000" i="1" dirty="0" smtClean="0">
                <a:solidFill>
                  <a:srgbClr val="2F1CBE"/>
                </a:solidFill>
                <a:latin typeface="Cambria" pitchFamily="18" charset="0"/>
              </a:rPr>
              <a:t>position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Property access [ ]</a:t>
            </a:r>
          </a:p>
          <a:p>
            <a:pPr>
              <a:buNone/>
            </a:pP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The </a:t>
            </a:r>
            <a:r>
              <a:rPr lang="en-US" sz="2000" b="1" dirty="0" err="1" smtClean="0">
                <a:solidFill>
                  <a:srgbClr val="2F1CBE"/>
                </a:solidFill>
                <a:latin typeface="Cambria" pitchFamily="18" charset="0"/>
              </a:rPr>
              <a:t>charAt</a:t>
            </a:r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() Method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The 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charAt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() method returns the character at a specified index (position) in a string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:</a:t>
            </a:r>
          </a:p>
          <a:p>
            <a:pPr>
              <a:buNone/>
            </a:pP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= "HELLO WORLD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";</a:t>
            </a:r>
          </a:p>
          <a:p>
            <a:pPr algn="ctr"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       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str.charAt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(0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);            // returns H</a:t>
            </a:r>
          </a:p>
          <a:p>
            <a:pPr>
              <a:buNone/>
            </a:pPr>
            <a:endParaRPr lang="en-US" sz="2000" b="1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The </a:t>
            </a:r>
            <a:r>
              <a:rPr lang="en-US" sz="2000" b="1" dirty="0" err="1" smtClean="0">
                <a:solidFill>
                  <a:srgbClr val="2F1CBE"/>
                </a:solidFill>
                <a:latin typeface="Cambria" pitchFamily="18" charset="0"/>
              </a:rPr>
              <a:t>charCodeAt</a:t>
            </a:r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() Method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The 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charCodeAt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() method returns the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unicode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of the character at a specified index in a string: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The method returns a UTF-16 code (an integer between 0 and 65535).</a:t>
            </a:r>
          </a:p>
          <a:p>
            <a:pPr>
              <a:buNone/>
            </a:pP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= "HELLO WORLD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";</a:t>
            </a:r>
          </a:p>
          <a:p>
            <a:pPr algn="ctr"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               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str.charCodeAt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(0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);         // returns 72</a:t>
            </a:r>
            <a:endParaRPr lang="en-IN" sz="2000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05" y="1103292"/>
            <a:ext cx="9072626" cy="121444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Converting a String to an </a:t>
            </a:r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Array</a:t>
            </a:r>
            <a:b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/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A string can be converted to an array with the split() method:</a:t>
            </a:r>
            <a:endParaRPr lang="en-US" sz="2000" dirty="0">
              <a:solidFill>
                <a:srgbClr val="2F1CBE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0338" y="2817804"/>
            <a:ext cx="5400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txt = "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a,b,c,d,e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";   // String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txt.split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(",");          // Split on commas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txt.split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(" ");          // Split on spaces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txt.split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("|");          // Split on pipe</a:t>
            </a:r>
            <a:endParaRPr lang="en-US" sz="2400" dirty="0">
              <a:solidFill>
                <a:srgbClr val="2F1CBE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0081" y="4889506"/>
            <a:ext cx="92155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If the separator is omitted, the returned array will contain the whole string in index [0].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If the separator is "", the returned array will be an array of single characters:</a:t>
            </a:r>
            <a:endParaRPr lang="en-US" sz="2000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317606"/>
            <a:ext cx="9721215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Find the position of the character 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h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in the string </a:t>
            </a:r>
          </a:p>
          <a:p>
            <a:pPr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txt.var 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txt = "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abcdefghijklm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"; </a:t>
            </a: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pos = txt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. _____________;</a:t>
            </a: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IN" sz="2400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042957" y="888978"/>
            <a:ext cx="857256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Adding Numbers and Strings</a:t>
            </a:r>
            <a:endParaRPr lang="en-US" sz="2000" b="1" dirty="0">
              <a:solidFill>
                <a:srgbClr val="2F1CBE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1585" y="1746234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If you add two strings, the result will be a string concatenation:</a:t>
            </a:r>
          </a:p>
          <a:p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Example</a:t>
            </a: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x = "10";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y = "20";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z = x + y;           // z will be 1020 (a string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)</a:t>
            </a:r>
          </a:p>
          <a:p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A common mistake is to expect this result to be 30:</a:t>
            </a:r>
          </a:p>
          <a:p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x = 10;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y = 20;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z = "The result is: " + x + 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317606"/>
            <a:ext cx="9721215" cy="6357982"/>
          </a:xfrm>
        </p:spPr>
        <p:txBody>
          <a:bodyPr>
            <a:normAutofit/>
          </a:bodyPr>
          <a:lstStyle/>
          <a:p>
            <a:pPr marL="293688" indent="-293688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A common mistake is to expect this result to be 102030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:</a:t>
            </a:r>
          </a:p>
          <a:p>
            <a:pPr marL="293688" indent="0">
              <a:buNone/>
            </a:pP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x = 10;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y = 20;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z = "30";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result = x + y + z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;</a:t>
            </a:r>
          </a:p>
          <a:p>
            <a:pPr marL="293688" indent="0"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marL="293688" indent="0">
              <a:buNone/>
            </a:pP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x = "100";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y = "10";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z = x / y;       // z will be 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10</a:t>
            </a:r>
          </a:p>
          <a:p>
            <a:pPr marL="293688" indent="0"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marL="293688" indent="0">
              <a:buNone/>
            </a:pP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x = "100";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y = "10";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z = x * y;       // z will be 1000</a:t>
            </a:r>
            <a:endParaRPr lang="en-IN" sz="2400" dirty="0" err="1" smtClean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317606"/>
            <a:ext cx="9721215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x = "100";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y = "10";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z = x - y;       // z will be 90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b="1" dirty="0" err="1" smtClean="0">
                <a:solidFill>
                  <a:srgbClr val="2F1CBE"/>
                </a:solidFill>
                <a:latin typeface="Cambria" pitchFamily="18" charset="0"/>
              </a:rPr>
              <a:t>NaN</a:t>
            </a:r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 - Not a Number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NaN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is a JavaScript reserved word indicating that a number is not a legal number.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Trying to do arithmetic with a non-numeric string will result in 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NaN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(Not a Number):</a:t>
            </a:r>
          </a:p>
          <a:p>
            <a:pPr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Example</a:t>
            </a: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x = 100 / "Apple";  // x will be 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NaN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 (Not a Number)</a:t>
            </a:r>
          </a:p>
          <a:p>
            <a:pPr>
              <a:buNone/>
            </a:pPr>
            <a:endParaRPr lang="en-IN" sz="2000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42891" y="1031854"/>
            <a:ext cx="9858444" cy="64869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03155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You can use the global JavaScript function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isNaN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() to find out if a value is a number: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F1CBE"/>
              </a:solidFill>
              <a:effectLst/>
              <a:latin typeface="Cambria" pitchFamily="18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F1CBE"/>
              </a:solidFill>
              <a:effectLst/>
              <a:latin typeface="Cambria" pitchFamily="18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 x = 100 / "Apple";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isNaN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(x);               // returns true because x is Not a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F1CBE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344488" indent="-344488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Watch out for 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NaN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. If you use 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NaN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 in a mathematical operation, the result will also be 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NaN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:</a:t>
            </a:r>
          </a:p>
          <a:p>
            <a:pPr marL="344488" indent="-344488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  <a:cs typeface="Arial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 x = 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NaN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</a:b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 y = 5;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</a:b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 z = x + y;         // z will be 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NaN</a:t>
            </a:r>
            <a:endParaRPr lang="en-US" sz="2400" dirty="0" smtClean="0">
              <a:solidFill>
                <a:srgbClr val="2F1CBE"/>
              </a:solidFill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F1CBE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960416"/>
            <a:ext cx="9721215" cy="61158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	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x =  2 / 0;       // x will be Infinity</a:t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y = -2 / 0;       // y will be 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–Infinity</a:t>
            </a: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/>
            </a:r>
            <a:b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Hexadecimal</a:t>
            </a:r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JavaScript interprets numeric constants as hexadecimal if they are preceded by 0x.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Example</a:t>
            </a:r>
          </a:p>
          <a:p>
            <a:pPr marL="0" indent="0"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x = 0xFF;        // x will be 255</a:t>
            </a:r>
          </a:p>
          <a:p>
            <a:pPr marL="0" indent="0"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29" y="817540"/>
            <a:ext cx="9721215" cy="39157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The </a:t>
            </a:r>
            <a:r>
              <a:rPr lang="en-US" sz="2400" b="1" dirty="0" err="1" smtClean="0">
                <a:solidFill>
                  <a:srgbClr val="2F1CBE"/>
                </a:solidFill>
                <a:latin typeface="Cambria" pitchFamily="18" charset="0"/>
              </a:rPr>
              <a:t>substr</a:t>
            </a:r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() </a:t>
            </a:r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Method</a:t>
            </a:r>
            <a:endParaRPr lang="en-US" sz="2400" b="1" dirty="0">
              <a:solidFill>
                <a:srgbClr val="2F1CBE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96" y="1317606"/>
            <a:ext cx="9721215" cy="135732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substr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() is similar to slice().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The difference is that the second parameter specifies the </a:t>
            </a:r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length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of the extracted part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.</a:t>
            </a: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81" y="2911687"/>
            <a:ext cx="9715567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&lt;!DOCTYPE html&gt;</a:t>
            </a: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&lt;html&gt;</a:t>
            </a: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&lt;body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&gt;</a:t>
            </a: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&lt;h2&gt;JavaScript String Methods&lt;/h2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&gt;</a:t>
            </a: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&lt;p&gt;The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substr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() method extract a part of a string</a:t>
            </a: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and returns the extracted parts in a new string:&lt;/p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&gt;</a:t>
            </a: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&lt;p id="demo"&gt;&lt;/p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&gt;</a:t>
            </a: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&lt;script&gt;</a:t>
            </a:r>
          </a:p>
          <a:p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= "Apple, Banana, Kiwi";</a:t>
            </a:r>
          </a:p>
          <a:p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res =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str.substr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(7,6);</a:t>
            </a:r>
          </a:p>
          <a:p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document.getElementById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("demo").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innerHTML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= res;</a:t>
            </a: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&lt;/script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&gt;</a:t>
            </a: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&lt;/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body&gt;</a:t>
            </a:r>
          </a:p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&lt;/html&gt;</a:t>
            </a:r>
            <a:endParaRPr lang="en-US" sz="2000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888978"/>
            <a:ext cx="9721215" cy="6858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2F1CBE"/>
                </a:solidFill>
                <a:latin typeface="Cambria" pitchFamily="18" charset="0"/>
              </a:rPr>
              <a:t>Numbers Can be Objects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Normally JavaScript numbers are primitive values created from literals: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	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x = 123;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But numbers can also be defined as objects with the keyword new: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	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y = new Number(123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);</a:t>
            </a:r>
          </a:p>
          <a:p>
            <a:pPr>
              <a:buNone/>
            </a:pP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Example</a:t>
            </a: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x = 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123;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y = new Number(123);</a:t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/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//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typeof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x returns number</a:t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//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typeof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y returns object</a:t>
            </a:r>
          </a:p>
          <a:p>
            <a:pPr>
              <a:buNone/>
            </a:pP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x = 500;             </a:t>
            </a: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y = new Number(500);</a:t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/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// (x === y) is false because x and y have different types</a:t>
            </a:r>
            <a:endParaRPr lang="en-IN" sz="2000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936476"/>
            <a:ext cx="9721215" cy="6768752"/>
          </a:xfrm>
        </p:spPr>
        <p:txBody>
          <a:bodyPr>
            <a:normAutofit/>
          </a:bodyPr>
          <a:lstStyle/>
          <a:p>
            <a:pPr marL="352425" indent="-352425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If 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you omit the second parameter, 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substr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() will slice out the rest of the string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.</a:t>
            </a:r>
          </a:p>
          <a:p>
            <a:pPr marL="352425" indent="-352425">
              <a:buNone/>
            </a:pP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		</a:t>
            </a:r>
            <a:r>
              <a:rPr lang="en-IN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 </a:t>
            </a:r>
            <a:r>
              <a:rPr lang="en-IN" sz="2400" dirty="0" err="1" smtClean="0">
                <a:solidFill>
                  <a:srgbClr val="2F1CBE"/>
                </a:solidFill>
                <a:latin typeface="Cambria" pitchFamily="18" charset="0"/>
              </a:rPr>
              <a:t>str</a:t>
            </a: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 = "Apple, Banana, Kiwi";</a:t>
            </a:r>
          </a:p>
          <a:p>
            <a:pPr marL="352425" indent="-352425">
              <a:buNone/>
            </a:pP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		</a:t>
            </a:r>
            <a:r>
              <a:rPr lang="en-IN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 </a:t>
            </a: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res = </a:t>
            </a:r>
            <a:r>
              <a:rPr lang="en-IN" sz="2400" dirty="0" err="1" smtClean="0">
                <a:solidFill>
                  <a:srgbClr val="2F1CBE"/>
                </a:solidFill>
                <a:latin typeface="Cambria" pitchFamily="18" charset="0"/>
              </a:rPr>
              <a:t>str.substr</a:t>
            </a: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(7);</a:t>
            </a:r>
          </a:p>
          <a:p>
            <a:pPr marL="352425" indent="-352425">
              <a:buNone/>
            </a:pP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		</a:t>
            </a:r>
            <a:r>
              <a:rPr lang="en-IN" sz="2400" dirty="0" err="1" smtClean="0">
                <a:solidFill>
                  <a:srgbClr val="2F1CBE"/>
                </a:solidFill>
                <a:latin typeface="Cambria" pitchFamily="18" charset="0"/>
              </a:rPr>
              <a:t>document.getElementById</a:t>
            </a: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("demo").</a:t>
            </a:r>
            <a:r>
              <a:rPr lang="en-IN" sz="2400" dirty="0" err="1" smtClean="0">
                <a:solidFill>
                  <a:srgbClr val="2F1CBE"/>
                </a:solidFill>
                <a:latin typeface="Cambria" pitchFamily="18" charset="0"/>
              </a:rPr>
              <a:t>innerHTML</a:t>
            </a: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 = res</a:t>
            </a: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;</a:t>
            </a:r>
          </a:p>
          <a:p>
            <a:pPr marL="352425" indent="-352425">
              <a:buNone/>
            </a:pPr>
            <a:endParaRPr lang="en-IN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marL="352425" indent="-352425">
              <a:buNone/>
            </a:pP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	</a:t>
            </a:r>
            <a:r>
              <a:rPr lang="en-IN" sz="2400" dirty="0" smtClean="0">
                <a:solidFill>
                  <a:srgbClr val="2F1CBE"/>
                </a:solidFill>
                <a:latin typeface="Cambria" pitchFamily="18" charset="0"/>
              </a:rPr>
              <a:t>	Banana, Kiwi</a:t>
            </a:r>
          </a:p>
          <a:p>
            <a:pPr marL="352425" indent="-352425">
              <a:buNone/>
            </a:pPr>
            <a:endParaRPr lang="en-IN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marL="352425" indent="-352425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If the first parameter is negative, the position counts from the end of the string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.</a:t>
            </a:r>
          </a:p>
          <a:p>
            <a:pPr marL="352425" indent="-352425"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	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str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 = "Apple, Banana, Kiwi";</a:t>
            </a:r>
          </a:p>
          <a:p>
            <a:pPr marL="352425" indent="-352425"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	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res = 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str.substr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(-4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);</a:t>
            </a:r>
          </a:p>
          <a:p>
            <a:pPr marL="352425" indent="-352425"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 marL="352425" indent="-352425"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		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Kiwi</a:t>
            </a:r>
            <a:endParaRPr lang="en-IN" sz="2400" dirty="0" err="1" smtClean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94271" y="1261231"/>
            <a:ext cx="2592288" cy="48500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F1CBE"/>
                </a:solidFill>
                <a:latin typeface="Cambria" pitchFamily="18" charset="0"/>
              </a:rPr>
              <a:t>Output</a:t>
            </a:r>
            <a:endParaRPr lang="en-IN" sz="2800" b="1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792460"/>
            <a:ext cx="9721215" cy="41299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Replacing String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0068" y="1174730"/>
            <a:ext cx="9721215" cy="4286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The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replace() method replaces a specified value with another value in a string: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2891" y="1670698"/>
            <a:ext cx="9787005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&lt;h2&gt;JavaScript String Methods&lt;/h2&gt;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&lt;p&gt;Replace 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“Internet" 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with 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“Python" 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in the paragraph below:&lt;/p&gt;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&lt;button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onclick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="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myFunction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()"&gt;Try it&lt;/button&gt;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&lt;p id="demo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"&gt;Internet Programming&lt;/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p&gt;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&lt;script&gt;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function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myFunction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() {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=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document.getElementById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("demo").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innerHTML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; 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txt =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str.replace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("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Internet 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","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Python 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");</a:t>
            </a:r>
            <a:endParaRPr lang="en-US" sz="20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document.getElementById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("demo").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innerHTML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= txt;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&lt;/script&gt;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&lt;/html&gt;</a:t>
            </a:r>
            <a:endParaRPr lang="en-US" sz="2000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94271" y="1261231"/>
            <a:ext cx="2592288" cy="48500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F1CBE"/>
                </a:solidFill>
                <a:latin typeface="Cambria" pitchFamily="18" charset="0"/>
              </a:rPr>
              <a:t>Output</a:t>
            </a:r>
            <a:endParaRPr lang="en-IN" sz="2800" b="1" dirty="0">
              <a:solidFill>
                <a:srgbClr val="2F1CBE"/>
              </a:solidFill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5973" y="2103424"/>
            <a:ext cx="48768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3" y="2060594"/>
            <a:ext cx="50101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28577" y="1022934"/>
            <a:ext cx="10144196" cy="13662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252333" tIns="247572" rIns="-252333" bIns="247572" numCol="1" anchor="ctr" anchorCtr="0" compatLnSpc="1">
            <a:prstTxWarp prst="textNoShape">
              <a:avLst/>
            </a:prstTxWarp>
            <a:spAutoFit/>
          </a:bodyPr>
          <a:lstStyle/>
          <a:p>
            <a:pPr marL="741363" marR="0" lvl="0" indent="293688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The replace() method does not change the string it is called on. It returns a new string.</a:t>
            </a:r>
          </a:p>
          <a:p>
            <a:pPr marL="741363" marR="0" lvl="0" indent="2936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By default, the replace() method replaces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only the first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 match: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0338" y="2532053"/>
            <a:ext cx="54006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= "Please visit Microsoft and Microsoft!";</a:t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n =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str.replace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("Microsoft", "W3Schools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");</a:t>
            </a:r>
            <a:endParaRPr lang="en-US" sz="2000" dirty="0">
              <a:solidFill>
                <a:srgbClr val="2F1CBE"/>
              </a:solidFill>
              <a:latin typeface="Cambria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05" y="4413265"/>
            <a:ext cx="42862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4989" y="4413266"/>
            <a:ext cx="4324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94271" y="3690123"/>
            <a:ext cx="2592288" cy="48500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F1CBE"/>
                </a:solidFill>
                <a:latin typeface="Cambria" pitchFamily="18" charset="0"/>
              </a:rPr>
              <a:t>Output</a:t>
            </a:r>
            <a:endParaRPr lang="en-IN" sz="2800" b="1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031854"/>
            <a:ext cx="9721215" cy="1569660"/>
          </a:xfr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indent="-344488" algn="just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To replace case insensitive, use a regular expression with an /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i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  <a:cs typeface="Arial" pitchFamily="34" charset="0"/>
              </a:rPr>
              <a:t> flag (insensitive)</a:t>
            </a:r>
          </a:p>
          <a:p>
            <a:pPr marL="344488" indent="-344488" algn="just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  <a:cs typeface="Arial" pitchFamily="34" charset="0"/>
            </a:endParaRPr>
          </a:p>
          <a:p>
            <a:pPr marL="344488" indent="-344488" algn="just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IN" sz="2400" dirty="0">
              <a:solidFill>
                <a:srgbClr val="2F1CBE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42891" y="1960548"/>
            <a:ext cx="9715569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4488" marR="0" lvl="0" indent="-3444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To replace all matches, use a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regular expression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F1CBE"/>
                </a:solidFill>
                <a:effectLst/>
                <a:latin typeface="Cambria" pitchFamily="18" charset="0"/>
                <a:cs typeface="Arial" pitchFamily="34" charset="0"/>
              </a:rPr>
              <a:t> with a /g flag (global match)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4593" y="2889242"/>
            <a:ext cx="540067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 = "Please visit Microsoft and Microsoft!";</a:t>
            </a:r>
            <a:b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</a:b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 n = </a:t>
            </a:r>
            <a:r>
              <a:rPr lang="en-US" sz="2000" dirty="0" err="1" smtClean="0">
                <a:solidFill>
                  <a:srgbClr val="2F1CBE"/>
                </a:solidFill>
                <a:latin typeface="Cambria" pitchFamily="18" charset="0"/>
              </a:rPr>
              <a:t>str.replace</a:t>
            </a:r>
            <a:r>
              <a:rPr lang="en-US" sz="2000" dirty="0" smtClean="0">
                <a:solidFill>
                  <a:srgbClr val="2F1CBE"/>
                </a:solidFill>
                <a:latin typeface="Cambria" pitchFamily="18" charset="0"/>
              </a:rPr>
              <a:t>(/Microsoft/g, "W3Schools");</a:t>
            </a:r>
            <a:endParaRPr lang="en-US" sz="2000" dirty="0">
              <a:solidFill>
                <a:srgbClr val="2F1CBE"/>
              </a:solidFill>
              <a:latin typeface="Cambria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05" y="4627579"/>
            <a:ext cx="42862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6361" y="4603767"/>
            <a:ext cx="52673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94271" y="3832999"/>
            <a:ext cx="2592288" cy="48500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F1CBE"/>
                </a:solidFill>
                <a:latin typeface="Cambria" pitchFamily="18" charset="0"/>
              </a:rPr>
              <a:t>Output</a:t>
            </a:r>
            <a:endParaRPr lang="en-IN" sz="2800" b="1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00" y="888978"/>
            <a:ext cx="10369152" cy="22860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rgbClr val="2F1CBE"/>
                </a:solidFill>
                <a:latin typeface="Cambria" pitchFamily="18" charset="0"/>
              </a:rPr>
              <a:t>Converting to Upper and Lower Case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A string is converted to upper case with 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toUpperCase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():</a:t>
            </a:r>
          </a:p>
          <a:p>
            <a:pPr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Example</a:t>
            </a:r>
          </a:p>
          <a:p>
            <a:pPr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	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text1 = "Hello World!";       // 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String</a:t>
            </a:r>
          </a:p>
          <a:p>
            <a:pPr>
              <a:buNone/>
            </a:pP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		</a:t>
            </a:r>
            <a:r>
              <a:rPr lang="en-US" sz="2400" dirty="0" err="1" smtClean="0">
                <a:solidFill>
                  <a:srgbClr val="2F1CBE"/>
                </a:solidFill>
                <a:latin typeface="Cambria" pitchFamily="18" charset="0"/>
              </a:rPr>
              <a:t>var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 text2 = text1.toUpperCase();  // text2 is text1 converted to </a:t>
            </a:r>
            <a:r>
              <a:rPr lang="en-US" sz="2400" dirty="0" smtClean="0">
                <a:solidFill>
                  <a:srgbClr val="2F1CBE"/>
                </a:solidFill>
                <a:latin typeface="Cambria" pitchFamily="18" charset="0"/>
              </a:rPr>
              <a:t>upper</a:t>
            </a:r>
          </a:p>
          <a:p>
            <a:pPr>
              <a:buNone/>
            </a:pPr>
            <a:endParaRPr lang="en-US" sz="2400" dirty="0" smtClean="0">
              <a:solidFill>
                <a:srgbClr val="2F1CBE"/>
              </a:solidFill>
              <a:latin typeface="Cambria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2F1CBE"/>
              </a:solidFill>
              <a:latin typeface="Cambria" pitchFamily="18" charset="0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271" y="4532316"/>
            <a:ext cx="3086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6427" y="4460878"/>
            <a:ext cx="32956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94271" y="3675060"/>
            <a:ext cx="2592288" cy="48500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2F1CBE"/>
                </a:solidFill>
                <a:latin typeface="Cambria" pitchFamily="18" charset="0"/>
              </a:rPr>
              <a:t>Output</a:t>
            </a:r>
            <a:endParaRPr lang="en-IN" sz="2800" b="1" dirty="0">
              <a:solidFill>
                <a:srgbClr val="2F1CBE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705</TotalTime>
  <Words>392</Words>
  <Application>Microsoft Office PowerPoint</Application>
  <PresentationFormat>Custom</PresentationFormat>
  <Paragraphs>159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SCS1302 Internet Programming</vt:lpstr>
      <vt:lpstr>The substr() Method</vt:lpstr>
      <vt:lpstr>Slide 3</vt:lpstr>
      <vt:lpstr>Output</vt:lpstr>
      <vt:lpstr>Replacing String Content</vt:lpstr>
      <vt:lpstr>Output</vt:lpstr>
      <vt:lpstr>Output</vt:lpstr>
      <vt:lpstr>Output</vt:lpstr>
      <vt:lpstr>Output</vt:lpstr>
      <vt:lpstr>Output</vt:lpstr>
      <vt:lpstr>The concat() Method</vt:lpstr>
      <vt:lpstr>Extracting String Characters</vt:lpstr>
      <vt:lpstr>Converting a String to an Array  A string can be converted to an array with the split() method: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online</cp:lastModifiedBy>
  <cp:revision>60</cp:revision>
  <dcterms:created xsi:type="dcterms:W3CDTF">2020-09-07T13:51:44Z</dcterms:created>
  <dcterms:modified xsi:type="dcterms:W3CDTF">2020-09-09T18:29:43Z</dcterms:modified>
</cp:coreProperties>
</file>