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1" r:id="rId5"/>
    <p:sldId id="263" r:id="rId6"/>
    <p:sldId id="264" r:id="rId7"/>
    <p:sldId id="284" r:id="rId8"/>
    <p:sldId id="265" r:id="rId9"/>
    <p:sldId id="266" r:id="rId10"/>
    <p:sldId id="269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71" r:id="rId19"/>
    <p:sldId id="272" r:id="rId20"/>
    <p:sldId id="293" r:id="rId21"/>
    <p:sldId id="273" r:id="rId22"/>
    <p:sldId id="274" r:id="rId23"/>
    <p:sldId id="275" r:id="rId24"/>
    <p:sldId id="262" r:id="rId25"/>
    <p:sldId id="276" r:id="rId26"/>
    <p:sldId id="277" r:id="rId27"/>
    <p:sldId id="278" r:id="rId28"/>
    <p:sldId id="279" r:id="rId29"/>
    <p:sldId id="283" r:id="rId30"/>
    <p:sldId id="267" r:id="rId31"/>
    <p:sldId id="268" r:id="rId32"/>
    <p:sldId id="280" r:id="rId33"/>
    <p:sldId id="28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6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01713-5382-4FB2-8087-C721400F8574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C5883-FB1E-46E2-8DF9-6DE3BF8E3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323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4D97B3-A76A-4883-A7FF-0C9B9EC59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4BD37C-2815-45A2-B5E9-62EE028B7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135F53-DDAD-495B-B04D-06409B9B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0579EC5F-932A-4FB9-8DEE-EDCDECD1D885}" type="datetime1">
              <a:rPr lang="en-IN" smtClean="0"/>
              <a:pPr/>
              <a:t>18-08-2020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91EEF2-5B00-4CF8-9853-06117DF5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A52029-F000-4765-80D2-B231D8BD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34825F-E32E-4BB9-8614-ACB968BC2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59042"/>
            <a:ext cx="1148316" cy="128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501657-2673-4D18-84C4-D907D500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F0C7C09-4776-4415-B896-B6160F328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F7D101-8337-4881-B2EE-793E2AE7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006-D278-4779-BBB5-FC4B0B2CBDF6}" type="datetime1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066BE8-BBCF-4B02-A906-68965E56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83E3F1-45DC-4D62-BC4B-255C54C8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38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41B2350-D8A2-43BB-83F3-EBE31CC61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740F520-2CE2-4582-9B00-E1787339F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5F1E84-BBAE-4502-BE51-5B95B04D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AC70-535D-4A4C-963A-F99BFF431CAF}" type="datetime1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F75446-757F-442E-9C21-C82874BC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7D1562-0F49-4083-89C5-D747753A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55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1331B3-4FED-44AF-908F-24863BD3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0F69C6-D4E6-46F8-923F-ADC6AEA22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CE4A12-B188-4084-9CB4-3DF7782A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0939-42E8-419A-952A-7FEF1016A17C}" type="datetime1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AC46E3-2837-4415-8C8B-3E8DFF24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490897-07D6-41B8-87BF-0470EE3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45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4605AF-982A-419A-A8F5-78C8DECE6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E988D3-0E3F-454B-B40B-181A936E3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585D59-076A-4456-90B0-91762B23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50C7-B843-4221-AFDD-0EA60820BC85}" type="datetime1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A7F26C-1CE1-4295-A9F1-40262C30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046D1C-9375-4AAA-80E4-441C77E9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21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284AB9-10E3-434E-B489-2745C0FA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2CAE2C-3FCD-49B2-B2F2-19D357942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CD85B89-DD15-4695-B7ED-CEF2B64D0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E5286DA-C0B5-49FF-89BE-4B24A916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94D-90D4-407A-957A-FF42547881D6}" type="datetime1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90EFD9C-24A3-45BE-9CF6-43380DAD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4E30791-2485-4827-89BD-2620D561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40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CA88FD-93FF-4205-98A0-A532BC97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3CD9D5-DCE4-4AD8-B4E9-C9BF0DDE2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078F08-8505-48D2-B372-AEDA89F44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26E6C90-6118-4CD0-A452-70770D3CE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EB1829F-55A9-4BDE-A548-0298DC04F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3DB3A17-04D9-42A6-8A96-C1C0E822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E912-CDCE-4C9A-9F22-E144081E89B1}" type="datetime1">
              <a:rPr lang="en-IN" smtClean="0"/>
              <a:t>18-08-2020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55C95FE-FB87-4886-A3B6-A6B47BAB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D40977A-5AB3-474C-92AF-B1A0C31B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08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50D404-2C2A-4C44-BE1A-7788DAB55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5198680-66A1-44E0-B876-63B7415D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D61E-1F3A-4F21-8742-C6C7A76D8B95}" type="datetime1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E59AD0-9B2D-415C-8796-74A6D1EB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717F2C6-5AA6-4074-9A34-E4A7C3FD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55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CAAFC19-1BB9-41E7-88A5-541C238A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7AA5-81D8-49F4-9D4D-59BE76C7D447}" type="datetime1">
              <a:rPr lang="en-IN" smtClean="0"/>
              <a:t>18-08-2020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1B3FA06-8CE8-44B1-997D-29686962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19AAE2-0880-4C80-9291-0B894DDD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0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B575D8-B54C-44CF-A80D-A7AB1EC3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42BB1C-D321-46D5-81C8-E1C0EF338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49AA224-1EF5-455C-8620-5EC0588D8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CEC8025-41F6-4524-A072-EF7F0CF4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315B-F124-4BFE-AE6D-A58B286D77AB}" type="datetime1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A654C4-9BCD-4656-A0D9-0A088F7B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8BE6148-2CF2-4411-9E71-13832411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16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A6B57-4414-4D00-A552-8DF3F6945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1E114F2-91DA-4DA9-BBEF-287F838E9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F0E02FC-81C6-4F0B-B01B-D1B56AD9B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887249-9ED3-4B4B-94A3-3567D840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0279-9F93-4D10-91FA-E708418A1D67}" type="datetime1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9B77AA-9B0B-42FB-90B1-EFB36B105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4F638BF-E992-47DA-824F-7264E1F6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13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CA3B4F0-CACE-4879-B829-8A8DE283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7D7AC3-BD15-458F-9118-ECF83C64D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6178AC-10CD-4007-8A3D-83822FF5E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55B5-BBBA-4BA2-A0DD-8D4258285A03}" type="datetime1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5BC67C-CFB8-47EB-81DA-660269DFF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1A37FE-0197-41EB-93B0-588867277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D4F2A-FF3F-4D76-897B-B2071BBC9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93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3E9BE2-8210-4D49-9381-A88CEE440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392" y="3268879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/>
              <a:t>Subject Code: SCS1301 </a:t>
            </a:r>
            <a:br>
              <a:rPr lang="en-IN" sz="4400" b="1" dirty="0"/>
            </a:br>
            <a:r>
              <a:rPr lang="en-IN" sz="4400" b="1" dirty="0"/>
              <a:t>Subject Name: Operating System</a:t>
            </a:r>
            <a:br>
              <a:rPr lang="en-IN" sz="4400" b="1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b="1" dirty="0"/>
              <a:t>Faculty Name: Dr. A. Jesudoss</a:t>
            </a:r>
            <a:br>
              <a:rPr lang="en-IN" sz="4400" b="1" dirty="0"/>
            </a:br>
            <a:endParaRPr lang="en-IN" sz="44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F7D39BAF-3D0F-4739-BED8-764705BB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631A-1CD3-46AA-8608-49DB73D61EC2}" type="datetime1">
              <a:rPr lang="en-IN" smtClean="0"/>
              <a:t>18-08-2020</a:t>
            </a:fld>
            <a:endParaRPr lang="en-I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E1DC190B-F908-431F-B353-10EE70BD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BB69BD0A-678F-44CC-A56F-6BF8BCFF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1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3B3A9AF-4867-44C0-9F9D-E9DFADB8A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61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40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6845" y="1567446"/>
            <a:ext cx="86439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u="sng" dirty="0">
                <a:solidFill>
                  <a:srgbClr val="0070C0"/>
                </a:solidFill>
              </a:rPr>
              <a:t>Goals  of the Operating System</a:t>
            </a:r>
          </a:p>
          <a:p>
            <a:pPr algn="just"/>
            <a:endParaRPr lang="en-IN" sz="2400" b="1" dirty="0"/>
          </a:p>
          <a:p>
            <a:pPr algn="just">
              <a:buFont typeface="Wingdings" pitchFamily="2" charset="2"/>
              <a:buChar char="Ø"/>
            </a:pPr>
            <a:r>
              <a:rPr lang="en-IN" sz="2400" dirty="0"/>
              <a:t> Execute user programs </a:t>
            </a:r>
          </a:p>
          <a:p>
            <a:pPr algn="just"/>
            <a:endParaRPr lang="en-IN" sz="2400" dirty="0"/>
          </a:p>
          <a:p>
            <a:pPr algn="just">
              <a:buFont typeface="Wingdings" pitchFamily="2" charset="2"/>
              <a:buChar char="Ø"/>
            </a:pPr>
            <a:r>
              <a:rPr lang="en-IN" sz="2400" dirty="0"/>
              <a:t> Make solving user problems easier.</a:t>
            </a:r>
          </a:p>
          <a:p>
            <a:pPr algn="just">
              <a:buFont typeface="Wingdings" pitchFamily="2" charset="2"/>
              <a:buChar char="Ø"/>
            </a:pPr>
            <a:endParaRPr lang="en-IN" sz="2400" dirty="0"/>
          </a:p>
          <a:p>
            <a:pPr algn="just">
              <a:buFont typeface="Wingdings" pitchFamily="2" charset="2"/>
              <a:buChar char="Ø"/>
            </a:pPr>
            <a:r>
              <a:rPr lang="en-IN" sz="2400" dirty="0"/>
              <a:t> Make the computer system convenient to use.</a:t>
            </a:r>
          </a:p>
          <a:p>
            <a:pPr algn="just">
              <a:buFont typeface="Wingdings" pitchFamily="2" charset="2"/>
              <a:buChar char="Ø"/>
            </a:pPr>
            <a:endParaRPr lang="en-IN" sz="2400" dirty="0"/>
          </a:p>
          <a:p>
            <a:pPr algn="just">
              <a:buFont typeface="Wingdings" pitchFamily="2" charset="2"/>
              <a:buChar char="Ø"/>
            </a:pPr>
            <a:r>
              <a:rPr lang="en-IN" sz="2400" dirty="0"/>
              <a:t> Use the computer hardware in an efficient manner.</a:t>
            </a:r>
          </a:p>
          <a:p>
            <a:endParaRPr lang="en-IN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948199B-5847-40B1-B1DE-43FC42E0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0D42-FCE2-4263-9A3D-42D100831D39}" type="datetime1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5F0F7FA-543F-45F5-BDC0-B375E074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AF1579A-C1F0-4BF3-9F55-8020C17E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969" y="188640"/>
            <a:ext cx="9502053" cy="1143000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0070C0"/>
                </a:solidFill>
              </a:rPr>
              <a:t>2. OPERATING SYSTEM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552" y="1196753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A SIMPLE STRUCTURE: </a:t>
            </a:r>
            <a:r>
              <a:rPr lang="en-IN" sz="2400" dirty="0"/>
              <a:t>There are many operating systems that have a rather simple structure.</a:t>
            </a:r>
          </a:p>
          <a:p>
            <a:pPr algn="just"/>
            <a:r>
              <a:rPr lang="en-IN" sz="2400" dirty="0"/>
              <a:t>These started as small systems and rapidly expanded much further than their scope. A common example of this is MS-DOS.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MS – DOS SYSTEM STRUCTURE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11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3789040"/>
            <a:ext cx="756084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EFFCDF-976E-414E-8DCA-E27235268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83219"/>
            <a:ext cx="1441525" cy="125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MS – DOS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97066" y="1914006"/>
            <a:ext cx="5410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dirty="0"/>
              <a:t>Application Programming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97066" y="3057006"/>
            <a:ext cx="46482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Resident System Programming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97066" y="4047606"/>
            <a:ext cx="396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MS-DOS Drivers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297066" y="4885806"/>
            <a:ext cx="54102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ROM - BIOS Device Drivers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897266" y="4504806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821066" y="2523606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7716666" y="3514206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821066" y="3590406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8478666" y="2523606"/>
            <a:ext cx="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4354CA9-C8C5-45E4-BE08-C50384776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7" y="5583077"/>
            <a:ext cx="1126279" cy="125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3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LAYERED STRUCTURE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1268761"/>
            <a:ext cx="8229600" cy="4525963"/>
          </a:xfrm>
        </p:spPr>
        <p:txBody>
          <a:bodyPr/>
          <a:lstStyle/>
          <a:p>
            <a:pPr algn="just"/>
            <a:r>
              <a:rPr lang="en-IN" sz="2400" dirty="0"/>
              <a:t>One way to achieve modularity in the operating system is the layered approach. In this, the bottom layer is the hardware and the topmost layer is the user interface</a:t>
            </a:r>
            <a:r>
              <a:rPr lang="en-IN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311" y="2636912"/>
            <a:ext cx="5328592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780928"/>
            <a:ext cx="3672408" cy="3528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78BEA59-AC39-4BF2-A0F8-C5DF6F008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24" y="5563857"/>
            <a:ext cx="1132923" cy="126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99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UNIX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628801"/>
            <a:ext cx="8136904" cy="383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281786C-270B-4212-BA02-87BCCBF65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" y="5305314"/>
            <a:ext cx="1306014" cy="145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49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116632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UNIX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103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" t="7187" r="1036" b="6862"/>
          <a:stretch>
            <a:fillRect/>
          </a:stretch>
        </p:blipFill>
        <p:spPr bwMode="auto">
          <a:xfrm>
            <a:off x="2279576" y="1268761"/>
            <a:ext cx="7776864" cy="4857403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C09EA14-1B2D-4C00-AD50-3284F893C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" y="5305314"/>
            <a:ext cx="1306014" cy="145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71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12576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VIRTUAL MACHINE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68761"/>
            <a:ext cx="8229600" cy="4857403"/>
          </a:xfrm>
        </p:spPr>
        <p:txBody>
          <a:bodyPr numCol="2"/>
          <a:lstStyle/>
          <a:p>
            <a:pPr algn="just"/>
            <a:r>
              <a:rPr lang="en-US" sz="2200" dirty="0"/>
              <a:t>In a Virtual Machine - each process "seems" to execute on its own processor with its own memory, devices, etc.</a:t>
            </a:r>
          </a:p>
          <a:p>
            <a:pPr algn="just"/>
            <a:r>
              <a:rPr lang="en-US" sz="2200" dirty="0"/>
              <a:t>The resources of the physical machine are shared. Virtual devices are sliced out of the physical ones. Virtual disks are subsets of physical ones.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16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161" y="4437112"/>
            <a:ext cx="396044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1268760"/>
            <a:ext cx="3816424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82D680D-7B3E-4A48-9391-4B148947A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9" y="5305314"/>
            <a:ext cx="1306014" cy="145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99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VIRTUAL MACHINE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" t="5832" r="1003" b="11989"/>
          <a:stretch>
            <a:fillRect/>
          </a:stretch>
        </p:blipFill>
        <p:spPr bwMode="auto">
          <a:xfrm>
            <a:off x="2489101" y="1600201"/>
            <a:ext cx="7213798" cy="4525963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9EA73E1-2743-46F9-8F8A-F1CE1BAC5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" y="5305314"/>
            <a:ext cx="1306014" cy="145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77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3912" y="575351"/>
            <a:ext cx="108587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u="sng" dirty="0">
                <a:solidFill>
                  <a:srgbClr val="0070C0"/>
                </a:solidFill>
              </a:rPr>
              <a:t>3. SYSTEM COMPONENTS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We can create a system as </a:t>
            </a:r>
            <a:r>
              <a:rPr lang="en-IN" sz="2400" b="1" dirty="0">
                <a:solidFill>
                  <a:srgbClr val="0070C0"/>
                </a:solidFill>
              </a:rPr>
              <a:t>large and complex </a:t>
            </a:r>
            <a:r>
              <a:rPr lang="en-IN" sz="2400" dirty="0"/>
              <a:t>as an operating system by </a:t>
            </a:r>
            <a:r>
              <a:rPr lang="en-IN" sz="2400" b="1" dirty="0">
                <a:solidFill>
                  <a:srgbClr val="0070C0"/>
                </a:solidFill>
              </a:rPr>
              <a:t>partitioning</a:t>
            </a:r>
            <a:r>
              <a:rPr lang="en-IN" sz="2400" dirty="0"/>
              <a:t> it into smaller pieces.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Each piece should be a </a:t>
            </a:r>
            <a:r>
              <a:rPr lang="en-IN" sz="2400" b="1" dirty="0">
                <a:solidFill>
                  <a:srgbClr val="0070C0"/>
                </a:solidFill>
              </a:rPr>
              <a:t>well-delineated</a:t>
            </a:r>
            <a:r>
              <a:rPr lang="en-IN" sz="2400" dirty="0"/>
              <a:t> (represented accurately or precisely) portion of the system with carefully defined inputs, outputs and functions.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Even though, not all systems have the same structure. However, many modern operating systems </a:t>
            </a:r>
            <a:r>
              <a:rPr lang="en-IN" sz="2400" b="1" dirty="0">
                <a:solidFill>
                  <a:srgbClr val="0070C0"/>
                </a:solidFill>
              </a:rPr>
              <a:t>share the same goal of supporting the following types </a:t>
            </a:r>
            <a:r>
              <a:rPr lang="en-IN" sz="2400" dirty="0"/>
              <a:t>of system components: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6A0C3AF-086F-4EC4-BB44-0E8EAAB1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7076-5BCA-4F0E-BB9A-2D271D7C049D}" type="datetime1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807E5D-837D-4743-A3DA-2E45BC5D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032FF05-D597-43C3-BDCD-161541B5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CBA4713-76BE-43C3-86D3-C766EA9F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A3EC-3366-4FAA-B817-58FB79BD8406}" type="datetime1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92984E-BB8A-4A45-853A-0869D3A0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E94A59-CCD8-46A0-8853-68B22063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19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C95F04A-2451-4115-8C34-91E824A160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651" y="831187"/>
            <a:ext cx="6775777" cy="53221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E23AA6D-2525-4693-A81D-293D3CF53A87}"/>
              </a:ext>
            </a:extLst>
          </p:cNvPr>
          <p:cNvSpPr txBox="1"/>
          <p:nvPr/>
        </p:nvSpPr>
        <p:spPr>
          <a:xfrm>
            <a:off x="421159" y="600355"/>
            <a:ext cx="427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System Components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8AF06F4-4F50-4E50-B1ED-349443FBF94F}"/>
              </a:ext>
            </a:extLst>
          </p:cNvPr>
          <p:cNvSpPr txBox="1"/>
          <p:nvPr/>
        </p:nvSpPr>
        <p:spPr>
          <a:xfrm>
            <a:off x="951390" y="833666"/>
            <a:ext cx="1028922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Agenda</a:t>
            </a:r>
          </a:p>
          <a:p>
            <a:pPr marL="342900" indent="-342900">
              <a:buAutoNum type="arabicPeriod"/>
            </a:pPr>
            <a:r>
              <a:rPr lang="en-IN" sz="2000" b="1" dirty="0"/>
              <a:t>Syllabus</a:t>
            </a:r>
          </a:p>
          <a:p>
            <a:pPr marL="342900" indent="-342900">
              <a:buAutoNum type="arabicPeriod"/>
            </a:pPr>
            <a:r>
              <a:rPr lang="en-IN" sz="2000" b="1" dirty="0"/>
              <a:t>Books Recommended</a:t>
            </a:r>
          </a:p>
          <a:p>
            <a:pPr marL="342900" indent="-342900">
              <a:buAutoNum type="arabicPeriod"/>
            </a:pPr>
            <a:r>
              <a:rPr lang="en-IN" sz="2000" b="1" dirty="0"/>
              <a:t>Roadmap to Unit 1</a:t>
            </a:r>
          </a:p>
          <a:p>
            <a:pPr marL="342900" indent="-342900">
              <a:buAutoNum type="arabicPeriod"/>
            </a:pPr>
            <a:r>
              <a:rPr lang="en-IN" sz="2000" b="1" dirty="0"/>
              <a:t>Introduction</a:t>
            </a:r>
          </a:p>
          <a:p>
            <a:pPr marL="342900" indent="-342900">
              <a:buAutoNum type="arabicPeriod"/>
            </a:pPr>
            <a:r>
              <a:rPr lang="en-IN" sz="2000" b="1" dirty="0"/>
              <a:t>Operating System Goals</a:t>
            </a:r>
          </a:p>
          <a:p>
            <a:pPr marL="342900" indent="-342900">
              <a:buAutoNum type="arabicPeriod"/>
            </a:pPr>
            <a:r>
              <a:rPr lang="en-IN" sz="2000" b="1" dirty="0"/>
              <a:t>Operating System Structures</a:t>
            </a:r>
          </a:p>
          <a:p>
            <a:pPr marL="342900" indent="-342900">
              <a:buAutoNum type="arabicPeriod"/>
            </a:pPr>
            <a:r>
              <a:rPr lang="en-IN" sz="2000" b="1" dirty="0"/>
              <a:t>System Components</a:t>
            </a:r>
          </a:p>
          <a:p>
            <a:r>
              <a:rPr lang="en-IN" sz="2000" b="1" dirty="0"/>
              <a:t>	 Process Management</a:t>
            </a:r>
          </a:p>
          <a:p>
            <a:r>
              <a:rPr lang="en-IN" sz="2000" b="1" dirty="0"/>
              <a:t>	 Main Memory Management</a:t>
            </a:r>
          </a:p>
          <a:p>
            <a:r>
              <a:rPr lang="en-IN" sz="2000" b="1" dirty="0"/>
              <a:t>	 File Management</a:t>
            </a:r>
          </a:p>
          <a:p>
            <a:r>
              <a:rPr lang="en-IN" sz="2000" b="1" dirty="0"/>
              <a:t>	 I/O System Management</a:t>
            </a:r>
          </a:p>
          <a:p>
            <a:r>
              <a:rPr lang="en-IN" sz="2000" b="1" dirty="0"/>
              <a:t>	 Secondary Management</a:t>
            </a:r>
          </a:p>
          <a:p>
            <a:r>
              <a:rPr lang="en-IN" sz="2000" b="1" dirty="0"/>
              <a:t>	 Networking</a:t>
            </a:r>
          </a:p>
          <a:p>
            <a:r>
              <a:rPr lang="en-IN" sz="2000" b="1" dirty="0"/>
              <a:t>	 Protection System</a:t>
            </a:r>
          </a:p>
          <a:p>
            <a:r>
              <a:rPr lang="en-IN" sz="2000" b="1" dirty="0"/>
              <a:t>	 Command-Interpreter System</a:t>
            </a:r>
          </a:p>
          <a:p>
            <a:pPr marL="342900" indent="-342900">
              <a:buAutoNum type="arabicPeriod"/>
            </a:pPr>
            <a:endParaRPr lang="en-IN" sz="2000" b="1" dirty="0"/>
          </a:p>
          <a:p>
            <a:pPr marL="342900" indent="-342900">
              <a:buAutoNum type="arabicPeriod"/>
            </a:pPr>
            <a:endParaRPr lang="en-IN" sz="2000" b="1" dirty="0"/>
          </a:p>
          <a:p>
            <a:pPr marL="342900" indent="-342900">
              <a:buAutoNum type="arabicPeriod"/>
            </a:pPr>
            <a:endParaRPr lang="en-IN" sz="2000" b="1" dirty="0"/>
          </a:p>
          <a:p>
            <a:endParaRPr lang="en-IN" sz="2000" b="1" dirty="0"/>
          </a:p>
          <a:p>
            <a:endParaRPr lang="en-IN" sz="2000" b="1" dirty="0"/>
          </a:p>
          <a:p>
            <a:endParaRPr lang="en-IN" sz="2000" b="1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E019F01C-EDCA-4F7A-B9F3-9A3AB618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7DE-5C13-414D-88B4-CDE798027FF2}" type="datetime1">
              <a:rPr lang="en-IN" smtClean="0"/>
              <a:t>18-08-2020</a:t>
            </a:fld>
            <a:endParaRPr lang="en-IN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1AF8C30D-20DA-4E59-9E98-E4D4457BB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12281403-3262-4CDB-86AB-3ABA8902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734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5259" y="763242"/>
            <a:ext cx="82868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IN" sz="2800" dirty="0"/>
              <a:t> Process Management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800" dirty="0"/>
              <a:t> Main Memory Management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800" dirty="0"/>
              <a:t> File Management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800" dirty="0"/>
              <a:t> I/O System Management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800" dirty="0"/>
              <a:t> Secondary Management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800" dirty="0"/>
              <a:t> Network Management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800" dirty="0"/>
              <a:t> Protection System – Security Management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800" dirty="0"/>
              <a:t> Command-Interpreter System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CBA4713-76BE-43C3-86D3-C766EA9F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A3EC-3366-4FAA-B817-58FB79BD8406}" type="datetime1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92984E-BB8A-4A45-853A-0869D3A0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E94A59-CCD8-46A0-8853-68B22063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843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1320" y="445158"/>
            <a:ext cx="1070647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b="1" u="sng" dirty="0">
                <a:solidFill>
                  <a:srgbClr val="0070C0"/>
                </a:solidFill>
              </a:rPr>
              <a:t>1) Process Management</a:t>
            </a:r>
          </a:p>
          <a:p>
            <a:pPr algn="just"/>
            <a:endParaRPr lang="en-IN" sz="1200" dirty="0"/>
          </a:p>
          <a:p>
            <a:pPr algn="just"/>
            <a:r>
              <a:rPr lang="en-IN" sz="2200" dirty="0"/>
              <a:t>The operating system manages many kinds of activities ranging from user programs to system programs like printer spooler, name servers, file server etc. 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Each of these activities is encapsulated in a process. A program by itself is not a process but a program in execution. For example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− A batch job is a process</a:t>
            </a:r>
          </a:p>
          <a:p>
            <a:pPr algn="just"/>
            <a:r>
              <a:rPr lang="en-IN" sz="2200" dirty="0"/>
              <a:t>− A time-shared user program is a process</a:t>
            </a:r>
          </a:p>
          <a:p>
            <a:pPr algn="just"/>
            <a:r>
              <a:rPr lang="en-IN" sz="2200" dirty="0"/>
              <a:t>− A system task (e.g. spooling output to printer) is a process.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There can be many processes running the same program. A program does nothing unless its instructions are executed by a CPU. </a:t>
            </a:r>
          </a:p>
          <a:p>
            <a:pPr algn="just"/>
            <a:endParaRPr lang="en-IN" sz="1100" dirty="0"/>
          </a:p>
          <a:p>
            <a:pPr algn="just"/>
            <a:r>
              <a:rPr lang="en-IN" sz="2200" dirty="0"/>
              <a:t>The execution of a process must be sequential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9056531-7F82-4021-A6A6-019DEDB0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033-AAEA-4398-852E-3FEFFCA0F6C9}" type="datetime1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2D2676A-1184-4ED9-AC91-27B9AA17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74F234-21C6-4C81-B6FD-465C01E3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12584"/>
            <a:ext cx="85725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five</a:t>
            </a:r>
            <a:r>
              <a:rPr lang="en-IN" sz="2400" dirty="0"/>
              <a:t> major activities of an operating system in regard to process management are:</a:t>
            </a:r>
          </a:p>
          <a:p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 Creation and deletion of </a:t>
            </a:r>
            <a:r>
              <a:rPr lang="en-IN" sz="2400" b="1" dirty="0">
                <a:solidFill>
                  <a:srgbClr val="0070C0"/>
                </a:solidFill>
              </a:rPr>
              <a:t>user and system processes</a:t>
            </a:r>
            <a:r>
              <a:rPr lang="en-IN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Suspension and resumption </a:t>
            </a:r>
            <a:r>
              <a:rPr lang="en-IN" sz="2400" dirty="0"/>
              <a:t>(Block/Unblock) of processes.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 Providing mechanism for </a:t>
            </a:r>
            <a:r>
              <a:rPr lang="en-IN" sz="2400" b="1" dirty="0">
                <a:solidFill>
                  <a:srgbClr val="0070C0"/>
                </a:solidFill>
              </a:rPr>
              <a:t>Process Synchronization.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 Providing mechanism for </a:t>
            </a:r>
            <a:r>
              <a:rPr lang="en-IN" sz="2400" b="1" dirty="0">
                <a:solidFill>
                  <a:srgbClr val="0070C0"/>
                </a:solidFill>
              </a:rPr>
              <a:t>Process Communication.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 Providing mechanism for </a:t>
            </a:r>
            <a:r>
              <a:rPr lang="en-IN" sz="2400" b="1" dirty="0">
                <a:solidFill>
                  <a:srgbClr val="0070C0"/>
                </a:solidFill>
              </a:rPr>
              <a:t>Process Deadlock handling</a:t>
            </a:r>
            <a:r>
              <a:rPr lang="en-IN" sz="2400" dirty="0"/>
              <a:t>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3DC5D85-4089-4FDD-9AF1-0DCCCACC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B8F5-7EA6-4B3C-982D-E10400932FFA}" type="datetime1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4531ED0-517F-468B-86F1-F5E164F6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6BE2BB-123B-43D7-9340-AA81DF62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478371"/>
            <a:ext cx="11017188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u="sng" dirty="0">
                <a:solidFill>
                  <a:srgbClr val="0070C0"/>
                </a:solidFill>
              </a:rPr>
              <a:t>2) Main Memory Management</a:t>
            </a:r>
          </a:p>
          <a:p>
            <a:pPr algn="just"/>
            <a:r>
              <a:rPr lang="en-IN" sz="2000" dirty="0"/>
              <a:t>Main memory is </a:t>
            </a:r>
            <a:r>
              <a:rPr lang="en-IN" sz="2000" b="1" dirty="0">
                <a:solidFill>
                  <a:srgbClr val="0070C0"/>
                </a:solidFill>
              </a:rPr>
              <a:t>central to the operation</a:t>
            </a:r>
            <a:r>
              <a:rPr lang="en-IN" sz="2000" dirty="0"/>
              <a:t> of a modern computer system. 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Primary-Memory or Main-Memory is a </a:t>
            </a:r>
            <a:r>
              <a:rPr lang="en-IN" sz="2000" b="1" dirty="0">
                <a:solidFill>
                  <a:srgbClr val="0070C0"/>
                </a:solidFill>
              </a:rPr>
              <a:t>large array of words</a:t>
            </a:r>
            <a:r>
              <a:rPr lang="en-IN" sz="2000" dirty="0"/>
              <a:t> or bytes ranging in size from hundreds of thousands to billion. 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Each word or byte has its </a:t>
            </a:r>
            <a:r>
              <a:rPr lang="en-IN" sz="2000" b="1" dirty="0">
                <a:solidFill>
                  <a:srgbClr val="0070C0"/>
                </a:solidFill>
              </a:rPr>
              <a:t>own address</a:t>
            </a:r>
            <a:r>
              <a:rPr lang="en-IN" sz="2000" dirty="0"/>
              <a:t>. 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Main-memory provides storage that can be </a:t>
            </a:r>
            <a:r>
              <a:rPr lang="en-IN" sz="2000" b="1" dirty="0">
                <a:solidFill>
                  <a:srgbClr val="0070C0"/>
                </a:solidFill>
              </a:rPr>
              <a:t>accessed directly by the CPU</a:t>
            </a:r>
            <a:r>
              <a:rPr lang="en-IN" sz="2000" dirty="0"/>
              <a:t>.  Hence, it provides the </a:t>
            </a:r>
            <a:r>
              <a:rPr lang="en-IN" sz="2000" b="1" dirty="0">
                <a:solidFill>
                  <a:srgbClr val="0070C0"/>
                </a:solidFill>
              </a:rPr>
              <a:t>fastest</a:t>
            </a:r>
            <a:r>
              <a:rPr lang="en-IN" sz="2000" dirty="0"/>
              <a:t> storage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The main memory is </a:t>
            </a:r>
            <a:r>
              <a:rPr lang="en-IN" sz="2000" b="1" dirty="0">
                <a:solidFill>
                  <a:srgbClr val="0070C0"/>
                </a:solidFill>
              </a:rPr>
              <a:t>only large storage device</a:t>
            </a:r>
            <a:r>
              <a:rPr lang="en-IN" sz="2000" dirty="0"/>
              <a:t> that the CPU is </a:t>
            </a:r>
            <a:r>
              <a:rPr lang="en-IN" sz="2000" b="1" dirty="0">
                <a:solidFill>
                  <a:srgbClr val="0070C0"/>
                </a:solidFill>
              </a:rPr>
              <a:t>able to address and access </a:t>
            </a:r>
            <a:r>
              <a:rPr lang="en-IN" sz="2000" dirty="0"/>
              <a:t>directly for a program to be executed, that must in the main memory. </a:t>
            </a:r>
          </a:p>
          <a:p>
            <a:pPr algn="just"/>
            <a:endParaRPr lang="en-IN" sz="1400" dirty="0"/>
          </a:p>
          <a:p>
            <a:pPr algn="just"/>
            <a:r>
              <a:rPr lang="en-IN" sz="2000" dirty="0"/>
              <a:t>To improve both the </a:t>
            </a:r>
            <a:r>
              <a:rPr lang="en-IN" sz="2000" b="1" dirty="0">
                <a:solidFill>
                  <a:srgbClr val="0070C0"/>
                </a:solidFill>
              </a:rPr>
              <a:t>utilisation of the CPU and the speed </a:t>
            </a:r>
            <a:r>
              <a:rPr lang="en-IN" sz="2000" dirty="0"/>
              <a:t>of the computer’s response to its users, we must keep several programs in memory.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79F6D6-7707-4E5F-843A-4B216236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79F6-971D-4125-A467-C80147AC35A8}" type="datetime1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C0F645E-AB6C-4A75-A451-8FB8D1DD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4961931-1DDB-40D7-8F6F-5EE10910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431" y="813626"/>
            <a:ext cx="100411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2400" dirty="0"/>
          </a:p>
          <a:p>
            <a:pPr algn="just"/>
            <a:r>
              <a:rPr lang="en-IN" sz="2400" dirty="0"/>
              <a:t> The major activities of an operating system in regard to memory-management are:</a:t>
            </a:r>
          </a:p>
          <a:p>
            <a:pPr marL="342900" indent="-342900" algn="just">
              <a:buFont typeface="+mj-lt"/>
              <a:buAutoNum type="arabicPeriod"/>
            </a:pPr>
            <a:endParaRPr lang="en-IN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Monitoring which part of memory </a:t>
            </a:r>
            <a:r>
              <a:rPr lang="en-IN" sz="2400" dirty="0"/>
              <a:t>are currently being used and by whom.</a:t>
            </a:r>
          </a:p>
          <a:p>
            <a:pPr marL="342900" indent="-342900" algn="just">
              <a:buFont typeface="+mj-lt"/>
              <a:buAutoNum type="arabicPeriod"/>
            </a:pPr>
            <a:endParaRPr lang="en-IN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Deciding which process are loaded into memory </a:t>
            </a:r>
            <a:r>
              <a:rPr lang="en-IN" sz="2400" dirty="0"/>
              <a:t>when memory space becomes available.</a:t>
            </a:r>
          </a:p>
          <a:p>
            <a:pPr marL="342900" indent="-342900" algn="just">
              <a:buFont typeface="+mj-lt"/>
              <a:buAutoNum type="arabicPeriod"/>
            </a:pPr>
            <a:endParaRPr lang="en-IN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Allocating and </a:t>
            </a:r>
            <a:r>
              <a:rPr lang="en-IN" sz="2400" b="1" dirty="0" err="1">
                <a:solidFill>
                  <a:srgbClr val="0070C0"/>
                </a:solidFill>
              </a:rPr>
              <a:t>deallocating</a:t>
            </a:r>
            <a:r>
              <a:rPr lang="en-IN" sz="2400" b="1" dirty="0">
                <a:solidFill>
                  <a:srgbClr val="0070C0"/>
                </a:solidFill>
              </a:rPr>
              <a:t> memory </a:t>
            </a:r>
            <a:r>
              <a:rPr lang="en-IN" sz="2400" dirty="0"/>
              <a:t>space as needed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F31DEC2-FDA9-49D5-96B1-1D05A78D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D233-4502-4F78-8262-22BC36A7CE06}" type="datetime1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423189-3D8F-410F-923E-83A22032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8CDF3B6-29B1-4B0C-A188-BD2DDF07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24</a:t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456522"/>
            <a:ext cx="11034944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b="1" u="sng" dirty="0">
                <a:solidFill>
                  <a:srgbClr val="0070C0"/>
                </a:solidFill>
              </a:rPr>
              <a:t>3) File Management</a:t>
            </a:r>
          </a:p>
          <a:p>
            <a:pPr algn="just"/>
            <a:endParaRPr lang="en-IN" sz="12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200" dirty="0"/>
              <a:t>File management is one of the </a:t>
            </a:r>
            <a:r>
              <a:rPr lang="en-IN" sz="2200" b="1" dirty="0">
                <a:solidFill>
                  <a:srgbClr val="0070C0"/>
                </a:solidFill>
              </a:rPr>
              <a:t>most visible</a:t>
            </a:r>
            <a:r>
              <a:rPr lang="en-IN" sz="2200" dirty="0"/>
              <a:t> components of an OS. </a:t>
            </a:r>
          </a:p>
          <a:p>
            <a:pPr algn="just"/>
            <a:r>
              <a:rPr lang="en-IN" sz="2200" dirty="0"/>
              <a:t>Computers can store information on several different types of physical media (e.g. magnetic tap, magnetic disk, CD etc).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12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200" dirty="0"/>
              <a:t>Each of these media has its </a:t>
            </a:r>
            <a:r>
              <a:rPr lang="en-IN" sz="2200" b="1" dirty="0">
                <a:solidFill>
                  <a:srgbClr val="0070C0"/>
                </a:solidFill>
              </a:rPr>
              <a:t>own properties </a:t>
            </a:r>
            <a:r>
              <a:rPr lang="en-IN" sz="2200" dirty="0"/>
              <a:t>like speed, capacity, data transfer rate and access methods.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endParaRPr lang="en-IN" sz="11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200" dirty="0"/>
              <a:t>For convenient use of the computer system, the OS provides a </a:t>
            </a:r>
            <a:r>
              <a:rPr lang="en-IN" sz="2200" b="1" dirty="0">
                <a:solidFill>
                  <a:srgbClr val="0070C0"/>
                </a:solidFill>
              </a:rPr>
              <a:t>uniform logical view </a:t>
            </a:r>
            <a:r>
              <a:rPr lang="en-IN" sz="2200" dirty="0"/>
              <a:t>of information storage.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200" dirty="0"/>
              <a:t>A file is a </a:t>
            </a:r>
            <a:r>
              <a:rPr lang="en-IN" sz="2200" b="1" dirty="0">
                <a:solidFill>
                  <a:srgbClr val="0070C0"/>
                </a:solidFill>
              </a:rPr>
              <a:t>logical storage unit</a:t>
            </a:r>
            <a:r>
              <a:rPr lang="en-IN" sz="2200" dirty="0"/>
              <a:t>, which abstracts away the physical properties of its storage device.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200" dirty="0"/>
              <a:t>A file is a </a:t>
            </a:r>
            <a:r>
              <a:rPr lang="en-IN" sz="2200" b="1" dirty="0">
                <a:solidFill>
                  <a:srgbClr val="0070C0"/>
                </a:solidFill>
              </a:rPr>
              <a:t>collection of related information </a:t>
            </a:r>
            <a:r>
              <a:rPr lang="en-IN" sz="2200" dirty="0"/>
              <a:t>defined by its creator. Commonly, files represent programs (both source and object forms) and data.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3EB55D3-9D9D-4676-9D3E-001796AB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565-211F-4C0D-9D5E-D84DE1B7B8D5}" type="datetime1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2AEADF-14DB-41B5-B984-3B24DC61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195CC92-C5E9-4650-8766-E5132914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25</a:t>
            </a:fld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2111" y="610128"/>
            <a:ext cx="10014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400" dirty="0"/>
              <a:t> The operating system is responsible for the following activities in connection with file management:</a:t>
            </a:r>
          </a:p>
          <a:p>
            <a:pPr algn="just">
              <a:buFont typeface="Arial" pitchFamily="34" charset="0"/>
              <a:buChar char="•"/>
            </a:pPr>
            <a:endParaRPr lang="en-IN" sz="2400" dirty="0"/>
          </a:p>
          <a:p>
            <a:pPr algn="just"/>
            <a:r>
              <a:rPr lang="en-IN" sz="2400" dirty="0"/>
              <a:t>o	 Creation and deletion of </a:t>
            </a:r>
            <a:r>
              <a:rPr lang="en-IN" sz="2400" b="1" dirty="0">
                <a:solidFill>
                  <a:srgbClr val="0070C0"/>
                </a:solidFill>
              </a:rPr>
              <a:t>files</a:t>
            </a:r>
            <a:r>
              <a:rPr lang="en-IN" sz="2400" dirty="0"/>
              <a:t>.</a:t>
            </a:r>
          </a:p>
          <a:p>
            <a:pPr algn="just"/>
            <a:r>
              <a:rPr lang="en-IN" sz="2400" dirty="0"/>
              <a:t>o 	Creation and deletion of </a:t>
            </a:r>
            <a:r>
              <a:rPr lang="en-IN" sz="2400" b="1" dirty="0">
                <a:solidFill>
                  <a:srgbClr val="0070C0"/>
                </a:solidFill>
              </a:rPr>
              <a:t>directories</a:t>
            </a:r>
            <a:r>
              <a:rPr lang="en-IN" sz="2400" dirty="0"/>
              <a:t>.</a:t>
            </a:r>
          </a:p>
          <a:p>
            <a:pPr algn="just"/>
            <a:r>
              <a:rPr lang="en-IN" sz="2400" dirty="0"/>
              <a:t>o	 Support of primitives for </a:t>
            </a:r>
            <a:r>
              <a:rPr lang="en-IN" sz="2400" b="1" dirty="0">
                <a:solidFill>
                  <a:srgbClr val="0070C0"/>
                </a:solidFill>
              </a:rPr>
              <a:t>manipulating </a:t>
            </a:r>
            <a:r>
              <a:rPr lang="en-IN" sz="2400" dirty="0"/>
              <a:t>files and directions.</a:t>
            </a:r>
          </a:p>
          <a:p>
            <a:pPr algn="just"/>
            <a:r>
              <a:rPr lang="en-IN" sz="2400" dirty="0"/>
              <a:t>o 	</a:t>
            </a:r>
            <a:r>
              <a:rPr lang="en-IN" sz="2400" b="1" dirty="0">
                <a:solidFill>
                  <a:srgbClr val="0070C0"/>
                </a:solidFill>
              </a:rPr>
              <a:t>Mapping of files </a:t>
            </a:r>
            <a:r>
              <a:rPr lang="en-IN" sz="2400" dirty="0"/>
              <a:t>onto secondary storage.</a:t>
            </a:r>
          </a:p>
          <a:p>
            <a:pPr algn="just"/>
            <a:r>
              <a:rPr lang="en-IN" sz="2400" dirty="0"/>
              <a:t>o 	</a:t>
            </a:r>
            <a:r>
              <a:rPr lang="en-IN" sz="2400" b="1" dirty="0">
                <a:solidFill>
                  <a:srgbClr val="0070C0"/>
                </a:solidFill>
              </a:rPr>
              <a:t>Backing up </a:t>
            </a:r>
            <a:r>
              <a:rPr lang="en-IN" sz="2400" dirty="0"/>
              <a:t>of files on stable (non volatile) storage media.</a:t>
            </a:r>
          </a:p>
          <a:p>
            <a:pPr algn="just"/>
            <a:endParaRPr lang="en-IN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56C6486-82D0-44E5-9AE6-2467320D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994C-FE7D-47B3-B291-525FABCFE674}" type="datetime1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6378EEF-085F-429B-998D-EEA57278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845A57-CA84-481E-B8B7-A3560FBC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26</a:t>
            </a:fld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9174" y="520203"/>
            <a:ext cx="1158964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b="1" u="sng" dirty="0">
                <a:solidFill>
                  <a:srgbClr val="0070C0"/>
                </a:solidFill>
              </a:rPr>
              <a:t>4) I/O System Management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OS </a:t>
            </a:r>
            <a:r>
              <a:rPr lang="en-IN" sz="2200" b="1" dirty="0">
                <a:solidFill>
                  <a:srgbClr val="0070C0"/>
                </a:solidFill>
              </a:rPr>
              <a:t>hides the peculiarities </a:t>
            </a:r>
            <a:r>
              <a:rPr lang="en-IN" sz="2200" dirty="0"/>
              <a:t>of specific hardware devices from the user. 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I/O subsystem consists of: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o A </a:t>
            </a:r>
            <a:r>
              <a:rPr lang="en-IN" sz="2200" b="1" dirty="0">
                <a:solidFill>
                  <a:srgbClr val="0070C0"/>
                </a:solidFill>
              </a:rPr>
              <a:t>memory managemen</a:t>
            </a:r>
            <a:r>
              <a:rPr lang="en-IN" sz="2200" dirty="0"/>
              <a:t>t component that includes buffering, caching and spooling.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o A </a:t>
            </a:r>
            <a:r>
              <a:rPr lang="en-IN" sz="2200" b="1" dirty="0">
                <a:solidFill>
                  <a:srgbClr val="0070C0"/>
                </a:solidFill>
              </a:rPr>
              <a:t>general device-driver </a:t>
            </a:r>
            <a:r>
              <a:rPr lang="en-IN" sz="2200" dirty="0"/>
              <a:t>interface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o </a:t>
            </a:r>
            <a:r>
              <a:rPr lang="en-IN" sz="2200" b="1" dirty="0">
                <a:solidFill>
                  <a:srgbClr val="0070C0"/>
                </a:solidFill>
              </a:rPr>
              <a:t>Drivers</a:t>
            </a:r>
            <a:r>
              <a:rPr lang="en-IN" sz="2200" dirty="0"/>
              <a:t> for specific hardware devices.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Only the </a:t>
            </a:r>
            <a:r>
              <a:rPr lang="en-IN" sz="2200" b="1" dirty="0">
                <a:solidFill>
                  <a:srgbClr val="0070C0"/>
                </a:solidFill>
              </a:rPr>
              <a:t>device driver knows the peculiarities of the specific device </a:t>
            </a:r>
            <a:r>
              <a:rPr lang="en-IN" sz="2200" dirty="0"/>
              <a:t>to which it is assigned.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C34CBA9-78DB-47FB-BD63-3EF53868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3C55-6428-47AD-B39D-FA85F70034E3}" type="datetime1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DBACCB7-B880-4146-9AF9-076458EF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39FF7C-3644-4E81-A116-CE0208B1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27</a:t>
            </a:fld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0215" y="546306"/>
            <a:ext cx="110438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b="1" u="sng" dirty="0">
                <a:solidFill>
                  <a:srgbClr val="0070C0"/>
                </a:solidFill>
              </a:rPr>
              <a:t>5) Secondary-Storage Management</a:t>
            </a:r>
          </a:p>
          <a:p>
            <a:pPr algn="just"/>
            <a:endParaRPr lang="en-IN" sz="22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200" dirty="0"/>
              <a:t>The main purpose of a computer system is </a:t>
            </a:r>
            <a:r>
              <a:rPr lang="en-IN" sz="2200" b="1" dirty="0">
                <a:solidFill>
                  <a:srgbClr val="0070C0"/>
                </a:solidFill>
              </a:rPr>
              <a:t>to execute programs</a:t>
            </a:r>
            <a:r>
              <a:rPr lang="en-IN" sz="2200" dirty="0"/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2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200" dirty="0"/>
              <a:t>These programs, with the data they access ,</a:t>
            </a:r>
            <a:r>
              <a:rPr lang="en-IN" sz="2200" b="1" dirty="0">
                <a:solidFill>
                  <a:srgbClr val="0070C0"/>
                </a:solidFill>
              </a:rPr>
              <a:t>must be in main memory</a:t>
            </a:r>
            <a:r>
              <a:rPr lang="en-IN" sz="2200" dirty="0"/>
              <a:t>, or primary storage.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2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200" dirty="0"/>
              <a:t>Systems have several levels of storage, including </a:t>
            </a:r>
            <a:r>
              <a:rPr lang="en-IN" sz="2200" b="1" dirty="0"/>
              <a:t>primary storage</a:t>
            </a:r>
            <a:r>
              <a:rPr lang="en-IN" sz="2200" dirty="0"/>
              <a:t>, </a:t>
            </a:r>
            <a:r>
              <a:rPr lang="en-IN" sz="2200" b="1" dirty="0"/>
              <a:t>secondary storage </a:t>
            </a:r>
            <a:r>
              <a:rPr lang="en-IN" sz="2200" dirty="0"/>
              <a:t>and </a:t>
            </a:r>
            <a:r>
              <a:rPr lang="en-IN" sz="2200" b="1" dirty="0"/>
              <a:t>cache storage</a:t>
            </a:r>
            <a:r>
              <a:rPr lang="en-IN" sz="2200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200" dirty="0"/>
              <a:t>Since </a:t>
            </a:r>
            <a:r>
              <a:rPr lang="en-IN" sz="2200" b="1" dirty="0">
                <a:solidFill>
                  <a:srgbClr val="0070C0"/>
                </a:solidFill>
              </a:rPr>
              <a:t>main memory (</a:t>
            </a:r>
            <a:r>
              <a:rPr lang="en-IN" sz="2200" b="1" i="1" dirty="0">
                <a:solidFill>
                  <a:srgbClr val="0070C0"/>
                </a:solidFill>
              </a:rPr>
              <a:t>primary storage) is volatile </a:t>
            </a:r>
            <a:r>
              <a:rPr lang="en-IN" sz="2200" i="1" dirty="0"/>
              <a:t>and </a:t>
            </a:r>
            <a:r>
              <a:rPr lang="en-IN" sz="2200" b="1" i="1" dirty="0">
                <a:solidFill>
                  <a:srgbClr val="0070C0"/>
                </a:solidFill>
              </a:rPr>
              <a:t>too small </a:t>
            </a:r>
            <a:r>
              <a:rPr lang="en-IN" sz="2200" i="1" dirty="0"/>
              <a:t>to accommodate all data and programs </a:t>
            </a:r>
            <a:r>
              <a:rPr lang="en-IN" sz="2200" dirty="0"/>
              <a:t>permanently, the computer system must provide </a:t>
            </a:r>
            <a:r>
              <a:rPr lang="en-IN" sz="2200" i="1" dirty="0"/>
              <a:t>secondary storage to back up main memory.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200" i="1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200" dirty="0"/>
              <a:t>Most modern computer systems </a:t>
            </a:r>
            <a:r>
              <a:rPr lang="en-IN" sz="2200" b="1" dirty="0">
                <a:solidFill>
                  <a:srgbClr val="0070C0"/>
                </a:solidFill>
              </a:rPr>
              <a:t>use disks </a:t>
            </a:r>
            <a:r>
              <a:rPr lang="en-IN" sz="2200" dirty="0"/>
              <a:t>as the principle on-line storage medium, for both programs and data.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BB47D1D-8796-4714-936B-A05CF740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1E29-E526-4789-A4E8-F7746B1282AD}" type="datetime1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97C06B-A69F-43E2-A9A8-C17FE300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3F6352-75E6-4EB8-B15E-AD76072A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28</a:t>
            </a:fld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942" y="686154"/>
            <a:ext cx="110438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b="1" dirty="0">
                <a:solidFill>
                  <a:srgbClr val="0070C0"/>
                </a:solidFill>
              </a:rPr>
              <a:t>Secondary-Storage Management - </a:t>
            </a:r>
            <a:r>
              <a:rPr lang="en-IN" sz="2200" b="1" dirty="0" err="1">
                <a:solidFill>
                  <a:srgbClr val="0070C0"/>
                </a:solidFill>
              </a:rPr>
              <a:t>contd</a:t>
            </a:r>
            <a:endParaRPr lang="en-IN" sz="2200" b="1" dirty="0">
              <a:solidFill>
                <a:srgbClr val="0070C0"/>
              </a:solidFill>
            </a:endParaRPr>
          </a:p>
          <a:p>
            <a:pPr algn="just"/>
            <a:endParaRPr lang="en-IN" sz="2200" dirty="0"/>
          </a:p>
          <a:p>
            <a:pPr algn="just"/>
            <a:endParaRPr lang="en-IN" sz="22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200" dirty="0"/>
              <a:t> The operating system is responsible for the following activities in connection with disk management: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o Free-space management (</a:t>
            </a:r>
            <a:r>
              <a:rPr lang="en-IN" sz="2200" b="1" dirty="0">
                <a:solidFill>
                  <a:srgbClr val="0070C0"/>
                </a:solidFill>
              </a:rPr>
              <a:t>paging/swapping</a:t>
            </a:r>
            <a:r>
              <a:rPr lang="en-IN" sz="2200" dirty="0"/>
              <a:t>)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o </a:t>
            </a:r>
            <a:r>
              <a:rPr lang="en-IN" sz="2200" b="1" dirty="0">
                <a:solidFill>
                  <a:srgbClr val="0070C0"/>
                </a:solidFill>
              </a:rPr>
              <a:t>Storage allocation </a:t>
            </a:r>
            <a:r>
              <a:rPr lang="en-IN" sz="2200" dirty="0"/>
              <a:t>(what data goes where on the disk)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o </a:t>
            </a:r>
            <a:r>
              <a:rPr lang="en-IN" sz="2200" b="1" dirty="0">
                <a:solidFill>
                  <a:srgbClr val="0070C0"/>
                </a:solidFill>
              </a:rPr>
              <a:t>Disk scheduling </a:t>
            </a:r>
            <a:r>
              <a:rPr lang="en-IN" sz="2200" dirty="0"/>
              <a:t>(Scheduling the requests for memory access).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989351-EA77-4E7D-A8A7-3D6C4882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B9F-CDF9-4D4F-83FA-F9B9F19E98AF}" type="datetime1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1752973-6E6A-461F-B405-61A76BE7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89704BF-4B60-4827-AB15-B5BB08C9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67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ECBFDBA3-563D-483E-A5E6-20C73F38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71AE-75DE-464D-99A1-C352DD50C1F0}" type="datetime1">
              <a:rPr lang="en-IN" smtClean="0"/>
              <a:t>18-08-2020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C2AC0D3-A6F1-4083-A0D8-2DB715F3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0E3FDD3-58CA-4C12-8B40-5FC9B341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3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3AD8DBF-0DC8-497A-AED0-350180CE8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4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46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671" y="459628"/>
            <a:ext cx="1111484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u="sng" dirty="0">
                <a:solidFill>
                  <a:srgbClr val="0070C0"/>
                </a:solidFill>
              </a:rPr>
              <a:t>7) Network Management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/>
              <a:t>A distributed systems is a </a:t>
            </a:r>
            <a:r>
              <a:rPr lang="en-IN" sz="2400" b="1" dirty="0">
                <a:solidFill>
                  <a:srgbClr val="0070C0"/>
                </a:solidFill>
              </a:rPr>
              <a:t>collection of processors </a:t>
            </a:r>
            <a:r>
              <a:rPr lang="en-IN" sz="2400" dirty="0"/>
              <a:t>that do not share memory, peripheral devices, or a clock.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/>
              <a:t>Instead, each processor has its </a:t>
            </a:r>
            <a:r>
              <a:rPr lang="en-IN" sz="2400" b="1" dirty="0">
                <a:solidFill>
                  <a:srgbClr val="0070C0"/>
                </a:solidFill>
              </a:rPr>
              <a:t>own local memory and clock</a:t>
            </a:r>
            <a:r>
              <a:rPr lang="en-IN" sz="2400" dirty="0"/>
              <a:t>, and the processors communicate  with one another through various </a:t>
            </a:r>
            <a:r>
              <a:rPr lang="en-IN" sz="2400" b="1" dirty="0">
                <a:solidFill>
                  <a:srgbClr val="0070C0"/>
                </a:solidFill>
              </a:rPr>
              <a:t>communication lines </a:t>
            </a:r>
            <a:r>
              <a:rPr lang="en-IN" sz="2400" dirty="0"/>
              <a:t>such as network or high-speed buses.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/>
              <a:t>The processors in a distributed system </a:t>
            </a:r>
            <a:r>
              <a:rPr lang="en-IN" sz="2400" b="1" dirty="0">
                <a:solidFill>
                  <a:srgbClr val="0070C0"/>
                </a:solidFill>
              </a:rPr>
              <a:t>vary in size and function</a:t>
            </a:r>
            <a:r>
              <a:rPr lang="en-IN" sz="2400" dirty="0"/>
              <a:t>. They may include small processors, workstations, minicomputers and large, general-purpose computer systems.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12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/>
              <a:t>The processors in the system are </a:t>
            </a:r>
            <a:r>
              <a:rPr lang="en-IN" sz="2400" b="1" dirty="0">
                <a:solidFill>
                  <a:srgbClr val="0070C0"/>
                </a:solidFill>
              </a:rPr>
              <a:t>connected through a communication-network</a:t>
            </a:r>
            <a:r>
              <a:rPr lang="en-IN" sz="2400" dirty="0"/>
              <a:t>, which are </a:t>
            </a:r>
            <a:r>
              <a:rPr lang="en-IN" sz="2400" b="1" dirty="0">
                <a:solidFill>
                  <a:srgbClr val="0070C0"/>
                </a:solidFill>
              </a:rPr>
              <a:t>configured  </a:t>
            </a:r>
            <a:r>
              <a:rPr lang="en-IN" sz="2400" dirty="0"/>
              <a:t>in a number of different ways i.e.., Communication takes place using a </a:t>
            </a:r>
            <a:r>
              <a:rPr lang="en-IN" sz="2400" b="1" i="1" dirty="0">
                <a:solidFill>
                  <a:srgbClr val="0070C0"/>
                </a:solidFill>
              </a:rPr>
              <a:t>protocol</a:t>
            </a:r>
            <a:r>
              <a:rPr lang="en-IN" sz="2400" i="1" dirty="0"/>
              <a:t>.</a:t>
            </a:r>
          </a:p>
          <a:p>
            <a:pPr algn="just"/>
            <a:endParaRPr lang="en-IN" sz="2400" i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8E90CF-B7F9-43AB-B799-93D6F108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950-2D8F-4E3E-AEF8-E3D9BCEF4EDF}" type="datetime1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C6AC57-F8B2-4FCE-9945-100FF0BC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A732791-A19E-4883-9D4E-ECD8F87A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30</a:t>
            </a:fld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0965" y="612844"/>
            <a:ext cx="84296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i="1" dirty="0"/>
              <a:t>The network may be </a:t>
            </a:r>
            <a:r>
              <a:rPr lang="en-IN" sz="2400" b="1" dirty="0">
                <a:solidFill>
                  <a:srgbClr val="0070C0"/>
                </a:solidFill>
              </a:rPr>
              <a:t>fully or partially connected</a:t>
            </a:r>
            <a:r>
              <a:rPr lang="en-IN" sz="2400" dirty="0"/>
              <a:t>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• The communication-network design must consider </a:t>
            </a:r>
            <a:r>
              <a:rPr lang="en-IN" sz="2400" b="1" dirty="0">
                <a:solidFill>
                  <a:srgbClr val="0070C0"/>
                </a:solidFill>
              </a:rPr>
              <a:t>routing</a:t>
            </a:r>
            <a:r>
              <a:rPr lang="en-IN" sz="2400" dirty="0"/>
              <a:t> and </a:t>
            </a:r>
            <a:r>
              <a:rPr lang="en-IN" sz="2400" b="1" dirty="0"/>
              <a:t>connection strategies</a:t>
            </a:r>
            <a:r>
              <a:rPr lang="en-IN" sz="2400" dirty="0"/>
              <a:t>, and the problems of </a:t>
            </a:r>
            <a:r>
              <a:rPr lang="en-IN" sz="2400" b="1" dirty="0">
                <a:solidFill>
                  <a:srgbClr val="0070C0"/>
                </a:solidFill>
              </a:rPr>
              <a:t>contention and security.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• A distributed system </a:t>
            </a:r>
            <a:r>
              <a:rPr lang="en-IN" sz="2400" b="1" dirty="0">
                <a:solidFill>
                  <a:srgbClr val="0070C0"/>
                </a:solidFill>
              </a:rPr>
              <a:t>provides user access </a:t>
            </a:r>
            <a:r>
              <a:rPr lang="en-IN" sz="2400" dirty="0"/>
              <a:t>to various system resources.</a:t>
            </a:r>
          </a:p>
          <a:p>
            <a:pPr algn="just"/>
            <a:endParaRPr lang="en-IN" sz="1600" dirty="0"/>
          </a:p>
          <a:p>
            <a:pPr algn="just"/>
            <a:r>
              <a:rPr lang="en-IN" sz="2400" dirty="0"/>
              <a:t>• Access to a </a:t>
            </a:r>
            <a:r>
              <a:rPr lang="en-IN" sz="2400" b="1" dirty="0">
                <a:solidFill>
                  <a:srgbClr val="0070C0"/>
                </a:solidFill>
              </a:rPr>
              <a:t>shared resource </a:t>
            </a:r>
            <a:r>
              <a:rPr lang="en-IN" sz="2400" dirty="0"/>
              <a:t>allows:</a:t>
            </a:r>
          </a:p>
          <a:p>
            <a:pPr algn="just"/>
            <a:r>
              <a:rPr lang="en-IN" sz="2400" dirty="0"/>
              <a:t>o Computation Speed-up</a:t>
            </a:r>
          </a:p>
          <a:p>
            <a:pPr algn="just"/>
            <a:r>
              <a:rPr lang="en-IN" sz="2400" dirty="0"/>
              <a:t>o Increased functionality</a:t>
            </a:r>
          </a:p>
          <a:p>
            <a:pPr algn="just"/>
            <a:r>
              <a:rPr lang="en-IN" sz="2400" dirty="0"/>
              <a:t>o Increased data availability</a:t>
            </a:r>
          </a:p>
          <a:p>
            <a:pPr algn="just"/>
            <a:r>
              <a:rPr lang="en-IN" sz="2400" dirty="0"/>
              <a:t>o Enhanced reliability</a:t>
            </a:r>
          </a:p>
          <a:p>
            <a:endParaRPr lang="en-IN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CE59DE9-D0A0-4766-A523-C0E2F306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E62B-AB3B-4324-8EDD-0AC9BE2CE45E}" type="datetime1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62FE99D-8392-4408-ACCE-D2BD8504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FE4D57-3E55-46C1-8E8D-290E53E2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31</a:t>
            </a:fld>
            <a:endParaRPr 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042" y="440381"/>
            <a:ext cx="10681578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u="sng" dirty="0">
                <a:solidFill>
                  <a:srgbClr val="0070C0"/>
                </a:solidFill>
              </a:rPr>
              <a:t>8) Protection System – Security Management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• If a computer system has </a:t>
            </a:r>
            <a:r>
              <a:rPr lang="en-IN" sz="2400" b="1" dirty="0">
                <a:solidFill>
                  <a:srgbClr val="0070C0"/>
                </a:solidFill>
              </a:rPr>
              <a:t>multiple users and allows the concurrent execution of multiple processes</a:t>
            </a:r>
            <a:r>
              <a:rPr lang="en-IN" sz="2400" dirty="0"/>
              <a:t>, then the various </a:t>
            </a:r>
            <a:r>
              <a:rPr lang="en-IN" sz="2400" b="1" dirty="0">
                <a:solidFill>
                  <a:srgbClr val="0070C0"/>
                </a:solidFill>
              </a:rPr>
              <a:t>processes must be protected </a:t>
            </a:r>
            <a:r>
              <a:rPr lang="en-IN" sz="2400" dirty="0"/>
              <a:t>from one another's activities.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• Protection refers to mechanism for controlling the </a:t>
            </a:r>
            <a:r>
              <a:rPr lang="en-IN" sz="2400" b="1" dirty="0">
                <a:solidFill>
                  <a:srgbClr val="0070C0"/>
                </a:solidFill>
              </a:rPr>
              <a:t>access of programs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70C0"/>
                </a:solidFill>
              </a:rPr>
              <a:t>files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70C0"/>
                </a:solidFill>
              </a:rPr>
              <a:t>memory segments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70C0"/>
                </a:solidFill>
              </a:rPr>
              <a:t>processes</a:t>
            </a:r>
            <a:r>
              <a:rPr lang="en-IN" sz="2400" dirty="0"/>
              <a:t>(CPU) only by the users who have gained proper authorization from the OS.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• The protection mechanism must:</a:t>
            </a:r>
          </a:p>
          <a:p>
            <a:pPr algn="just"/>
            <a:endParaRPr lang="en-IN" sz="700" dirty="0"/>
          </a:p>
          <a:p>
            <a:pPr algn="just"/>
            <a:r>
              <a:rPr lang="en-IN" sz="2400" dirty="0"/>
              <a:t>o Distinguish between </a:t>
            </a:r>
            <a:r>
              <a:rPr lang="en-IN" sz="2400" b="1" dirty="0">
                <a:solidFill>
                  <a:srgbClr val="0070C0"/>
                </a:solidFill>
              </a:rPr>
              <a:t>authorized and unauthorized </a:t>
            </a:r>
            <a:r>
              <a:rPr lang="en-IN" sz="2400" dirty="0"/>
              <a:t>usage.</a:t>
            </a:r>
          </a:p>
          <a:p>
            <a:pPr algn="just"/>
            <a:r>
              <a:rPr lang="en-IN" sz="2400" dirty="0"/>
              <a:t>o </a:t>
            </a:r>
            <a:r>
              <a:rPr lang="en-IN" sz="2400" b="1" dirty="0">
                <a:solidFill>
                  <a:srgbClr val="0070C0"/>
                </a:solidFill>
              </a:rPr>
              <a:t>Specify the controls </a:t>
            </a:r>
            <a:r>
              <a:rPr lang="en-IN" sz="2400" dirty="0"/>
              <a:t>to be imposed.</a:t>
            </a:r>
          </a:p>
          <a:p>
            <a:pPr algn="just"/>
            <a:r>
              <a:rPr lang="en-IN" sz="2400" dirty="0"/>
              <a:t>o Provide a means of </a:t>
            </a:r>
            <a:r>
              <a:rPr lang="en-IN" sz="2400" b="1" dirty="0">
                <a:solidFill>
                  <a:srgbClr val="0070C0"/>
                </a:solidFill>
              </a:rPr>
              <a:t>enforcement</a:t>
            </a:r>
            <a:r>
              <a:rPr lang="en-IN" sz="2400" dirty="0"/>
              <a:t>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0544893-DE72-4D46-898C-FBC461A4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EB85-8D62-4E1A-BF71-0AEC663FDECF}" type="datetime1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0CAD29-6D2E-4211-966C-7512559D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23866F-34DD-4612-AD6A-2801C585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32</a:t>
            </a:fld>
            <a:endParaRPr lang="en-I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031246"/>
            <a:ext cx="105750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/>
              <a:t>Command Interpreter System</a:t>
            </a:r>
          </a:p>
          <a:p>
            <a:pPr algn="just"/>
            <a:r>
              <a:rPr lang="en-IN" sz="2400" dirty="0"/>
              <a:t>• A command interpreter is one of the </a:t>
            </a:r>
            <a:r>
              <a:rPr lang="en-IN" sz="2400" b="1" dirty="0">
                <a:solidFill>
                  <a:srgbClr val="0070C0"/>
                </a:solidFill>
              </a:rPr>
              <a:t>important system programs</a:t>
            </a:r>
            <a:r>
              <a:rPr lang="en-IN" sz="2400" dirty="0"/>
              <a:t> for an OS.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It is an </a:t>
            </a:r>
            <a:r>
              <a:rPr lang="en-IN" sz="2400" b="1" dirty="0">
                <a:solidFill>
                  <a:srgbClr val="0070C0"/>
                </a:solidFill>
              </a:rPr>
              <a:t>interface </a:t>
            </a:r>
            <a:r>
              <a:rPr lang="en-IN" sz="2400" dirty="0"/>
              <a:t>of the operating system with the user.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The user </a:t>
            </a:r>
            <a:r>
              <a:rPr lang="en-IN" sz="2400" b="1" dirty="0">
                <a:solidFill>
                  <a:srgbClr val="0070C0"/>
                </a:solidFill>
              </a:rPr>
              <a:t>gives commands</a:t>
            </a:r>
            <a:r>
              <a:rPr lang="en-IN" sz="2400" dirty="0"/>
              <a:t>, which are executed by Operating</a:t>
            </a:r>
          </a:p>
          <a:p>
            <a:pPr algn="just"/>
            <a:r>
              <a:rPr lang="en-IN" sz="2400" dirty="0"/>
              <a:t>system (usually by turning them into system calls).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• The main function of a command interpreter is to </a:t>
            </a:r>
            <a:r>
              <a:rPr lang="en-IN" sz="2400" b="1" dirty="0">
                <a:solidFill>
                  <a:srgbClr val="0070C0"/>
                </a:solidFill>
              </a:rPr>
              <a:t>get and execute the next user specified command. </a:t>
            </a:r>
          </a:p>
          <a:p>
            <a:pPr algn="just"/>
            <a:endParaRPr lang="en-IN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9B82A4E-2A16-4C48-A82B-52A68B56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F514-7AAA-46B4-A1E3-FC49856D500E}" type="datetime1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572E00-1555-45FE-BA07-D9C20350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12A04E2-855C-4160-A80C-AE8D61F1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33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05608CE-47A8-4D52-86DE-E70FB4C91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940" y="50800"/>
            <a:ext cx="1386776" cy="1400175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5BE65DF9-A478-4329-B963-502541E6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9DB8-81F3-4898-A404-7F90A68E3CC0}" type="datetime1">
              <a:rPr lang="en-IN" smtClean="0"/>
              <a:t>18-08-2020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3DD6223-F1BF-430A-A215-D02B7668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639A23E-BFC3-4600-B827-B3CCF19F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4</a:t>
            </a:fld>
            <a:endParaRPr lang="en-IN"/>
          </a:p>
        </p:txBody>
      </p:sp>
      <p:pic>
        <p:nvPicPr>
          <p:cNvPr id="1026" name="Picture 2" descr="Operating System Concepts | I.K International Publishing House Pvt. Ltd.">
            <a:extLst>
              <a:ext uri="{FF2B5EF4-FFF2-40B4-BE49-F238E27FC236}">
                <a16:creationId xmlns:a16="http://schemas.microsoft.com/office/drawing/2014/main" xmlns="" id="{EFD0F527-8425-4B19-9749-E0BBED546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77" y="1761632"/>
            <a:ext cx="3535779" cy="459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rating Systems (3rd Edition): Deitel, Harvey M., Deitel, Paul J.,  Choffnes, David R.: 9780131828278: Amazon.com ...">
            <a:extLst>
              <a:ext uri="{FF2B5EF4-FFF2-40B4-BE49-F238E27FC236}">
                <a16:creationId xmlns:a16="http://schemas.microsoft.com/office/drawing/2014/main" xmlns="" id="{0C0BFACE-1BC8-4E36-83EC-20BD76A66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056" y="1799362"/>
            <a:ext cx="3711421" cy="455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uy Operating Systems: A Modern Perspective, Lab Update Book Online at Low  Prices in India | Operating Systems: A ...">
            <a:extLst>
              <a:ext uri="{FF2B5EF4-FFF2-40B4-BE49-F238E27FC236}">
                <a16:creationId xmlns:a16="http://schemas.microsoft.com/office/drawing/2014/main" xmlns="" id="{7D6FBA5D-02C6-4585-A2CD-FEC085153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077" y="1761632"/>
            <a:ext cx="3438246" cy="454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34B718B-6395-4156-962F-8A7AADF5DCA3}"/>
              </a:ext>
            </a:extLst>
          </p:cNvPr>
          <p:cNvSpPr txBox="1"/>
          <p:nvPr/>
        </p:nvSpPr>
        <p:spPr>
          <a:xfrm>
            <a:off x="398387" y="1392300"/>
            <a:ext cx="454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Recommended Books:</a:t>
            </a:r>
          </a:p>
        </p:txBody>
      </p:sp>
    </p:spTree>
    <p:extLst>
      <p:ext uri="{BB962C8B-B14F-4D97-AF65-F5344CB8AC3E}">
        <p14:creationId xmlns:p14="http://schemas.microsoft.com/office/powerpoint/2010/main" val="93434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2596" y="520511"/>
            <a:ext cx="8286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400" b="1" dirty="0"/>
          </a:p>
          <a:p>
            <a:pPr algn="ctr"/>
            <a:r>
              <a:rPr lang="en-IN" sz="2000" b="1" dirty="0"/>
              <a:t>Roadmap to UNIT I</a:t>
            </a:r>
          </a:p>
          <a:p>
            <a:pPr algn="ctr"/>
            <a:endParaRPr lang="en-IN" sz="2000" b="1" dirty="0"/>
          </a:p>
          <a:p>
            <a:pPr marL="457200" indent="-457200" algn="just">
              <a:buFont typeface="+mj-lt"/>
              <a:buAutoNum type="arabicParenR"/>
            </a:pPr>
            <a:r>
              <a:rPr lang="en-IN" sz="2000" b="1" dirty="0"/>
              <a:t>Introduction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000" b="1" dirty="0"/>
              <a:t>Operating system structures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000" b="1" dirty="0"/>
              <a:t>System Components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000" b="1" dirty="0"/>
              <a:t>OS Services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000" b="1" dirty="0"/>
              <a:t>System Calls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000" b="1" dirty="0"/>
              <a:t>System Structure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000" b="1" dirty="0"/>
              <a:t>Resources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000" b="1" dirty="0"/>
              <a:t>Processes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000" b="1" dirty="0"/>
              <a:t>Threads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000" b="1" dirty="0"/>
              <a:t> Objects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000" b="1" dirty="0"/>
              <a:t> Device Management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000" b="1" dirty="0"/>
              <a:t> Different approaches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000" b="1" dirty="0"/>
              <a:t> Buffering device drivers.</a:t>
            </a:r>
            <a:endParaRPr lang="en-IN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5DCD0F6-3C46-4757-BBFA-E94369E5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237A-A88E-45FD-8575-9FF57C33A413}" type="datetime1">
              <a:rPr lang="en-IN" smtClean="0"/>
              <a:t>18-08-2020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50351C-C992-4F08-AEC2-60AA957C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4E55ED-EEF8-401B-9DF2-0CF51005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8767" y="354707"/>
            <a:ext cx="1025503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u="sng" dirty="0">
                <a:solidFill>
                  <a:srgbClr val="0070C0"/>
                </a:solidFill>
              </a:rPr>
              <a:t>1. INTRODUCTION</a:t>
            </a:r>
          </a:p>
          <a:p>
            <a:pPr algn="just"/>
            <a:endParaRPr lang="en-IN" sz="2400" dirty="0"/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 A computer system has many resources (hardware and software), which may be require to complete a task.</a:t>
            </a:r>
          </a:p>
          <a:p>
            <a:pPr algn="just"/>
            <a:endParaRPr lang="en-IN" sz="2400" dirty="0"/>
          </a:p>
          <a:p>
            <a:pPr algn="just">
              <a:buFont typeface="Wingdings" pitchFamily="2" charset="2"/>
              <a:buChar char="Ø"/>
            </a:pPr>
            <a:r>
              <a:rPr lang="en-IN" sz="2400" dirty="0"/>
              <a:t> Operating System is a system software that acts as an </a:t>
            </a:r>
            <a:r>
              <a:rPr lang="en-IN" sz="2400" b="1" dirty="0">
                <a:solidFill>
                  <a:srgbClr val="0070C0"/>
                </a:solidFill>
              </a:rPr>
              <a:t>intermediary</a:t>
            </a:r>
            <a:r>
              <a:rPr lang="en-IN" sz="2400" dirty="0"/>
              <a:t> between a user and Computer Hardware to enable </a:t>
            </a:r>
            <a:r>
              <a:rPr lang="en-IN" sz="2400" b="1" dirty="0">
                <a:solidFill>
                  <a:srgbClr val="0070C0"/>
                </a:solidFill>
              </a:rPr>
              <a:t>convenient usage</a:t>
            </a:r>
            <a:r>
              <a:rPr lang="en-IN" sz="2400" dirty="0"/>
              <a:t> of the system and </a:t>
            </a:r>
            <a:r>
              <a:rPr lang="en-IN" sz="2400" b="1" dirty="0">
                <a:solidFill>
                  <a:srgbClr val="0070C0"/>
                </a:solidFill>
              </a:rPr>
              <a:t>efficient utilization </a:t>
            </a:r>
            <a:r>
              <a:rPr lang="en-IN" sz="2400" dirty="0"/>
              <a:t>of resources.</a:t>
            </a:r>
          </a:p>
          <a:p>
            <a:pPr algn="just">
              <a:buFont typeface="Wingdings" pitchFamily="2" charset="2"/>
              <a:buChar char="Ø"/>
            </a:pPr>
            <a:endParaRPr lang="en-IN" sz="2400" dirty="0"/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 The </a:t>
            </a:r>
            <a:r>
              <a:rPr lang="en-US" sz="2400" b="1" dirty="0">
                <a:solidFill>
                  <a:srgbClr val="0070C0"/>
                </a:solidFill>
              </a:rPr>
              <a:t>commonly required resources</a:t>
            </a:r>
            <a:r>
              <a:rPr lang="en-US" sz="2400" dirty="0"/>
              <a:t> are input/output devices, memory, file storage space, CPU etc. </a:t>
            </a:r>
          </a:p>
          <a:p>
            <a:pPr algn="just"/>
            <a:endParaRPr lang="en-IN" sz="2400" dirty="0"/>
          </a:p>
          <a:p>
            <a:pPr algn="just">
              <a:buFont typeface="Wingdings" pitchFamily="2" charset="2"/>
              <a:buChar char="Ø"/>
            </a:pPr>
            <a:r>
              <a:rPr lang="en-IN" sz="2400" dirty="0"/>
              <a:t>Also an operating system is a program </a:t>
            </a:r>
            <a:r>
              <a:rPr lang="en-IN" sz="2400" b="1" dirty="0">
                <a:solidFill>
                  <a:srgbClr val="0070C0"/>
                </a:solidFill>
              </a:rPr>
              <a:t>designed to run other programs </a:t>
            </a:r>
            <a:r>
              <a:rPr lang="en-IN" sz="2400" dirty="0"/>
              <a:t>on a computer.</a:t>
            </a:r>
          </a:p>
          <a:p>
            <a:pPr algn="just">
              <a:buFont typeface="Wingdings" pitchFamily="2" charset="2"/>
              <a:buChar char="Ø"/>
            </a:pPr>
            <a:endParaRPr lang="en-IN" sz="2400" dirty="0"/>
          </a:p>
          <a:p>
            <a:pPr algn="just"/>
            <a:endParaRPr lang="en-IN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BF20A30-FDC7-47FB-883E-954897E4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15A9-96D1-45CD-8E60-89A38DA64175}" type="datetime1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8FCB4B-4A65-4C45-B1E3-61981F37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BBE36B7-9C8A-45E9-9465-32B48DF2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Conceptual view of an Operating System">
            <a:extLst>
              <a:ext uri="{FF2B5EF4-FFF2-40B4-BE49-F238E27FC236}">
                <a16:creationId xmlns:a16="http://schemas.microsoft.com/office/drawing/2014/main" xmlns="" id="{529E9FCC-C9EE-4C25-B33E-85BCE3FF0ED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50" y="236669"/>
            <a:ext cx="9542032" cy="53118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8A4EDB2-9ADC-4222-87B7-F04BBF8D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CC6E-5630-4E06-B0E2-086B45B3F0C7}" type="datetime1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8CEEA8-318C-4379-B213-808FEF29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0C0792-240A-4AE4-9091-8FC17026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7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51AC4F6-B06A-432F-9926-70289D0C1181}"/>
              </a:ext>
            </a:extLst>
          </p:cNvPr>
          <p:cNvSpPr txBox="1"/>
          <p:nvPr/>
        </p:nvSpPr>
        <p:spPr>
          <a:xfrm>
            <a:off x="2289698" y="5798145"/>
            <a:ext cx="74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1. Abstract View of the Components of a Computer System.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26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7681" y="746325"/>
            <a:ext cx="1060167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1200" dirty="0"/>
          </a:p>
          <a:p>
            <a:pPr algn="just">
              <a:buFont typeface="Wingdings" pitchFamily="2" charset="2"/>
              <a:buChar char="Ø"/>
            </a:pPr>
            <a:r>
              <a:rPr lang="en-IN" sz="2400" dirty="0"/>
              <a:t>  OS is considered as the </a:t>
            </a:r>
            <a:r>
              <a:rPr lang="en-IN" sz="2400" b="1" dirty="0">
                <a:solidFill>
                  <a:srgbClr val="0070C0"/>
                </a:solidFill>
              </a:rPr>
              <a:t>backbone of a computer</a:t>
            </a:r>
            <a:r>
              <a:rPr lang="en-IN" sz="2400" dirty="0"/>
              <a:t>, managing both software and hardware resources. </a:t>
            </a:r>
          </a:p>
          <a:p>
            <a:pPr algn="just">
              <a:buFont typeface="Wingdings" pitchFamily="2" charset="2"/>
              <a:buChar char="Ø"/>
            </a:pPr>
            <a:endParaRPr lang="en-IN" sz="2400" dirty="0"/>
          </a:p>
          <a:p>
            <a:pPr algn="just">
              <a:buFont typeface="Wingdings" pitchFamily="2" charset="2"/>
              <a:buChar char="Ø"/>
            </a:pPr>
            <a:endParaRPr lang="en-IN" sz="1200" dirty="0"/>
          </a:p>
          <a:p>
            <a:pPr algn="just">
              <a:buFont typeface="Wingdings" pitchFamily="2" charset="2"/>
              <a:buChar char="Ø"/>
            </a:pPr>
            <a:r>
              <a:rPr lang="en-IN" sz="2400" dirty="0"/>
              <a:t>  They are responsible for everything from the </a:t>
            </a:r>
            <a:r>
              <a:rPr lang="en-IN" sz="2400" b="1" dirty="0">
                <a:solidFill>
                  <a:srgbClr val="0070C0"/>
                </a:solidFill>
              </a:rPr>
              <a:t>control and allocation of memory </a:t>
            </a:r>
            <a:r>
              <a:rPr lang="en-IN" sz="2400" dirty="0"/>
              <a:t>to recognizing </a:t>
            </a:r>
            <a:r>
              <a:rPr lang="en-IN" sz="2400" b="1" dirty="0">
                <a:solidFill>
                  <a:srgbClr val="0070C0"/>
                </a:solidFill>
              </a:rPr>
              <a:t>input from external devices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0070C0"/>
                </a:solidFill>
              </a:rPr>
              <a:t>transmitting output </a:t>
            </a:r>
            <a:r>
              <a:rPr lang="en-IN" sz="2400" dirty="0"/>
              <a:t>to computer displays.</a:t>
            </a:r>
          </a:p>
          <a:p>
            <a:pPr algn="just">
              <a:buFont typeface="Wingdings" pitchFamily="2" charset="2"/>
              <a:buChar char="Ø"/>
            </a:pPr>
            <a:endParaRPr lang="en-IN" sz="1200" dirty="0"/>
          </a:p>
          <a:p>
            <a:pPr algn="just">
              <a:buFont typeface="Wingdings" pitchFamily="2" charset="2"/>
              <a:buChar char="Ø"/>
            </a:pPr>
            <a:endParaRPr lang="en-IN" sz="1200" dirty="0"/>
          </a:p>
          <a:p>
            <a:pPr algn="just">
              <a:buFont typeface="Wingdings" pitchFamily="2" charset="2"/>
              <a:buChar char="Ø"/>
            </a:pPr>
            <a:r>
              <a:rPr lang="en-IN" sz="2400" dirty="0"/>
              <a:t>  They also </a:t>
            </a:r>
            <a:r>
              <a:rPr lang="en-IN" sz="2400" b="1" dirty="0">
                <a:solidFill>
                  <a:srgbClr val="0070C0"/>
                </a:solidFill>
              </a:rPr>
              <a:t>manage files </a:t>
            </a:r>
            <a:r>
              <a:rPr lang="en-IN" sz="2400" dirty="0"/>
              <a:t>on computer hard drives and control peripherals, like printers and scanners.</a:t>
            </a:r>
          </a:p>
          <a:p>
            <a:pPr algn="just">
              <a:buFont typeface="Wingdings" pitchFamily="2" charset="2"/>
              <a:buChar char="Ø"/>
            </a:pPr>
            <a:endParaRPr lang="en-IN" sz="1200" dirty="0"/>
          </a:p>
          <a:p>
            <a:pPr algn="just"/>
            <a:endParaRPr lang="en-IN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3E2DAEA-13C2-4D44-A0DB-3174B9A4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0C21-4F91-44F0-A1F3-898BC5667451}" type="datetime1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E8F94D6-7FE9-4CD5-A117-BDF34C65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8988944-2735-4B8F-8BB5-B9FE7681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0930" y="1363259"/>
            <a:ext cx="97760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2400" b="1" dirty="0"/>
          </a:p>
          <a:p>
            <a:pPr algn="just"/>
            <a:endParaRPr lang="en-IN" sz="2400" b="1" dirty="0"/>
          </a:p>
          <a:p>
            <a:pPr algn="just">
              <a:buFont typeface="Wingdings" pitchFamily="2" charset="2"/>
              <a:buChar char="Ø"/>
            </a:pPr>
            <a:r>
              <a:rPr lang="en-IN" sz="2400" dirty="0"/>
              <a:t>Operating systems </a:t>
            </a:r>
            <a:r>
              <a:rPr lang="en-IN" sz="2400" b="1" dirty="0">
                <a:solidFill>
                  <a:srgbClr val="0070C0"/>
                </a:solidFill>
              </a:rPr>
              <a:t>monitor different programs and users</a:t>
            </a:r>
            <a:r>
              <a:rPr lang="en-IN" sz="2400" dirty="0"/>
              <a:t>, making sure everything runs smoothly, without interference, despite the fact that numerous devices and programs are used simultaneously.</a:t>
            </a:r>
          </a:p>
          <a:p>
            <a:pPr algn="just">
              <a:buFont typeface="Wingdings" pitchFamily="2" charset="2"/>
              <a:buChar char="Ø"/>
            </a:pPr>
            <a:endParaRPr lang="en-IN" sz="2400" dirty="0"/>
          </a:p>
          <a:p>
            <a:pPr algn="just">
              <a:buFont typeface="Wingdings" pitchFamily="2" charset="2"/>
              <a:buChar char="Ø"/>
            </a:pPr>
            <a:r>
              <a:rPr lang="en-IN" sz="2400" dirty="0"/>
              <a:t> An operating system also has a vital role to play in </a:t>
            </a:r>
            <a:r>
              <a:rPr lang="en-IN" sz="2400" b="1" dirty="0">
                <a:solidFill>
                  <a:srgbClr val="0070C0"/>
                </a:solidFill>
              </a:rPr>
              <a:t>security</a:t>
            </a:r>
            <a:r>
              <a:rPr lang="en-IN" sz="2400" dirty="0"/>
              <a:t>. Its job includes preventing unauthorized  users from accessing the computer system.</a:t>
            </a:r>
          </a:p>
          <a:p>
            <a:endParaRPr lang="en-IN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0E2E564-6C96-47A4-A795-699CC91A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268F-3A57-4A60-A1DA-D0248F9359BB}" type="datetime1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247ED87-25A2-44ED-BFF1-49D160CD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6E2556D-93DC-4819-BE14-B62DBABF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F2A-FF3F-4D76-897B-B2071BBC9AF3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1923</Words>
  <Application>Microsoft Office PowerPoint</Application>
  <PresentationFormat>Widescreen</PresentationFormat>
  <Paragraphs>330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Subject Code: SCS1301  Subject Name: Operating System  Faculty Name: Dr. A. Jesudoss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OPERATING SYSTEM STRUCTURES</vt:lpstr>
      <vt:lpstr>MS – DOS Structure</vt:lpstr>
      <vt:lpstr>LAYERED STRUCTURE</vt:lpstr>
      <vt:lpstr>UNIX STRUCTURE</vt:lpstr>
      <vt:lpstr>UNIX</vt:lpstr>
      <vt:lpstr>VIRTUAL MACHINE</vt:lpstr>
      <vt:lpstr>VIRTUAL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Internet</dc:creator>
  <cp:lastModifiedBy>S.Prayla Shyry</cp:lastModifiedBy>
  <cp:revision>24</cp:revision>
  <dcterms:created xsi:type="dcterms:W3CDTF">2020-08-09T03:09:59Z</dcterms:created>
  <dcterms:modified xsi:type="dcterms:W3CDTF">2020-08-18T08:26:03Z</dcterms:modified>
</cp:coreProperties>
</file>