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3" r:id="rId3"/>
    <p:sldId id="273" r:id="rId4"/>
    <p:sldId id="258" r:id="rId5"/>
    <p:sldId id="259" r:id="rId6"/>
    <p:sldId id="260" r:id="rId7"/>
    <p:sldId id="261" r:id="rId8"/>
    <p:sldId id="262" r:id="rId9"/>
    <p:sldId id="274"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13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1E03F-D5C1-4E12-A22B-D0AFD2B49F5D}" type="datetimeFigureOut">
              <a:rPr lang="en-IN" smtClean="0"/>
              <a:t>21-08-2020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42217-A218-46C3-BD6C-4CF04DC6A32F}" type="slidenum">
              <a:rPr lang="en-IN" smtClean="0"/>
              <a:t>‹#›</a:t>
            </a:fld>
            <a:endParaRPr lang="en-IN"/>
          </a:p>
        </p:txBody>
      </p:sp>
    </p:spTree>
    <p:extLst>
      <p:ext uri="{BB962C8B-B14F-4D97-AF65-F5344CB8AC3E}">
        <p14:creationId xmlns:p14="http://schemas.microsoft.com/office/powerpoint/2010/main" val="3826337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3CEC-FCF4-4F77-86C7-8C9F7045E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C390B5-5C64-4CB5-825E-08C0DB09A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D5E97E-149B-490D-AA5F-851F9B19364E}"/>
              </a:ext>
            </a:extLst>
          </p:cNvPr>
          <p:cNvSpPr>
            <a:spLocks noGrp="1"/>
          </p:cNvSpPr>
          <p:nvPr>
            <p:ph type="dt" sz="half" idx="10"/>
          </p:nvPr>
        </p:nvSpPr>
        <p:spPr/>
        <p:txBody>
          <a:bodyPr/>
          <a:lstStyle>
            <a:lvl1pPr algn="ctr">
              <a:defRPr/>
            </a:lvl1pPr>
          </a:lstStyle>
          <a:p>
            <a:fld id="{CD1382AC-75B3-4C8B-A6CF-536F6993BA8A}" type="datetime1">
              <a:rPr lang="en-IN" smtClean="0"/>
              <a:t>21-08-2020</a:t>
            </a:fld>
            <a:endParaRPr lang="en-IN" dirty="0"/>
          </a:p>
        </p:txBody>
      </p:sp>
      <p:sp>
        <p:nvSpPr>
          <p:cNvPr id="5" name="Footer Placeholder 4">
            <a:extLst>
              <a:ext uri="{FF2B5EF4-FFF2-40B4-BE49-F238E27FC236}">
                <a16:creationId xmlns:a16="http://schemas.microsoft.com/office/drawing/2014/main" id="{98252EF8-F020-430F-A7A0-D609DA2EC6EC}"/>
              </a:ext>
            </a:extLst>
          </p:cNvPr>
          <p:cNvSpPr>
            <a:spLocks noGrp="1"/>
          </p:cNvSpPr>
          <p:nvPr>
            <p:ph type="ftr" sz="quarter" idx="11"/>
          </p:nvPr>
        </p:nvSpPr>
        <p:spPr/>
        <p:txBody>
          <a:body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0291FF44-828E-4870-9842-54E75A96C8A5}"/>
              </a:ext>
            </a:extLst>
          </p:cNvPr>
          <p:cNvSpPr>
            <a:spLocks noGrp="1"/>
          </p:cNvSpPr>
          <p:nvPr>
            <p:ph type="sldNum" sz="quarter" idx="12"/>
          </p:nvPr>
        </p:nvSpPr>
        <p:spPr/>
        <p:txBody>
          <a:bodyPr/>
          <a:lstStyle/>
          <a:p>
            <a:fld id="{188058F8-A424-49E5-BE03-77872BC71DBD}" type="slidenum">
              <a:rPr lang="en-IN" smtClean="0"/>
              <a:t>‹#›</a:t>
            </a:fld>
            <a:endParaRPr lang="en-IN"/>
          </a:p>
        </p:txBody>
      </p:sp>
      <p:pic>
        <p:nvPicPr>
          <p:cNvPr id="7" name="Picture 6">
            <a:extLst>
              <a:ext uri="{FF2B5EF4-FFF2-40B4-BE49-F238E27FC236}">
                <a16:creationId xmlns:a16="http://schemas.microsoft.com/office/drawing/2014/main" id="{5FBCDA8C-ED57-4320-8AFE-5B8EBA4AC7E0}"/>
              </a:ext>
            </a:extLst>
          </p:cNvPr>
          <p:cNvPicPr>
            <a:picLocks noChangeAspect="1"/>
          </p:cNvPicPr>
          <p:nvPr userDrawn="1"/>
        </p:nvPicPr>
        <p:blipFill>
          <a:blip r:embed="rId2"/>
          <a:stretch>
            <a:fillRect/>
          </a:stretch>
        </p:blipFill>
        <p:spPr>
          <a:xfrm>
            <a:off x="146645" y="5503755"/>
            <a:ext cx="1214322" cy="1354245"/>
          </a:xfrm>
          <a:prstGeom prst="rect">
            <a:avLst/>
          </a:prstGeom>
        </p:spPr>
      </p:pic>
    </p:spTree>
    <p:extLst>
      <p:ext uri="{BB962C8B-B14F-4D97-AF65-F5344CB8AC3E}">
        <p14:creationId xmlns:p14="http://schemas.microsoft.com/office/powerpoint/2010/main" val="25735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90DA-0306-4D43-A157-C19225978B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B6E2D-4C81-4D18-86F2-FD64DC43CD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8717A-E4EC-429F-918D-650838AC34A6}"/>
              </a:ext>
            </a:extLst>
          </p:cNvPr>
          <p:cNvSpPr>
            <a:spLocks noGrp="1"/>
          </p:cNvSpPr>
          <p:nvPr>
            <p:ph type="dt" sz="half" idx="10"/>
          </p:nvPr>
        </p:nvSpPr>
        <p:spPr/>
        <p:txBody>
          <a:bodyPr/>
          <a:lstStyle/>
          <a:p>
            <a:fld id="{F5E18018-13E8-43BE-BC51-A102C93C7FF9}" type="datetime1">
              <a:rPr lang="en-IN" smtClean="0"/>
              <a:t>21-08-2020</a:t>
            </a:fld>
            <a:endParaRPr lang="en-IN"/>
          </a:p>
        </p:txBody>
      </p:sp>
      <p:sp>
        <p:nvSpPr>
          <p:cNvPr id="5" name="Footer Placeholder 4">
            <a:extLst>
              <a:ext uri="{FF2B5EF4-FFF2-40B4-BE49-F238E27FC236}">
                <a16:creationId xmlns:a16="http://schemas.microsoft.com/office/drawing/2014/main" id="{1A721A1C-E70A-4F02-AC3D-3E299C96CE39}"/>
              </a:ext>
            </a:extLst>
          </p:cNvPr>
          <p:cNvSpPr>
            <a:spLocks noGrp="1"/>
          </p:cNvSpPr>
          <p:nvPr>
            <p:ph type="ftr" sz="quarter" idx="11"/>
          </p:nvPr>
        </p:nvSpPr>
        <p:spPr/>
        <p:txBody>
          <a:body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1D4D2261-FA7C-43E6-AE2D-2E804A427093}"/>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343517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5238E-B02E-4C7D-94C2-3F0D7BEE2F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3FFE2-16C7-499F-B096-EED4B2882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31C9E-A676-4DFC-AF77-7ED1B17D8326}"/>
              </a:ext>
            </a:extLst>
          </p:cNvPr>
          <p:cNvSpPr>
            <a:spLocks noGrp="1"/>
          </p:cNvSpPr>
          <p:nvPr>
            <p:ph type="dt" sz="half" idx="10"/>
          </p:nvPr>
        </p:nvSpPr>
        <p:spPr/>
        <p:txBody>
          <a:bodyPr/>
          <a:lstStyle/>
          <a:p>
            <a:fld id="{550BDA74-3B88-4B25-9181-9D38CC940764}" type="datetime1">
              <a:rPr lang="en-IN" smtClean="0"/>
              <a:t>21-08-2020</a:t>
            </a:fld>
            <a:endParaRPr lang="en-IN"/>
          </a:p>
        </p:txBody>
      </p:sp>
      <p:sp>
        <p:nvSpPr>
          <p:cNvPr id="5" name="Footer Placeholder 4">
            <a:extLst>
              <a:ext uri="{FF2B5EF4-FFF2-40B4-BE49-F238E27FC236}">
                <a16:creationId xmlns:a16="http://schemas.microsoft.com/office/drawing/2014/main" id="{8E61420C-7171-43EF-AB14-5E70A3909519}"/>
              </a:ext>
            </a:extLst>
          </p:cNvPr>
          <p:cNvSpPr>
            <a:spLocks noGrp="1"/>
          </p:cNvSpPr>
          <p:nvPr>
            <p:ph type="ftr" sz="quarter" idx="11"/>
          </p:nvPr>
        </p:nvSpPr>
        <p:spPr/>
        <p:txBody>
          <a:body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6F80CDBF-DC44-4C2D-B652-666F6173080B}"/>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222756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1869-C39F-4A7C-9CCA-3A6224272D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E993E8-3469-4F27-9F7A-C2757D451F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0D87C-B230-46B3-89E3-B99C3BE02D2A}"/>
              </a:ext>
            </a:extLst>
          </p:cNvPr>
          <p:cNvSpPr>
            <a:spLocks noGrp="1"/>
          </p:cNvSpPr>
          <p:nvPr>
            <p:ph type="dt" sz="half" idx="10"/>
          </p:nvPr>
        </p:nvSpPr>
        <p:spPr/>
        <p:txBody>
          <a:bodyPr/>
          <a:lstStyle/>
          <a:p>
            <a:fld id="{A3FF0F86-C43D-4F94-ACE5-ADF2B14F323B}" type="datetime1">
              <a:rPr lang="en-IN" smtClean="0"/>
              <a:t>21-08-2020</a:t>
            </a:fld>
            <a:endParaRPr lang="en-IN"/>
          </a:p>
        </p:txBody>
      </p:sp>
      <p:sp>
        <p:nvSpPr>
          <p:cNvPr id="5" name="Footer Placeholder 4">
            <a:extLst>
              <a:ext uri="{FF2B5EF4-FFF2-40B4-BE49-F238E27FC236}">
                <a16:creationId xmlns:a16="http://schemas.microsoft.com/office/drawing/2014/main" id="{1EA539D0-83DA-4BC7-95AD-08368946C09B}"/>
              </a:ext>
            </a:extLst>
          </p:cNvPr>
          <p:cNvSpPr>
            <a:spLocks noGrp="1"/>
          </p:cNvSpPr>
          <p:nvPr>
            <p:ph type="ftr" sz="quarter" idx="11"/>
          </p:nvPr>
        </p:nvSpPr>
        <p:spPr/>
        <p:txBody>
          <a:body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D5DD42FA-866F-4BCD-8C16-B42DCBB5F074}"/>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198535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1065-10F4-4C28-B9C5-DB3D2E0C6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CB5A31-8220-4015-B5CC-40F440305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06316-D95A-44EE-B4DA-AFD59E4A3782}"/>
              </a:ext>
            </a:extLst>
          </p:cNvPr>
          <p:cNvSpPr>
            <a:spLocks noGrp="1"/>
          </p:cNvSpPr>
          <p:nvPr>
            <p:ph type="dt" sz="half" idx="10"/>
          </p:nvPr>
        </p:nvSpPr>
        <p:spPr/>
        <p:txBody>
          <a:bodyPr/>
          <a:lstStyle/>
          <a:p>
            <a:fld id="{0A68E87C-933A-48BC-A754-71C1B23E84C1}" type="datetime1">
              <a:rPr lang="en-IN" smtClean="0"/>
              <a:t>21-08-2020</a:t>
            </a:fld>
            <a:endParaRPr lang="en-IN"/>
          </a:p>
        </p:txBody>
      </p:sp>
      <p:sp>
        <p:nvSpPr>
          <p:cNvPr id="5" name="Footer Placeholder 4">
            <a:extLst>
              <a:ext uri="{FF2B5EF4-FFF2-40B4-BE49-F238E27FC236}">
                <a16:creationId xmlns:a16="http://schemas.microsoft.com/office/drawing/2014/main" id="{72749D31-4836-45BB-8158-CCDFE9811F83}"/>
              </a:ext>
            </a:extLst>
          </p:cNvPr>
          <p:cNvSpPr>
            <a:spLocks noGrp="1"/>
          </p:cNvSpPr>
          <p:nvPr>
            <p:ph type="ftr" sz="quarter" idx="11"/>
          </p:nvPr>
        </p:nvSpPr>
        <p:spPr/>
        <p:txBody>
          <a:body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5B7DC3FB-913F-4A43-9376-354FDA393616}"/>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290936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8F64-BDB5-4124-A600-A04C5FD807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B4D932-D557-4FC3-B00A-C590C1B373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B9FB85-226E-402E-AEB1-3738E060B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C009E1-A23E-4239-AC27-AFC1D67616FB}"/>
              </a:ext>
            </a:extLst>
          </p:cNvPr>
          <p:cNvSpPr>
            <a:spLocks noGrp="1"/>
          </p:cNvSpPr>
          <p:nvPr>
            <p:ph type="dt" sz="half" idx="10"/>
          </p:nvPr>
        </p:nvSpPr>
        <p:spPr/>
        <p:txBody>
          <a:bodyPr/>
          <a:lstStyle/>
          <a:p>
            <a:fld id="{B7BF5501-B6FE-4CA2-9507-3F0598207E89}" type="datetime1">
              <a:rPr lang="en-IN" smtClean="0"/>
              <a:t>21-08-2020</a:t>
            </a:fld>
            <a:endParaRPr lang="en-IN"/>
          </a:p>
        </p:txBody>
      </p:sp>
      <p:sp>
        <p:nvSpPr>
          <p:cNvPr id="6" name="Footer Placeholder 5">
            <a:extLst>
              <a:ext uri="{FF2B5EF4-FFF2-40B4-BE49-F238E27FC236}">
                <a16:creationId xmlns:a16="http://schemas.microsoft.com/office/drawing/2014/main" id="{E6C1C709-C7CB-416C-B551-A9F7B710479B}"/>
              </a:ext>
            </a:extLst>
          </p:cNvPr>
          <p:cNvSpPr>
            <a:spLocks noGrp="1"/>
          </p:cNvSpPr>
          <p:nvPr>
            <p:ph type="ftr" sz="quarter" idx="11"/>
          </p:nvPr>
        </p:nvSpPr>
        <p:spPr/>
        <p:txBody>
          <a:bodyPr/>
          <a:lstStyle/>
          <a:p>
            <a:r>
              <a:rPr lang="en-US"/>
              <a:t>SCS1301 Operating System - Unit 1 Introduction</a:t>
            </a:r>
            <a:endParaRPr lang="en-IN"/>
          </a:p>
        </p:txBody>
      </p:sp>
      <p:sp>
        <p:nvSpPr>
          <p:cNvPr id="7" name="Slide Number Placeholder 6">
            <a:extLst>
              <a:ext uri="{FF2B5EF4-FFF2-40B4-BE49-F238E27FC236}">
                <a16:creationId xmlns:a16="http://schemas.microsoft.com/office/drawing/2014/main" id="{3ACFEFD2-A43C-4AD6-B9CC-D9F3E2468694}"/>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67429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5A5E-A748-4B7B-9F1E-3F123A817A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29F4BF-8B37-45DF-81FB-FAFEC64F1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73365-B472-48CE-A75C-296EFC87B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A2BB56-FF59-4B92-AA47-2936C8912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EE70C7-0B10-4EEF-B931-03720FCED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6A3BDC-060F-4DAC-A52F-A36CECA405AA}"/>
              </a:ext>
            </a:extLst>
          </p:cNvPr>
          <p:cNvSpPr>
            <a:spLocks noGrp="1"/>
          </p:cNvSpPr>
          <p:nvPr>
            <p:ph type="dt" sz="half" idx="10"/>
          </p:nvPr>
        </p:nvSpPr>
        <p:spPr/>
        <p:txBody>
          <a:bodyPr/>
          <a:lstStyle/>
          <a:p>
            <a:fld id="{0A9D02C5-CE31-4B94-B678-3A1A1C6200E3}" type="datetime1">
              <a:rPr lang="en-IN" smtClean="0"/>
              <a:t>21-08-2020</a:t>
            </a:fld>
            <a:endParaRPr lang="en-IN"/>
          </a:p>
        </p:txBody>
      </p:sp>
      <p:sp>
        <p:nvSpPr>
          <p:cNvPr id="8" name="Footer Placeholder 7">
            <a:extLst>
              <a:ext uri="{FF2B5EF4-FFF2-40B4-BE49-F238E27FC236}">
                <a16:creationId xmlns:a16="http://schemas.microsoft.com/office/drawing/2014/main" id="{F2A11961-4D97-4DCD-BF77-4F387242F96C}"/>
              </a:ext>
            </a:extLst>
          </p:cNvPr>
          <p:cNvSpPr>
            <a:spLocks noGrp="1"/>
          </p:cNvSpPr>
          <p:nvPr>
            <p:ph type="ftr" sz="quarter" idx="11"/>
          </p:nvPr>
        </p:nvSpPr>
        <p:spPr/>
        <p:txBody>
          <a:bodyPr/>
          <a:lstStyle/>
          <a:p>
            <a:r>
              <a:rPr lang="en-US"/>
              <a:t>SCS1301 Operating System - Unit 1 Introduction</a:t>
            </a:r>
            <a:endParaRPr lang="en-IN"/>
          </a:p>
        </p:txBody>
      </p:sp>
      <p:sp>
        <p:nvSpPr>
          <p:cNvPr id="9" name="Slide Number Placeholder 8">
            <a:extLst>
              <a:ext uri="{FF2B5EF4-FFF2-40B4-BE49-F238E27FC236}">
                <a16:creationId xmlns:a16="http://schemas.microsoft.com/office/drawing/2014/main" id="{5CE7A1CD-A8F9-4E14-B1A8-4850BED9EB90}"/>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55267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8DA3-B6D4-45A5-B3A3-19EB2B5180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1CEFCE-C03D-443C-A5F9-ED965599814C}"/>
              </a:ext>
            </a:extLst>
          </p:cNvPr>
          <p:cNvSpPr>
            <a:spLocks noGrp="1"/>
          </p:cNvSpPr>
          <p:nvPr>
            <p:ph type="dt" sz="half" idx="10"/>
          </p:nvPr>
        </p:nvSpPr>
        <p:spPr/>
        <p:txBody>
          <a:bodyPr/>
          <a:lstStyle/>
          <a:p>
            <a:fld id="{BA1308FE-9696-4571-A1A1-7517C2502BF0}" type="datetime1">
              <a:rPr lang="en-IN" smtClean="0"/>
              <a:t>21-08-2020</a:t>
            </a:fld>
            <a:endParaRPr lang="en-IN"/>
          </a:p>
        </p:txBody>
      </p:sp>
      <p:sp>
        <p:nvSpPr>
          <p:cNvPr id="4" name="Footer Placeholder 3">
            <a:extLst>
              <a:ext uri="{FF2B5EF4-FFF2-40B4-BE49-F238E27FC236}">
                <a16:creationId xmlns:a16="http://schemas.microsoft.com/office/drawing/2014/main" id="{D09BCDD5-5C1F-43A2-9139-91BDE046D72B}"/>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DF80F6B2-E120-4AB7-8A22-0C62B551BAC7}"/>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365263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56A86-32B1-44A7-91CB-C1DF543FDA69}"/>
              </a:ext>
            </a:extLst>
          </p:cNvPr>
          <p:cNvSpPr>
            <a:spLocks noGrp="1"/>
          </p:cNvSpPr>
          <p:nvPr>
            <p:ph type="dt" sz="half" idx="10"/>
          </p:nvPr>
        </p:nvSpPr>
        <p:spPr/>
        <p:txBody>
          <a:bodyPr/>
          <a:lstStyle/>
          <a:p>
            <a:fld id="{697DBDCB-2002-4447-987D-88ADB528C53A}" type="datetime1">
              <a:rPr lang="en-IN" smtClean="0"/>
              <a:t>21-08-2020</a:t>
            </a:fld>
            <a:endParaRPr lang="en-IN"/>
          </a:p>
        </p:txBody>
      </p:sp>
      <p:sp>
        <p:nvSpPr>
          <p:cNvPr id="3" name="Footer Placeholder 2">
            <a:extLst>
              <a:ext uri="{FF2B5EF4-FFF2-40B4-BE49-F238E27FC236}">
                <a16:creationId xmlns:a16="http://schemas.microsoft.com/office/drawing/2014/main" id="{3827A417-F08B-40BE-BD26-9353221D9CC4}"/>
              </a:ext>
            </a:extLst>
          </p:cNvPr>
          <p:cNvSpPr>
            <a:spLocks noGrp="1"/>
          </p:cNvSpPr>
          <p:nvPr>
            <p:ph type="ftr" sz="quarter" idx="11"/>
          </p:nvPr>
        </p:nvSpPr>
        <p:spPr/>
        <p:txBody>
          <a:bodyPr/>
          <a:lstStyle/>
          <a:p>
            <a:r>
              <a:rPr lang="en-US"/>
              <a:t>SCS1301 Operating System - Unit 1 Introduction</a:t>
            </a:r>
            <a:endParaRPr lang="en-IN"/>
          </a:p>
        </p:txBody>
      </p:sp>
      <p:sp>
        <p:nvSpPr>
          <p:cNvPr id="4" name="Slide Number Placeholder 3">
            <a:extLst>
              <a:ext uri="{FF2B5EF4-FFF2-40B4-BE49-F238E27FC236}">
                <a16:creationId xmlns:a16="http://schemas.microsoft.com/office/drawing/2014/main" id="{A60570BF-A027-4F8D-A8B4-A9C73C9070BB}"/>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257279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4135-D3D9-4706-887C-5E33A809A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55CE9D-DD5B-44AC-BDAC-D8FF0AB48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DBC856-70D5-4CB0-B521-55C14CCB6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4EBA7-5E32-4CDC-976F-B73B6D5C5815}"/>
              </a:ext>
            </a:extLst>
          </p:cNvPr>
          <p:cNvSpPr>
            <a:spLocks noGrp="1"/>
          </p:cNvSpPr>
          <p:nvPr>
            <p:ph type="dt" sz="half" idx="10"/>
          </p:nvPr>
        </p:nvSpPr>
        <p:spPr/>
        <p:txBody>
          <a:bodyPr/>
          <a:lstStyle/>
          <a:p>
            <a:fld id="{9F557835-7088-43E4-A3DB-1DE03995034B}" type="datetime1">
              <a:rPr lang="en-IN" smtClean="0"/>
              <a:t>21-08-2020</a:t>
            </a:fld>
            <a:endParaRPr lang="en-IN"/>
          </a:p>
        </p:txBody>
      </p:sp>
      <p:sp>
        <p:nvSpPr>
          <p:cNvPr id="6" name="Footer Placeholder 5">
            <a:extLst>
              <a:ext uri="{FF2B5EF4-FFF2-40B4-BE49-F238E27FC236}">
                <a16:creationId xmlns:a16="http://schemas.microsoft.com/office/drawing/2014/main" id="{CA47AA18-9690-4188-9181-C3D6EE0BD8B7}"/>
              </a:ext>
            </a:extLst>
          </p:cNvPr>
          <p:cNvSpPr>
            <a:spLocks noGrp="1"/>
          </p:cNvSpPr>
          <p:nvPr>
            <p:ph type="ftr" sz="quarter" idx="11"/>
          </p:nvPr>
        </p:nvSpPr>
        <p:spPr/>
        <p:txBody>
          <a:bodyPr/>
          <a:lstStyle/>
          <a:p>
            <a:r>
              <a:rPr lang="en-US"/>
              <a:t>SCS1301 Operating System - Unit 1 Introduction</a:t>
            </a:r>
            <a:endParaRPr lang="en-IN"/>
          </a:p>
        </p:txBody>
      </p:sp>
      <p:sp>
        <p:nvSpPr>
          <p:cNvPr id="7" name="Slide Number Placeholder 6">
            <a:extLst>
              <a:ext uri="{FF2B5EF4-FFF2-40B4-BE49-F238E27FC236}">
                <a16:creationId xmlns:a16="http://schemas.microsoft.com/office/drawing/2014/main" id="{F2027637-13FB-4245-BCC5-9EEC3B8184EB}"/>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315345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E472-309A-4E13-8A5D-EA87FE396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2295A0-780A-4DCA-9D93-D282DC655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BF1968-6B90-4815-BF5A-C1DEB9426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AD5EE-D580-4C03-A029-4ABFB8F80D67}"/>
              </a:ext>
            </a:extLst>
          </p:cNvPr>
          <p:cNvSpPr>
            <a:spLocks noGrp="1"/>
          </p:cNvSpPr>
          <p:nvPr>
            <p:ph type="dt" sz="half" idx="10"/>
          </p:nvPr>
        </p:nvSpPr>
        <p:spPr/>
        <p:txBody>
          <a:bodyPr/>
          <a:lstStyle/>
          <a:p>
            <a:fld id="{D5B0A993-61DD-4C7B-8D31-B585B1ADF8ED}" type="datetime1">
              <a:rPr lang="en-IN" smtClean="0"/>
              <a:t>21-08-2020</a:t>
            </a:fld>
            <a:endParaRPr lang="en-IN"/>
          </a:p>
        </p:txBody>
      </p:sp>
      <p:sp>
        <p:nvSpPr>
          <p:cNvPr id="6" name="Footer Placeholder 5">
            <a:extLst>
              <a:ext uri="{FF2B5EF4-FFF2-40B4-BE49-F238E27FC236}">
                <a16:creationId xmlns:a16="http://schemas.microsoft.com/office/drawing/2014/main" id="{BBBEDB8C-5DC1-4567-B8A2-AB075935FC51}"/>
              </a:ext>
            </a:extLst>
          </p:cNvPr>
          <p:cNvSpPr>
            <a:spLocks noGrp="1"/>
          </p:cNvSpPr>
          <p:nvPr>
            <p:ph type="ftr" sz="quarter" idx="11"/>
          </p:nvPr>
        </p:nvSpPr>
        <p:spPr/>
        <p:txBody>
          <a:bodyPr/>
          <a:lstStyle/>
          <a:p>
            <a:r>
              <a:rPr lang="en-US"/>
              <a:t>SCS1301 Operating System - Unit 1 Introduction</a:t>
            </a:r>
            <a:endParaRPr lang="en-IN"/>
          </a:p>
        </p:txBody>
      </p:sp>
      <p:sp>
        <p:nvSpPr>
          <p:cNvPr id="7" name="Slide Number Placeholder 6">
            <a:extLst>
              <a:ext uri="{FF2B5EF4-FFF2-40B4-BE49-F238E27FC236}">
                <a16:creationId xmlns:a16="http://schemas.microsoft.com/office/drawing/2014/main" id="{0F6CEE80-3BE1-4196-96DB-FE6D748400FA}"/>
              </a:ext>
            </a:extLst>
          </p:cNvPr>
          <p:cNvSpPr>
            <a:spLocks noGrp="1"/>
          </p:cNvSpPr>
          <p:nvPr>
            <p:ph type="sldNum" sz="quarter" idx="12"/>
          </p:nvPr>
        </p:nvSpPr>
        <p:spPr/>
        <p:txBody>
          <a:bodyPr/>
          <a:lstStyle/>
          <a:p>
            <a:fld id="{188058F8-A424-49E5-BE03-77872BC71DBD}" type="slidenum">
              <a:rPr lang="en-IN" smtClean="0"/>
              <a:t>‹#›</a:t>
            </a:fld>
            <a:endParaRPr lang="en-IN"/>
          </a:p>
        </p:txBody>
      </p:sp>
    </p:spTree>
    <p:extLst>
      <p:ext uri="{BB962C8B-B14F-4D97-AF65-F5344CB8AC3E}">
        <p14:creationId xmlns:p14="http://schemas.microsoft.com/office/powerpoint/2010/main" val="398948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5BAAE-5FE5-4018-8BDF-957084184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 </a:t>
            </a:r>
            <a:endParaRPr lang="en-IN"/>
          </a:p>
        </p:txBody>
      </p:sp>
      <p:sp>
        <p:nvSpPr>
          <p:cNvPr id="3" name="Text Placeholder 2">
            <a:extLst>
              <a:ext uri="{FF2B5EF4-FFF2-40B4-BE49-F238E27FC236}">
                <a16:creationId xmlns:a16="http://schemas.microsoft.com/office/drawing/2014/main" id="{D9310406-DF75-43AE-AA45-FD84216A7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14F34-2F5F-4A88-BDB0-C493004F9B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0E422-2963-4861-BE4D-96D0FD80BEA4}" type="datetime1">
              <a:rPr lang="en-IN" smtClean="0"/>
              <a:t>21-08-2020</a:t>
            </a:fld>
            <a:endParaRPr lang="en-IN"/>
          </a:p>
        </p:txBody>
      </p:sp>
      <p:sp>
        <p:nvSpPr>
          <p:cNvPr id="5" name="Footer Placeholder 4">
            <a:extLst>
              <a:ext uri="{FF2B5EF4-FFF2-40B4-BE49-F238E27FC236}">
                <a16:creationId xmlns:a16="http://schemas.microsoft.com/office/drawing/2014/main" id="{2F0F23B9-7B34-4A69-8705-EDD5A3C63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111E2116-9D35-4BAC-91EF-228EE8EDB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058F8-A424-49E5-BE03-77872BC71DBD}" type="slidenum">
              <a:rPr lang="en-IN" smtClean="0"/>
              <a:t>‹#›</a:t>
            </a:fld>
            <a:endParaRPr lang="en-IN"/>
          </a:p>
        </p:txBody>
      </p:sp>
    </p:spTree>
    <p:extLst>
      <p:ext uri="{BB962C8B-B14F-4D97-AF65-F5344CB8AC3E}">
        <p14:creationId xmlns:p14="http://schemas.microsoft.com/office/powerpoint/2010/main" val="417200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BE2-8210-4D49-9381-A88CEE440033}"/>
              </a:ext>
            </a:extLst>
          </p:cNvPr>
          <p:cNvSpPr>
            <a:spLocks noGrp="1"/>
          </p:cNvSpPr>
          <p:nvPr>
            <p:ph type="ctrTitle"/>
          </p:nvPr>
        </p:nvSpPr>
        <p:spPr>
          <a:xfrm>
            <a:off x="1524000" y="2449127"/>
            <a:ext cx="9144000" cy="2387600"/>
          </a:xfrm>
        </p:spPr>
        <p:txBody>
          <a:bodyPr>
            <a:noAutofit/>
          </a:bodyPr>
          <a:lstStyle/>
          <a:p>
            <a:pPr algn="ctr"/>
            <a:r>
              <a:rPr lang="en-IN" sz="4400" b="1" dirty="0"/>
              <a:t>Subject Code: SCS1301 </a:t>
            </a:r>
            <a:br>
              <a:rPr lang="en-IN" sz="4400" b="1" dirty="0"/>
            </a:br>
            <a:r>
              <a:rPr lang="en-IN" sz="4400" b="1" dirty="0"/>
              <a:t>Subject Name: Operating System</a:t>
            </a:r>
            <a:br>
              <a:rPr lang="en-IN" sz="4400" b="1" dirty="0"/>
            </a:br>
            <a:br>
              <a:rPr lang="en-IN" sz="4400" dirty="0"/>
            </a:br>
            <a:r>
              <a:rPr lang="en-IN" sz="4400" b="1" dirty="0"/>
              <a:t>Faculty Name: Dr. A. Jesudoss</a:t>
            </a:r>
            <a:br>
              <a:rPr lang="en-IN" sz="4400" b="1" dirty="0"/>
            </a:br>
            <a:endParaRPr lang="en-IN" sz="4400" dirty="0"/>
          </a:p>
        </p:txBody>
      </p:sp>
      <p:pic>
        <p:nvPicPr>
          <p:cNvPr id="3" name="Picture 2">
            <a:extLst>
              <a:ext uri="{FF2B5EF4-FFF2-40B4-BE49-F238E27FC236}">
                <a16:creationId xmlns:a16="http://schemas.microsoft.com/office/drawing/2014/main" id="{6FAC6059-8ADC-4BAD-9474-40647DDF0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8FF50891-E37E-492B-A1BC-28D9EFDC0410}"/>
              </a:ext>
            </a:extLst>
          </p:cNvPr>
          <p:cNvSpPr>
            <a:spLocks noGrp="1"/>
          </p:cNvSpPr>
          <p:nvPr>
            <p:ph type="dt" sz="half" idx="10"/>
          </p:nvPr>
        </p:nvSpPr>
        <p:spPr/>
        <p:txBody>
          <a:bodyPr/>
          <a:lstStyle/>
          <a:p>
            <a:fld id="{E19F36FD-1C3B-449E-A5DD-A1D0C5D29699}" type="datetime1">
              <a:rPr lang="en-IN" smtClean="0"/>
              <a:t>21-08-2020</a:t>
            </a:fld>
            <a:endParaRPr lang="en-IN" dirty="0"/>
          </a:p>
        </p:txBody>
      </p:sp>
      <p:sp>
        <p:nvSpPr>
          <p:cNvPr id="5" name="Footer Placeholder 4">
            <a:extLst>
              <a:ext uri="{FF2B5EF4-FFF2-40B4-BE49-F238E27FC236}">
                <a16:creationId xmlns:a16="http://schemas.microsoft.com/office/drawing/2014/main" id="{58598CBE-B810-49FF-A545-36389873120E}"/>
              </a:ext>
            </a:extLst>
          </p:cNvPr>
          <p:cNvSpPr>
            <a:spLocks noGrp="1"/>
          </p:cNvSpPr>
          <p:nvPr>
            <p:ph type="ftr" sz="quarter" idx="11"/>
          </p:nvPr>
        </p:nvSpPr>
        <p:spPr/>
        <p:txBody>
          <a:bodyPr/>
          <a:lstStyle/>
          <a:p>
            <a:r>
              <a:rPr lang="en-US"/>
              <a:t>SCS1301 Operating System - Unit 1 Introduction</a:t>
            </a:r>
            <a:endParaRPr lang="en-IN"/>
          </a:p>
        </p:txBody>
      </p:sp>
      <p:sp>
        <p:nvSpPr>
          <p:cNvPr id="6" name="Slide Number Placeholder 5">
            <a:extLst>
              <a:ext uri="{FF2B5EF4-FFF2-40B4-BE49-F238E27FC236}">
                <a16:creationId xmlns:a16="http://schemas.microsoft.com/office/drawing/2014/main" id="{7060A72D-D78D-4AFB-83D0-D921B9AC6C0D}"/>
              </a:ext>
            </a:extLst>
          </p:cNvPr>
          <p:cNvSpPr>
            <a:spLocks noGrp="1"/>
          </p:cNvSpPr>
          <p:nvPr>
            <p:ph type="sldNum" sz="quarter" idx="12"/>
          </p:nvPr>
        </p:nvSpPr>
        <p:spPr/>
        <p:txBody>
          <a:bodyPr/>
          <a:lstStyle/>
          <a:p>
            <a:fld id="{188058F8-A424-49E5-BE03-77872BC71DBD}" type="slidenum">
              <a:rPr lang="en-IN" smtClean="0"/>
              <a:t>1</a:t>
            </a:fld>
            <a:endParaRPr lang="en-IN"/>
          </a:p>
        </p:txBody>
      </p:sp>
    </p:spTree>
    <p:extLst>
      <p:ext uri="{BB962C8B-B14F-4D97-AF65-F5344CB8AC3E}">
        <p14:creationId xmlns:p14="http://schemas.microsoft.com/office/powerpoint/2010/main" val="28049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38282" y="285728"/>
            <a:ext cx="8693270" cy="5929354"/>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55E56DE9-8F54-489A-ABD9-F0CE787215A4}"/>
              </a:ext>
            </a:extLst>
          </p:cNvPr>
          <p:cNvSpPr>
            <a:spLocks noGrp="1"/>
          </p:cNvSpPr>
          <p:nvPr>
            <p:ph type="dt" sz="half" idx="10"/>
          </p:nvPr>
        </p:nvSpPr>
        <p:spPr/>
        <p:txBody>
          <a:bodyPr/>
          <a:lstStyle/>
          <a:p>
            <a:fld id="{DAF52D8A-F3F7-4FF3-B4F7-1C5DA4C9AA16}" type="datetime1">
              <a:rPr lang="en-IN" smtClean="0"/>
              <a:t>21-08-2020</a:t>
            </a:fld>
            <a:endParaRPr lang="en-IN" dirty="0"/>
          </a:p>
        </p:txBody>
      </p:sp>
      <p:sp>
        <p:nvSpPr>
          <p:cNvPr id="3" name="Footer Placeholder 2">
            <a:extLst>
              <a:ext uri="{FF2B5EF4-FFF2-40B4-BE49-F238E27FC236}">
                <a16:creationId xmlns:a16="http://schemas.microsoft.com/office/drawing/2014/main" id="{2B0EB402-0AAD-4E3F-9C77-3C648D650BC3}"/>
              </a:ext>
            </a:extLst>
          </p:cNvPr>
          <p:cNvSpPr>
            <a:spLocks noGrp="1"/>
          </p:cNvSpPr>
          <p:nvPr>
            <p:ph type="ftr" sz="quarter" idx="11"/>
          </p:nvPr>
        </p:nvSpPr>
        <p:spPr/>
        <p:txBody>
          <a:bodyPr/>
          <a:lstStyle/>
          <a:p>
            <a:r>
              <a:rPr lang="en-US"/>
              <a:t>SCS1301 Operating System - Unit 1 Introduction</a:t>
            </a:r>
            <a:endParaRPr lang="en-IN"/>
          </a:p>
        </p:txBody>
      </p:sp>
      <p:sp>
        <p:nvSpPr>
          <p:cNvPr id="4" name="Slide Number Placeholder 3">
            <a:extLst>
              <a:ext uri="{FF2B5EF4-FFF2-40B4-BE49-F238E27FC236}">
                <a16:creationId xmlns:a16="http://schemas.microsoft.com/office/drawing/2014/main" id="{957030D2-E9AF-4B41-A783-E3FE1A3DD351}"/>
              </a:ext>
            </a:extLst>
          </p:cNvPr>
          <p:cNvSpPr>
            <a:spLocks noGrp="1"/>
          </p:cNvSpPr>
          <p:nvPr>
            <p:ph type="sldNum" sz="quarter" idx="12"/>
          </p:nvPr>
        </p:nvSpPr>
        <p:spPr/>
        <p:txBody>
          <a:bodyPr/>
          <a:lstStyle/>
          <a:p>
            <a:fld id="{188058F8-A424-49E5-BE03-77872BC71DBD}"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285729"/>
            <a:ext cx="8643998" cy="6370975"/>
          </a:xfrm>
          <a:prstGeom prst="rect">
            <a:avLst/>
          </a:prstGeom>
          <a:noFill/>
        </p:spPr>
        <p:txBody>
          <a:bodyPr wrap="square" rtlCol="0">
            <a:spAutoFit/>
          </a:bodyPr>
          <a:lstStyle/>
          <a:p>
            <a:pPr algn="just"/>
            <a:r>
              <a:rPr lang="en-IN" sz="2400" dirty="0"/>
              <a:t>• The operating system is responsible for the following activities in connection with process and thread management:</a:t>
            </a:r>
          </a:p>
          <a:p>
            <a:pPr algn="just"/>
            <a:r>
              <a:rPr lang="en-IN" sz="2400" dirty="0"/>
              <a:t>	o The creation and deletion of both user and system processes;</a:t>
            </a:r>
          </a:p>
          <a:p>
            <a:pPr algn="just"/>
            <a:r>
              <a:rPr lang="en-IN" sz="2400" dirty="0"/>
              <a:t>	o The scheduling of processes;</a:t>
            </a:r>
          </a:p>
          <a:p>
            <a:pPr algn="just"/>
            <a:r>
              <a:rPr lang="en-IN" sz="2400" dirty="0"/>
              <a:t>	o The provision of mechanisms for synchronization,</a:t>
            </a:r>
          </a:p>
          <a:p>
            <a:pPr algn="just"/>
            <a:r>
              <a:rPr lang="en-IN" sz="2400" dirty="0"/>
              <a:t>	o Communication,</a:t>
            </a:r>
          </a:p>
          <a:p>
            <a:pPr algn="just"/>
            <a:r>
              <a:rPr lang="en-IN" sz="2400" dirty="0"/>
              <a:t>	o Deadlock handling for processes.</a:t>
            </a:r>
          </a:p>
          <a:p>
            <a:pPr algn="just"/>
            <a:endParaRPr lang="en-IN" sz="2400" b="1" dirty="0"/>
          </a:p>
          <a:p>
            <a:pPr algn="just"/>
            <a:r>
              <a:rPr lang="en-IN" sz="2400" b="1" dirty="0"/>
              <a:t>Benefits</a:t>
            </a:r>
          </a:p>
          <a:p>
            <a:pPr algn="just"/>
            <a:r>
              <a:rPr lang="en-IN" sz="2400" dirty="0"/>
              <a:t>The benefits of multi threaded programming can be broken down into four major categories:</a:t>
            </a:r>
          </a:p>
          <a:p>
            <a:pPr algn="just"/>
            <a:endParaRPr lang="en-IN" sz="2400" b="1" dirty="0"/>
          </a:p>
          <a:p>
            <a:pPr marL="457200" indent="-457200" algn="just">
              <a:buAutoNum type="arabicParenR"/>
            </a:pPr>
            <a:r>
              <a:rPr lang="en-IN" sz="2400" b="1" dirty="0"/>
              <a:t>Responsiveness</a:t>
            </a:r>
          </a:p>
          <a:p>
            <a:pPr marL="457200" indent="-457200" algn="just">
              <a:buAutoNum type="arabicParenR"/>
            </a:pPr>
            <a:r>
              <a:rPr lang="en-IN" sz="2400" b="1" dirty="0"/>
              <a:t>Resource sharing</a:t>
            </a:r>
          </a:p>
          <a:p>
            <a:pPr marL="457200" indent="-457200" algn="just">
              <a:buAutoNum type="arabicParenR" startAt="3"/>
            </a:pPr>
            <a:r>
              <a:rPr lang="en-IN" sz="2400" b="1" dirty="0"/>
              <a:t>Economy</a:t>
            </a:r>
          </a:p>
          <a:p>
            <a:pPr marL="457200" indent="-457200" algn="just">
              <a:buAutoNum type="arabicParenR" startAt="3"/>
            </a:pPr>
            <a:r>
              <a:rPr lang="en-IN" sz="2400" b="1" dirty="0"/>
              <a:t>Utilization of multiprocessor architectures</a:t>
            </a:r>
          </a:p>
        </p:txBody>
      </p:sp>
      <p:sp>
        <p:nvSpPr>
          <p:cNvPr id="3" name="Date Placeholder 2">
            <a:extLst>
              <a:ext uri="{FF2B5EF4-FFF2-40B4-BE49-F238E27FC236}">
                <a16:creationId xmlns:a16="http://schemas.microsoft.com/office/drawing/2014/main" id="{A5204E65-6B48-4288-98A5-646F285C35A8}"/>
              </a:ext>
            </a:extLst>
          </p:cNvPr>
          <p:cNvSpPr>
            <a:spLocks noGrp="1"/>
          </p:cNvSpPr>
          <p:nvPr>
            <p:ph type="dt" sz="half" idx="10"/>
          </p:nvPr>
        </p:nvSpPr>
        <p:spPr/>
        <p:txBody>
          <a:bodyPr/>
          <a:lstStyle/>
          <a:p>
            <a:fld id="{0D548392-55C4-4FF6-B1D2-FE1698519C5E}" type="datetime1">
              <a:rPr lang="en-IN" smtClean="0"/>
              <a:t>21-08-2020</a:t>
            </a:fld>
            <a:endParaRPr lang="en-IN" dirty="0"/>
          </a:p>
        </p:txBody>
      </p:sp>
      <p:sp>
        <p:nvSpPr>
          <p:cNvPr id="4" name="Footer Placeholder 3">
            <a:extLst>
              <a:ext uri="{FF2B5EF4-FFF2-40B4-BE49-F238E27FC236}">
                <a16:creationId xmlns:a16="http://schemas.microsoft.com/office/drawing/2014/main" id="{45685955-E5A3-471A-9DBA-737CF1BBB78A}"/>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8AB6B612-DA6F-47DA-8981-790F3561FC3B}"/>
              </a:ext>
            </a:extLst>
          </p:cNvPr>
          <p:cNvSpPr>
            <a:spLocks noGrp="1"/>
          </p:cNvSpPr>
          <p:nvPr>
            <p:ph type="sldNum" sz="quarter" idx="12"/>
          </p:nvPr>
        </p:nvSpPr>
        <p:spPr/>
        <p:txBody>
          <a:bodyPr/>
          <a:lstStyle/>
          <a:p>
            <a:fld id="{188058F8-A424-49E5-BE03-77872BC71DBD}"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357166"/>
            <a:ext cx="8643998" cy="3046988"/>
          </a:xfrm>
          <a:prstGeom prst="rect">
            <a:avLst/>
          </a:prstGeom>
          <a:noFill/>
        </p:spPr>
        <p:txBody>
          <a:bodyPr wrap="square" rtlCol="0">
            <a:spAutoFit/>
          </a:bodyPr>
          <a:lstStyle/>
          <a:p>
            <a:pPr algn="just"/>
            <a:r>
              <a:rPr lang="en-IN" sz="2400" b="1" dirty="0"/>
              <a:t>Multithreading Models</a:t>
            </a:r>
          </a:p>
          <a:p>
            <a:pPr algn="just"/>
            <a:r>
              <a:rPr lang="en-IN" sz="2400" dirty="0"/>
              <a:t>Many systems provide support for both user and kernel threads, resulting in different multi threading models. Three common ways of establishing this relationship are:</a:t>
            </a:r>
          </a:p>
          <a:p>
            <a:endParaRPr lang="en-US" sz="2400" dirty="0"/>
          </a:p>
          <a:p>
            <a:pPr marL="457200" indent="-457200">
              <a:buAutoNum type="arabicParenR"/>
            </a:pPr>
            <a:r>
              <a:rPr lang="en-IN" sz="2400" b="1" dirty="0"/>
              <a:t>Many-to-One Model</a:t>
            </a:r>
          </a:p>
          <a:p>
            <a:pPr marL="457200" indent="-457200"/>
            <a:endParaRPr lang="en-US" sz="2400" b="1" dirty="0"/>
          </a:p>
          <a:p>
            <a:pPr marL="457200" indent="-457200"/>
            <a:endParaRPr lang="en-IN" sz="2400" dirty="0"/>
          </a:p>
        </p:txBody>
      </p:sp>
      <p:pic>
        <p:nvPicPr>
          <p:cNvPr id="3074" name="Picture 2"/>
          <p:cNvPicPr>
            <a:picLocks noChangeAspect="1" noChangeArrowheads="1"/>
          </p:cNvPicPr>
          <p:nvPr/>
        </p:nvPicPr>
        <p:blipFill>
          <a:blip r:embed="rId2"/>
          <a:srcRect/>
          <a:stretch>
            <a:fillRect/>
          </a:stretch>
        </p:blipFill>
        <p:spPr bwMode="auto">
          <a:xfrm>
            <a:off x="3167043" y="2714621"/>
            <a:ext cx="5800725" cy="3686175"/>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B972269C-E233-4FAC-AC99-2A50D1531F06}"/>
              </a:ext>
            </a:extLst>
          </p:cNvPr>
          <p:cNvSpPr>
            <a:spLocks noGrp="1"/>
          </p:cNvSpPr>
          <p:nvPr>
            <p:ph type="dt" sz="half" idx="10"/>
          </p:nvPr>
        </p:nvSpPr>
        <p:spPr/>
        <p:txBody>
          <a:bodyPr/>
          <a:lstStyle/>
          <a:p>
            <a:fld id="{C022BE78-B0C0-477F-9C15-F293EB871E27}" type="datetime1">
              <a:rPr lang="en-IN" smtClean="0"/>
              <a:t>21-08-2020</a:t>
            </a:fld>
            <a:endParaRPr lang="en-IN" dirty="0"/>
          </a:p>
        </p:txBody>
      </p:sp>
      <p:sp>
        <p:nvSpPr>
          <p:cNvPr id="4" name="Footer Placeholder 3">
            <a:extLst>
              <a:ext uri="{FF2B5EF4-FFF2-40B4-BE49-F238E27FC236}">
                <a16:creationId xmlns:a16="http://schemas.microsoft.com/office/drawing/2014/main" id="{94F31440-8DB6-4035-ACDF-A66BDB102D46}"/>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0EEEE080-7417-413B-A695-C958D3F8917F}"/>
              </a:ext>
            </a:extLst>
          </p:cNvPr>
          <p:cNvSpPr>
            <a:spLocks noGrp="1"/>
          </p:cNvSpPr>
          <p:nvPr>
            <p:ph type="sldNum" sz="quarter" idx="12"/>
          </p:nvPr>
        </p:nvSpPr>
        <p:spPr/>
        <p:txBody>
          <a:bodyPr/>
          <a:lstStyle/>
          <a:p>
            <a:fld id="{188058F8-A424-49E5-BE03-77872BC71DBD}"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85729"/>
            <a:ext cx="8929718" cy="6001643"/>
          </a:xfrm>
          <a:prstGeom prst="rect">
            <a:avLst/>
          </a:prstGeom>
          <a:noFill/>
        </p:spPr>
        <p:txBody>
          <a:bodyPr wrap="square" rtlCol="0">
            <a:spAutoFit/>
          </a:bodyPr>
          <a:lstStyle/>
          <a:p>
            <a:pPr algn="just"/>
            <a:r>
              <a:rPr lang="en-IN" sz="2400" dirty="0"/>
              <a:t>The many-to-one model maps many user-level threads to one kernel thread. </a:t>
            </a:r>
          </a:p>
          <a:p>
            <a:pPr algn="just"/>
            <a:endParaRPr lang="en-IN" sz="2400" dirty="0"/>
          </a:p>
          <a:p>
            <a:pPr algn="just"/>
            <a:r>
              <a:rPr lang="en-IN" sz="2400" dirty="0"/>
              <a:t>Thread management is done by the thread library in user space, so it is efficient; but the entire process will block if a thread makes a blocking system call.</a:t>
            </a:r>
          </a:p>
          <a:p>
            <a:pPr algn="just"/>
            <a:endParaRPr lang="en-IN" sz="2400" dirty="0"/>
          </a:p>
          <a:p>
            <a:pPr algn="just"/>
            <a:r>
              <a:rPr lang="en-IN" sz="2400" dirty="0"/>
              <a:t>• Also, because only one thread can access the kernel at a time, multiple threads are unable to run in parallel on multiprocessors. </a:t>
            </a:r>
            <a:r>
              <a:rPr lang="en-IN" sz="2400" b="1" dirty="0"/>
              <a:t>Green threads—a thread library available for Solaris </a:t>
            </a:r>
            <a:r>
              <a:rPr lang="en-IN" sz="2400" dirty="0"/>
              <a:t>2—uses this model.</a:t>
            </a:r>
          </a:p>
          <a:p>
            <a:pPr algn="just"/>
            <a:endParaRPr lang="en-IN" sz="2400" dirty="0"/>
          </a:p>
          <a:p>
            <a:pPr algn="just"/>
            <a:r>
              <a:rPr lang="en-IN" sz="2400" dirty="0"/>
              <a:t>• In addition, user level thread libraries implemented on Operating systems that do not support kernel threads use the many-to-one model.</a:t>
            </a:r>
          </a:p>
          <a:p>
            <a:pPr algn="just"/>
            <a:endParaRPr lang="en-IN" sz="2400" dirty="0"/>
          </a:p>
        </p:txBody>
      </p:sp>
      <p:sp>
        <p:nvSpPr>
          <p:cNvPr id="3" name="Date Placeholder 2">
            <a:extLst>
              <a:ext uri="{FF2B5EF4-FFF2-40B4-BE49-F238E27FC236}">
                <a16:creationId xmlns:a16="http://schemas.microsoft.com/office/drawing/2014/main" id="{8C9C785C-E144-488B-8FC3-840E6B027B05}"/>
              </a:ext>
            </a:extLst>
          </p:cNvPr>
          <p:cNvSpPr>
            <a:spLocks noGrp="1"/>
          </p:cNvSpPr>
          <p:nvPr>
            <p:ph type="dt" sz="half" idx="10"/>
          </p:nvPr>
        </p:nvSpPr>
        <p:spPr/>
        <p:txBody>
          <a:bodyPr/>
          <a:lstStyle/>
          <a:p>
            <a:fld id="{C6323BD8-C9AF-4CF0-A3EA-D9FF58A47098}" type="datetime1">
              <a:rPr lang="en-IN" smtClean="0"/>
              <a:t>21-08-2020</a:t>
            </a:fld>
            <a:endParaRPr lang="en-IN" dirty="0"/>
          </a:p>
        </p:txBody>
      </p:sp>
      <p:sp>
        <p:nvSpPr>
          <p:cNvPr id="4" name="Footer Placeholder 3">
            <a:extLst>
              <a:ext uri="{FF2B5EF4-FFF2-40B4-BE49-F238E27FC236}">
                <a16:creationId xmlns:a16="http://schemas.microsoft.com/office/drawing/2014/main" id="{9ECD5EA5-059A-4956-AC41-1D2675B59380}"/>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75271589-E33F-4AAC-A6DD-954702DE94D1}"/>
              </a:ext>
            </a:extLst>
          </p:cNvPr>
          <p:cNvSpPr>
            <a:spLocks noGrp="1"/>
          </p:cNvSpPr>
          <p:nvPr>
            <p:ph type="sldNum" sz="quarter" idx="12"/>
          </p:nvPr>
        </p:nvSpPr>
        <p:spPr/>
        <p:txBody>
          <a:bodyPr/>
          <a:lstStyle/>
          <a:p>
            <a:fld id="{188058F8-A424-49E5-BE03-77872BC71DBD}"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14291"/>
            <a:ext cx="8643998" cy="461665"/>
          </a:xfrm>
          <a:prstGeom prst="rect">
            <a:avLst/>
          </a:prstGeom>
          <a:noFill/>
        </p:spPr>
        <p:txBody>
          <a:bodyPr wrap="square" rtlCol="0">
            <a:spAutoFit/>
          </a:bodyPr>
          <a:lstStyle/>
          <a:p>
            <a:r>
              <a:rPr lang="en-IN" sz="2400" b="1" dirty="0"/>
              <a:t>One-to-One Model</a:t>
            </a:r>
            <a:endParaRPr lang="en-IN" sz="2400" dirty="0"/>
          </a:p>
        </p:txBody>
      </p:sp>
      <p:pic>
        <p:nvPicPr>
          <p:cNvPr id="4098" name="Picture 2"/>
          <p:cNvPicPr>
            <a:picLocks noChangeAspect="1" noChangeArrowheads="1"/>
          </p:cNvPicPr>
          <p:nvPr/>
        </p:nvPicPr>
        <p:blipFill>
          <a:blip r:embed="rId2"/>
          <a:srcRect/>
          <a:stretch>
            <a:fillRect/>
          </a:stretch>
        </p:blipFill>
        <p:spPr bwMode="auto">
          <a:xfrm>
            <a:off x="2809852" y="714356"/>
            <a:ext cx="5981700" cy="2533650"/>
          </a:xfrm>
          <a:prstGeom prst="rect">
            <a:avLst/>
          </a:prstGeom>
          <a:noFill/>
          <a:ln w="9525">
            <a:noFill/>
            <a:miter lim="800000"/>
            <a:headEnd/>
            <a:tailEnd/>
          </a:ln>
          <a:effectLst/>
        </p:spPr>
      </p:pic>
      <p:sp>
        <p:nvSpPr>
          <p:cNvPr id="6" name="TextBox 5"/>
          <p:cNvSpPr txBox="1"/>
          <p:nvPr/>
        </p:nvSpPr>
        <p:spPr>
          <a:xfrm>
            <a:off x="1862624" y="3140984"/>
            <a:ext cx="8715436" cy="3416320"/>
          </a:xfrm>
          <a:prstGeom prst="rect">
            <a:avLst/>
          </a:prstGeom>
          <a:noFill/>
        </p:spPr>
        <p:txBody>
          <a:bodyPr wrap="square" rtlCol="0">
            <a:spAutoFit/>
          </a:bodyPr>
          <a:lstStyle/>
          <a:p>
            <a:pPr algn="just"/>
            <a:r>
              <a:rPr lang="en-IN" sz="2400" dirty="0"/>
              <a:t>The one-to-one model maps each user thread to a kernel thread. </a:t>
            </a:r>
          </a:p>
          <a:p>
            <a:pPr algn="just"/>
            <a:endParaRPr lang="en-IN" sz="2400" dirty="0"/>
          </a:p>
          <a:p>
            <a:pPr algn="just"/>
            <a:r>
              <a:rPr lang="en-IN" sz="2400" dirty="0"/>
              <a:t>It provides more concurrency than the many-to-one model by allowing another thread to run when a thread makes a blocking system call; it also allows multiple threads to run in parallel on multiprocessors.</a:t>
            </a:r>
          </a:p>
          <a:p>
            <a:pPr algn="just"/>
            <a:endParaRPr lang="en-IN" sz="2400" dirty="0"/>
          </a:p>
          <a:p>
            <a:pPr algn="just"/>
            <a:r>
              <a:rPr lang="en-IN" sz="2400" dirty="0"/>
              <a:t>• The only drawback to this model is that creating a user thread requires creating the corresponding kernel thread.</a:t>
            </a:r>
          </a:p>
        </p:txBody>
      </p:sp>
      <p:sp>
        <p:nvSpPr>
          <p:cNvPr id="3" name="Date Placeholder 2">
            <a:extLst>
              <a:ext uri="{FF2B5EF4-FFF2-40B4-BE49-F238E27FC236}">
                <a16:creationId xmlns:a16="http://schemas.microsoft.com/office/drawing/2014/main" id="{B1477AD6-FFA9-41F7-BAC0-0B4F70F9A85C}"/>
              </a:ext>
            </a:extLst>
          </p:cNvPr>
          <p:cNvSpPr>
            <a:spLocks noGrp="1"/>
          </p:cNvSpPr>
          <p:nvPr>
            <p:ph type="dt" sz="half" idx="10"/>
          </p:nvPr>
        </p:nvSpPr>
        <p:spPr/>
        <p:txBody>
          <a:bodyPr/>
          <a:lstStyle/>
          <a:p>
            <a:fld id="{2C1C5FF4-C406-44E5-B4F6-4E5E0914E772}" type="datetime1">
              <a:rPr lang="en-IN" smtClean="0"/>
              <a:t>21-08-2020</a:t>
            </a:fld>
            <a:endParaRPr lang="en-IN" dirty="0"/>
          </a:p>
        </p:txBody>
      </p:sp>
      <p:sp>
        <p:nvSpPr>
          <p:cNvPr id="4" name="Footer Placeholder 3">
            <a:extLst>
              <a:ext uri="{FF2B5EF4-FFF2-40B4-BE49-F238E27FC236}">
                <a16:creationId xmlns:a16="http://schemas.microsoft.com/office/drawing/2014/main" id="{FEDDB901-2097-42DD-B985-9363AD671EEA}"/>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0D91428D-B215-41C1-BA77-E45896D16F64}"/>
              </a:ext>
            </a:extLst>
          </p:cNvPr>
          <p:cNvSpPr>
            <a:spLocks noGrp="1"/>
          </p:cNvSpPr>
          <p:nvPr>
            <p:ph type="sldNum" sz="quarter" idx="12"/>
          </p:nvPr>
        </p:nvSpPr>
        <p:spPr/>
        <p:txBody>
          <a:bodyPr/>
          <a:lstStyle/>
          <a:p>
            <a:fld id="{188058F8-A424-49E5-BE03-77872BC71DBD}"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85729"/>
            <a:ext cx="8715436" cy="4893647"/>
          </a:xfrm>
          <a:prstGeom prst="rect">
            <a:avLst/>
          </a:prstGeom>
          <a:noFill/>
        </p:spPr>
        <p:txBody>
          <a:bodyPr wrap="square" rtlCol="0">
            <a:spAutoFit/>
          </a:bodyPr>
          <a:lstStyle/>
          <a:p>
            <a:pPr algn="just"/>
            <a:r>
              <a:rPr lang="en-IN" sz="2400" dirty="0"/>
              <a:t>• Because the overhead of creating kernel threads can burden the performance of an application, most implementations of this model restrict the number of threads supported by the system.</a:t>
            </a:r>
          </a:p>
          <a:p>
            <a:pPr algn="just"/>
            <a:endParaRPr lang="en-IN" sz="2400" dirty="0"/>
          </a:p>
          <a:p>
            <a:pPr algn="just"/>
            <a:r>
              <a:rPr lang="en-IN" sz="2400" dirty="0"/>
              <a:t>• Linux, along with the family of Windows operating systems—including Windows 95, 98, NT, 2000, and OS/2— implement the one-to-one model.</a:t>
            </a:r>
          </a:p>
          <a:p>
            <a:pPr algn="just"/>
            <a:endParaRPr lang="en-IN" sz="2400" b="1" dirty="0"/>
          </a:p>
          <a:p>
            <a:pPr algn="just"/>
            <a:r>
              <a:rPr lang="en-IN" sz="2400" b="1" dirty="0"/>
              <a:t>Many-to-Many Model</a:t>
            </a:r>
          </a:p>
          <a:p>
            <a:pPr algn="just"/>
            <a:endParaRPr lang="en-IN" sz="2400" dirty="0"/>
          </a:p>
          <a:p>
            <a:pPr algn="just"/>
            <a:r>
              <a:rPr lang="en-IN" sz="2400" dirty="0"/>
              <a:t>• The many-to-many model multiplexes many user-level threads to a smaller or equal number of kernel threads.</a:t>
            </a:r>
          </a:p>
          <a:p>
            <a:pPr algn="just"/>
            <a:endParaRPr lang="en-IN" sz="2400" dirty="0"/>
          </a:p>
        </p:txBody>
      </p:sp>
      <p:sp>
        <p:nvSpPr>
          <p:cNvPr id="3" name="Date Placeholder 2">
            <a:extLst>
              <a:ext uri="{FF2B5EF4-FFF2-40B4-BE49-F238E27FC236}">
                <a16:creationId xmlns:a16="http://schemas.microsoft.com/office/drawing/2014/main" id="{0F631C51-B3B5-46D8-9646-20B5440A072C}"/>
              </a:ext>
            </a:extLst>
          </p:cNvPr>
          <p:cNvSpPr>
            <a:spLocks noGrp="1"/>
          </p:cNvSpPr>
          <p:nvPr>
            <p:ph type="dt" sz="half" idx="10"/>
          </p:nvPr>
        </p:nvSpPr>
        <p:spPr/>
        <p:txBody>
          <a:bodyPr/>
          <a:lstStyle/>
          <a:p>
            <a:fld id="{2C5C8490-59D5-4AB0-9298-2E94095AC455}" type="datetime1">
              <a:rPr lang="en-IN" smtClean="0"/>
              <a:t>21-08-2020</a:t>
            </a:fld>
            <a:endParaRPr lang="en-IN" dirty="0"/>
          </a:p>
        </p:txBody>
      </p:sp>
      <p:sp>
        <p:nvSpPr>
          <p:cNvPr id="4" name="Footer Placeholder 3">
            <a:extLst>
              <a:ext uri="{FF2B5EF4-FFF2-40B4-BE49-F238E27FC236}">
                <a16:creationId xmlns:a16="http://schemas.microsoft.com/office/drawing/2014/main" id="{59AB4EF0-1A73-45FE-AB72-A01228765D43}"/>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432C2D9A-B56A-4312-B7CF-203171890B48}"/>
              </a:ext>
            </a:extLst>
          </p:cNvPr>
          <p:cNvSpPr>
            <a:spLocks noGrp="1"/>
          </p:cNvSpPr>
          <p:nvPr>
            <p:ph type="sldNum" sz="quarter" idx="12"/>
          </p:nvPr>
        </p:nvSpPr>
        <p:spPr/>
        <p:txBody>
          <a:bodyPr/>
          <a:lstStyle/>
          <a:p>
            <a:fld id="{188058F8-A424-49E5-BE03-77872BC71DBD}"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952728" y="214290"/>
            <a:ext cx="5219700" cy="3352800"/>
          </a:xfrm>
          <a:prstGeom prst="rect">
            <a:avLst/>
          </a:prstGeom>
          <a:noFill/>
          <a:ln w="9525">
            <a:noFill/>
            <a:miter lim="800000"/>
            <a:headEnd/>
            <a:tailEnd/>
          </a:ln>
          <a:effectLst/>
        </p:spPr>
      </p:pic>
      <p:sp>
        <p:nvSpPr>
          <p:cNvPr id="3" name="TextBox 2"/>
          <p:cNvSpPr txBox="1"/>
          <p:nvPr/>
        </p:nvSpPr>
        <p:spPr>
          <a:xfrm>
            <a:off x="1809720" y="3714752"/>
            <a:ext cx="8572560" cy="2677656"/>
          </a:xfrm>
          <a:prstGeom prst="rect">
            <a:avLst/>
          </a:prstGeom>
          <a:noFill/>
        </p:spPr>
        <p:txBody>
          <a:bodyPr wrap="square" rtlCol="0">
            <a:spAutoFit/>
          </a:bodyPr>
          <a:lstStyle/>
          <a:p>
            <a:pPr algn="just"/>
            <a:r>
              <a:rPr lang="en-IN" sz="2400" dirty="0"/>
              <a:t>The number of kernel threads may be specific to either a particular application or a particular machine (an application may be allocated more kernel threads on a multiprocessor than on  a </a:t>
            </a:r>
            <a:r>
              <a:rPr lang="en-IN" sz="2400" dirty="0" err="1"/>
              <a:t>uniprocessor</a:t>
            </a:r>
            <a:r>
              <a:rPr lang="en-IN" sz="2400" dirty="0"/>
              <a:t>). </a:t>
            </a:r>
          </a:p>
          <a:p>
            <a:pPr algn="just"/>
            <a:endParaRPr lang="en-IN" sz="2400" dirty="0"/>
          </a:p>
          <a:p>
            <a:pPr algn="just"/>
            <a:r>
              <a:rPr lang="en-IN" sz="2400" dirty="0"/>
              <a:t>Whereas the many-to-one model allows the developer to create as many user threads as she wishes, true concurrency is not gained because the kernel can schedule only one thread at a time.</a:t>
            </a:r>
          </a:p>
        </p:txBody>
      </p:sp>
      <p:sp>
        <p:nvSpPr>
          <p:cNvPr id="2" name="Date Placeholder 1">
            <a:extLst>
              <a:ext uri="{FF2B5EF4-FFF2-40B4-BE49-F238E27FC236}">
                <a16:creationId xmlns:a16="http://schemas.microsoft.com/office/drawing/2014/main" id="{BAF88B00-CE0E-422A-9A1E-FC975329F257}"/>
              </a:ext>
            </a:extLst>
          </p:cNvPr>
          <p:cNvSpPr>
            <a:spLocks noGrp="1"/>
          </p:cNvSpPr>
          <p:nvPr>
            <p:ph type="dt" sz="half" idx="10"/>
          </p:nvPr>
        </p:nvSpPr>
        <p:spPr/>
        <p:txBody>
          <a:bodyPr/>
          <a:lstStyle/>
          <a:p>
            <a:fld id="{2DB61622-0982-4905-BCE1-DF4F1E1CFD8B}" type="datetime1">
              <a:rPr lang="en-IN" smtClean="0"/>
              <a:t>21-08-2020</a:t>
            </a:fld>
            <a:endParaRPr lang="en-IN" dirty="0"/>
          </a:p>
        </p:txBody>
      </p:sp>
      <p:sp>
        <p:nvSpPr>
          <p:cNvPr id="4" name="Footer Placeholder 3">
            <a:extLst>
              <a:ext uri="{FF2B5EF4-FFF2-40B4-BE49-F238E27FC236}">
                <a16:creationId xmlns:a16="http://schemas.microsoft.com/office/drawing/2014/main" id="{5A08C97C-356B-4B7D-A8BC-394D1FC6503F}"/>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D8765BB1-9A1A-4D6E-8C4C-9B23C4F94CA1}"/>
              </a:ext>
            </a:extLst>
          </p:cNvPr>
          <p:cNvSpPr>
            <a:spLocks noGrp="1"/>
          </p:cNvSpPr>
          <p:nvPr>
            <p:ph type="sldNum" sz="quarter" idx="12"/>
          </p:nvPr>
        </p:nvSpPr>
        <p:spPr/>
        <p:txBody>
          <a:bodyPr/>
          <a:lstStyle/>
          <a:p>
            <a:fld id="{188058F8-A424-49E5-BE03-77872BC71DBD}"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85729"/>
            <a:ext cx="8715436" cy="6370975"/>
          </a:xfrm>
          <a:prstGeom prst="rect">
            <a:avLst/>
          </a:prstGeom>
          <a:noFill/>
        </p:spPr>
        <p:txBody>
          <a:bodyPr wrap="square" rtlCol="0">
            <a:spAutoFit/>
          </a:bodyPr>
          <a:lstStyle/>
          <a:p>
            <a:pPr algn="just"/>
            <a:r>
              <a:rPr lang="en-IN" sz="2400" dirty="0"/>
              <a:t>• The one-to-one model allows for greater concurrency, but the developer has to be careful not to create too many threads within an application (and in some instances may be limited in the number of threads she can create).</a:t>
            </a:r>
          </a:p>
          <a:p>
            <a:pPr algn="just"/>
            <a:endParaRPr lang="en-IN" sz="2400" dirty="0"/>
          </a:p>
          <a:p>
            <a:pPr algn="just"/>
            <a:r>
              <a:rPr lang="en-IN" sz="2400" dirty="0"/>
              <a:t>• The many-to-many model suffers from neither of these shortcomings: </a:t>
            </a:r>
          </a:p>
          <a:p>
            <a:pPr algn="just"/>
            <a:r>
              <a:rPr lang="en-IN" sz="2400" dirty="0"/>
              <a:t>	</a:t>
            </a:r>
          </a:p>
          <a:p>
            <a:pPr algn="just"/>
            <a:r>
              <a:rPr lang="en-IN" sz="2400" dirty="0"/>
              <a:t>	Developers can create as many user threads as necessary, and the corresponding kernel threads can run in parallel on a multiprocessor. </a:t>
            </a:r>
          </a:p>
          <a:p>
            <a:pPr algn="just"/>
            <a:endParaRPr lang="en-IN" sz="2400" dirty="0"/>
          </a:p>
          <a:p>
            <a:pPr algn="just"/>
            <a:r>
              <a:rPr lang="en-IN" sz="2400" dirty="0"/>
              <a:t>	Also, when a thread performs a blocking system call, the kernel can schedule another thread for execution. </a:t>
            </a:r>
          </a:p>
          <a:p>
            <a:pPr algn="just"/>
            <a:endParaRPr lang="en-IN" sz="2400" dirty="0"/>
          </a:p>
          <a:p>
            <a:pPr algn="just"/>
            <a:r>
              <a:rPr lang="en-IN" sz="2400" dirty="0"/>
              <a:t>	Solaris 2, IRIX, HP-UX and Tru64 UNIX support this model.</a:t>
            </a:r>
          </a:p>
          <a:p>
            <a:pPr algn="just"/>
            <a:endParaRPr lang="en-IN" sz="2400" dirty="0"/>
          </a:p>
        </p:txBody>
      </p:sp>
      <p:sp>
        <p:nvSpPr>
          <p:cNvPr id="3" name="Date Placeholder 2">
            <a:extLst>
              <a:ext uri="{FF2B5EF4-FFF2-40B4-BE49-F238E27FC236}">
                <a16:creationId xmlns:a16="http://schemas.microsoft.com/office/drawing/2014/main" id="{317B4F04-1542-418E-BD7F-4E48C694A5E6}"/>
              </a:ext>
            </a:extLst>
          </p:cNvPr>
          <p:cNvSpPr>
            <a:spLocks noGrp="1"/>
          </p:cNvSpPr>
          <p:nvPr>
            <p:ph type="dt" sz="half" idx="10"/>
          </p:nvPr>
        </p:nvSpPr>
        <p:spPr/>
        <p:txBody>
          <a:bodyPr/>
          <a:lstStyle/>
          <a:p>
            <a:fld id="{013E4DCB-FC2A-421B-9597-4A95F28E2959}" type="datetime1">
              <a:rPr lang="en-IN" smtClean="0"/>
              <a:t>21-08-2020</a:t>
            </a:fld>
            <a:endParaRPr lang="en-IN" dirty="0"/>
          </a:p>
        </p:txBody>
      </p:sp>
      <p:sp>
        <p:nvSpPr>
          <p:cNvPr id="4" name="Footer Placeholder 3">
            <a:extLst>
              <a:ext uri="{FF2B5EF4-FFF2-40B4-BE49-F238E27FC236}">
                <a16:creationId xmlns:a16="http://schemas.microsoft.com/office/drawing/2014/main" id="{66EB5BFB-7214-4EC3-90DF-FDA4698BAFC5}"/>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3BBF50D5-ABA0-42E1-A293-33D981513A87}"/>
              </a:ext>
            </a:extLst>
          </p:cNvPr>
          <p:cNvSpPr>
            <a:spLocks noGrp="1"/>
          </p:cNvSpPr>
          <p:nvPr>
            <p:ph type="sldNum" sz="quarter" idx="12"/>
          </p:nvPr>
        </p:nvSpPr>
        <p:spPr/>
        <p:txBody>
          <a:bodyPr/>
          <a:lstStyle/>
          <a:p>
            <a:fld id="{188058F8-A424-49E5-BE03-77872BC71DBD}"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1158" y="285729"/>
            <a:ext cx="8501122" cy="6370975"/>
          </a:xfrm>
          <a:prstGeom prst="rect">
            <a:avLst/>
          </a:prstGeom>
          <a:noFill/>
        </p:spPr>
        <p:txBody>
          <a:bodyPr wrap="square" rtlCol="0">
            <a:spAutoFit/>
          </a:bodyPr>
          <a:lstStyle/>
          <a:p>
            <a:pPr algn="just"/>
            <a:r>
              <a:rPr lang="en-IN" sz="2400" b="1" u="sng" dirty="0"/>
              <a:t>PROCESSES Vs. THREADS</a:t>
            </a:r>
          </a:p>
          <a:p>
            <a:pPr algn="just"/>
            <a:endParaRPr lang="en-IN" sz="2400" b="1" i="1" dirty="0"/>
          </a:p>
          <a:p>
            <a:pPr algn="just"/>
            <a:r>
              <a:rPr lang="en-IN" sz="2400" b="1" i="1" dirty="0"/>
              <a:t>How threads differ from processes</a:t>
            </a:r>
          </a:p>
          <a:p>
            <a:pPr algn="just"/>
            <a:endParaRPr lang="en-IN" sz="2400" dirty="0"/>
          </a:p>
          <a:p>
            <a:pPr algn="just"/>
            <a:r>
              <a:rPr lang="en-IN" sz="2400" dirty="0"/>
              <a:t>• </a:t>
            </a:r>
            <a:r>
              <a:rPr lang="en-IN" sz="2400" b="1" dirty="0"/>
              <a:t>Threads differ from traditional multitasking operating system processes:</a:t>
            </a:r>
          </a:p>
          <a:p>
            <a:pPr algn="just"/>
            <a:endParaRPr lang="en-IN" sz="2400" dirty="0"/>
          </a:p>
          <a:p>
            <a:pPr algn="just"/>
            <a:r>
              <a:rPr lang="en-IN" sz="2400" dirty="0"/>
              <a:t>o processes are typically independent, while threads exist as subsets of a process.  </a:t>
            </a:r>
          </a:p>
          <a:p>
            <a:pPr algn="just"/>
            <a:endParaRPr lang="en-IN" sz="2400" dirty="0"/>
          </a:p>
          <a:p>
            <a:pPr algn="just"/>
            <a:r>
              <a:rPr lang="en-IN" sz="2400" dirty="0"/>
              <a:t>processes carry considerably more </a:t>
            </a:r>
            <a:r>
              <a:rPr lang="en-IN" sz="2400" b="1" u="sng" dirty="0"/>
              <a:t>state </a:t>
            </a:r>
            <a:r>
              <a:rPr lang="en-IN" sz="2400" dirty="0"/>
              <a:t>information than threads, whereas multiple threads within a process share process state as well as memory and other resources</a:t>
            </a:r>
          </a:p>
          <a:p>
            <a:pPr algn="just"/>
            <a:endParaRPr lang="en-IN" sz="2400" dirty="0"/>
          </a:p>
          <a:p>
            <a:pPr algn="just"/>
            <a:r>
              <a:rPr lang="en-IN" sz="2400" dirty="0"/>
              <a:t>o processes have separate address spaces, whereas threads share their address space. Processes interact only through system-provided inter-process communication mechanisms</a:t>
            </a:r>
          </a:p>
        </p:txBody>
      </p:sp>
      <p:sp>
        <p:nvSpPr>
          <p:cNvPr id="3" name="Date Placeholder 2">
            <a:extLst>
              <a:ext uri="{FF2B5EF4-FFF2-40B4-BE49-F238E27FC236}">
                <a16:creationId xmlns:a16="http://schemas.microsoft.com/office/drawing/2014/main" id="{C9DDAC90-108A-439B-878F-3413B905689B}"/>
              </a:ext>
            </a:extLst>
          </p:cNvPr>
          <p:cNvSpPr>
            <a:spLocks noGrp="1"/>
          </p:cNvSpPr>
          <p:nvPr>
            <p:ph type="dt" sz="half" idx="10"/>
          </p:nvPr>
        </p:nvSpPr>
        <p:spPr/>
        <p:txBody>
          <a:bodyPr/>
          <a:lstStyle/>
          <a:p>
            <a:fld id="{91389065-EB7E-47C4-97A9-B8A8A8BB63A1}" type="datetime1">
              <a:rPr lang="en-IN" smtClean="0"/>
              <a:t>21-08-2020</a:t>
            </a:fld>
            <a:endParaRPr lang="en-IN" dirty="0"/>
          </a:p>
        </p:txBody>
      </p:sp>
      <p:sp>
        <p:nvSpPr>
          <p:cNvPr id="4" name="Footer Placeholder 3">
            <a:extLst>
              <a:ext uri="{FF2B5EF4-FFF2-40B4-BE49-F238E27FC236}">
                <a16:creationId xmlns:a16="http://schemas.microsoft.com/office/drawing/2014/main" id="{8B8277CA-7A52-4965-9246-A958FA88FECF}"/>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57E2AEC3-374F-4004-90EA-C2C6EFC2CF28}"/>
              </a:ext>
            </a:extLst>
          </p:cNvPr>
          <p:cNvSpPr>
            <a:spLocks noGrp="1"/>
          </p:cNvSpPr>
          <p:nvPr>
            <p:ph type="sldNum" sz="quarter" idx="12"/>
          </p:nvPr>
        </p:nvSpPr>
        <p:spPr/>
        <p:txBody>
          <a:bodyPr/>
          <a:lstStyle/>
          <a:p>
            <a:fld id="{188058F8-A424-49E5-BE03-77872BC71DBD}"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357167"/>
            <a:ext cx="8572560" cy="6370975"/>
          </a:xfrm>
          <a:prstGeom prst="rect">
            <a:avLst/>
          </a:prstGeom>
          <a:noFill/>
        </p:spPr>
        <p:txBody>
          <a:bodyPr wrap="square" rtlCol="0">
            <a:spAutoFit/>
          </a:bodyPr>
          <a:lstStyle/>
          <a:p>
            <a:pPr algn="just"/>
            <a:r>
              <a:rPr lang="en-IN" sz="2400" dirty="0"/>
              <a:t>o Context switching between threads in the same process is typically faster than context switching between processes. </a:t>
            </a:r>
          </a:p>
          <a:p>
            <a:pPr algn="just"/>
            <a:endParaRPr lang="en-IN" sz="2400" dirty="0"/>
          </a:p>
          <a:p>
            <a:pPr algn="just"/>
            <a:r>
              <a:rPr lang="en-IN" sz="2400" dirty="0"/>
              <a:t>As we mentioned earlier that in many respect threads operate in the same way as that of processes. Some of the similarities and</a:t>
            </a:r>
          </a:p>
          <a:p>
            <a:pPr algn="just"/>
            <a:r>
              <a:rPr lang="en-IN" sz="2400" dirty="0"/>
              <a:t>differences are:</a:t>
            </a:r>
          </a:p>
          <a:p>
            <a:pPr algn="just"/>
            <a:endParaRPr lang="en-IN" sz="2400" b="1" dirty="0"/>
          </a:p>
          <a:p>
            <a:pPr algn="just"/>
            <a:r>
              <a:rPr lang="en-IN" sz="2400" b="1" dirty="0"/>
              <a:t>Similarities</a:t>
            </a:r>
          </a:p>
          <a:p>
            <a:pPr algn="just"/>
            <a:r>
              <a:rPr lang="en-IN" sz="2400" dirty="0"/>
              <a:t>• Like processes threads share CPU and only one thread active (running) at a time.</a:t>
            </a:r>
          </a:p>
          <a:p>
            <a:pPr algn="just"/>
            <a:endParaRPr lang="en-IN" sz="2400" dirty="0"/>
          </a:p>
          <a:p>
            <a:pPr algn="just"/>
            <a:r>
              <a:rPr lang="en-IN" sz="2400" dirty="0"/>
              <a:t>• Like processes, threads within a processes, threads within a processes execute sequentially.</a:t>
            </a:r>
          </a:p>
          <a:p>
            <a:pPr algn="just"/>
            <a:endParaRPr lang="en-IN" sz="2400" dirty="0"/>
          </a:p>
          <a:p>
            <a:pPr algn="just"/>
            <a:r>
              <a:rPr lang="en-IN" sz="2400" dirty="0"/>
              <a:t>• Like processes, thread can create children.</a:t>
            </a:r>
          </a:p>
          <a:p>
            <a:pPr algn="just"/>
            <a:endParaRPr lang="en-IN" sz="2400" dirty="0"/>
          </a:p>
          <a:p>
            <a:pPr algn="just"/>
            <a:r>
              <a:rPr lang="en-IN" sz="2400" dirty="0"/>
              <a:t>• And like process, if one thread is blocked, another thread can run.</a:t>
            </a:r>
          </a:p>
        </p:txBody>
      </p:sp>
      <p:sp>
        <p:nvSpPr>
          <p:cNvPr id="3" name="Date Placeholder 2">
            <a:extLst>
              <a:ext uri="{FF2B5EF4-FFF2-40B4-BE49-F238E27FC236}">
                <a16:creationId xmlns:a16="http://schemas.microsoft.com/office/drawing/2014/main" id="{3B4963B7-B583-4B0D-925A-6903D7703DA7}"/>
              </a:ext>
            </a:extLst>
          </p:cNvPr>
          <p:cNvSpPr>
            <a:spLocks noGrp="1"/>
          </p:cNvSpPr>
          <p:nvPr>
            <p:ph type="dt" sz="half" idx="10"/>
          </p:nvPr>
        </p:nvSpPr>
        <p:spPr/>
        <p:txBody>
          <a:bodyPr/>
          <a:lstStyle/>
          <a:p>
            <a:fld id="{24D0C87E-65D7-4ACF-ACEB-B9BA1BB667DC}" type="datetime1">
              <a:rPr lang="en-IN" smtClean="0"/>
              <a:t>21-08-2020</a:t>
            </a:fld>
            <a:endParaRPr lang="en-IN" dirty="0"/>
          </a:p>
        </p:txBody>
      </p:sp>
      <p:sp>
        <p:nvSpPr>
          <p:cNvPr id="4" name="Footer Placeholder 3">
            <a:extLst>
              <a:ext uri="{FF2B5EF4-FFF2-40B4-BE49-F238E27FC236}">
                <a16:creationId xmlns:a16="http://schemas.microsoft.com/office/drawing/2014/main" id="{8EFF7E78-CC4B-42E9-BAB4-6E07F67B4C9F}"/>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4A86B85E-B013-41CA-BD9C-E66E0150C333}"/>
              </a:ext>
            </a:extLst>
          </p:cNvPr>
          <p:cNvSpPr>
            <a:spLocks noGrp="1"/>
          </p:cNvSpPr>
          <p:nvPr>
            <p:ph type="sldNum" sz="quarter" idx="12"/>
          </p:nvPr>
        </p:nvSpPr>
        <p:spPr/>
        <p:txBody>
          <a:bodyPr/>
          <a:lstStyle/>
          <a:p>
            <a:fld id="{188058F8-A424-49E5-BE03-77872BC71DBD}"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2596" y="520511"/>
            <a:ext cx="8286808" cy="5078313"/>
          </a:xfrm>
          <a:prstGeom prst="rect">
            <a:avLst/>
          </a:prstGeom>
          <a:noFill/>
        </p:spPr>
        <p:txBody>
          <a:bodyPr wrap="square" rtlCol="0">
            <a:spAutoFit/>
          </a:bodyPr>
          <a:lstStyle/>
          <a:p>
            <a:pPr algn="ctr"/>
            <a:endParaRPr lang="en-IN" sz="2400" b="1" dirty="0"/>
          </a:p>
          <a:p>
            <a:pPr algn="ctr"/>
            <a:r>
              <a:rPr lang="en-IN" sz="2000" b="1" dirty="0"/>
              <a:t>Roadmap to UNIT I</a:t>
            </a:r>
          </a:p>
          <a:p>
            <a:pPr algn="ctr"/>
            <a:endParaRPr lang="en-IN" sz="2000" b="1" dirty="0"/>
          </a:p>
          <a:p>
            <a:pPr marL="457200" indent="-457200" algn="just">
              <a:buFont typeface="+mj-lt"/>
              <a:buAutoNum type="arabicParenR"/>
            </a:pPr>
            <a:r>
              <a:rPr lang="en-IN" sz="2000" b="1" dirty="0"/>
              <a:t>Introduction</a:t>
            </a:r>
          </a:p>
          <a:p>
            <a:pPr marL="457200" indent="-457200" algn="just">
              <a:buFont typeface="+mj-lt"/>
              <a:buAutoNum type="arabicParenR"/>
            </a:pPr>
            <a:r>
              <a:rPr lang="en-IN" sz="2000" b="1" dirty="0"/>
              <a:t>Operating system structures</a:t>
            </a:r>
          </a:p>
          <a:p>
            <a:pPr marL="457200" indent="-457200" algn="just">
              <a:buFont typeface="+mj-lt"/>
              <a:buAutoNum type="arabicParenR"/>
            </a:pPr>
            <a:r>
              <a:rPr lang="en-IN" sz="2000" b="1" dirty="0"/>
              <a:t>System Components</a:t>
            </a:r>
          </a:p>
          <a:p>
            <a:pPr marL="457200" indent="-457200" algn="just">
              <a:buFont typeface="+mj-lt"/>
              <a:buAutoNum type="arabicParenR"/>
            </a:pPr>
            <a:r>
              <a:rPr lang="en-IN" sz="2000" b="1" dirty="0"/>
              <a:t>OS Services</a:t>
            </a:r>
          </a:p>
          <a:p>
            <a:pPr marL="457200" indent="-457200" algn="just">
              <a:buFont typeface="+mj-lt"/>
              <a:buAutoNum type="arabicParenR"/>
            </a:pPr>
            <a:r>
              <a:rPr lang="en-IN" sz="2000" b="1" dirty="0"/>
              <a:t>System Calls</a:t>
            </a:r>
          </a:p>
          <a:p>
            <a:pPr marL="457200" indent="-457200" algn="just">
              <a:buFont typeface="+mj-lt"/>
              <a:buAutoNum type="arabicParenR"/>
            </a:pPr>
            <a:r>
              <a:rPr lang="en-IN" sz="2000" b="1" dirty="0"/>
              <a:t>System Structure</a:t>
            </a:r>
          </a:p>
          <a:p>
            <a:pPr marL="457200" indent="-457200" algn="just">
              <a:buFont typeface="+mj-lt"/>
              <a:buAutoNum type="arabicParenR"/>
            </a:pPr>
            <a:r>
              <a:rPr lang="en-IN" sz="2000" b="1" dirty="0"/>
              <a:t>Resources</a:t>
            </a:r>
          </a:p>
          <a:p>
            <a:pPr marL="457200" indent="-457200" algn="just">
              <a:buFont typeface="+mj-lt"/>
              <a:buAutoNum type="arabicParenR"/>
            </a:pPr>
            <a:r>
              <a:rPr lang="en-IN" sz="2000" b="1" dirty="0"/>
              <a:t>Processes</a:t>
            </a:r>
          </a:p>
          <a:p>
            <a:pPr marL="457200" indent="-457200" algn="just">
              <a:buFont typeface="+mj-lt"/>
              <a:buAutoNum type="arabicParenR"/>
            </a:pPr>
            <a:r>
              <a:rPr lang="en-IN" sz="2000" b="1" dirty="0"/>
              <a:t>Threads</a:t>
            </a:r>
          </a:p>
          <a:p>
            <a:pPr marL="457200" indent="-457200" algn="just">
              <a:buFont typeface="+mj-lt"/>
              <a:buAutoNum type="arabicParenR"/>
            </a:pPr>
            <a:r>
              <a:rPr lang="en-IN" sz="2000" b="1" dirty="0"/>
              <a:t> Objects </a:t>
            </a:r>
          </a:p>
          <a:p>
            <a:pPr marL="457200" indent="-457200" algn="just">
              <a:buFont typeface="+mj-lt"/>
              <a:buAutoNum type="arabicParenR"/>
            </a:pPr>
            <a:r>
              <a:rPr lang="en-IN" sz="2000" b="1" dirty="0"/>
              <a:t> Device Management</a:t>
            </a:r>
          </a:p>
          <a:p>
            <a:pPr marL="457200" indent="-457200" algn="just">
              <a:buFont typeface="+mj-lt"/>
              <a:buAutoNum type="arabicParenR"/>
            </a:pPr>
            <a:r>
              <a:rPr lang="en-IN" sz="2000" b="1" dirty="0"/>
              <a:t> Different approaches</a:t>
            </a:r>
          </a:p>
          <a:p>
            <a:pPr marL="457200" indent="-457200" algn="just">
              <a:buFont typeface="+mj-lt"/>
              <a:buAutoNum type="arabicParenR"/>
            </a:pPr>
            <a:r>
              <a:rPr lang="en-IN" sz="2000" b="1" dirty="0"/>
              <a:t> Buffering device drivers.</a:t>
            </a:r>
            <a:endParaRPr lang="en-IN" sz="2000" dirty="0"/>
          </a:p>
        </p:txBody>
      </p:sp>
      <p:sp>
        <p:nvSpPr>
          <p:cNvPr id="6" name="Date Placeholder 5">
            <a:extLst>
              <a:ext uri="{FF2B5EF4-FFF2-40B4-BE49-F238E27FC236}">
                <a16:creationId xmlns:a16="http://schemas.microsoft.com/office/drawing/2014/main" id="{1963D388-FFCB-4134-83A1-A1FFEC8B777A}"/>
              </a:ext>
            </a:extLst>
          </p:cNvPr>
          <p:cNvSpPr>
            <a:spLocks noGrp="1"/>
          </p:cNvSpPr>
          <p:nvPr>
            <p:ph type="dt" sz="half" idx="10"/>
          </p:nvPr>
        </p:nvSpPr>
        <p:spPr/>
        <p:txBody>
          <a:bodyPr/>
          <a:lstStyle/>
          <a:p>
            <a:fld id="{49E10C91-F4D7-4021-9796-39B836199E76}" type="datetime1">
              <a:rPr lang="en-IN" smtClean="0"/>
              <a:t>21-08-2020</a:t>
            </a:fld>
            <a:endParaRPr lang="en-IN" dirty="0"/>
          </a:p>
        </p:txBody>
      </p:sp>
      <p:sp>
        <p:nvSpPr>
          <p:cNvPr id="7" name="Footer Placeholder 6">
            <a:extLst>
              <a:ext uri="{FF2B5EF4-FFF2-40B4-BE49-F238E27FC236}">
                <a16:creationId xmlns:a16="http://schemas.microsoft.com/office/drawing/2014/main" id="{41245711-A0DA-4D09-9D70-1D418E0EC55B}"/>
              </a:ext>
            </a:extLst>
          </p:cNvPr>
          <p:cNvSpPr>
            <a:spLocks noGrp="1"/>
          </p:cNvSpPr>
          <p:nvPr>
            <p:ph type="ftr" sz="quarter" idx="11"/>
          </p:nvPr>
        </p:nvSpPr>
        <p:spPr/>
        <p:txBody>
          <a:bodyPr/>
          <a:lstStyle/>
          <a:p>
            <a:r>
              <a:rPr lang="en-US"/>
              <a:t>SCS1301 Operating System - Unit 1 Introduction</a:t>
            </a:r>
            <a:endParaRPr lang="en-IN"/>
          </a:p>
        </p:txBody>
      </p:sp>
      <p:sp>
        <p:nvSpPr>
          <p:cNvPr id="8" name="Slide Number Placeholder 7">
            <a:extLst>
              <a:ext uri="{FF2B5EF4-FFF2-40B4-BE49-F238E27FC236}">
                <a16:creationId xmlns:a16="http://schemas.microsoft.com/office/drawing/2014/main" id="{BC6B0593-CB33-4399-984C-A22C6A8497D2}"/>
              </a:ext>
            </a:extLst>
          </p:cNvPr>
          <p:cNvSpPr>
            <a:spLocks noGrp="1"/>
          </p:cNvSpPr>
          <p:nvPr>
            <p:ph type="sldNum" sz="quarter" idx="12"/>
          </p:nvPr>
        </p:nvSpPr>
        <p:spPr/>
        <p:txBody>
          <a:bodyPr/>
          <a:lstStyle/>
          <a:p>
            <a:fld id="{188058F8-A424-49E5-BE03-77872BC71DBD}"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85728"/>
            <a:ext cx="8643998" cy="4154984"/>
          </a:xfrm>
          <a:prstGeom prst="rect">
            <a:avLst/>
          </a:prstGeom>
          <a:noFill/>
        </p:spPr>
        <p:txBody>
          <a:bodyPr wrap="square" rtlCol="0">
            <a:spAutoFit/>
          </a:bodyPr>
          <a:lstStyle/>
          <a:p>
            <a:r>
              <a:rPr lang="en-IN" sz="2400" b="1" dirty="0"/>
              <a:t>Differences</a:t>
            </a:r>
          </a:p>
          <a:p>
            <a:endParaRPr lang="en-IN" sz="2400" dirty="0"/>
          </a:p>
          <a:p>
            <a:r>
              <a:rPr lang="en-IN" sz="2400" dirty="0"/>
              <a:t>• Unlike processes, threads are not independent of one another.</a:t>
            </a:r>
          </a:p>
          <a:p>
            <a:endParaRPr lang="en-IN" sz="2400" dirty="0"/>
          </a:p>
          <a:p>
            <a:r>
              <a:rPr lang="en-IN" sz="2400" dirty="0"/>
              <a:t>• Unlike processes, all threads can access every address in the task .</a:t>
            </a:r>
          </a:p>
          <a:p>
            <a:endParaRPr lang="en-IN" sz="2400" dirty="0"/>
          </a:p>
          <a:p>
            <a:r>
              <a:rPr lang="en-IN" sz="2400" dirty="0"/>
              <a:t>• Unlike processes, thread are design to assist one other. Note that processes might or might not assist one another because processes may originate from different users.</a:t>
            </a:r>
          </a:p>
          <a:p>
            <a:endParaRPr lang="en-IN" sz="2400" dirty="0"/>
          </a:p>
          <a:p>
            <a:endParaRPr lang="en-IN" sz="2400" dirty="0"/>
          </a:p>
        </p:txBody>
      </p:sp>
      <p:sp>
        <p:nvSpPr>
          <p:cNvPr id="3" name="Date Placeholder 2">
            <a:extLst>
              <a:ext uri="{FF2B5EF4-FFF2-40B4-BE49-F238E27FC236}">
                <a16:creationId xmlns:a16="http://schemas.microsoft.com/office/drawing/2014/main" id="{0CB744CF-3B17-4297-9EE2-8A49A1D0B497}"/>
              </a:ext>
            </a:extLst>
          </p:cNvPr>
          <p:cNvSpPr>
            <a:spLocks noGrp="1"/>
          </p:cNvSpPr>
          <p:nvPr>
            <p:ph type="dt" sz="half" idx="10"/>
          </p:nvPr>
        </p:nvSpPr>
        <p:spPr/>
        <p:txBody>
          <a:bodyPr/>
          <a:lstStyle/>
          <a:p>
            <a:fld id="{0083F322-95C4-4350-A341-CE4B70DB391D}" type="datetime1">
              <a:rPr lang="en-IN" smtClean="0"/>
              <a:t>21-08-2020</a:t>
            </a:fld>
            <a:endParaRPr lang="en-IN" dirty="0"/>
          </a:p>
        </p:txBody>
      </p:sp>
      <p:sp>
        <p:nvSpPr>
          <p:cNvPr id="4" name="Footer Placeholder 3">
            <a:extLst>
              <a:ext uri="{FF2B5EF4-FFF2-40B4-BE49-F238E27FC236}">
                <a16:creationId xmlns:a16="http://schemas.microsoft.com/office/drawing/2014/main" id="{8F3B4E83-070A-4BC9-899E-914D6FB684E8}"/>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D19A1163-5401-4961-9D35-C2B094AA637D}"/>
              </a:ext>
            </a:extLst>
          </p:cNvPr>
          <p:cNvSpPr>
            <a:spLocks noGrp="1"/>
          </p:cNvSpPr>
          <p:nvPr>
            <p:ph type="sldNum" sz="quarter" idx="12"/>
          </p:nvPr>
        </p:nvSpPr>
        <p:spPr/>
        <p:txBody>
          <a:bodyPr/>
          <a:lstStyle/>
          <a:p>
            <a:fld id="{188058F8-A424-49E5-BE03-77872BC71DBD}"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14291"/>
            <a:ext cx="8929718" cy="6370975"/>
          </a:xfrm>
          <a:prstGeom prst="rect">
            <a:avLst/>
          </a:prstGeom>
          <a:noFill/>
        </p:spPr>
        <p:txBody>
          <a:bodyPr wrap="square" rtlCol="0">
            <a:spAutoFit/>
          </a:bodyPr>
          <a:lstStyle/>
          <a:p>
            <a:pPr algn="ctr"/>
            <a:r>
              <a:rPr lang="en-IN" sz="2400" b="1" u="sng" dirty="0"/>
              <a:t>OBJECTS</a:t>
            </a:r>
            <a:r>
              <a:rPr lang="en-IN" sz="2400" dirty="0"/>
              <a:t> </a:t>
            </a:r>
          </a:p>
          <a:p>
            <a:pPr algn="just"/>
            <a:r>
              <a:rPr lang="en-IN" sz="2400" b="1" dirty="0"/>
              <a:t>Objects are the basic run time entities in an object-oriented system. </a:t>
            </a:r>
          </a:p>
          <a:p>
            <a:pPr algn="just"/>
            <a:endParaRPr lang="en-IN" sz="2400" b="1" dirty="0"/>
          </a:p>
          <a:p>
            <a:pPr algn="just"/>
            <a:r>
              <a:rPr lang="en-IN" sz="2400" b="1" dirty="0"/>
              <a:t>They may </a:t>
            </a:r>
            <a:r>
              <a:rPr lang="en-IN" sz="2400" dirty="0"/>
              <a:t>represent a person, a place, a bank </a:t>
            </a:r>
            <a:r>
              <a:rPr lang="en-IN" sz="2400" dirty="0" err="1"/>
              <a:t>account,a</a:t>
            </a:r>
            <a:r>
              <a:rPr lang="en-IN" sz="2400" dirty="0"/>
              <a:t> table of data or any item that the program has to handle. </a:t>
            </a:r>
          </a:p>
          <a:p>
            <a:pPr algn="just"/>
            <a:endParaRPr lang="en-IN" sz="2400" dirty="0"/>
          </a:p>
          <a:p>
            <a:pPr algn="just"/>
            <a:r>
              <a:rPr lang="en-IN" sz="2400" dirty="0"/>
              <a:t>Programming problem is analysed in terms of objects and the nature of communication between them. </a:t>
            </a:r>
          </a:p>
          <a:p>
            <a:pPr algn="just"/>
            <a:endParaRPr lang="en-IN" sz="2400" dirty="0"/>
          </a:p>
          <a:p>
            <a:pPr algn="just"/>
            <a:r>
              <a:rPr lang="en-IN" sz="2400" dirty="0"/>
              <a:t>When a program is </a:t>
            </a:r>
            <a:r>
              <a:rPr lang="en-IN" sz="2400" dirty="0" err="1"/>
              <a:t>executed,the</a:t>
            </a:r>
            <a:r>
              <a:rPr lang="en-IN" sz="2400" dirty="0"/>
              <a:t> objects interact by sending messages to one another. </a:t>
            </a:r>
          </a:p>
          <a:p>
            <a:pPr algn="just"/>
            <a:endParaRPr lang="en-IN" sz="2400" dirty="0"/>
          </a:p>
          <a:p>
            <a:pPr algn="just"/>
            <a:r>
              <a:rPr lang="en-IN" sz="2400" dirty="0"/>
              <a:t>For example, if ‘customer’ and ‘account’ are the two objects in a program, then the customer object may send a message to the account object. </a:t>
            </a:r>
          </a:p>
          <a:p>
            <a:pPr algn="just"/>
            <a:endParaRPr lang="en-IN" sz="2400" dirty="0"/>
          </a:p>
          <a:p>
            <a:pPr algn="just"/>
            <a:r>
              <a:rPr lang="en-IN" sz="2400" dirty="0"/>
              <a:t>Each object contains data and code to manipulate the data. </a:t>
            </a:r>
          </a:p>
        </p:txBody>
      </p:sp>
      <p:sp>
        <p:nvSpPr>
          <p:cNvPr id="3" name="Date Placeholder 2">
            <a:extLst>
              <a:ext uri="{FF2B5EF4-FFF2-40B4-BE49-F238E27FC236}">
                <a16:creationId xmlns:a16="http://schemas.microsoft.com/office/drawing/2014/main" id="{6B638BFD-EF5D-437E-8482-72C622610D32}"/>
              </a:ext>
            </a:extLst>
          </p:cNvPr>
          <p:cNvSpPr>
            <a:spLocks noGrp="1"/>
          </p:cNvSpPr>
          <p:nvPr>
            <p:ph type="dt" sz="half" idx="10"/>
          </p:nvPr>
        </p:nvSpPr>
        <p:spPr/>
        <p:txBody>
          <a:bodyPr/>
          <a:lstStyle/>
          <a:p>
            <a:fld id="{0A95C566-720F-4295-B591-6BC02C223577}" type="datetime1">
              <a:rPr lang="en-IN" smtClean="0"/>
              <a:t>21-08-2020</a:t>
            </a:fld>
            <a:endParaRPr lang="en-IN" dirty="0"/>
          </a:p>
        </p:txBody>
      </p:sp>
      <p:sp>
        <p:nvSpPr>
          <p:cNvPr id="4" name="Footer Placeholder 3">
            <a:extLst>
              <a:ext uri="{FF2B5EF4-FFF2-40B4-BE49-F238E27FC236}">
                <a16:creationId xmlns:a16="http://schemas.microsoft.com/office/drawing/2014/main" id="{F5612E54-4EE1-4777-BAB7-0462C2DBF1BA}"/>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9F727CB0-D04E-4286-8098-584747E600B3}"/>
              </a:ext>
            </a:extLst>
          </p:cNvPr>
          <p:cNvSpPr>
            <a:spLocks noGrp="1"/>
          </p:cNvSpPr>
          <p:nvPr>
            <p:ph type="sldNum" sz="quarter" idx="12"/>
          </p:nvPr>
        </p:nvSpPr>
        <p:spPr/>
        <p:txBody>
          <a:bodyPr/>
          <a:lstStyle/>
          <a:p>
            <a:fld id="{188058F8-A424-49E5-BE03-77872BC71DBD}"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285728"/>
            <a:ext cx="8572560" cy="3046988"/>
          </a:xfrm>
          <a:prstGeom prst="rect">
            <a:avLst/>
          </a:prstGeom>
          <a:noFill/>
        </p:spPr>
        <p:txBody>
          <a:bodyPr wrap="square" rtlCol="0">
            <a:spAutoFit/>
          </a:bodyPr>
          <a:lstStyle/>
          <a:p>
            <a:pPr algn="just"/>
            <a:r>
              <a:rPr lang="en-IN" sz="2400" dirty="0"/>
              <a:t>Objects can interact without having to know details of each others</a:t>
            </a:r>
          </a:p>
          <a:p>
            <a:pPr algn="just"/>
            <a:r>
              <a:rPr lang="en-IN" sz="2400" dirty="0"/>
              <a:t>data or code. </a:t>
            </a:r>
          </a:p>
          <a:p>
            <a:pPr algn="just"/>
            <a:endParaRPr lang="en-IN" sz="2400" dirty="0"/>
          </a:p>
          <a:p>
            <a:pPr algn="just"/>
            <a:r>
              <a:rPr lang="en-IN" sz="2400" dirty="0"/>
              <a:t>It is sufficient to know the type of message </a:t>
            </a:r>
            <a:r>
              <a:rPr lang="en-IN" sz="2400" dirty="0" err="1"/>
              <a:t>accepted,and</a:t>
            </a:r>
            <a:r>
              <a:rPr lang="en-IN" sz="2400" dirty="0"/>
              <a:t> the type of response returned by the objects.</a:t>
            </a:r>
          </a:p>
          <a:p>
            <a:pPr algn="just"/>
            <a:endParaRPr lang="en-US" sz="2400" dirty="0"/>
          </a:p>
          <a:p>
            <a:pPr algn="just"/>
            <a:endParaRPr lang="en-IN" sz="2400" dirty="0"/>
          </a:p>
          <a:p>
            <a:endParaRPr lang="en-IN" sz="2400" dirty="0"/>
          </a:p>
        </p:txBody>
      </p:sp>
      <p:sp>
        <p:nvSpPr>
          <p:cNvPr id="3" name="Date Placeholder 2">
            <a:extLst>
              <a:ext uri="{FF2B5EF4-FFF2-40B4-BE49-F238E27FC236}">
                <a16:creationId xmlns:a16="http://schemas.microsoft.com/office/drawing/2014/main" id="{B73D73EF-ED5B-4295-B4F1-ED1FDC55A1B4}"/>
              </a:ext>
            </a:extLst>
          </p:cNvPr>
          <p:cNvSpPr>
            <a:spLocks noGrp="1"/>
          </p:cNvSpPr>
          <p:nvPr>
            <p:ph type="dt" sz="half" idx="10"/>
          </p:nvPr>
        </p:nvSpPr>
        <p:spPr/>
        <p:txBody>
          <a:bodyPr/>
          <a:lstStyle/>
          <a:p>
            <a:fld id="{B1FD840C-96A2-4992-BEA7-A842092FFC39}" type="datetime1">
              <a:rPr lang="en-IN" smtClean="0"/>
              <a:t>21-08-2020</a:t>
            </a:fld>
            <a:endParaRPr lang="en-IN" dirty="0"/>
          </a:p>
        </p:txBody>
      </p:sp>
      <p:sp>
        <p:nvSpPr>
          <p:cNvPr id="4" name="Footer Placeholder 3">
            <a:extLst>
              <a:ext uri="{FF2B5EF4-FFF2-40B4-BE49-F238E27FC236}">
                <a16:creationId xmlns:a16="http://schemas.microsoft.com/office/drawing/2014/main" id="{789F8662-3AF7-4E6E-8C64-D2250630EEE1}"/>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4933E977-6C73-40A2-BCD8-EBF548439B07}"/>
              </a:ext>
            </a:extLst>
          </p:cNvPr>
          <p:cNvSpPr>
            <a:spLocks noGrp="1"/>
          </p:cNvSpPr>
          <p:nvPr>
            <p:ph type="sldNum" sz="quarter" idx="12"/>
          </p:nvPr>
        </p:nvSpPr>
        <p:spPr/>
        <p:txBody>
          <a:bodyPr/>
          <a:lstStyle/>
          <a:p>
            <a:fld id="{188058F8-A424-49E5-BE03-77872BC71DBD}"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638425" y="1204914"/>
            <a:ext cx="6915150" cy="444817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6FAC7A53-8A31-4D70-8CB8-CE358D550722}"/>
              </a:ext>
            </a:extLst>
          </p:cNvPr>
          <p:cNvSpPr>
            <a:spLocks noGrp="1"/>
          </p:cNvSpPr>
          <p:nvPr>
            <p:ph type="dt" sz="half" idx="10"/>
          </p:nvPr>
        </p:nvSpPr>
        <p:spPr/>
        <p:txBody>
          <a:bodyPr/>
          <a:lstStyle/>
          <a:p>
            <a:fld id="{3FDE8E10-D3DC-4AA3-8CFD-8045CA03A99F}" type="datetime1">
              <a:rPr lang="en-IN" smtClean="0"/>
              <a:t>21-08-2020</a:t>
            </a:fld>
            <a:endParaRPr lang="en-IN" dirty="0"/>
          </a:p>
        </p:txBody>
      </p:sp>
      <p:sp>
        <p:nvSpPr>
          <p:cNvPr id="3" name="Footer Placeholder 2">
            <a:extLst>
              <a:ext uri="{FF2B5EF4-FFF2-40B4-BE49-F238E27FC236}">
                <a16:creationId xmlns:a16="http://schemas.microsoft.com/office/drawing/2014/main" id="{9A058B57-6128-4FEC-A707-F6B40DE2AA7F}"/>
              </a:ext>
            </a:extLst>
          </p:cNvPr>
          <p:cNvSpPr>
            <a:spLocks noGrp="1"/>
          </p:cNvSpPr>
          <p:nvPr>
            <p:ph type="ftr" sz="quarter" idx="11"/>
          </p:nvPr>
        </p:nvSpPr>
        <p:spPr/>
        <p:txBody>
          <a:bodyPr/>
          <a:lstStyle/>
          <a:p>
            <a:r>
              <a:rPr lang="en-US"/>
              <a:t>SCS1301 Operating System - Unit 1 Introduction</a:t>
            </a:r>
            <a:endParaRPr lang="en-IN"/>
          </a:p>
        </p:txBody>
      </p:sp>
      <p:sp>
        <p:nvSpPr>
          <p:cNvPr id="4" name="Slide Number Placeholder 3">
            <a:extLst>
              <a:ext uri="{FF2B5EF4-FFF2-40B4-BE49-F238E27FC236}">
                <a16:creationId xmlns:a16="http://schemas.microsoft.com/office/drawing/2014/main" id="{E6E37150-A7A0-420B-8031-E0242922BD80}"/>
              </a:ext>
            </a:extLst>
          </p:cNvPr>
          <p:cNvSpPr>
            <a:spLocks noGrp="1"/>
          </p:cNvSpPr>
          <p:nvPr>
            <p:ph type="sldNum" sz="quarter" idx="12"/>
          </p:nvPr>
        </p:nvSpPr>
        <p:spPr/>
        <p:txBody>
          <a:bodyPr/>
          <a:lstStyle/>
          <a:p>
            <a:fld id="{188058F8-A424-49E5-BE03-77872BC71DBD}"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2596" y="357167"/>
            <a:ext cx="8358246" cy="5262979"/>
          </a:xfrm>
          <a:prstGeom prst="rect">
            <a:avLst/>
          </a:prstGeom>
          <a:noFill/>
        </p:spPr>
        <p:txBody>
          <a:bodyPr wrap="square" rtlCol="0">
            <a:spAutoFit/>
          </a:bodyPr>
          <a:lstStyle/>
          <a:p>
            <a:pPr algn="just"/>
            <a:r>
              <a:rPr lang="en-IN" sz="2400" dirty="0"/>
              <a:t>• Real-world objects share two characteristics: They all have </a:t>
            </a:r>
            <a:r>
              <a:rPr lang="en-IN" sz="2400" i="1" dirty="0"/>
              <a:t>state and </a:t>
            </a:r>
            <a:r>
              <a:rPr lang="en-IN" sz="2400" i="1" dirty="0" err="1"/>
              <a:t>behavior</a:t>
            </a:r>
            <a:r>
              <a:rPr lang="en-IN" sz="2400" i="1" dirty="0"/>
              <a:t>.</a:t>
            </a:r>
          </a:p>
          <a:p>
            <a:pPr algn="just"/>
            <a:endParaRPr lang="en-IN" sz="2400" dirty="0"/>
          </a:p>
          <a:p>
            <a:pPr algn="just"/>
            <a:r>
              <a:rPr lang="en-IN" sz="2400" dirty="0"/>
              <a:t>• Desktop lamp may have only two possible states (on and off) and two possible </a:t>
            </a:r>
            <a:r>
              <a:rPr lang="en-IN" sz="2400" dirty="0" err="1"/>
              <a:t>behaviors</a:t>
            </a:r>
            <a:r>
              <a:rPr lang="en-IN" sz="2400" dirty="0"/>
              <a:t> (turn on, turn off), but your desktop radio might have additional states (on, off, current volume, current station) and </a:t>
            </a:r>
            <a:r>
              <a:rPr lang="en-IN" sz="2400" dirty="0" err="1"/>
              <a:t>behavior</a:t>
            </a:r>
            <a:r>
              <a:rPr lang="en-IN" sz="2400" dirty="0"/>
              <a:t> (turn on, turn off, increase volume, decrease volume, seek, scan, and tune).</a:t>
            </a:r>
          </a:p>
          <a:p>
            <a:pPr algn="just"/>
            <a:endParaRPr lang="en-IN" sz="2400" dirty="0"/>
          </a:p>
          <a:p>
            <a:pPr algn="just"/>
            <a:r>
              <a:rPr lang="en-IN" sz="2400" dirty="0"/>
              <a:t>• You may also notice that some objects, in turn, will also contain other objects.</a:t>
            </a:r>
          </a:p>
          <a:p>
            <a:pPr algn="just"/>
            <a:endParaRPr lang="en-IN" sz="2400" dirty="0"/>
          </a:p>
          <a:p>
            <a:pPr algn="just"/>
            <a:r>
              <a:rPr lang="en-IN" sz="2400" dirty="0"/>
              <a:t>• These real-world observations all translate into the world of object-oriented programming.</a:t>
            </a:r>
          </a:p>
        </p:txBody>
      </p:sp>
      <p:sp>
        <p:nvSpPr>
          <p:cNvPr id="3" name="Date Placeholder 2">
            <a:extLst>
              <a:ext uri="{FF2B5EF4-FFF2-40B4-BE49-F238E27FC236}">
                <a16:creationId xmlns:a16="http://schemas.microsoft.com/office/drawing/2014/main" id="{DD0B9495-500D-47DF-9084-67C23154695F}"/>
              </a:ext>
            </a:extLst>
          </p:cNvPr>
          <p:cNvSpPr>
            <a:spLocks noGrp="1"/>
          </p:cNvSpPr>
          <p:nvPr>
            <p:ph type="dt" sz="half" idx="10"/>
          </p:nvPr>
        </p:nvSpPr>
        <p:spPr/>
        <p:txBody>
          <a:bodyPr/>
          <a:lstStyle/>
          <a:p>
            <a:fld id="{C33496EC-8FA0-4741-99DE-0C9A5F7BEC64}" type="datetime1">
              <a:rPr lang="en-IN" smtClean="0"/>
              <a:t>21-08-2020</a:t>
            </a:fld>
            <a:endParaRPr lang="en-IN" dirty="0"/>
          </a:p>
        </p:txBody>
      </p:sp>
      <p:sp>
        <p:nvSpPr>
          <p:cNvPr id="4" name="Footer Placeholder 3">
            <a:extLst>
              <a:ext uri="{FF2B5EF4-FFF2-40B4-BE49-F238E27FC236}">
                <a16:creationId xmlns:a16="http://schemas.microsoft.com/office/drawing/2014/main" id="{DC451971-1460-432E-9AB8-8814F179B471}"/>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91C4B909-ECBE-4A3D-B4D0-8230D24342D4}"/>
              </a:ext>
            </a:extLst>
          </p:cNvPr>
          <p:cNvSpPr>
            <a:spLocks noGrp="1"/>
          </p:cNvSpPr>
          <p:nvPr>
            <p:ph type="sldNum" sz="quarter" idx="12"/>
          </p:nvPr>
        </p:nvSpPr>
        <p:spPr/>
        <p:txBody>
          <a:bodyPr/>
          <a:lstStyle/>
          <a:p>
            <a:fld id="{188058F8-A424-49E5-BE03-77872BC71DBD}" type="slidenum">
              <a:rPr lang="en-IN" smtClean="0"/>
              <a:t>24</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1"/>
            <a:ext cx="8715436" cy="6740307"/>
          </a:xfrm>
          <a:prstGeom prst="rect">
            <a:avLst/>
          </a:prstGeom>
          <a:noFill/>
        </p:spPr>
        <p:txBody>
          <a:bodyPr wrap="square" rtlCol="0">
            <a:spAutoFit/>
          </a:bodyPr>
          <a:lstStyle/>
          <a:p>
            <a:pPr algn="ctr"/>
            <a:r>
              <a:rPr lang="en-IN" sz="2400" b="1" u="sng" dirty="0"/>
              <a:t>RESOURCES</a:t>
            </a:r>
          </a:p>
          <a:p>
            <a:r>
              <a:rPr lang="en-IN" sz="2400" dirty="0"/>
              <a:t>• The OS </a:t>
            </a:r>
            <a:r>
              <a:rPr lang="en-IN" sz="2400" b="1" dirty="0">
                <a:solidFill>
                  <a:srgbClr val="FF0000"/>
                </a:solidFill>
              </a:rPr>
              <a:t>treats an entity as a resource </a:t>
            </a:r>
            <a:r>
              <a:rPr lang="en-IN" sz="2400" dirty="0"/>
              <a:t>if it satisfies the below characteristics:</a:t>
            </a:r>
          </a:p>
          <a:p>
            <a:r>
              <a:rPr lang="en-IN" sz="2400" dirty="0"/>
              <a:t>	o A process </a:t>
            </a:r>
            <a:r>
              <a:rPr lang="en-IN" sz="2400" b="1" dirty="0">
                <a:solidFill>
                  <a:srgbClr val="FF0000"/>
                </a:solidFill>
              </a:rPr>
              <a:t>must request</a:t>
            </a:r>
            <a:r>
              <a:rPr lang="en-IN" sz="2400" dirty="0"/>
              <a:t> it from the OS.</a:t>
            </a:r>
          </a:p>
          <a:p>
            <a:r>
              <a:rPr lang="en-IN" sz="2400" dirty="0"/>
              <a:t>	o A process </a:t>
            </a:r>
            <a:r>
              <a:rPr lang="en-IN" sz="2400" b="1" dirty="0">
                <a:solidFill>
                  <a:srgbClr val="FF0000"/>
                </a:solidFill>
              </a:rPr>
              <a:t>must suspend </a:t>
            </a:r>
            <a:r>
              <a:rPr lang="en-IN" sz="2400" dirty="0"/>
              <a:t>its operation until the entity is allocated to it.</a:t>
            </a:r>
          </a:p>
          <a:p>
            <a:endParaRPr lang="en-IN" sz="1200" dirty="0"/>
          </a:p>
          <a:p>
            <a:r>
              <a:rPr lang="en-IN" sz="2400" dirty="0"/>
              <a:t>• The </a:t>
            </a:r>
            <a:r>
              <a:rPr lang="en-IN" sz="2400" b="1" dirty="0">
                <a:solidFill>
                  <a:srgbClr val="FF0000"/>
                </a:solidFill>
              </a:rPr>
              <a:t>most common source </a:t>
            </a:r>
            <a:r>
              <a:rPr lang="en-IN" sz="2400" dirty="0"/>
              <a:t>is a file. A </a:t>
            </a:r>
            <a:r>
              <a:rPr lang="en-IN" sz="2400" b="1" dirty="0">
                <a:solidFill>
                  <a:srgbClr val="FF0000"/>
                </a:solidFill>
              </a:rPr>
              <a:t>process must request a file </a:t>
            </a:r>
            <a:r>
              <a:rPr lang="en-IN" sz="2400" dirty="0"/>
              <a:t>before it can read it or write it. </a:t>
            </a:r>
          </a:p>
          <a:p>
            <a:endParaRPr lang="en-IN" sz="1200" dirty="0"/>
          </a:p>
          <a:p>
            <a:r>
              <a:rPr lang="en-IN" sz="2400" dirty="0"/>
              <a:t>Further, if the file is </a:t>
            </a:r>
            <a:r>
              <a:rPr lang="en-IN" sz="2400" dirty="0" err="1"/>
              <a:t>unavailable,</a:t>
            </a:r>
            <a:r>
              <a:rPr lang="en-IN" sz="2400" b="1" dirty="0" err="1">
                <a:solidFill>
                  <a:srgbClr val="FF0000"/>
                </a:solidFill>
              </a:rPr>
              <a:t>the</a:t>
            </a:r>
            <a:r>
              <a:rPr lang="en-IN" sz="2400" b="1" dirty="0">
                <a:solidFill>
                  <a:srgbClr val="FF0000"/>
                </a:solidFill>
              </a:rPr>
              <a:t> process must wait until it becomes available</a:t>
            </a:r>
            <a:r>
              <a:rPr lang="en-IN" sz="2400" dirty="0"/>
              <a:t>.</a:t>
            </a:r>
          </a:p>
          <a:p>
            <a:endParaRPr lang="en-IN" sz="2400" dirty="0"/>
          </a:p>
          <a:p>
            <a:r>
              <a:rPr lang="en-IN" sz="2400" dirty="0"/>
              <a:t>This abstract description of a resource is crucial to the way various entities(such as </a:t>
            </a:r>
            <a:r>
              <a:rPr lang="en-IN" sz="2400" dirty="0" err="1"/>
              <a:t>files,memory</a:t>
            </a:r>
            <a:r>
              <a:rPr lang="en-IN" sz="2400" dirty="0"/>
              <a:t> and devices) are managed.</a:t>
            </a:r>
          </a:p>
          <a:p>
            <a:endParaRPr lang="en-IN" sz="2400" b="1" dirty="0"/>
          </a:p>
          <a:p>
            <a:r>
              <a:rPr lang="en-IN" sz="2400" b="1" dirty="0"/>
              <a:t>Files</a:t>
            </a:r>
          </a:p>
          <a:p>
            <a:r>
              <a:rPr lang="en-IN" sz="2400" dirty="0"/>
              <a:t>• A sequential file is a named linear stream bytes of memory.</a:t>
            </a:r>
          </a:p>
          <a:p>
            <a:r>
              <a:rPr lang="en-IN" sz="2400" dirty="0"/>
              <a:t>• You can store information by </a:t>
            </a:r>
            <a:r>
              <a:rPr lang="en-IN" sz="2400" dirty="0" err="1"/>
              <a:t>opeening</a:t>
            </a:r>
            <a:r>
              <a:rPr lang="en-IN" sz="2400" dirty="0"/>
              <a:t> a file</a:t>
            </a:r>
          </a:p>
        </p:txBody>
      </p:sp>
      <p:sp>
        <p:nvSpPr>
          <p:cNvPr id="3" name="Date Placeholder 2">
            <a:extLst>
              <a:ext uri="{FF2B5EF4-FFF2-40B4-BE49-F238E27FC236}">
                <a16:creationId xmlns:a16="http://schemas.microsoft.com/office/drawing/2014/main" id="{5BEE69B9-70A4-4BE2-A799-CEA3766BC15D}"/>
              </a:ext>
            </a:extLst>
          </p:cNvPr>
          <p:cNvSpPr>
            <a:spLocks noGrp="1"/>
          </p:cNvSpPr>
          <p:nvPr>
            <p:ph type="dt" sz="half" idx="10"/>
          </p:nvPr>
        </p:nvSpPr>
        <p:spPr/>
        <p:txBody>
          <a:bodyPr/>
          <a:lstStyle/>
          <a:p>
            <a:fld id="{2219652F-8FD9-4B48-9FF9-5177C0ECFF38}" type="datetime1">
              <a:rPr lang="en-IN" smtClean="0"/>
              <a:t>21-08-2020</a:t>
            </a:fld>
            <a:endParaRPr lang="en-IN" dirty="0"/>
          </a:p>
        </p:txBody>
      </p:sp>
      <p:sp>
        <p:nvSpPr>
          <p:cNvPr id="4" name="Footer Placeholder 3">
            <a:extLst>
              <a:ext uri="{FF2B5EF4-FFF2-40B4-BE49-F238E27FC236}">
                <a16:creationId xmlns:a16="http://schemas.microsoft.com/office/drawing/2014/main" id="{51EEEF87-8382-4650-99E9-6D5C35801485}"/>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F30EAF9F-FF41-4741-849A-B86883F97696}"/>
              </a:ext>
            </a:extLst>
          </p:cNvPr>
          <p:cNvSpPr>
            <a:spLocks noGrp="1"/>
          </p:cNvSpPr>
          <p:nvPr>
            <p:ph type="sldNum" sz="quarter" idx="12"/>
          </p:nvPr>
        </p:nvSpPr>
        <p:spPr/>
        <p:txBody>
          <a:bodyPr/>
          <a:lstStyle/>
          <a:p>
            <a:fld id="{188058F8-A424-49E5-BE03-77872BC71DBD}"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285729"/>
            <a:ext cx="8643998" cy="6370975"/>
          </a:xfrm>
          <a:prstGeom prst="rect">
            <a:avLst/>
          </a:prstGeom>
          <a:noFill/>
        </p:spPr>
        <p:txBody>
          <a:bodyPr wrap="square" rtlCol="0">
            <a:spAutoFit/>
          </a:bodyPr>
          <a:lstStyle/>
          <a:p>
            <a:pPr algn="ctr"/>
            <a:r>
              <a:rPr lang="en-IN" sz="2400" b="1" u="sng" dirty="0"/>
              <a:t>PROCESS</a:t>
            </a:r>
          </a:p>
          <a:p>
            <a:pPr algn="just"/>
            <a:r>
              <a:rPr lang="en-IN" sz="2400" dirty="0"/>
              <a:t>An operating system executes a variety of programs:</a:t>
            </a:r>
          </a:p>
          <a:p>
            <a:pPr algn="just"/>
            <a:r>
              <a:rPr lang="en-IN" sz="2400" dirty="0"/>
              <a:t>	o Batch system – jobs</a:t>
            </a:r>
          </a:p>
          <a:p>
            <a:pPr algn="just"/>
            <a:r>
              <a:rPr lang="en-IN" sz="2400" dirty="0"/>
              <a:t>	o Time-shared systems – user programs or tasks</a:t>
            </a:r>
          </a:p>
          <a:p>
            <a:pPr algn="just"/>
            <a:endParaRPr lang="en-IN" sz="2400" dirty="0"/>
          </a:p>
          <a:p>
            <a:pPr algn="just"/>
            <a:r>
              <a:rPr lang="en-IN" sz="2400" dirty="0"/>
              <a:t>Process – a program in execution; process execution must progress in sequential fashion. </a:t>
            </a:r>
          </a:p>
          <a:p>
            <a:pPr algn="just"/>
            <a:endParaRPr lang="en-IN" sz="2400" dirty="0"/>
          </a:p>
          <a:p>
            <a:pPr algn="just"/>
            <a:r>
              <a:rPr lang="en-IN" sz="2400" dirty="0"/>
              <a:t>A process is more than the program code, which is sometimes known as the </a:t>
            </a:r>
            <a:r>
              <a:rPr lang="en-IN" sz="2400" b="1" dirty="0"/>
              <a:t>text section. A process includes:</a:t>
            </a:r>
          </a:p>
          <a:p>
            <a:pPr algn="just"/>
            <a:r>
              <a:rPr lang="en-IN" sz="2400" b="1" dirty="0"/>
              <a:t>	1. Program counter</a:t>
            </a:r>
          </a:p>
          <a:p>
            <a:pPr algn="just"/>
            <a:r>
              <a:rPr lang="en-IN" sz="2400" b="1" dirty="0"/>
              <a:t>	2. Stack</a:t>
            </a:r>
          </a:p>
          <a:p>
            <a:pPr algn="just"/>
            <a:r>
              <a:rPr lang="en-IN" sz="2400" b="1" dirty="0"/>
              <a:t>	3. Data section</a:t>
            </a:r>
          </a:p>
          <a:p>
            <a:pPr algn="just"/>
            <a:endParaRPr lang="en-IN" sz="2400" dirty="0"/>
          </a:p>
          <a:p>
            <a:pPr algn="just"/>
            <a:r>
              <a:rPr lang="en-IN" sz="2400" dirty="0"/>
              <a:t>The current activity, as represented by the value of the </a:t>
            </a:r>
            <a:r>
              <a:rPr lang="en-IN" sz="2400" b="1" dirty="0"/>
              <a:t>Program counter and the </a:t>
            </a:r>
            <a:r>
              <a:rPr lang="en-IN" sz="2400" dirty="0"/>
              <a:t>contents of the processor's registers.</a:t>
            </a:r>
          </a:p>
          <a:p>
            <a:pPr algn="just"/>
            <a:endParaRPr lang="en-IN" sz="2400" dirty="0"/>
          </a:p>
        </p:txBody>
      </p:sp>
      <p:sp>
        <p:nvSpPr>
          <p:cNvPr id="3" name="Date Placeholder 2">
            <a:extLst>
              <a:ext uri="{FF2B5EF4-FFF2-40B4-BE49-F238E27FC236}">
                <a16:creationId xmlns:a16="http://schemas.microsoft.com/office/drawing/2014/main" id="{807575F2-3C12-4A2F-9628-5F25362A9DD9}"/>
              </a:ext>
            </a:extLst>
          </p:cNvPr>
          <p:cNvSpPr>
            <a:spLocks noGrp="1"/>
          </p:cNvSpPr>
          <p:nvPr>
            <p:ph type="dt" sz="half" idx="10"/>
          </p:nvPr>
        </p:nvSpPr>
        <p:spPr/>
        <p:txBody>
          <a:bodyPr/>
          <a:lstStyle/>
          <a:p>
            <a:fld id="{3CB6A9D5-1BF2-4440-AFEF-0A62A7A24BD6}" type="datetime1">
              <a:rPr lang="en-IN" smtClean="0"/>
              <a:t>21-08-2020</a:t>
            </a:fld>
            <a:endParaRPr lang="en-IN" dirty="0"/>
          </a:p>
        </p:txBody>
      </p:sp>
      <p:sp>
        <p:nvSpPr>
          <p:cNvPr id="4" name="Footer Placeholder 3">
            <a:extLst>
              <a:ext uri="{FF2B5EF4-FFF2-40B4-BE49-F238E27FC236}">
                <a16:creationId xmlns:a16="http://schemas.microsoft.com/office/drawing/2014/main" id="{396B4F58-D6A5-4C79-B39C-D8442807CDCD}"/>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094F58DB-F59A-472B-98B3-0EAF58F2849E}"/>
              </a:ext>
            </a:extLst>
          </p:cNvPr>
          <p:cNvSpPr>
            <a:spLocks noGrp="1"/>
          </p:cNvSpPr>
          <p:nvPr>
            <p:ph type="sldNum" sz="quarter" idx="12"/>
          </p:nvPr>
        </p:nvSpPr>
        <p:spPr/>
        <p:txBody>
          <a:bodyPr/>
          <a:lstStyle/>
          <a:p>
            <a:fld id="{188058F8-A424-49E5-BE03-77872BC71DBD}"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14290"/>
            <a:ext cx="8643998" cy="2677656"/>
          </a:xfrm>
          <a:prstGeom prst="rect">
            <a:avLst/>
          </a:prstGeom>
          <a:noFill/>
        </p:spPr>
        <p:txBody>
          <a:bodyPr wrap="square" rtlCol="0">
            <a:spAutoFit/>
          </a:bodyPr>
          <a:lstStyle/>
          <a:p>
            <a:pPr algn="just"/>
            <a:r>
              <a:rPr lang="en-IN" sz="2400" dirty="0"/>
              <a:t> The process </a:t>
            </a:r>
            <a:r>
              <a:rPr lang="en-IN" sz="2400" b="1" dirty="0"/>
              <a:t>Stack contains temporary data (such as function parameters, return </a:t>
            </a:r>
            <a:r>
              <a:rPr lang="en-IN" sz="2400" dirty="0"/>
              <a:t>addresses, and local variables),  </a:t>
            </a:r>
            <a:r>
              <a:rPr lang="en-IN" sz="2400" b="1" dirty="0"/>
              <a:t>Data section, which contains global variables.</a:t>
            </a:r>
          </a:p>
          <a:p>
            <a:pPr algn="just"/>
            <a:endParaRPr lang="en-IN" sz="2400" dirty="0"/>
          </a:p>
          <a:p>
            <a:pPr algn="just"/>
            <a:r>
              <a:rPr lang="en-IN" sz="2400" dirty="0"/>
              <a:t>• A process may also include a </a:t>
            </a:r>
            <a:r>
              <a:rPr lang="en-IN" sz="2400" b="1" dirty="0"/>
              <a:t>heap, which is memory that is dynamically allocated during </a:t>
            </a:r>
            <a:r>
              <a:rPr lang="en-IN" sz="2400" dirty="0"/>
              <a:t>process run time.</a:t>
            </a:r>
          </a:p>
          <a:p>
            <a:endParaRPr lang="en-IN" sz="2400" dirty="0"/>
          </a:p>
        </p:txBody>
      </p:sp>
      <p:pic>
        <p:nvPicPr>
          <p:cNvPr id="1026" name="Picture 2"/>
          <p:cNvPicPr>
            <a:picLocks noChangeAspect="1" noChangeArrowheads="1"/>
          </p:cNvPicPr>
          <p:nvPr/>
        </p:nvPicPr>
        <p:blipFill>
          <a:blip r:embed="rId2"/>
          <a:srcRect/>
          <a:stretch>
            <a:fillRect/>
          </a:stretch>
        </p:blipFill>
        <p:spPr bwMode="auto">
          <a:xfrm>
            <a:off x="4381488" y="2428869"/>
            <a:ext cx="2857520" cy="4529113"/>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C27925AF-2E55-461B-84E2-663C1A5EE9A1}"/>
              </a:ext>
            </a:extLst>
          </p:cNvPr>
          <p:cNvSpPr>
            <a:spLocks noGrp="1"/>
          </p:cNvSpPr>
          <p:nvPr>
            <p:ph type="dt" sz="half" idx="10"/>
          </p:nvPr>
        </p:nvSpPr>
        <p:spPr/>
        <p:txBody>
          <a:bodyPr/>
          <a:lstStyle/>
          <a:p>
            <a:fld id="{98CF0129-5FBC-46F1-828D-21EF0979DD09}" type="datetime1">
              <a:rPr lang="en-IN" smtClean="0"/>
              <a:t>21-08-2020</a:t>
            </a:fld>
            <a:endParaRPr lang="en-IN" dirty="0"/>
          </a:p>
        </p:txBody>
      </p:sp>
      <p:sp>
        <p:nvSpPr>
          <p:cNvPr id="4" name="Footer Placeholder 3">
            <a:extLst>
              <a:ext uri="{FF2B5EF4-FFF2-40B4-BE49-F238E27FC236}">
                <a16:creationId xmlns:a16="http://schemas.microsoft.com/office/drawing/2014/main" id="{795CCC4B-DD23-4AF6-B68A-46E5D09CC854}"/>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15856D7C-803A-4405-BBEA-CC81A673548F}"/>
              </a:ext>
            </a:extLst>
          </p:cNvPr>
          <p:cNvSpPr>
            <a:spLocks noGrp="1"/>
          </p:cNvSpPr>
          <p:nvPr>
            <p:ph type="sldNum" sz="quarter" idx="12"/>
          </p:nvPr>
        </p:nvSpPr>
        <p:spPr/>
        <p:txBody>
          <a:bodyPr/>
          <a:lstStyle/>
          <a:p>
            <a:fld id="{188058F8-A424-49E5-BE03-77872BC71DBD}"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214291"/>
            <a:ext cx="8643998" cy="5632311"/>
          </a:xfrm>
          <a:prstGeom prst="rect">
            <a:avLst/>
          </a:prstGeom>
          <a:noFill/>
        </p:spPr>
        <p:txBody>
          <a:bodyPr wrap="square" rtlCol="0">
            <a:spAutoFit/>
          </a:bodyPr>
          <a:lstStyle/>
          <a:p>
            <a:pPr algn="just"/>
            <a:r>
              <a:rPr lang="en-IN" sz="2400" dirty="0"/>
              <a:t>• A program by itself is not a process; a program is a passive entity, such as a file containing a list of instructions stored on disk (often called an executable file). </a:t>
            </a:r>
          </a:p>
          <a:p>
            <a:pPr algn="just"/>
            <a:endParaRPr lang="en-IN" sz="2400" dirty="0"/>
          </a:p>
          <a:p>
            <a:pPr algn="just"/>
            <a:r>
              <a:rPr lang="en-IN" sz="2400" dirty="0"/>
              <a:t>Whereas a process is an active entity, with a program counter </a:t>
            </a:r>
            <a:r>
              <a:rPr lang="en-IN" sz="2400" i="1" dirty="0"/>
              <a:t>specifying the next instruction to execute and a set of associated </a:t>
            </a:r>
            <a:r>
              <a:rPr lang="en-IN" sz="2400" dirty="0"/>
              <a:t>resources. </a:t>
            </a:r>
          </a:p>
          <a:p>
            <a:pPr algn="just"/>
            <a:endParaRPr lang="en-IN" sz="2400" dirty="0"/>
          </a:p>
          <a:p>
            <a:pPr algn="just"/>
            <a:r>
              <a:rPr lang="en-IN" sz="2400" dirty="0"/>
              <a:t>A program becomes a process when an executable file is loaded into memory.</a:t>
            </a:r>
          </a:p>
          <a:p>
            <a:pPr algn="just"/>
            <a:endParaRPr lang="en-IN" sz="2400" dirty="0"/>
          </a:p>
          <a:p>
            <a:pPr algn="just"/>
            <a:r>
              <a:rPr lang="en-IN" sz="2400" dirty="0"/>
              <a:t>• Two common techniques for loading executable files are double-clicking an icon representing the executable file and entering the name of the executable file on the command line (as in</a:t>
            </a:r>
          </a:p>
          <a:p>
            <a:pPr algn="just"/>
            <a:r>
              <a:rPr lang="en-IN" sz="2400" dirty="0" err="1"/>
              <a:t>prog</a:t>
            </a:r>
            <a:r>
              <a:rPr lang="en-IN" sz="2400" dirty="0"/>
              <a:t>. exe or a. out.)</a:t>
            </a:r>
          </a:p>
        </p:txBody>
      </p:sp>
      <p:sp>
        <p:nvSpPr>
          <p:cNvPr id="3" name="Date Placeholder 2">
            <a:extLst>
              <a:ext uri="{FF2B5EF4-FFF2-40B4-BE49-F238E27FC236}">
                <a16:creationId xmlns:a16="http://schemas.microsoft.com/office/drawing/2014/main" id="{A814FEC1-B9D0-48E6-B67D-FCAF650AA122}"/>
              </a:ext>
            </a:extLst>
          </p:cNvPr>
          <p:cNvSpPr>
            <a:spLocks noGrp="1"/>
          </p:cNvSpPr>
          <p:nvPr>
            <p:ph type="dt" sz="half" idx="10"/>
          </p:nvPr>
        </p:nvSpPr>
        <p:spPr/>
        <p:txBody>
          <a:bodyPr/>
          <a:lstStyle/>
          <a:p>
            <a:fld id="{5C1DD3DA-13BF-4680-B7AE-8FAAEFE1D8D9}" type="datetime1">
              <a:rPr lang="en-IN" smtClean="0"/>
              <a:t>21-08-2020</a:t>
            </a:fld>
            <a:endParaRPr lang="en-IN" dirty="0"/>
          </a:p>
        </p:txBody>
      </p:sp>
      <p:sp>
        <p:nvSpPr>
          <p:cNvPr id="4" name="Footer Placeholder 3">
            <a:extLst>
              <a:ext uri="{FF2B5EF4-FFF2-40B4-BE49-F238E27FC236}">
                <a16:creationId xmlns:a16="http://schemas.microsoft.com/office/drawing/2014/main" id="{846E29F8-17D2-44C2-9C59-30FCE8948E08}"/>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A4215365-BCA6-48DF-9B5B-3AD19F3B4238}"/>
              </a:ext>
            </a:extLst>
          </p:cNvPr>
          <p:cNvSpPr>
            <a:spLocks noGrp="1"/>
          </p:cNvSpPr>
          <p:nvPr>
            <p:ph type="sldNum" sz="quarter" idx="12"/>
          </p:nvPr>
        </p:nvSpPr>
        <p:spPr/>
        <p:txBody>
          <a:bodyPr/>
          <a:lstStyle/>
          <a:p>
            <a:fld id="{188058F8-A424-49E5-BE03-77872BC71DBD}"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1"/>
            <a:ext cx="8715436" cy="4893647"/>
          </a:xfrm>
          <a:prstGeom prst="rect">
            <a:avLst/>
          </a:prstGeom>
          <a:noFill/>
        </p:spPr>
        <p:txBody>
          <a:bodyPr wrap="square" rtlCol="0">
            <a:spAutoFit/>
          </a:bodyPr>
          <a:lstStyle/>
          <a:p>
            <a:pPr algn="just"/>
            <a:r>
              <a:rPr lang="en-IN" sz="2400" dirty="0"/>
              <a:t>Although two processes may be associated with the same program, they are nevertheless considered two separate execution sequences. </a:t>
            </a:r>
          </a:p>
          <a:p>
            <a:pPr algn="just"/>
            <a:endParaRPr lang="en-IN" sz="2400" dirty="0"/>
          </a:p>
          <a:p>
            <a:pPr algn="just"/>
            <a:r>
              <a:rPr lang="en-IN" sz="2400" dirty="0"/>
              <a:t>Several users may be running different copies of the mail program, or the same user may invoke many copies of the web browser program.</a:t>
            </a:r>
          </a:p>
          <a:p>
            <a:pPr algn="just"/>
            <a:endParaRPr lang="en-IN" sz="2400" dirty="0"/>
          </a:p>
          <a:p>
            <a:pPr algn="just"/>
            <a:r>
              <a:rPr lang="en-IN" sz="2400" dirty="0"/>
              <a:t>• Each of these is a separate process; and although the text sections are equivalent, the data, heap, and stack sections vary. </a:t>
            </a:r>
          </a:p>
          <a:p>
            <a:pPr algn="just"/>
            <a:endParaRPr lang="en-IN" sz="2400" dirty="0"/>
          </a:p>
          <a:p>
            <a:pPr algn="just"/>
            <a:r>
              <a:rPr lang="en-IN" sz="2400" dirty="0"/>
              <a:t>It is also common to have a process that spawns many processes as it runs.</a:t>
            </a:r>
          </a:p>
          <a:p>
            <a:endParaRPr lang="en-IN" sz="2400" dirty="0"/>
          </a:p>
        </p:txBody>
      </p:sp>
      <p:sp>
        <p:nvSpPr>
          <p:cNvPr id="3" name="Date Placeholder 2">
            <a:extLst>
              <a:ext uri="{FF2B5EF4-FFF2-40B4-BE49-F238E27FC236}">
                <a16:creationId xmlns:a16="http://schemas.microsoft.com/office/drawing/2014/main" id="{972A3EE3-7CA0-403E-AF3B-D353C07258AB}"/>
              </a:ext>
            </a:extLst>
          </p:cNvPr>
          <p:cNvSpPr>
            <a:spLocks noGrp="1"/>
          </p:cNvSpPr>
          <p:nvPr>
            <p:ph type="dt" sz="half" idx="10"/>
          </p:nvPr>
        </p:nvSpPr>
        <p:spPr/>
        <p:txBody>
          <a:bodyPr/>
          <a:lstStyle/>
          <a:p>
            <a:fld id="{7F976E60-372B-42E2-BDBD-BD31B9122F91}" type="datetime1">
              <a:rPr lang="en-IN" smtClean="0"/>
              <a:t>21-08-2020</a:t>
            </a:fld>
            <a:endParaRPr lang="en-IN" dirty="0"/>
          </a:p>
        </p:txBody>
      </p:sp>
      <p:sp>
        <p:nvSpPr>
          <p:cNvPr id="4" name="Footer Placeholder 3">
            <a:extLst>
              <a:ext uri="{FF2B5EF4-FFF2-40B4-BE49-F238E27FC236}">
                <a16:creationId xmlns:a16="http://schemas.microsoft.com/office/drawing/2014/main" id="{492ABB01-E1D5-4644-B2D4-3DDB00F317BB}"/>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2F4EB07B-2A33-497C-B4FC-FAFE50CA60B2}"/>
              </a:ext>
            </a:extLst>
          </p:cNvPr>
          <p:cNvSpPr>
            <a:spLocks noGrp="1"/>
          </p:cNvSpPr>
          <p:nvPr>
            <p:ph type="sldNum" sz="quarter" idx="12"/>
          </p:nvPr>
        </p:nvSpPr>
        <p:spPr/>
        <p:txBody>
          <a:bodyPr/>
          <a:lstStyle/>
          <a:p>
            <a:fld id="{188058F8-A424-49E5-BE03-77872BC71DBD}"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20" y="285729"/>
            <a:ext cx="8858280" cy="6370975"/>
          </a:xfrm>
          <a:prstGeom prst="rect">
            <a:avLst/>
          </a:prstGeom>
          <a:noFill/>
        </p:spPr>
        <p:txBody>
          <a:bodyPr wrap="square" rtlCol="0">
            <a:spAutoFit/>
          </a:bodyPr>
          <a:lstStyle/>
          <a:p>
            <a:pPr algn="just"/>
            <a:r>
              <a:rPr lang="en-IN" sz="2400" b="1" dirty="0"/>
              <a:t>THREADS</a:t>
            </a:r>
          </a:p>
          <a:p>
            <a:pPr algn="just"/>
            <a:endParaRPr lang="en-IN" sz="2400" dirty="0"/>
          </a:p>
          <a:p>
            <a:pPr algn="just"/>
            <a:r>
              <a:rPr lang="en-IN" sz="2400" dirty="0"/>
              <a:t>A thread is a basic unit of CPU utilization. A </a:t>
            </a:r>
            <a:r>
              <a:rPr lang="en-IN" sz="2400" dirty="0" err="1"/>
              <a:t>thread,sometimes</a:t>
            </a:r>
            <a:r>
              <a:rPr lang="en-IN" sz="2400" dirty="0"/>
              <a:t> called as </a:t>
            </a:r>
            <a:r>
              <a:rPr lang="en-IN" sz="2400" b="1" dirty="0"/>
              <a:t>light weight process whereas </a:t>
            </a:r>
            <a:r>
              <a:rPr lang="en-IN" sz="2400" dirty="0"/>
              <a:t>a process is a </a:t>
            </a:r>
            <a:r>
              <a:rPr lang="en-IN" sz="2400" b="1" dirty="0"/>
              <a:t>heavyweight process.</a:t>
            </a:r>
          </a:p>
          <a:p>
            <a:pPr algn="just"/>
            <a:endParaRPr lang="en-IN" sz="2400" dirty="0"/>
          </a:p>
          <a:p>
            <a:pPr algn="just"/>
            <a:r>
              <a:rPr lang="en-IN" sz="2400" dirty="0"/>
              <a:t>• Thread comprises:</a:t>
            </a:r>
          </a:p>
          <a:p>
            <a:pPr algn="just"/>
            <a:r>
              <a:rPr lang="en-IN" sz="2400" dirty="0"/>
              <a:t>	o A thread ID</a:t>
            </a:r>
          </a:p>
          <a:p>
            <a:pPr algn="just"/>
            <a:r>
              <a:rPr lang="en-IN" sz="2400" dirty="0"/>
              <a:t>	o A program counter</a:t>
            </a:r>
          </a:p>
          <a:p>
            <a:pPr algn="just"/>
            <a:r>
              <a:rPr lang="en-IN" sz="2400" dirty="0"/>
              <a:t>	o A register set</a:t>
            </a:r>
          </a:p>
          <a:p>
            <a:pPr algn="just"/>
            <a:r>
              <a:rPr lang="en-IN" sz="2400" dirty="0"/>
              <a:t>	o A stack.</a:t>
            </a:r>
          </a:p>
          <a:p>
            <a:pPr algn="just"/>
            <a:endParaRPr lang="en-IN" sz="2400" dirty="0"/>
          </a:p>
          <a:p>
            <a:pPr algn="just"/>
            <a:r>
              <a:rPr lang="en-IN" sz="2400" dirty="0"/>
              <a:t>• A process is a program that performs a single thread of execution i.e., a process is a executing program with a single thread of control. </a:t>
            </a:r>
          </a:p>
          <a:p>
            <a:pPr algn="just"/>
            <a:endParaRPr lang="en-IN" sz="2400" dirty="0"/>
          </a:p>
          <a:p>
            <a:pPr algn="just"/>
            <a:r>
              <a:rPr lang="en-IN" sz="2400" dirty="0"/>
              <a:t>For example, when a process is running a </a:t>
            </a:r>
            <a:r>
              <a:rPr lang="en-IN" sz="2400" dirty="0" err="1"/>
              <a:t>wordprocessor</a:t>
            </a:r>
            <a:endParaRPr lang="en-IN" sz="2400" dirty="0"/>
          </a:p>
          <a:p>
            <a:pPr algn="just"/>
            <a:r>
              <a:rPr lang="en-IN" sz="2400" dirty="0"/>
              <a:t>program, a single thread of instructions is being executed.</a:t>
            </a:r>
          </a:p>
          <a:p>
            <a:pPr algn="just"/>
            <a:endParaRPr lang="en-IN" sz="2400" dirty="0"/>
          </a:p>
        </p:txBody>
      </p:sp>
      <p:sp>
        <p:nvSpPr>
          <p:cNvPr id="3" name="Date Placeholder 2">
            <a:extLst>
              <a:ext uri="{FF2B5EF4-FFF2-40B4-BE49-F238E27FC236}">
                <a16:creationId xmlns:a16="http://schemas.microsoft.com/office/drawing/2014/main" id="{D61D02DB-3427-4DAE-A255-3DC0D4E57349}"/>
              </a:ext>
            </a:extLst>
          </p:cNvPr>
          <p:cNvSpPr>
            <a:spLocks noGrp="1"/>
          </p:cNvSpPr>
          <p:nvPr>
            <p:ph type="dt" sz="half" idx="10"/>
          </p:nvPr>
        </p:nvSpPr>
        <p:spPr/>
        <p:txBody>
          <a:bodyPr/>
          <a:lstStyle/>
          <a:p>
            <a:fld id="{C6B8DEB4-C8AB-4582-96D9-399905BE2001}" type="datetime1">
              <a:rPr lang="en-IN" smtClean="0"/>
              <a:t>21-08-2020</a:t>
            </a:fld>
            <a:endParaRPr lang="en-IN" dirty="0"/>
          </a:p>
        </p:txBody>
      </p:sp>
      <p:sp>
        <p:nvSpPr>
          <p:cNvPr id="4" name="Footer Placeholder 3">
            <a:extLst>
              <a:ext uri="{FF2B5EF4-FFF2-40B4-BE49-F238E27FC236}">
                <a16:creationId xmlns:a16="http://schemas.microsoft.com/office/drawing/2014/main" id="{436070AA-B20D-49DA-8817-30BF4FF21A50}"/>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0F2416E8-24F3-495A-B30A-2B245B7FB830}"/>
              </a:ext>
            </a:extLst>
          </p:cNvPr>
          <p:cNvSpPr>
            <a:spLocks noGrp="1"/>
          </p:cNvSpPr>
          <p:nvPr>
            <p:ph type="sldNum" sz="quarter" idx="12"/>
          </p:nvPr>
        </p:nvSpPr>
        <p:spPr/>
        <p:txBody>
          <a:bodyPr/>
          <a:lstStyle/>
          <a:p>
            <a:fld id="{188058F8-A424-49E5-BE03-77872BC71DBD}"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285728"/>
            <a:ext cx="8643998" cy="4154984"/>
          </a:xfrm>
          <a:prstGeom prst="rect">
            <a:avLst/>
          </a:prstGeom>
          <a:noFill/>
        </p:spPr>
        <p:txBody>
          <a:bodyPr wrap="square" rtlCol="0">
            <a:spAutoFit/>
          </a:bodyPr>
          <a:lstStyle/>
          <a:p>
            <a:pPr algn="just"/>
            <a:r>
              <a:rPr lang="en-IN" sz="2400" dirty="0"/>
              <a:t>• This single thread of control allows the process to perform only one task at one time. For example, the user cannot simultaneously type in characters and run the spell checker within the same process.</a:t>
            </a:r>
          </a:p>
          <a:p>
            <a:pPr algn="just"/>
            <a:endParaRPr lang="en-US" sz="2400" dirty="0"/>
          </a:p>
          <a:p>
            <a:pPr algn="just"/>
            <a:endParaRPr lang="en-IN" sz="2400" dirty="0"/>
          </a:p>
          <a:p>
            <a:pPr algn="just"/>
            <a:r>
              <a:rPr lang="en-IN" sz="2400" dirty="0"/>
              <a:t>• Traditionally a process contained only a single </a:t>
            </a:r>
            <a:r>
              <a:rPr lang="en-IN" sz="2400" i="1" dirty="0"/>
              <a:t>thread of control as it ran, many modern </a:t>
            </a:r>
            <a:r>
              <a:rPr lang="en-IN" sz="2400" dirty="0"/>
              <a:t>operating systems have extended the process concept to allow a process to have multiple threads of execution and thus to perform more than one task at a time.</a:t>
            </a:r>
          </a:p>
          <a:p>
            <a:endParaRPr lang="en-IN" sz="2400" dirty="0"/>
          </a:p>
        </p:txBody>
      </p:sp>
      <p:sp>
        <p:nvSpPr>
          <p:cNvPr id="3" name="Date Placeholder 2">
            <a:extLst>
              <a:ext uri="{FF2B5EF4-FFF2-40B4-BE49-F238E27FC236}">
                <a16:creationId xmlns:a16="http://schemas.microsoft.com/office/drawing/2014/main" id="{1A7FAB9B-F822-4EC9-82B9-E6C92A067B03}"/>
              </a:ext>
            </a:extLst>
          </p:cNvPr>
          <p:cNvSpPr>
            <a:spLocks noGrp="1"/>
          </p:cNvSpPr>
          <p:nvPr>
            <p:ph type="dt" sz="half" idx="10"/>
          </p:nvPr>
        </p:nvSpPr>
        <p:spPr/>
        <p:txBody>
          <a:bodyPr/>
          <a:lstStyle/>
          <a:p>
            <a:fld id="{5DF9C31B-35A7-43B3-9B41-9DEA25C49B1C}" type="datetime1">
              <a:rPr lang="en-IN" smtClean="0"/>
              <a:t>21-08-2020</a:t>
            </a:fld>
            <a:endParaRPr lang="en-IN" dirty="0"/>
          </a:p>
        </p:txBody>
      </p:sp>
      <p:sp>
        <p:nvSpPr>
          <p:cNvPr id="4" name="Footer Placeholder 3">
            <a:extLst>
              <a:ext uri="{FF2B5EF4-FFF2-40B4-BE49-F238E27FC236}">
                <a16:creationId xmlns:a16="http://schemas.microsoft.com/office/drawing/2014/main" id="{0C124DAA-EF7F-4A52-A756-2786079CD9DA}"/>
              </a:ext>
            </a:extLst>
          </p:cNvPr>
          <p:cNvSpPr>
            <a:spLocks noGrp="1"/>
          </p:cNvSpPr>
          <p:nvPr>
            <p:ph type="ftr" sz="quarter" idx="11"/>
          </p:nvPr>
        </p:nvSpPr>
        <p:spPr/>
        <p:txBody>
          <a:bodyPr/>
          <a:lstStyle/>
          <a:p>
            <a:r>
              <a:rPr lang="en-US"/>
              <a:t>SCS1301 Operating System - Unit 1 Introduction</a:t>
            </a:r>
            <a:endParaRPr lang="en-IN"/>
          </a:p>
        </p:txBody>
      </p:sp>
      <p:sp>
        <p:nvSpPr>
          <p:cNvPr id="5" name="Slide Number Placeholder 4">
            <a:extLst>
              <a:ext uri="{FF2B5EF4-FFF2-40B4-BE49-F238E27FC236}">
                <a16:creationId xmlns:a16="http://schemas.microsoft.com/office/drawing/2014/main" id="{CB924FEB-57EE-44AF-AE7D-54F526EDBCBC}"/>
              </a:ext>
            </a:extLst>
          </p:cNvPr>
          <p:cNvSpPr>
            <a:spLocks noGrp="1"/>
          </p:cNvSpPr>
          <p:nvPr>
            <p:ph type="sldNum" sz="quarter" idx="12"/>
          </p:nvPr>
        </p:nvSpPr>
        <p:spPr/>
        <p:txBody>
          <a:bodyPr/>
          <a:lstStyle/>
          <a:p>
            <a:fld id="{188058F8-A424-49E5-BE03-77872BC71DBD}"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1997</Words>
  <Application>Microsoft Office PowerPoint</Application>
  <PresentationFormat>Widescreen</PresentationFormat>
  <Paragraphs>257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Subject Code: SCS1301  Subject Name: Operating System  Faculty Name: Dr. A. Jesudoss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Code: SCS1301  Subject Name: Operating System  Faculty Name: Dr. A. Jesudoss</dc:title>
  <dc:creator>Internet</dc:creator>
  <cp:lastModifiedBy>Internet</cp:lastModifiedBy>
  <cp:revision>11</cp:revision>
  <dcterms:created xsi:type="dcterms:W3CDTF">2020-08-12T12:07:54Z</dcterms:created>
  <dcterms:modified xsi:type="dcterms:W3CDTF">2020-08-21T02:57:08Z</dcterms:modified>
</cp:coreProperties>
</file>