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5" r:id="rId3"/>
    <p:sldId id="336" r:id="rId4"/>
    <p:sldId id="258" r:id="rId5"/>
    <p:sldId id="259" r:id="rId6"/>
    <p:sldId id="260" r:id="rId7"/>
    <p:sldId id="261" r:id="rId8"/>
    <p:sldId id="262" r:id="rId9"/>
    <p:sldId id="263" r:id="rId10"/>
    <p:sldId id="337" r:id="rId11"/>
    <p:sldId id="338" r:id="rId12"/>
    <p:sldId id="33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2" r:id="rId61"/>
    <p:sldId id="340" r:id="rId62"/>
    <p:sldId id="313" r:id="rId63"/>
    <p:sldId id="314" r:id="rId64"/>
    <p:sldId id="315" r:id="rId65"/>
    <p:sldId id="343" r:id="rId66"/>
    <p:sldId id="316" r:id="rId67"/>
    <p:sldId id="341" r:id="rId68"/>
    <p:sldId id="317" r:id="rId69"/>
    <p:sldId id="342" r:id="rId70"/>
    <p:sldId id="318" r:id="rId71"/>
    <p:sldId id="319" r:id="rId72"/>
    <p:sldId id="320" r:id="rId73"/>
    <p:sldId id="311"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6" d="100"/>
          <a:sy n="106" d="100"/>
        </p:scale>
        <p:origin x="-336" y="5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1FF5EF9-B007-4A78-A885-36CF27B27AB7}" type="datetimeFigureOut">
              <a:rPr lang="en-US" smtClean="0"/>
              <a:t>9/19/2020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49621D-C42F-4B55-999B-67A68E8D56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49621D-C42F-4B55-999B-67A68E8D56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49621D-C42F-4B55-999B-67A68E8D56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49621D-C42F-4B55-999B-67A68E8D5611}"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0" y="76200"/>
            <a:ext cx="6172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49621D-C42F-4B55-999B-67A68E8D561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349621D-C42F-4B55-999B-67A68E8D561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349621D-C42F-4B55-999B-67A68E8D561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349621D-C42F-4B55-999B-67A68E8D561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1FF5EF9-B007-4A78-A885-36CF27B27AB7}" type="datetimeFigureOut">
              <a:rPr lang="en-US" smtClean="0"/>
              <a:t>9/19/2020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349621D-C42F-4B55-999B-67A68E8D56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1FF5EF9-B007-4A78-A885-36CF27B27AB7}" type="datetimeFigureOut">
              <a:rPr lang="en-US" smtClean="0"/>
              <a:t>9/19/2020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349621D-C42F-4B55-999B-67A68E8D561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1FF5EF9-B007-4A78-A885-36CF27B27AB7}" type="datetimeFigureOut">
              <a:rPr lang="en-US" smtClean="0"/>
              <a:t>9/19/2020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49621D-C42F-4B55-999B-67A68E8D561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FF5EF9-B007-4A78-A885-36CF27B27AB7}" type="datetimeFigureOut">
              <a:rPr lang="en-US" smtClean="0"/>
              <a:t>9/19/2020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349621D-C42F-4B55-999B-67A68E8D56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br>
              <a:rPr lang="en-US" dirty="0" smtClean="0"/>
            </a:br>
            <a:r>
              <a:rPr lang="en-US" dirty="0" smtClean="0"/>
              <a:t>ENGINEERING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By</a:t>
            </a:r>
          </a:p>
          <a:p>
            <a:r>
              <a:rPr lang="en-US" dirty="0" err="1" smtClean="0"/>
              <a:t>R.Vignesh,M.E</a:t>
            </a:r>
            <a:r>
              <a:rPr lang="en-US" dirty="0" smtClean="0"/>
              <a:t>(</a:t>
            </a:r>
            <a:r>
              <a:rPr lang="en-US" dirty="0" err="1" smtClean="0"/>
              <a:t>Ph.D</a:t>
            </a:r>
            <a:r>
              <a:rPr lang="en-US" dirty="0" smtClean="0"/>
              <a:t>)</a:t>
            </a:r>
          </a:p>
          <a:p>
            <a:r>
              <a:rPr lang="en-US" dirty="0" smtClean="0"/>
              <a:t>Assistant Professor</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58007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42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400" b="1" dirty="0">
                <a:latin typeface="Times New Roman" pitchFamily="18" charset="0"/>
                <a:cs typeface="Times New Roman" pitchFamily="18" charset="0"/>
              </a:rPr>
              <a:t>How are functional and non-functional requirements </a:t>
            </a:r>
            <a:r>
              <a:rPr lang="en-US" sz="1400" b="1" dirty="0" smtClean="0">
                <a:latin typeface="Times New Roman" pitchFamily="18" charset="0"/>
                <a:cs typeface="Times New Roman" pitchFamily="18" charset="0"/>
              </a:rPr>
              <a:t>gathered?</a:t>
            </a:r>
          </a:p>
          <a:p>
            <a:pPr algn="just">
              <a:lnSpc>
                <a:spcPct val="150000"/>
              </a:lnSpc>
            </a:pPr>
            <a:r>
              <a:rPr lang="en-US" sz="1400" dirty="0">
                <a:latin typeface="Times New Roman" pitchFamily="18" charset="0"/>
                <a:cs typeface="Times New Roman" pitchFamily="18" charset="0"/>
              </a:rPr>
              <a:t>One of the best ways to gather requirements is to get all of the stakeholders together for a guided brainstorming session</a:t>
            </a:r>
            <a:r>
              <a:rPr lang="en-US" sz="1400" dirty="0" smtClean="0">
                <a:latin typeface="Times New Roman" pitchFamily="18" charset="0"/>
                <a:cs typeface="Times New Roman" pitchFamily="18" charset="0"/>
              </a:rPr>
              <a:t>.</a:t>
            </a:r>
          </a:p>
          <a:p>
            <a:pPr algn="just">
              <a:lnSpc>
                <a:spcPct val="150000"/>
              </a:lnSpc>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Remember that in many cases the upper-level stakeholders are not the users.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Include </a:t>
            </a:r>
            <a:r>
              <a:rPr lang="en-US" sz="1400" dirty="0">
                <a:latin typeface="Times New Roman" pitchFamily="18" charset="0"/>
                <a:cs typeface="Times New Roman" pitchFamily="18" charset="0"/>
              </a:rPr>
              <a:t>user representatives on the team, who are one of the best sources for non-functional </a:t>
            </a:r>
            <a:r>
              <a:rPr lang="en-US" sz="1400" dirty="0" smtClean="0">
                <a:latin typeface="Times New Roman" pitchFamily="18" charset="0"/>
                <a:cs typeface="Times New Roman" pitchFamily="18" charset="0"/>
              </a:rPr>
              <a:t>requirement</a:t>
            </a:r>
            <a:endParaRPr lang="en-US" sz="1400" b="1" dirty="0">
              <a:latin typeface="Times New Roman" pitchFamily="18" charset="0"/>
              <a:cs typeface="Times New Roman" pitchFamily="18" charset="0"/>
            </a:endParaRPr>
          </a:p>
          <a:p>
            <a:pPr marL="109728" indent="0" algn="just">
              <a:buNone/>
            </a:pPr>
            <a:r>
              <a:rPr lang="en-US" sz="1400" b="1" dirty="0">
                <a:latin typeface="Times New Roman" pitchFamily="18" charset="0"/>
                <a:cs typeface="Times New Roman" pitchFamily="18" charset="0"/>
              </a:rPr>
              <a:t>As you brainstorm functional requirements, consider these groups</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Business requirements</a:t>
            </a:r>
            <a:r>
              <a:rPr lang="en-US" sz="1400" dirty="0">
                <a:latin typeface="Times New Roman" pitchFamily="18" charset="0"/>
                <a:cs typeface="Times New Roman" pitchFamily="18" charset="0"/>
              </a:rPr>
              <a:t>. This usually contains the ultimate goal, such as an order system, an online catalogue, or a physical product. It can also include things like approval workflows and authorization levels</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Administrative functions</a:t>
            </a:r>
            <a:r>
              <a:rPr lang="en-US" sz="1400" dirty="0">
                <a:latin typeface="Times New Roman" pitchFamily="18" charset="0"/>
                <a:cs typeface="Times New Roman" pitchFamily="18" charset="0"/>
              </a:rPr>
              <a:t>. These are the routine things the system will do, such as reporting</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User requirements</a:t>
            </a:r>
            <a:r>
              <a:rPr lang="en-US" sz="1400" dirty="0">
                <a:latin typeface="Times New Roman" pitchFamily="18" charset="0"/>
                <a:cs typeface="Times New Roman" pitchFamily="18" charset="0"/>
              </a:rPr>
              <a:t>. These are what the user of the system can do, such as place an order or browse the online catalogue</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System requirements</a:t>
            </a:r>
            <a:r>
              <a:rPr lang="en-US" sz="1400" dirty="0">
                <a:latin typeface="Times New Roman" pitchFamily="18" charset="0"/>
                <a:cs typeface="Times New Roman" pitchFamily="18" charset="0"/>
              </a:rPr>
              <a:t>. These are things like software and hardware specifications, system responses, or system actions.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45642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lnSpc>
                <a:spcPct val="150000"/>
              </a:lnSpc>
              <a:buNone/>
            </a:pPr>
            <a:r>
              <a:rPr lang="en-US" sz="1400" dirty="0">
                <a:latin typeface="Times New Roman" pitchFamily="18" charset="0"/>
                <a:cs typeface="Times New Roman" pitchFamily="18" charset="0"/>
              </a:rPr>
              <a:t>After defining the functional requirements, think about the non-functional requirements, such as:</a:t>
            </a:r>
          </a:p>
          <a:p>
            <a:pPr algn="just">
              <a:lnSpc>
                <a:spcPct val="150000"/>
              </a:lnSpc>
            </a:pPr>
            <a:r>
              <a:rPr lang="en-US" sz="1400" b="1" dirty="0">
                <a:latin typeface="Times New Roman" pitchFamily="18" charset="0"/>
                <a:cs typeface="Times New Roman" pitchFamily="18" charset="0"/>
              </a:rPr>
              <a:t>Usability</a:t>
            </a:r>
            <a:r>
              <a:rPr lang="en-US" sz="1400" dirty="0">
                <a:latin typeface="Times New Roman" pitchFamily="18" charset="0"/>
                <a:cs typeface="Times New Roman" pitchFamily="18" charset="0"/>
              </a:rPr>
              <a:t>. This focuses on the appearance of the user interface and how people interact with it. What </a:t>
            </a:r>
            <a:r>
              <a:rPr lang="en-US" sz="1400" dirty="0" err="1">
                <a:latin typeface="Times New Roman" pitchFamily="18" charset="0"/>
                <a:cs typeface="Times New Roman" pitchFamily="18" charset="0"/>
              </a:rPr>
              <a:t>colour</a:t>
            </a:r>
            <a:r>
              <a:rPr lang="en-US" sz="1400" dirty="0">
                <a:latin typeface="Times New Roman" pitchFamily="18" charset="0"/>
                <a:cs typeface="Times New Roman" pitchFamily="18" charset="0"/>
              </a:rPr>
              <a:t> are the screens? How big are the buttons?</a:t>
            </a:r>
          </a:p>
          <a:p>
            <a:pPr algn="just">
              <a:lnSpc>
                <a:spcPct val="150000"/>
              </a:lnSpc>
            </a:pPr>
            <a:r>
              <a:rPr lang="en-US" sz="1400" b="1" dirty="0">
                <a:latin typeface="Times New Roman" pitchFamily="18" charset="0"/>
                <a:cs typeface="Times New Roman" pitchFamily="18" charset="0"/>
              </a:rPr>
              <a:t>Reliability / Availability</a:t>
            </a:r>
            <a:r>
              <a:rPr lang="en-US" sz="1400" dirty="0">
                <a:latin typeface="Times New Roman" pitchFamily="18" charset="0"/>
                <a:cs typeface="Times New Roman" pitchFamily="18" charset="0"/>
              </a:rPr>
              <a:t>. What are the uptime requirements? Does it need to function 24/7/365?</a:t>
            </a:r>
          </a:p>
          <a:p>
            <a:pPr algn="just">
              <a:lnSpc>
                <a:spcPct val="150000"/>
              </a:lnSpc>
            </a:pPr>
            <a:r>
              <a:rPr lang="en-US" sz="1400" b="1" dirty="0">
                <a:latin typeface="Times New Roman" pitchFamily="18" charset="0"/>
                <a:cs typeface="Times New Roman" pitchFamily="18" charset="0"/>
              </a:rPr>
              <a:t>Scalability</a:t>
            </a:r>
            <a:r>
              <a:rPr lang="en-US" sz="1400" dirty="0">
                <a:latin typeface="Times New Roman" pitchFamily="18" charset="0"/>
                <a:cs typeface="Times New Roman" pitchFamily="18" charset="0"/>
              </a:rPr>
              <a:t>. As needs grow, can the system handle it? For physical installations, this includes spare hardware or space to install it in the future.</a:t>
            </a:r>
          </a:p>
          <a:p>
            <a:pPr algn="just">
              <a:lnSpc>
                <a:spcPct val="150000"/>
              </a:lnSpc>
            </a:pPr>
            <a:r>
              <a:rPr lang="en-US" sz="1400" b="1" dirty="0">
                <a:latin typeface="Times New Roman" pitchFamily="18" charset="0"/>
                <a:cs typeface="Times New Roman" pitchFamily="18" charset="0"/>
              </a:rPr>
              <a:t>Performance</a:t>
            </a:r>
            <a:r>
              <a:rPr lang="en-US" sz="1400" dirty="0">
                <a:latin typeface="Times New Roman" pitchFamily="18" charset="0"/>
                <a:cs typeface="Times New Roman" pitchFamily="18" charset="0"/>
              </a:rPr>
              <a:t>. How fast does it need to operate?</a:t>
            </a:r>
          </a:p>
          <a:p>
            <a:pPr algn="just">
              <a:lnSpc>
                <a:spcPct val="150000"/>
              </a:lnSpc>
            </a:pPr>
            <a:r>
              <a:rPr lang="en-US" sz="1400" b="1" dirty="0">
                <a:latin typeface="Times New Roman" pitchFamily="18" charset="0"/>
                <a:cs typeface="Times New Roman" pitchFamily="18" charset="0"/>
              </a:rPr>
              <a:t>Supportability</a:t>
            </a:r>
            <a:r>
              <a:rPr lang="en-US" sz="1400" dirty="0">
                <a:latin typeface="Times New Roman" pitchFamily="18" charset="0"/>
                <a:cs typeface="Times New Roman" pitchFamily="18" charset="0"/>
              </a:rPr>
              <a:t>. Is support provided in-house or is remote accessibility for external resources required?</a:t>
            </a:r>
          </a:p>
          <a:p>
            <a:pPr algn="just">
              <a:lnSpc>
                <a:spcPct val="150000"/>
              </a:lnSpc>
            </a:pPr>
            <a:r>
              <a:rPr lang="en-US" sz="1400" b="1" dirty="0">
                <a:latin typeface="Times New Roman" pitchFamily="18" charset="0"/>
                <a:cs typeface="Times New Roman" pitchFamily="18" charset="0"/>
              </a:rPr>
              <a:t>Security</a:t>
            </a:r>
            <a:r>
              <a:rPr lang="en-US" sz="1400" dirty="0">
                <a:latin typeface="Times New Roman" pitchFamily="18" charset="0"/>
                <a:cs typeface="Times New Roman" pitchFamily="18" charset="0"/>
              </a:rPr>
              <a:t>. What are the security requirements, both for the physical installation and from a cyber perspective?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75535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3913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477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sz="2600" b="1" dirty="0">
                <a:latin typeface="Times New Roman" pitchFamily="18" charset="0"/>
                <a:cs typeface="Times New Roman" pitchFamily="18" charset="0"/>
              </a:rPr>
              <a:t>Advantages of Functional </a:t>
            </a:r>
            <a:r>
              <a:rPr lang="en-US" sz="2600" b="1" dirty="0" smtClean="0">
                <a:latin typeface="Times New Roman" pitchFamily="18" charset="0"/>
                <a:cs typeface="Times New Roman" pitchFamily="18" charset="0"/>
              </a:rPr>
              <a:t>Requirement</a:t>
            </a:r>
          </a:p>
          <a:p>
            <a:pPr marL="109728" indent="0">
              <a:buNone/>
            </a:pPr>
            <a:endParaRPr lang="en-US" sz="2600" dirty="0">
              <a:latin typeface="Times New Roman" pitchFamily="18" charset="0"/>
              <a:cs typeface="Times New Roman" pitchFamily="18" charset="0"/>
            </a:endParaRPr>
          </a:p>
          <a:p>
            <a:r>
              <a:rPr lang="en-US" sz="2000" dirty="0">
                <a:latin typeface="Times New Roman" pitchFamily="18" charset="0"/>
                <a:cs typeface="Times New Roman" pitchFamily="18" charset="0"/>
              </a:rPr>
              <a:t>Here, are the pros/advantages of creating a typical functional requirement </a:t>
            </a:r>
            <a:r>
              <a:rPr lang="en-US" sz="2000" dirty="0" smtClean="0">
                <a:latin typeface="Times New Roman" pitchFamily="18" charset="0"/>
                <a:cs typeface="Times New Roman" pitchFamily="18" charset="0"/>
              </a:rPr>
              <a:t>document</a:t>
            </a:r>
          </a:p>
          <a:p>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Helps you to check whether the application is providing all the functionalities that were mentioned in the functional requirement of that </a:t>
            </a:r>
            <a:r>
              <a:rPr lang="en-US" sz="2000" dirty="0" smtClean="0">
                <a:latin typeface="Times New Roman" pitchFamily="18" charset="0"/>
                <a:cs typeface="Times New Roman" pitchFamily="18" charset="0"/>
              </a:rPr>
              <a:t>application</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A functional requirement document helps you to define the functionality of a system or one of its subsystems</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Functional requirements along with requirement analysis help identify missing requirements. They help clearly define the expected system service and behavior</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Errors caught in the Functional requirement gathering stage are the cheapest to fix</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Support user goals, tasks, or activities for easy project </a:t>
            </a:r>
            <a:r>
              <a:rPr lang="en-US" sz="2000" dirty="0" smtClean="0">
                <a:latin typeface="Times New Roman" pitchFamily="18" charset="0"/>
                <a:cs typeface="Times New Roman" pitchFamily="18" charset="0"/>
              </a:rPr>
              <a:t>management</a:t>
            </a:r>
          </a:p>
          <a:p>
            <a:pPr lvl="0"/>
            <a:endParaRPr lang="en-US" sz="26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Functional requirement can be expressed in Use Case form or user story as they exhibit externally visible functional behavior.</a:t>
            </a:r>
          </a:p>
          <a:p>
            <a:pPr marL="109728" indent="0">
              <a:buNone/>
            </a:pPr>
            <a:endParaRPr lang="en-US" dirty="0"/>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59395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smtClean="0">
                <a:latin typeface="Times New Roman" pitchFamily="18" charset="0"/>
                <a:cs typeface="Times New Roman" pitchFamily="18" charset="0"/>
              </a:rPr>
              <a:t>Advantages of Non-functional Requirement:</a:t>
            </a:r>
          </a:p>
          <a:p>
            <a:pPr marL="109728" indent="0">
              <a:buNone/>
            </a:pPr>
            <a:endParaRPr lang="en-US" sz="1800" b="1"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Benefits/pros </a:t>
            </a:r>
            <a:r>
              <a:rPr lang="en-US" sz="1800" dirty="0">
                <a:latin typeface="Times New Roman" pitchFamily="18" charset="0"/>
                <a:cs typeface="Times New Roman" pitchFamily="18" charset="0"/>
              </a:rPr>
              <a:t>of Non-functional testing are</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nonfunctional requirements ensure the software system follow legal and compliance rules</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They ensure the reliability, availability, and performance of the software </a:t>
            </a:r>
            <a:r>
              <a:rPr lang="en-US" sz="1800" dirty="0" smtClean="0">
                <a:latin typeface="Times New Roman" pitchFamily="18" charset="0"/>
                <a:cs typeface="Times New Roman" pitchFamily="18" charset="0"/>
              </a:rPr>
              <a:t>system</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They ensure good user experience and ease of operating the software</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They help in formulating security policy of the software system.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99702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ctr">
              <a:buNone/>
            </a:pPr>
            <a:r>
              <a:rPr lang="en-US" sz="1900" b="1" dirty="0">
                <a:latin typeface="Times New Roman" pitchFamily="18" charset="0"/>
                <a:cs typeface="Times New Roman" pitchFamily="18" charset="0"/>
              </a:rPr>
              <a:t>User Requirements</a:t>
            </a:r>
            <a:endParaRPr lang="en-US" sz="1900" b="1"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requirements, often referred to as user needs, describe what the user does with the system, such as what activities that users must be able to perform</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User requirements are generally documented in a User Requirements Document (URD) using narrative text.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requirements are generally signed off by the user and used as the primary input for creating system requirements</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An important and difficult step of designing a software product is determining what the user actually wants it to do.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because the user is often not able to communicate the entirety of their needs and wants, and the information they provide may also be incomplete, inaccurate and self-conflicting.</a:t>
            </a:r>
          </a:p>
          <a:p>
            <a:endParaRPr lang="en-US" dirty="0"/>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78982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800" dirty="0">
                <a:latin typeface="Times New Roman" pitchFamily="18" charset="0"/>
                <a:cs typeface="Times New Roman" pitchFamily="18" charset="0"/>
              </a:rPr>
              <a:t>The responsibility of completely understanding what the customer wants falls on the business analyst.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why user requirements are generally considered separately from system requirements</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business analyst carefully analyzes user requirements and carefully constructs and documents a set of high quality system requirements ensuring that that the requirements meet certain quality </a:t>
            </a:r>
            <a:r>
              <a:rPr lang="en-US" sz="1800" dirty="0" smtClean="0">
                <a:latin typeface="Times New Roman" pitchFamily="18" charset="0"/>
                <a:cs typeface="Times New Roman" pitchFamily="18" charset="0"/>
              </a:rPr>
              <a:t>characteristics.</a:t>
            </a:r>
          </a:p>
          <a:p>
            <a:pPr algn="just"/>
            <a:endParaRPr lang="en-US" sz="2100" dirty="0">
              <a:latin typeface="Times New Roman" pitchFamily="18" charset="0"/>
              <a:cs typeface="Times New Roman" pitchFamily="18" charset="0"/>
            </a:endParaRPr>
          </a:p>
          <a:p>
            <a:r>
              <a:rPr lang="en-US" sz="1900" dirty="0">
                <a:latin typeface="Times New Roman" pitchFamily="18" charset="0"/>
                <a:cs typeface="Times New Roman" pitchFamily="18" charset="0"/>
              </a:rPr>
              <a:t>A system is said be good if it provides means to use it efficiently. User interface requirements are briefly mentioned below </a:t>
            </a:r>
            <a:endParaRPr lang="en-US" sz="1900" dirty="0" smtClean="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pPr lvl="0"/>
            <a:r>
              <a:rPr lang="en-US" sz="1900" dirty="0">
                <a:latin typeface="Times New Roman" pitchFamily="18" charset="0"/>
                <a:cs typeface="Times New Roman" pitchFamily="18" charset="0"/>
              </a:rPr>
              <a:t>Content presentation</a:t>
            </a:r>
          </a:p>
          <a:p>
            <a:pPr lvl="0"/>
            <a:r>
              <a:rPr lang="en-US" sz="1900" dirty="0">
                <a:latin typeface="Times New Roman" pitchFamily="18" charset="0"/>
                <a:cs typeface="Times New Roman" pitchFamily="18" charset="0"/>
              </a:rPr>
              <a:t>Easy Navigation</a:t>
            </a:r>
          </a:p>
          <a:p>
            <a:pPr lvl="0"/>
            <a:r>
              <a:rPr lang="en-US" sz="1900" dirty="0">
                <a:latin typeface="Times New Roman" pitchFamily="18" charset="0"/>
                <a:cs typeface="Times New Roman" pitchFamily="18" charset="0"/>
              </a:rPr>
              <a:t>Simple interface</a:t>
            </a:r>
          </a:p>
          <a:p>
            <a:pPr lvl="0"/>
            <a:r>
              <a:rPr lang="en-US" sz="1900" dirty="0">
                <a:latin typeface="Times New Roman" pitchFamily="18" charset="0"/>
                <a:cs typeface="Times New Roman" pitchFamily="18" charset="0"/>
              </a:rPr>
              <a:t>Responsive</a:t>
            </a:r>
          </a:p>
          <a:p>
            <a:pPr algn="just"/>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30437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sz="1800" dirty="0">
                <a:latin typeface="Times New Roman" pitchFamily="18" charset="0"/>
                <a:cs typeface="Times New Roman" pitchFamily="18" charset="0"/>
              </a:rPr>
              <a:t>Consistent UI </a:t>
            </a:r>
            <a:r>
              <a:rPr lang="en-US" sz="1800" dirty="0" smtClean="0">
                <a:latin typeface="Times New Roman" pitchFamily="18" charset="0"/>
                <a:cs typeface="Times New Roman" pitchFamily="18" charset="0"/>
              </a:rPr>
              <a:t>elements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Feedback </a:t>
            </a:r>
            <a:r>
              <a:rPr lang="en-US" sz="1800" dirty="0" smtClean="0">
                <a:latin typeface="Times New Roman" pitchFamily="18" charset="0"/>
                <a:cs typeface="Times New Roman" pitchFamily="18" charset="0"/>
              </a:rPr>
              <a:t>mechanism</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Default </a:t>
            </a:r>
            <a:r>
              <a:rPr lang="en-US" sz="1800" dirty="0" smtClean="0">
                <a:latin typeface="Times New Roman" pitchFamily="18" charset="0"/>
                <a:cs typeface="Times New Roman" pitchFamily="18" charset="0"/>
              </a:rPr>
              <a:t>settings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Purposeful </a:t>
            </a:r>
            <a:r>
              <a:rPr lang="en-US" sz="1800" dirty="0" smtClean="0">
                <a:latin typeface="Times New Roman" pitchFamily="18" charset="0"/>
                <a:cs typeface="Times New Roman" pitchFamily="18" charset="0"/>
              </a:rPr>
              <a:t>layout</a:t>
            </a:r>
          </a:p>
          <a:p>
            <a:pPr lvl="0"/>
            <a:endParaRPr lang="en-US" sz="1800" dirty="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Strategically </a:t>
            </a:r>
            <a:r>
              <a:rPr lang="en-US" sz="1800" dirty="0">
                <a:latin typeface="Times New Roman" pitchFamily="18" charset="0"/>
                <a:cs typeface="Times New Roman" pitchFamily="18" charset="0"/>
              </a:rPr>
              <a:t>use of color and texture</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Provide help </a:t>
            </a:r>
            <a:r>
              <a:rPr lang="en-US" sz="1800" dirty="0" smtClean="0">
                <a:latin typeface="Times New Roman" pitchFamily="18" charset="0"/>
                <a:cs typeface="Times New Roman" pitchFamily="18" charset="0"/>
              </a:rPr>
              <a:t>information</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User centric </a:t>
            </a:r>
            <a:r>
              <a:rPr lang="en-US" sz="1800" dirty="0" smtClean="0">
                <a:latin typeface="Times New Roman" pitchFamily="18" charset="0"/>
                <a:cs typeface="Times New Roman" pitchFamily="18" charset="0"/>
              </a:rPr>
              <a:t>approach</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Group based view settings.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32653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ctr">
              <a:buNone/>
            </a:pPr>
            <a:r>
              <a:rPr lang="en-US" sz="1900" b="1" dirty="0">
                <a:latin typeface="Times New Roman" pitchFamily="18" charset="0"/>
                <a:cs typeface="Times New Roman" pitchFamily="18" charset="0"/>
              </a:rPr>
              <a:t>S</a:t>
            </a:r>
            <a:r>
              <a:rPr lang="en-US" sz="1900" b="1" dirty="0" smtClean="0">
                <a:latin typeface="Times New Roman" pitchFamily="18" charset="0"/>
                <a:cs typeface="Times New Roman" pitchFamily="18" charset="0"/>
              </a:rPr>
              <a:t>ystem </a:t>
            </a:r>
            <a:r>
              <a:rPr lang="en-US" sz="1900" b="1" dirty="0">
                <a:latin typeface="Times New Roman" pitchFamily="18" charset="0"/>
                <a:cs typeface="Times New Roman" pitchFamily="18" charset="0"/>
              </a:rPr>
              <a:t>Requirements</a:t>
            </a:r>
            <a:endParaRPr lang="en-US" sz="1900" b="1"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System </a:t>
            </a:r>
            <a:r>
              <a:rPr lang="en-US" sz="1800" dirty="0">
                <a:latin typeface="Times New Roman" pitchFamily="18" charset="0"/>
                <a:cs typeface="Times New Roman" pitchFamily="18" charset="0"/>
              </a:rPr>
              <a:t>requirements are the building blocks developers use to build the system.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These </a:t>
            </a:r>
            <a:r>
              <a:rPr lang="en-US" sz="1800" dirty="0">
                <a:latin typeface="Times New Roman" pitchFamily="18" charset="0"/>
                <a:cs typeface="Times New Roman" pitchFamily="18" charset="0"/>
              </a:rPr>
              <a:t>are the traditional “shall” statements that describe what the system “shall do.”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System </a:t>
            </a:r>
            <a:r>
              <a:rPr lang="en-US" sz="1800" dirty="0">
                <a:latin typeface="Times New Roman" pitchFamily="18" charset="0"/>
                <a:cs typeface="Times New Roman" pitchFamily="18" charset="0"/>
              </a:rPr>
              <a:t>requirements are classified as either functional or supplemental requirements.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functional requirement specifies something that a user needs to perform their </a:t>
            </a:r>
            <a:r>
              <a:rPr lang="en-US" sz="1800" dirty="0" smtClean="0">
                <a:latin typeface="Times New Roman" pitchFamily="18" charset="0"/>
                <a:cs typeface="Times New Roman" pitchFamily="18" charset="0"/>
              </a:rPr>
              <a:t>work For </a:t>
            </a:r>
            <a:r>
              <a:rPr lang="en-US" sz="1800" dirty="0">
                <a:latin typeface="Times New Roman" pitchFamily="18" charset="0"/>
                <a:cs typeface="Times New Roman" pitchFamily="18" charset="0"/>
              </a:rPr>
              <a:t>example, a system may be required to enter and print cost estimates; this is a functional requirement.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Supplemental </a:t>
            </a:r>
            <a:r>
              <a:rPr lang="en-US" sz="1800" dirty="0">
                <a:latin typeface="Times New Roman" pitchFamily="18" charset="0"/>
                <a:cs typeface="Times New Roman" pitchFamily="18" charset="0"/>
              </a:rPr>
              <a:t>or non-functional requirements specify all the remaining requirements not covered by the functional requirements.</a:t>
            </a:r>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79308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dirty="0">
                <a:latin typeface="Times New Roman" pitchFamily="18" charset="0"/>
                <a:cs typeface="Times New Roman" pitchFamily="18" charset="0"/>
              </a:rPr>
              <a:t>Supplemental requirements are sometimes called quality of service requirements.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plan for implementing functional requirements is detailed in the system design.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plan for implementing supplemental requirements is detailed in the system architecture.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list below shows various types of supplemental requirements</a:t>
            </a:r>
            <a:r>
              <a:rPr lang="en-US" sz="1800" dirty="0" smtClean="0">
                <a:latin typeface="Times New Roman" pitchFamily="18" charset="0"/>
                <a:cs typeface="Times New Roman" pitchFamily="18" charset="0"/>
              </a:rPr>
              <a:t>.</a:t>
            </a:r>
          </a:p>
          <a:p>
            <a:pPr lvl="1" algn="just"/>
            <a:endParaRPr lang="en-US" sz="1400" dirty="0">
              <a:latin typeface="Times New Roman" pitchFamily="18" charset="0"/>
              <a:cs typeface="Times New Roman" pitchFamily="18" charset="0"/>
            </a:endParaRPr>
          </a:p>
          <a:p>
            <a:pPr lvl="1" algn="just" fontAlgn="base"/>
            <a:r>
              <a:rPr lang="en-US" sz="1700" dirty="0">
                <a:latin typeface="Times New Roman" pitchFamily="18" charset="0"/>
                <a:cs typeface="Times New Roman" pitchFamily="18" charset="0"/>
              </a:rPr>
              <a:t>Accessibility</a:t>
            </a:r>
          </a:p>
          <a:p>
            <a:pPr lvl="1" algn="just" fontAlgn="base"/>
            <a:r>
              <a:rPr lang="en-US" sz="1700" dirty="0">
                <a:latin typeface="Times New Roman" pitchFamily="18" charset="0"/>
                <a:cs typeface="Times New Roman" pitchFamily="18" charset="0"/>
              </a:rPr>
              <a:t>Accuracy</a:t>
            </a:r>
          </a:p>
          <a:p>
            <a:pPr lvl="1" algn="just" fontAlgn="base"/>
            <a:r>
              <a:rPr lang="en-US" sz="1700" dirty="0">
                <a:latin typeface="Times New Roman" pitchFamily="18" charset="0"/>
                <a:cs typeface="Times New Roman" pitchFamily="18" charset="0"/>
              </a:rPr>
              <a:t>Audit, control, and reporting</a:t>
            </a:r>
          </a:p>
          <a:p>
            <a:pPr lvl="1" algn="just" fontAlgn="base"/>
            <a:r>
              <a:rPr lang="en-US" sz="1700" dirty="0">
                <a:latin typeface="Times New Roman" pitchFamily="18" charset="0"/>
                <a:cs typeface="Times New Roman" pitchFamily="18" charset="0"/>
              </a:rPr>
              <a:t>Availability</a:t>
            </a:r>
          </a:p>
          <a:p>
            <a:pPr lvl="1" algn="just" fontAlgn="base"/>
            <a:r>
              <a:rPr lang="en-US" sz="1700" dirty="0">
                <a:latin typeface="Times New Roman" pitchFamily="18" charset="0"/>
                <a:cs typeface="Times New Roman" pitchFamily="18" charset="0"/>
              </a:rPr>
              <a:t>Backup and restore</a:t>
            </a:r>
          </a:p>
          <a:p>
            <a:pPr lvl="1" algn="just" fontAlgn="base"/>
            <a:r>
              <a:rPr lang="en-US" sz="1700" dirty="0">
                <a:latin typeface="Times New Roman" pitchFamily="18" charset="0"/>
                <a:cs typeface="Times New Roman" pitchFamily="18" charset="0"/>
              </a:rPr>
              <a:t>Capacity, current and forecast</a:t>
            </a:r>
          </a:p>
          <a:p>
            <a:pPr lvl="1" algn="just" fontAlgn="base"/>
            <a:r>
              <a:rPr lang="en-US" sz="1700" dirty="0" smtClean="0">
                <a:latin typeface="Times New Roman" pitchFamily="18" charset="0"/>
                <a:cs typeface="Times New Roman" pitchFamily="18" charset="0"/>
              </a:rPr>
              <a:t>Certification etc….</a:t>
            </a:r>
            <a:endParaRPr lang="en-US" sz="1700" dirty="0">
              <a:latin typeface="Times New Roman" pitchFamily="18" charset="0"/>
              <a:cs typeface="Times New Roman" pitchFamily="18" charset="0"/>
            </a:endParaRPr>
          </a:p>
          <a:p>
            <a:pPr lvl="1" algn="just"/>
            <a:endParaRPr lang="en-US" sz="1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06714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endParaRPr lang="en-US" dirty="0"/>
          </a:p>
        </p:txBody>
      </p:sp>
      <p:sp>
        <p:nvSpPr>
          <p:cNvPr id="2" name="Content Placeholder 1"/>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67038"/>
            <a:ext cx="6781799" cy="137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941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700" dirty="0" smtClean="0">
              <a:latin typeface="Times New Roman" pitchFamily="18" charset="0"/>
              <a:cs typeface="Times New Roman" pitchFamily="18" charset="0"/>
            </a:endParaRPr>
          </a:p>
          <a:p>
            <a:pPr marL="109728" indent="0" algn="ctr">
              <a:buNone/>
            </a:pPr>
            <a:r>
              <a:rPr lang="en-US" sz="1300" b="1" dirty="0">
                <a:latin typeface="Times New Roman" pitchFamily="18" charset="0"/>
                <a:cs typeface="Times New Roman" pitchFamily="18" charset="0"/>
              </a:rPr>
              <a:t>Requirement Engineering</a:t>
            </a:r>
            <a:r>
              <a:rPr lang="en-US" sz="1300" dirty="0">
                <a:latin typeface="Times New Roman" pitchFamily="18" charset="0"/>
                <a:cs typeface="Times New Roman" pitchFamily="18" charset="0"/>
              </a:rPr>
              <a:t>:</a:t>
            </a:r>
          </a:p>
          <a:p>
            <a:pPr algn="just"/>
            <a:r>
              <a:rPr lang="en-US" sz="1300" dirty="0" smtClean="0">
                <a:latin typeface="Times New Roman" pitchFamily="18" charset="0"/>
                <a:cs typeface="Times New Roman" pitchFamily="18" charset="0"/>
              </a:rPr>
              <a:t>The </a:t>
            </a:r>
            <a:r>
              <a:rPr lang="en-US" sz="1300" dirty="0">
                <a:latin typeface="Times New Roman" pitchFamily="18" charset="0"/>
                <a:cs typeface="Times New Roman" pitchFamily="18" charset="0"/>
              </a:rPr>
              <a:t>process to gather the software requirements from client, analyze and document them is known as requirement engineering</a:t>
            </a:r>
            <a:r>
              <a:rPr lang="en-US" sz="1300" dirty="0" smtClean="0">
                <a:latin typeface="Times New Roman" pitchFamily="18" charset="0"/>
                <a:cs typeface="Times New Roman" pitchFamily="18" charset="0"/>
              </a:rPr>
              <a:t>.</a:t>
            </a:r>
          </a:p>
          <a:p>
            <a:pPr algn="just"/>
            <a:endParaRPr lang="en-US" sz="1300" dirty="0">
              <a:latin typeface="Times New Roman" pitchFamily="18" charset="0"/>
              <a:cs typeface="Times New Roman" pitchFamily="18" charset="0"/>
            </a:endParaRPr>
          </a:p>
          <a:p>
            <a:pPr algn="just"/>
            <a:r>
              <a:rPr lang="en-US" sz="1300" dirty="0">
                <a:latin typeface="Times New Roman" pitchFamily="18" charset="0"/>
                <a:cs typeface="Times New Roman" pitchFamily="18" charset="0"/>
              </a:rPr>
              <a:t>The goal of requirement engineering is to develop and maintain sophisticated and descriptive ‘System Requirements Specification’ document</a:t>
            </a:r>
            <a:r>
              <a:rPr lang="en-US" sz="1300" dirty="0" smtClean="0">
                <a:latin typeface="Times New Roman" pitchFamily="18" charset="0"/>
                <a:cs typeface="Times New Roman" pitchFamily="18" charset="0"/>
              </a:rPr>
              <a:t>.</a:t>
            </a:r>
          </a:p>
          <a:p>
            <a:pPr algn="just"/>
            <a:endParaRPr lang="en-US" sz="1300" dirty="0">
              <a:latin typeface="Times New Roman" pitchFamily="18" charset="0"/>
              <a:cs typeface="Times New Roman" pitchFamily="18" charset="0"/>
            </a:endParaRPr>
          </a:p>
          <a:p>
            <a:pPr algn="just"/>
            <a:r>
              <a:rPr lang="en-US" sz="1300" dirty="0">
                <a:latin typeface="Times New Roman" pitchFamily="18" charset="0"/>
                <a:cs typeface="Times New Roman" pitchFamily="18" charset="0"/>
              </a:rPr>
              <a:t>Requirements engineering (RE) refers to the process of </a:t>
            </a:r>
            <a:r>
              <a:rPr lang="en-US" sz="1300" b="1" dirty="0">
                <a:latin typeface="Times New Roman" pitchFamily="18" charset="0"/>
                <a:cs typeface="Times New Roman" pitchFamily="18" charset="0"/>
              </a:rPr>
              <a:t>defining, documenting, and maintaining requirements</a:t>
            </a:r>
            <a:r>
              <a:rPr lang="en-US" sz="1300" dirty="0">
                <a:latin typeface="Times New Roman" pitchFamily="18" charset="0"/>
                <a:cs typeface="Times New Roman" pitchFamily="18" charset="0"/>
              </a:rPr>
              <a:t> in the engineering design process. </a:t>
            </a:r>
            <a:endParaRPr lang="en-US" sz="1300" dirty="0" smtClean="0">
              <a:latin typeface="Times New Roman" pitchFamily="18" charset="0"/>
              <a:cs typeface="Times New Roman" pitchFamily="18" charset="0"/>
            </a:endParaRPr>
          </a:p>
          <a:p>
            <a:pPr algn="just"/>
            <a:endParaRPr lang="en-US" sz="1300" dirty="0">
              <a:latin typeface="Times New Roman" pitchFamily="18" charset="0"/>
              <a:cs typeface="Times New Roman" pitchFamily="18" charset="0"/>
            </a:endParaRPr>
          </a:p>
          <a:p>
            <a:pPr algn="just"/>
            <a:r>
              <a:rPr lang="en-US" sz="1300" dirty="0" smtClean="0">
                <a:latin typeface="Times New Roman" pitchFamily="18" charset="0"/>
                <a:cs typeface="Times New Roman" pitchFamily="18" charset="0"/>
              </a:rPr>
              <a:t>Requirement </a:t>
            </a:r>
            <a:r>
              <a:rPr lang="en-US" sz="1300" dirty="0">
                <a:latin typeface="Times New Roman" pitchFamily="18" charset="0"/>
                <a:cs typeface="Times New Roman" pitchFamily="18" charset="0"/>
              </a:rPr>
              <a:t>engineering provides the appropriate mechanism to understand what the customer desires, analyzing the need, and assessing feasibility, negotiating a reasonable solution, specifying the solution clearly, validating the specifications and managing the requirements as they are transformed into a working system</a:t>
            </a:r>
            <a:r>
              <a:rPr lang="en-US" sz="1300" dirty="0" smtClean="0">
                <a:latin typeface="Times New Roman" pitchFamily="18" charset="0"/>
                <a:cs typeface="Times New Roman" pitchFamily="18" charset="0"/>
              </a:rPr>
              <a:t>.</a:t>
            </a:r>
          </a:p>
          <a:p>
            <a:pPr algn="just"/>
            <a:endParaRPr lang="en-US" sz="1300" dirty="0">
              <a:latin typeface="Times New Roman" pitchFamily="18" charset="0"/>
              <a:cs typeface="Times New Roman" pitchFamily="18" charset="0"/>
            </a:endParaRPr>
          </a:p>
          <a:p>
            <a:pPr algn="just"/>
            <a:r>
              <a:rPr lang="en-US" sz="1300" dirty="0" smtClean="0">
                <a:latin typeface="Times New Roman" pitchFamily="18" charset="0"/>
                <a:cs typeface="Times New Roman" pitchFamily="18" charset="0"/>
              </a:rPr>
              <a:t> </a:t>
            </a:r>
            <a:r>
              <a:rPr lang="en-US" sz="1300" dirty="0">
                <a:latin typeface="Times New Roman" pitchFamily="18" charset="0"/>
                <a:cs typeface="Times New Roman" pitchFamily="18" charset="0"/>
              </a:rPr>
              <a:t>Thus, requirement engineering is the disciplined application of proven principles, methods, tools, and notation to describe a proposed system's intended behavior and its associated constraints.</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Tree>
    <p:extLst>
      <p:ext uri="{BB962C8B-B14F-4D97-AF65-F5344CB8AC3E}">
        <p14:creationId xmlns:p14="http://schemas.microsoft.com/office/powerpoint/2010/main" val="2684071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Requirement Engineering </a:t>
            </a:r>
            <a:r>
              <a:rPr lang="en-US" sz="1800" b="1" dirty="0" smtClean="0">
                <a:latin typeface="Times New Roman" pitchFamily="18" charset="0"/>
                <a:cs typeface="Times New Roman" pitchFamily="18" charset="0"/>
              </a:rPr>
              <a:t>Process</a:t>
            </a:r>
          </a:p>
          <a:p>
            <a:pPr marL="109728" indent="0">
              <a:buNone/>
            </a:pPr>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It is a four step process, which includes –</a:t>
            </a:r>
          </a:p>
          <a:p>
            <a:pPr lvl="0"/>
            <a:r>
              <a:rPr lang="en-US" sz="1800" dirty="0">
                <a:latin typeface="Times New Roman" pitchFamily="18" charset="0"/>
                <a:cs typeface="Times New Roman" pitchFamily="18" charset="0"/>
              </a:rPr>
              <a:t>Feasibility Study</a:t>
            </a:r>
          </a:p>
          <a:p>
            <a:pPr lvl="0"/>
            <a:r>
              <a:rPr lang="en-US" sz="1800" dirty="0">
                <a:latin typeface="Times New Roman" pitchFamily="18" charset="0"/>
                <a:cs typeface="Times New Roman" pitchFamily="18" charset="0"/>
              </a:rPr>
              <a:t>Requirement Gathering</a:t>
            </a:r>
          </a:p>
          <a:p>
            <a:pPr lvl="0"/>
            <a:r>
              <a:rPr lang="en-US" sz="1800" dirty="0">
                <a:latin typeface="Times New Roman" pitchFamily="18" charset="0"/>
                <a:cs typeface="Times New Roman" pitchFamily="18" charset="0"/>
              </a:rPr>
              <a:t>Software Requirement Specification</a:t>
            </a:r>
          </a:p>
          <a:p>
            <a:pPr lvl="0"/>
            <a:r>
              <a:rPr lang="en-US" sz="1800" dirty="0">
                <a:latin typeface="Times New Roman" pitchFamily="18" charset="0"/>
                <a:cs typeface="Times New Roman" pitchFamily="18" charset="0"/>
              </a:rPr>
              <a:t>Software Requirement Validation</a:t>
            </a:r>
          </a:p>
          <a:p>
            <a:endParaRPr lang="en-US" dirty="0"/>
          </a:p>
        </p:txBody>
      </p:sp>
      <p:sp>
        <p:nvSpPr>
          <p:cNvPr id="3" name="Title 2"/>
          <p:cNvSpPr>
            <a:spLocks noGrp="1"/>
          </p:cNvSpPr>
          <p:nvPr>
            <p:ph type="title"/>
          </p:nvPr>
        </p:nvSpPr>
        <p:spPr/>
        <p:txBody>
          <a:bodyPr/>
          <a:lstStyle/>
          <a:p>
            <a:endParaRPr lang="en-US" dirty="0"/>
          </a:p>
        </p:txBody>
      </p:sp>
      <p:pic>
        <p:nvPicPr>
          <p:cNvPr id="4" name="Picture 3"/>
          <p:cNvPicPr/>
          <p:nvPr/>
        </p:nvPicPr>
        <p:blipFill>
          <a:blip r:embed="rId2"/>
          <a:stretch>
            <a:fillRect/>
          </a:stretch>
        </p:blipFill>
        <p:spPr>
          <a:xfrm>
            <a:off x="3733800" y="3733800"/>
            <a:ext cx="5099685" cy="2753360"/>
          </a:xfrm>
          <a:prstGeom prst="rect">
            <a:avLst/>
          </a:prstGeom>
        </p:spPr>
      </p:pic>
    </p:spTree>
    <p:extLst>
      <p:ext uri="{BB962C8B-B14F-4D97-AF65-F5344CB8AC3E}">
        <p14:creationId xmlns:p14="http://schemas.microsoft.com/office/powerpoint/2010/main" val="318225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200" b="1" dirty="0">
                <a:latin typeface="Times New Roman" pitchFamily="18" charset="0"/>
                <a:cs typeface="Times New Roman" pitchFamily="18" charset="0"/>
              </a:rPr>
              <a:t>Feasibility study:</a:t>
            </a:r>
          </a:p>
          <a:p>
            <a:pPr algn="just"/>
            <a:r>
              <a:rPr lang="en-US" sz="1200" dirty="0">
                <a:latin typeface="Times New Roman" pitchFamily="18" charset="0"/>
                <a:cs typeface="Times New Roman" pitchFamily="18" charset="0"/>
              </a:rPr>
              <a:t>The objective behind the feasibility study is to create the reasons for developing the software that is acceptable to users, flexible to change and conformable to established standards</a:t>
            </a:r>
            <a:r>
              <a:rPr lang="en-US" sz="1200" dirty="0" smtClean="0">
                <a:latin typeface="Times New Roman" pitchFamily="18" charset="0"/>
                <a:cs typeface="Times New Roman" pitchFamily="18" charset="0"/>
              </a:rPr>
              <a:t>.</a:t>
            </a:r>
          </a:p>
          <a:p>
            <a:pPr algn="just"/>
            <a:endParaRPr lang="en-US" sz="1200" dirty="0">
              <a:latin typeface="Times New Roman" pitchFamily="18" charset="0"/>
              <a:cs typeface="Times New Roman" pitchFamily="18" charset="0"/>
            </a:endParaRPr>
          </a:p>
          <a:p>
            <a:pPr marL="109728" indent="0" algn="just">
              <a:buNone/>
            </a:pPr>
            <a:r>
              <a:rPr lang="en-US" sz="1200" b="1" dirty="0">
                <a:latin typeface="Times New Roman" pitchFamily="18" charset="0"/>
                <a:cs typeface="Times New Roman" pitchFamily="18" charset="0"/>
              </a:rPr>
              <a:t>Types of Feasibility:</a:t>
            </a:r>
            <a:endParaRPr lang="en-US" sz="1200" dirty="0">
              <a:latin typeface="Times New Roman" pitchFamily="18" charset="0"/>
              <a:cs typeface="Times New Roman" pitchFamily="18" charset="0"/>
            </a:endParaRPr>
          </a:p>
          <a:p>
            <a:pPr algn="just"/>
            <a:r>
              <a:rPr lang="en-US" sz="1200" b="1" dirty="0">
                <a:latin typeface="Times New Roman" pitchFamily="18" charset="0"/>
                <a:cs typeface="Times New Roman" pitchFamily="18" charset="0"/>
              </a:rPr>
              <a:t>Technical Feasibility</a:t>
            </a:r>
            <a:r>
              <a:rPr lang="en-US" sz="1200" dirty="0">
                <a:latin typeface="Times New Roman" pitchFamily="18" charset="0"/>
                <a:cs typeface="Times New Roman" pitchFamily="18" charset="0"/>
              </a:rPr>
              <a:t> - Technical feasibility evaluates the current technologies, which are needed to accomplish customer requirements within the time and budget</a:t>
            </a:r>
            <a:r>
              <a:rPr lang="en-US" sz="1200" dirty="0" smtClean="0">
                <a:latin typeface="Times New Roman" pitchFamily="18" charset="0"/>
                <a:cs typeface="Times New Roman" pitchFamily="18" charset="0"/>
              </a:rPr>
              <a:t>.</a:t>
            </a:r>
          </a:p>
          <a:p>
            <a:pPr algn="just"/>
            <a:endParaRPr lang="en-US" sz="1200" dirty="0">
              <a:latin typeface="Times New Roman" pitchFamily="18" charset="0"/>
              <a:cs typeface="Times New Roman" pitchFamily="18" charset="0"/>
            </a:endParaRPr>
          </a:p>
          <a:p>
            <a:pPr algn="just"/>
            <a:r>
              <a:rPr lang="en-US" sz="1200" b="1" dirty="0">
                <a:latin typeface="Times New Roman" pitchFamily="18" charset="0"/>
                <a:cs typeface="Times New Roman" pitchFamily="18" charset="0"/>
              </a:rPr>
              <a:t>Operational Feasibility</a:t>
            </a:r>
            <a:r>
              <a:rPr lang="en-US" sz="1200" dirty="0">
                <a:latin typeface="Times New Roman" pitchFamily="18" charset="0"/>
                <a:cs typeface="Times New Roman" pitchFamily="18" charset="0"/>
              </a:rPr>
              <a:t> - Operational feasibility assesses the range in which the required software performs a series of levels to solve business problems and customer requirements</a:t>
            </a:r>
            <a:r>
              <a:rPr lang="en-US" sz="1200" dirty="0" smtClean="0">
                <a:latin typeface="Times New Roman" pitchFamily="18" charset="0"/>
                <a:cs typeface="Times New Roman" pitchFamily="18" charset="0"/>
              </a:rPr>
              <a:t>.</a:t>
            </a:r>
          </a:p>
          <a:p>
            <a:pPr algn="just"/>
            <a:endParaRPr lang="en-US" sz="1200" dirty="0">
              <a:latin typeface="Times New Roman" pitchFamily="18" charset="0"/>
              <a:cs typeface="Times New Roman" pitchFamily="18" charset="0"/>
            </a:endParaRPr>
          </a:p>
          <a:p>
            <a:pPr algn="just"/>
            <a:r>
              <a:rPr lang="en-US" sz="1200" b="1" dirty="0">
                <a:latin typeface="Times New Roman" pitchFamily="18" charset="0"/>
                <a:cs typeface="Times New Roman" pitchFamily="18" charset="0"/>
              </a:rPr>
              <a:t>Economic Feasibility</a:t>
            </a:r>
            <a:r>
              <a:rPr lang="en-US" sz="1200" dirty="0">
                <a:latin typeface="Times New Roman" pitchFamily="18" charset="0"/>
                <a:cs typeface="Times New Roman" pitchFamily="18" charset="0"/>
              </a:rPr>
              <a:t> - Economic feasibility decides whether the necessary software can generate financial profits for an organization.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27228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500" dirty="0">
                <a:latin typeface="Times New Roman" pitchFamily="18" charset="0"/>
                <a:cs typeface="Times New Roman" pitchFamily="18" charset="0"/>
              </a:rPr>
              <a:t>When the client approaches the organization for getting the desired product developed, it comes up with rough idea about what all functions the software must perform and which all features are expected from the software</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Referencing to this information, the analysts does a detailed study about whether the desired system and its functionality are feasible to develop</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This feasibility study is focused towards goal of the organization</a:t>
            </a:r>
            <a:r>
              <a:rPr lang="en-US" sz="1500" dirty="0" smtClean="0">
                <a:latin typeface="Times New Roman" pitchFamily="18" charset="0"/>
                <a:cs typeface="Times New Roman" pitchFamily="18" charset="0"/>
              </a:rPr>
              <a:t>.</a:t>
            </a:r>
          </a:p>
          <a:p>
            <a:pPr algn="just"/>
            <a:endParaRPr lang="en-US" sz="1500"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This study analyzes whether the software product can be practically materialized in terms of implementation, contribution of project to organization, cost constraints and as per values and objectives of the organization</a:t>
            </a:r>
            <a:r>
              <a:rPr lang="en-US" sz="1500" dirty="0" smtClean="0">
                <a:latin typeface="Times New Roman" pitchFamily="18" charset="0"/>
                <a:cs typeface="Times New Roman" pitchFamily="18" charset="0"/>
              </a:rPr>
              <a:t>.</a:t>
            </a:r>
          </a:p>
          <a:p>
            <a:pPr algn="just"/>
            <a:endParaRPr lang="en-US" sz="1500"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It explores technical aspects of the project and product such as usability, maintainability, productivity and integration ability.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39271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400" dirty="0">
                <a:latin typeface="Times New Roman" pitchFamily="18" charset="0"/>
                <a:cs typeface="Times New Roman" pitchFamily="18" charset="0"/>
              </a:rPr>
              <a:t>The output of this phase should be a feasibility study report that should contain adequate comments and recommendations for management about whether or not the project should be undertaken</a:t>
            </a:r>
            <a:r>
              <a:rPr lang="en-US" sz="1400" dirty="0" smtClean="0">
                <a:latin typeface="Times New Roman" pitchFamily="18" charset="0"/>
                <a:cs typeface="Times New Roman" pitchFamily="18" charset="0"/>
              </a:rPr>
              <a:t>.</a:t>
            </a:r>
          </a:p>
          <a:p>
            <a:pPr algn="just"/>
            <a:endParaRPr lang="en-US" sz="1400" dirty="0" smtClean="0">
              <a:latin typeface="Times New Roman" pitchFamily="18" charset="0"/>
              <a:cs typeface="Times New Roman" pitchFamily="18" charset="0"/>
            </a:endParaRPr>
          </a:p>
          <a:p>
            <a:pPr marL="109728" indent="0">
              <a:buNone/>
            </a:pPr>
            <a:r>
              <a:rPr lang="en-US" sz="1400" b="1" dirty="0" smtClean="0">
                <a:latin typeface="Times New Roman" pitchFamily="18" charset="0"/>
                <a:cs typeface="Times New Roman" pitchFamily="18" charset="0"/>
              </a:rPr>
              <a:t>Requirement </a:t>
            </a:r>
            <a:r>
              <a:rPr lang="en-US" sz="1400" b="1" dirty="0">
                <a:latin typeface="Times New Roman" pitchFamily="18" charset="0"/>
                <a:cs typeface="Times New Roman" pitchFamily="18" charset="0"/>
              </a:rPr>
              <a:t>Gathering</a:t>
            </a:r>
            <a:r>
              <a:rPr lang="en-US" sz="1400" b="1" dirty="0" smtClean="0">
                <a:latin typeface="Times New Roman" pitchFamily="18" charset="0"/>
                <a:cs typeface="Times New Roman" pitchFamily="18" charset="0"/>
              </a:rPr>
              <a:t>:</a:t>
            </a:r>
          </a:p>
          <a:p>
            <a:pPr marL="109728" indent="0">
              <a:buNone/>
            </a:pPr>
            <a:endParaRPr lang="en-US" sz="1400" b="1"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If the feasibility report is positive towards undertaking the project, next phase starts with gathering requirements from the user.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Analysts </a:t>
            </a:r>
            <a:r>
              <a:rPr lang="en-US" sz="1400" dirty="0">
                <a:latin typeface="Times New Roman" pitchFamily="18" charset="0"/>
                <a:cs typeface="Times New Roman" pitchFamily="18" charset="0"/>
              </a:rPr>
              <a:t>and engineers communicate with the client and end-users to know their ideas on what the software should provide and which features they want the software to include.</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59938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Software Requirement </a:t>
            </a:r>
            <a:r>
              <a:rPr lang="en-US" sz="1800" b="1" dirty="0" smtClean="0">
                <a:latin typeface="Times New Roman" pitchFamily="18" charset="0"/>
                <a:cs typeface="Times New Roman" pitchFamily="18" charset="0"/>
              </a:rPr>
              <a:t>Specification</a:t>
            </a:r>
          </a:p>
          <a:p>
            <a:pPr marL="109728" indent="0">
              <a:buNone/>
            </a:pPr>
            <a:endParaRPr lang="en-US" sz="1800" b="1"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SRS is a document created by system analyst after the requirements are collected from various stakeholders</a:t>
            </a:r>
            <a:r>
              <a:rPr lang="en-US" sz="1400" dirty="0" smtClean="0">
                <a:latin typeface="Times New Roman" pitchFamily="18" charset="0"/>
                <a:cs typeface="Times New Roman" pitchFamily="18" charset="0"/>
              </a:rPr>
              <a:t>.</a:t>
            </a: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SRS defines how the intended software will interact with hardware, external interfaces, speed of operation, response time of system, portability of software across various platforms, maintainability, speed of recovery after crashing, Security, Quality, Limitations etc</a:t>
            </a:r>
            <a:r>
              <a:rPr lang="en-US" sz="1400" dirty="0" smtClean="0">
                <a:latin typeface="Times New Roman" pitchFamily="18" charset="0"/>
                <a:cs typeface="Times New Roman" pitchFamily="18" charset="0"/>
              </a:rPr>
              <a:t>.</a:t>
            </a: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The requirements received from client are written in natural language. It is the responsibility of system analyst to document the requirements in technical language so that they can be comprehended and useful by the software development team.</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73233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a:latin typeface="Times New Roman" pitchFamily="18" charset="0"/>
                <a:cs typeface="Times New Roman" pitchFamily="18" charset="0"/>
              </a:rPr>
              <a:t>SRS should come up with following features:</a:t>
            </a:r>
          </a:p>
          <a:p>
            <a:pPr lvl="0"/>
            <a:r>
              <a:rPr lang="en-US" sz="1400" dirty="0">
                <a:latin typeface="Times New Roman" pitchFamily="18" charset="0"/>
                <a:cs typeface="Times New Roman" pitchFamily="18" charset="0"/>
              </a:rPr>
              <a:t>User Requirements are expressed in natural language</a:t>
            </a:r>
            <a:r>
              <a:rPr lang="en-US" sz="1400" dirty="0" smtClean="0">
                <a:latin typeface="Times New Roman" pitchFamily="18" charset="0"/>
                <a:cs typeface="Times New Roman" pitchFamily="18" charset="0"/>
              </a:rPr>
              <a:t>.</a:t>
            </a:r>
          </a:p>
          <a:p>
            <a:pPr lvl="0"/>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Technical requirements are expressed in structured language, which is used inside the organization</a:t>
            </a:r>
            <a:r>
              <a:rPr lang="en-US" sz="1400" dirty="0" smtClean="0">
                <a:latin typeface="Times New Roman" pitchFamily="18" charset="0"/>
                <a:cs typeface="Times New Roman" pitchFamily="18" charset="0"/>
              </a:rPr>
              <a:t>.</a:t>
            </a:r>
          </a:p>
          <a:p>
            <a:pPr lvl="0"/>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Design description should be written in Pseudo code</a:t>
            </a:r>
            <a:r>
              <a:rPr lang="en-US" sz="1400" dirty="0" smtClean="0">
                <a:latin typeface="Times New Roman" pitchFamily="18" charset="0"/>
                <a:cs typeface="Times New Roman" pitchFamily="18" charset="0"/>
              </a:rPr>
              <a:t>.</a:t>
            </a:r>
          </a:p>
          <a:p>
            <a:pPr lvl="0"/>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Format of Forms and GUI screen prints</a:t>
            </a:r>
            <a:r>
              <a:rPr lang="en-US" sz="1400" dirty="0" smtClean="0">
                <a:latin typeface="Times New Roman" pitchFamily="18" charset="0"/>
                <a:cs typeface="Times New Roman" pitchFamily="18" charset="0"/>
              </a:rPr>
              <a:t>.</a:t>
            </a:r>
          </a:p>
          <a:p>
            <a:pPr lvl="0"/>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Conditional and mathematical notations for DFDs etc.</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09214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900" b="1" dirty="0">
                <a:latin typeface="Times New Roman" pitchFamily="18" charset="0"/>
                <a:cs typeface="Times New Roman" pitchFamily="18" charset="0"/>
              </a:rPr>
              <a:t>Software Requirement Validation</a:t>
            </a:r>
          </a:p>
          <a:p>
            <a:pPr algn="just">
              <a:lnSpc>
                <a:spcPct val="150000"/>
              </a:lnSpc>
            </a:pPr>
            <a:r>
              <a:rPr lang="en-US" sz="1400" dirty="0">
                <a:latin typeface="Times New Roman" pitchFamily="18" charset="0"/>
                <a:cs typeface="Times New Roman" pitchFamily="18" charset="0"/>
              </a:rPr>
              <a:t>After requirement specifications are developed, the requirements mentioned in this document are validated. User might ask for illegal, impractical solution or experts may interpret the requirements incorrectly. This results in huge increase in cost if not nipped in the bud. Requirements can be checked against following </a:t>
            </a:r>
            <a:r>
              <a:rPr lang="en-US" sz="1400" dirty="0" smtClean="0">
                <a:latin typeface="Times New Roman" pitchFamily="18" charset="0"/>
                <a:cs typeface="Times New Roman" pitchFamily="18" charset="0"/>
              </a:rPr>
              <a:t>conditions:</a:t>
            </a:r>
          </a:p>
          <a:p>
            <a:pPr algn="just">
              <a:lnSpc>
                <a:spcPct val="150000"/>
              </a:lnSpc>
            </a:pPr>
            <a:endParaRPr lang="en-US" sz="1400" dirty="0">
              <a:latin typeface="Times New Roman" pitchFamily="18" charset="0"/>
              <a:cs typeface="Times New Roman" pitchFamily="18" charset="0"/>
            </a:endParaRPr>
          </a:p>
          <a:p>
            <a:pPr lvl="0" algn="just">
              <a:lnSpc>
                <a:spcPct val="150000"/>
              </a:lnSpc>
            </a:pPr>
            <a:r>
              <a:rPr lang="en-US" sz="1400" dirty="0">
                <a:latin typeface="Times New Roman" pitchFamily="18" charset="0"/>
                <a:cs typeface="Times New Roman" pitchFamily="18" charset="0"/>
              </a:rPr>
              <a:t>If they can be practically implemented</a:t>
            </a:r>
          </a:p>
          <a:p>
            <a:pPr lvl="0" algn="just">
              <a:lnSpc>
                <a:spcPct val="150000"/>
              </a:lnSpc>
            </a:pPr>
            <a:r>
              <a:rPr lang="en-US" sz="1400" dirty="0">
                <a:latin typeface="Times New Roman" pitchFamily="18" charset="0"/>
                <a:cs typeface="Times New Roman" pitchFamily="18" charset="0"/>
              </a:rPr>
              <a:t>If they are valid and as per functionality and domain of software</a:t>
            </a:r>
          </a:p>
          <a:p>
            <a:pPr lvl="0" algn="just">
              <a:lnSpc>
                <a:spcPct val="150000"/>
              </a:lnSpc>
            </a:pPr>
            <a:r>
              <a:rPr lang="en-US" sz="1400" dirty="0">
                <a:latin typeface="Times New Roman" pitchFamily="18" charset="0"/>
                <a:cs typeface="Times New Roman" pitchFamily="18" charset="0"/>
              </a:rPr>
              <a:t>If there are any ambiguities</a:t>
            </a:r>
          </a:p>
          <a:p>
            <a:pPr lvl="0" algn="just">
              <a:lnSpc>
                <a:spcPct val="150000"/>
              </a:lnSpc>
            </a:pPr>
            <a:r>
              <a:rPr lang="en-US" sz="1400" dirty="0">
                <a:latin typeface="Times New Roman" pitchFamily="18" charset="0"/>
                <a:cs typeface="Times New Roman" pitchFamily="18" charset="0"/>
              </a:rPr>
              <a:t>If they are complete</a:t>
            </a:r>
          </a:p>
          <a:p>
            <a:pPr lvl="0" algn="just">
              <a:lnSpc>
                <a:spcPct val="150000"/>
              </a:lnSpc>
            </a:pPr>
            <a:r>
              <a:rPr lang="en-US" sz="1400" dirty="0">
                <a:latin typeface="Times New Roman" pitchFamily="18" charset="0"/>
                <a:cs typeface="Times New Roman" pitchFamily="18" charset="0"/>
              </a:rPr>
              <a:t>If they can be demonstrated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71085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
        <p:nvSpPr>
          <p:cNvPr id="2" name="Content Placeholder 1"/>
          <p:cNvSpPr>
            <a:spLocks noGrp="1"/>
          </p:cNvSpPr>
          <p:nvPr>
            <p:ph idx="1"/>
          </p:nvPr>
        </p:nvSpPr>
        <p:spPr/>
        <p:txBody>
          <a:bodyPr/>
          <a:lstStyle/>
          <a:p>
            <a:endParaRPr lang="en-US" dirty="0"/>
          </a:p>
        </p:txBody>
      </p:sp>
      <p:pic>
        <p:nvPicPr>
          <p:cNvPr id="5" name="Content Placeholder 3"/>
          <p:cNvPicPr>
            <a:picLocks/>
          </p:cNvPicPr>
          <p:nvPr/>
        </p:nvPicPr>
        <p:blipFill>
          <a:blip r:embed="rId2"/>
          <a:stretch>
            <a:fillRect/>
          </a:stretch>
        </p:blipFill>
        <p:spPr>
          <a:xfrm>
            <a:off x="1219200" y="1981200"/>
            <a:ext cx="7239000" cy="4000500"/>
          </a:xfrm>
          <a:prstGeom prst="rect">
            <a:avLst/>
          </a:prstGeom>
        </p:spPr>
      </p:pic>
    </p:spTree>
    <p:extLst>
      <p:ext uri="{BB962C8B-B14F-4D97-AF65-F5344CB8AC3E}">
        <p14:creationId xmlns:p14="http://schemas.microsoft.com/office/powerpoint/2010/main" val="2514518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300" dirty="0">
                <a:latin typeface="Times New Roman" pitchFamily="18" charset="0"/>
                <a:cs typeface="Times New Roman" pitchFamily="18" charset="0"/>
              </a:rPr>
              <a:t>Requirement elicitation process can be depicted using the </a:t>
            </a:r>
            <a:r>
              <a:rPr lang="en-US" sz="1300" dirty="0" smtClean="0">
                <a:latin typeface="Times New Roman" pitchFamily="18" charset="0"/>
                <a:cs typeface="Times New Roman" pitchFamily="18" charset="0"/>
              </a:rPr>
              <a:t>diagram</a:t>
            </a:r>
            <a:r>
              <a:rPr lang="en-US" sz="1300" dirty="0">
                <a:latin typeface="Times New Roman" pitchFamily="18" charset="0"/>
                <a:cs typeface="Times New Roman" pitchFamily="18" charset="0"/>
              </a:rPr>
              <a:t>: </a:t>
            </a:r>
            <a:endParaRPr lang="en-US" sz="1300" dirty="0" smtClean="0">
              <a:latin typeface="Times New Roman" pitchFamily="18" charset="0"/>
              <a:cs typeface="Times New Roman" pitchFamily="18" charset="0"/>
            </a:endParaRPr>
          </a:p>
          <a:p>
            <a:pPr marL="109728" indent="0" algn="just">
              <a:buNone/>
            </a:pPr>
            <a:endParaRPr lang="en-US" sz="1300" dirty="0">
              <a:latin typeface="Times New Roman" pitchFamily="18" charset="0"/>
              <a:cs typeface="Times New Roman" pitchFamily="18" charset="0"/>
            </a:endParaRPr>
          </a:p>
          <a:p>
            <a:pPr lvl="0" algn="just"/>
            <a:r>
              <a:rPr lang="en-US" sz="1300" b="1" dirty="0">
                <a:latin typeface="Times New Roman" pitchFamily="18" charset="0"/>
                <a:cs typeface="Times New Roman" pitchFamily="18" charset="0"/>
              </a:rPr>
              <a:t>Requirements gathering - </a:t>
            </a:r>
            <a:r>
              <a:rPr lang="en-US" sz="1300" dirty="0">
                <a:latin typeface="Times New Roman" pitchFamily="18" charset="0"/>
                <a:cs typeface="Times New Roman" pitchFamily="18" charset="0"/>
              </a:rPr>
              <a:t>The developers discuss with the client and end users and know their expectations from the software</a:t>
            </a:r>
            <a:r>
              <a:rPr lang="en-US" sz="1300" dirty="0" smtClean="0">
                <a:latin typeface="Times New Roman" pitchFamily="18" charset="0"/>
                <a:cs typeface="Times New Roman" pitchFamily="18" charset="0"/>
              </a:rPr>
              <a:t>.</a:t>
            </a:r>
          </a:p>
          <a:p>
            <a:pPr lvl="0" algn="just"/>
            <a:endParaRPr lang="en-US" sz="1300" dirty="0">
              <a:latin typeface="Times New Roman" pitchFamily="18" charset="0"/>
              <a:cs typeface="Times New Roman" pitchFamily="18" charset="0"/>
            </a:endParaRPr>
          </a:p>
          <a:p>
            <a:pPr lvl="0" algn="just"/>
            <a:r>
              <a:rPr lang="en-US" sz="1300" b="1" dirty="0">
                <a:latin typeface="Times New Roman" pitchFamily="18" charset="0"/>
                <a:cs typeface="Times New Roman" pitchFamily="18" charset="0"/>
              </a:rPr>
              <a:t>Organizing Requirements - </a:t>
            </a:r>
            <a:r>
              <a:rPr lang="en-US" sz="1300" dirty="0">
                <a:latin typeface="Times New Roman" pitchFamily="18" charset="0"/>
                <a:cs typeface="Times New Roman" pitchFamily="18" charset="0"/>
              </a:rPr>
              <a:t>The developers prioritize and arrange the requirements in order of importance, urgency and convenience</a:t>
            </a:r>
            <a:r>
              <a:rPr lang="en-US" sz="1300" dirty="0" smtClean="0">
                <a:latin typeface="Times New Roman" pitchFamily="18" charset="0"/>
                <a:cs typeface="Times New Roman" pitchFamily="18" charset="0"/>
              </a:rPr>
              <a:t>.</a:t>
            </a:r>
          </a:p>
          <a:p>
            <a:pPr lvl="0" algn="just"/>
            <a:endParaRPr lang="en-US" sz="1300" dirty="0">
              <a:latin typeface="Times New Roman" pitchFamily="18" charset="0"/>
              <a:cs typeface="Times New Roman" pitchFamily="18" charset="0"/>
            </a:endParaRPr>
          </a:p>
          <a:p>
            <a:pPr lvl="0" algn="just"/>
            <a:r>
              <a:rPr lang="en-US" sz="1300" b="1" dirty="0">
                <a:latin typeface="Times New Roman" pitchFamily="18" charset="0"/>
                <a:cs typeface="Times New Roman" pitchFamily="18" charset="0"/>
              </a:rPr>
              <a:t>Negotiation &amp; discussion - </a:t>
            </a:r>
            <a:r>
              <a:rPr lang="en-US" sz="1300" dirty="0">
                <a:latin typeface="Times New Roman" pitchFamily="18" charset="0"/>
                <a:cs typeface="Times New Roman" pitchFamily="18" charset="0"/>
              </a:rPr>
              <a:t>If requirements are ambiguous or there are some conflicts in requirements of various stakeholders, if they are, it is then negotiated and discussed with stakeholders. Requirements may then be prioritized and reasonably compromised</a:t>
            </a:r>
            <a:r>
              <a:rPr lang="en-US" sz="1300" dirty="0" smtClean="0">
                <a:latin typeface="Times New Roman" pitchFamily="18" charset="0"/>
                <a:cs typeface="Times New Roman" pitchFamily="18" charset="0"/>
              </a:rPr>
              <a:t>.</a:t>
            </a:r>
          </a:p>
          <a:p>
            <a:pPr lvl="0" algn="just"/>
            <a:endParaRPr lang="en-US" sz="1300" dirty="0">
              <a:latin typeface="Times New Roman" pitchFamily="18" charset="0"/>
              <a:cs typeface="Times New Roman" pitchFamily="18" charset="0"/>
            </a:endParaRPr>
          </a:p>
          <a:p>
            <a:pPr algn="just"/>
            <a:r>
              <a:rPr lang="en-US" sz="1300" dirty="0">
                <a:latin typeface="Times New Roman" pitchFamily="18" charset="0"/>
                <a:cs typeface="Times New Roman" pitchFamily="18" charset="0"/>
              </a:rPr>
              <a:t>The requirements come from various stakeholders. To remove the ambiguity and conflicts, they are discussed for clarity and correctness. Unrealistic requirements are compromised reasonably</a:t>
            </a:r>
            <a:r>
              <a:rPr lang="en-US" sz="1300" dirty="0" smtClean="0">
                <a:latin typeface="Times New Roman" pitchFamily="18" charset="0"/>
                <a:cs typeface="Times New Roman" pitchFamily="18" charset="0"/>
              </a:rPr>
              <a:t>.</a:t>
            </a:r>
          </a:p>
          <a:p>
            <a:pPr algn="just"/>
            <a:endParaRPr lang="en-US" sz="1300" dirty="0">
              <a:latin typeface="Times New Roman" pitchFamily="18" charset="0"/>
              <a:cs typeface="Times New Roman" pitchFamily="18" charset="0"/>
            </a:endParaRPr>
          </a:p>
          <a:p>
            <a:pPr lvl="0" algn="just"/>
            <a:r>
              <a:rPr lang="en-US" sz="1300" b="1" dirty="0">
                <a:latin typeface="Times New Roman" pitchFamily="18" charset="0"/>
                <a:cs typeface="Times New Roman" pitchFamily="18" charset="0"/>
              </a:rPr>
              <a:t>Documentation - </a:t>
            </a:r>
            <a:r>
              <a:rPr lang="en-US" sz="1300" dirty="0">
                <a:latin typeface="Times New Roman" pitchFamily="18" charset="0"/>
                <a:cs typeface="Times New Roman" pitchFamily="18" charset="0"/>
              </a:rPr>
              <a:t>All formal &amp; informal, functional and non-functional requirements are documented and made available for next phase processing.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7738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ctr">
              <a:buNone/>
            </a:pPr>
            <a:r>
              <a:rPr lang="en-US" sz="1600" b="1" dirty="0">
                <a:latin typeface="Times New Roman" pitchFamily="18" charset="0"/>
                <a:cs typeface="Times New Roman" pitchFamily="18" charset="0"/>
              </a:rPr>
              <a:t>Functional Requirement</a:t>
            </a:r>
          </a:p>
          <a:p>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Functional </a:t>
            </a:r>
            <a:r>
              <a:rPr lang="en-US" sz="1700" dirty="0">
                <a:latin typeface="Times New Roman" pitchFamily="18" charset="0"/>
                <a:cs typeface="Times New Roman" pitchFamily="18" charset="0"/>
              </a:rPr>
              <a:t>requirements define the basic system </a:t>
            </a:r>
            <a:r>
              <a:rPr lang="en-US" sz="1700" dirty="0" err="1">
                <a:latin typeface="Times New Roman" pitchFamily="18" charset="0"/>
                <a:cs typeface="Times New Roman" pitchFamily="18" charset="0"/>
              </a:rPr>
              <a:t>behaviour</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Essentially</a:t>
            </a:r>
            <a:r>
              <a:rPr lang="en-US" sz="1700" dirty="0">
                <a:latin typeface="Times New Roman" pitchFamily="18" charset="0"/>
                <a:cs typeface="Times New Roman" pitchFamily="18" charset="0"/>
              </a:rPr>
              <a:t>, they are </a:t>
            </a:r>
            <a:r>
              <a:rPr lang="en-US" sz="1700" b="1" dirty="0">
                <a:latin typeface="Times New Roman" pitchFamily="18" charset="0"/>
                <a:cs typeface="Times New Roman" pitchFamily="18" charset="0"/>
              </a:rPr>
              <a:t>what</a:t>
            </a:r>
            <a:r>
              <a:rPr lang="en-US" sz="1700" dirty="0">
                <a:latin typeface="Times New Roman" pitchFamily="18" charset="0"/>
                <a:cs typeface="Times New Roman" pitchFamily="18" charset="0"/>
              </a:rPr>
              <a:t> the system does or must not do, and can be thought of in terms of how the system responds to inputs</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Functional requirements usually define </a:t>
            </a:r>
            <a:r>
              <a:rPr lang="en-US" sz="1700" dirty="0" err="1" smtClean="0">
                <a:latin typeface="Times New Roman" pitchFamily="18" charset="0"/>
                <a:cs typeface="Times New Roman" pitchFamily="18" charset="0"/>
              </a:rPr>
              <a:t>behaviours</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which  </a:t>
            </a:r>
            <a:r>
              <a:rPr lang="en-US" sz="1700" dirty="0">
                <a:latin typeface="Times New Roman" pitchFamily="18" charset="0"/>
                <a:cs typeface="Times New Roman" pitchFamily="18" charset="0"/>
              </a:rPr>
              <a:t>include calculations, data input, and business processes</a:t>
            </a:r>
            <a:r>
              <a:rPr lang="en-US" sz="1700" dirty="0" smtClean="0">
                <a:latin typeface="Times New Roman" pitchFamily="18" charset="0"/>
                <a:cs typeface="Times New Roman" pitchFamily="18" charset="0"/>
              </a:rPr>
              <a:t>.</a:t>
            </a:r>
          </a:p>
          <a:p>
            <a:pPr algn="just"/>
            <a:endParaRPr lang="en-US" sz="17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This behavior may be expressed as functions, services or tasks or which system is required to perform.</a:t>
            </a:r>
          </a:p>
          <a:p>
            <a:pPr algn="just"/>
            <a:endParaRPr lang="en-US" sz="1700" dirty="0">
              <a:latin typeface="Times New Roman" pitchFamily="18" charset="0"/>
              <a:cs typeface="Times New Roman" pitchFamily="18" charset="0"/>
            </a:endParaRPr>
          </a:p>
          <a:p>
            <a:pPr marL="109728" indent="0">
              <a:buNone/>
            </a:pPr>
            <a:r>
              <a:rPr lang="en-US" dirty="0"/>
              <a:t/>
            </a:r>
            <a:br>
              <a:rPr lang="en-US" dirty="0"/>
            </a:br>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905375"/>
            <a:ext cx="7134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92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ctr">
              <a:buNone/>
            </a:pPr>
            <a:r>
              <a:rPr lang="en-US" sz="2400" b="1" dirty="0">
                <a:latin typeface="Times New Roman" pitchFamily="18" charset="0"/>
                <a:cs typeface="Times New Roman" pitchFamily="18" charset="0"/>
              </a:rPr>
              <a:t>Requirement Elicitation Techniques</a:t>
            </a:r>
            <a:endParaRPr lang="en-US" sz="2100" b="1"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Requirements </a:t>
            </a:r>
            <a:r>
              <a:rPr lang="en-US" sz="1500" dirty="0">
                <a:latin typeface="Times New Roman" pitchFamily="18" charset="0"/>
                <a:cs typeface="Times New Roman" pitchFamily="18" charset="0"/>
              </a:rPr>
              <a:t>Elicitation is the process to find out the requirements for an intended software system by communicating with client, end users, system users and others who have a stake in the software system development</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There are various ways to discover requirements</a:t>
            </a:r>
          </a:p>
          <a:p>
            <a:pPr algn="just"/>
            <a:endParaRPr lang="en-US" sz="1500" b="1" dirty="0" smtClean="0">
              <a:latin typeface="Times New Roman" pitchFamily="18" charset="0"/>
              <a:cs typeface="Times New Roman" pitchFamily="18" charset="0"/>
            </a:endParaRPr>
          </a:p>
          <a:p>
            <a:pPr marL="109728" indent="0" algn="just">
              <a:buNone/>
            </a:pPr>
            <a:r>
              <a:rPr lang="en-US" sz="1500" b="1" dirty="0" smtClean="0">
                <a:latin typeface="Times New Roman" pitchFamily="18" charset="0"/>
                <a:cs typeface="Times New Roman" pitchFamily="18" charset="0"/>
              </a:rPr>
              <a:t>Interviews</a:t>
            </a:r>
          </a:p>
          <a:p>
            <a:pPr marL="109728" indent="0" algn="just">
              <a:buNone/>
            </a:pPr>
            <a:endParaRPr lang="en-US" sz="1500" b="1"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Interviews are strong medium to collect requirements. Organization may conduct several types of interviews such </a:t>
            </a:r>
            <a:r>
              <a:rPr lang="en-US" sz="1500" dirty="0" smtClean="0">
                <a:latin typeface="Times New Roman" pitchFamily="18" charset="0"/>
                <a:cs typeface="Times New Roman" pitchFamily="18" charset="0"/>
              </a:rPr>
              <a:t>as</a:t>
            </a:r>
          </a:p>
          <a:p>
            <a:pPr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Structured (closed) interviews, where every single information to gather is decided in advance, they follow pattern and matter of discussion firmly</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Non-structured (open) interviews, where information to gather is not decided in advance, more flexible and less biased.</a:t>
            </a:r>
          </a:p>
          <a:p>
            <a:endParaRPr lang="en-US" dirty="0"/>
          </a:p>
        </p:txBody>
      </p:sp>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Tree>
    <p:extLst>
      <p:ext uri="{BB962C8B-B14F-4D97-AF65-F5344CB8AC3E}">
        <p14:creationId xmlns:p14="http://schemas.microsoft.com/office/powerpoint/2010/main" val="3180574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400" dirty="0">
                <a:latin typeface="Times New Roman" pitchFamily="18" charset="0"/>
                <a:cs typeface="Times New Roman" pitchFamily="18" charset="0"/>
              </a:rPr>
              <a:t>Oral </a:t>
            </a:r>
            <a:r>
              <a:rPr lang="en-US" sz="1400" dirty="0" smtClean="0">
                <a:latin typeface="Times New Roman" pitchFamily="18" charset="0"/>
                <a:cs typeface="Times New Roman" pitchFamily="18" charset="0"/>
              </a:rPr>
              <a:t>interviews</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Written </a:t>
            </a:r>
            <a:r>
              <a:rPr lang="en-US" sz="1400" dirty="0" smtClean="0">
                <a:latin typeface="Times New Roman" pitchFamily="18" charset="0"/>
                <a:cs typeface="Times New Roman" pitchFamily="18" charset="0"/>
              </a:rPr>
              <a:t>interviews</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One-to-one interviews which are held between two persons across the table</a:t>
            </a:r>
            <a:r>
              <a:rPr lang="en-US" sz="1400" dirty="0" smtClean="0">
                <a:latin typeface="Times New Roman" pitchFamily="18" charset="0"/>
                <a:cs typeface="Times New Roman" pitchFamily="18" charset="0"/>
              </a:rPr>
              <a:t>.</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Group interviews which are held between groups of participants. They help to uncover any missing requirement as numerous people are involved</a:t>
            </a:r>
            <a:r>
              <a:rPr lang="en-US" sz="1800"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53798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500" b="1" dirty="0">
                <a:latin typeface="Times New Roman" pitchFamily="18" charset="0"/>
                <a:cs typeface="Times New Roman" pitchFamily="18" charset="0"/>
              </a:rPr>
              <a:t>Surveys</a:t>
            </a:r>
          </a:p>
          <a:p>
            <a:pPr algn="just"/>
            <a:r>
              <a:rPr lang="en-US" sz="1500" dirty="0">
                <a:latin typeface="Times New Roman" pitchFamily="18" charset="0"/>
                <a:cs typeface="Times New Roman" pitchFamily="18" charset="0"/>
              </a:rPr>
              <a:t>Organization may conduct surveys among various stakeholders by querying about their expectation and requirements from the upcoming system</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marL="109728" indent="0" algn="just">
              <a:buNone/>
            </a:pPr>
            <a:r>
              <a:rPr lang="en-US" sz="1500" b="1" dirty="0">
                <a:latin typeface="Times New Roman" pitchFamily="18" charset="0"/>
                <a:cs typeface="Times New Roman" pitchFamily="18" charset="0"/>
              </a:rPr>
              <a:t>Questionnaires</a:t>
            </a:r>
          </a:p>
          <a:p>
            <a:pPr algn="just"/>
            <a:r>
              <a:rPr lang="en-US" sz="1500" dirty="0">
                <a:latin typeface="Times New Roman" pitchFamily="18" charset="0"/>
                <a:cs typeface="Times New Roman" pitchFamily="18" charset="0"/>
              </a:rPr>
              <a:t>A document with pre-defined set of objective questions and respective options is handed over to all stakeholders to answer, which are collected and </a:t>
            </a:r>
            <a:r>
              <a:rPr lang="en-US" sz="1500" dirty="0" smtClean="0">
                <a:latin typeface="Times New Roman" pitchFamily="18" charset="0"/>
                <a:cs typeface="Times New Roman" pitchFamily="18" charset="0"/>
              </a:rPr>
              <a:t>compiled</a:t>
            </a:r>
          </a:p>
          <a:p>
            <a:pPr marL="109728" indent="0" algn="just">
              <a:buNone/>
            </a:pPr>
            <a:r>
              <a:rPr lang="en-US" sz="1500" dirty="0" smtClean="0">
                <a:latin typeface="Times New Roman" pitchFamily="18" charset="0"/>
                <a:cs typeface="Times New Roman" pitchFamily="18" charset="0"/>
              </a:rPr>
              <a:t>.</a:t>
            </a: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A shortcoming of this technique is, if an option for some issue is not mentioned in the questionnaire, the issue might be left unattended.</a:t>
            </a:r>
          </a:p>
          <a:p>
            <a:pPr algn="just"/>
            <a:endParaRPr lang="en-US" sz="1500" dirty="0" smtClean="0"/>
          </a:p>
          <a:p>
            <a:pPr marL="109728" indent="0" algn="just">
              <a:buNone/>
            </a:pPr>
            <a:r>
              <a:rPr lang="en-US" sz="1500" b="1" dirty="0" smtClean="0">
                <a:latin typeface="Times New Roman" pitchFamily="18" charset="0"/>
                <a:cs typeface="Times New Roman" pitchFamily="18" charset="0"/>
              </a:rPr>
              <a:t>Task </a:t>
            </a:r>
            <a:r>
              <a:rPr lang="en-US" sz="1500" b="1" dirty="0">
                <a:latin typeface="Times New Roman" pitchFamily="18" charset="0"/>
                <a:cs typeface="Times New Roman" pitchFamily="18" charset="0"/>
              </a:rPr>
              <a:t>analysis</a:t>
            </a:r>
          </a:p>
          <a:p>
            <a:pPr algn="just"/>
            <a:r>
              <a:rPr lang="en-US" sz="1500" dirty="0">
                <a:latin typeface="Times New Roman" pitchFamily="18" charset="0"/>
                <a:cs typeface="Times New Roman" pitchFamily="18" charset="0"/>
              </a:rPr>
              <a:t>Team of engineers and developers may analyze the operation for which the new system is required. If the client already has some software to perform certain operation, it is studied and requirements of proposed system are collected.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13511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200" b="1" dirty="0">
                <a:latin typeface="Times New Roman" pitchFamily="18" charset="0"/>
                <a:cs typeface="Times New Roman" pitchFamily="18" charset="0"/>
              </a:rPr>
              <a:t>Domain Analysis</a:t>
            </a:r>
          </a:p>
          <a:p>
            <a:r>
              <a:rPr lang="en-US" sz="1200" dirty="0">
                <a:latin typeface="Times New Roman" pitchFamily="18" charset="0"/>
                <a:cs typeface="Times New Roman" pitchFamily="18" charset="0"/>
              </a:rPr>
              <a:t>Every software falls into some domain category. The expert people in the domain can be a great help to analyze general and specific requirements</a:t>
            </a:r>
            <a:r>
              <a:rPr lang="en-US" sz="12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pPr marL="109728" indent="0">
              <a:buNone/>
            </a:pPr>
            <a:r>
              <a:rPr lang="en-US" sz="1200" b="1" dirty="0">
                <a:latin typeface="Times New Roman" pitchFamily="18" charset="0"/>
                <a:cs typeface="Times New Roman" pitchFamily="18" charset="0"/>
              </a:rPr>
              <a:t>Brainstorming</a:t>
            </a:r>
          </a:p>
          <a:p>
            <a:r>
              <a:rPr lang="en-US" sz="1200" dirty="0">
                <a:latin typeface="Times New Roman" pitchFamily="18" charset="0"/>
                <a:cs typeface="Times New Roman" pitchFamily="18" charset="0"/>
              </a:rPr>
              <a:t>An informal debate is held among various stakeholders and all their inputs are recorded for further requirements analysis</a:t>
            </a:r>
            <a:r>
              <a:rPr lang="en-US" sz="12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pPr marL="109728" indent="0">
              <a:buNone/>
            </a:pPr>
            <a:r>
              <a:rPr lang="en-US" sz="1200" b="1" dirty="0">
                <a:latin typeface="Times New Roman" pitchFamily="18" charset="0"/>
                <a:cs typeface="Times New Roman" pitchFamily="18" charset="0"/>
              </a:rPr>
              <a:t>Prototyping</a:t>
            </a:r>
          </a:p>
          <a:p>
            <a:r>
              <a:rPr lang="en-US" sz="1200" dirty="0">
                <a:latin typeface="Times New Roman" pitchFamily="18" charset="0"/>
                <a:cs typeface="Times New Roman" pitchFamily="18" charset="0"/>
              </a:rPr>
              <a:t>Prototyping is building user interface without adding detail functionality for user to interpret the features of intended software product</a:t>
            </a:r>
            <a:r>
              <a:rPr lang="en-US" sz="12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It helps giving better idea of requirements</a:t>
            </a:r>
            <a:r>
              <a:rPr lang="en-US" sz="12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76511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200" dirty="0">
                <a:latin typeface="Times New Roman" pitchFamily="18" charset="0"/>
                <a:cs typeface="Times New Roman" pitchFamily="18" charset="0"/>
              </a:rPr>
              <a:t>If there is no software installed at client’s end for developer’s reference and the client is not aware of its own requirements, the developer creates a prototype based on initially mentioned requirements. </a:t>
            </a:r>
            <a:endParaRPr lang="en-US" sz="12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prototype is shown to the client and the feedback is noted. The client feedback serves as an input for requirement gathering</a:t>
            </a:r>
            <a:r>
              <a:rPr lang="en-US" sz="1200" dirty="0" smtClean="0">
                <a:latin typeface="Times New Roman" pitchFamily="18" charset="0"/>
                <a:cs typeface="Times New Roman" pitchFamily="18" charset="0"/>
              </a:rPr>
              <a:t>.</a:t>
            </a:r>
          </a:p>
          <a:p>
            <a:pPr algn="just"/>
            <a:endParaRPr lang="en-US" sz="1200" dirty="0">
              <a:latin typeface="Times New Roman" pitchFamily="18" charset="0"/>
              <a:cs typeface="Times New Roman" pitchFamily="18" charset="0"/>
            </a:endParaRPr>
          </a:p>
          <a:p>
            <a:pPr marL="109728" indent="0" algn="just">
              <a:buNone/>
            </a:pPr>
            <a:r>
              <a:rPr lang="en-US" sz="1200" b="1" dirty="0">
                <a:latin typeface="Times New Roman" pitchFamily="18" charset="0"/>
                <a:cs typeface="Times New Roman" pitchFamily="18" charset="0"/>
              </a:rPr>
              <a:t>Observation</a:t>
            </a:r>
          </a:p>
          <a:p>
            <a:pPr algn="just"/>
            <a:r>
              <a:rPr lang="en-US" sz="1200" dirty="0">
                <a:latin typeface="Times New Roman" pitchFamily="18" charset="0"/>
                <a:cs typeface="Times New Roman" pitchFamily="18" charset="0"/>
              </a:rPr>
              <a:t>Team of experts visit the client’s organization or workplace. They observe the actual working of the existing installed systems</a:t>
            </a:r>
            <a:r>
              <a:rPr lang="en-US" sz="12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They observe the workflow at client’s end and how execution problems are dealt</a:t>
            </a:r>
            <a:r>
              <a:rPr lang="en-US" sz="1200" dirty="0" smtClean="0">
                <a:latin typeface="Times New Roman" pitchFamily="18" charset="0"/>
                <a:cs typeface="Times New Roman" pitchFamily="18" charset="0"/>
              </a:rPr>
              <a:t>.</a:t>
            </a:r>
          </a:p>
          <a:p>
            <a:pPr algn="just"/>
            <a:endParaRPr lang="en-US" sz="1200" dirty="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The team itself draws some conclusions which aid to form requirements expected from the software.</a:t>
            </a:r>
          </a:p>
          <a:p>
            <a:endParaRPr lang="en-US" sz="12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90610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sz="2000" b="1" dirty="0">
                <a:latin typeface="Times New Roman" pitchFamily="18" charset="0"/>
                <a:cs typeface="Times New Roman" pitchFamily="18" charset="0"/>
              </a:rPr>
              <a:t>Software Requirements Characteristics</a:t>
            </a:r>
          </a:p>
          <a:p>
            <a:r>
              <a:rPr lang="en-US" sz="2000" dirty="0">
                <a:latin typeface="Times New Roman" pitchFamily="18" charset="0"/>
                <a:cs typeface="Times New Roman" pitchFamily="18" charset="0"/>
              </a:rPr>
              <a:t>Gathering software requirements is the foundation of the entire software development project. Hence they must be clear, correct and well-defined</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109728" indent="0">
              <a:buNone/>
            </a:pPr>
            <a:r>
              <a:rPr lang="en-US" sz="2000" dirty="0">
                <a:latin typeface="Times New Roman" pitchFamily="18" charset="0"/>
                <a:cs typeface="Times New Roman" pitchFamily="18" charset="0"/>
              </a:rPr>
              <a:t>A complete Software Requirement Specifications must be:</a:t>
            </a:r>
          </a:p>
          <a:p>
            <a:pPr lvl="0"/>
            <a:r>
              <a:rPr lang="en-US" sz="2000" dirty="0">
                <a:latin typeface="Times New Roman" pitchFamily="18" charset="0"/>
                <a:cs typeface="Times New Roman" pitchFamily="18" charset="0"/>
              </a:rPr>
              <a:t>Clear</a:t>
            </a:r>
          </a:p>
          <a:p>
            <a:pPr lvl="0"/>
            <a:r>
              <a:rPr lang="en-US" sz="2000" dirty="0">
                <a:latin typeface="Times New Roman" pitchFamily="18" charset="0"/>
                <a:cs typeface="Times New Roman" pitchFamily="18" charset="0"/>
              </a:rPr>
              <a:t>Correct</a:t>
            </a:r>
          </a:p>
          <a:p>
            <a:pPr lvl="0"/>
            <a:r>
              <a:rPr lang="en-US" sz="2000" dirty="0">
                <a:latin typeface="Times New Roman" pitchFamily="18" charset="0"/>
                <a:cs typeface="Times New Roman" pitchFamily="18" charset="0"/>
              </a:rPr>
              <a:t>Consistent</a:t>
            </a:r>
          </a:p>
          <a:p>
            <a:pPr lvl="0"/>
            <a:r>
              <a:rPr lang="en-US" sz="2000" dirty="0">
                <a:latin typeface="Times New Roman" pitchFamily="18" charset="0"/>
                <a:cs typeface="Times New Roman" pitchFamily="18" charset="0"/>
              </a:rPr>
              <a:t>Coherent</a:t>
            </a:r>
          </a:p>
          <a:p>
            <a:pPr lvl="0"/>
            <a:r>
              <a:rPr lang="en-US" sz="2000" dirty="0">
                <a:latin typeface="Times New Roman" pitchFamily="18" charset="0"/>
                <a:cs typeface="Times New Roman" pitchFamily="18" charset="0"/>
              </a:rPr>
              <a:t>Comprehensible</a:t>
            </a:r>
          </a:p>
          <a:p>
            <a:pPr lvl="0"/>
            <a:r>
              <a:rPr lang="en-US" sz="2000" dirty="0">
                <a:latin typeface="Times New Roman" pitchFamily="18" charset="0"/>
                <a:cs typeface="Times New Roman" pitchFamily="18" charset="0"/>
              </a:rPr>
              <a:t>Modifiable</a:t>
            </a:r>
          </a:p>
          <a:p>
            <a:pPr lvl="0"/>
            <a:r>
              <a:rPr lang="en-US" sz="2000" dirty="0">
                <a:latin typeface="Times New Roman" pitchFamily="18" charset="0"/>
                <a:cs typeface="Times New Roman" pitchFamily="18" charset="0"/>
              </a:rPr>
              <a:t>Verifiable</a:t>
            </a:r>
          </a:p>
          <a:p>
            <a:pPr lvl="0"/>
            <a:r>
              <a:rPr lang="en-US" sz="2000" dirty="0">
                <a:latin typeface="Times New Roman" pitchFamily="18" charset="0"/>
                <a:cs typeface="Times New Roman" pitchFamily="18" charset="0"/>
              </a:rPr>
              <a:t>Prioritized</a:t>
            </a:r>
          </a:p>
          <a:p>
            <a:pPr lvl="0"/>
            <a:r>
              <a:rPr lang="en-US" sz="2000" dirty="0">
                <a:latin typeface="Times New Roman" pitchFamily="18" charset="0"/>
                <a:cs typeface="Times New Roman" pitchFamily="18" charset="0"/>
              </a:rPr>
              <a:t>Unambiguous</a:t>
            </a:r>
          </a:p>
          <a:p>
            <a:pPr lvl="0"/>
            <a:r>
              <a:rPr lang="en-US" sz="2000" dirty="0">
                <a:latin typeface="Times New Roman" pitchFamily="18" charset="0"/>
                <a:cs typeface="Times New Roman" pitchFamily="18" charset="0"/>
              </a:rPr>
              <a:t>Traceable</a:t>
            </a:r>
          </a:p>
          <a:p>
            <a:pPr lvl="0"/>
            <a:r>
              <a:rPr lang="en-US" sz="2000" dirty="0">
                <a:latin typeface="Times New Roman" pitchFamily="18" charset="0"/>
                <a:cs typeface="Times New Roman" pitchFamily="18" charset="0"/>
              </a:rPr>
              <a:t>Credible source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58184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ctr">
              <a:buNone/>
            </a:pPr>
            <a:r>
              <a:rPr lang="en-US" sz="2100" b="1" dirty="0" smtClean="0">
                <a:latin typeface="Times New Roman" pitchFamily="18" charset="0"/>
                <a:cs typeface="Times New Roman" pitchFamily="18" charset="0"/>
              </a:rPr>
              <a:t>Validation and Management</a:t>
            </a:r>
          </a:p>
          <a:p>
            <a:pPr algn="just"/>
            <a:endParaRPr lang="en-US" sz="1800" b="1" dirty="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Requirements </a:t>
            </a:r>
            <a:r>
              <a:rPr lang="en-US" sz="1800" b="1" dirty="0">
                <a:latin typeface="Times New Roman" pitchFamily="18" charset="0"/>
                <a:cs typeface="Times New Roman" pitchFamily="18" charset="0"/>
              </a:rPr>
              <a:t>validation</a:t>
            </a:r>
            <a:r>
              <a:rPr lang="en-US" sz="1800" dirty="0">
                <a:latin typeface="Times New Roman" pitchFamily="18" charset="0"/>
                <a:cs typeface="Times New Roman" pitchFamily="18" charset="0"/>
              </a:rPr>
              <a:t> is the process of checking that requirements defined for development, define the system that the customer really </a:t>
            </a:r>
            <a:r>
              <a:rPr lang="en-US" sz="1800" dirty="0" smtClean="0">
                <a:latin typeface="Times New Roman" pitchFamily="18" charset="0"/>
                <a:cs typeface="Times New Roman" pitchFamily="18" charset="0"/>
              </a:rPr>
              <a:t>wants</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check issues related to requirements, we perform requirements validation.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usually use requirements validation to check error at the initial phase of development as the error may increase excessive rework when detected later in the development process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the requirements validation process, we perform a different type of test to check the </a:t>
            </a:r>
            <a:r>
              <a:rPr lang="en-US" sz="1800" dirty="0" smtClean="0">
                <a:latin typeface="Times New Roman" pitchFamily="18" charset="0"/>
                <a:cs typeface="Times New Roman" pitchFamily="18" charset="0"/>
              </a:rPr>
              <a:t>requirements which include </a:t>
            </a:r>
          </a:p>
          <a:p>
            <a:pPr marL="109728" indent="0" fontAlgn="base">
              <a:buNone/>
            </a:pPr>
            <a:r>
              <a:rPr lang="en-US" sz="1800" dirty="0" smtClean="0"/>
              <a:t> </a:t>
            </a:r>
            <a:endParaRPr lang="en-US" sz="1800" dirty="0"/>
          </a:p>
          <a:p>
            <a:pPr lvl="0" fontAlgn="base"/>
            <a:r>
              <a:rPr lang="en-US" sz="1900" dirty="0">
                <a:latin typeface="Times New Roman" pitchFamily="18" charset="0"/>
                <a:cs typeface="Times New Roman" pitchFamily="18" charset="0"/>
              </a:rPr>
              <a:t>Completeness checks</a:t>
            </a:r>
          </a:p>
          <a:p>
            <a:pPr lvl="0" fontAlgn="base"/>
            <a:r>
              <a:rPr lang="en-US" sz="1900" dirty="0">
                <a:latin typeface="Times New Roman" pitchFamily="18" charset="0"/>
                <a:cs typeface="Times New Roman" pitchFamily="18" charset="0"/>
              </a:rPr>
              <a:t>Consistency checks</a:t>
            </a:r>
          </a:p>
          <a:p>
            <a:pPr lvl="0" fontAlgn="base"/>
            <a:r>
              <a:rPr lang="en-US" sz="1900" dirty="0">
                <a:latin typeface="Times New Roman" pitchFamily="18" charset="0"/>
                <a:cs typeface="Times New Roman" pitchFamily="18" charset="0"/>
              </a:rPr>
              <a:t>Validity checks</a:t>
            </a:r>
          </a:p>
          <a:p>
            <a:pPr lvl="0" fontAlgn="base"/>
            <a:r>
              <a:rPr lang="en-US" sz="1900" dirty="0">
                <a:latin typeface="Times New Roman" pitchFamily="18" charset="0"/>
                <a:cs typeface="Times New Roman" pitchFamily="18" charset="0"/>
              </a:rPr>
              <a:t>Realism checks</a:t>
            </a:r>
          </a:p>
          <a:p>
            <a:pPr lvl="0" fontAlgn="base"/>
            <a:r>
              <a:rPr lang="en-US" sz="1900" dirty="0">
                <a:latin typeface="Times New Roman" pitchFamily="18" charset="0"/>
                <a:cs typeface="Times New Roman" pitchFamily="18" charset="0"/>
              </a:rPr>
              <a:t>Ambiguity checks</a:t>
            </a:r>
          </a:p>
          <a:p>
            <a:pPr lvl="0" fontAlgn="base"/>
            <a:r>
              <a:rPr lang="en-US" sz="1900" dirty="0">
                <a:latin typeface="Times New Roman" pitchFamily="18" charset="0"/>
                <a:cs typeface="Times New Roman" pitchFamily="18" charset="0"/>
              </a:rPr>
              <a:t>Verifiability</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endParaRPr lang="en-US" dirty="0"/>
          </a:p>
        </p:txBody>
      </p:sp>
    </p:spTree>
    <p:extLst>
      <p:ext uri="{BB962C8B-B14F-4D97-AF65-F5344CB8AC3E}">
        <p14:creationId xmlns:p14="http://schemas.microsoft.com/office/powerpoint/2010/main" val="2591305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1400" dirty="0">
                <a:latin typeface="Times New Roman" pitchFamily="18" charset="0"/>
                <a:cs typeface="Times New Roman" pitchFamily="18" charset="0"/>
              </a:rPr>
              <a:t>The output of requirements validation is the list of problems and agreed on actions of detected problems. </a:t>
            </a:r>
            <a:endParaRPr lang="en-US" sz="1400" dirty="0" smtClean="0">
              <a:latin typeface="Times New Roman" pitchFamily="18" charset="0"/>
              <a:cs typeface="Times New Roman" pitchFamily="18" charset="0"/>
            </a:endParaRPr>
          </a:p>
          <a:p>
            <a:pPr fontAlgn="base"/>
            <a:endParaRPr lang="en-US" sz="1400" dirty="0" smtClean="0">
              <a:latin typeface="Times New Roman" pitchFamily="18" charset="0"/>
              <a:cs typeface="Times New Roman" pitchFamily="18" charset="0"/>
            </a:endParaRPr>
          </a:p>
          <a:p>
            <a:pPr fontAlgn="base"/>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lists of problems indicate the problem detected during the process of requirement validation. </a:t>
            </a:r>
            <a:endParaRPr lang="en-US" sz="1400" dirty="0" smtClean="0">
              <a:latin typeface="Times New Roman" pitchFamily="18" charset="0"/>
              <a:cs typeface="Times New Roman" pitchFamily="18" charset="0"/>
            </a:endParaRPr>
          </a:p>
          <a:p>
            <a:pPr fontAlgn="base"/>
            <a:endParaRPr lang="en-US" sz="1400" dirty="0" smtClean="0">
              <a:latin typeface="Times New Roman" pitchFamily="18" charset="0"/>
              <a:cs typeface="Times New Roman" pitchFamily="18" charset="0"/>
            </a:endParaRPr>
          </a:p>
          <a:p>
            <a:pPr fontAlgn="base"/>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list of agreed action states the corrective action that should be taken to fix the detected problem</a:t>
            </a:r>
            <a:r>
              <a:rPr lang="en-US" sz="1400" dirty="0" smtClean="0">
                <a:latin typeface="Times New Roman" pitchFamily="18" charset="0"/>
                <a:cs typeface="Times New Roman" pitchFamily="18" charset="0"/>
              </a:rPr>
              <a:t>.</a:t>
            </a:r>
          </a:p>
          <a:p>
            <a:pPr fontAlgn="base"/>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There are several techniques which are used either individually or in conjunction with other techniques to check to check entire or part of the system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9255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400" b="1" dirty="0">
                <a:latin typeface="Times New Roman" pitchFamily="18" charset="0"/>
                <a:cs typeface="Times New Roman" pitchFamily="18" charset="0"/>
              </a:rPr>
              <a:t>Test case generation</a:t>
            </a:r>
            <a:r>
              <a:rPr lang="en-US" sz="1400" b="1" dirty="0" smtClean="0">
                <a:latin typeface="Times New Roman" pitchFamily="18" charset="0"/>
                <a:cs typeface="Times New Roman" pitchFamily="18" charset="0"/>
              </a:rPr>
              <a:t>:</a:t>
            </a:r>
          </a:p>
          <a:p>
            <a:pPr algn="just"/>
            <a:r>
              <a:rPr lang="en-US" sz="1400" dirty="0" smtClean="0">
                <a:latin typeface="Times New Roman" pitchFamily="18" charset="0"/>
                <a:cs typeface="Times New Roman" pitchFamily="18" charset="0"/>
              </a:rPr>
              <a:t>Requirement </a:t>
            </a:r>
            <a:r>
              <a:rPr lang="en-US" sz="1400" dirty="0">
                <a:latin typeface="Times New Roman" pitchFamily="18" charset="0"/>
                <a:cs typeface="Times New Roman" pitchFamily="18" charset="0"/>
              </a:rPr>
              <a:t>mentioned in SRS document should be testable, the conducted tests reveal the error present in the requirement. </a:t>
            </a:r>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is generally believed that if the test is difficult or impossible to design than, this usually means that requirement will be difficult to implement and it should be </a:t>
            </a:r>
            <a:r>
              <a:rPr lang="en-US" sz="1400" dirty="0" smtClean="0">
                <a:latin typeface="Times New Roman" pitchFamily="18" charset="0"/>
                <a:cs typeface="Times New Roman" pitchFamily="18" charset="0"/>
              </a:rPr>
              <a:t>reconsidered</a:t>
            </a:r>
          </a:p>
          <a:p>
            <a:pPr algn="just"/>
            <a:endParaRPr lang="en-US" sz="1400" dirty="0" smtClean="0">
              <a:latin typeface="Times New Roman" pitchFamily="18" charset="0"/>
              <a:cs typeface="Times New Roman" pitchFamily="18" charset="0"/>
            </a:endParaRPr>
          </a:p>
          <a:p>
            <a:pPr marL="109728" lvl="0" indent="0" algn="just">
              <a:buNone/>
            </a:pPr>
            <a:r>
              <a:rPr lang="en-US" sz="1400" b="1" dirty="0">
                <a:latin typeface="Times New Roman" pitchFamily="18" charset="0"/>
                <a:cs typeface="Times New Roman" pitchFamily="18" charset="0"/>
              </a:rPr>
              <a:t>Prototyping</a:t>
            </a:r>
            <a:r>
              <a:rPr lang="en-US" sz="1400" b="1" dirty="0" smtClean="0">
                <a:latin typeface="Times New Roman" pitchFamily="18" charset="0"/>
                <a:cs typeface="Times New Roman" pitchFamily="18" charset="0"/>
              </a:rPr>
              <a:t>:</a:t>
            </a:r>
          </a:p>
          <a:p>
            <a:pPr lvl="0" algn="just"/>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validation techniques the prototype of the system is presented before the end-user or customer, they experiment with the presented model and check if it meets their need</a:t>
            </a:r>
            <a:r>
              <a:rPr lang="en-US" sz="1400" dirty="0" smtClean="0">
                <a:latin typeface="Times New Roman" pitchFamily="18" charset="0"/>
                <a:cs typeface="Times New Roman" pitchFamily="18" charset="0"/>
              </a:rPr>
              <a:t>.</a:t>
            </a:r>
          </a:p>
          <a:p>
            <a:pPr lvl="0" algn="just"/>
            <a:endParaRPr lang="en-US" sz="1400" dirty="0" smtClean="0">
              <a:latin typeface="Times New Roman" pitchFamily="18" charset="0"/>
              <a:cs typeface="Times New Roman" pitchFamily="18" charset="0"/>
            </a:endParaRPr>
          </a:p>
          <a:p>
            <a:pPr lvl="0"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This type of model is generally used to collect feedback about the requirement of the user.</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84347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fontAlgn="base">
              <a:buNone/>
            </a:pPr>
            <a:r>
              <a:rPr lang="en-US" sz="1400" b="1" dirty="0" smtClean="0">
                <a:latin typeface="Times New Roman" pitchFamily="18" charset="0"/>
                <a:cs typeface="Times New Roman" pitchFamily="18" charset="0"/>
              </a:rPr>
              <a:t>Requirements Reviews:</a:t>
            </a:r>
          </a:p>
          <a:p>
            <a:pPr marL="109728" indent="0" fontAlgn="base">
              <a:buNone/>
            </a:pPr>
            <a:endParaRPr lang="en-US" sz="1400" b="1" dirty="0" smtClean="0">
              <a:latin typeface="Times New Roman" pitchFamily="18" charset="0"/>
              <a:cs typeface="Times New Roman" pitchFamily="18" charset="0"/>
            </a:endParaRPr>
          </a:p>
          <a:p>
            <a:pPr fontAlgn="base"/>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approach, the SRS is carefully reviewed by a group of people including people from both the contractor </a:t>
            </a:r>
            <a:r>
              <a:rPr lang="en-US" sz="1400" dirty="0" err="1">
                <a:latin typeface="Times New Roman" pitchFamily="18" charset="0"/>
                <a:cs typeface="Times New Roman" pitchFamily="18" charset="0"/>
              </a:rPr>
              <a:t>organisations</a:t>
            </a:r>
            <a:r>
              <a:rPr lang="en-US" sz="1400" dirty="0">
                <a:latin typeface="Times New Roman" pitchFamily="18" charset="0"/>
                <a:cs typeface="Times New Roman" pitchFamily="18" charset="0"/>
              </a:rPr>
              <a:t> and the client side, the reviewer systematically analyses the document to check error and ambiguity</a:t>
            </a:r>
            <a:r>
              <a:rPr lang="en-US" sz="1400" dirty="0" smtClean="0">
                <a:latin typeface="Times New Roman" pitchFamily="18" charset="0"/>
                <a:cs typeface="Times New Roman" pitchFamily="18" charset="0"/>
              </a:rPr>
              <a:t>.</a:t>
            </a:r>
          </a:p>
          <a:p>
            <a:pPr fontAlgn="base"/>
            <a:endParaRPr lang="en-US" sz="1400" dirty="0">
              <a:latin typeface="Times New Roman" pitchFamily="18" charset="0"/>
              <a:cs typeface="Times New Roman" pitchFamily="18" charset="0"/>
            </a:endParaRPr>
          </a:p>
          <a:p>
            <a:pPr marL="109728" indent="0" fontAlgn="base">
              <a:buNone/>
            </a:pPr>
            <a:r>
              <a:rPr lang="en-US" sz="1400" b="1" dirty="0">
                <a:latin typeface="Times New Roman" pitchFamily="18" charset="0"/>
                <a:cs typeface="Times New Roman" pitchFamily="18" charset="0"/>
              </a:rPr>
              <a:t>Automated Consistency Analysis</a:t>
            </a:r>
            <a:r>
              <a:rPr lang="en-US" sz="1400" b="1" dirty="0" smtClean="0">
                <a:latin typeface="Times New Roman" pitchFamily="18" charset="0"/>
                <a:cs typeface="Times New Roman" pitchFamily="18" charset="0"/>
              </a:rPr>
              <a:t>:</a:t>
            </a:r>
          </a:p>
          <a:p>
            <a:pPr fontAlgn="base"/>
            <a:endParaRPr lang="en-US" sz="1400" dirty="0">
              <a:latin typeface="Times New Roman" pitchFamily="18" charset="0"/>
              <a:cs typeface="Times New Roman" pitchFamily="18" charset="0"/>
            </a:endParaRPr>
          </a:p>
          <a:p>
            <a:pPr lvl="0" algn="just" fontAlgn="base"/>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approach is used for automatic detection of an error, such as </a:t>
            </a:r>
            <a:r>
              <a:rPr lang="en-US" sz="1400" dirty="0" err="1">
                <a:latin typeface="Times New Roman" pitchFamily="18" charset="0"/>
                <a:cs typeface="Times New Roman" pitchFamily="18" charset="0"/>
              </a:rPr>
              <a:t>nondeterminism</a:t>
            </a:r>
            <a:r>
              <a:rPr lang="en-US" sz="1400" dirty="0">
                <a:latin typeface="Times New Roman" pitchFamily="18" charset="0"/>
                <a:cs typeface="Times New Roman" pitchFamily="18" charset="0"/>
              </a:rPr>
              <a:t>, missing cases, a type error, and circular definitions, in requirements specifications</a:t>
            </a:r>
            <a:r>
              <a:rPr lang="en-US" sz="1400" dirty="0" smtClean="0">
                <a:latin typeface="Times New Roman" pitchFamily="18" charset="0"/>
                <a:cs typeface="Times New Roman" pitchFamily="18" charset="0"/>
              </a:rPr>
              <a:t>.</a:t>
            </a:r>
          </a:p>
          <a:p>
            <a:pPr lvl="0" algn="just" fontAlgn="base"/>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First, the requirement is structured in formal notation then CASE tool is used to check in-consistency of the system, The report of all inconsistencies is identified and corrective actions are taken</a:t>
            </a:r>
            <a:r>
              <a:rPr lang="en-US" sz="1400" dirty="0" smtClean="0">
                <a:latin typeface="Times New Roman" pitchFamily="18" charset="0"/>
                <a:cs typeface="Times New Roman" pitchFamily="18" charset="0"/>
              </a:rPr>
              <a:t>.</a:t>
            </a:r>
          </a:p>
          <a:p>
            <a:pPr fontAlgn="base"/>
            <a:endParaRPr lang="en-US" sz="1800" dirty="0" smtClean="0">
              <a:latin typeface="Times New Roman" pitchFamily="18" charset="0"/>
              <a:cs typeface="Times New Roman" pitchFamily="18" charset="0"/>
            </a:endParaRPr>
          </a:p>
          <a:p>
            <a:pPr marL="109728" lvl="0" indent="0">
              <a:buNone/>
            </a:pP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35522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800" b="1" dirty="0">
                <a:latin typeface="Times New Roman" pitchFamily="18" charset="0"/>
                <a:cs typeface="Times New Roman" pitchFamily="18" charset="0"/>
              </a:rPr>
              <a:t>Functional Requirement</a:t>
            </a:r>
            <a:endParaRPr lang="en-US" sz="1800" b="1"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software engineering, a functional requirement defines a system or its component.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describes the functions a software must perform</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657599"/>
            <a:ext cx="32956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4313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nSpc>
                <a:spcPct val="150000"/>
              </a:lnSpc>
            </a:pPr>
            <a:r>
              <a:rPr lang="en-US" sz="1400" b="1" dirty="0">
                <a:latin typeface="Times New Roman" pitchFamily="18" charset="0"/>
                <a:cs typeface="Times New Roman" pitchFamily="18" charset="0"/>
              </a:rPr>
              <a:t>Walk-through:</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 walkthrough does not have a formally defined procedure and does not require a differentiated role assignment</a:t>
            </a:r>
            <a:r>
              <a:rPr lang="en-US" sz="1400" dirty="0" smtClean="0">
                <a:latin typeface="Times New Roman" pitchFamily="18" charset="0"/>
                <a:cs typeface="Times New Roman" pitchFamily="18" charset="0"/>
              </a:rPr>
              <a:t>.</a:t>
            </a:r>
          </a:p>
          <a:p>
            <a:pPr lvl="1" fontAlgn="base">
              <a:lnSpc>
                <a:spcPct val="150000"/>
              </a:lnSpc>
            </a:pPr>
            <a:r>
              <a:rPr lang="en-US" sz="1400" dirty="0">
                <a:latin typeface="Times New Roman" pitchFamily="18" charset="0"/>
                <a:cs typeface="Times New Roman" pitchFamily="18" charset="0"/>
              </a:rPr>
              <a:t>Checking early whether the idea is feasible or not.</a:t>
            </a:r>
          </a:p>
          <a:p>
            <a:pPr lvl="1" fontAlgn="base">
              <a:lnSpc>
                <a:spcPct val="150000"/>
              </a:lnSpc>
            </a:pPr>
            <a:r>
              <a:rPr lang="en-US" sz="1400" dirty="0">
                <a:latin typeface="Times New Roman" pitchFamily="18" charset="0"/>
                <a:cs typeface="Times New Roman" pitchFamily="18" charset="0"/>
              </a:rPr>
              <a:t>Obtaining the opinions and suggestion of other people.</a:t>
            </a:r>
          </a:p>
          <a:p>
            <a:pPr lvl="1" fontAlgn="base">
              <a:lnSpc>
                <a:spcPct val="150000"/>
              </a:lnSpc>
            </a:pPr>
            <a:r>
              <a:rPr lang="en-US" sz="1400" dirty="0">
                <a:latin typeface="Times New Roman" pitchFamily="18" charset="0"/>
                <a:cs typeface="Times New Roman" pitchFamily="18" charset="0"/>
              </a:rPr>
              <a:t>Checking the approval of others and reaching an agreement</a:t>
            </a:r>
            <a:r>
              <a:rPr lang="en-US" sz="1400" dirty="0" smtClean="0">
                <a:latin typeface="Times New Roman" pitchFamily="18" charset="0"/>
                <a:cs typeface="Times New Roman" pitchFamily="18" charset="0"/>
              </a:rPr>
              <a:t>.</a:t>
            </a:r>
          </a:p>
          <a:p>
            <a:pPr lvl="1" fontAlgn="base">
              <a:lnSpc>
                <a:spcPct val="150000"/>
              </a:lnSpc>
            </a:pPr>
            <a:endParaRPr lang="en-US" sz="1400" dirty="0">
              <a:latin typeface="Times New Roman" pitchFamily="18" charset="0"/>
              <a:cs typeface="Times New Roman" pitchFamily="18" charset="0"/>
            </a:endParaRPr>
          </a:p>
          <a:p>
            <a:pPr lvl="0">
              <a:lnSpc>
                <a:spcPct val="150000"/>
              </a:lnSpc>
            </a:pPr>
            <a:endParaRPr lang="en-US" sz="14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50092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fontAlgn="base">
              <a:buNone/>
            </a:pPr>
            <a:r>
              <a:rPr lang="en-US" sz="1400" b="1" dirty="0">
                <a:latin typeface="Times New Roman" pitchFamily="18" charset="0"/>
                <a:cs typeface="Times New Roman" pitchFamily="18" charset="0"/>
              </a:rPr>
              <a:t>Fundamentals of Requirement Analysis</a:t>
            </a:r>
            <a:endParaRPr lang="en-US" sz="1400" b="1" dirty="0" smtClean="0">
              <a:latin typeface="Times New Roman" pitchFamily="18" charset="0"/>
              <a:cs typeface="Times New Roman" pitchFamily="18" charset="0"/>
            </a:endParaRPr>
          </a:p>
          <a:p>
            <a:pPr marL="109728" indent="0" algn="just" fontAlgn="base">
              <a:buNone/>
            </a:pPr>
            <a:endParaRPr lang="en-US" sz="1400" b="1" dirty="0">
              <a:latin typeface="Times New Roman" pitchFamily="18" charset="0"/>
              <a:cs typeface="Times New Roman" pitchFamily="18" charset="0"/>
            </a:endParaRPr>
          </a:p>
          <a:p>
            <a:pPr marL="109728" indent="0" algn="just" fontAlgn="base">
              <a:buNone/>
            </a:pPr>
            <a:r>
              <a:rPr lang="en-US" sz="1400" b="1" dirty="0" smtClean="0">
                <a:latin typeface="Times New Roman" pitchFamily="18" charset="0"/>
                <a:cs typeface="Times New Roman" pitchFamily="18" charset="0"/>
              </a:rPr>
              <a:t>Requirements </a:t>
            </a:r>
            <a:r>
              <a:rPr lang="en-US" sz="1400" b="1" dirty="0">
                <a:latin typeface="Times New Roman" pitchFamily="18" charset="0"/>
                <a:cs typeface="Times New Roman" pitchFamily="18" charset="0"/>
              </a:rPr>
              <a:t>analysis process</a:t>
            </a:r>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Requirements Analysis is the process of defining the expectations of the users for an application that is to be built or modified</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Requirements analysis involves all the tasks that are conducted to identify the needs of different stakeholders</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Therefore requirements analysis means to analyze, document, validate and manage software or system requirements. </a:t>
            </a:r>
            <a:endParaRPr lang="en-US" sz="1400" dirty="0" smtClean="0">
              <a:latin typeface="Times New Roman" pitchFamily="18" charset="0"/>
              <a:cs typeface="Times New Roman" pitchFamily="18" charset="0"/>
            </a:endParaRP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High-quality </a:t>
            </a:r>
            <a:r>
              <a:rPr lang="en-US" sz="1400" dirty="0">
                <a:latin typeface="Times New Roman" pitchFamily="18" charset="0"/>
                <a:cs typeface="Times New Roman" pitchFamily="18" charset="0"/>
              </a:rPr>
              <a:t>requirements are documented, actionable, measurable, testable, traceable, helps to identify business opportunities, and are defined to a facilitate system design.</a:t>
            </a:r>
          </a:p>
          <a:p>
            <a:endParaRPr lang="en-US" dirty="0"/>
          </a:p>
        </p:txBody>
      </p:sp>
      <p:sp>
        <p:nvSpPr>
          <p:cNvPr id="3" name="Title 2"/>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58893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fontAlgn="base">
              <a:buNone/>
            </a:pPr>
            <a:r>
              <a:rPr lang="en-US" sz="1400" b="1" dirty="0" smtClean="0">
                <a:latin typeface="Times New Roman" pitchFamily="18" charset="0"/>
                <a:cs typeface="Times New Roman" pitchFamily="18" charset="0"/>
              </a:rPr>
              <a:t>Requirements Analysis process</a:t>
            </a:r>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The requirements analysis process involves the following steps</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Eliciting </a:t>
            </a:r>
            <a:r>
              <a:rPr lang="en-US" sz="1400" dirty="0" err="1">
                <a:latin typeface="Times New Roman" pitchFamily="18" charset="0"/>
                <a:cs typeface="Times New Roman" pitchFamily="18" charset="0"/>
              </a:rPr>
              <a:t>requirements.The</a:t>
            </a:r>
            <a:r>
              <a:rPr lang="en-US" sz="1400" dirty="0">
                <a:latin typeface="Times New Roman" pitchFamily="18" charset="0"/>
                <a:cs typeface="Times New Roman" pitchFamily="18" charset="0"/>
              </a:rPr>
              <a:t> process of gathering requirements by communicating with the customers is known as eliciting </a:t>
            </a:r>
            <a:r>
              <a:rPr lang="en-US" sz="1400" dirty="0" smtClean="0">
                <a:latin typeface="Times New Roman" pitchFamily="18" charset="0"/>
                <a:cs typeface="Times New Roman" pitchFamily="18" charset="0"/>
              </a:rPr>
              <a:t>requirements</a:t>
            </a:r>
          </a:p>
          <a:p>
            <a:pPr algn="just" fontAlgn="base"/>
            <a:endParaRPr lang="en-US" sz="1400" dirty="0">
              <a:latin typeface="Times New Roman" pitchFamily="18" charset="0"/>
              <a:cs typeface="Times New Roman" pitchFamily="18" charset="0"/>
            </a:endParaRPr>
          </a:p>
          <a:p>
            <a:pPr marL="109728" indent="0" algn="just" fontAlgn="base">
              <a:buNone/>
            </a:pPr>
            <a:r>
              <a:rPr lang="en-US" sz="1400" b="1" dirty="0">
                <a:latin typeface="Times New Roman" pitchFamily="18" charset="0"/>
                <a:cs typeface="Times New Roman" pitchFamily="18" charset="0"/>
              </a:rPr>
              <a:t>Analyzing </a:t>
            </a:r>
            <a:r>
              <a:rPr lang="en-US" sz="1400" b="1" dirty="0" smtClean="0">
                <a:latin typeface="Times New Roman" pitchFamily="18" charset="0"/>
                <a:cs typeface="Times New Roman" pitchFamily="18" charset="0"/>
              </a:rPr>
              <a:t>requirements</a:t>
            </a:r>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This step helps to determine the quality of the requirements. It involves identifying whether the requirements are unclear, incomplete, ambiguous, and contradictory. These issues resolved before moving to the next step</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marL="109728" indent="0" algn="just" fontAlgn="base">
              <a:buNone/>
            </a:pPr>
            <a:r>
              <a:rPr lang="en-US" sz="1400" b="1" dirty="0">
                <a:latin typeface="Times New Roman" pitchFamily="18" charset="0"/>
                <a:cs typeface="Times New Roman" pitchFamily="18" charset="0"/>
              </a:rPr>
              <a:t>Requirements </a:t>
            </a:r>
            <a:r>
              <a:rPr lang="en-US" sz="1400" b="1" dirty="0" smtClean="0">
                <a:latin typeface="Times New Roman" pitchFamily="18" charset="0"/>
                <a:cs typeface="Times New Roman" pitchFamily="18" charset="0"/>
              </a:rPr>
              <a:t>modeling</a:t>
            </a:r>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In Requirements modeling, the requirements are usually documented in different formats such as use cases, user stories, natural-language documents, or process specification.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51621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fontAlgn="base">
              <a:buNone/>
            </a:pPr>
            <a:r>
              <a:rPr lang="en-US" sz="1400" b="1" dirty="0">
                <a:latin typeface="Times New Roman" pitchFamily="18" charset="0"/>
                <a:cs typeface="Times New Roman" pitchFamily="18" charset="0"/>
              </a:rPr>
              <a:t>Review and retrospective</a:t>
            </a:r>
            <a:endParaRPr lang="en-US" sz="1400" dirty="0">
              <a:latin typeface="Times New Roman" pitchFamily="18" charset="0"/>
              <a:cs typeface="Times New Roman" pitchFamily="18" charset="0"/>
            </a:endParaRPr>
          </a:p>
          <a:p>
            <a:pPr algn="just" fontAlgn="base"/>
            <a:r>
              <a:rPr lang="en-US" sz="1400" dirty="0">
                <a:latin typeface="Times New Roman" pitchFamily="18" charset="0"/>
                <a:cs typeface="Times New Roman" pitchFamily="18" charset="0"/>
              </a:rPr>
              <a:t>This step is conducted to reflect on the previous iterations of requirements gathering in a bid to make improvements in the process going forward</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marL="109728" indent="0" algn="just" fontAlgn="base">
              <a:buNone/>
            </a:pPr>
            <a:r>
              <a:rPr lang="en-US" sz="1400" b="1" dirty="0">
                <a:latin typeface="Times New Roman" pitchFamily="18" charset="0"/>
                <a:cs typeface="Times New Roman" pitchFamily="18" charset="0"/>
              </a:rPr>
              <a:t>Requirements Analysis Techniques</a:t>
            </a:r>
          </a:p>
          <a:p>
            <a:pPr algn="just" fontAlgn="base"/>
            <a:r>
              <a:rPr lang="en-US" sz="1400" dirty="0">
                <a:latin typeface="Times New Roman" pitchFamily="18" charset="0"/>
                <a:cs typeface="Times New Roman" pitchFamily="18" charset="0"/>
              </a:rPr>
              <a:t>There are different techniques used for Requirements Analysis. Below is a list of different Requirements Analysis Techniques</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marL="109728" indent="0" algn="just" fontAlgn="base">
              <a:buNone/>
            </a:pPr>
            <a:r>
              <a:rPr lang="en-US" sz="1400" b="1" dirty="0">
                <a:latin typeface="Times New Roman" pitchFamily="18" charset="0"/>
                <a:cs typeface="Times New Roman" pitchFamily="18" charset="0"/>
              </a:rPr>
              <a:t>Business process modeling notation (BPMN)</a:t>
            </a:r>
          </a:p>
          <a:p>
            <a:pPr algn="just" fontAlgn="base"/>
            <a:r>
              <a:rPr lang="en-US" sz="1400" dirty="0">
                <a:latin typeface="Times New Roman" pitchFamily="18" charset="0"/>
                <a:cs typeface="Times New Roman" pitchFamily="18" charset="0"/>
              </a:rPr>
              <a:t>This technique is similar to creating process flowcharts, </a:t>
            </a:r>
            <a:r>
              <a:rPr lang="en-US" sz="1400" dirty="0" smtClean="0">
                <a:latin typeface="Times New Roman" pitchFamily="18" charset="0"/>
                <a:cs typeface="Times New Roman" pitchFamily="18" charset="0"/>
              </a:rPr>
              <a:t>although</a:t>
            </a:r>
            <a:r>
              <a:rPr lang="en-US" sz="1400" u="sng"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BPMN</a:t>
            </a:r>
            <a:r>
              <a:rPr lang="en-US" sz="1400" dirty="0">
                <a:latin typeface="Times New Roman" pitchFamily="18" charset="0"/>
                <a:cs typeface="Times New Roman" pitchFamily="18" charset="0"/>
              </a:rPr>
              <a:t> has its own symbols and elements</a:t>
            </a:r>
            <a:r>
              <a:rPr lang="en-US" sz="1400" dirty="0" smtClean="0">
                <a:latin typeface="Times New Roman" pitchFamily="18" charset="0"/>
                <a:cs typeface="Times New Roman" pitchFamily="18" charset="0"/>
              </a:rPr>
              <a:t>.</a:t>
            </a: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Business process modeling and notation is used to create graphs for the business process. These graphs simplify understanding the business process. </a:t>
            </a:r>
            <a:endParaRPr lang="en-US" sz="1400" dirty="0" smtClean="0">
              <a:latin typeface="Times New Roman" pitchFamily="18" charset="0"/>
              <a:cs typeface="Times New Roman" pitchFamily="18" charset="0"/>
            </a:endParaRP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BPMN </a:t>
            </a:r>
            <a:r>
              <a:rPr lang="en-US" sz="1400" dirty="0">
                <a:latin typeface="Times New Roman" pitchFamily="18" charset="0"/>
                <a:cs typeface="Times New Roman" pitchFamily="18" charset="0"/>
              </a:rPr>
              <a:t>is widely popular as a process improvement methodology.</a:t>
            </a:r>
          </a:p>
          <a:p>
            <a:pPr algn="just" fontAlgn="base"/>
            <a:endParaRPr lang="en-US" sz="14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62177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fontAlgn="base">
              <a:buNone/>
            </a:pPr>
            <a:r>
              <a:rPr lang="en-US" sz="1400" b="1" dirty="0">
                <a:latin typeface="Times New Roman" pitchFamily="18" charset="0"/>
                <a:cs typeface="Times New Roman" pitchFamily="18" charset="0"/>
              </a:rPr>
              <a:t>UML (Unified Modeling Language)</a:t>
            </a:r>
          </a:p>
          <a:p>
            <a:pPr algn="just" fontAlgn="base"/>
            <a:r>
              <a:rPr lang="en-US" sz="1400" dirty="0">
                <a:latin typeface="Times New Roman" pitchFamily="18" charset="0"/>
                <a:cs typeface="Times New Roman" pitchFamily="18" charset="0"/>
              </a:rPr>
              <a:t>UML consists of an integrated set of diagrams that are created to specify, visualize, construct and document the artifacts of a software system. </a:t>
            </a:r>
            <a:endParaRPr lang="en-US" sz="1400" dirty="0" smtClean="0">
              <a:latin typeface="Times New Roman" pitchFamily="18" charset="0"/>
              <a:cs typeface="Times New Roman" pitchFamily="18" charset="0"/>
            </a:endParaRP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UML </a:t>
            </a:r>
            <a:r>
              <a:rPr lang="en-US" sz="1400" dirty="0">
                <a:latin typeface="Times New Roman" pitchFamily="18" charset="0"/>
                <a:cs typeface="Times New Roman" pitchFamily="18" charset="0"/>
              </a:rPr>
              <a:t>is a useful technique while creating object-oriented software and working with the software development process. </a:t>
            </a:r>
            <a:endParaRPr lang="en-US" sz="1400" dirty="0" smtClean="0">
              <a:latin typeface="Times New Roman" pitchFamily="18" charset="0"/>
              <a:cs typeface="Times New Roman" pitchFamily="18" charset="0"/>
            </a:endParaRP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In UML, graphical notations are used to represent the design of a software project. </a:t>
            </a:r>
            <a:endParaRPr lang="en-US" sz="1400" dirty="0" smtClean="0">
              <a:latin typeface="Times New Roman" pitchFamily="18" charset="0"/>
              <a:cs typeface="Times New Roman" pitchFamily="18" charset="0"/>
            </a:endParaRPr>
          </a:p>
          <a:p>
            <a:pPr algn="just" fontAlgn="base"/>
            <a:endParaRPr lang="en-US" sz="1400" dirty="0">
              <a:latin typeface="Times New Roman" pitchFamily="18" charset="0"/>
              <a:cs typeface="Times New Roman" pitchFamily="18" charset="0"/>
            </a:endParaRPr>
          </a:p>
          <a:p>
            <a:pPr algn="just" fontAlgn="base"/>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UML also help in validating the architectural design of the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15958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fontAlgn="base">
              <a:buNone/>
            </a:pPr>
            <a:r>
              <a:rPr lang="en-US" sz="1500" b="1" dirty="0">
                <a:latin typeface="Times New Roman" pitchFamily="18" charset="0"/>
                <a:cs typeface="Times New Roman" pitchFamily="18" charset="0"/>
              </a:rPr>
              <a:t>Flowchart technique</a:t>
            </a:r>
          </a:p>
          <a:p>
            <a:pPr algn="just" fontAlgn="base"/>
            <a:r>
              <a:rPr lang="en-US" sz="1500" dirty="0">
                <a:latin typeface="Times New Roman" pitchFamily="18" charset="0"/>
                <a:cs typeface="Times New Roman" pitchFamily="18" charset="0"/>
              </a:rPr>
              <a:t>A flowchart depicts the sequential flow and control logic of a set of activities that are related</a:t>
            </a:r>
            <a:r>
              <a:rPr lang="en-US" sz="1500" dirty="0" smtClean="0">
                <a:latin typeface="Times New Roman" pitchFamily="18" charset="0"/>
                <a:cs typeface="Times New Roman" pitchFamily="18" charset="0"/>
              </a:rPr>
              <a:t>.</a:t>
            </a:r>
          </a:p>
          <a:p>
            <a:pPr algn="just" fontAlgn="base"/>
            <a:endParaRPr lang="en-US" sz="1500" dirty="0" smtClean="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Flowcharts are in different formats such as linear, cross-functional, and top-down.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The </a:t>
            </a:r>
            <a:r>
              <a:rPr lang="en-US" sz="1500" dirty="0">
                <a:latin typeface="Times New Roman" pitchFamily="18" charset="0"/>
                <a:cs typeface="Times New Roman" pitchFamily="18" charset="0"/>
              </a:rPr>
              <a:t>flowchart can represent system interactions, data flows, etc.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Flow </a:t>
            </a:r>
            <a:r>
              <a:rPr lang="en-US" sz="1500" dirty="0">
                <a:latin typeface="Times New Roman" pitchFamily="18" charset="0"/>
                <a:cs typeface="Times New Roman" pitchFamily="18" charset="0"/>
              </a:rPr>
              <a:t>charts are easy to understand and can be used by both the technical and non-technical team members.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Flowchart </a:t>
            </a:r>
            <a:r>
              <a:rPr lang="en-US" sz="1500" dirty="0">
                <a:latin typeface="Times New Roman" pitchFamily="18" charset="0"/>
                <a:cs typeface="Times New Roman" pitchFamily="18" charset="0"/>
              </a:rPr>
              <a:t>technique helps in showcasing the critical attributes of a process.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96851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fontAlgn="base">
              <a:buNone/>
            </a:pPr>
            <a:r>
              <a:rPr lang="en-US" sz="1500" b="1" dirty="0">
                <a:latin typeface="Times New Roman" pitchFamily="18" charset="0"/>
                <a:cs typeface="Times New Roman" pitchFamily="18" charset="0"/>
              </a:rPr>
              <a:t>Data flow diagram</a:t>
            </a:r>
          </a:p>
          <a:p>
            <a:pPr algn="just" fontAlgn="base"/>
            <a:r>
              <a:rPr lang="en-US" sz="1500" dirty="0">
                <a:latin typeface="Times New Roman" pitchFamily="18" charset="0"/>
                <a:cs typeface="Times New Roman" pitchFamily="18" charset="0"/>
              </a:rPr>
              <a:t>This technique is used to visually represent systems and processes that are complex and difficult to describe in text</a:t>
            </a:r>
            <a:r>
              <a:rPr lang="en-US" sz="1500" dirty="0" smtClean="0">
                <a:latin typeface="Times New Roman" pitchFamily="18" charset="0"/>
                <a:cs typeface="Times New Roman" pitchFamily="18" charset="0"/>
              </a:rPr>
              <a:t>.</a:t>
            </a: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Data flow diagrams represent the flow of information through a process or a system</a:t>
            </a:r>
            <a:r>
              <a:rPr lang="en-US" sz="1500" dirty="0" smtClean="0">
                <a:latin typeface="Times New Roman" pitchFamily="18" charset="0"/>
                <a:cs typeface="Times New Roman" pitchFamily="18" charset="0"/>
              </a:rPr>
              <a:t>.</a:t>
            </a: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It also includes the data inputs and outputs, data stores, and the various </a:t>
            </a:r>
            <a:r>
              <a:rPr lang="en-US" sz="1500" dirty="0" smtClean="0">
                <a:latin typeface="Times New Roman" pitchFamily="18" charset="0"/>
                <a:cs typeface="Times New Roman" pitchFamily="18" charset="0"/>
              </a:rPr>
              <a:t>sub process </a:t>
            </a:r>
            <a:r>
              <a:rPr lang="en-US" sz="1500" dirty="0">
                <a:latin typeface="Times New Roman" pitchFamily="18" charset="0"/>
                <a:cs typeface="Times New Roman" pitchFamily="18" charset="0"/>
              </a:rPr>
              <a:t>through which the data moves.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DFD </a:t>
            </a:r>
            <a:r>
              <a:rPr lang="en-US" sz="1500" dirty="0">
                <a:latin typeface="Times New Roman" pitchFamily="18" charset="0"/>
                <a:cs typeface="Times New Roman" pitchFamily="18" charset="0"/>
              </a:rPr>
              <a:t>describes various entities and their relationships with the help of standardized notations and symbols.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By </a:t>
            </a:r>
            <a:r>
              <a:rPr lang="en-US" sz="1500" dirty="0">
                <a:latin typeface="Times New Roman" pitchFamily="18" charset="0"/>
                <a:cs typeface="Times New Roman" pitchFamily="18" charset="0"/>
              </a:rPr>
              <a:t>visualizing all the elements of the system it is easier to identify any shortcomings. </a:t>
            </a:r>
            <a:endParaRPr lang="en-US" sz="1500" dirty="0" smtClean="0">
              <a:latin typeface="Times New Roman" pitchFamily="18" charset="0"/>
              <a:cs typeface="Times New Roman" pitchFamily="18" charset="0"/>
            </a:endParaRPr>
          </a:p>
          <a:p>
            <a:pPr algn="just" fontAlgn="base"/>
            <a:endParaRPr lang="en-US" sz="1500" dirty="0">
              <a:latin typeface="Times New Roman" pitchFamily="18" charset="0"/>
              <a:cs typeface="Times New Roman" pitchFamily="18" charset="0"/>
            </a:endParaRPr>
          </a:p>
          <a:p>
            <a:pPr algn="just" fontAlgn="base"/>
            <a:r>
              <a:rPr lang="en-US" sz="1500" dirty="0" smtClean="0">
                <a:latin typeface="Times New Roman" pitchFamily="18" charset="0"/>
                <a:cs typeface="Times New Roman" pitchFamily="18" charset="0"/>
              </a:rPr>
              <a:t>These </a:t>
            </a:r>
            <a:r>
              <a:rPr lang="en-US" sz="1500" dirty="0">
                <a:latin typeface="Times New Roman" pitchFamily="18" charset="0"/>
                <a:cs typeface="Times New Roman" pitchFamily="18" charset="0"/>
              </a:rPr>
              <a:t>shortcomings are then eliminated in a bid to create a robust solution.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694840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fontAlgn="base">
              <a:buNone/>
            </a:pPr>
            <a:r>
              <a:rPr lang="en-US" sz="1600" b="1" dirty="0">
                <a:latin typeface="Times New Roman" pitchFamily="18" charset="0"/>
                <a:cs typeface="Times New Roman" pitchFamily="18" charset="0"/>
              </a:rPr>
              <a:t>Gantt Charts</a:t>
            </a:r>
          </a:p>
          <a:p>
            <a:pPr algn="just" fontAlgn="base"/>
            <a:r>
              <a:rPr lang="en-US" sz="1600" dirty="0">
                <a:latin typeface="Times New Roman" pitchFamily="18" charset="0"/>
                <a:cs typeface="Times New Roman" pitchFamily="18" charset="0"/>
              </a:rPr>
              <a:t>Gantt charts used in project planning as they provide a visual representation of tasks that are scheduled along with the timelines. </a:t>
            </a:r>
            <a:endParaRPr lang="en-US" sz="1600" dirty="0" smtClean="0">
              <a:latin typeface="Times New Roman" pitchFamily="18" charset="0"/>
              <a:cs typeface="Times New Roman" pitchFamily="18" charset="0"/>
            </a:endParaRPr>
          </a:p>
          <a:p>
            <a:pPr algn="just" fontAlgn="base"/>
            <a:endParaRPr lang="en-US" sz="1600" dirty="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Gantt charts help to know what is scheduled to be completed by which date. </a:t>
            </a:r>
            <a:endParaRPr lang="en-US" sz="1600" dirty="0" smtClean="0">
              <a:latin typeface="Times New Roman" pitchFamily="18" charset="0"/>
              <a:cs typeface="Times New Roman" pitchFamily="18" charset="0"/>
            </a:endParaRPr>
          </a:p>
          <a:p>
            <a:pPr algn="just" fontAlgn="base"/>
            <a:endParaRPr lang="en-US" sz="1600" dirty="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start and end dates of all the tasks in the project can be seen in a single view</a:t>
            </a:r>
            <a:r>
              <a:rPr lang="en-US" sz="1600" dirty="0" smtClean="0">
                <a:latin typeface="Times New Roman" pitchFamily="18" charset="0"/>
                <a:cs typeface="Times New Roman" pitchFamily="18" charset="0"/>
              </a:rPr>
              <a:t>.</a:t>
            </a:r>
          </a:p>
          <a:p>
            <a:pPr algn="just" fontAlgn="base"/>
            <a:endParaRPr lang="en-US" sz="1600" dirty="0">
              <a:latin typeface="Times New Roman" pitchFamily="18" charset="0"/>
              <a:cs typeface="Times New Roman" pitchFamily="18" charset="0"/>
            </a:endParaRPr>
          </a:p>
          <a:p>
            <a:pPr marL="109728" indent="0" algn="just" fontAlgn="base">
              <a:buNone/>
            </a:pPr>
            <a:r>
              <a:rPr lang="en-US" sz="1600" b="1" dirty="0">
                <a:latin typeface="Times New Roman" pitchFamily="18" charset="0"/>
                <a:cs typeface="Times New Roman" pitchFamily="18" charset="0"/>
              </a:rPr>
              <a:t>Gap Analysis</a:t>
            </a:r>
          </a:p>
          <a:p>
            <a:pPr algn="just" fontAlgn="base"/>
            <a:r>
              <a:rPr lang="en-US" sz="1600" dirty="0">
                <a:latin typeface="Times New Roman" pitchFamily="18" charset="0"/>
                <a:cs typeface="Times New Roman" pitchFamily="18" charset="0"/>
              </a:rPr>
              <a:t>Gap analysis is a technique which helps to analyze the gaps in performance of a software application to determine whether the business requirements are met or not</a:t>
            </a:r>
            <a:r>
              <a:rPr lang="en-US" sz="1600" dirty="0" smtClean="0">
                <a:latin typeface="Times New Roman" pitchFamily="18" charset="0"/>
                <a:cs typeface="Times New Roman" pitchFamily="18" charset="0"/>
              </a:rPr>
              <a:t>.</a:t>
            </a:r>
          </a:p>
          <a:p>
            <a:pPr algn="just" fontAlgn="base"/>
            <a:endParaRPr lang="en-US" sz="1600" dirty="0" smtClean="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also involves the steps that are to be taken to ensure that all the business </a:t>
            </a:r>
            <a:r>
              <a:rPr lang="en-US" sz="1600" dirty="0" smtClean="0">
                <a:latin typeface="Times New Roman" pitchFamily="18" charset="0"/>
                <a:cs typeface="Times New Roman" pitchFamily="18" charset="0"/>
              </a:rPr>
              <a:t>requirements are </a:t>
            </a:r>
            <a:r>
              <a:rPr lang="en-US" sz="1600" dirty="0">
                <a:latin typeface="Times New Roman" pitchFamily="18" charset="0"/>
                <a:cs typeface="Times New Roman" pitchFamily="18" charset="0"/>
              </a:rPr>
              <a:t>met successfully</a:t>
            </a:r>
            <a:r>
              <a:rPr lang="en-US" sz="1600" dirty="0" smtClean="0">
                <a:latin typeface="Times New Roman" pitchFamily="18" charset="0"/>
                <a:cs typeface="Times New Roman" pitchFamily="18" charset="0"/>
              </a:rPr>
              <a:t>.</a:t>
            </a:r>
          </a:p>
          <a:p>
            <a:pPr algn="just" fontAlgn="base"/>
            <a:endParaRPr lang="en-US" sz="1600" dirty="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Gap denotes the difference between the present state and the target state. </a:t>
            </a:r>
            <a:endParaRPr lang="en-US" sz="1600" dirty="0" smtClean="0">
              <a:latin typeface="Times New Roman" pitchFamily="18" charset="0"/>
              <a:cs typeface="Times New Roman" pitchFamily="18" charset="0"/>
            </a:endParaRPr>
          </a:p>
          <a:p>
            <a:pPr algn="just" fontAlgn="base"/>
            <a:endParaRPr lang="en-US" sz="1600" dirty="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Gap </a:t>
            </a:r>
            <a:r>
              <a:rPr lang="en-US" sz="1600" dirty="0">
                <a:latin typeface="Times New Roman" pitchFamily="18" charset="0"/>
                <a:cs typeface="Times New Roman" pitchFamily="18" charset="0"/>
              </a:rPr>
              <a:t>analysis is also known as need analysis, need assessment or need-gap analysis</a:t>
            </a:r>
            <a:r>
              <a:rPr lang="en-US" sz="2100"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852310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1900" b="1" dirty="0" smtClean="0">
              <a:latin typeface="Times New Roman" pitchFamily="18" charset="0"/>
              <a:cs typeface="Times New Roman" pitchFamily="18" charset="0"/>
            </a:endParaRPr>
          </a:p>
          <a:p>
            <a:pPr marL="109728" indent="0" algn="ctr">
              <a:buNone/>
            </a:pPr>
            <a:r>
              <a:rPr lang="en-US" sz="2000" b="1" dirty="0">
                <a:latin typeface="Times New Roman" pitchFamily="18" charset="0"/>
                <a:cs typeface="Times New Roman" pitchFamily="18" charset="0"/>
              </a:rPr>
              <a:t>Structured System Analysis</a:t>
            </a:r>
            <a:endParaRPr lang="en-US" sz="1900" b="1" dirty="0">
              <a:latin typeface="Times New Roman" pitchFamily="18" charset="0"/>
              <a:cs typeface="Times New Roman" pitchFamily="18" charset="0"/>
            </a:endParaRPr>
          </a:p>
          <a:p>
            <a:pPr marL="109728" indent="0">
              <a:buNone/>
            </a:pPr>
            <a:r>
              <a:rPr lang="en-US" sz="1500" b="1" dirty="0" smtClean="0">
                <a:latin typeface="Times New Roman" pitchFamily="18" charset="0"/>
                <a:cs typeface="Times New Roman" pitchFamily="18" charset="0"/>
              </a:rPr>
              <a:t>Structured </a:t>
            </a:r>
            <a:r>
              <a:rPr lang="en-US" sz="1500" b="1" dirty="0">
                <a:latin typeface="Times New Roman" pitchFamily="18" charset="0"/>
                <a:cs typeface="Times New Roman" pitchFamily="18" charset="0"/>
              </a:rPr>
              <a:t>Analysis </a:t>
            </a:r>
            <a:endParaRPr lang="en-US" sz="1500" b="1"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It</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is </a:t>
            </a:r>
            <a:r>
              <a:rPr lang="en-US" sz="1500" dirty="0">
                <a:latin typeface="Times New Roman" pitchFamily="18" charset="0"/>
                <a:cs typeface="Times New Roman" pitchFamily="18" charset="0"/>
              </a:rPr>
              <a:t>a development method that allows the analyst to understand the system and its activities in a logical way</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It is a systematic approach, which uses graphical tools that analyze and refine the objectives of an existing system and develop a new system specification which can be easily understandable by user</a:t>
            </a:r>
            <a:r>
              <a:rPr lang="en-US" sz="1500" dirty="0" smtClean="0">
                <a:latin typeface="Times New Roman" pitchFamily="18" charset="0"/>
                <a:cs typeface="Times New Roman" pitchFamily="18" charset="0"/>
              </a:rPr>
              <a:t>.</a:t>
            </a:r>
          </a:p>
          <a:p>
            <a:pPr algn="just"/>
            <a:endParaRPr lang="en-US" sz="1500" dirty="0" smtClean="0">
              <a:latin typeface="Times New Roman" pitchFamily="18" charset="0"/>
              <a:cs typeface="Times New Roman" pitchFamily="18" charset="0"/>
            </a:endParaRPr>
          </a:p>
          <a:p>
            <a:pPr marL="109728" indent="0" algn="just">
              <a:buNone/>
            </a:pPr>
            <a:r>
              <a:rPr lang="en-US" sz="1500" b="1" dirty="0" smtClean="0">
                <a:latin typeface="Times New Roman" pitchFamily="18" charset="0"/>
                <a:cs typeface="Times New Roman" pitchFamily="18" charset="0"/>
              </a:rPr>
              <a:t>It </a:t>
            </a:r>
            <a:r>
              <a:rPr lang="en-US" sz="1500" b="1" dirty="0">
                <a:latin typeface="Times New Roman" pitchFamily="18" charset="0"/>
                <a:cs typeface="Times New Roman" pitchFamily="18" charset="0"/>
              </a:rPr>
              <a:t>has following </a:t>
            </a:r>
            <a:r>
              <a:rPr lang="en-US" sz="1500" b="1" dirty="0" smtClean="0">
                <a:latin typeface="Times New Roman" pitchFamily="18" charset="0"/>
                <a:cs typeface="Times New Roman" pitchFamily="18" charset="0"/>
              </a:rPr>
              <a:t>attributes</a:t>
            </a:r>
            <a:endParaRPr lang="en-US" sz="1500" b="1"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is graphic which specifies the presentation of application.</a:t>
            </a:r>
          </a:p>
          <a:p>
            <a:pPr lvl="0" algn="just"/>
            <a:r>
              <a:rPr lang="en-US" sz="1500" dirty="0">
                <a:latin typeface="Times New Roman" pitchFamily="18" charset="0"/>
                <a:cs typeface="Times New Roman" pitchFamily="18" charset="0"/>
              </a:rPr>
              <a:t>It divides the processes so that it gives a clear picture of system flow.</a:t>
            </a:r>
          </a:p>
          <a:p>
            <a:pPr lvl="0" algn="just"/>
            <a:r>
              <a:rPr lang="en-US" sz="1500" dirty="0">
                <a:latin typeface="Times New Roman" pitchFamily="18" charset="0"/>
                <a:cs typeface="Times New Roman" pitchFamily="18" charset="0"/>
              </a:rPr>
              <a:t>It is logical rather than physical i.e., the elements of system do not depend on vendor or hardware.</a:t>
            </a:r>
          </a:p>
          <a:p>
            <a:pPr lvl="0" algn="just"/>
            <a:r>
              <a:rPr lang="en-US" sz="1500" dirty="0">
                <a:latin typeface="Times New Roman" pitchFamily="18" charset="0"/>
                <a:cs typeface="Times New Roman" pitchFamily="18" charset="0"/>
              </a:rPr>
              <a:t>It is an approach that works from high-level overviews to lower-level details.</a:t>
            </a:r>
          </a:p>
          <a:p>
            <a:endParaRPr lang="en-US" dirty="0"/>
          </a:p>
        </p:txBody>
      </p:sp>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88208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b="1" dirty="0">
                <a:latin typeface="Times New Roman" pitchFamily="18" charset="0"/>
                <a:cs typeface="Times New Roman" pitchFamily="18" charset="0"/>
              </a:rPr>
              <a:t>Structured Analysis </a:t>
            </a:r>
            <a:r>
              <a:rPr lang="en-US" sz="1800" b="1" dirty="0" smtClean="0">
                <a:latin typeface="Times New Roman" pitchFamily="18" charset="0"/>
                <a:cs typeface="Times New Roman" pitchFamily="18" charset="0"/>
              </a:rPr>
              <a:t>Tools</a:t>
            </a:r>
          </a:p>
          <a:p>
            <a:pPr marL="109728" indent="0">
              <a:buNone/>
            </a:pPr>
            <a:r>
              <a:rPr lang="en-US" sz="1800" dirty="0">
                <a:latin typeface="Times New Roman" pitchFamily="18" charset="0"/>
                <a:cs typeface="Times New Roman" pitchFamily="18" charset="0"/>
              </a:rPr>
              <a:t>During Structured Analysis, various tools and techniques are used for system development. They are </a:t>
            </a: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Data Flow Diagrams</a:t>
            </a:r>
          </a:p>
          <a:p>
            <a:pPr lvl="0"/>
            <a:r>
              <a:rPr lang="en-US" sz="1800" dirty="0">
                <a:latin typeface="Times New Roman" pitchFamily="18" charset="0"/>
                <a:cs typeface="Times New Roman" pitchFamily="18" charset="0"/>
              </a:rPr>
              <a:t>Data Dictionary</a:t>
            </a:r>
          </a:p>
          <a:p>
            <a:pPr lvl="0"/>
            <a:r>
              <a:rPr lang="en-US" sz="1800" dirty="0">
                <a:latin typeface="Times New Roman" pitchFamily="18" charset="0"/>
                <a:cs typeface="Times New Roman" pitchFamily="18" charset="0"/>
              </a:rPr>
              <a:t>Decision Trees</a:t>
            </a:r>
          </a:p>
          <a:p>
            <a:pPr lvl="0"/>
            <a:r>
              <a:rPr lang="en-US" sz="1800" dirty="0">
                <a:latin typeface="Times New Roman" pitchFamily="18" charset="0"/>
                <a:cs typeface="Times New Roman" pitchFamily="18" charset="0"/>
              </a:rPr>
              <a:t>Decision Tables</a:t>
            </a:r>
          </a:p>
          <a:p>
            <a:pPr lvl="0"/>
            <a:r>
              <a:rPr lang="en-US" sz="1800" dirty="0">
                <a:latin typeface="Times New Roman" pitchFamily="18" charset="0"/>
                <a:cs typeface="Times New Roman" pitchFamily="18" charset="0"/>
              </a:rPr>
              <a:t>Structured English</a:t>
            </a:r>
          </a:p>
          <a:p>
            <a:pPr lvl="0"/>
            <a:r>
              <a:rPr lang="en-US" sz="1800" dirty="0" err="1">
                <a:latin typeface="Times New Roman" pitchFamily="18" charset="0"/>
                <a:cs typeface="Times New Roman" pitchFamily="18" charset="0"/>
              </a:rPr>
              <a:t>Pseudocode</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3200400" y="2445326"/>
            <a:ext cx="5105400" cy="2590801"/>
          </a:xfrm>
          <a:prstGeom prst="rect">
            <a:avLst/>
          </a:prstGeom>
        </p:spPr>
      </p:pic>
    </p:spTree>
    <p:extLst>
      <p:ext uri="{BB962C8B-B14F-4D97-AF65-F5344CB8AC3E}">
        <p14:creationId xmlns:p14="http://schemas.microsoft.com/office/powerpoint/2010/main" val="3552054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b="1" dirty="0" smtClean="0">
                <a:latin typeface="Times New Roman" pitchFamily="18" charset="0"/>
                <a:cs typeface="Times New Roman" pitchFamily="18" charset="0"/>
              </a:rPr>
              <a:t>Functional Requirements Documentation:</a:t>
            </a:r>
          </a:p>
          <a:p>
            <a:r>
              <a:rPr lang="en-US" sz="1600" dirty="0">
                <a:latin typeface="Times New Roman" pitchFamily="18" charset="0"/>
                <a:cs typeface="Times New Roman" pitchFamily="18" charset="0"/>
              </a:rPr>
              <a:t>The Functional Requirements Specification documents the operations and activities that a system must be able to perform</a:t>
            </a:r>
            <a:r>
              <a:rPr lang="en-US" sz="16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pPr marL="109728" indent="0" algn="ctr">
              <a:buNone/>
            </a:pPr>
            <a:r>
              <a:rPr lang="en-US" sz="1400" b="1" dirty="0">
                <a:latin typeface="Times New Roman" pitchFamily="18" charset="0"/>
                <a:cs typeface="Times New Roman" pitchFamily="18" charset="0"/>
              </a:rPr>
              <a:t>Functional Requirements should include</a:t>
            </a:r>
            <a:r>
              <a:rPr lang="en-US" sz="1400" b="1" dirty="0" smtClean="0">
                <a:latin typeface="Times New Roman" pitchFamily="18" charset="0"/>
                <a:cs typeface="Times New Roman" pitchFamily="18" charset="0"/>
              </a:rPr>
              <a:t>:</a:t>
            </a:r>
          </a:p>
          <a:p>
            <a:pPr marL="109728" indent="0" algn="ctr">
              <a:buNone/>
            </a:pPr>
            <a:endParaRPr lang="en-US" sz="1400" b="1" dirty="0">
              <a:latin typeface="Times New Roman" pitchFamily="18" charset="0"/>
              <a:cs typeface="Times New Roman" pitchFamily="18" charset="0"/>
            </a:endParaRPr>
          </a:p>
          <a:p>
            <a:r>
              <a:rPr lang="en-US" sz="1600" dirty="0">
                <a:latin typeface="Times New Roman" pitchFamily="18" charset="0"/>
                <a:cs typeface="Times New Roman" pitchFamily="18" charset="0"/>
              </a:rPr>
              <a:t>Descriptions of data to be entered into the system</a:t>
            </a:r>
          </a:p>
          <a:p>
            <a:r>
              <a:rPr lang="en-US" sz="1600" dirty="0">
                <a:latin typeface="Times New Roman" pitchFamily="18" charset="0"/>
                <a:cs typeface="Times New Roman" pitchFamily="18" charset="0"/>
              </a:rPr>
              <a:t>Descriptions of operations performed by each screen</a:t>
            </a:r>
          </a:p>
          <a:p>
            <a:r>
              <a:rPr lang="en-US" sz="1600" dirty="0">
                <a:latin typeface="Times New Roman" pitchFamily="18" charset="0"/>
                <a:cs typeface="Times New Roman" pitchFamily="18" charset="0"/>
              </a:rPr>
              <a:t>Descriptions of work-flows performed by the system</a:t>
            </a:r>
          </a:p>
          <a:p>
            <a:r>
              <a:rPr lang="en-US" sz="1600" dirty="0">
                <a:latin typeface="Times New Roman" pitchFamily="18" charset="0"/>
                <a:cs typeface="Times New Roman" pitchFamily="18" charset="0"/>
              </a:rPr>
              <a:t>Descriptions of system reports or other outputs</a:t>
            </a:r>
          </a:p>
          <a:p>
            <a:r>
              <a:rPr lang="en-US" sz="1600" dirty="0">
                <a:latin typeface="Times New Roman" pitchFamily="18" charset="0"/>
                <a:cs typeface="Times New Roman" pitchFamily="18" charset="0"/>
              </a:rPr>
              <a:t>Who can enter the data into the system</a:t>
            </a:r>
          </a:p>
          <a:p>
            <a:r>
              <a:rPr lang="en-US" sz="1600" dirty="0">
                <a:latin typeface="Times New Roman" pitchFamily="18" charset="0"/>
                <a:cs typeface="Times New Roman" pitchFamily="18" charset="0"/>
              </a:rPr>
              <a:t>How the system meets applicable regulatory </a:t>
            </a:r>
            <a:r>
              <a:rPr lang="en-US" sz="1600" dirty="0" smtClean="0">
                <a:latin typeface="Times New Roman" pitchFamily="18" charset="0"/>
                <a:cs typeface="Times New Roman" pitchFamily="18" charset="0"/>
              </a:rPr>
              <a:t>requirements</a:t>
            </a:r>
          </a:p>
          <a:p>
            <a:endParaRPr lang="en-US" sz="1600" dirty="0" smtClean="0">
              <a:latin typeface="Times New Roman" pitchFamily="18" charset="0"/>
              <a:cs typeface="Times New Roman" pitchFamily="18" charset="0"/>
            </a:endParaRPr>
          </a:p>
          <a:p>
            <a:pPr marL="109728" indent="0" algn="just">
              <a:buNone/>
            </a:pPr>
            <a:r>
              <a:rPr lang="en-US" sz="1600" dirty="0">
                <a:latin typeface="Times New Roman" pitchFamily="18" charset="0"/>
                <a:cs typeface="Times New Roman" pitchFamily="18" charset="0"/>
              </a:rPr>
              <a:t>The Functional Requirements Specification is designed to be read by a general audience. </a:t>
            </a:r>
            <a:endParaRPr lang="en-US" sz="1600" dirty="0" smtClean="0">
              <a:latin typeface="Times New Roman" pitchFamily="18" charset="0"/>
              <a:cs typeface="Times New Roman" pitchFamily="18" charset="0"/>
            </a:endParaRPr>
          </a:p>
          <a:p>
            <a:pPr marL="109728" indent="0" algn="just">
              <a:buNone/>
            </a:pPr>
            <a:r>
              <a:rPr lang="en-US" sz="1600" dirty="0" smtClean="0">
                <a:latin typeface="Times New Roman" pitchFamily="18" charset="0"/>
                <a:cs typeface="Times New Roman" pitchFamily="18" charset="0"/>
              </a:rPr>
              <a:t>Readers </a:t>
            </a:r>
            <a:r>
              <a:rPr lang="en-US" sz="1600" dirty="0">
                <a:latin typeface="Times New Roman" pitchFamily="18" charset="0"/>
                <a:cs typeface="Times New Roman" pitchFamily="18" charset="0"/>
              </a:rPr>
              <a:t>should understand the system, but no particular technical knowledge should be required to understand the document</a:t>
            </a:r>
            <a:endParaRPr lang="en-US" sz="1600" dirty="0" smtClean="0">
              <a:latin typeface="Times New Roman" pitchFamily="18" charset="0"/>
              <a:cs typeface="Times New Roman" pitchFamily="18" charset="0"/>
            </a:endParaRPr>
          </a:p>
          <a:p>
            <a:pPr marL="109728" indent="0">
              <a:buNone/>
            </a:pPr>
            <a:endParaRPr lang="en-US" sz="1600" dirty="0">
              <a:latin typeface="Times New Roman" pitchFamily="18" charset="0"/>
              <a:cs typeface="Times New Roman" pitchFamily="18" charset="0"/>
            </a:endParaRPr>
          </a:p>
          <a:p>
            <a:pPr marL="109728" indent="0" algn="just">
              <a:buNone/>
            </a:pP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003999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500" b="1" dirty="0">
                <a:latin typeface="Times New Roman" pitchFamily="18" charset="0"/>
                <a:cs typeface="Times New Roman" pitchFamily="18" charset="0"/>
              </a:rPr>
              <a:t>Data Flow Diagrams (DFD) or Bubble Chart</a:t>
            </a:r>
          </a:p>
          <a:p>
            <a:pPr algn="just"/>
            <a:r>
              <a:rPr lang="en-US" sz="1500" dirty="0">
                <a:latin typeface="Times New Roman" pitchFamily="18" charset="0"/>
                <a:cs typeface="Times New Roman" pitchFamily="18" charset="0"/>
              </a:rPr>
              <a:t>It is a technique developed by Larry Constantine to express the requirements of system in a graphical form</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shows the flow of data between various functions of system and specifies how the current system is implemented</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is an initial stage of design phase that functionally divides the requirement specifications down to the lowest level of detail</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Its graphical nature makes it a good communication tool between user and analyst or analyst and system designer</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gives an overview of what data a system processes, what transformations are performed, what data are stored, what results are produced and where they flow.</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595249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a:latin typeface="Times New Roman" pitchFamily="18" charset="0"/>
                <a:cs typeface="Times New Roman" pitchFamily="18" charset="0"/>
              </a:rPr>
              <a:t>Basic Elements of DFD</a:t>
            </a:r>
          </a:p>
          <a:p>
            <a:pPr algn="just"/>
            <a:r>
              <a:rPr lang="en-US" sz="1400" dirty="0">
                <a:latin typeface="Times New Roman" pitchFamily="18" charset="0"/>
                <a:cs typeface="Times New Roman" pitchFamily="18" charset="0"/>
              </a:rPr>
              <a:t>DFD is easy to understand and quite effective when the required design is not clear and the user wants a notational language for communication.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However</a:t>
            </a:r>
            <a:r>
              <a:rPr lang="en-US" sz="1400" dirty="0">
                <a:latin typeface="Times New Roman" pitchFamily="18" charset="0"/>
                <a:cs typeface="Times New Roman" pitchFamily="18" charset="0"/>
              </a:rPr>
              <a:t>, it requires a large number of iterations for obtaining the most accurate and complete solution</a:t>
            </a:r>
            <a:r>
              <a:rPr lang="en-US" sz="1400" dirty="0" smtClean="0">
                <a:latin typeface="Times New Roman" pitchFamily="18" charset="0"/>
                <a:cs typeface="Times New Roman" pitchFamily="18" charset="0"/>
              </a:rPr>
              <a:t>.</a:t>
            </a:r>
          </a:p>
          <a:p>
            <a:pPr algn="just"/>
            <a:endParaRPr lang="en-US" sz="1400" dirty="0" smtClean="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following table shows the symbols used in designing a DFD and their significance </a:t>
            </a:r>
            <a:endParaRPr lang="en-US" sz="14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743200" y="4038600"/>
            <a:ext cx="5791200" cy="2071255"/>
          </a:xfrm>
          <a:prstGeom prst="rect">
            <a:avLst/>
          </a:prstGeom>
        </p:spPr>
      </p:pic>
    </p:spTree>
    <p:extLst>
      <p:ext uri="{BB962C8B-B14F-4D97-AF65-F5344CB8AC3E}">
        <p14:creationId xmlns:p14="http://schemas.microsoft.com/office/powerpoint/2010/main" val="4122013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38200" y="1676400"/>
            <a:ext cx="7848599" cy="4267200"/>
          </a:xfrm>
          <a:prstGeom prst="rect">
            <a:avLst/>
          </a:prstGeom>
        </p:spPr>
      </p:pic>
    </p:spTree>
    <p:extLst>
      <p:ext uri="{BB962C8B-B14F-4D97-AF65-F5344CB8AC3E}">
        <p14:creationId xmlns:p14="http://schemas.microsoft.com/office/powerpoint/2010/main" val="22611012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Context Diagram</a:t>
            </a:r>
            <a:endParaRPr lang="en-US" sz="18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A context diagram helps in understanding the entire system by one DFD which gives the overview of a system. </a:t>
            </a:r>
          </a:p>
          <a:p>
            <a:pPr algn="just"/>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starts with mentioning major processes with little details and then goes onto giving more details of the processes with the top-down approach</a:t>
            </a:r>
            <a:r>
              <a:rPr lang="en-US" sz="1400" dirty="0" smtClean="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The context diagram of mess management is shown below</a:t>
            </a:r>
          </a:p>
          <a:p>
            <a:endParaRPr lang="en-US" dirty="0" smtClean="0"/>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723900" y="3352800"/>
            <a:ext cx="8077200" cy="2515870"/>
          </a:xfrm>
          <a:prstGeom prst="rect">
            <a:avLst/>
          </a:prstGeom>
        </p:spPr>
      </p:pic>
    </p:spTree>
    <p:extLst>
      <p:ext uri="{BB962C8B-B14F-4D97-AF65-F5344CB8AC3E}">
        <p14:creationId xmlns:p14="http://schemas.microsoft.com/office/powerpoint/2010/main" val="12286868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a:latin typeface="Times New Roman" pitchFamily="18" charset="0"/>
                <a:cs typeface="Times New Roman" pitchFamily="18" charset="0"/>
              </a:rPr>
              <a:t>Data Dictionary</a:t>
            </a: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A data dictionary is a structured repository of data elements in the system.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stores the descriptions of all DFD data elements that is, details and definitions of data flows, data stores, data stored in data stores, and the processes.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A data dictionary improves the communication between the analyst and the user. It plays an important role in building a database</a:t>
            </a:r>
            <a:r>
              <a:rPr lang="en-US" sz="14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Most DBMSs have a data dictionary as a standard feature. For example, refer the following table </a:t>
            </a: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981200" y="4419600"/>
            <a:ext cx="5562600" cy="1193800"/>
          </a:xfrm>
          <a:prstGeom prst="rect">
            <a:avLst/>
          </a:prstGeom>
        </p:spPr>
      </p:pic>
    </p:spTree>
    <p:extLst>
      <p:ext uri="{BB962C8B-B14F-4D97-AF65-F5344CB8AC3E}">
        <p14:creationId xmlns:p14="http://schemas.microsoft.com/office/powerpoint/2010/main" val="42296192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500" b="1" dirty="0">
                <a:latin typeface="Times New Roman" pitchFamily="18" charset="0"/>
                <a:cs typeface="Times New Roman" pitchFamily="18" charset="0"/>
              </a:rPr>
              <a:t>Decision Trees</a:t>
            </a: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Decision trees are a method for defining complex relationships by describing decisions and avoiding the problems in communication. </a:t>
            </a:r>
            <a:endParaRPr lang="en-US" sz="1500" dirty="0" smtClean="0">
              <a:latin typeface="Times New Roman" pitchFamily="18" charset="0"/>
              <a:cs typeface="Times New Roman" pitchFamily="18" charset="0"/>
            </a:endParaRPr>
          </a:p>
          <a:p>
            <a:pPr algn="just"/>
            <a:endParaRPr lang="en-US" sz="15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A </a:t>
            </a:r>
            <a:r>
              <a:rPr lang="en-US" sz="1500" dirty="0">
                <a:latin typeface="Times New Roman" pitchFamily="18" charset="0"/>
                <a:cs typeface="Times New Roman" pitchFamily="18" charset="0"/>
              </a:rPr>
              <a:t>decision tree is a diagram that shows alternative actions and conditions within horizontal tree framework. </a:t>
            </a:r>
            <a:endParaRPr lang="en-US" sz="1500" dirty="0" smtClean="0">
              <a:latin typeface="Times New Roman" pitchFamily="18" charset="0"/>
              <a:cs typeface="Times New Roman" pitchFamily="18" charset="0"/>
            </a:endParaRPr>
          </a:p>
          <a:p>
            <a:pPr algn="just"/>
            <a:endParaRPr lang="en-US" sz="15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Thus</a:t>
            </a:r>
            <a:r>
              <a:rPr lang="en-US" sz="1500" dirty="0">
                <a:latin typeface="Times New Roman" pitchFamily="18" charset="0"/>
                <a:cs typeface="Times New Roman" pitchFamily="18" charset="0"/>
              </a:rPr>
              <a:t>, it depicts which conditions to consider first, second, and so on</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Decision trees depict the relationship of each condition and their permissible actions</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A square node indicates an action and a circle indicates a condition</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It forces analysts to consider the sequence of decisions and identifies the actual decision that must be made.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44410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major limitation of a decision tree is that it lacks information in its format to describe what other combinations of conditions you can take for testing. It is a single representation of the relationships between conditions and actions</a:t>
            </a:r>
            <a:r>
              <a:rPr lang="en-US" sz="14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r>
              <a:rPr lang="en-US" sz="1400" dirty="0">
                <a:latin typeface="Times New Roman" pitchFamily="18" charset="0"/>
                <a:cs typeface="Times New Roman" pitchFamily="18" charset="0"/>
              </a:rPr>
              <a:t>For example, refer the following decision </a:t>
            </a:r>
            <a:r>
              <a:rPr lang="en-US" sz="1400" dirty="0" smtClean="0">
                <a:latin typeface="Times New Roman" pitchFamily="18" charset="0"/>
                <a:cs typeface="Times New Roman" pitchFamily="18" charset="0"/>
              </a:rPr>
              <a:t>tree</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1295400" y="1676400"/>
            <a:ext cx="6629400" cy="1733550"/>
          </a:xfrm>
          <a:prstGeom prst="rect">
            <a:avLst/>
          </a:prstGeom>
        </p:spPr>
      </p:pic>
      <p:pic>
        <p:nvPicPr>
          <p:cNvPr id="8" name="Picture 7"/>
          <p:cNvPicPr/>
          <p:nvPr/>
        </p:nvPicPr>
        <p:blipFill>
          <a:blip r:embed="rId3"/>
          <a:stretch>
            <a:fillRect/>
          </a:stretch>
        </p:blipFill>
        <p:spPr>
          <a:xfrm>
            <a:off x="2362200" y="4953000"/>
            <a:ext cx="5219700" cy="1276350"/>
          </a:xfrm>
          <a:prstGeom prst="rect">
            <a:avLst/>
          </a:prstGeom>
        </p:spPr>
      </p:pic>
    </p:spTree>
    <p:extLst>
      <p:ext uri="{BB962C8B-B14F-4D97-AF65-F5344CB8AC3E}">
        <p14:creationId xmlns:p14="http://schemas.microsoft.com/office/powerpoint/2010/main" val="15624977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500" b="1" dirty="0">
                <a:latin typeface="Times New Roman" pitchFamily="18" charset="0"/>
                <a:cs typeface="Times New Roman" pitchFamily="18" charset="0"/>
              </a:rPr>
              <a:t>Decision Tables</a:t>
            </a:r>
          </a:p>
          <a:p>
            <a:pPr algn="just"/>
            <a:r>
              <a:rPr lang="en-US" sz="1500" dirty="0">
                <a:latin typeface="Times New Roman" pitchFamily="18" charset="0"/>
                <a:cs typeface="Times New Roman" pitchFamily="18" charset="0"/>
              </a:rPr>
              <a:t>Decision tables are a method of describing the complex logical relationship in a precise manner which is easily understandable</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is useful in situations where the resulting actions depend on the occurrence of one or several combinations of independent conditions</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It is a matrix containing row or columns for defining a problem and the actions</a:t>
            </a:r>
            <a:r>
              <a:rPr lang="en-US" sz="1500" dirty="0" smtClean="0">
                <a:latin typeface="Times New Roman" pitchFamily="18" charset="0"/>
                <a:cs typeface="Times New Roman" pitchFamily="18" charset="0"/>
              </a:rPr>
              <a:t>.</a:t>
            </a:r>
          </a:p>
          <a:p>
            <a:pPr marL="109728" indent="0" algn="just">
              <a:buNone/>
            </a:pPr>
            <a:r>
              <a:rPr lang="en-US" sz="1500" b="1" dirty="0" smtClean="0">
                <a:latin typeface="Times New Roman" pitchFamily="18" charset="0"/>
                <a:cs typeface="Times New Roman" pitchFamily="18" charset="0"/>
              </a:rPr>
              <a:t>Components </a:t>
            </a:r>
            <a:r>
              <a:rPr lang="en-US" sz="1500" b="1" dirty="0">
                <a:latin typeface="Times New Roman" pitchFamily="18" charset="0"/>
                <a:cs typeface="Times New Roman" pitchFamily="18" charset="0"/>
              </a:rPr>
              <a:t>of a Decision </a:t>
            </a:r>
            <a:r>
              <a:rPr lang="en-US" sz="1500" b="1" dirty="0" smtClean="0">
                <a:latin typeface="Times New Roman" pitchFamily="18" charset="0"/>
                <a:cs typeface="Times New Roman" pitchFamily="18" charset="0"/>
              </a:rPr>
              <a:t>Table</a:t>
            </a:r>
            <a:endParaRPr lang="en-US" sz="1500" b="1" dirty="0">
              <a:latin typeface="Times New Roman" pitchFamily="18" charset="0"/>
              <a:cs typeface="Times New Roman" pitchFamily="18" charset="0"/>
            </a:endParaRPr>
          </a:p>
          <a:p>
            <a:pPr lvl="0" algn="just"/>
            <a:r>
              <a:rPr lang="en-US" sz="1500" b="1" dirty="0">
                <a:latin typeface="Times New Roman" pitchFamily="18" charset="0"/>
                <a:cs typeface="Times New Roman" pitchFamily="18" charset="0"/>
              </a:rPr>
              <a:t>Condition Stub</a:t>
            </a:r>
            <a:r>
              <a:rPr lang="en-US" sz="1500" dirty="0">
                <a:latin typeface="Times New Roman" pitchFamily="18" charset="0"/>
                <a:cs typeface="Times New Roman" pitchFamily="18" charset="0"/>
              </a:rPr>
              <a:t> − It is in the upper left quadrant which lists all the condition to be checked.</a:t>
            </a:r>
          </a:p>
          <a:p>
            <a:pPr lvl="0" algn="just"/>
            <a:r>
              <a:rPr lang="en-US" sz="1500" b="1" dirty="0">
                <a:latin typeface="Times New Roman" pitchFamily="18" charset="0"/>
                <a:cs typeface="Times New Roman" pitchFamily="18" charset="0"/>
              </a:rPr>
              <a:t>Action Stub</a:t>
            </a:r>
            <a:r>
              <a:rPr lang="en-US" sz="1500" dirty="0">
                <a:latin typeface="Times New Roman" pitchFamily="18" charset="0"/>
                <a:cs typeface="Times New Roman" pitchFamily="18" charset="0"/>
              </a:rPr>
              <a:t> − It is in the lower left quadrant which outlines all the action to be carried out to meet such condition.</a:t>
            </a:r>
          </a:p>
          <a:p>
            <a:pPr lvl="0" algn="just"/>
            <a:r>
              <a:rPr lang="en-US" sz="1500" b="1" dirty="0">
                <a:latin typeface="Times New Roman" pitchFamily="18" charset="0"/>
                <a:cs typeface="Times New Roman" pitchFamily="18" charset="0"/>
              </a:rPr>
              <a:t>Condition Entry</a:t>
            </a:r>
            <a:r>
              <a:rPr lang="en-US" sz="1500" dirty="0">
                <a:latin typeface="Times New Roman" pitchFamily="18" charset="0"/>
                <a:cs typeface="Times New Roman" pitchFamily="18" charset="0"/>
              </a:rPr>
              <a:t> − It is in upper right quadrant which provides answers to questions asked in condition stub quadrant.</a:t>
            </a:r>
          </a:p>
          <a:p>
            <a:pPr lvl="0" algn="just"/>
            <a:r>
              <a:rPr lang="en-US" sz="1500" b="1" dirty="0">
                <a:latin typeface="Times New Roman" pitchFamily="18" charset="0"/>
                <a:cs typeface="Times New Roman" pitchFamily="18" charset="0"/>
              </a:rPr>
              <a:t>Action Entry</a:t>
            </a:r>
            <a:r>
              <a:rPr lang="en-US" sz="1500" dirty="0">
                <a:latin typeface="Times New Roman" pitchFamily="18" charset="0"/>
                <a:cs typeface="Times New Roman" pitchFamily="18" charset="0"/>
              </a:rPr>
              <a:t> − It is in lower right quadrant which indicates the appropriate action resulting from the answers to the conditions in the condition entry quadrant.</a:t>
            </a:r>
          </a:p>
          <a:p>
            <a:pPr lvl="0"/>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143891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latin typeface="Times New Roman" pitchFamily="18" charset="0"/>
                <a:cs typeface="Times New Roman" pitchFamily="18" charset="0"/>
              </a:rPr>
              <a:t>The entries in decision table are given by Decision Rules which define the relationships between combinations of conditions and courses of action. In rules section,</a:t>
            </a:r>
          </a:p>
          <a:p>
            <a:pPr lvl="0"/>
            <a:r>
              <a:rPr lang="en-US" sz="1400" dirty="0">
                <a:latin typeface="Times New Roman" pitchFamily="18" charset="0"/>
                <a:cs typeface="Times New Roman" pitchFamily="18" charset="0"/>
              </a:rPr>
              <a:t>Y shows the existence of a condition.</a:t>
            </a:r>
          </a:p>
          <a:p>
            <a:pPr lvl="0"/>
            <a:r>
              <a:rPr lang="en-US" sz="1400" dirty="0">
                <a:latin typeface="Times New Roman" pitchFamily="18" charset="0"/>
                <a:cs typeface="Times New Roman" pitchFamily="18" charset="0"/>
              </a:rPr>
              <a:t>N represents the condition, which is not satisfied.</a:t>
            </a:r>
          </a:p>
          <a:p>
            <a:pPr lvl="0"/>
            <a:r>
              <a:rPr lang="en-US" sz="1400" dirty="0">
                <a:latin typeface="Times New Roman" pitchFamily="18" charset="0"/>
                <a:cs typeface="Times New Roman" pitchFamily="18" charset="0"/>
              </a:rPr>
              <a:t>A blank - against action states it is to be ignored.</a:t>
            </a:r>
          </a:p>
          <a:p>
            <a:pPr lvl="0"/>
            <a:r>
              <a:rPr lang="en-US" sz="1400" dirty="0">
                <a:latin typeface="Times New Roman" pitchFamily="18" charset="0"/>
                <a:cs typeface="Times New Roman" pitchFamily="18" charset="0"/>
              </a:rPr>
              <a:t>X (or a check mark will do) against action states it is to be carried out.</a:t>
            </a:r>
          </a:p>
          <a:p>
            <a:r>
              <a:rPr lang="en-US" sz="1400" dirty="0">
                <a:latin typeface="Times New Roman" pitchFamily="18" charset="0"/>
                <a:cs typeface="Times New Roman" pitchFamily="18" charset="0"/>
              </a:rPr>
              <a:t>For example, refer the following table</a:t>
            </a: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765385" y="4038601"/>
            <a:ext cx="6017260" cy="2286000"/>
          </a:xfrm>
          <a:prstGeom prst="rect">
            <a:avLst/>
          </a:prstGeom>
        </p:spPr>
      </p:pic>
    </p:spTree>
    <p:extLst>
      <p:ext uri="{BB962C8B-B14F-4D97-AF65-F5344CB8AC3E}">
        <p14:creationId xmlns:p14="http://schemas.microsoft.com/office/powerpoint/2010/main" val="27251783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800" b="1" dirty="0">
                <a:latin typeface="Times New Roman" pitchFamily="18" charset="0"/>
                <a:cs typeface="Times New Roman" pitchFamily="18" charset="0"/>
              </a:rPr>
              <a:t>Software Prototyping</a:t>
            </a:r>
            <a:endParaRPr lang="en-US" sz="1800" b="1"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Prototype </a:t>
            </a:r>
            <a:r>
              <a:rPr lang="en-US" sz="1400" dirty="0">
                <a:latin typeface="Times New Roman" pitchFamily="18" charset="0"/>
                <a:cs typeface="Times New Roman" pitchFamily="18" charset="0"/>
              </a:rPr>
              <a:t>methodology is defined as a Software Development model in which a prototype is built, test, and then reworked when needed until an acceptable prototype is achieved.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also creates a base to produce the final system</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Software prototyping model works best in scenarios where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project's requirement are not known</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is an iterative, trial, and error method which take place between the developer and the </a:t>
            </a:r>
            <a:r>
              <a:rPr lang="en-US" sz="1400" dirty="0" smtClean="0">
                <a:latin typeface="Times New Roman" pitchFamily="18" charset="0"/>
                <a:cs typeface="Times New Roman" pitchFamily="18" charset="0"/>
              </a:rPr>
              <a:t>client</a:t>
            </a:r>
            <a:endParaRPr lang="en-US" sz="1400" dirty="0"/>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10304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2000" b="1" dirty="0">
                <a:latin typeface="Times New Roman" pitchFamily="18" charset="0"/>
                <a:cs typeface="Times New Roman" pitchFamily="18" charset="0"/>
              </a:rPr>
              <a:t>Non-Functional Requirement</a:t>
            </a:r>
            <a:endParaRPr lang="en-US" sz="1900" b="1"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non-functional requirement defines the quality attribute of a software system.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They </a:t>
            </a:r>
            <a:r>
              <a:rPr lang="en-US" sz="1600" dirty="0">
                <a:latin typeface="Times New Roman" pitchFamily="18" charset="0"/>
                <a:cs typeface="Times New Roman" pitchFamily="18" charset="0"/>
              </a:rPr>
              <a:t>represent a set of standards used to judge the </a:t>
            </a:r>
            <a:r>
              <a:rPr lang="en-US" sz="1600" dirty="0" smtClean="0">
                <a:latin typeface="Times New Roman" pitchFamily="18" charset="0"/>
                <a:cs typeface="Times New Roman" pitchFamily="18" charset="0"/>
              </a:rPr>
              <a:t>specific </a:t>
            </a:r>
            <a:r>
              <a:rPr lang="en-US" sz="1600" dirty="0">
                <a:latin typeface="Times New Roman" pitchFamily="18" charset="0"/>
                <a:cs typeface="Times New Roman" pitchFamily="18" charset="0"/>
              </a:rPr>
              <a:t>operation of a </a:t>
            </a:r>
            <a:r>
              <a:rPr lang="en-US" sz="1600" dirty="0" smtClean="0">
                <a:latin typeface="Times New Roman" pitchFamily="18" charset="0"/>
                <a:cs typeface="Times New Roman" pitchFamily="18" charset="0"/>
              </a:rPr>
              <a:t>system.</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While functional requirements define what the system does or must not do, non-functional requirements specify how the system should do </a:t>
            </a:r>
            <a:r>
              <a:rPr lang="en-US" sz="1600" dirty="0" smtClean="0">
                <a:latin typeface="Times New Roman" pitchFamily="18" charset="0"/>
                <a:cs typeface="Times New Roman" pitchFamily="18" charset="0"/>
              </a:rPr>
              <a:t>it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Non-functional requirements do not affect the basic functionality of the system (hence the name, non-functional requirements</a:t>
            </a:r>
            <a:r>
              <a:rPr lang="en-US" sz="16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Even if the non-functional requirements are not met, the system will still perform its basic purpose.</a:t>
            </a:r>
            <a:endParaRPr lang="en-US" sz="16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7816230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8" y="3299011"/>
            <a:ext cx="36861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2622405"/>
            <a:ext cx="34575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0243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132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300" b="1" dirty="0">
                <a:latin typeface="Times New Roman" pitchFamily="18" charset="0"/>
                <a:cs typeface="Times New Roman" pitchFamily="18" charset="0"/>
              </a:rPr>
              <a:t>Phases</a:t>
            </a:r>
            <a:endParaRPr lang="en-US" sz="1300" b="1" dirty="0" smtClean="0">
              <a:latin typeface="Times New Roman" pitchFamily="18" charset="0"/>
              <a:cs typeface="Times New Roman" pitchFamily="18" charset="0"/>
            </a:endParaRPr>
          </a:p>
          <a:p>
            <a:pPr marL="109728" indent="0" algn="just">
              <a:buNone/>
            </a:pPr>
            <a:endParaRPr lang="en-US" sz="1300" dirty="0">
              <a:latin typeface="Times New Roman" pitchFamily="18" charset="0"/>
              <a:cs typeface="Times New Roman" pitchFamily="18" charset="0"/>
            </a:endParaRPr>
          </a:p>
          <a:p>
            <a:pPr marL="109728" indent="0" algn="just">
              <a:buNone/>
            </a:pPr>
            <a:r>
              <a:rPr lang="en-US" sz="1300" dirty="0" smtClean="0">
                <a:latin typeface="Times New Roman" pitchFamily="18" charset="0"/>
                <a:cs typeface="Times New Roman" pitchFamily="18" charset="0"/>
              </a:rPr>
              <a:t>Prototyping </a:t>
            </a:r>
            <a:r>
              <a:rPr lang="en-US" sz="1300" dirty="0">
                <a:latin typeface="Times New Roman" pitchFamily="18" charset="0"/>
                <a:cs typeface="Times New Roman" pitchFamily="18" charset="0"/>
              </a:rPr>
              <a:t>Model has following six SDLC phases as follow</a:t>
            </a:r>
            <a:r>
              <a:rPr lang="en-US" sz="1300" dirty="0" smtClean="0">
                <a:latin typeface="Times New Roman" pitchFamily="18" charset="0"/>
                <a:cs typeface="Times New Roman" pitchFamily="18" charset="0"/>
              </a:rPr>
              <a:t>:</a:t>
            </a:r>
          </a:p>
          <a:p>
            <a:pPr marL="109728" indent="0" algn="just">
              <a:buNone/>
            </a:pPr>
            <a:endParaRPr lang="en-US" sz="1300" dirty="0" smtClean="0">
              <a:latin typeface="Times New Roman" pitchFamily="18" charset="0"/>
              <a:cs typeface="Times New Roman" pitchFamily="18" charset="0"/>
            </a:endParaRPr>
          </a:p>
          <a:p>
            <a:pPr algn="just"/>
            <a:r>
              <a:rPr lang="en-US" sz="1300" b="1" dirty="0">
                <a:latin typeface="Times New Roman" pitchFamily="18" charset="0"/>
                <a:cs typeface="Times New Roman" pitchFamily="18" charset="0"/>
              </a:rPr>
              <a:t>Step 1: Requirements gathering and analysis</a:t>
            </a:r>
          </a:p>
          <a:p>
            <a:pPr marL="109728" indent="0" algn="just">
              <a:buNone/>
            </a:pPr>
            <a:r>
              <a:rPr lang="en-US" sz="1300" dirty="0" smtClean="0">
                <a:latin typeface="Times New Roman" pitchFamily="18" charset="0"/>
                <a:cs typeface="Times New Roman" pitchFamily="18" charset="0"/>
              </a:rPr>
              <a:t>	A </a:t>
            </a:r>
            <a:r>
              <a:rPr lang="en-US" sz="1300" dirty="0">
                <a:latin typeface="Times New Roman" pitchFamily="18" charset="0"/>
                <a:cs typeface="Times New Roman" pitchFamily="18" charset="0"/>
              </a:rPr>
              <a:t>prototyping model starts with requirement analysis. In this phase, the requirements of the system are defined in detail. During the process, the users of the system are interviewed to know what is their expectation from the system</a:t>
            </a:r>
            <a:r>
              <a:rPr lang="en-US" sz="1300" dirty="0" smtClean="0">
                <a:latin typeface="Times New Roman" pitchFamily="18" charset="0"/>
                <a:cs typeface="Times New Roman" pitchFamily="18" charset="0"/>
              </a:rPr>
              <a:t>.</a:t>
            </a:r>
          </a:p>
          <a:p>
            <a:pPr marL="109728" indent="0" algn="just">
              <a:buNone/>
            </a:pPr>
            <a:endParaRPr lang="en-US" sz="1300" dirty="0">
              <a:latin typeface="Times New Roman" pitchFamily="18" charset="0"/>
              <a:cs typeface="Times New Roman" pitchFamily="18" charset="0"/>
            </a:endParaRPr>
          </a:p>
          <a:p>
            <a:pPr algn="just"/>
            <a:r>
              <a:rPr lang="en-US" sz="1300" b="1" dirty="0">
                <a:latin typeface="Times New Roman" pitchFamily="18" charset="0"/>
                <a:cs typeface="Times New Roman" pitchFamily="18" charset="0"/>
              </a:rPr>
              <a:t>Step 2: Quick design</a:t>
            </a:r>
          </a:p>
          <a:p>
            <a:pPr marL="109728" indent="0" algn="just">
              <a:buNone/>
            </a:pPr>
            <a:r>
              <a:rPr lang="en-US" sz="1300" dirty="0" smtClean="0">
                <a:latin typeface="Times New Roman" pitchFamily="18" charset="0"/>
                <a:cs typeface="Times New Roman" pitchFamily="18" charset="0"/>
              </a:rPr>
              <a:t>	The </a:t>
            </a:r>
            <a:r>
              <a:rPr lang="en-US" sz="1300" dirty="0">
                <a:latin typeface="Times New Roman" pitchFamily="18" charset="0"/>
                <a:cs typeface="Times New Roman" pitchFamily="18" charset="0"/>
              </a:rPr>
              <a:t>second phase is a preliminary design or a quick design. In this stage, a simple design of the system is created. However, it is not a complete design. It gives a brief idea of the system to the user. The quick design helps in developing the prototype</a:t>
            </a:r>
            <a:r>
              <a:rPr lang="en-US" sz="1300" dirty="0" smtClean="0">
                <a:latin typeface="Times New Roman" pitchFamily="18" charset="0"/>
                <a:cs typeface="Times New Roman" pitchFamily="18" charset="0"/>
              </a:rPr>
              <a:t>.</a:t>
            </a:r>
          </a:p>
          <a:p>
            <a:pPr marL="109728" indent="0" algn="just">
              <a:buNone/>
            </a:pPr>
            <a:endParaRPr lang="en-US" sz="1300" dirty="0">
              <a:latin typeface="Times New Roman" pitchFamily="18" charset="0"/>
              <a:cs typeface="Times New Roman" pitchFamily="18" charset="0"/>
            </a:endParaRPr>
          </a:p>
          <a:p>
            <a:pPr algn="just"/>
            <a:r>
              <a:rPr lang="en-US" sz="1300" b="1" dirty="0">
                <a:latin typeface="Times New Roman" pitchFamily="18" charset="0"/>
                <a:cs typeface="Times New Roman" pitchFamily="18" charset="0"/>
              </a:rPr>
              <a:t>Step 3: Build a Prototype</a:t>
            </a:r>
          </a:p>
          <a:p>
            <a:pPr marL="109728" indent="0" algn="just">
              <a:buNone/>
            </a:pPr>
            <a:r>
              <a:rPr lang="en-US" sz="1300" dirty="0" smtClean="0">
                <a:latin typeface="Times New Roman" pitchFamily="18" charset="0"/>
                <a:cs typeface="Times New Roman" pitchFamily="18" charset="0"/>
              </a:rPr>
              <a:t>	In </a:t>
            </a:r>
            <a:r>
              <a:rPr lang="en-US" sz="1300" dirty="0">
                <a:latin typeface="Times New Roman" pitchFamily="18" charset="0"/>
                <a:cs typeface="Times New Roman" pitchFamily="18" charset="0"/>
              </a:rPr>
              <a:t>this phase, an actual prototype is designed based on the information gathered from quick design. It is a small working model of the required system.</a:t>
            </a:r>
          </a:p>
          <a:p>
            <a:pPr marL="109728" indent="0">
              <a:buNone/>
            </a:pPr>
            <a:endParaRPr lang="en-US" dirty="0"/>
          </a:p>
          <a:p>
            <a:endParaRPr lang="en-US" dirty="0"/>
          </a:p>
        </p:txBody>
      </p:sp>
      <p:sp>
        <p:nvSpPr>
          <p:cNvPr id="3" name="Title 2"/>
          <p:cNvSpPr>
            <a:spLocks noGrp="1"/>
          </p:cNvSpPr>
          <p:nvPr>
            <p:ph type="title"/>
          </p:nvPr>
        </p:nvSpPr>
        <p:spPr/>
        <p:txBody>
          <a:bodyPr>
            <a:normAutofit/>
          </a:bodyPr>
          <a:lstStyle/>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111688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400" b="1" dirty="0">
                <a:latin typeface="Times New Roman" pitchFamily="18" charset="0"/>
                <a:cs typeface="Times New Roman" pitchFamily="18" charset="0"/>
              </a:rPr>
              <a:t>Step 4: Initial user evaluation</a:t>
            </a:r>
          </a:p>
          <a:p>
            <a:pPr marL="109728" indent="0" algn="just">
              <a:buNone/>
            </a:pPr>
            <a:r>
              <a:rPr lang="en-US" sz="1400" dirty="0" smtClean="0">
                <a:latin typeface="Times New Roman" pitchFamily="18" charset="0"/>
                <a:cs typeface="Times New Roman" pitchFamily="18" charset="0"/>
              </a:rPr>
              <a:t>	In </a:t>
            </a:r>
            <a:r>
              <a:rPr lang="en-US" sz="1400" dirty="0">
                <a:latin typeface="Times New Roman" pitchFamily="18" charset="0"/>
                <a:cs typeface="Times New Roman" pitchFamily="18" charset="0"/>
              </a:rPr>
              <a:t>this stage, the proposed system is presented to the client for an initial evaluation. It helps to find out the strength and weakness of the working model. Comment and suggestion are collected from the customer and provided to the developer</a:t>
            </a:r>
            <a:r>
              <a:rPr lang="en-US" sz="1400" dirty="0" smtClean="0">
                <a:latin typeface="Times New Roman" pitchFamily="18" charset="0"/>
                <a:cs typeface="Times New Roman" pitchFamily="18" charset="0"/>
              </a:rPr>
              <a:t>.</a:t>
            </a:r>
          </a:p>
          <a:p>
            <a:pPr marL="109728" indent="0" algn="just">
              <a:buNone/>
            </a:pPr>
            <a:endParaRPr lang="en-US" sz="1400"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Step 5: Refining prototype</a:t>
            </a:r>
          </a:p>
          <a:p>
            <a:pPr marL="109728" indent="0" algn="just">
              <a:buNone/>
            </a:pPr>
            <a:r>
              <a:rPr lang="en-US" sz="1400" dirty="0">
                <a:latin typeface="Times New Roman" pitchFamily="18" charset="0"/>
                <a:cs typeface="Times New Roman" pitchFamily="18" charset="0"/>
              </a:rPr>
              <a:t>If the user is not happy with the current prototype, you need to refine the prototype according to the user's feedback and </a:t>
            </a:r>
            <a:r>
              <a:rPr lang="en-US" sz="1400" dirty="0" err="1" smtClean="0">
                <a:latin typeface="Times New Roman" pitchFamily="18" charset="0"/>
                <a:cs typeface="Times New Roman" pitchFamily="18" charset="0"/>
              </a:rPr>
              <a:t>suggestions.This</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phase will not over until all the requirements specified by the user are met. Once the user is satisfied with the developed prototype, a final system is developed based on the approved final prototype</a:t>
            </a:r>
            <a:r>
              <a:rPr lang="en-US" sz="1400" dirty="0" smtClean="0">
                <a:latin typeface="Times New Roman" pitchFamily="18" charset="0"/>
                <a:cs typeface="Times New Roman" pitchFamily="18" charset="0"/>
              </a:rPr>
              <a:t>.</a:t>
            </a:r>
          </a:p>
          <a:p>
            <a:pPr marL="109728" indent="0" algn="just">
              <a:buNone/>
            </a:pPr>
            <a:endParaRPr lang="en-US" sz="1400"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Step 6: Implement Product and Maintain</a:t>
            </a:r>
            <a:endParaRPr lang="en-US" sz="1400" dirty="0">
              <a:latin typeface="Times New Roman" pitchFamily="18" charset="0"/>
              <a:cs typeface="Times New Roman" pitchFamily="18" charset="0"/>
            </a:endParaRPr>
          </a:p>
          <a:p>
            <a:pPr marL="109728" indent="0" algn="just">
              <a:buNone/>
            </a:pPr>
            <a:r>
              <a:rPr lang="en-US" sz="1400" dirty="0" smtClean="0">
                <a:latin typeface="Times New Roman" pitchFamily="18" charset="0"/>
                <a:cs typeface="Times New Roman" pitchFamily="18" charset="0"/>
              </a:rPr>
              <a:t>	Once </a:t>
            </a:r>
            <a:r>
              <a:rPr lang="en-US" sz="1400" dirty="0">
                <a:latin typeface="Times New Roman" pitchFamily="18" charset="0"/>
                <a:cs typeface="Times New Roman" pitchFamily="18" charset="0"/>
              </a:rPr>
              <a:t>the final system is developed based on the final prototype, it is thoroughly tested and deployed to production. The system undergoes routine maintenance for minimizing downtime and prevent large-scale failures.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298460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500" b="1" dirty="0">
                <a:latin typeface="Times New Roman" pitchFamily="18" charset="0"/>
                <a:cs typeface="Times New Roman" pitchFamily="18" charset="0"/>
              </a:rPr>
              <a:t>Types of Prototyping Models</a:t>
            </a:r>
            <a:endParaRPr lang="en-US" sz="1500" b="1" dirty="0" smtClean="0">
              <a:latin typeface="Times New Roman" pitchFamily="18" charset="0"/>
              <a:cs typeface="Times New Roman" pitchFamily="18" charset="0"/>
            </a:endParaRPr>
          </a:p>
          <a:p>
            <a:pPr marL="109728" indent="0">
              <a:buNone/>
            </a:pPr>
            <a:endParaRPr lang="en-US" sz="1500" b="1" dirty="0">
              <a:latin typeface="Times New Roman" pitchFamily="18" charset="0"/>
              <a:cs typeface="Times New Roman" pitchFamily="18" charset="0"/>
            </a:endParaRPr>
          </a:p>
          <a:p>
            <a:pPr marL="109728" indent="0">
              <a:buNone/>
            </a:pPr>
            <a:r>
              <a:rPr lang="en-US" sz="1500" b="1" dirty="0" smtClean="0">
                <a:latin typeface="Times New Roman" pitchFamily="18" charset="0"/>
                <a:cs typeface="Times New Roman" pitchFamily="18" charset="0"/>
              </a:rPr>
              <a:t>Four </a:t>
            </a:r>
            <a:r>
              <a:rPr lang="en-US" sz="1500" b="1" dirty="0">
                <a:latin typeface="Times New Roman" pitchFamily="18" charset="0"/>
                <a:cs typeface="Times New Roman" pitchFamily="18" charset="0"/>
              </a:rPr>
              <a:t>types of Prototyping models are</a:t>
            </a:r>
            <a:r>
              <a:rPr lang="en-US" sz="1500" b="1" dirty="0" smtClean="0">
                <a:latin typeface="Times New Roman" pitchFamily="18" charset="0"/>
                <a:cs typeface="Times New Roman" pitchFamily="18" charset="0"/>
              </a:rPr>
              <a:t>:</a:t>
            </a:r>
            <a:endParaRPr lang="en-US" sz="1500" b="1" dirty="0">
              <a:latin typeface="Times New Roman" pitchFamily="18" charset="0"/>
              <a:cs typeface="Times New Roman" pitchFamily="18" charset="0"/>
            </a:endParaRPr>
          </a:p>
          <a:p>
            <a:pPr lvl="0"/>
            <a:r>
              <a:rPr lang="en-US" sz="1500" dirty="0">
                <a:latin typeface="Times New Roman" pitchFamily="18" charset="0"/>
                <a:cs typeface="Times New Roman" pitchFamily="18" charset="0"/>
              </a:rPr>
              <a:t>Rapid Throwaway prototypes</a:t>
            </a:r>
          </a:p>
          <a:p>
            <a:pPr lvl="0"/>
            <a:r>
              <a:rPr lang="en-US" sz="1500" dirty="0">
                <a:latin typeface="Times New Roman" pitchFamily="18" charset="0"/>
                <a:cs typeface="Times New Roman" pitchFamily="18" charset="0"/>
              </a:rPr>
              <a:t>Evolutionary prototype</a:t>
            </a:r>
          </a:p>
          <a:p>
            <a:pPr lvl="0"/>
            <a:r>
              <a:rPr lang="en-US" sz="1500" dirty="0">
                <a:latin typeface="Times New Roman" pitchFamily="18" charset="0"/>
                <a:cs typeface="Times New Roman" pitchFamily="18" charset="0"/>
              </a:rPr>
              <a:t>Incremental prototype</a:t>
            </a:r>
          </a:p>
          <a:p>
            <a:pPr lvl="0"/>
            <a:r>
              <a:rPr lang="en-US" sz="1500" dirty="0">
                <a:latin typeface="Times New Roman" pitchFamily="18" charset="0"/>
                <a:cs typeface="Times New Roman" pitchFamily="18" charset="0"/>
              </a:rPr>
              <a:t>Extreme </a:t>
            </a:r>
            <a:r>
              <a:rPr lang="en-US" sz="1500" dirty="0" smtClean="0">
                <a:latin typeface="Times New Roman" pitchFamily="18" charset="0"/>
                <a:cs typeface="Times New Roman" pitchFamily="18" charset="0"/>
              </a:rPr>
              <a:t>prototype</a:t>
            </a:r>
          </a:p>
          <a:p>
            <a:pPr lvl="0"/>
            <a:endParaRPr lang="en-US" sz="1500" dirty="0" smtClean="0">
              <a:latin typeface="Times New Roman" pitchFamily="18" charset="0"/>
              <a:cs typeface="Times New Roman" pitchFamily="18" charset="0"/>
            </a:endParaRPr>
          </a:p>
          <a:p>
            <a:pPr marL="109728" indent="0">
              <a:buNone/>
            </a:pPr>
            <a:r>
              <a:rPr lang="en-US" sz="1500" b="1" dirty="0">
                <a:latin typeface="Times New Roman" pitchFamily="18" charset="0"/>
                <a:cs typeface="Times New Roman" pitchFamily="18" charset="0"/>
              </a:rPr>
              <a:t>Rapid Throwaway Prototype</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Rapid throwaway is based on the preliminary requirement. It is quickly developed to show how the requirement will look visually. The customer's feedback helps drives changes to the requirement, and the prototype is again created until the requirement is </a:t>
            </a:r>
            <a:r>
              <a:rPr lang="en-US" sz="1500" dirty="0" err="1">
                <a:latin typeface="Times New Roman" pitchFamily="18" charset="0"/>
                <a:cs typeface="Times New Roman" pitchFamily="18" charset="0"/>
              </a:rPr>
              <a:t>baselined</a:t>
            </a:r>
            <a:r>
              <a:rPr lang="en-US" sz="1500" dirty="0" smtClean="0">
                <a:latin typeface="Times New Roman" pitchFamily="18" charset="0"/>
                <a:cs typeface="Times New Roman" pitchFamily="18" charset="0"/>
              </a:rPr>
              <a:t>.</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In this method, a developed prototype will be discarded and will not be a part of the ultimately accepted prototype. This technique is useful for exploring ideas and getting instant feedback for customer requirements</a:t>
            </a:r>
            <a:r>
              <a:rPr lang="en-US" sz="1800" dirty="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800" dirty="0">
                <a:effectLst/>
              </a:rPr>
              <a:t/>
            </a:r>
            <a:br>
              <a:rPr lang="en-US" sz="2800" dirty="0">
                <a:effectLst/>
              </a:rPr>
            </a:br>
            <a:endParaRPr lang="en-US" sz="2800" dirty="0"/>
          </a:p>
        </p:txBody>
      </p:sp>
    </p:spTree>
    <p:extLst>
      <p:ext uri="{BB962C8B-B14F-4D97-AF65-F5344CB8AC3E}">
        <p14:creationId xmlns:p14="http://schemas.microsoft.com/office/powerpoint/2010/main" val="1576704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4" descr="8.5 Throw-away-prototyping.eps                                 00002F99Docs                           B1931E2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5251450" cy="227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0072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1900" dirty="0">
              <a:latin typeface="Times New Roman" pitchFamily="18" charset="0"/>
              <a:cs typeface="Times New Roman" pitchFamily="18" charset="0"/>
            </a:endParaRPr>
          </a:p>
          <a:p>
            <a:pPr marL="109728" indent="0" algn="ctr">
              <a:buNone/>
            </a:pPr>
            <a:r>
              <a:rPr lang="en-US" sz="1400" b="1" dirty="0" smtClean="0">
                <a:latin typeface="Times New Roman" pitchFamily="18" charset="0"/>
                <a:cs typeface="Times New Roman" pitchFamily="18" charset="0"/>
              </a:rPr>
              <a:t>Evolutionary </a:t>
            </a:r>
            <a:r>
              <a:rPr lang="en-US" sz="1400" b="1" dirty="0">
                <a:latin typeface="Times New Roman" pitchFamily="18" charset="0"/>
                <a:cs typeface="Times New Roman" pitchFamily="18" charset="0"/>
              </a:rPr>
              <a:t>Prototyping</a:t>
            </a:r>
            <a:endParaRPr lang="en-US" sz="1400" b="1"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Here</a:t>
            </a:r>
            <a:r>
              <a:rPr lang="en-US" sz="1400" dirty="0">
                <a:latin typeface="Times New Roman" pitchFamily="18" charset="0"/>
                <a:cs typeface="Times New Roman" pitchFamily="18" charset="0"/>
              </a:rPr>
              <a:t>, the prototype developed is incrementally refined based on customer's feedback until it is finally accepted</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helps you to save time as well as effort</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That's because developing a prototype from scratch for every interaction of the process can sometimes be very frustrating</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This model is helpful for a project which uses a new technology that is not well understood</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is also used for a complex project where every functionality must be checked once</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is helpful when the requirement is not stable or not understood clearly at the initial stage.</a:t>
            </a:r>
          </a:p>
          <a:p>
            <a:endParaRPr lang="en-US" sz="1400" dirty="0"/>
          </a:p>
        </p:txBody>
      </p:sp>
      <p:sp>
        <p:nvSpPr>
          <p:cNvPr id="3" name="Title 2"/>
          <p:cNvSpPr>
            <a:spLocks noGrp="1"/>
          </p:cNvSpPr>
          <p:nvPr>
            <p:ph type="title"/>
          </p:nvPr>
        </p:nvSpPr>
        <p:spPr>
          <a:xfrm>
            <a:off x="457200" y="457200"/>
            <a:ext cx="8229600" cy="960438"/>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5176553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43434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8775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1"/>
            <a:ext cx="8153400" cy="4495800"/>
          </a:xfrm>
        </p:spPr>
        <p:txBody>
          <a:bodyPr>
            <a:normAutofit fontScale="85000" lnSpcReduction="20000"/>
          </a:bodyPr>
          <a:lstStyle/>
          <a:p>
            <a:pPr marL="109728" indent="0" algn="ctr">
              <a:buNone/>
            </a:pPr>
            <a:r>
              <a:rPr lang="en-US" sz="1600" b="1" dirty="0">
                <a:latin typeface="Times New Roman" pitchFamily="18" charset="0"/>
                <a:cs typeface="Times New Roman" pitchFamily="18" charset="0"/>
              </a:rPr>
              <a:t>Incremental Prototyping</a:t>
            </a:r>
            <a:endParaRPr lang="en-US" sz="1600" b="1"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incremental Prototyping, the final product is decimated into different small prototypes and developed individually</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Eventually, the different prototypes are merged into a single product.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method is helpful to reduce the feedback time between the user and the application development team</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109728" indent="0">
              <a:buNone/>
            </a:pPr>
            <a:r>
              <a:rPr lang="en-US" sz="1600" b="1" dirty="0">
                <a:latin typeface="Times New Roman" pitchFamily="18" charset="0"/>
                <a:cs typeface="Times New Roman" pitchFamily="18" charset="0"/>
              </a:rPr>
              <a:t>Extreme Prototyping</a:t>
            </a:r>
            <a:r>
              <a:rPr lang="en-US" sz="1600" b="1" dirty="0" smtClean="0">
                <a:latin typeface="Times New Roman" pitchFamily="18" charset="0"/>
                <a:cs typeface="Times New Roman" pitchFamily="18" charset="0"/>
              </a:rPr>
              <a:t>:</a:t>
            </a:r>
          </a:p>
          <a:p>
            <a:pPr marL="109728" indent="0">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Extreme prototyping method is mostly used for web development. It is consists of three sequential phases</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Basic prototype with all the existing page is present in the HTML format</a:t>
            </a:r>
            <a:r>
              <a:rPr lang="en-US" sz="1600" dirty="0" smtClean="0">
                <a:latin typeface="Times New Roman" pitchFamily="18" charset="0"/>
                <a:cs typeface="Times New Roman" pitchFamily="18" charset="0"/>
              </a:rPr>
              <a:t>.</a:t>
            </a:r>
          </a:p>
          <a:p>
            <a:pPr lvl="0"/>
            <a:endParaRPr lang="en-US"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You can simulate data process using a prototype services layer</a:t>
            </a:r>
            <a:r>
              <a:rPr lang="en-US" sz="1600" dirty="0" smtClean="0">
                <a:latin typeface="Times New Roman" pitchFamily="18" charset="0"/>
                <a:cs typeface="Times New Roman" pitchFamily="18" charset="0"/>
              </a:rPr>
              <a:t>.</a:t>
            </a:r>
          </a:p>
          <a:p>
            <a:pPr lvl="0"/>
            <a:endParaRPr lang="en-US"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The services are implemented and integrated into the final prototype.</a:t>
            </a:r>
          </a:p>
          <a:p>
            <a:endParaRPr lang="en-US" dirty="0"/>
          </a:p>
        </p:txBody>
      </p:sp>
      <p:sp>
        <p:nvSpPr>
          <p:cNvPr id="3" name="Title 2"/>
          <p:cNvSpPr>
            <a:spLocks noGrp="1"/>
          </p:cNvSpPr>
          <p:nvPr>
            <p:ph type="title"/>
          </p:nvPr>
        </p:nvSpPr>
        <p:spPr/>
        <p:txBody>
          <a:bodyPr>
            <a:normAutofit fontScale="90000"/>
          </a:bodyPr>
          <a:lstStyle/>
          <a:p>
            <a:r>
              <a:rPr lang="en-US" dirty="0">
                <a:effectLst/>
              </a:rPr>
              <a:t/>
            </a:r>
            <a:br>
              <a:rPr lang="en-US" dirty="0">
                <a:effectLst/>
              </a:rPr>
            </a:br>
            <a:endParaRPr lang="en-US" dirty="0"/>
          </a:p>
        </p:txBody>
      </p:sp>
    </p:spTree>
    <p:extLst>
      <p:ext uri="{BB962C8B-B14F-4D97-AF65-F5344CB8AC3E}">
        <p14:creationId xmlns:p14="http://schemas.microsoft.com/office/powerpoint/2010/main" val="29762262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410200" cy="229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113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endParaRPr lang="en-US" sz="18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non-functional requirement is essential to ensure the usability and effectiveness of the entire software system. Failing to meet non-functional requirements can result in systems that fail to satisfy user needs.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Non-functional Requirements allows you to impose constraints or restrictions on the design of the system across the various agile backlogs. </a:t>
            </a:r>
          </a:p>
          <a:p>
            <a:pPr lvl="0" algn="just"/>
            <a:endParaRPr lang="en-US" sz="1600" dirty="0">
              <a:latin typeface="Times New Roman" pitchFamily="18" charset="0"/>
              <a:cs typeface="Times New Roman" pitchFamily="18" charset="0"/>
            </a:endParaRPr>
          </a:p>
          <a:p>
            <a:pPr lvl="0" algn="just"/>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website should be capable enough to handle 20 million users with affecting its </a:t>
            </a:r>
            <a:r>
              <a:rPr lang="en-US" sz="1600" dirty="0" smtClean="0">
                <a:latin typeface="Times New Roman" pitchFamily="18" charset="0"/>
                <a:cs typeface="Times New Roman" pitchFamily="18" charset="0"/>
              </a:rPr>
              <a:t>performance</a:t>
            </a:r>
          </a:p>
          <a:p>
            <a:pPr lvl="0" algn="just"/>
            <a:endParaRPr lang="en-US" sz="1600" dirty="0">
              <a:latin typeface="Times New Roman" pitchFamily="18" charset="0"/>
              <a:cs typeface="Times New Roman" pitchFamily="18" charset="0"/>
            </a:endParaRPr>
          </a:p>
          <a:p>
            <a:pPr lvl="0" algn="just"/>
            <a:r>
              <a:rPr lang="en-US" sz="1600" dirty="0">
                <a:latin typeface="Times New Roman" pitchFamily="18" charset="0"/>
                <a:cs typeface="Times New Roman" pitchFamily="18" charset="0"/>
              </a:rPr>
              <a:t>The software should be portable. So moving from one OS to other OS does not create any problem</a:t>
            </a:r>
            <a:r>
              <a:rPr lang="en-US" sz="16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600" dirty="0">
                <a:latin typeface="Times New Roman" pitchFamily="18" charset="0"/>
                <a:cs typeface="Times New Roman" pitchFamily="18" charset="0"/>
              </a:rPr>
              <a:t>Privacy of information, the export of restricted technologies, intellectual property rights, etc. should be audited.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994254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400" b="1" dirty="0">
                <a:latin typeface="Times New Roman" pitchFamily="18" charset="0"/>
                <a:cs typeface="Times New Roman" pitchFamily="18" charset="0"/>
              </a:rPr>
              <a:t>Best practices of Prototyping</a:t>
            </a:r>
            <a:endParaRPr lang="en-US" sz="1400" b="1" dirty="0" smtClean="0">
              <a:latin typeface="Times New Roman" pitchFamily="18" charset="0"/>
              <a:cs typeface="Times New Roman" pitchFamily="18" charset="0"/>
            </a:endParaRPr>
          </a:p>
          <a:p>
            <a:pPr marL="109728" indent="0" algn="just">
              <a:buNone/>
            </a:pPr>
            <a:endParaRPr lang="en-US" sz="1400" dirty="0">
              <a:latin typeface="Times New Roman" pitchFamily="18" charset="0"/>
              <a:cs typeface="Times New Roman" pitchFamily="18" charset="0"/>
            </a:endParaRPr>
          </a:p>
          <a:p>
            <a:pPr marL="109728" indent="0" algn="just">
              <a:lnSpc>
                <a:spcPct val="110000"/>
              </a:lnSpc>
              <a:buNone/>
            </a:pPr>
            <a:r>
              <a:rPr lang="en-US" sz="1400" dirty="0" smtClean="0">
                <a:latin typeface="Times New Roman" pitchFamily="18" charset="0"/>
                <a:cs typeface="Times New Roman" pitchFamily="18" charset="0"/>
              </a:rPr>
              <a:t>Here</a:t>
            </a:r>
            <a:r>
              <a:rPr lang="en-US" sz="1400" dirty="0">
                <a:latin typeface="Times New Roman" pitchFamily="18" charset="0"/>
                <a:cs typeface="Times New Roman" pitchFamily="18" charset="0"/>
              </a:rPr>
              <a:t>, are a few things which you should watch for during the prototyping process</a:t>
            </a:r>
            <a:r>
              <a:rPr lang="en-US" sz="1400" dirty="0" smtClean="0">
                <a:latin typeface="Times New Roman" pitchFamily="18" charset="0"/>
                <a:cs typeface="Times New Roman" pitchFamily="18" charset="0"/>
              </a:rPr>
              <a:t>:</a:t>
            </a:r>
          </a:p>
          <a:p>
            <a:pPr marL="109728" indent="0" algn="just">
              <a:lnSpc>
                <a:spcPct val="110000"/>
              </a:lnSpc>
              <a:buNone/>
            </a:pPr>
            <a:endParaRPr lang="en-US" sz="1400" dirty="0">
              <a:latin typeface="Times New Roman" pitchFamily="18" charset="0"/>
              <a:cs typeface="Times New Roman" pitchFamily="18" charset="0"/>
            </a:endParaRPr>
          </a:p>
          <a:p>
            <a:pPr lvl="0" algn="just">
              <a:lnSpc>
                <a:spcPct val="110000"/>
              </a:lnSpc>
            </a:pPr>
            <a:r>
              <a:rPr lang="en-US" sz="1400" dirty="0">
                <a:latin typeface="Times New Roman" pitchFamily="18" charset="0"/>
                <a:cs typeface="Times New Roman" pitchFamily="18" charset="0"/>
              </a:rPr>
              <a:t>You should use Prototyping when the requirements are unclear</a:t>
            </a:r>
          </a:p>
          <a:p>
            <a:pPr lvl="0" algn="just">
              <a:lnSpc>
                <a:spcPct val="110000"/>
              </a:lnSpc>
            </a:pPr>
            <a:r>
              <a:rPr lang="en-US" sz="1400" dirty="0">
                <a:latin typeface="Times New Roman" pitchFamily="18" charset="0"/>
                <a:cs typeface="Times New Roman" pitchFamily="18" charset="0"/>
              </a:rPr>
              <a:t>It is important to perform planned and controlled Prototyping.</a:t>
            </a:r>
          </a:p>
          <a:p>
            <a:pPr lvl="0" algn="just">
              <a:lnSpc>
                <a:spcPct val="110000"/>
              </a:lnSpc>
            </a:pPr>
            <a:r>
              <a:rPr lang="en-US" sz="1400" dirty="0">
                <a:latin typeface="Times New Roman" pitchFamily="18" charset="0"/>
                <a:cs typeface="Times New Roman" pitchFamily="18" charset="0"/>
              </a:rPr>
              <a:t>Regular meetings are vital to keep the project on time and avoid costly delays.</a:t>
            </a:r>
          </a:p>
          <a:p>
            <a:pPr lvl="0" algn="just">
              <a:lnSpc>
                <a:spcPct val="110000"/>
              </a:lnSpc>
            </a:pPr>
            <a:r>
              <a:rPr lang="en-US" sz="1400" dirty="0">
                <a:latin typeface="Times New Roman" pitchFamily="18" charset="0"/>
                <a:cs typeface="Times New Roman" pitchFamily="18" charset="0"/>
              </a:rPr>
              <a:t>The users and the designers should be aware of the prototyping issues and pitfalls.</a:t>
            </a:r>
          </a:p>
          <a:p>
            <a:pPr lvl="0" algn="just">
              <a:lnSpc>
                <a:spcPct val="110000"/>
              </a:lnSpc>
            </a:pPr>
            <a:r>
              <a:rPr lang="en-US" sz="1400" dirty="0">
                <a:latin typeface="Times New Roman" pitchFamily="18" charset="0"/>
                <a:cs typeface="Times New Roman" pitchFamily="18" charset="0"/>
              </a:rPr>
              <a:t>At a very early stage, you need to approve a prototype and only then allow the team to move to the next step.</a:t>
            </a:r>
          </a:p>
          <a:p>
            <a:pPr lvl="0" algn="just">
              <a:lnSpc>
                <a:spcPct val="110000"/>
              </a:lnSpc>
            </a:pPr>
            <a:r>
              <a:rPr lang="en-US" sz="1400" dirty="0">
                <a:latin typeface="Times New Roman" pitchFamily="18" charset="0"/>
                <a:cs typeface="Times New Roman" pitchFamily="18" charset="0"/>
              </a:rPr>
              <a:t>In software prototyping method, you should never be afraid to change earlier decisions if new ideas need to be deployed.</a:t>
            </a:r>
          </a:p>
          <a:p>
            <a:pPr lvl="0" algn="just">
              <a:lnSpc>
                <a:spcPct val="110000"/>
              </a:lnSpc>
            </a:pPr>
            <a:r>
              <a:rPr lang="en-US" sz="1400" dirty="0">
                <a:latin typeface="Times New Roman" pitchFamily="18" charset="0"/>
                <a:cs typeface="Times New Roman" pitchFamily="18" charset="0"/>
              </a:rPr>
              <a:t>You should select the appropriate step size for each version.</a:t>
            </a:r>
          </a:p>
          <a:p>
            <a:pPr lvl="0" algn="just">
              <a:lnSpc>
                <a:spcPct val="110000"/>
              </a:lnSpc>
            </a:pPr>
            <a:r>
              <a:rPr lang="en-US" sz="1400" dirty="0">
                <a:latin typeface="Times New Roman" pitchFamily="18" charset="0"/>
                <a:cs typeface="Times New Roman" pitchFamily="18" charset="0"/>
              </a:rPr>
              <a:t>Implement important features early on so that if you run out of the time, you still have a worthwhile system</a:t>
            </a:r>
          </a:p>
          <a:p>
            <a:endParaRPr lang="en-US" dirty="0"/>
          </a:p>
        </p:txBody>
      </p:sp>
      <p:sp>
        <p:nvSpPr>
          <p:cNvPr id="3" name="Title 2"/>
          <p:cNvSpPr>
            <a:spLocks noGrp="1"/>
          </p:cNvSpPr>
          <p:nvPr>
            <p:ph type="title"/>
          </p:nvPr>
        </p:nvSpPr>
        <p:spPr/>
        <p:txBody>
          <a:bodyPr>
            <a:normAutofit fontScale="90000"/>
          </a:bodyPr>
          <a:lstStyle/>
          <a:p>
            <a:r>
              <a:rPr lang="en-US" dirty="0">
                <a:effectLst/>
              </a:rPr>
              <a:t/>
            </a:r>
            <a:br>
              <a:rPr lang="en-US" dirty="0">
                <a:effectLst/>
              </a:rPr>
            </a:br>
            <a:endParaRPr lang="en-US" dirty="0"/>
          </a:p>
        </p:txBody>
      </p:sp>
    </p:spTree>
    <p:extLst>
      <p:ext uri="{BB962C8B-B14F-4D97-AF65-F5344CB8AC3E}">
        <p14:creationId xmlns:p14="http://schemas.microsoft.com/office/powerpoint/2010/main" val="11432202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smtClean="0">
                <a:latin typeface="Times New Roman" pitchFamily="18" charset="0"/>
                <a:cs typeface="Times New Roman" pitchFamily="18" charset="0"/>
              </a:rPr>
              <a:t>Advantages:</a:t>
            </a:r>
          </a:p>
          <a:p>
            <a:pPr marL="109728" indent="0">
              <a:buNone/>
            </a:pPr>
            <a:endParaRPr lang="en-US" sz="1400" dirty="0">
              <a:latin typeface="Times New Roman" pitchFamily="18" charset="0"/>
              <a:cs typeface="Times New Roman" pitchFamily="18" charset="0"/>
            </a:endParaRPr>
          </a:p>
          <a:p>
            <a:pPr marL="109728" indent="0" algn="just">
              <a:buNone/>
            </a:pPr>
            <a:r>
              <a:rPr lang="en-US" sz="1400" dirty="0" smtClean="0">
                <a:latin typeface="Times New Roman" pitchFamily="18" charset="0"/>
                <a:cs typeface="Times New Roman" pitchFamily="18" charset="0"/>
              </a:rPr>
              <a:t>Here</a:t>
            </a:r>
            <a:r>
              <a:rPr lang="en-US" sz="1400" dirty="0">
                <a:latin typeface="Times New Roman" pitchFamily="18" charset="0"/>
                <a:cs typeface="Times New Roman" pitchFamily="18" charset="0"/>
              </a:rPr>
              <a:t>, are important pros/benefits of using Prototyping models:</a:t>
            </a:r>
          </a:p>
          <a:p>
            <a:pPr lvl="0" algn="just"/>
            <a:r>
              <a:rPr lang="en-US" sz="1400" dirty="0">
                <a:latin typeface="Times New Roman" pitchFamily="18" charset="0"/>
                <a:cs typeface="Times New Roman" pitchFamily="18" charset="0"/>
              </a:rPr>
              <a:t>Users are actively involved in development. Therefore, errors can be detected in the initial stage of the software development process.</a:t>
            </a:r>
          </a:p>
          <a:p>
            <a:pPr lvl="0" algn="just"/>
            <a:r>
              <a:rPr lang="en-US" sz="1400" dirty="0">
                <a:latin typeface="Times New Roman" pitchFamily="18" charset="0"/>
                <a:cs typeface="Times New Roman" pitchFamily="18" charset="0"/>
              </a:rPr>
              <a:t>Missing functionality can be identified, which helps to reduce the risk of failure as Prototyping is also considered as a risk reduction activity.</a:t>
            </a:r>
          </a:p>
          <a:p>
            <a:pPr lvl="0" algn="just"/>
            <a:r>
              <a:rPr lang="en-US" sz="1400" dirty="0">
                <a:latin typeface="Times New Roman" pitchFamily="18" charset="0"/>
                <a:cs typeface="Times New Roman" pitchFamily="18" charset="0"/>
              </a:rPr>
              <a:t>Helps team member to communicate effectively</a:t>
            </a:r>
          </a:p>
          <a:p>
            <a:pPr lvl="0" algn="just"/>
            <a:r>
              <a:rPr lang="en-US" sz="1400" dirty="0">
                <a:latin typeface="Times New Roman" pitchFamily="18" charset="0"/>
                <a:cs typeface="Times New Roman" pitchFamily="18" charset="0"/>
              </a:rPr>
              <a:t>Customer satisfaction exists because the customer can feel the product at a very early stage.</a:t>
            </a:r>
          </a:p>
          <a:p>
            <a:pPr lvl="0" algn="just"/>
            <a:r>
              <a:rPr lang="en-US" sz="1400" dirty="0">
                <a:latin typeface="Times New Roman" pitchFamily="18" charset="0"/>
                <a:cs typeface="Times New Roman" pitchFamily="18" charset="0"/>
              </a:rPr>
              <a:t>There will be hardly any chance of software rejection.</a:t>
            </a:r>
          </a:p>
          <a:p>
            <a:pPr lvl="0" algn="just"/>
            <a:r>
              <a:rPr lang="en-US" sz="1400" dirty="0">
                <a:latin typeface="Times New Roman" pitchFamily="18" charset="0"/>
                <a:cs typeface="Times New Roman" pitchFamily="18" charset="0"/>
              </a:rPr>
              <a:t>Quicker user feedback helps you to achieve better software development solutions.</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8132746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600" b="1" dirty="0" smtClean="0">
                <a:latin typeface="Times New Roman" pitchFamily="18" charset="0"/>
                <a:cs typeface="Times New Roman" pitchFamily="18" charset="0"/>
              </a:rPr>
              <a:t>cons/drawbacks </a:t>
            </a:r>
            <a:r>
              <a:rPr lang="en-US" sz="2600" b="1" dirty="0">
                <a:latin typeface="Times New Roman" pitchFamily="18" charset="0"/>
                <a:cs typeface="Times New Roman" pitchFamily="18" charset="0"/>
              </a:rPr>
              <a:t>of prototyping model</a:t>
            </a:r>
            <a:r>
              <a:rPr lang="en-US" sz="2600" b="1" dirty="0" smtClean="0">
                <a:latin typeface="Times New Roman" pitchFamily="18" charset="0"/>
                <a:cs typeface="Times New Roman" pitchFamily="18" charset="0"/>
              </a:rPr>
              <a:t>:</a:t>
            </a:r>
          </a:p>
          <a:p>
            <a:pPr marL="109728" indent="0">
              <a:buNone/>
            </a:pPr>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Prototyping is a slow and time taking process.</a:t>
            </a:r>
          </a:p>
          <a:p>
            <a:pPr lvl="0"/>
            <a:r>
              <a:rPr lang="en-US" sz="2600" dirty="0">
                <a:latin typeface="Times New Roman" pitchFamily="18" charset="0"/>
                <a:cs typeface="Times New Roman" pitchFamily="18" charset="0"/>
              </a:rPr>
              <a:t>The cost of developing a prototype is a total waste as the prototype is ultimately thrown away.</a:t>
            </a:r>
          </a:p>
          <a:p>
            <a:pPr lvl="0"/>
            <a:r>
              <a:rPr lang="en-US" sz="2600" dirty="0">
                <a:latin typeface="Times New Roman" pitchFamily="18" charset="0"/>
                <a:cs typeface="Times New Roman" pitchFamily="18" charset="0"/>
              </a:rPr>
              <a:t>Prototyping may encourage excessive change requests.</a:t>
            </a:r>
          </a:p>
          <a:p>
            <a:pPr lvl="0"/>
            <a:r>
              <a:rPr lang="en-US" sz="2600" dirty="0">
                <a:latin typeface="Times New Roman" pitchFamily="18" charset="0"/>
                <a:cs typeface="Times New Roman" pitchFamily="18" charset="0"/>
              </a:rPr>
              <a:t>Some times customers may not be willing to participate in the iteration cycle for the longer time duration.</a:t>
            </a:r>
          </a:p>
          <a:p>
            <a:pPr lvl="0"/>
            <a:r>
              <a:rPr lang="en-US" sz="2600" dirty="0">
                <a:latin typeface="Times New Roman" pitchFamily="18" charset="0"/>
                <a:cs typeface="Times New Roman" pitchFamily="18" charset="0"/>
              </a:rPr>
              <a:t>There may be far too many variations in software requirements when each time the prototype is evaluated by the customer.</a:t>
            </a:r>
          </a:p>
          <a:p>
            <a:pPr lvl="0"/>
            <a:r>
              <a:rPr lang="en-US" sz="2600" dirty="0">
                <a:latin typeface="Times New Roman" pitchFamily="18" charset="0"/>
                <a:cs typeface="Times New Roman" pitchFamily="18" charset="0"/>
              </a:rPr>
              <a:t>Poor documentation because the requirements of the customers are changing.</a:t>
            </a:r>
          </a:p>
          <a:p>
            <a:pPr lvl="0"/>
            <a:r>
              <a:rPr lang="en-US" sz="2600" dirty="0">
                <a:latin typeface="Times New Roman" pitchFamily="18" charset="0"/>
                <a:cs typeface="Times New Roman" pitchFamily="18" charset="0"/>
              </a:rPr>
              <a:t>It is very difficult for software developers to accommodate all the changes demanded by the clients.</a:t>
            </a:r>
          </a:p>
          <a:p>
            <a:pPr lvl="0"/>
            <a:r>
              <a:rPr lang="en-US" sz="2600" dirty="0">
                <a:latin typeface="Times New Roman" pitchFamily="18" charset="0"/>
                <a:cs typeface="Times New Roman" pitchFamily="18" charset="0"/>
              </a:rPr>
              <a:t>After seeing an early prototype model, the customers may think that the actual product will be delivered to him soon.</a:t>
            </a:r>
          </a:p>
          <a:p>
            <a:pPr lvl="0"/>
            <a:r>
              <a:rPr lang="en-US" sz="2600" dirty="0">
                <a:latin typeface="Times New Roman" pitchFamily="18" charset="0"/>
                <a:cs typeface="Times New Roman" pitchFamily="18" charset="0"/>
              </a:rPr>
              <a:t>The client may lose interest in the final product when he or she is not happy with the initial prototype.</a:t>
            </a:r>
          </a:p>
          <a:p>
            <a:pPr lvl="0"/>
            <a:r>
              <a:rPr lang="en-US" sz="2600" dirty="0">
                <a:latin typeface="Times New Roman" pitchFamily="18" charset="0"/>
                <a:cs typeface="Times New Roman" pitchFamily="18" charset="0"/>
              </a:rPr>
              <a:t>Developers who want to build prototypes quickly may end up building sub-standard development solutions.</a:t>
            </a:r>
          </a:p>
          <a:p>
            <a:endParaRPr lang="en-US" dirty="0"/>
          </a:p>
        </p:txBody>
      </p:sp>
      <p:sp>
        <p:nvSpPr>
          <p:cNvPr id="3" name="Title 2"/>
          <p:cNvSpPr>
            <a:spLocks noGrp="1"/>
          </p:cNvSpPr>
          <p:nvPr>
            <p:ph type="title"/>
          </p:nvPr>
        </p:nvSpPr>
        <p:spPr/>
        <p:txBody>
          <a:bodyPr>
            <a:normAutofit/>
          </a:bodyPr>
          <a:lstStyle/>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392414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a:latin typeface="Times New Roman" pitchFamily="18" charset="0"/>
                <a:cs typeface="Times New Roman" pitchFamily="18" charset="0"/>
              </a:rPr>
              <a:t>Data modeling:</a:t>
            </a: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Data modeling (data </a:t>
            </a:r>
            <a:r>
              <a:rPr lang="en-US" sz="1400" dirty="0" smtClean="0">
                <a:latin typeface="Times New Roman" pitchFamily="18" charset="0"/>
                <a:cs typeface="Times New Roman" pitchFamily="18" charset="0"/>
              </a:rPr>
              <a:t>modeling) </a:t>
            </a:r>
            <a:r>
              <a:rPr lang="en-US" sz="1400" dirty="0">
                <a:latin typeface="Times New Roman" pitchFamily="18" charset="0"/>
                <a:cs typeface="Times New Roman" pitchFamily="18" charset="0"/>
              </a:rPr>
              <a:t>is the process of creating a data model for the data to be stored in a Database</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This data model is a conceptual representation of Data objects, the associations between different data objects and the rules.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Data </a:t>
            </a:r>
            <a:r>
              <a:rPr lang="en-US" sz="1400" dirty="0">
                <a:latin typeface="Times New Roman" pitchFamily="18" charset="0"/>
                <a:cs typeface="Times New Roman" pitchFamily="18" charset="0"/>
              </a:rPr>
              <a:t>modeling helps in the visual representation of data and enforces business rules, regulatory compliances, and government policies on the data. </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Data </a:t>
            </a:r>
            <a:r>
              <a:rPr lang="en-US" sz="1400" dirty="0">
                <a:latin typeface="Times New Roman" pitchFamily="18" charset="0"/>
                <a:cs typeface="Times New Roman" pitchFamily="18" charset="0"/>
              </a:rPr>
              <a:t>Models ensure consistency in naming conventions, default values, semantics, security while ensuring quality of the data.</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74670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500" dirty="0">
                <a:latin typeface="Times New Roman" pitchFamily="18" charset="0"/>
                <a:cs typeface="Times New Roman" pitchFamily="18" charset="0"/>
              </a:rPr>
              <a:t>Data model emphasizes on what data is needed and how it should be organized instead of what operations need to be performed on the data. </a:t>
            </a:r>
            <a:endParaRPr lang="en-US" sz="1500" dirty="0" smtClean="0">
              <a:latin typeface="Times New Roman" pitchFamily="18" charset="0"/>
              <a:cs typeface="Times New Roman" pitchFamily="18" charset="0"/>
            </a:endParaRPr>
          </a:p>
          <a:p>
            <a:pPr algn="just"/>
            <a:endParaRPr lang="en-US" sz="1500" dirty="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Data </a:t>
            </a:r>
            <a:r>
              <a:rPr lang="en-US" sz="1500" dirty="0">
                <a:latin typeface="Times New Roman" pitchFamily="18" charset="0"/>
                <a:cs typeface="Times New Roman" pitchFamily="18" charset="0"/>
              </a:rPr>
              <a:t>Model is like architect's building plan which helps to build a conceptual model and set the relationship between data items</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The two types of </a:t>
            </a:r>
            <a:r>
              <a:rPr lang="en-US" sz="1500" b="1" dirty="0">
                <a:latin typeface="Times New Roman" pitchFamily="18" charset="0"/>
                <a:cs typeface="Times New Roman" pitchFamily="18" charset="0"/>
              </a:rPr>
              <a:t>Data Models techniques</a:t>
            </a:r>
            <a:r>
              <a:rPr lang="en-US" sz="1500" dirty="0">
                <a:latin typeface="Times New Roman" pitchFamily="18" charset="0"/>
                <a:cs typeface="Times New Roman" pitchFamily="18" charset="0"/>
              </a:rPr>
              <a:t> </a:t>
            </a:r>
            <a:r>
              <a:rPr lang="en-US" sz="1500" dirty="0" smtClean="0">
                <a:latin typeface="Times New Roman" pitchFamily="18" charset="0"/>
                <a:cs typeface="Times New Roman" pitchFamily="18" charset="0"/>
              </a:rPr>
              <a:t>are</a:t>
            </a:r>
            <a:endParaRPr lang="en-US" sz="1500" dirty="0">
              <a:latin typeface="Times New Roman" pitchFamily="18" charset="0"/>
              <a:cs typeface="Times New Roman" pitchFamily="18" charset="0"/>
            </a:endParaRPr>
          </a:p>
          <a:p>
            <a:pPr lvl="1" algn="just"/>
            <a:r>
              <a:rPr lang="en-US" sz="1500" dirty="0">
                <a:latin typeface="Times New Roman" pitchFamily="18" charset="0"/>
                <a:cs typeface="Times New Roman" pitchFamily="18" charset="0"/>
              </a:rPr>
              <a:t>Entity Relationship (E-R) Model</a:t>
            </a:r>
          </a:p>
          <a:p>
            <a:pPr lvl="1" algn="just"/>
            <a:r>
              <a:rPr lang="en-US" sz="1500" dirty="0">
                <a:latin typeface="Times New Roman" pitchFamily="18" charset="0"/>
                <a:cs typeface="Times New Roman" pitchFamily="18" charset="0"/>
              </a:rPr>
              <a:t>UML (Unified </a:t>
            </a:r>
            <a:r>
              <a:rPr lang="en-US" sz="1500" dirty="0" err="1">
                <a:latin typeface="Times New Roman" pitchFamily="18" charset="0"/>
                <a:cs typeface="Times New Roman" pitchFamily="18" charset="0"/>
              </a:rPr>
              <a:t>Modelling</a:t>
            </a:r>
            <a:r>
              <a:rPr lang="en-US" sz="1500" dirty="0">
                <a:latin typeface="Times New Roman" pitchFamily="18" charset="0"/>
                <a:cs typeface="Times New Roman" pitchFamily="18" charset="0"/>
              </a:rPr>
              <a:t> Language</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marL="109728" indent="0" algn="just">
              <a:buNone/>
            </a:pPr>
            <a:r>
              <a:rPr lang="en-US" sz="1500" b="1" dirty="0">
                <a:latin typeface="Times New Roman" pitchFamily="18" charset="0"/>
                <a:cs typeface="Times New Roman" pitchFamily="18" charset="0"/>
              </a:rPr>
              <a:t>Goal of Data Model:</a:t>
            </a: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The primary goal of using data model are</a:t>
            </a:r>
            <a:r>
              <a:rPr lang="en-US" sz="1500" dirty="0" smtClean="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lvl="0" algn="just"/>
            <a:r>
              <a:rPr lang="en-US" sz="1500" dirty="0">
                <a:latin typeface="Times New Roman" pitchFamily="18" charset="0"/>
                <a:cs typeface="Times New Roman" pitchFamily="18" charset="0"/>
              </a:rPr>
              <a:t>Ensures that all data objects required by the database are accurately represented. Omission of data will lead to creation of faulty reports and produce incorrect results.</a:t>
            </a:r>
          </a:p>
          <a:p>
            <a:pPr lvl="0"/>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904782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400" dirty="0">
                <a:latin typeface="Times New Roman" pitchFamily="18" charset="0"/>
                <a:cs typeface="Times New Roman" pitchFamily="18" charset="0"/>
              </a:rPr>
              <a:t>A data model helps design the database at the conceptual, physical and logical levels</a:t>
            </a:r>
            <a:r>
              <a:rPr lang="en-US" sz="1400" dirty="0" smtClean="0">
                <a:latin typeface="Times New Roman" pitchFamily="18" charset="0"/>
                <a:cs typeface="Times New Roman" pitchFamily="18" charset="0"/>
              </a:rPr>
              <a:t>.</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Data Model structure helps to define the relational tables, primary and foreign keys and stored procedures</a:t>
            </a:r>
            <a:r>
              <a:rPr lang="en-US" sz="1400" dirty="0" smtClean="0">
                <a:latin typeface="Times New Roman" pitchFamily="18" charset="0"/>
                <a:cs typeface="Times New Roman" pitchFamily="18" charset="0"/>
              </a:rPr>
              <a:t>.</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It provides a clear picture of the base data and can be used by database developers to create a physical database</a:t>
            </a:r>
            <a:r>
              <a:rPr lang="en-US" sz="1400" dirty="0" smtClean="0">
                <a:latin typeface="Times New Roman" pitchFamily="18" charset="0"/>
                <a:cs typeface="Times New Roman" pitchFamily="18" charset="0"/>
              </a:rPr>
              <a:t>.</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It is also helpful to identify missing and redundant data</a:t>
            </a:r>
            <a:r>
              <a:rPr lang="en-US" sz="1400" dirty="0" smtClean="0">
                <a:latin typeface="Times New Roman" pitchFamily="18" charset="0"/>
                <a:cs typeface="Times New Roman" pitchFamily="18" charset="0"/>
              </a:rPr>
              <a:t>.</a:t>
            </a:r>
          </a:p>
          <a:p>
            <a:pPr lvl="0" algn="just"/>
            <a:endParaRPr lang="en-US" sz="1400" dirty="0">
              <a:latin typeface="Times New Roman" pitchFamily="18" charset="0"/>
              <a:cs typeface="Times New Roman" pitchFamily="18" charset="0"/>
            </a:endParaRPr>
          </a:p>
          <a:p>
            <a:pPr lvl="0" algn="just"/>
            <a:r>
              <a:rPr lang="en-US" sz="1400" dirty="0">
                <a:latin typeface="Times New Roman" pitchFamily="18" charset="0"/>
                <a:cs typeface="Times New Roman" pitchFamily="18" charset="0"/>
              </a:rPr>
              <a:t>Though the initial creation of data model is labor and time consuming, in the long run, it makes your IT infrastructure upgrade and maintenance cheaper and faster.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751644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500" b="1" dirty="0">
                <a:latin typeface="Times New Roman" pitchFamily="18" charset="0"/>
                <a:cs typeface="Times New Roman" pitchFamily="18" charset="0"/>
              </a:rPr>
              <a:t>Types of Data </a:t>
            </a:r>
            <a:r>
              <a:rPr lang="en-US" sz="1500" b="1" dirty="0" smtClean="0">
                <a:latin typeface="Times New Roman" pitchFamily="18" charset="0"/>
                <a:cs typeface="Times New Roman" pitchFamily="18" charset="0"/>
              </a:rPr>
              <a:t>Models</a:t>
            </a:r>
          </a:p>
          <a:p>
            <a:pPr marL="109728" indent="0" algn="just">
              <a:buNone/>
            </a:pPr>
            <a:endParaRPr lang="en-US" sz="1500" dirty="0">
              <a:latin typeface="Times New Roman" pitchFamily="18" charset="0"/>
              <a:cs typeface="Times New Roman" pitchFamily="18" charset="0"/>
            </a:endParaRPr>
          </a:p>
          <a:p>
            <a:pPr marL="109728" indent="0" algn="just">
              <a:buNone/>
            </a:pPr>
            <a:r>
              <a:rPr lang="en-US" sz="1500" b="1" dirty="0">
                <a:latin typeface="Times New Roman" pitchFamily="18" charset="0"/>
                <a:cs typeface="Times New Roman" pitchFamily="18" charset="0"/>
              </a:rPr>
              <a:t>There are mainly three different types of data models</a:t>
            </a:r>
            <a:r>
              <a:rPr lang="en-US" sz="1500" b="1" dirty="0" smtClean="0">
                <a:latin typeface="Times New Roman" pitchFamily="18" charset="0"/>
                <a:cs typeface="Times New Roman" pitchFamily="18" charset="0"/>
              </a:rPr>
              <a:t>:</a:t>
            </a:r>
          </a:p>
          <a:p>
            <a:pPr marL="109728" indent="0" algn="just">
              <a:buNone/>
            </a:pPr>
            <a:endParaRPr lang="en-US" sz="1500" dirty="0">
              <a:latin typeface="Times New Roman" pitchFamily="18" charset="0"/>
              <a:cs typeface="Times New Roman" pitchFamily="18" charset="0"/>
            </a:endParaRPr>
          </a:p>
          <a:p>
            <a:pPr lvl="0" algn="just"/>
            <a:r>
              <a:rPr lang="en-US" sz="1500" b="1" dirty="0">
                <a:latin typeface="Times New Roman" pitchFamily="18" charset="0"/>
                <a:cs typeface="Times New Roman" pitchFamily="18" charset="0"/>
              </a:rPr>
              <a:t>Conceptual:</a:t>
            </a:r>
            <a:r>
              <a:rPr lang="en-US" sz="1500" dirty="0">
                <a:latin typeface="Times New Roman" pitchFamily="18" charset="0"/>
                <a:cs typeface="Times New Roman" pitchFamily="18" charset="0"/>
              </a:rPr>
              <a:t> This Data Model defines </a:t>
            </a:r>
            <a:r>
              <a:rPr lang="en-US" sz="1500" b="1" dirty="0">
                <a:latin typeface="Times New Roman" pitchFamily="18" charset="0"/>
                <a:cs typeface="Times New Roman" pitchFamily="18" charset="0"/>
              </a:rPr>
              <a:t>WHAT</a:t>
            </a:r>
            <a:r>
              <a:rPr lang="en-US" sz="1500" dirty="0">
                <a:latin typeface="Times New Roman" pitchFamily="18" charset="0"/>
                <a:cs typeface="Times New Roman" pitchFamily="18" charset="0"/>
              </a:rPr>
              <a:t> the system contains. This model is typically created by Business stakeholders and Data Architects. The purpose is to organize, scope and define business concepts and rules</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b="1" dirty="0">
                <a:latin typeface="Times New Roman" pitchFamily="18" charset="0"/>
                <a:cs typeface="Times New Roman" pitchFamily="18" charset="0"/>
              </a:rPr>
              <a:t>Logical:</a:t>
            </a:r>
            <a:r>
              <a:rPr lang="en-US" sz="1500" dirty="0">
                <a:latin typeface="Times New Roman" pitchFamily="18" charset="0"/>
                <a:cs typeface="Times New Roman" pitchFamily="18" charset="0"/>
              </a:rPr>
              <a:t> Defines </a:t>
            </a:r>
            <a:r>
              <a:rPr lang="en-US" sz="1500" b="1" dirty="0">
                <a:latin typeface="Times New Roman" pitchFamily="18" charset="0"/>
                <a:cs typeface="Times New Roman" pitchFamily="18" charset="0"/>
              </a:rPr>
              <a:t>HOW</a:t>
            </a:r>
            <a:r>
              <a:rPr lang="en-US" sz="1500" dirty="0">
                <a:latin typeface="Times New Roman" pitchFamily="18" charset="0"/>
                <a:cs typeface="Times New Roman" pitchFamily="18" charset="0"/>
              </a:rPr>
              <a:t> the system should be implemented regardless of the DBMS. This model is typically created by Data Architects and Business Analysts. The purpose is to developed technical map of rules and data structures</a:t>
            </a:r>
            <a:r>
              <a:rPr lang="en-US" sz="1500" dirty="0" smtClean="0">
                <a:latin typeface="Times New Roman" pitchFamily="18" charset="0"/>
                <a:cs typeface="Times New Roman" pitchFamily="18" charset="0"/>
              </a:rPr>
              <a:t>.</a:t>
            </a:r>
          </a:p>
          <a:p>
            <a:pPr lvl="0" algn="just"/>
            <a:endParaRPr lang="en-US" sz="1500" dirty="0">
              <a:latin typeface="Times New Roman" pitchFamily="18" charset="0"/>
              <a:cs typeface="Times New Roman" pitchFamily="18" charset="0"/>
            </a:endParaRPr>
          </a:p>
          <a:p>
            <a:pPr lvl="0" algn="just"/>
            <a:r>
              <a:rPr lang="en-US" sz="1500" b="1" dirty="0">
                <a:latin typeface="Times New Roman" pitchFamily="18" charset="0"/>
                <a:cs typeface="Times New Roman" pitchFamily="18" charset="0"/>
              </a:rPr>
              <a:t>Physical</a:t>
            </a:r>
            <a:r>
              <a:rPr lang="en-US" sz="1500" dirty="0">
                <a:latin typeface="Times New Roman" pitchFamily="18" charset="0"/>
                <a:cs typeface="Times New Roman" pitchFamily="18" charset="0"/>
              </a:rPr>
              <a:t>: This Data Model describes </a:t>
            </a:r>
            <a:r>
              <a:rPr lang="en-US" sz="1500" b="1" dirty="0">
                <a:latin typeface="Times New Roman" pitchFamily="18" charset="0"/>
                <a:cs typeface="Times New Roman" pitchFamily="18" charset="0"/>
              </a:rPr>
              <a:t>HOW</a:t>
            </a:r>
            <a:r>
              <a:rPr lang="en-US" sz="1500" dirty="0">
                <a:latin typeface="Times New Roman" pitchFamily="18" charset="0"/>
                <a:cs typeface="Times New Roman" pitchFamily="18" charset="0"/>
              </a:rPr>
              <a:t> the system will be implemented using a specific DBMS system. This model is typically created by DBA and developers. The purpose is actual implementation of the database.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981967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143000" y="1920081"/>
            <a:ext cx="7086600" cy="3648075"/>
          </a:xfrm>
          <a:prstGeom prst="rect">
            <a:avLst/>
          </a:prstGeom>
        </p:spPr>
      </p:pic>
    </p:spTree>
    <p:extLst>
      <p:ext uri="{BB962C8B-B14F-4D97-AF65-F5344CB8AC3E}">
        <p14:creationId xmlns:p14="http://schemas.microsoft.com/office/powerpoint/2010/main" val="6075909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38472"/>
          </a:xfrm>
        </p:spPr>
        <p:txBody>
          <a:bodyPr>
            <a:normAutofit/>
          </a:bodyPr>
          <a:lstStyle/>
          <a:p>
            <a:pPr marL="109728" indent="0">
              <a:buNone/>
            </a:pPr>
            <a:r>
              <a:rPr lang="en-US" sz="1500" b="1" dirty="0" smtClean="0">
                <a:latin typeface="Times New Roman" pitchFamily="18" charset="0"/>
                <a:cs typeface="Times New Roman" pitchFamily="18" charset="0"/>
              </a:rPr>
              <a:t>Conceptual Model</a:t>
            </a:r>
          </a:p>
          <a:p>
            <a:r>
              <a:rPr lang="en-US" sz="1500" dirty="0" smtClean="0">
                <a:latin typeface="Times New Roman" pitchFamily="18" charset="0"/>
                <a:cs typeface="Times New Roman" pitchFamily="18" charset="0"/>
              </a:rPr>
              <a:t>The </a:t>
            </a:r>
            <a:r>
              <a:rPr lang="en-US" sz="1500" dirty="0">
                <a:latin typeface="Times New Roman" pitchFamily="18" charset="0"/>
                <a:cs typeface="Times New Roman" pitchFamily="18" charset="0"/>
              </a:rPr>
              <a:t>main aim of this model is to establish the entities, their attributes, and their relationships. </a:t>
            </a:r>
          </a:p>
          <a:p>
            <a:r>
              <a:rPr lang="en-US" sz="1500" dirty="0" smtClean="0">
                <a:latin typeface="Times New Roman" pitchFamily="18" charset="0"/>
                <a:cs typeface="Times New Roman" pitchFamily="18" charset="0"/>
              </a:rPr>
              <a:t>In </a:t>
            </a:r>
            <a:r>
              <a:rPr lang="en-US" sz="1500" dirty="0">
                <a:latin typeface="Times New Roman" pitchFamily="18" charset="0"/>
                <a:cs typeface="Times New Roman" pitchFamily="18" charset="0"/>
              </a:rPr>
              <a:t>this Data modeling level, there is hardly any detail available of the actual Database structure</a:t>
            </a:r>
            <a:r>
              <a:rPr lang="en-US" sz="1500" dirty="0" smtClean="0">
                <a:latin typeface="Times New Roman" pitchFamily="18" charset="0"/>
                <a:cs typeface="Times New Roman" pitchFamily="18" charset="0"/>
              </a:rPr>
              <a:t>.</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The 3 basic tenants of Data Model </a:t>
            </a:r>
            <a:r>
              <a:rPr lang="en-US" sz="1500" dirty="0" smtClean="0">
                <a:latin typeface="Times New Roman" pitchFamily="18" charset="0"/>
                <a:cs typeface="Times New Roman" pitchFamily="18" charset="0"/>
              </a:rPr>
              <a:t>are</a:t>
            </a:r>
            <a:endParaRPr lang="en-US" sz="1500" dirty="0">
              <a:latin typeface="Times New Roman" pitchFamily="18" charset="0"/>
              <a:cs typeface="Times New Roman" pitchFamily="18" charset="0"/>
            </a:endParaRPr>
          </a:p>
          <a:p>
            <a:r>
              <a:rPr lang="en-US" sz="1500" b="1" dirty="0">
                <a:latin typeface="Times New Roman" pitchFamily="18" charset="0"/>
                <a:cs typeface="Times New Roman" pitchFamily="18" charset="0"/>
              </a:rPr>
              <a:t>Entity</a:t>
            </a:r>
            <a:r>
              <a:rPr lang="en-US" sz="1500" dirty="0">
                <a:latin typeface="Times New Roman" pitchFamily="18" charset="0"/>
                <a:cs typeface="Times New Roman" pitchFamily="18" charset="0"/>
              </a:rPr>
              <a:t>: A real-world thing</a:t>
            </a:r>
          </a:p>
          <a:p>
            <a:r>
              <a:rPr lang="en-US" sz="1500" b="1" dirty="0">
                <a:latin typeface="Times New Roman" pitchFamily="18" charset="0"/>
                <a:cs typeface="Times New Roman" pitchFamily="18" charset="0"/>
              </a:rPr>
              <a:t>Attribute</a:t>
            </a:r>
            <a:r>
              <a:rPr lang="en-US" sz="1500" dirty="0">
                <a:latin typeface="Times New Roman" pitchFamily="18" charset="0"/>
                <a:cs typeface="Times New Roman" pitchFamily="18" charset="0"/>
              </a:rPr>
              <a:t>: Characteristics or properties of an entity</a:t>
            </a:r>
          </a:p>
          <a:p>
            <a:r>
              <a:rPr lang="en-US" sz="1500" b="1" dirty="0">
                <a:latin typeface="Times New Roman" pitchFamily="18" charset="0"/>
                <a:cs typeface="Times New Roman" pitchFamily="18" charset="0"/>
              </a:rPr>
              <a:t>Relationship</a:t>
            </a:r>
            <a:r>
              <a:rPr lang="en-US" sz="1500" dirty="0">
                <a:latin typeface="Times New Roman" pitchFamily="18" charset="0"/>
                <a:cs typeface="Times New Roman" pitchFamily="18" charset="0"/>
              </a:rPr>
              <a:t>: Dependency or association between two </a:t>
            </a:r>
            <a:r>
              <a:rPr lang="en-US" sz="1500" dirty="0" smtClean="0">
                <a:latin typeface="Times New Roman" pitchFamily="18" charset="0"/>
                <a:cs typeface="Times New Roman" pitchFamily="18" charset="0"/>
              </a:rPr>
              <a:t>entities</a:t>
            </a:r>
          </a:p>
          <a:p>
            <a:pPr marL="109728" indent="0">
              <a:buNone/>
            </a:pPr>
            <a:r>
              <a:rPr lang="en-US" sz="1500" dirty="0" smtClean="0">
                <a:latin typeface="Times New Roman" pitchFamily="18" charset="0"/>
                <a:cs typeface="Times New Roman" pitchFamily="18" charset="0"/>
              </a:rPr>
              <a:t>For </a:t>
            </a:r>
            <a:r>
              <a:rPr lang="en-US" sz="1500" dirty="0">
                <a:latin typeface="Times New Roman" pitchFamily="18" charset="0"/>
                <a:cs typeface="Times New Roman" pitchFamily="18" charset="0"/>
              </a:rPr>
              <a:t>example</a:t>
            </a:r>
            <a:r>
              <a:rPr lang="en-US" sz="1500" dirty="0" smtClean="0">
                <a:latin typeface="Times New Roman" pitchFamily="18" charset="0"/>
                <a:cs typeface="Times New Roman" pitchFamily="18" charset="0"/>
              </a:rPr>
              <a:t>:</a:t>
            </a:r>
            <a:endParaRPr lang="en-US" sz="1500" dirty="0">
              <a:latin typeface="Times New Roman" pitchFamily="18" charset="0"/>
              <a:cs typeface="Times New Roman" pitchFamily="18" charset="0"/>
            </a:endParaRPr>
          </a:p>
          <a:p>
            <a:pPr lvl="0"/>
            <a:r>
              <a:rPr lang="en-US" sz="1500" dirty="0">
                <a:latin typeface="Times New Roman" pitchFamily="18" charset="0"/>
                <a:cs typeface="Times New Roman" pitchFamily="18" charset="0"/>
              </a:rPr>
              <a:t>Customer and Product are two entities. Customer number and name are attributes of the Customer entity</a:t>
            </a:r>
          </a:p>
          <a:p>
            <a:pPr lvl="0"/>
            <a:r>
              <a:rPr lang="en-US" sz="1500" dirty="0">
                <a:latin typeface="Times New Roman" pitchFamily="18" charset="0"/>
                <a:cs typeface="Times New Roman" pitchFamily="18" charset="0"/>
              </a:rPr>
              <a:t>Product name and price are attributes of product entity</a:t>
            </a:r>
          </a:p>
          <a:p>
            <a:pPr lvl="0"/>
            <a:r>
              <a:rPr lang="en-US" sz="1500" dirty="0">
                <a:latin typeface="Times New Roman" pitchFamily="18" charset="0"/>
                <a:cs typeface="Times New Roman" pitchFamily="18" charset="0"/>
              </a:rPr>
              <a:t>Sale is the relationship between the customer and product</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590800" y="4953000"/>
            <a:ext cx="4800600" cy="1094322"/>
          </a:xfrm>
          <a:prstGeom prst="rect">
            <a:avLst/>
          </a:prstGeom>
        </p:spPr>
      </p:pic>
    </p:spTree>
    <p:extLst>
      <p:ext uri="{BB962C8B-B14F-4D97-AF65-F5344CB8AC3E}">
        <p14:creationId xmlns:p14="http://schemas.microsoft.com/office/powerpoint/2010/main" val="2016923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400" b="1" dirty="0">
                <a:latin typeface="Times New Roman" pitchFamily="18" charset="0"/>
                <a:cs typeface="Times New Roman" pitchFamily="18" charset="0"/>
              </a:rPr>
              <a:t>Logical Data Model</a:t>
            </a:r>
          </a:p>
          <a:p>
            <a:pPr algn="just"/>
            <a:r>
              <a:rPr lang="en-US" sz="1400" dirty="0">
                <a:latin typeface="Times New Roman" pitchFamily="18" charset="0"/>
                <a:cs typeface="Times New Roman" pitchFamily="18" charset="0"/>
              </a:rPr>
              <a:t>Logical data models add further information to the conceptual model elements. It defines the structure of the data elements and set the relationships between </a:t>
            </a:r>
            <a:r>
              <a:rPr lang="en-US" sz="1400" dirty="0" smtClean="0">
                <a:latin typeface="Times New Roman" pitchFamily="18" charset="0"/>
                <a:cs typeface="Times New Roman" pitchFamily="18" charset="0"/>
              </a:rPr>
              <a:t>them</a:t>
            </a:r>
          </a:p>
          <a:p>
            <a:endParaRPr lang="en-US" sz="1400" b="1" dirty="0" smtClean="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a:p>
            <a:pPr marL="109728" indent="0">
              <a:buNone/>
            </a:pPr>
            <a:endParaRPr lang="en-US" sz="1400" b="1" dirty="0">
              <a:latin typeface="Times New Roman" pitchFamily="18" charset="0"/>
              <a:cs typeface="Times New Roman" pitchFamily="18" charset="0"/>
            </a:endParaRPr>
          </a:p>
          <a:p>
            <a:pPr marL="109728" indent="0">
              <a:buNone/>
            </a:pPr>
            <a:r>
              <a:rPr lang="en-US" sz="1400" b="1" dirty="0" smtClean="0">
                <a:latin typeface="Times New Roman" pitchFamily="18" charset="0"/>
                <a:cs typeface="Times New Roman" pitchFamily="18" charset="0"/>
              </a:rPr>
              <a:t>Physical </a:t>
            </a:r>
            <a:r>
              <a:rPr lang="en-US" sz="1400" b="1" dirty="0">
                <a:latin typeface="Times New Roman" pitchFamily="18" charset="0"/>
                <a:cs typeface="Times New Roman" pitchFamily="18" charset="0"/>
              </a:rPr>
              <a:t>Data Model</a:t>
            </a:r>
          </a:p>
          <a:p>
            <a:pPr algn="just"/>
            <a:r>
              <a:rPr lang="en-US" sz="1400" dirty="0">
                <a:latin typeface="Times New Roman" pitchFamily="18" charset="0"/>
                <a:cs typeface="Times New Roman" pitchFamily="18" charset="0"/>
              </a:rPr>
              <a:t>A Physical Data Model describes the database specific implementation of the data model</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It offers an abstraction of the database and helps generate schema</a:t>
            </a:r>
            <a:r>
              <a:rPr lang="en-US" sz="1400" dirty="0" smtClean="0">
                <a:latin typeface="Times New Roman" pitchFamily="18" charset="0"/>
                <a:cs typeface="Times New Roman" pitchFamily="18" charset="0"/>
              </a:rPr>
              <a:t>.</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This is because of the richness of meta-data offered by a Physical Data Model.</a:t>
            </a: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600200" y="2362200"/>
            <a:ext cx="5507355" cy="914400"/>
          </a:xfrm>
          <a:prstGeom prst="rect">
            <a:avLst/>
          </a:prstGeom>
        </p:spPr>
      </p:pic>
      <p:pic>
        <p:nvPicPr>
          <p:cNvPr id="6" name="Picture 5"/>
          <p:cNvPicPr/>
          <p:nvPr/>
        </p:nvPicPr>
        <p:blipFill>
          <a:blip r:embed="rId3"/>
          <a:stretch>
            <a:fillRect/>
          </a:stretch>
        </p:blipFill>
        <p:spPr>
          <a:xfrm>
            <a:off x="4114800" y="5410200"/>
            <a:ext cx="4812308" cy="990600"/>
          </a:xfrm>
          <a:prstGeom prst="rect">
            <a:avLst/>
          </a:prstGeom>
        </p:spPr>
      </p:pic>
    </p:spTree>
    <p:extLst>
      <p:ext uri="{BB962C8B-B14F-4D97-AF65-F5344CB8AC3E}">
        <p14:creationId xmlns:p14="http://schemas.microsoft.com/office/powerpoint/2010/main" val="2522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endParaRPr lang="en-US" sz="24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marL="109728" indent="0" algn="ctr">
              <a:buNone/>
            </a:pPr>
            <a:r>
              <a:rPr lang="en-US" sz="1600" b="1" dirty="0" smtClean="0">
                <a:latin typeface="Times New Roman" pitchFamily="18" charset="0"/>
                <a:cs typeface="Times New Roman" pitchFamily="18" charset="0"/>
              </a:rPr>
              <a:t>Functional </a:t>
            </a:r>
            <a:r>
              <a:rPr lang="en-US" sz="1600" b="1" dirty="0" err="1" smtClean="0">
                <a:latin typeface="Times New Roman" pitchFamily="18" charset="0"/>
                <a:cs typeface="Times New Roman" pitchFamily="18" charset="0"/>
              </a:rPr>
              <a:t>vs</a:t>
            </a:r>
            <a:r>
              <a:rPr lang="en-US" sz="1600" b="1" dirty="0" smtClean="0">
                <a:latin typeface="Times New Roman" pitchFamily="18" charset="0"/>
                <a:cs typeface="Times New Roman" pitchFamily="18" charset="0"/>
              </a:rPr>
              <a:t> Non Functional</a:t>
            </a:r>
          </a:p>
          <a:p>
            <a:pPr marL="109728" indent="0" algn="ctr">
              <a:buNone/>
            </a:pPr>
            <a:endParaRPr lang="en-US" sz="1600" b="1" dirty="0">
              <a:latin typeface="Times New Roman" pitchFamily="18" charset="0"/>
              <a:cs typeface="Times New Roman" pitchFamily="18" charset="0"/>
            </a:endParaRPr>
          </a:p>
          <a:p>
            <a:pPr marL="109728" indent="0" algn="ctr">
              <a:buNone/>
            </a:pPr>
            <a:endParaRPr lang="en-US" sz="16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405063"/>
            <a:ext cx="7439025"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3896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lnSpc>
                <a:spcPct val="150000"/>
              </a:lnSpc>
              <a:buNone/>
            </a:pPr>
            <a:r>
              <a:rPr lang="en-US" sz="1200" b="1" dirty="0" err="1">
                <a:latin typeface="Times New Roman" pitchFamily="18" charset="0"/>
                <a:cs typeface="Times New Roman" pitchFamily="18" charset="0"/>
              </a:rPr>
              <a:t>Behavioural</a:t>
            </a:r>
            <a:r>
              <a:rPr lang="en-US" sz="1200" b="1" dirty="0">
                <a:latin typeface="Times New Roman" pitchFamily="18" charset="0"/>
                <a:cs typeface="Times New Roman" pitchFamily="18" charset="0"/>
              </a:rPr>
              <a:t>  Model :</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All </a:t>
            </a:r>
            <a:r>
              <a:rPr lang="en-US" sz="1200" dirty="0" err="1">
                <a:latin typeface="Times New Roman" pitchFamily="18" charset="0"/>
                <a:cs typeface="Times New Roman" pitchFamily="18" charset="0"/>
              </a:rPr>
              <a:t>behavioural</a:t>
            </a:r>
            <a:r>
              <a:rPr lang="en-US" sz="1200" dirty="0">
                <a:latin typeface="Times New Roman" pitchFamily="18" charset="0"/>
                <a:cs typeface="Times New Roman" pitchFamily="18" charset="0"/>
              </a:rPr>
              <a:t> models really do is describe the control structure of a system. This can be things like:</a:t>
            </a:r>
          </a:p>
          <a:p>
            <a:pPr lvl="1" algn="just">
              <a:lnSpc>
                <a:spcPct val="150000"/>
              </a:lnSpc>
            </a:pPr>
            <a:r>
              <a:rPr lang="en-US" sz="1200" dirty="0">
                <a:latin typeface="Times New Roman" pitchFamily="18" charset="0"/>
                <a:cs typeface="Times New Roman" pitchFamily="18" charset="0"/>
              </a:rPr>
              <a:t>Sequence of operations</a:t>
            </a:r>
          </a:p>
          <a:p>
            <a:pPr lvl="1" algn="just">
              <a:lnSpc>
                <a:spcPct val="150000"/>
              </a:lnSpc>
            </a:pPr>
            <a:r>
              <a:rPr lang="en-US" sz="1200" dirty="0">
                <a:latin typeface="Times New Roman" pitchFamily="18" charset="0"/>
                <a:cs typeface="Times New Roman" pitchFamily="18" charset="0"/>
              </a:rPr>
              <a:t>Object states</a:t>
            </a:r>
          </a:p>
          <a:p>
            <a:pPr lvl="1" algn="just">
              <a:lnSpc>
                <a:spcPct val="150000"/>
              </a:lnSpc>
            </a:pPr>
            <a:r>
              <a:rPr lang="en-US" sz="1200" dirty="0">
                <a:latin typeface="Times New Roman" pitchFamily="18" charset="0"/>
                <a:cs typeface="Times New Roman" pitchFamily="18" charset="0"/>
              </a:rPr>
              <a:t>and Object </a:t>
            </a:r>
            <a:r>
              <a:rPr lang="en-US" sz="1200" dirty="0" smtClean="0">
                <a:latin typeface="Times New Roman" pitchFamily="18" charset="0"/>
                <a:cs typeface="Times New Roman" pitchFamily="18" charset="0"/>
              </a:rPr>
              <a:t>interactions</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Furthermore, this </a:t>
            </a:r>
            <a:r>
              <a:rPr lang="en-US" sz="1200" dirty="0" err="1">
                <a:latin typeface="Times New Roman" pitchFamily="18" charset="0"/>
                <a:cs typeface="Times New Roman" pitchFamily="18" charset="0"/>
              </a:rPr>
              <a:t>modelling</a:t>
            </a:r>
            <a:r>
              <a:rPr lang="en-US" sz="1200" dirty="0">
                <a:latin typeface="Times New Roman" pitchFamily="18" charset="0"/>
                <a:cs typeface="Times New Roman" pitchFamily="18" charset="0"/>
              </a:rPr>
              <a:t> layer can also be called Dynamic </a:t>
            </a:r>
            <a:r>
              <a:rPr lang="en-US" sz="1200" dirty="0" err="1">
                <a:latin typeface="Times New Roman" pitchFamily="18" charset="0"/>
                <a:cs typeface="Times New Roman" pitchFamily="18" charset="0"/>
              </a:rPr>
              <a:t>Modelling</a:t>
            </a:r>
            <a:r>
              <a:rPr lang="en-US" sz="1200" dirty="0">
                <a:latin typeface="Times New Roman" pitchFamily="18" charset="0"/>
                <a:cs typeface="Times New Roman" pitchFamily="18" charset="0"/>
              </a:rPr>
              <a:t>. The activity of creating a </a:t>
            </a:r>
            <a:r>
              <a:rPr lang="en-US" sz="1200" dirty="0" err="1">
                <a:latin typeface="Times New Roman" pitchFamily="18" charset="0"/>
                <a:cs typeface="Times New Roman" pitchFamily="18" charset="0"/>
              </a:rPr>
              <a:t>behavioural</a:t>
            </a:r>
            <a:r>
              <a:rPr lang="en-US" sz="1200" dirty="0">
                <a:latin typeface="Times New Roman" pitchFamily="18" charset="0"/>
                <a:cs typeface="Times New Roman" pitchFamily="18" charset="0"/>
              </a:rPr>
              <a:t> model is commonly known as </a:t>
            </a:r>
            <a:r>
              <a:rPr lang="en-US" sz="1200" dirty="0" err="1">
                <a:latin typeface="Times New Roman" pitchFamily="18" charset="0"/>
                <a:cs typeface="Times New Roman" pitchFamily="18" charset="0"/>
              </a:rPr>
              <a:t>behavioural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modelling</a:t>
            </a:r>
            <a:r>
              <a:rPr lang="en-US" sz="1200" dirty="0">
                <a:latin typeface="Times New Roman" pitchFamily="18" charset="0"/>
                <a:cs typeface="Times New Roman" pitchFamily="18" charset="0"/>
              </a:rPr>
              <a:t>. </a:t>
            </a:r>
          </a:p>
          <a:p>
            <a:pPr algn="just">
              <a:lnSpc>
                <a:spcPct val="150000"/>
              </a:lnSpc>
            </a:pPr>
            <a:r>
              <a:rPr lang="en-US" sz="1200" dirty="0" smtClean="0">
                <a:latin typeface="Times New Roman" pitchFamily="18" charset="0"/>
                <a:cs typeface="Times New Roman" pitchFamily="18" charset="0"/>
              </a:rPr>
              <a:t>As </a:t>
            </a:r>
            <a:r>
              <a:rPr lang="en-US" sz="1200" dirty="0">
                <a:latin typeface="Times New Roman" pitchFamily="18" charset="0"/>
                <a:cs typeface="Times New Roman" pitchFamily="18" charset="0"/>
              </a:rPr>
              <a:t>well as this, a system should also only have one </a:t>
            </a:r>
            <a:r>
              <a:rPr lang="en-US" sz="1200" dirty="0" err="1">
                <a:latin typeface="Times New Roman" pitchFamily="18" charset="0"/>
                <a:cs typeface="Times New Roman" pitchFamily="18" charset="0"/>
              </a:rPr>
              <a:t>behavioural</a:t>
            </a:r>
            <a:r>
              <a:rPr lang="en-US" sz="1200" dirty="0">
                <a:latin typeface="Times New Roman" pitchFamily="18" charset="0"/>
                <a:cs typeface="Times New Roman" pitchFamily="18" charset="0"/>
              </a:rPr>
              <a:t> model – much like functional </a:t>
            </a:r>
            <a:r>
              <a:rPr lang="en-US" sz="1200" dirty="0" err="1">
                <a:latin typeface="Times New Roman" pitchFamily="18" charset="0"/>
                <a:cs typeface="Times New Roman" pitchFamily="18" charset="0"/>
              </a:rPr>
              <a:t>modelling</a:t>
            </a:r>
            <a:r>
              <a:rPr lang="en-US" sz="1200" dirty="0" smtClean="0">
                <a:latin typeface="Times New Roman" pitchFamily="18" charset="0"/>
                <a:cs typeface="Times New Roman" pitchFamily="18" charset="0"/>
              </a:rPr>
              <a:t>.</a:t>
            </a:r>
          </a:p>
          <a:p>
            <a:pPr marL="109728" indent="0" algn="just">
              <a:lnSpc>
                <a:spcPct val="150000"/>
              </a:lnSpc>
              <a:buNone/>
            </a:pPr>
            <a:endParaRPr lang="en-US" sz="1200" b="1" dirty="0" smtClean="0">
              <a:latin typeface="Times New Roman" pitchFamily="18" charset="0"/>
              <a:cs typeface="Times New Roman" pitchFamily="18" charset="0"/>
            </a:endParaRPr>
          </a:p>
          <a:p>
            <a:pPr marL="109728" indent="0" algn="just">
              <a:lnSpc>
                <a:spcPct val="150000"/>
              </a:lnSpc>
              <a:buNone/>
            </a:pPr>
            <a:r>
              <a:rPr lang="en-US" sz="1200" b="1" dirty="0" smtClean="0">
                <a:latin typeface="Times New Roman" pitchFamily="18" charset="0"/>
                <a:cs typeface="Times New Roman" pitchFamily="18" charset="0"/>
              </a:rPr>
              <a:t>Representation</a:t>
            </a:r>
            <a:r>
              <a:rPr lang="en-US" sz="1200" b="1"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we represent them with dynamic diagrams. For example:</a:t>
            </a:r>
          </a:p>
          <a:p>
            <a:pPr lvl="0" algn="just">
              <a:lnSpc>
                <a:spcPct val="150000"/>
              </a:lnSpc>
            </a:pPr>
            <a:r>
              <a:rPr lang="en-US" sz="1200" dirty="0">
                <a:latin typeface="Times New Roman" pitchFamily="18" charset="0"/>
                <a:cs typeface="Times New Roman" pitchFamily="18" charset="0"/>
              </a:rPr>
              <a:t>(Design) Sequence Diagrams</a:t>
            </a:r>
          </a:p>
          <a:p>
            <a:pPr lvl="0" algn="just">
              <a:lnSpc>
                <a:spcPct val="150000"/>
              </a:lnSpc>
            </a:pPr>
            <a:r>
              <a:rPr lang="en-US" sz="1200" dirty="0">
                <a:latin typeface="Times New Roman" pitchFamily="18" charset="0"/>
                <a:cs typeface="Times New Roman" pitchFamily="18" charset="0"/>
              </a:rPr>
              <a:t>Communication Diagrams or collaboration diagram</a:t>
            </a:r>
          </a:p>
          <a:p>
            <a:pPr lvl="0" algn="just">
              <a:lnSpc>
                <a:spcPct val="150000"/>
              </a:lnSpc>
            </a:pPr>
            <a:r>
              <a:rPr lang="en-US" sz="1200" dirty="0">
                <a:latin typeface="Times New Roman" pitchFamily="18" charset="0"/>
                <a:cs typeface="Times New Roman" pitchFamily="18" charset="0"/>
              </a:rPr>
              <a:t>State Diagrams or state machine diagram or state chart</a:t>
            </a:r>
          </a:p>
          <a:p>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710929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a:latin typeface="Times New Roman" pitchFamily="18" charset="0"/>
                <a:cs typeface="Times New Roman" pitchFamily="18" charset="0"/>
              </a:rPr>
              <a:t>For consistency   use communication diagram and state diagram </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If we have both a sequence diagram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and communication diagram, then together these are known as interaction diagrams, this is because they both represent how objects interact with one another using messages.</a:t>
            </a:r>
          </a:p>
          <a:p>
            <a:pPr marL="109728" indent="0">
              <a:buNone/>
            </a:pPr>
            <a:r>
              <a:rPr lang="en-US" sz="1400" b="1" dirty="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 </a:t>
            </a:r>
            <a:r>
              <a:rPr lang="en-US" sz="1400" dirty="0" err="1">
                <a:latin typeface="Times New Roman" pitchFamily="18" charset="0"/>
                <a:cs typeface="Times New Roman" pitchFamily="18" charset="0"/>
              </a:rPr>
              <a:t>behavioural</a:t>
            </a:r>
            <a:r>
              <a:rPr lang="en-US" sz="1400" dirty="0">
                <a:latin typeface="Times New Roman" pitchFamily="18" charset="0"/>
                <a:cs typeface="Times New Roman" pitchFamily="18" charset="0"/>
              </a:rPr>
              <a:t> model describes when the system is changing.</a:t>
            </a:r>
          </a:p>
          <a:p>
            <a:r>
              <a:rPr lang="en-US" sz="1400" dirty="0">
                <a:latin typeface="Times New Roman" pitchFamily="18" charset="0"/>
                <a:cs typeface="Times New Roman" pitchFamily="18" charset="0"/>
              </a:rPr>
              <a:t>The key feature (subject) of a </a:t>
            </a:r>
            <a:r>
              <a:rPr lang="en-US" sz="1400" dirty="0" err="1">
                <a:latin typeface="Times New Roman" pitchFamily="18" charset="0"/>
                <a:cs typeface="Times New Roman" pitchFamily="18" charset="0"/>
              </a:rPr>
              <a:t>behavioural</a:t>
            </a:r>
            <a:r>
              <a:rPr lang="en-US" sz="1400" dirty="0">
                <a:latin typeface="Times New Roman" pitchFamily="18" charset="0"/>
                <a:cs typeface="Times New Roman" pitchFamily="18" charset="0"/>
              </a:rPr>
              <a:t> model is – Objects.</a:t>
            </a:r>
          </a:p>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76600"/>
            <a:ext cx="594739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249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marL="109728" indent="0" algn="ctr">
              <a:buNone/>
            </a:pPr>
            <a:r>
              <a:rPr lang="en-US" sz="1800" b="1" dirty="0">
                <a:latin typeface="Times New Roman" pitchFamily="18" charset="0"/>
                <a:cs typeface="Times New Roman" pitchFamily="18" charset="0"/>
              </a:rPr>
              <a:t>Data Dictionaries</a:t>
            </a:r>
          </a:p>
          <a:p>
            <a:pPr algn="just"/>
            <a:endParaRPr lang="en-US" sz="18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A data </a:t>
            </a:r>
            <a:r>
              <a:rPr lang="en-US" sz="1400" dirty="0">
                <a:latin typeface="Times New Roman" pitchFamily="18" charset="0"/>
                <a:cs typeface="Times New Roman" pitchFamily="18" charset="0"/>
              </a:rPr>
              <a:t>dictionary is a file or a set of files that includes a database's metadata.</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 The data dictionary hold records about other objects in the database, such as data ownership, data relationships to other objects, and other data.</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data dictionary is an essential component of any relational database. </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Ironically, because of its importance, it is invisible to most database users. Typically, only database administrators interact with the data dictionary</a:t>
            </a: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Tree>
    <p:extLst>
      <p:ext uri="{BB962C8B-B14F-4D97-AF65-F5344CB8AC3E}">
        <p14:creationId xmlns:p14="http://schemas.microsoft.com/office/powerpoint/2010/main" val="32350315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smtClean="0">
                <a:latin typeface="Times New Roman" pitchFamily="18" charset="0"/>
                <a:cs typeface="Times New Roman" pitchFamily="18" charset="0"/>
              </a:rPr>
              <a:t>The </a:t>
            </a:r>
            <a:r>
              <a:rPr lang="en-US" sz="1400" b="1" dirty="0">
                <a:latin typeface="Times New Roman" pitchFamily="18" charset="0"/>
                <a:cs typeface="Times New Roman" pitchFamily="18" charset="0"/>
              </a:rPr>
              <a:t>data dictionary, in general, includes information about the following:</a:t>
            </a:r>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Name of the data </a:t>
            </a:r>
            <a:r>
              <a:rPr lang="en-US" sz="1400" dirty="0" smtClean="0">
                <a:latin typeface="Times New Roman" pitchFamily="18" charset="0"/>
                <a:cs typeface="Times New Roman" pitchFamily="18" charset="0"/>
              </a:rPr>
              <a:t>item</a:t>
            </a:r>
          </a:p>
          <a:p>
            <a:pPr lvl="1"/>
            <a:r>
              <a:rPr lang="en-US" sz="1400" dirty="0">
                <a:latin typeface="Times New Roman" pitchFamily="18" charset="0"/>
                <a:cs typeface="Times New Roman" pitchFamily="18" charset="0"/>
              </a:rPr>
              <a:t>The </a:t>
            </a:r>
            <a:r>
              <a:rPr lang="en-US" sz="1400" b="1" dirty="0">
                <a:latin typeface="Times New Roman" pitchFamily="18" charset="0"/>
                <a:cs typeface="Times New Roman" pitchFamily="18" charset="0"/>
              </a:rPr>
              <a:t>name</a:t>
            </a:r>
            <a:r>
              <a:rPr lang="en-US" sz="1400" dirty="0">
                <a:latin typeface="Times New Roman" pitchFamily="18" charset="0"/>
                <a:cs typeface="Times New Roman" pitchFamily="18" charset="0"/>
              </a:rPr>
              <a:t> of the data item is self-explanatory.</a:t>
            </a:r>
          </a:p>
          <a:p>
            <a:pPr lvl="0"/>
            <a:r>
              <a:rPr lang="en-US" sz="1400" dirty="0" smtClean="0">
                <a:latin typeface="Times New Roman" pitchFamily="18" charset="0"/>
                <a:cs typeface="Times New Roman" pitchFamily="18" charset="0"/>
              </a:rPr>
              <a:t>Aliases</a:t>
            </a:r>
          </a:p>
          <a:p>
            <a:pPr lvl="1"/>
            <a:r>
              <a:rPr lang="en-US" sz="1400" b="1" dirty="0">
                <a:latin typeface="Times New Roman" pitchFamily="18" charset="0"/>
                <a:cs typeface="Times New Roman" pitchFamily="18" charset="0"/>
              </a:rPr>
              <a:t>Aliases</a:t>
            </a:r>
            <a:r>
              <a:rPr lang="en-US" sz="1400" dirty="0">
                <a:latin typeface="Times New Roman" pitchFamily="18" charset="0"/>
                <a:cs typeface="Times New Roman" pitchFamily="18" charset="0"/>
              </a:rPr>
              <a:t> include other names by which this data item is called DEO for Data Entry Operator and DR for Deputy Registrar.</a:t>
            </a:r>
          </a:p>
          <a:p>
            <a:pPr lvl="1"/>
            <a:endParaRPr lang="en-US" sz="1400" dirty="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Description/purpose</a:t>
            </a:r>
          </a:p>
          <a:p>
            <a:pPr lvl="1"/>
            <a:r>
              <a:rPr lang="en-US" sz="1400" b="1" dirty="0">
                <a:latin typeface="Times New Roman" pitchFamily="18" charset="0"/>
                <a:cs typeface="Times New Roman" pitchFamily="18" charset="0"/>
              </a:rPr>
              <a:t>Description/purpose</a:t>
            </a:r>
            <a:r>
              <a:rPr lang="en-US" sz="1400" dirty="0">
                <a:latin typeface="Times New Roman" pitchFamily="18" charset="0"/>
                <a:cs typeface="Times New Roman" pitchFamily="18" charset="0"/>
              </a:rPr>
              <a:t> is a textual description of what the data item is used for or why it exists.</a:t>
            </a:r>
          </a:p>
          <a:p>
            <a:pPr lvl="1"/>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Related data </a:t>
            </a:r>
            <a:r>
              <a:rPr lang="en-US" sz="1400" dirty="0" smtClean="0">
                <a:latin typeface="Times New Roman" pitchFamily="18" charset="0"/>
                <a:cs typeface="Times New Roman" pitchFamily="18" charset="0"/>
              </a:rPr>
              <a:t>items</a:t>
            </a:r>
          </a:p>
          <a:p>
            <a:pPr lvl="1"/>
            <a:r>
              <a:rPr lang="en-US" sz="1400" b="1" dirty="0">
                <a:latin typeface="Times New Roman" pitchFamily="18" charset="0"/>
                <a:cs typeface="Times New Roman" pitchFamily="18" charset="0"/>
              </a:rPr>
              <a:t>Related data items </a:t>
            </a:r>
            <a:r>
              <a:rPr lang="en-US" sz="1400" dirty="0">
                <a:latin typeface="Times New Roman" pitchFamily="18" charset="0"/>
                <a:cs typeface="Times New Roman" pitchFamily="18" charset="0"/>
              </a:rPr>
              <a:t>capture relationships between data items e.g., </a:t>
            </a:r>
            <a:r>
              <a:rPr lang="en-US" sz="1400" dirty="0" err="1">
                <a:latin typeface="Times New Roman" pitchFamily="18" charset="0"/>
                <a:cs typeface="Times New Roman" pitchFamily="18" charset="0"/>
              </a:rPr>
              <a:t>total_marks</a:t>
            </a:r>
            <a:r>
              <a:rPr lang="en-US" sz="1400" dirty="0">
                <a:latin typeface="Times New Roman" pitchFamily="18" charset="0"/>
                <a:cs typeface="Times New Roman" pitchFamily="18" charset="0"/>
              </a:rPr>
              <a:t> must always equal to </a:t>
            </a:r>
            <a:r>
              <a:rPr lang="en-US" sz="1400" dirty="0" err="1">
                <a:latin typeface="Times New Roman" pitchFamily="18" charset="0"/>
                <a:cs typeface="Times New Roman" pitchFamily="18" charset="0"/>
              </a:rPr>
              <a:t>internal_marks</a:t>
            </a:r>
            <a:r>
              <a:rPr lang="en-US" sz="1400" dirty="0">
                <a:latin typeface="Times New Roman" pitchFamily="18" charset="0"/>
                <a:cs typeface="Times New Roman" pitchFamily="18" charset="0"/>
              </a:rPr>
              <a:t> plus </a:t>
            </a:r>
            <a:r>
              <a:rPr lang="en-US" sz="1400" dirty="0" err="1">
                <a:latin typeface="Times New Roman" pitchFamily="18" charset="0"/>
                <a:cs typeface="Times New Roman" pitchFamily="18" charset="0"/>
              </a:rPr>
              <a:t>external_marks</a:t>
            </a:r>
            <a:r>
              <a:rPr lang="en-US" sz="1400" dirty="0">
                <a:latin typeface="Times New Roman" pitchFamily="18" charset="0"/>
                <a:cs typeface="Times New Roman" pitchFamily="18" charset="0"/>
              </a:rPr>
              <a:t>.</a:t>
            </a:r>
          </a:p>
          <a:p>
            <a:pPr lvl="1"/>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996615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400" b="1" dirty="0">
                <a:latin typeface="Times New Roman" pitchFamily="18" charset="0"/>
                <a:cs typeface="Times New Roman" pitchFamily="18" charset="0"/>
              </a:rPr>
              <a:t>Range of </a:t>
            </a:r>
            <a:r>
              <a:rPr lang="en-US" sz="1400" b="1" dirty="0" smtClean="0">
                <a:latin typeface="Times New Roman" pitchFamily="18" charset="0"/>
                <a:cs typeface="Times New Roman" pitchFamily="18" charset="0"/>
              </a:rPr>
              <a:t>values</a:t>
            </a:r>
          </a:p>
          <a:p>
            <a:pPr marL="109728" lvl="0" indent="0" algn="just">
              <a:buNone/>
            </a:pPr>
            <a:endParaRPr lang="en-US" sz="1400" b="1" dirty="0">
              <a:latin typeface="Times New Roman" pitchFamily="18" charset="0"/>
              <a:cs typeface="Times New Roman" pitchFamily="18" charset="0"/>
            </a:endParaRPr>
          </a:p>
          <a:p>
            <a:pPr lvl="1" algn="just"/>
            <a:r>
              <a:rPr lang="en-US" sz="1400" b="1" dirty="0">
                <a:latin typeface="Times New Roman" pitchFamily="18" charset="0"/>
                <a:cs typeface="Times New Roman" pitchFamily="18" charset="0"/>
              </a:rPr>
              <a:t>Range of values</a:t>
            </a:r>
            <a:r>
              <a:rPr lang="en-US" sz="1400" dirty="0">
                <a:latin typeface="Times New Roman" pitchFamily="18" charset="0"/>
                <a:cs typeface="Times New Roman" pitchFamily="18" charset="0"/>
              </a:rPr>
              <a:t> records all possible values, e.g. total marks must be positive and between 0 to 100.</a:t>
            </a:r>
          </a:p>
          <a:p>
            <a:pPr lvl="0" algn="just"/>
            <a:endParaRPr lang="en-US" sz="1400" dirty="0">
              <a:latin typeface="Times New Roman" pitchFamily="18" charset="0"/>
              <a:cs typeface="Times New Roman" pitchFamily="18" charset="0"/>
            </a:endParaRPr>
          </a:p>
          <a:p>
            <a:pPr lvl="0" algn="just"/>
            <a:r>
              <a:rPr lang="en-US" sz="1400" b="1" dirty="0">
                <a:latin typeface="Times New Roman" pitchFamily="18" charset="0"/>
                <a:cs typeface="Times New Roman" pitchFamily="18" charset="0"/>
              </a:rPr>
              <a:t>Data structure definition/Forms</a:t>
            </a:r>
          </a:p>
          <a:p>
            <a:pPr lvl="1" algn="just"/>
            <a:r>
              <a:rPr lang="en-US" sz="1400" dirty="0">
                <a:latin typeface="Times New Roman" pitchFamily="18" charset="0"/>
                <a:cs typeface="Times New Roman" pitchFamily="18" charset="0"/>
              </a:rPr>
              <a:t>Data flows capture the name of processes that generate or receive the data items</a:t>
            </a:r>
            <a:r>
              <a:rPr lang="en-US" sz="1400" dirty="0" smtClean="0">
                <a:latin typeface="Times New Roman" pitchFamily="18" charset="0"/>
                <a:cs typeface="Times New Roman" pitchFamily="18" charset="0"/>
              </a:rPr>
              <a:t>.</a:t>
            </a:r>
          </a:p>
          <a:p>
            <a:pPr lvl="1" algn="just"/>
            <a:endParaRPr lang="en-US" sz="1400" dirty="0" smtClean="0">
              <a:latin typeface="Times New Roman" pitchFamily="18" charset="0"/>
              <a:cs typeface="Times New Roman" pitchFamily="18" charset="0"/>
            </a:endParaRPr>
          </a:p>
          <a:p>
            <a:pPr lvl="1" algn="just"/>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If the data item is primitive, then data structure form captures the physical structures of the data item. </a:t>
            </a:r>
            <a:endParaRPr lang="en-US" sz="1400" dirty="0" smtClean="0">
              <a:latin typeface="Times New Roman" pitchFamily="18" charset="0"/>
              <a:cs typeface="Times New Roman" pitchFamily="18" charset="0"/>
            </a:endParaRPr>
          </a:p>
          <a:p>
            <a:pPr lvl="1" algn="just"/>
            <a:endParaRPr lang="en-US" sz="1400" dirty="0" smtClean="0">
              <a:latin typeface="Times New Roman" pitchFamily="18" charset="0"/>
              <a:cs typeface="Times New Roman" pitchFamily="18" charset="0"/>
            </a:endParaRPr>
          </a:p>
          <a:p>
            <a:pPr lvl="1" algn="just"/>
            <a:r>
              <a:rPr lang="en-US" sz="1400" dirty="0" smtClean="0">
                <a:latin typeface="Times New Roman" pitchFamily="18" charset="0"/>
                <a:cs typeface="Times New Roman" pitchFamily="18" charset="0"/>
              </a:rPr>
              <a:t>If </a:t>
            </a:r>
            <a:r>
              <a:rPr lang="en-US" sz="1400" dirty="0">
                <a:latin typeface="Times New Roman" pitchFamily="18" charset="0"/>
                <a:cs typeface="Times New Roman" pitchFamily="18" charset="0"/>
              </a:rPr>
              <a:t>the data is itself a data aggregate, then data structure form capture the composition of the data items in terms of other data items.</a:t>
            </a:r>
          </a:p>
          <a:p>
            <a:pPr lvl="1"/>
            <a:endParaRPr lang="en-US" sz="1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570418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mathematical operators used within the data dictionary are defined in the table</a:t>
            </a:r>
          </a:p>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83724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0767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b="1" dirty="0" smtClean="0">
                <a:latin typeface="Times New Roman" pitchFamily="18" charset="0"/>
                <a:cs typeface="Times New Roman" pitchFamily="18" charset="0"/>
              </a:rPr>
              <a:t>Uses of Data Dictionary:</a:t>
            </a:r>
          </a:p>
          <a:p>
            <a:pPr marL="109728" indent="0">
              <a:buNone/>
            </a:pPr>
            <a:endParaRPr lang="en-US" sz="1400" b="1"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Create an ordered listing of  all data items.</a:t>
            </a:r>
          </a:p>
          <a:p>
            <a:endParaRPr lang="en-US" sz="1400" dirty="0" smtClean="0">
              <a:latin typeface="Times New Roman" pitchFamily="18" charset="0"/>
              <a:cs typeface="Times New Roman" pitchFamily="18" charset="0"/>
            </a:endParaRPr>
          </a:p>
          <a:p>
            <a:r>
              <a:rPr lang="en-US" sz="1400" dirty="0">
                <a:latin typeface="Times New Roman" pitchFamily="18" charset="0"/>
                <a:cs typeface="Times New Roman" pitchFamily="18" charset="0"/>
              </a:rPr>
              <a:t>Create an ordered </a:t>
            </a:r>
            <a:r>
              <a:rPr lang="en-US" sz="1400" dirty="0" smtClean="0">
                <a:latin typeface="Times New Roman" pitchFamily="18" charset="0"/>
                <a:cs typeface="Times New Roman" pitchFamily="18" charset="0"/>
              </a:rPr>
              <a:t>listing of a subset of data item.</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Find a data item name from a description.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Design a software and test cases.</a:t>
            </a:r>
            <a:endParaRPr lang="en-US" sz="1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427805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endParaRPr lang="en-US" dirty="0" smtClean="0"/>
          </a:p>
          <a:p>
            <a:pPr marL="109728" indent="0" algn="ctr">
              <a:buNone/>
            </a:pPr>
            <a:endParaRPr lang="en-US" dirty="0"/>
          </a:p>
          <a:p>
            <a:pPr marL="109728" indent="0" algn="ctr">
              <a:buNone/>
            </a:pPr>
            <a:endParaRPr lang="en-US" dirty="0" smtClean="0"/>
          </a:p>
          <a:p>
            <a:pPr marL="109728" indent="0" algn="ctr">
              <a:buNone/>
            </a:pPr>
            <a:endParaRPr lang="en-US" dirty="0"/>
          </a:p>
          <a:p>
            <a:pPr marL="109728" indent="0" algn="ctr">
              <a:buNone/>
            </a:pPr>
            <a:endParaRPr lang="en-US" dirty="0" smtClean="0"/>
          </a:p>
          <a:p>
            <a:pPr marL="109728" indent="0" algn="ctr">
              <a:buNone/>
            </a:pPr>
            <a:r>
              <a:rPr lang="en-US" b="1" dirty="0" smtClean="0"/>
              <a:t>Thank you</a:t>
            </a:r>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0449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r>
              <a:rPr lang="en-US" sz="1800" b="1" dirty="0" smtClean="0">
                <a:latin typeface="Times New Roman" pitchFamily="18" charset="0"/>
                <a:cs typeface="Times New Roman" pitchFamily="18" charset="0"/>
              </a:rPr>
              <a:t>Real time example:</a:t>
            </a:r>
            <a:endParaRPr lang="en-US" sz="1800" b="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14362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4540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1339</TotalTime>
  <Words>5901</Words>
  <Application>Microsoft Office PowerPoint</Application>
  <PresentationFormat>On-screen Show (4:3)</PresentationFormat>
  <Paragraphs>770</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Concourse</vt:lpstr>
      <vt:lpstr>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hpprobook</dc:creator>
  <cp:lastModifiedBy>hpprobook</cp:lastModifiedBy>
  <cp:revision>59</cp:revision>
  <dcterms:created xsi:type="dcterms:W3CDTF">2020-07-20T04:43:24Z</dcterms:created>
  <dcterms:modified xsi:type="dcterms:W3CDTF">2020-09-19T06:43:39Z</dcterms:modified>
</cp:coreProperties>
</file>