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258" r:id="rId2"/>
    <p:sldId id="257" r:id="rId3"/>
    <p:sldId id="259" r:id="rId4"/>
    <p:sldId id="260" r:id="rId5"/>
    <p:sldId id="261" r:id="rId6"/>
    <p:sldId id="262" r:id="rId7"/>
    <p:sldId id="269" r:id="rId8"/>
    <p:sldId id="263" r:id="rId9"/>
    <p:sldId id="327" r:id="rId10"/>
    <p:sldId id="264" r:id="rId11"/>
    <p:sldId id="265" r:id="rId12"/>
    <p:sldId id="266" r:id="rId13"/>
    <p:sldId id="267" r:id="rId14"/>
    <p:sldId id="268" r:id="rId15"/>
    <p:sldId id="270" r:id="rId16"/>
    <p:sldId id="271" r:id="rId17"/>
    <p:sldId id="280" r:id="rId18"/>
    <p:sldId id="326" r:id="rId19"/>
    <p:sldId id="325" r:id="rId20"/>
    <p:sldId id="319" r:id="rId21"/>
    <p:sldId id="320" r:id="rId22"/>
    <p:sldId id="321" r:id="rId23"/>
    <p:sldId id="322" r:id="rId24"/>
    <p:sldId id="323" r:id="rId25"/>
    <p:sldId id="324" r:id="rId26"/>
    <p:sldId id="328" r:id="rId27"/>
    <p:sldId id="329" r:id="rId28"/>
    <p:sldId id="330" r:id="rId29"/>
    <p:sldId id="331" r:id="rId30"/>
    <p:sldId id="332" r:id="rId31"/>
    <p:sldId id="333" r:id="rId32"/>
    <p:sldId id="334" r:id="rId33"/>
    <p:sldId id="335" r:id="rId34"/>
    <p:sldId id="336" r:id="rId35"/>
    <p:sldId id="337" r:id="rId36"/>
    <p:sldId id="338" r:id="rId37"/>
    <p:sldId id="339" r:id="rId38"/>
    <p:sldId id="340" r:id="rId39"/>
    <p:sldId id="341" r:id="rId40"/>
    <p:sldId id="342" r:id="rId41"/>
    <p:sldId id="347" r:id="rId42"/>
    <p:sldId id="348" r:id="rId43"/>
    <p:sldId id="349" r:id="rId44"/>
    <p:sldId id="350" r:id="rId45"/>
    <p:sldId id="351" r:id="rId46"/>
    <p:sldId id="343" r:id="rId47"/>
    <p:sldId id="344" r:id="rId48"/>
    <p:sldId id="345" r:id="rId49"/>
    <p:sldId id="346" r:id="rId50"/>
    <p:sldId id="352" r:id="rId51"/>
    <p:sldId id="353"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6" d="100"/>
          <a:sy n="66" d="100"/>
        </p:scale>
        <p:origin x="-120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354AD5-AADE-40C1-9483-D7A99708E4E0}" type="datetimeFigureOut">
              <a:rPr lang="en-US" smtClean="0"/>
              <a:t>10/1/2020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7ECF58-A097-4238-8992-7BB26DEF51DF}" type="slidenum">
              <a:rPr lang="en-US" smtClean="0"/>
              <a:t>‹#›</a:t>
            </a:fld>
            <a:endParaRPr lang="en-US"/>
          </a:p>
        </p:txBody>
      </p:sp>
    </p:spTree>
    <p:extLst>
      <p:ext uri="{BB962C8B-B14F-4D97-AF65-F5344CB8AC3E}">
        <p14:creationId xmlns:p14="http://schemas.microsoft.com/office/powerpoint/2010/main" val="3162485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BAB4B5-5DBC-4DC7-A539-13729122AD4C}" type="datetime1">
              <a:rPr lang="en-US" smtClean="0"/>
              <a:t>10/1/2020</a:t>
            </a:fld>
            <a:endParaRPr lang="en-US"/>
          </a:p>
        </p:txBody>
      </p:sp>
      <p:sp>
        <p:nvSpPr>
          <p:cNvPr id="5" name="Footer Placeholder 4"/>
          <p:cNvSpPr>
            <a:spLocks noGrp="1"/>
          </p:cNvSpPr>
          <p:nvPr>
            <p:ph type="ftr" sz="quarter" idx="11"/>
          </p:nvPr>
        </p:nvSpPr>
        <p:spPr/>
        <p:txBody>
          <a:bodyPr/>
          <a:lstStyle/>
          <a:p>
            <a:r>
              <a:rPr lang="en-US" smtClean="0"/>
              <a:t>Ms. B KEERTHI SAMHITHA, Asst Prof - CSE</a:t>
            </a:r>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56939006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306887-86C2-4ADE-B3D8-6BEAD613DCBF}" type="datetime1">
              <a:rPr lang="en-US" smtClean="0"/>
              <a:t>10/1/2020</a:t>
            </a:fld>
            <a:endParaRPr lang="en-US"/>
          </a:p>
        </p:txBody>
      </p:sp>
      <p:sp>
        <p:nvSpPr>
          <p:cNvPr id="5" name="Footer Placeholder 4"/>
          <p:cNvSpPr>
            <a:spLocks noGrp="1"/>
          </p:cNvSpPr>
          <p:nvPr>
            <p:ph type="ftr" sz="quarter" idx="11"/>
          </p:nvPr>
        </p:nvSpPr>
        <p:spPr/>
        <p:txBody>
          <a:bodyPr/>
          <a:lstStyle/>
          <a:p>
            <a:r>
              <a:rPr lang="en-US" smtClean="0"/>
              <a:t>Ms. B KEERTHI SAMHITHA, Asst Prof - CSE</a:t>
            </a:r>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1734498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B50923-DDDD-457D-A0C3-3BB92B259233}" type="datetime1">
              <a:rPr lang="en-US" smtClean="0"/>
              <a:t>10/1/2020</a:t>
            </a:fld>
            <a:endParaRPr lang="en-US"/>
          </a:p>
        </p:txBody>
      </p:sp>
      <p:sp>
        <p:nvSpPr>
          <p:cNvPr id="5" name="Footer Placeholder 4"/>
          <p:cNvSpPr>
            <a:spLocks noGrp="1"/>
          </p:cNvSpPr>
          <p:nvPr>
            <p:ph type="ftr" sz="quarter" idx="11"/>
          </p:nvPr>
        </p:nvSpPr>
        <p:spPr/>
        <p:txBody>
          <a:bodyPr/>
          <a:lstStyle/>
          <a:p>
            <a:r>
              <a:rPr lang="en-US" smtClean="0"/>
              <a:t>Ms. B KEERTHI SAMHITHA, Asst Prof - CSE</a:t>
            </a:r>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14672513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86E786-6B4D-4644-8C0B-972DBFD81243}" type="datetime1">
              <a:rPr lang="en-US" smtClean="0"/>
              <a:t>10/1/2020</a:t>
            </a:fld>
            <a:endParaRPr lang="en-US"/>
          </a:p>
        </p:txBody>
      </p:sp>
      <p:sp>
        <p:nvSpPr>
          <p:cNvPr id="5" name="Footer Placeholder 4"/>
          <p:cNvSpPr>
            <a:spLocks noGrp="1"/>
          </p:cNvSpPr>
          <p:nvPr>
            <p:ph type="ftr" sz="quarter" idx="11"/>
          </p:nvPr>
        </p:nvSpPr>
        <p:spPr/>
        <p:txBody>
          <a:bodyPr/>
          <a:lstStyle/>
          <a:p>
            <a:r>
              <a:rPr lang="en-US" smtClean="0"/>
              <a:t>Ms. B KEERTHI SAMHITHA, Asst Prof - CSE</a:t>
            </a:r>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1481498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D01618-882C-478A-A0DA-22200BFCDFA0}" type="datetime1">
              <a:rPr lang="en-US" smtClean="0"/>
              <a:t>10/1/2020</a:t>
            </a:fld>
            <a:endParaRPr lang="en-US"/>
          </a:p>
        </p:txBody>
      </p:sp>
      <p:sp>
        <p:nvSpPr>
          <p:cNvPr id="5" name="Footer Placeholder 4"/>
          <p:cNvSpPr>
            <a:spLocks noGrp="1"/>
          </p:cNvSpPr>
          <p:nvPr>
            <p:ph type="ftr" sz="quarter" idx="11"/>
          </p:nvPr>
        </p:nvSpPr>
        <p:spPr/>
        <p:txBody>
          <a:bodyPr/>
          <a:lstStyle/>
          <a:p>
            <a:r>
              <a:rPr lang="en-US" smtClean="0"/>
              <a:t>Ms. B KEERTHI SAMHITHA, Asst Prof - CSE</a:t>
            </a:r>
            <a:endParaRPr lang="en-US"/>
          </a:p>
        </p:txBody>
      </p:sp>
      <p:sp>
        <p:nvSpPr>
          <p:cNvPr id="6" name="Slide Number Placeholder 5"/>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31160370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2E4191-BFF3-4925-A228-2B09D3D6AB65}" type="datetime1">
              <a:rPr lang="en-US" smtClean="0"/>
              <a:t>10/1/2020</a:t>
            </a:fld>
            <a:endParaRPr lang="en-US"/>
          </a:p>
        </p:txBody>
      </p:sp>
      <p:sp>
        <p:nvSpPr>
          <p:cNvPr id="6" name="Footer Placeholder 5"/>
          <p:cNvSpPr>
            <a:spLocks noGrp="1"/>
          </p:cNvSpPr>
          <p:nvPr>
            <p:ph type="ftr" sz="quarter" idx="11"/>
          </p:nvPr>
        </p:nvSpPr>
        <p:spPr/>
        <p:txBody>
          <a:bodyPr/>
          <a:lstStyle/>
          <a:p>
            <a:r>
              <a:rPr lang="en-US" smtClean="0"/>
              <a:t>Ms. B KEERTHI SAMHITHA, Asst Prof - CSE</a:t>
            </a:r>
            <a:endParaRPr lang="en-US"/>
          </a:p>
        </p:txBody>
      </p:sp>
      <p:sp>
        <p:nvSpPr>
          <p:cNvPr id="7" name="Slide Number Placeholder 6"/>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217070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A14BBCF-B20B-4DDE-9750-54ACEFEA2439}" type="datetime1">
              <a:rPr lang="en-US" smtClean="0"/>
              <a:t>10/1/2020</a:t>
            </a:fld>
            <a:endParaRPr lang="en-US"/>
          </a:p>
        </p:txBody>
      </p:sp>
      <p:sp>
        <p:nvSpPr>
          <p:cNvPr id="8" name="Footer Placeholder 7"/>
          <p:cNvSpPr>
            <a:spLocks noGrp="1"/>
          </p:cNvSpPr>
          <p:nvPr>
            <p:ph type="ftr" sz="quarter" idx="11"/>
          </p:nvPr>
        </p:nvSpPr>
        <p:spPr/>
        <p:txBody>
          <a:bodyPr/>
          <a:lstStyle/>
          <a:p>
            <a:r>
              <a:rPr lang="en-US" smtClean="0"/>
              <a:t>Ms. B KEERTHI SAMHITHA, Asst Prof - CSE</a:t>
            </a:r>
            <a:endParaRPr lang="en-US"/>
          </a:p>
        </p:txBody>
      </p:sp>
      <p:sp>
        <p:nvSpPr>
          <p:cNvPr id="9" name="Slide Number Placeholder 8"/>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269262948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C67904-F227-4E8F-8FD5-465BEFEB82E1}" type="datetime1">
              <a:rPr lang="en-US" smtClean="0"/>
              <a:t>10/1/2020</a:t>
            </a:fld>
            <a:endParaRPr lang="en-US"/>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420484099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D49ACB-5CA1-4CD1-8BE8-517709745A28}" type="datetime1">
              <a:rPr lang="en-US" smtClean="0"/>
              <a:t>10/1/2020</a:t>
            </a:fld>
            <a:endParaRPr lang="en-US"/>
          </a:p>
        </p:txBody>
      </p:sp>
      <p:sp>
        <p:nvSpPr>
          <p:cNvPr id="3" name="Footer Placeholder 2"/>
          <p:cNvSpPr>
            <a:spLocks noGrp="1"/>
          </p:cNvSpPr>
          <p:nvPr>
            <p:ph type="ftr" sz="quarter" idx="11"/>
          </p:nvPr>
        </p:nvSpPr>
        <p:spPr/>
        <p:txBody>
          <a:bodyPr/>
          <a:lstStyle/>
          <a:p>
            <a:r>
              <a:rPr lang="en-US" smtClean="0"/>
              <a:t>Ms. B KEERTHI SAMHITHA, Asst Prof - CSE</a:t>
            </a:r>
            <a:endParaRPr lang="en-US"/>
          </a:p>
        </p:txBody>
      </p:sp>
      <p:sp>
        <p:nvSpPr>
          <p:cNvPr id="4" name="Slide Number Placeholder 3"/>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3975647041"/>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B9C1D9-F40A-4363-BBEC-C3E9E3421C54}" type="datetime1">
              <a:rPr lang="en-US" smtClean="0"/>
              <a:t>10/1/2020</a:t>
            </a:fld>
            <a:endParaRPr lang="en-US"/>
          </a:p>
        </p:txBody>
      </p:sp>
      <p:sp>
        <p:nvSpPr>
          <p:cNvPr id="6" name="Footer Placeholder 5"/>
          <p:cNvSpPr>
            <a:spLocks noGrp="1"/>
          </p:cNvSpPr>
          <p:nvPr>
            <p:ph type="ftr" sz="quarter" idx="11"/>
          </p:nvPr>
        </p:nvSpPr>
        <p:spPr/>
        <p:txBody>
          <a:bodyPr/>
          <a:lstStyle/>
          <a:p>
            <a:r>
              <a:rPr lang="en-US" smtClean="0"/>
              <a:t>Ms. B KEERTHI SAMHITHA, Asst Prof - CSE</a:t>
            </a:r>
            <a:endParaRPr lang="en-US"/>
          </a:p>
        </p:txBody>
      </p:sp>
      <p:sp>
        <p:nvSpPr>
          <p:cNvPr id="7" name="Slide Number Placeholder 6"/>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2761291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9265FE5-051D-45BA-8DF1-241860475009}" type="datetime1">
              <a:rPr lang="en-US" smtClean="0"/>
              <a:t>10/1/2020</a:t>
            </a:fld>
            <a:endParaRPr lang="en-US"/>
          </a:p>
        </p:txBody>
      </p:sp>
      <p:sp>
        <p:nvSpPr>
          <p:cNvPr id="6" name="Footer Placeholder 5"/>
          <p:cNvSpPr>
            <a:spLocks noGrp="1"/>
          </p:cNvSpPr>
          <p:nvPr>
            <p:ph type="ftr" sz="quarter" idx="11"/>
          </p:nvPr>
        </p:nvSpPr>
        <p:spPr/>
        <p:txBody>
          <a:bodyPr/>
          <a:lstStyle/>
          <a:p>
            <a:r>
              <a:rPr lang="en-US" smtClean="0"/>
              <a:t>Ms. B KEERTHI SAMHITHA, Asst Prof - CSE</a:t>
            </a:r>
            <a:endParaRPr lang="en-US"/>
          </a:p>
        </p:txBody>
      </p:sp>
      <p:sp>
        <p:nvSpPr>
          <p:cNvPr id="7" name="Slide Number Placeholder 6"/>
          <p:cNvSpPr>
            <a:spLocks noGrp="1"/>
          </p:cNvSpPr>
          <p:nvPr>
            <p:ph type="sldNum" sz="quarter" idx="12"/>
          </p:nvPr>
        </p:nvSpPr>
        <p:spPr/>
        <p:txBody>
          <a:bodyPr/>
          <a:lstStyle/>
          <a:p>
            <a:fld id="{A307B48E-5347-4272-B1F0-0C266D2F26E4}" type="slidenum">
              <a:rPr lang="en-US" smtClean="0"/>
              <a:t>‹#›</a:t>
            </a:fld>
            <a:endParaRPr lang="en-US"/>
          </a:p>
        </p:txBody>
      </p:sp>
    </p:spTree>
    <p:extLst>
      <p:ext uri="{BB962C8B-B14F-4D97-AF65-F5344CB8AC3E}">
        <p14:creationId xmlns:p14="http://schemas.microsoft.com/office/powerpoint/2010/main" val="3872375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30F6CA-3794-4887-A750-64443EFBCFE0}" type="datetime1">
              <a:rPr lang="en-US" smtClean="0"/>
              <a:t>10/1/2020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Ms. B KEERTHI SAMHITHA, </a:t>
            </a:r>
            <a:r>
              <a:rPr lang="en-US" dirty="0" err="1" smtClean="0"/>
              <a:t>Asst</a:t>
            </a:r>
            <a:r>
              <a:rPr lang="en-US" dirty="0" smtClean="0"/>
              <a:t> Prof - CSE</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07B48E-5347-4272-B1F0-0C266D2F26E4}" type="slidenum">
              <a:rPr lang="en-US" smtClean="0"/>
              <a:t>‹#›</a:t>
            </a:fld>
            <a:endParaRPr lang="en-US" dirty="0"/>
          </a:p>
        </p:txBody>
      </p:sp>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803232" y="188640"/>
            <a:ext cx="1340768" cy="1340768"/>
          </a:xfrm>
          <a:prstGeom prst="rect">
            <a:avLst/>
          </a:prstGeom>
        </p:spPr>
      </p:pic>
    </p:spTree>
    <p:extLst>
      <p:ext uri="{BB962C8B-B14F-4D97-AF65-F5344CB8AC3E}">
        <p14:creationId xmlns:p14="http://schemas.microsoft.com/office/powerpoint/2010/main" val="2936833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3398" y="1257589"/>
            <a:ext cx="7772400" cy="1470025"/>
          </a:xfrm>
        </p:spPr>
        <p:txBody>
          <a:bodyPr/>
          <a:lstStyle/>
          <a:p>
            <a:r>
              <a:rPr lang="en-US" b="1" dirty="0" smtClean="0"/>
              <a:t>SCS1301 - OPERATING SYSTEM</a:t>
            </a:r>
            <a:endParaRPr lang="en-US" dirty="0"/>
          </a:p>
        </p:txBody>
      </p:sp>
      <p:sp>
        <p:nvSpPr>
          <p:cNvPr id="3" name="Subtitle 2"/>
          <p:cNvSpPr>
            <a:spLocks noGrp="1"/>
          </p:cNvSpPr>
          <p:nvPr>
            <p:ph type="subTitle" idx="1"/>
          </p:nvPr>
        </p:nvSpPr>
        <p:spPr>
          <a:xfrm>
            <a:off x="1043608" y="2492896"/>
            <a:ext cx="7101234" cy="3744416"/>
          </a:xfrm>
        </p:spPr>
        <p:txBody>
          <a:bodyPr>
            <a:normAutofit fontScale="25000" lnSpcReduction="20000"/>
          </a:bodyPr>
          <a:lstStyle/>
          <a:p>
            <a:r>
              <a:rPr lang="en-US" sz="17600" b="1" dirty="0" smtClean="0">
                <a:solidFill>
                  <a:srgbClr val="FF0000"/>
                </a:solidFill>
              </a:rPr>
              <a:t>UNIT – 3</a:t>
            </a:r>
            <a:endParaRPr lang="en-US" sz="17600" b="1" dirty="0">
              <a:solidFill>
                <a:srgbClr val="FF0000"/>
              </a:solidFill>
            </a:endParaRPr>
          </a:p>
          <a:p>
            <a:r>
              <a:rPr lang="en-US" sz="14400" b="1" dirty="0" smtClean="0">
                <a:solidFill>
                  <a:srgbClr val="FF0000"/>
                </a:solidFill>
              </a:rPr>
              <a:t>SYNCHRONIZATION &amp; DEADLOCK</a:t>
            </a:r>
          </a:p>
          <a:p>
            <a:endParaRPr lang="en-IN" sz="8000" b="1" dirty="0" smtClean="0">
              <a:solidFill>
                <a:srgbClr val="006600"/>
              </a:solidFill>
            </a:endParaRPr>
          </a:p>
          <a:p>
            <a:r>
              <a:rPr lang="en-IN" sz="8000" b="1" dirty="0" smtClean="0">
                <a:solidFill>
                  <a:srgbClr val="006600"/>
                </a:solidFill>
              </a:rPr>
              <a:t>(FROM </a:t>
            </a:r>
            <a:r>
              <a:rPr lang="en-US" sz="8000" b="1" dirty="0" smtClean="0">
                <a:solidFill>
                  <a:srgbClr val="006600"/>
                </a:solidFill>
              </a:rPr>
              <a:t>DEADLOCKS TOPIC)</a:t>
            </a:r>
            <a:endParaRPr lang="en-US" sz="8000" b="1" dirty="0">
              <a:solidFill>
                <a:srgbClr val="006600"/>
              </a:solidFill>
            </a:endParaRPr>
          </a:p>
          <a:p>
            <a:endParaRPr lang="en-IN" sz="8000" b="1" dirty="0" smtClean="0">
              <a:solidFill>
                <a:schemeClr val="tx1"/>
              </a:solidFill>
            </a:endParaRPr>
          </a:p>
          <a:p>
            <a:r>
              <a:rPr lang="en-IN" sz="11200" b="1" dirty="0" err="1" smtClean="0">
                <a:solidFill>
                  <a:schemeClr val="tx1"/>
                </a:solidFill>
              </a:rPr>
              <a:t>Ms.</a:t>
            </a:r>
            <a:r>
              <a:rPr lang="en-IN" sz="11200" b="1" dirty="0" smtClean="0">
                <a:solidFill>
                  <a:schemeClr val="tx1"/>
                </a:solidFill>
              </a:rPr>
              <a:t> B KEERTHI SAMHITHA</a:t>
            </a:r>
          </a:p>
          <a:p>
            <a:r>
              <a:rPr lang="en-IN" sz="11200" b="1" dirty="0" smtClean="0">
                <a:solidFill>
                  <a:schemeClr val="tx1"/>
                </a:solidFill>
              </a:rPr>
              <a:t>ASSISTANT PROFESSOR</a:t>
            </a:r>
          </a:p>
          <a:p>
            <a:r>
              <a:rPr lang="en-IN" sz="11200" b="1" dirty="0" smtClean="0">
                <a:solidFill>
                  <a:schemeClr val="tx1"/>
                </a:solidFill>
              </a:rPr>
              <a:t>DEPARTMENT OF CSE</a:t>
            </a:r>
          </a:p>
          <a:p>
            <a:r>
              <a:rPr lang="en-IN" sz="11200" b="1" dirty="0" smtClean="0">
                <a:solidFill>
                  <a:schemeClr val="tx1"/>
                </a:solidFill>
              </a:rPr>
              <a:t>SCHOOL OF COMPUTING</a:t>
            </a:r>
          </a:p>
          <a:p>
            <a:endParaRPr lang="en-US" b="1" dirty="0" smtClean="0">
              <a:solidFill>
                <a:srgbClr val="FF0000"/>
              </a:solidFill>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0789"/>
            <a:ext cx="7560840" cy="129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Ms. B KEERTHI SAMHITHA, Asst Prof - CSE</a:t>
            </a:r>
            <a:endParaRPr lang="en-US"/>
          </a:p>
        </p:txBody>
      </p:sp>
      <p:sp>
        <p:nvSpPr>
          <p:cNvPr id="7" name="Slide Number Placeholder 6"/>
          <p:cNvSpPr>
            <a:spLocks noGrp="1"/>
          </p:cNvSpPr>
          <p:nvPr>
            <p:ph type="sldNum" sz="quarter" idx="12"/>
          </p:nvPr>
        </p:nvSpPr>
        <p:spPr/>
        <p:txBody>
          <a:bodyPr/>
          <a:lstStyle/>
          <a:p>
            <a:fld id="{A307B48E-5347-4272-B1F0-0C266D2F26E4}" type="slidenum">
              <a:rPr lang="en-US" smtClean="0"/>
              <a:t>1</a:t>
            </a:fld>
            <a:endParaRPr lang="en-US"/>
          </a:p>
        </p:txBody>
      </p:sp>
    </p:spTree>
    <p:extLst>
      <p:ext uri="{BB962C8B-B14F-4D97-AF65-F5344CB8AC3E}">
        <p14:creationId xmlns:p14="http://schemas.microsoft.com/office/powerpoint/2010/main" val="130573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DEADLOCKS</a:t>
            </a:r>
            <a:endParaRPr lang="en-US" b="1" dirty="0">
              <a:solidFill>
                <a:srgbClr val="FF0000"/>
              </a:solidFill>
            </a:endParaRPr>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10</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2276872"/>
            <a:ext cx="7416824"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0408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EXAMPLE</a:t>
            </a:r>
            <a:endParaRPr lang="en-US" b="1" dirty="0">
              <a:solidFill>
                <a:srgbClr val="FF0000"/>
              </a:solidFill>
            </a:endParaRPr>
          </a:p>
        </p:txBody>
      </p:sp>
      <p:sp>
        <p:nvSpPr>
          <p:cNvPr id="3" name="Content Placeholder 2"/>
          <p:cNvSpPr>
            <a:spLocks noGrp="1"/>
          </p:cNvSpPr>
          <p:nvPr>
            <p:ph idx="1"/>
          </p:nvPr>
        </p:nvSpPr>
        <p:spPr>
          <a:xfrm>
            <a:off x="457200" y="1268760"/>
            <a:ext cx="8229600" cy="4968552"/>
          </a:xfrm>
        </p:spPr>
        <p:txBody>
          <a:bodyPr>
            <a:normAutofit/>
          </a:bodyPr>
          <a:lstStyle/>
          <a:p>
            <a:pPr lvl="0" algn="just"/>
            <a:endParaRPr lang="en-US" dirty="0"/>
          </a:p>
          <a:p>
            <a:pPr marL="0" indent="0" algn="just">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11</a:t>
            </a:fld>
            <a:endParaRPr lang="en-US"/>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268760"/>
            <a:ext cx="7344815"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87914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p:spPr>
        <p:txBody>
          <a:bodyPr/>
          <a:lstStyle/>
          <a:p>
            <a:r>
              <a:rPr lang="en-US" b="1" dirty="0" smtClean="0">
                <a:solidFill>
                  <a:srgbClr val="FF0000"/>
                </a:solidFill>
              </a:rPr>
              <a:t>EXAMPLE</a:t>
            </a:r>
            <a:endParaRPr lang="en-US" b="1" dirty="0">
              <a:solidFill>
                <a:srgbClr val="FF0000"/>
              </a:solidFill>
            </a:endParaRPr>
          </a:p>
        </p:txBody>
      </p:sp>
      <p:sp>
        <p:nvSpPr>
          <p:cNvPr id="4" name="Footer Placeholder 3"/>
          <p:cNvSpPr>
            <a:spLocks noGrp="1"/>
          </p:cNvSpPr>
          <p:nvPr>
            <p:ph type="ftr" sz="quarter" idx="11"/>
          </p:nvPr>
        </p:nvSpPr>
        <p:spPr/>
        <p:txBody>
          <a:bodyPr/>
          <a:lstStyle/>
          <a:p>
            <a:r>
              <a:rPr lang="en-US" dirty="0" smtClean="0"/>
              <a:t>Ms. B KEERTHI SAMHITHA, </a:t>
            </a:r>
            <a:r>
              <a:rPr lang="en-US" dirty="0" err="1" smtClean="0"/>
              <a:t>Asst</a:t>
            </a:r>
            <a:r>
              <a:rPr lang="en-US" dirty="0" smtClean="0"/>
              <a:t> Prof - CSE</a:t>
            </a:r>
            <a:endParaRPr lang="en-US" dirty="0"/>
          </a:p>
        </p:txBody>
      </p:sp>
      <p:sp>
        <p:nvSpPr>
          <p:cNvPr id="5" name="Slide Number Placeholder 4"/>
          <p:cNvSpPr>
            <a:spLocks noGrp="1"/>
          </p:cNvSpPr>
          <p:nvPr>
            <p:ph type="sldNum" sz="quarter" idx="12"/>
          </p:nvPr>
        </p:nvSpPr>
        <p:spPr/>
        <p:txBody>
          <a:bodyPr/>
          <a:lstStyle/>
          <a:p>
            <a:fld id="{A307B48E-5347-4272-B1F0-0C266D2F26E4}" type="slidenum">
              <a:rPr lang="en-US" smtClean="0"/>
              <a:t>12</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1600" y="1700808"/>
            <a:ext cx="7416824" cy="4464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98737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b="1" dirty="0">
                <a:solidFill>
                  <a:srgbClr val="FF0000"/>
                </a:solidFill>
              </a:rPr>
              <a:t>What is Deadlock</a:t>
            </a:r>
            <a:r>
              <a:rPr lang="en-US" b="1" dirty="0" smtClean="0">
                <a:solidFill>
                  <a:srgbClr val="FF0000"/>
                </a:solidFill>
              </a:rPr>
              <a:t>?</a:t>
            </a:r>
            <a:endParaRPr lang="en-US" b="1" dirty="0">
              <a:solidFill>
                <a:srgbClr val="FF0000"/>
              </a:solidFill>
            </a:endParaRPr>
          </a:p>
        </p:txBody>
      </p:sp>
      <p:sp>
        <p:nvSpPr>
          <p:cNvPr id="3" name="Content Placeholder 2"/>
          <p:cNvSpPr>
            <a:spLocks noGrp="1"/>
          </p:cNvSpPr>
          <p:nvPr>
            <p:ph idx="1"/>
          </p:nvPr>
        </p:nvSpPr>
        <p:spPr/>
        <p:txBody>
          <a:bodyPr/>
          <a:lstStyle/>
          <a:p>
            <a:r>
              <a:rPr lang="en-IN" b="1" dirty="0"/>
              <a:t>Deadlock</a:t>
            </a:r>
            <a:r>
              <a:rPr lang="en-IN" dirty="0"/>
              <a:t> is a situation that occurs in OS when any process enters a waiting state because another waiting process is holding the demanded resource. </a:t>
            </a:r>
            <a:endParaRPr lang="en-IN" dirty="0" smtClean="0"/>
          </a:p>
          <a:p>
            <a:r>
              <a:rPr lang="en-IN" dirty="0" smtClean="0"/>
              <a:t>Deadlock </a:t>
            </a:r>
            <a:r>
              <a:rPr lang="en-IN" dirty="0"/>
              <a:t>is a common problem in multi-processing where several processes share a specific type of mutually exclusive resource known as a soft lock or software.</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13</a:t>
            </a:fld>
            <a:endParaRPr lang="en-US"/>
          </a:p>
        </p:txBody>
      </p:sp>
    </p:spTree>
    <p:extLst>
      <p:ext uri="{BB962C8B-B14F-4D97-AF65-F5344CB8AC3E}">
        <p14:creationId xmlns:p14="http://schemas.microsoft.com/office/powerpoint/2010/main" val="1865493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14</a:t>
            </a:fld>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504" y="116632"/>
            <a:ext cx="8928992" cy="6264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7868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1143000"/>
          </a:xfrm>
        </p:spPr>
        <p:txBody>
          <a:bodyPr>
            <a:normAutofit/>
          </a:bodyPr>
          <a:lstStyle/>
          <a:p>
            <a:r>
              <a:rPr lang="en-US" b="1" dirty="0">
                <a:solidFill>
                  <a:srgbClr val="FF0000"/>
                </a:solidFill>
              </a:rPr>
              <a:t>What is Circular wait</a:t>
            </a:r>
            <a:r>
              <a:rPr lang="en-US" b="1" dirty="0" smtClean="0">
                <a:solidFill>
                  <a:srgbClr val="FF0000"/>
                </a:solidFill>
              </a:rPr>
              <a:t>?</a:t>
            </a:r>
            <a:endParaRPr lang="en-US" dirty="0">
              <a:solidFill>
                <a:srgbClr val="FF0000"/>
              </a:solidFill>
            </a:endParaRPr>
          </a:p>
        </p:txBody>
      </p:sp>
      <p:sp>
        <p:nvSpPr>
          <p:cNvPr id="3" name="Content Placeholder 2"/>
          <p:cNvSpPr>
            <a:spLocks noGrp="1"/>
          </p:cNvSpPr>
          <p:nvPr>
            <p:ph idx="1"/>
          </p:nvPr>
        </p:nvSpPr>
        <p:spPr>
          <a:xfrm>
            <a:off x="467544" y="1412776"/>
            <a:ext cx="8291264" cy="5112568"/>
          </a:xfrm>
        </p:spPr>
        <p:txBody>
          <a:bodyPr>
            <a:normAutofit/>
          </a:bodyPr>
          <a:lstStyle/>
          <a:p>
            <a:pPr lvl="0" algn="just"/>
            <a:r>
              <a:rPr lang="en-IN" sz="2800" dirty="0"/>
              <a:t>One process is waiting for the resource, which is held by the second process, which is also waiting for the resource held by the third process etc. </a:t>
            </a:r>
            <a:endParaRPr lang="en-IN" sz="2800" dirty="0" smtClean="0"/>
          </a:p>
          <a:p>
            <a:pPr lvl="0" algn="just"/>
            <a:r>
              <a:rPr lang="en-IN" sz="2800" dirty="0" smtClean="0"/>
              <a:t>This </a:t>
            </a:r>
            <a:r>
              <a:rPr lang="en-IN" sz="2800" dirty="0"/>
              <a:t>will continue until the last process is waiting for a resource held by the first process. This creates a circular </a:t>
            </a:r>
            <a:r>
              <a:rPr lang="en-IN" sz="2800" dirty="0" smtClean="0"/>
              <a:t>chain.</a:t>
            </a:r>
          </a:p>
          <a:p>
            <a:pPr lvl="0" algn="just"/>
            <a:r>
              <a:rPr lang="en-IN" sz="2800" dirty="0"/>
              <a:t>For example, Process A is allocated Resource B as it is requesting Resource A. In the same way, Process B is allocated Resource A, and it is requesting Resource B. This creates a circular wait loop.</a:t>
            </a:r>
            <a:endParaRPr lang="en-US" sz="2800"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15</a:t>
            </a:fld>
            <a:endParaRPr lang="en-US"/>
          </a:p>
        </p:txBody>
      </p:sp>
    </p:spTree>
    <p:extLst>
      <p:ext uri="{BB962C8B-B14F-4D97-AF65-F5344CB8AC3E}">
        <p14:creationId xmlns:p14="http://schemas.microsoft.com/office/powerpoint/2010/main" val="11595810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Example of Circular </a:t>
            </a:r>
            <a:r>
              <a:rPr lang="en-US" b="1" dirty="0" smtClean="0"/>
              <a:t>wait</a:t>
            </a:r>
            <a:endParaRPr lang="en-US" dirty="0"/>
          </a:p>
        </p:txBody>
      </p:sp>
      <p:sp>
        <p:nvSpPr>
          <p:cNvPr id="3" name="Content Placeholder 2"/>
          <p:cNvSpPr>
            <a:spLocks noGrp="1"/>
          </p:cNvSpPr>
          <p:nvPr>
            <p:ph idx="1"/>
          </p:nvPr>
        </p:nvSpPr>
        <p:spPr>
          <a:xfrm>
            <a:off x="457200" y="1268760"/>
            <a:ext cx="8229600" cy="5112568"/>
          </a:xfrm>
        </p:spPr>
        <p:txBody>
          <a:bodyPr>
            <a:normAutofit/>
          </a:bodyPr>
          <a:lstStyle/>
          <a:p>
            <a:pPr marL="457200" lvl="1" indent="0">
              <a:buNone/>
            </a:pPr>
            <a:endParaRPr lang="en-US" sz="2400" dirty="0"/>
          </a:p>
          <a:p>
            <a:r>
              <a:rPr lang="en-IN" dirty="0"/>
              <a:t>For example, a computer has three USB drives and three processes. Each of the three processes able to holds one of the USB drives. So, when each process requests another drive, the three processes will have the deadlock situation as each process will be waiting for the USB drive to release, which is currently in use. This will result in a circular chain.</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16</a:t>
            </a:fld>
            <a:endParaRPr lang="en-US"/>
          </a:p>
        </p:txBody>
      </p:sp>
    </p:spTree>
    <p:extLst>
      <p:ext uri="{BB962C8B-B14F-4D97-AF65-F5344CB8AC3E}">
        <p14:creationId xmlns:p14="http://schemas.microsoft.com/office/powerpoint/2010/main" val="4258723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17</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9632" y="836712"/>
            <a:ext cx="6624736" cy="5353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1365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b="1" dirty="0" smtClean="0">
                <a:solidFill>
                  <a:srgbClr val="FF0000"/>
                </a:solidFill>
              </a:rPr>
              <a:t>METHODS FOR HANDLING </a:t>
            </a:r>
            <a:br>
              <a:rPr lang="en-US" b="1" dirty="0" smtClean="0">
                <a:solidFill>
                  <a:srgbClr val="FF0000"/>
                </a:solidFill>
              </a:rPr>
            </a:br>
            <a:r>
              <a:rPr lang="en-US" b="1" dirty="0" smtClean="0">
                <a:solidFill>
                  <a:srgbClr val="FF0000"/>
                </a:solidFill>
              </a:rPr>
              <a:t>DEADLOCK</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IN" dirty="0"/>
              <a:t>There are three ways to handle </a:t>
            </a:r>
            <a:r>
              <a:rPr lang="en-IN" dirty="0" smtClean="0"/>
              <a:t>deadlock</a:t>
            </a:r>
          </a:p>
          <a:p>
            <a:r>
              <a:rPr lang="en-IN" b="1" dirty="0" smtClean="0">
                <a:solidFill>
                  <a:srgbClr val="FF0000"/>
                </a:solidFill>
              </a:rPr>
              <a:t>Deadlock </a:t>
            </a:r>
            <a:r>
              <a:rPr lang="en-IN" b="1" dirty="0">
                <a:solidFill>
                  <a:srgbClr val="FF0000"/>
                </a:solidFill>
              </a:rPr>
              <a:t>prevention or avoidance: </a:t>
            </a:r>
            <a:r>
              <a:rPr lang="en-IN" dirty="0"/>
              <a:t>The idea is to not let the system into deadlock state</a:t>
            </a:r>
            <a:r>
              <a:rPr lang="en-IN" dirty="0" smtClean="0"/>
              <a:t>.</a:t>
            </a:r>
          </a:p>
          <a:p>
            <a:r>
              <a:rPr lang="en-IN" b="1" dirty="0">
                <a:solidFill>
                  <a:srgbClr val="FF0000"/>
                </a:solidFill>
              </a:rPr>
              <a:t>Deadlock detection and recovery: </a:t>
            </a:r>
            <a:r>
              <a:rPr lang="en-IN" dirty="0"/>
              <a:t>Let deadlock occur, then do </a:t>
            </a:r>
            <a:r>
              <a:rPr lang="en-IN" dirty="0" err="1"/>
              <a:t>preemption</a:t>
            </a:r>
            <a:r>
              <a:rPr lang="en-IN" dirty="0"/>
              <a:t> to handle it once occurred</a:t>
            </a:r>
            <a:r>
              <a:rPr lang="en-IN" dirty="0" smtClean="0"/>
              <a:t>.</a:t>
            </a:r>
          </a:p>
          <a:p>
            <a:r>
              <a:rPr lang="en-IN" b="1" dirty="0">
                <a:solidFill>
                  <a:srgbClr val="FF0000"/>
                </a:solidFill>
              </a:rPr>
              <a:t>Ignore the problem all together: </a:t>
            </a:r>
            <a:r>
              <a:rPr lang="en-IN" dirty="0"/>
              <a:t>If deadlock is very rare, then let it happen and reboot the system. This is the approach that both Windows and UNIX take.</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18</a:t>
            </a:fld>
            <a:endParaRPr lang="en-US"/>
          </a:p>
        </p:txBody>
      </p:sp>
    </p:spTree>
    <p:extLst>
      <p:ext uri="{BB962C8B-B14F-4D97-AF65-F5344CB8AC3E}">
        <p14:creationId xmlns:p14="http://schemas.microsoft.com/office/powerpoint/2010/main" val="593811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b="1" dirty="0" smtClean="0">
                <a:solidFill>
                  <a:srgbClr val="FF0000"/>
                </a:solidFill>
              </a:rPr>
              <a:t>DEADLOCK METHODS </a:t>
            </a:r>
            <a:r>
              <a:rPr lang="en-US" b="1" dirty="0" smtClean="0"/>
              <a:t>or</a:t>
            </a:r>
            <a:br>
              <a:rPr lang="en-US" b="1" dirty="0" smtClean="0"/>
            </a:br>
            <a:r>
              <a:rPr lang="en-US" b="1" dirty="0" smtClean="0">
                <a:solidFill>
                  <a:srgbClr val="FF0000"/>
                </a:solidFill>
              </a:rPr>
              <a:t>DEADLOCK STRATEGIES</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endParaRPr lang="en-US" dirty="0"/>
          </a:p>
          <a:p>
            <a:r>
              <a:rPr lang="en-US" dirty="0"/>
              <a:t>The Deadlock Problem </a:t>
            </a:r>
          </a:p>
          <a:p>
            <a:r>
              <a:rPr lang="en-US" dirty="0" smtClean="0"/>
              <a:t>System </a:t>
            </a:r>
            <a:r>
              <a:rPr lang="en-US" dirty="0"/>
              <a:t>Model </a:t>
            </a:r>
          </a:p>
          <a:p>
            <a:r>
              <a:rPr lang="en-US" dirty="0" smtClean="0"/>
              <a:t>Deadlock </a:t>
            </a:r>
            <a:r>
              <a:rPr lang="en-US" dirty="0"/>
              <a:t>Characterization </a:t>
            </a:r>
          </a:p>
          <a:p>
            <a:r>
              <a:rPr lang="en-US" dirty="0" smtClean="0"/>
              <a:t>Methods </a:t>
            </a:r>
            <a:r>
              <a:rPr lang="en-US" dirty="0"/>
              <a:t>for Handling Deadlocks </a:t>
            </a:r>
          </a:p>
          <a:p>
            <a:r>
              <a:rPr lang="en-US" dirty="0" smtClean="0"/>
              <a:t>Deadlock </a:t>
            </a:r>
            <a:r>
              <a:rPr lang="en-US" dirty="0"/>
              <a:t>Prevention </a:t>
            </a:r>
          </a:p>
          <a:p>
            <a:r>
              <a:rPr lang="en-US" dirty="0" smtClean="0"/>
              <a:t>Deadlock </a:t>
            </a:r>
            <a:r>
              <a:rPr lang="en-US" dirty="0"/>
              <a:t>Avoidance </a:t>
            </a:r>
          </a:p>
          <a:p>
            <a:r>
              <a:rPr lang="en-US" dirty="0" smtClean="0"/>
              <a:t>Deadlock </a:t>
            </a:r>
            <a:r>
              <a:rPr lang="en-US" dirty="0"/>
              <a:t>Detection </a:t>
            </a:r>
          </a:p>
          <a:p>
            <a:r>
              <a:rPr lang="en-US" dirty="0" smtClean="0"/>
              <a:t>Recovery </a:t>
            </a:r>
            <a:r>
              <a:rPr lang="en-US" dirty="0"/>
              <a:t>from Deadlock </a:t>
            </a:r>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19</a:t>
            </a:fld>
            <a:endParaRPr lang="en-US"/>
          </a:p>
        </p:txBody>
      </p:sp>
    </p:spTree>
    <p:extLst>
      <p:ext uri="{BB962C8B-B14F-4D97-AF65-F5344CB8AC3E}">
        <p14:creationId xmlns:p14="http://schemas.microsoft.com/office/powerpoint/2010/main" val="1197560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6000" b="1" dirty="0" smtClean="0">
                <a:solidFill>
                  <a:srgbClr val="FF0000"/>
                </a:solidFill>
              </a:rPr>
              <a:t>SYLLUBUS</a:t>
            </a:r>
            <a:endParaRPr lang="en-US" sz="6000" b="1" dirty="0">
              <a:solidFill>
                <a:srgbClr val="FF0000"/>
              </a:solidFill>
            </a:endParaRP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7544" y="1412776"/>
            <a:ext cx="8352928"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Ms. B KEERTHI SAMHITHA, Asst Prof - CSE</a:t>
            </a:r>
            <a:endParaRPr lang="en-US"/>
          </a:p>
        </p:txBody>
      </p:sp>
      <p:sp>
        <p:nvSpPr>
          <p:cNvPr id="7" name="Slide Number Placeholder 6"/>
          <p:cNvSpPr>
            <a:spLocks noGrp="1"/>
          </p:cNvSpPr>
          <p:nvPr>
            <p:ph type="sldNum" sz="quarter" idx="12"/>
          </p:nvPr>
        </p:nvSpPr>
        <p:spPr/>
        <p:txBody>
          <a:bodyPr/>
          <a:lstStyle/>
          <a:p>
            <a:fld id="{A307B48E-5347-4272-B1F0-0C266D2F26E4}" type="slidenum">
              <a:rPr lang="en-US" smtClean="0"/>
              <a:t>2</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4509120"/>
            <a:ext cx="8424935" cy="1129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64482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DEADLOCK </a:t>
            </a:r>
            <a:r>
              <a:rPr lang="en-US" b="1" dirty="0" smtClean="0"/>
              <a:t>PROBLEM</a:t>
            </a:r>
            <a:endParaRPr lang="en-US" dirty="0"/>
          </a:p>
        </p:txBody>
      </p:sp>
      <p:sp>
        <p:nvSpPr>
          <p:cNvPr id="3" name="Content Placeholder 2"/>
          <p:cNvSpPr>
            <a:spLocks noGrp="1"/>
          </p:cNvSpPr>
          <p:nvPr>
            <p:ph idx="1"/>
          </p:nvPr>
        </p:nvSpPr>
        <p:spPr>
          <a:xfrm>
            <a:off x="467544" y="1556792"/>
            <a:ext cx="8229600" cy="4968552"/>
          </a:xfrm>
        </p:spPr>
        <p:txBody>
          <a:bodyPr>
            <a:normAutofit fontScale="85000" lnSpcReduction="20000"/>
          </a:bodyPr>
          <a:lstStyle/>
          <a:p>
            <a:pPr lvl="0"/>
            <a:r>
              <a:rPr lang="en-US" dirty="0"/>
              <a:t>A set of blocked processes each holding a resource and waiting to acquire a resource held by another process in the set.</a:t>
            </a:r>
            <a:endParaRPr lang="en-US" sz="2800" dirty="0"/>
          </a:p>
          <a:p>
            <a:pPr lvl="0"/>
            <a:r>
              <a:rPr lang="en-US" b="1" dirty="0"/>
              <a:t>Example</a:t>
            </a:r>
            <a:endParaRPr lang="en-US" sz="2800" dirty="0"/>
          </a:p>
          <a:p>
            <a:pPr lvl="1"/>
            <a:r>
              <a:rPr lang="en-US" dirty="0"/>
              <a:t>System has 2 tape drives.</a:t>
            </a:r>
            <a:endParaRPr lang="en-US" sz="2400" dirty="0"/>
          </a:p>
          <a:p>
            <a:pPr lvl="1"/>
            <a:r>
              <a:rPr lang="en-US" dirty="0"/>
              <a:t>P0 and P1 each hold one tape drive and each needs another one.</a:t>
            </a:r>
            <a:endParaRPr lang="en-US" sz="2400" dirty="0"/>
          </a:p>
          <a:p>
            <a:pPr lvl="0"/>
            <a:r>
              <a:rPr lang="en-US" dirty="0"/>
              <a:t>Example</a:t>
            </a:r>
            <a:endParaRPr lang="en-US" sz="2800" dirty="0"/>
          </a:p>
          <a:p>
            <a:pPr lvl="1"/>
            <a:r>
              <a:rPr lang="en-US" dirty="0"/>
              <a:t>semaphores A and B, initialized to 1</a:t>
            </a:r>
            <a:endParaRPr lang="en-US" sz="2400" dirty="0"/>
          </a:p>
          <a:p>
            <a:r>
              <a:rPr lang="en-US" dirty="0"/>
              <a:t>P0 				P1</a:t>
            </a:r>
            <a:endParaRPr lang="en-US" sz="2800" dirty="0"/>
          </a:p>
          <a:p>
            <a:r>
              <a:rPr lang="en-US" dirty="0"/>
              <a:t>wait (A); 			wait(B)</a:t>
            </a:r>
            <a:endParaRPr lang="en-US" sz="2800" dirty="0"/>
          </a:p>
          <a:p>
            <a:r>
              <a:rPr lang="en-US" dirty="0"/>
              <a:t>wait (B);		 	wait(A</a:t>
            </a:r>
            <a:r>
              <a:rPr lang="en-US" dirty="0" smtClean="0"/>
              <a:t>)</a:t>
            </a:r>
            <a:endParaRPr lang="en-US" sz="2800"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20</a:t>
            </a:fld>
            <a:endParaRPr lang="en-US"/>
          </a:p>
        </p:txBody>
      </p:sp>
    </p:spTree>
    <p:extLst>
      <p:ext uri="{BB962C8B-B14F-4D97-AF65-F5344CB8AC3E}">
        <p14:creationId xmlns:p14="http://schemas.microsoft.com/office/powerpoint/2010/main" val="2665713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21</a:t>
            </a:fld>
            <a:endParaRPr lang="en-US"/>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700808"/>
            <a:ext cx="8712968"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11560" y="3933056"/>
            <a:ext cx="8208912" cy="2308324"/>
          </a:xfrm>
          <a:prstGeom prst="rect">
            <a:avLst/>
          </a:prstGeom>
        </p:spPr>
        <p:txBody>
          <a:bodyPr wrap="square">
            <a:spAutoFit/>
          </a:bodyPr>
          <a:lstStyle/>
          <a:p>
            <a:pPr marL="285750" lvl="0" indent="-285750">
              <a:buFont typeface="Arial" pitchFamily="34" charset="0"/>
              <a:buChar char="•"/>
            </a:pPr>
            <a:r>
              <a:rPr lang="en-US" sz="2400" dirty="0"/>
              <a:t>Traffic only in one direction.</a:t>
            </a:r>
          </a:p>
          <a:p>
            <a:pPr marL="285750" lvl="0" indent="-285750">
              <a:buFont typeface="Arial" pitchFamily="34" charset="0"/>
              <a:buChar char="•"/>
            </a:pPr>
            <a:r>
              <a:rPr lang="en-US" sz="2400" dirty="0"/>
              <a:t>Each section of a bridge can be viewed as a resource.</a:t>
            </a:r>
          </a:p>
          <a:p>
            <a:pPr marL="285750" lvl="0" indent="-285750">
              <a:buFont typeface="Arial" pitchFamily="34" charset="0"/>
              <a:buChar char="•"/>
            </a:pPr>
            <a:r>
              <a:rPr lang="en-US" sz="2400" dirty="0"/>
              <a:t>If a deadlock occurs, it can be resolved if one car backs up (preempt resources and rollback).</a:t>
            </a:r>
          </a:p>
          <a:p>
            <a:pPr marL="285750" lvl="0" indent="-285750">
              <a:buFont typeface="Arial" pitchFamily="34" charset="0"/>
              <a:buChar char="•"/>
            </a:pPr>
            <a:r>
              <a:rPr lang="en-US" sz="2400" dirty="0"/>
              <a:t>Several cars may have to be backed up if a deadlock occurs.</a:t>
            </a:r>
          </a:p>
          <a:p>
            <a:pPr marL="285750" lvl="0" indent="-285750">
              <a:buFont typeface="Arial" pitchFamily="34" charset="0"/>
              <a:buChar char="•"/>
            </a:pPr>
            <a:r>
              <a:rPr lang="en-US" sz="2400" dirty="0"/>
              <a:t>Starvation is possible.</a:t>
            </a:r>
          </a:p>
        </p:txBody>
      </p:sp>
    </p:spTree>
    <p:extLst>
      <p:ext uri="{BB962C8B-B14F-4D97-AF65-F5344CB8AC3E}">
        <p14:creationId xmlns:p14="http://schemas.microsoft.com/office/powerpoint/2010/main" val="1191113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SYSTEM </a:t>
            </a:r>
            <a:r>
              <a:rPr lang="en-US" b="1" dirty="0" smtClean="0"/>
              <a:t>MODEL</a:t>
            </a:r>
            <a:endParaRPr lang="en-US" dirty="0"/>
          </a:p>
        </p:txBody>
      </p:sp>
      <p:sp>
        <p:nvSpPr>
          <p:cNvPr id="3" name="Content Placeholder 2"/>
          <p:cNvSpPr>
            <a:spLocks noGrp="1"/>
          </p:cNvSpPr>
          <p:nvPr>
            <p:ph idx="1"/>
          </p:nvPr>
        </p:nvSpPr>
        <p:spPr/>
        <p:txBody>
          <a:bodyPr/>
          <a:lstStyle/>
          <a:p>
            <a:pPr lvl="0"/>
            <a:r>
              <a:rPr lang="en-US" dirty="0"/>
              <a:t>Resource types R1, R2, . . ., </a:t>
            </a:r>
            <a:r>
              <a:rPr lang="en-US" dirty="0" err="1"/>
              <a:t>Rm</a:t>
            </a:r>
            <a:endParaRPr lang="en-US" sz="2800" dirty="0"/>
          </a:p>
          <a:p>
            <a:pPr lvl="0"/>
            <a:r>
              <a:rPr lang="en-US" dirty="0"/>
              <a:t>CPU cycles, memory space, I/O devices</a:t>
            </a:r>
            <a:endParaRPr lang="en-US" sz="2800" dirty="0"/>
          </a:p>
          <a:p>
            <a:pPr lvl="0"/>
            <a:r>
              <a:rPr lang="en-US" dirty="0"/>
              <a:t>Each resource type </a:t>
            </a:r>
            <a:r>
              <a:rPr lang="en-US" dirty="0" err="1"/>
              <a:t>Ri</a:t>
            </a:r>
            <a:r>
              <a:rPr lang="en-US" dirty="0"/>
              <a:t> has Wi instances.</a:t>
            </a:r>
            <a:endParaRPr lang="en-US" sz="2800" dirty="0"/>
          </a:p>
          <a:p>
            <a:pPr lvl="0"/>
            <a:r>
              <a:rPr lang="en-US" dirty="0"/>
              <a:t>Each process utilizes a resource as follows:</a:t>
            </a:r>
            <a:endParaRPr lang="en-US" sz="2800" dirty="0"/>
          </a:p>
          <a:p>
            <a:pPr lvl="1"/>
            <a:r>
              <a:rPr lang="en-US" dirty="0"/>
              <a:t>request</a:t>
            </a:r>
            <a:endParaRPr lang="en-US" sz="2400" dirty="0"/>
          </a:p>
          <a:p>
            <a:pPr lvl="1"/>
            <a:r>
              <a:rPr lang="en-US" dirty="0"/>
              <a:t>use</a:t>
            </a:r>
            <a:endParaRPr lang="en-US" sz="2400" dirty="0"/>
          </a:p>
          <a:p>
            <a:pPr lvl="1"/>
            <a:r>
              <a:rPr lang="en-US" dirty="0"/>
              <a:t>release</a:t>
            </a:r>
            <a:endParaRPr lang="en-US" sz="2400"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22</a:t>
            </a:fld>
            <a:endParaRPr lang="en-US"/>
          </a:p>
        </p:txBody>
      </p:sp>
    </p:spTree>
    <p:extLst>
      <p:ext uri="{BB962C8B-B14F-4D97-AF65-F5344CB8AC3E}">
        <p14:creationId xmlns:p14="http://schemas.microsoft.com/office/powerpoint/2010/main" val="3397252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dirty="0"/>
              <a:t>DEADLOCK </a:t>
            </a:r>
            <a:r>
              <a:rPr lang="en-US" b="1" dirty="0" smtClean="0"/>
              <a:t>CHARACTERIZATION</a:t>
            </a:r>
            <a:endParaRPr lang="en-US" dirty="0"/>
          </a:p>
        </p:txBody>
      </p:sp>
      <p:sp>
        <p:nvSpPr>
          <p:cNvPr id="3" name="Content Placeholder 2"/>
          <p:cNvSpPr>
            <a:spLocks noGrp="1"/>
          </p:cNvSpPr>
          <p:nvPr>
            <p:ph idx="1"/>
          </p:nvPr>
        </p:nvSpPr>
        <p:spPr>
          <a:xfrm>
            <a:off x="457200" y="1600200"/>
            <a:ext cx="8229600" cy="4781128"/>
          </a:xfrm>
        </p:spPr>
        <p:txBody>
          <a:bodyPr>
            <a:normAutofit fontScale="92500" lnSpcReduction="20000"/>
          </a:bodyPr>
          <a:lstStyle/>
          <a:p>
            <a:pPr lvl="0"/>
            <a:r>
              <a:rPr lang="en-US" dirty="0"/>
              <a:t>Deadlock can arise if four conditions hold simultaneously.</a:t>
            </a:r>
          </a:p>
          <a:p>
            <a:pPr lvl="0"/>
            <a:r>
              <a:rPr lang="en-US" b="1" dirty="0">
                <a:solidFill>
                  <a:srgbClr val="FF0000"/>
                </a:solidFill>
              </a:rPr>
              <a:t>Mutual</a:t>
            </a:r>
            <a:r>
              <a:rPr lang="en-US" dirty="0">
                <a:solidFill>
                  <a:srgbClr val="FF0000"/>
                </a:solidFill>
              </a:rPr>
              <a:t> </a:t>
            </a:r>
            <a:r>
              <a:rPr lang="en-US" b="1" dirty="0">
                <a:solidFill>
                  <a:srgbClr val="FF0000"/>
                </a:solidFill>
              </a:rPr>
              <a:t>exclusion</a:t>
            </a:r>
            <a:r>
              <a:rPr lang="en-US" dirty="0">
                <a:solidFill>
                  <a:srgbClr val="FF0000"/>
                </a:solidFill>
              </a:rPr>
              <a:t>: </a:t>
            </a:r>
          </a:p>
          <a:p>
            <a:pPr lvl="1"/>
            <a:r>
              <a:rPr lang="en-US" dirty="0"/>
              <a:t>Only one process at a time can use a resource.</a:t>
            </a:r>
          </a:p>
          <a:p>
            <a:pPr lvl="0"/>
            <a:r>
              <a:rPr lang="en-US" b="1" dirty="0">
                <a:solidFill>
                  <a:srgbClr val="FF0000"/>
                </a:solidFill>
              </a:rPr>
              <a:t>Hold and wait:</a:t>
            </a:r>
            <a:r>
              <a:rPr lang="en-US" dirty="0">
                <a:solidFill>
                  <a:srgbClr val="FF0000"/>
                </a:solidFill>
              </a:rPr>
              <a:t> </a:t>
            </a:r>
          </a:p>
          <a:p>
            <a:pPr lvl="1"/>
            <a:r>
              <a:rPr lang="en-US" dirty="0"/>
              <a:t>A process holding at least one resource is waiting to acquire additional resource held by other processes.</a:t>
            </a:r>
          </a:p>
          <a:p>
            <a:pPr lvl="0"/>
            <a:r>
              <a:rPr lang="en-US" b="1" dirty="0">
                <a:solidFill>
                  <a:srgbClr val="FF0000"/>
                </a:solidFill>
              </a:rPr>
              <a:t>No preemption:</a:t>
            </a:r>
            <a:r>
              <a:rPr lang="en-US" dirty="0">
                <a:solidFill>
                  <a:srgbClr val="FF0000"/>
                </a:solidFill>
              </a:rPr>
              <a:t> </a:t>
            </a:r>
          </a:p>
          <a:p>
            <a:pPr lvl="1"/>
            <a:r>
              <a:rPr lang="en-US" dirty="0"/>
              <a:t>A resource can be released only voluntarily by the process holding it, after that       process has completed its task.</a:t>
            </a:r>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23</a:t>
            </a:fld>
            <a:endParaRPr lang="en-US"/>
          </a:p>
        </p:txBody>
      </p:sp>
    </p:spTree>
    <p:extLst>
      <p:ext uri="{BB962C8B-B14F-4D97-AF65-F5344CB8AC3E}">
        <p14:creationId xmlns:p14="http://schemas.microsoft.com/office/powerpoint/2010/main" val="3775856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DEADLOCK CHARACTERIZATION</a:t>
            </a:r>
            <a:endParaRPr lang="en-US" dirty="0"/>
          </a:p>
        </p:txBody>
      </p:sp>
      <p:sp>
        <p:nvSpPr>
          <p:cNvPr id="3" name="Content Placeholder 2"/>
          <p:cNvSpPr>
            <a:spLocks noGrp="1"/>
          </p:cNvSpPr>
          <p:nvPr>
            <p:ph idx="1"/>
          </p:nvPr>
        </p:nvSpPr>
        <p:spPr/>
        <p:txBody>
          <a:bodyPr/>
          <a:lstStyle/>
          <a:p>
            <a:pPr lvl="0"/>
            <a:r>
              <a:rPr lang="en-US" b="1" dirty="0">
                <a:solidFill>
                  <a:srgbClr val="FF0000"/>
                </a:solidFill>
              </a:rPr>
              <a:t>Circular wait:</a:t>
            </a:r>
            <a:r>
              <a:rPr lang="en-US" dirty="0">
                <a:solidFill>
                  <a:srgbClr val="FF0000"/>
                </a:solidFill>
              </a:rPr>
              <a:t> </a:t>
            </a:r>
          </a:p>
          <a:p>
            <a:pPr lvl="1"/>
            <a:r>
              <a:rPr lang="en-US" dirty="0"/>
              <a:t>There exists a set {P0, P1, …, P0} of waiting processes such that P0 is waiting for a resource that is held by P1, P1 is waiting for a resource that is held by P2, …, </a:t>
            </a:r>
            <a:r>
              <a:rPr lang="en-US" dirty="0" err="1"/>
              <a:t>Pn</a:t>
            </a:r>
            <a:r>
              <a:rPr lang="en-US" dirty="0"/>
              <a:t>–1 is waiting for a resource that is held by </a:t>
            </a:r>
            <a:r>
              <a:rPr lang="en-US" dirty="0" err="1"/>
              <a:t>Pn</a:t>
            </a:r>
            <a:r>
              <a:rPr lang="en-US" dirty="0"/>
              <a:t>, and P0 is waiting for a resource that is held by P0.</a:t>
            </a:r>
          </a:p>
          <a:p>
            <a:pPr marL="457200" lvl="1"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24</a:t>
            </a:fld>
            <a:endParaRPr lang="en-US"/>
          </a:p>
        </p:txBody>
      </p:sp>
    </p:spTree>
    <p:extLst>
      <p:ext uri="{BB962C8B-B14F-4D97-AF65-F5344CB8AC3E}">
        <p14:creationId xmlns:p14="http://schemas.microsoft.com/office/powerpoint/2010/main" val="37766945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143000"/>
          </a:xfrm>
        </p:spPr>
        <p:txBody>
          <a:bodyPr>
            <a:normAutofit/>
          </a:bodyPr>
          <a:lstStyle/>
          <a:p>
            <a:r>
              <a:rPr lang="en-US" b="1" dirty="0"/>
              <a:t>DEADLOCK </a:t>
            </a:r>
            <a:r>
              <a:rPr lang="en-US" b="1" dirty="0" smtClean="0"/>
              <a:t>AVOIDANCE</a:t>
            </a:r>
            <a:endParaRPr lang="en-US" dirty="0"/>
          </a:p>
        </p:txBody>
      </p:sp>
      <p:sp>
        <p:nvSpPr>
          <p:cNvPr id="3" name="Content Placeholder 2"/>
          <p:cNvSpPr>
            <a:spLocks noGrp="1"/>
          </p:cNvSpPr>
          <p:nvPr>
            <p:ph idx="1"/>
          </p:nvPr>
        </p:nvSpPr>
        <p:spPr>
          <a:xfrm>
            <a:off x="467544" y="1196752"/>
            <a:ext cx="8136904" cy="5184576"/>
          </a:xfrm>
        </p:spPr>
        <p:txBody>
          <a:bodyPr>
            <a:noAutofit/>
          </a:bodyPr>
          <a:lstStyle/>
          <a:p>
            <a:pPr lvl="0" algn="just"/>
            <a:r>
              <a:rPr lang="en-IN" sz="2400" dirty="0"/>
              <a:t>In deadlock avoidance, </a:t>
            </a:r>
            <a:r>
              <a:rPr lang="en-IN" sz="2400" dirty="0">
                <a:solidFill>
                  <a:srgbClr val="FF0000"/>
                </a:solidFill>
              </a:rPr>
              <a:t>the request for any resource will be granted if the resulting state of the system doesn't cause deadlock in the system. </a:t>
            </a:r>
            <a:r>
              <a:rPr lang="en-IN" sz="2400" dirty="0"/>
              <a:t>The state of the system will continuously be checked for safe and unsafe states.</a:t>
            </a:r>
            <a:endParaRPr lang="en-US" sz="2400" dirty="0" smtClean="0"/>
          </a:p>
          <a:p>
            <a:pPr lvl="0" algn="just"/>
            <a:r>
              <a:rPr lang="en-US" sz="2400" dirty="0" smtClean="0"/>
              <a:t>Simplest </a:t>
            </a:r>
            <a:r>
              <a:rPr lang="en-US" sz="2400" dirty="0"/>
              <a:t>and most useful model requires that each process declare the maximum number of resources of each type that it may need.</a:t>
            </a:r>
          </a:p>
          <a:p>
            <a:pPr lvl="0" algn="just"/>
            <a:r>
              <a:rPr lang="en-US" sz="2400" dirty="0"/>
              <a:t>The deadlock-avoidance algorithm dynamically examines the resource-allocation state to ensure that there can never be a circular-wait condition.</a:t>
            </a:r>
          </a:p>
          <a:p>
            <a:pPr lvl="0" algn="just"/>
            <a:r>
              <a:rPr lang="en-US" sz="2400" dirty="0"/>
              <a:t>Resource-allocation state is defined by the number of available and allocated resources, and the maximum demands of the processes</a:t>
            </a:r>
            <a:r>
              <a:rPr lang="en-US" sz="2400" dirty="0" smtClean="0"/>
              <a:t>.</a:t>
            </a:r>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25</a:t>
            </a:fld>
            <a:endParaRPr lang="en-US"/>
          </a:p>
        </p:txBody>
      </p:sp>
    </p:spTree>
    <p:extLst>
      <p:ext uri="{BB962C8B-B14F-4D97-AF65-F5344CB8AC3E}">
        <p14:creationId xmlns:p14="http://schemas.microsoft.com/office/powerpoint/2010/main" val="4056453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DEADLOCK </a:t>
            </a:r>
            <a:r>
              <a:rPr lang="en-US" b="1" dirty="0" smtClean="0"/>
              <a:t>PREVENTION</a:t>
            </a:r>
            <a:endParaRPr lang="en-US" dirty="0"/>
          </a:p>
        </p:txBody>
      </p:sp>
      <p:sp>
        <p:nvSpPr>
          <p:cNvPr id="3" name="Content Placeholder 2"/>
          <p:cNvSpPr>
            <a:spLocks noGrp="1"/>
          </p:cNvSpPr>
          <p:nvPr>
            <p:ph idx="1"/>
          </p:nvPr>
        </p:nvSpPr>
        <p:spPr>
          <a:xfrm>
            <a:off x="457200" y="1268760"/>
            <a:ext cx="8229600" cy="5040560"/>
          </a:xfrm>
        </p:spPr>
        <p:txBody>
          <a:bodyPr>
            <a:normAutofit fontScale="85000" lnSpcReduction="10000"/>
          </a:bodyPr>
          <a:lstStyle/>
          <a:p>
            <a:pPr algn="just">
              <a:lnSpc>
                <a:spcPct val="120000"/>
              </a:lnSpc>
            </a:pPr>
            <a:r>
              <a:rPr lang="en-IN" dirty="0"/>
              <a:t>If we simulate deadlock with </a:t>
            </a:r>
            <a:r>
              <a:rPr lang="en-IN" dirty="0">
                <a:solidFill>
                  <a:srgbClr val="FF0000"/>
                </a:solidFill>
              </a:rPr>
              <a:t>a table which is standing on its four legs then we can also simulate four legs with the four conditions which when occurs simultaneously, cause the deadlock</a:t>
            </a:r>
            <a:r>
              <a:rPr lang="en-IN" dirty="0" smtClean="0">
                <a:solidFill>
                  <a:srgbClr val="FF0000"/>
                </a:solidFill>
              </a:rPr>
              <a:t>.</a:t>
            </a:r>
          </a:p>
          <a:p>
            <a:pPr algn="just">
              <a:lnSpc>
                <a:spcPct val="120000"/>
              </a:lnSpc>
            </a:pPr>
            <a:r>
              <a:rPr lang="en-IN" dirty="0"/>
              <a:t>However, </a:t>
            </a:r>
            <a:r>
              <a:rPr lang="en-IN" dirty="0">
                <a:solidFill>
                  <a:srgbClr val="FF0000"/>
                </a:solidFill>
              </a:rPr>
              <a:t>if we break one of the legs of the table then the table will fall definitely.</a:t>
            </a:r>
            <a:r>
              <a:rPr lang="en-IN" dirty="0"/>
              <a:t> </a:t>
            </a:r>
            <a:r>
              <a:rPr lang="en-IN" dirty="0">
                <a:solidFill>
                  <a:srgbClr val="FF0000"/>
                </a:solidFill>
              </a:rPr>
              <a:t>The same happens with deadlock, if we can be able to violate one of the four necessary conditions and don't let them occur together then we can prevent the deadlock.</a:t>
            </a:r>
          </a:p>
          <a:p>
            <a:pPr algn="just">
              <a:lnSpc>
                <a:spcPct val="120000"/>
              </a:lnSpc>
            </a:pPr>
            <a:r>
              <a:rPr lang="en-IN" dirty="0"/>
              <a:t>Let's see how we can prevent each of the conditions</a:t>
            </a:r>
            <a:r>
              <a:rPr lang="en-IN" dirty="0" smtClean="0"/>
              <a:t>.</a:t>
            </a:r>
            <a:endParaRPr lang="en-IN"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26</a:t>
            </a:fld>
            <a:endParaRPr lang="en-US"/>
          </a:p>
        </p:txBody>
      </p:sp>
    </p:spTree>
    <p:extLst>
      <p:ext uri="{BB962C8B-B14F-4D97-AF65-F5344CB8AC3E}">
        <p14:creationId xmlns:p14="http://schemas.microsoft.com/office/powerpoint/2010/main" val="2234090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DEADLOCK PREVENTION</a:t>
            </a:r>
            <a:endParaRPr lang="en-US" dirty="0"/>
          </a:p>
        </p:txBody>
      </p:sp>
      <p:sp>
        <p:nvSpPr>
          <p:cNvPr id="3" name="Content Placeholder 2"/>
          <p:cNvSpPr>
            <a:spLocks noGrp="1"/>
          </p:cNvSpPr>
          <p:nvPr>
            <p:ph idx="1"/>
          </p:nvPr>
        </p:nvSpPr>
        <p:spPr/>
        <p:txBody>
          <a:bodyPr/>
          <a:lstStyle/>
          <a:p>
            <a:r>
              <a:rPr lang="en-US" b="1" dirty="0">
                <a:solidFill>
                  <a:srgbClr val="FF0000"/>
                </a:solidFill>
              </a:rPr>
              <a:t>Mutual</a:t>
            </a:r>
            <a:r>
              <a:rPr lang="en-US" dirty="0">
                <a:solidFill>
                  <a:srgbClr val="FF0000"/>
                </a:solidFill>
              </a:rPr>
              <a:t> </a:t>
            </a:r>
            <a:r>
              <a:rPr lang="en-US" b="1" dirty="0" smtClean="0">
                <a:solidFill>
                  <a:srgbClr val="FF0000"/>
                </a:solidFill>
              </a:rPr>
              <a:t>exclusion</a:t>
            </a:r>
          </a:p>
          <a:p>
            <a:r>
              <a:rPr lang="en-US" b="1" dirty="0">
                <a:solidFill>
                  <a:srgbClr val="FF0000"/>
                </a:solidFill>
              </a:rPr>
              <a:t>Hold and </a:t>
            </a:r>
            <a:r>
              <a:rPr lang="en-US" b="1" dirty="0" smtClean="0">
                <a:solidFill>
                  <a:srgbClr val="FF0000"/>
                </a:solidFill>
              </a:rPr>
              <a:t>wait</a:t>
            </a:r>
          </a:p>
          <a:p>
            <a:r>
              <a:rPr lang="en-US" b="1" dirty="0">
                <a:solidFill>
                  <a:srgbClr val="FF0000"/>
                </a:solidFill>
              </a:rPr>
              <a:t>No </a:t>
            </a:r>
            <a:r>
              <a:rPr lang="en-US" b="1" dirty="0" smtClean="0">
                <a:solidFill>
                  <a:srgbClr val="FF0000"/>
                </a:solidFill>
              </a:rPr>
              <a:t>preemption</a:t>
            </a:r>
          </a:p>
          <a:p>
            <a:r>
              <a:rPr lang="en-US" b="1" dirty="0">
                <a:solidFill>
                  <a:srgbClr val="FF0000"/>
                </a:solidFill>
              </a:rPr>
              <a:t>Circular wait</a:t>
            </a:r>
            <a:endParaRPr lang="en-US" b="1" dirty="0" smtClean="0">
              <a:solidFill>
                <a:srgbClr val="FF0000"/>
              </a:solidFill>
            </a:endParaRPr>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27</a:t>
            </a:fld>
            <a:endParaRPr lang="en-US"/>
          </a:p>
        </p:txBody>
      </p:sp>
    </p:spTree>
    <p:extLst>
      <p:ext uri="{BB962C8B-B14F-4D97-AF65-F5344CB8AC3E}">
        <p14:creationId xmlns:p14="http://schemas.microsoft.com/office/powerpoint/2010/main" val="3298233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DEADLOCK </a:t>
            </a:r>
            <a:r>
              <a:rPr lang="en-US" b="1" dirty="0" smtClean="0"/>
              <a:t>DETECTION</a:t>
            </a:r>
            <a:endParaRPr lang="en-US" dirty="0"/>
          </a:p>
        </p:txBody>
      </p:sp>
      <p:sp>
        <p:nvSpPr>
          <p:cNvPr id="3" name="Content Placeholder 2"/>
          <p:cNvSpPr>
            <a:spLocks noGrp="1"/>
          </p:cNvSpPr>
          <p:nvPr>
            <p:ph idx="1"/>
          </p:nvPr>
        </p:nvSpPr>
        <p:spPr/>
        <p:txBody>
          <a:bodyPr>
            <a:normAutofit fontScale="92500" lnSpcReduction="10000"/>
          </a:bodyPr>
          <a:lstStyle/>
          <a:p>
            <a:pPr lvl="0"/>
            <a:r>
              <a:rPr lang="en-US" dirty="0"/>
              <a:t>Allow system to enter deadlock state</a:t>
            </a:r>
          </a:p>
          <a:p>
            <a:pPr lvl="0"/>
            <a:r>
              <a:rPr lang="en-US" dirty="0"/>
              <a:t>Detection algorithm</a:t>
            </a:r>
          </a:p>
          <a:p>
            <a:pPr lvl="0"/>
            <a:r>
              <a:rPr lang="en-US" dirty="0"/>
              <a:t>Recovery </a:t>
            </a:r>
            <a:r>
              <a:rPr lang="en-US" dirty="0" smtClean="0"/>
              <a:t>scheme</a:t>
            </a:r>
          </a:p>
          <a:p>
            <a:r>
              <a:rPr lang="en-US" b="1" dirty="0">
                <a:solidFill>
                  <a:srgbClr val="FF0000"/>
                </a:solidFill>
              </a:rPr>
              <a:t>Basic Facts</a:t>
            </a:r>
            <a:endParaRPr lang="en-US" dirty="0">
              <a:solidFill>
                <a:srgbClr val="FF0000"/>
              </a:solidFill>
            </a:endParaRPr>
          </a:p>
          <a:p>
            <a:pPr lvl="0"/>
            <a:r>
              <a:rPr lang="en-US" dirty="0"/>
              <a:t>If a system is in safe state ⇒ no deadlocks.</a:t>
            </a:r>
          </a:p>
          <a:p>
            <a:pPr lvl="0"/>
            <a:r>
              <a:rPr lang="en-US" dirty="0"/>
              <a:t>If a system is in unsafe state ⇒ possibility of deadlock.</a:t>
            </a:r>
          </a:p>
          <a:p>
            <a:pPr lvl="0"/>
            <a:r>
              <a:rPr lang="en-US" dirty="0"/>
              <a:t>Avoidance ⇒ ensure that a system will never enter an unsafe state.</a:t>
            </a:r>
          </a:p>
          <a:p>
            <a:pPr lvl="0"/>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28</a:t>
            </a:fld>
            <a:endParaRPr lang="en-US"/>
          </a:p>
        </p:txBody>
      </p:sp>
    </p:spTree>
    <p:extLst>
      <p:ext uri="{BB962C8B-B14F-4D97-AF65-F5344CB8AC3E}">
        <p14:creationId xmlns:p14="http://schemas.microsoft.com/office/powerpoint/2010/main" val="1988733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Safe, Unsafe , Deadlock </a:t>
            </a:r>
            <a:r>
              <a:rPr lang="en-US" b="1" dirty="0" smtClean="0"/>
              <a:t>State</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29</a:t>
            </a:fld>
            <a:endParaRPr lang="en-US"/>
          </a:p>
        </p:txBody>
      </p:sp>
      <p:pic>
        <p:nvPicPr>
          <p:cNvPr id="6" name="Content Placeholder 5"/>
          <p:cNvPicPr>
            <a:picLocks noGrp="1"/>
          </p:cNvPicPr>
          <p:nvPr>
            <p:ph idx="1"/>
          </p:nvPr>
        </p:nvPicPr>
        <p:blipFill>
          <a:blip r:embed="rId2"/>
          <a:stretch>
            <a:fillRect/>
          </a:stretch>
        </p:blipFill>
        <p:spPr>
          <a:xfrm>
            <a:off x="2209955" y="1600200"/>
            <a:ext cx="4724089" cy="4525963"/>
          </a:xfrm>
          <a:prstGeom prst="rect">
            <a:avLst/>
          </a:prstGeom>
        </p:spPr>
      </p:pic>
    </p:spTree>
    <p:extLst>
      <p:ext uri="{BB962C8B-B14F-4D97-AF65-F5344CB8AC3E}">
        <p14:creationId xmlns:p14="http://schemas.microsoft.com/office/powerpoint/2010/main" val="124586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a:t>
            </a:fld>
            <a:endParaRPr lang="en-US"/>
          </a:p>
        </p:txBody>
      </p:sp>
      <p:sp>
        <p:nvSpPr>
          <p:cNvPr id="6" name="Title 5"/>
          <p:cNvSpPr txBox="1">
            <a:spLocks noGrp="1"/>
          </p:cNvSpPr>
          <p:nvPr>
            <p:ph type="title"/>
          </p:nvPr>
        </p:nvSpPr>
        <p:spPr>
          <a:xfrm>
            <a:off x="457200" y="384473"/>
            <a:ext cx="8229600" cy="923330"/>
          </a:xfrm>
          <a:prstGeom prst="rect">
            <a:avLst/>
          </a:prstGeom>
          <a:noFill/>
        </p:spPr>
        <p:txBody>
          <a:bodyPr wrap="square" rtlCol="0">
            <a:spAutoFit/>
          </a:bodyPr>
          <a:lstStyle/>
          <a:p>
            <a:r>
              <a:rPr lang="en-US" sz="5400" b="1" dirty="0" smtClean="0">
                <a:solidFill>
                  <a:srgbClr val="FF0000"/>
                </a:solidFill>
              </a:rPr>
              <a:t>COURSE  OUTCOMES</a:t>
            </a:r>
            <a:endParaRPr lang="en-US" sz="5400" b="1"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952194875"/>
              </p:ext>
            </p:extLst>
          </p:nvPr>
        </p:nvGraphicFramePr>
        <p:xfrm>
          <a:off x="899592" y="1412776"/>
          <a:ext cx="7488832" cy="4876463"/>
        </p:xfrm>
        <a:graphic>
          <a:graphicData uri="http://schemas.openxmlformats.org/drawingml/2006/table">
            <a:tbl>
              <a:tblPr firstRow="1" firstCol="1" lastRow="1" lastCol="1" bandRow="1" bandCol="1">
                <a:tableStyleId>{5C22544A-7EE6-4342-B048-85BDC9FD1C3A}</a:tableStyleId>
              </a:tblPr>
              <a:tblGrid>
                <a:gridCol w="1347116"/>
                <a:gridCol w="6141716"/>
              </a:tblGrid>
              <a:tr h="853817">
                <a:tc>
                  <a:txBody>
                    <a:bodyPr/>
                    <a:lstStyle/>
                    <a:p>
                      <a:pPr algn="ctr">
                        <a:lnSpc>
                          <a:spcPct val="107000"/>
                        </a:lnSpc>
                        <a:spcAft>
                          <a:spcPts val="800"/>
                        </a:spcAft>
                      </a:pPr>
                      <a:r>
                        <a:rPr lang="en-IN" sz="2000" dirty="0">
                          <a:solidFill>
                            <a:schemeClr val="tx1"/>
                          </a:solidFill>
                          <a:effectLst/>
                        </a:rPr>
                        <a:t>SCS1301.1</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smtClean="0">
                          <a:solidFill>
                            <a:schemeClr val="tx1"/>
                          </a:solidFill>
                          <a:effectLst/>
                        </a:rPr>
                        <a:t>Comprehend </a:t>
                      </a:r>
                      <a:r>
                        <a:rPr lang="en-IN" sz="2000" dirty="0">
                          <a:solidFill>
                            <a:schemeClr val="tx1"/>
                          </a:solidFill>
                          <a:effectLst/>
                        </a:rPr>
                        <a:t>knowledge about Operating system components and  services.</a:t>
                      </a:r>
                      <a:endParaRPr lang="en-US" sz="2000" dirty="0">
                        <a:solidFill>
                          <a:schemeClr val="tx1"/>
                        </a:solidFill>
                        <a:effectLst/>
                        <a:latin typeface="Calibri"/>
                        <a:ea typeface="Calibri"/>
                        <a:cs typeface="Times New Roman"/>
                      </a:endParaRPr>
                    </a:p>
                  </a:txBody>
                  <a:tcPr marL="0" marR="0" marT="0" marB="0" anchor="ctr"/>
                </a:tc>
              </a:tr>
              <a:tr h="729884">
                <a:tc>
                  <a:txBody>
                    <a:bodyPr/>
                    <a:lstStyle/>
                    <a:p>
                      <a:pPr algn="ctr">
                        <a:lnSpc>
                          <a:spcPct val="107000"/>
                        </a:lnSpc>
                        <a:spcAft>
                          <a:spcPts val="800"/>
                        </a:spcAft>
                      </a:pPr>
                      <a:r>
                        <a:rPr lang="en-IN" sz="2000" dirty="0">
                          <a:solidFill>
                            <a:schemeClr val="tx1"/>
                          </a:solidFill>
                          <a:effectLst/>
                        </a:rPr>
                        <a:t>SCS1301.2</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Apply knowledge of process</a:t>
                      </a:r>
                      <a:endParaRPr lang="en-US" sz="2000" dirty="0">
                        <a:solidFill>
                          <a:schemeClr val="tx1"/>
                        </a:solidFill>
                        <a:effectLst/>
                      </a:endParaRPr>
                    </a:p>
                    <a:p>
                      <a:pPr algn="l" hangingPunct="0">
                        <a:lnSpc>
                          <a:spcPct val="107000"/>
                        </a:lnSpc>
                        <a:spcAft>
                          <a:spcPts val="0"/>
                        </a:spcAft>
                      </a:pPr>
                      <a:r>
                        <a:rPr lang="en-IN" sz="2000" dirty="0">
                          <a:solidFill>
                            <a:schemeClr val="tx1"/>
                          </a:solidFill>
                          <a:effectLst/>
                        </a:rPr>
                        <a:t>scheduling algorithms for a given context.</a:t>
                      </a:r>
                      <a:endParaRPr lang="en-US" sz="2000" dirty="0">
                        <a:solidFill>
                          <a:schemeClr val="tx1"/>
                        </a:solidFill>
                        <a:effectLst/>
                        <a:latin typeface="Calibri"/>
                        <a:ea typeface="Calibri"/>
                        <a:cs typeface="Times New Roman"/>
                      </a:endParaRPr>
                    </a:p>
                  </a:txBody>
                  <a:tcPr marL="0" marR="0" marT="0" marB="0" anchor="ctr"/>
                </a:tc>
              </a:tr>
              <a:tr h="729884">
                <a:tc>
                  <a:txBody>
                    <a:bodyPr/>
                    <a:lstStyle/>
                    <a:p>
                      <a:pPr algn="ctr">
                        <a:lnSpc>
                          <a:spcPct val="107000"/>
                        </a:lnSpc>
                        <a:spcAft>
                          <a:spcPts val="800"/>
                        </a:spcAft>
                      </a:pPr>
                      <a:r>
                        <a:rPr lang="en-IN" sz="2000" dirty="0">
                          <a:solidFill>
                            <a:schemeClr val="tx1"/>
                          </a:solidFill>
                          <a:effectLst/>
                        </a:rPr>
                        <a:t>SCS1301.3</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err="1">
                          <a:solidFill>
                            <a:schemeClr val="tx1"/>
                          </a:solidFill>
                          <a:effectLst/>
                        </a:rPr>
                        <a:t>Analyze</a:t>
                      </a:r>
                      <a:r>
                        <a:rPr lang="en-IN" sz="2000" dirty="0">
                          <a:solidFill>
                            <a:schemeClr val="tx1"/>
                          </a:solidFill>
                          <a:effectLst/>
                        </a:rPr>
                        <a:t> process synchronization and deadlock conditions.</a:t>
                      </a:r>
                      <a:endParaRPr lang="en-US" sz="2000" dirty="0">
                        <a:solidFill>
                          <a:schemeClr val="tx1"/>
                        </a:solidFill>
                        <a:effectLst/>
                        <a:latin typeface="Calibri"/>
                        <a:ea typeface="Calibri"/>
                        <a:cs typeface="Times New Roman"/>
                      </a:endParaRPr>
                    </a:p>
                  </a:txBody>
                  <a:tcPr marL="0" marR="0" marT="0" marB="0" anchor="ctr"/>
                </a:tc>
              </a:tr>
              <a:tr h="729884">
                <a:tc>
                  <a:txBody>
                    <a:bodyPr/>
                    <a:lstStyle/>
                    <a:p>
                      <a:pPr algn="ctr">
                        <a:lnSpc>
                          <a:spcPct val="107000"/>
                        </a:lnSpc>
                        <a:spcAft>
                          <a:spcPts val="800"/>
                        </a:spcAft>
                      </a:pPr>
                      <a:r>
                        <a:rPr lang="en-IN" sz="2000">
                          <a:solidFill>
                            <a:schemeClr val="tx1"/>
                          </a:solidFill>
                          <a:effectLst/>
                        </a:rPr>
                        <a:t>SCS1301.4</a:t>
                      </a:r>
                      <a:endParaRPr lang="en-US" sz="200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Construct the process of Mapping logical address to physical address.</a:t>
                      </a:r>
                      <a:endParaRPr lang="en-US" sz="2000" dirty="0">
                        <a:solidFill>
                          <a:schemeClr val="tx1"/>
                        </a:solidFill>
                        <a:effectLst/>
                        <a:latin typeface="Calibri"/>
                        <a:ea typeface="Calibri"/>
                        <a:cs typeface="Times New Roman"/>
                      </a:endParaRPr>
                    </a:p>
                  </a:txBody>
                  <a:tcPr marL="0" marR="0" marT="0" marB="0" anchor="ctr"/>
                </a:tc>
              </a:tr>
              <a:tr h="729884">
                <a:tc>
                  <a:txBody>
                    <a:bodyPr/>
                    <a:lstStyle/>
                    <a:p>
                      <a:pPr algn="ctr">
                        <a:lnSpc>
                          <a:spcPct val="107000"/>
                        </a:lnSpc>
                        <a:spcAft>
                          <a:spcPts val="800"/>
                        </a:spcAft>
                      </a:pPr>
                      <a:r>
                        <a:rPr lang="en-IN" sz="2000">
                          <a:solidFill>
                            <a:schemeClr val="tx1"/>
                          </a:solidFill>
                          <a:effectLst/>
                        </a:rPr>
                        <a:t>SCS1301.5</a:t>
                      </a:r>
                      <a:endParaRPr lang="en-US" sz="200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Design appropriate strategies  for </a:t>
                      </a:r>
                      <a:endParaRPr lang="en-US" sz="2000" dirty="0">
                        <a:solidFill>
                          <a:schemeClr val="tx1"/>
                        </a:solidFill>
                        <a:effectLst/>
                      </a:endParaRPr>
                    </a:p>
                    <a:p>
                      <a:pPr algn="l" hangingPunct="0">
                        <a:lnSpc>
                          <a:spcPct val="107000"/>
                        </a:lnSpc>
                        <a:spcAft>
                          <a:spcPts val="0"/>
                        </a:spcAft>
                      </a:pPr>
                      <a:r>
                        <a:rPr lang="en-IN" sz="2000" dirty="0">
                          <a:solidFill>
                            <a:schemeClr val="tx1"/>
                          </a:solidFill>
                          <a:effectLst/>
                        </a:rPr>
                        <a:t>Paging, Segmentation.</a:t>
                      </a:r>
                      <a:endParaRPr lang="en-US" sz="2000" dirty="0">
                        <a:solidFill>
                          <a:schemeClr val="tx1"/>
                        </a:solidFill>
                        <a:effectLst/>
                        <a:latin typeface="Calibri"/>
                        <a:ea typeface="Calibri"/>
                        <a:cs typeface="Times New Roman"/>
                      </a:endParaRPr>
                    </a:p>
                  </a:txBody>
                  <a:tcPr marL="0" marR="0" marT="0" marB="0" anchor="ctr"/>
                </a:tc>
              </a:tr>
              <a:tr h="1103110">
                <a:tc>
                  <a:txBody>
                    <a:bodyPr/>
                    <a:lstStyle/>
                    <a:p>
                      <a:pPr algn="ctr">
                        <a:lnSpc>
                          <a:spcPct val="107000"/>
                        </a:lnSpc>
                        <a:spcAft>
                          <a:spcPts val="800"/>
                        </a:spcAft>
                      </a:pPr>
                      <a:r>
                        <a:rPr lang="en-IN" sz="2000" dirty="0">
                          <a:solidFill>
                            <a:schemeClr val="tx1"/>
                          </a:solidFill>
                          <a:effectLst/>
                        </a:rPr>
                        <a:t>SCS1301.6</a:t>
                      </a:r>
                      <a:endParaRPr lang="en-US" sz="2000" dirty="0">
                        <a:solidFill>
                          <a:schemeClr val="tx1"/>
                        </a:solidFill>
                        <a:effectLst/>
                        <a:latin typeface="Calibri"/>
                        <a:ea typeface="Calibri"/>
                        <a:cs typeface="Times New Roman"/>
                      </a:endParaRPr>
                    </a:p>
                  </a:txBody>
                  <a:tcPr marL="0" marR="0" marT="0" marB="0" anchor="ctr"/>
                </a:tc>
                <a:tc>
                  <a:txBody>
                    <a:bodyPr/>
                    <a:lstStyle/>
                    <a:p>
                      <a:pPr algn="l" hangingPunct="0">
                        <a:lnSpc>
                          <a:spcPct val="107000"/>
                        </a:lnSpc>
                        <a:spcAft>
                          <a:spcPts val="0"/>
                        </a:spcAft>
                      </a:pPr>
                      <a:r>
                        <a:rPr lang="en-IN" sz="2000" dirty="0">
                          <a:solidFill>
                            <a:schemeClr val="tx1"/>
                          </a:solidFill>
                          <a:effectLst/>
                        </a:rPr>
                        <a:t>Develop real time applications </a:t>
                      </a:r>
                      <a:endParaRPr lang="en-US" sz="2000" dirty="0">
                        <a:solidFill>
                          <a:schemeClr val="tx1"/>
                        </a:solidFill>
                        <a:effectLst/>
                      </a:endParaRPr>
                    </a:p>
                    <a:p>
                      <a:pPr algn="l" hangingPunct="0">
                        <a:lnSpc>
                          <a:spcPct val="107000"/>
                        </a:lnSpc>
                        <a:spcAft>
                          <a:spcPts val="0"/>
                        </a:spcAft>
                      </a:pPr>
                      <a:r>
                        <a:rPr lang="en-IN" sz="2000" dirty="0">
                          <a:solidFill>
                            <a:schemeClr val="tx1"/>
                          </a:solidFill>
                          <a:effectLst/>
                        </a:rPr>
                        <a:t>Based on Linux shell </a:t>
                      </a:r>
                      <a:endParaRPr lang="en-US" sz="2000" dirty="0">
                        <a:solidFill>
                          <a:schemeClr val="tx1"/>
                        </a:solidFill>
                        <a:effectLst/>
                      </a:endParaRPr>
                    </a:p>
                    <a:p>
                      <a:pPr algn="l" hangingPunct="0">
                        <a:lnSpc>
                          <a:spcPct val="107000"/>
                        </a:lnSpc>
                        <a:spcAft>
                          <a:spcPts val="0"/>
                        </a:spcAft>
                      </a:pPr>
                      <a:r>
                        <a:rPr lang="en-IN" sz="2000" dirty="0">
                          <a:solidFill>
                            <a:schemeClr val="tx1"/>
                          </a:solidFill>
                          <a:effectLst/>
                        </a:rPr>
                        <a:t>programming.</a:t>
                      </a:r>
                      <a:endParaRPr lang="en-US" sz="2000" dirty="0">
                        <a:solidFill>
                          <a:schemeClr val="tx1"/>
                        </a:solidFill>
                        <a:effectLst/>
                        <a:latin typeface="Calibri"/>
                        <a:ea typeface="Calibri"/>
                        <a:cs typeface="Times New Roman"/>
                      </a:endParaRPr>
                    </a:p>
                  </a:txBody>
                  <a:tcPr marL="0" marR="0" marT="0" marB="0" anchor="ctr"/>
                </a:tc>
              </a:tr>
            </a:tbl>
          </a:graphicData>
        </a:graphic>
      </p:graphicFrame>
    </p:spTree>
    <p:extLst>
      <p:ext uri="{BB962C8B-B14F-4D97-AF65-F5344CB8AC3E}">
        <p14:creationId xmlns:p14="http://schemas.microsoft.com/office/powerpoint/2010/main" val="77911850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RESOURCE-ALLOCATION GRAPH </a:t>
            </a:r>
            <a:r>
              <a:rPr lang="en-US" b="1" dirty="0" smtClean="0">
                <a:solidFill>
                  <a:srgbClr val="FF0000"/>
                </a:solidFill>
              </a:rPr>
              <a:t>ALGORITHM</a:t>
            </a:r>
            <a:endParaRPr lang="en-US" dirty="0">
              <a:solidFill>
                <a:srgbClr val="FF0000"/>
              </a:solidFill>
            </a:endParaRPr>
          </a:p>
        </p:txBody>
      </p:sp>
      <p:sp>
        <p:nvSpPr>
          <p:cNvPr id="3" name="Content Placeholder 2"/>
          <p:cNvSpPr>
            <a:spLocks noGrp="1"/>
          </p:cNvSpPr>
          <p:nvPr>
            <p:ph idx="1"/>
          </p:nvPr>
        </p:nvSpPr>
        <p:spPr>
          <a:xfrm>
            <a:off x="457200" y="1600200"/>
            <a:ext cx="8291264" cy="4781127"/>
          </a:xfrm>
        </p:spPr>
        <p:txBody>
          <a:bodyPr>
            <a:normAutofit fontScale="77500" lnSpcReduction="20000"/>
          </a:bodyPr>
          <a:lstStyle/>
          <a:p>
            <a:pPr algn="just">
              <a:lnSpc>
                <a:spcPct val="120000"/>
              </a:lnSpc>
            </a:pPr>
            <a:r>
              <a:rPr lang="en-IN" dirty="0"/>
              <a:t>The resource allocation graph is the </a:t>
            </a:r>
            <a:r>
              <a:rPr lang="en-IN" dirty="0">
                <a:solidFill>
                  <a:srgbClr val="FF0000"/>
                </a:solidFill>
              </a:rPr>
              <a:t>pictorial representation of the state of a system. </a:t>
            </a:r>
            <a:endParaRPr lang="en-IN" dirty="0" smtClean="0">
              <a:solidFill>
                <a:srgbClr val="FF0000"/>
              </a:solidFill>
            </a:endParaRPr>
          </a:p>
          <a:p>
            <a:pPr algn="just">
              <a:lnSpc>
                <a:spcPct val="120000"/>
              </a:lnSpc>
            </a:pPr>
            <a:r>
              <a:rPr lang="en-IN" dirty="0" smtClean="0"/>
              <a:t>As </a:t>
            </a:r>
            <a:r>
              <a:rPr lang="en-IN" dirty="0"/>
              <a:t>its name suggests, the resource allocation graph is the </a:t>
            </a:r>
            <a:r>
              <a:rPr lang="en-IN" dirty="0">
                <a:solidFill>
                  <a:srgbClr val="FF0000"/>
                </a:solidFill>
              </a:rPr>
              <a:t>complete information about all the processes which are holding some resources or waiting for some resources</a:t>
            </a:r>
            <a:r>
              <a:rPr lang="en-IN" dirty="0" smtClean="0">
                <a:solidFill>
                  <a:srgbClr val="FF0000"/>
                </a:solidFill>
              </a:rPr>
              <a:t>.</a:t>
            </a:r>
          </a:p>
          <a:p>
            <a:pPr algn="just">
              <a:lnSpc>
                <a:spcPct val="120000"/>
              </a:lnSpc>
            </a:pPr>
            <a:r>
              <a:rPr lang="en-IN" dirty="0"/>
              <a:t>It also contains the </a:t>
            </a:r>
            <a:r>
              <a:rPr lang="en-IN" dirty="0">
                <a:solidFill>
                  <a:srgbClr val="FF0000"/>
                </a:solidFill>
              </a:rPr>
              <a:t>information about all the instances of all the resources whether they are available or being used by the processes</a:t>
            </a:r>
            <a:r>
              <a:rPr lang="en-IN" dirty="0" smtClean="0">
                <a:solidFill>
                  <a:srgbClr val="FF0000"/>
                </a:solidFill>
              </a:rPr>
              <a:t>.</a:t>
            </a:r>
          </a:p>
          <a:p>
            <a:pPr algn="just">
              <a:lnSpc>
                <a:spcPct val="120000"/>
              </a:lnSpc>
            </a:pPr>
            <a:r>
              <a:rPr lang="en-IN" dirty="0"/>
              <a:t>In Resource allocation graph, </a:t>
            </a:r>
            <a:r>
              <a:rPr lang="en-IN" dirty="0">
                <a:solidFill>
                  <a:srgbClr val="FF0000"/>
                </a:solidFill>
              </a:rPr>
              <a:t>the process is represented by a Circle while the Resource is represented by a rectangle. </a:t>
            </a:r>
            <a:endParaRPr lang="en-IN" dirty="0" smtClean="0">
              <a:solidFill>
                <a:srgbClr val="FF0000"/>
              </a:solidFill>
            </a:endParaRPr>
          </a:p>
          <a:p>
            <a:pPr algn="just">
              <a:lnSpc>
                <a:spcPct val="120000"/>
              </a:lnSpc>
            </a:pPr>
            <a:r>
              <a:rPr lang="en-IN" dirty="0" smtClean="0"/>
              <a:t>Let's </a:t>
            </a:r>
            <a:r>
              <a:rPr lang="en-IN" dirty="0"/>
              <a:t>see the types of vertices and edges in detail.</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30</a:t>
            </a:fld>
            <a:endParaRPr lang="en-US"/>
          </a:p>
        </p:txBody>
      </p:sp>
    </p:spTree>
    <p:extLst>
      <p:ext uri="{BB962C8B-B14F-4D97-AF65-F5344CB8AC3E}">
        <p14:creationId xmlns:p14="http://schemas.microsoft.com/office/powerpoint/2010/main" val="1783056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RESOURCE-ALLOCATION GRAPH ALGORITHM</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31</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9592" y="1700808"/>
            <a:ext cx="7920880"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24289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RESOURCE-ALLOCATION GRAPH ALGORITHM</a:t>
            </a:r>
            <a:endParaRPr lang="en-US" dirty="0"/>
          </a:p>
        </p:txBody>
      </p:sp>
      <p:sp>
        <p:nvSpPr>
          <p:cNvPr id="3" name="Content Placeholder 2"/>
          <p:cNvSpPr>
            <a:spLocks noGrp="1"/>
          </p:cNvSpPr>
          <p:nvPr>
            <p:ph idx="1"/>
          </p:nvPr>
        </p:nvSpPr>
        <p:spPr/>
        <p:txBody>
          <a:bodyPr>
            <a:normAutofit lnSpcReduction="10000"/>
          </a:bodyPr>
          <a:lstStyle/>
          <a:p>
            <a:r>
              <a:rPr lang="en-IN" dirty="0"/>
              <a:t>Vertices are mainly of two types, Resource and process. </a:t>
            </a:r>
            <a:endParaRPr lang="en-IN" dirty="0" smtClean="0"/>
          </a:p>
          <a:p>
            <a:r>
              <a:rPr lang="en-IN" dirty="0" smtClean="0"/>
              <a:t>Each </a:t>
            </a:r>
            <a:r>
              <a:rPr lang="en-IN" dirty="0"/>
              <a:t>of them will be represented by a different shape. </a:t>
            </a:r>
            <a:endParaRPr lang="en-IN" dirty="0" smtClean="0"/>
          </a:p>
          <a:p>
            <a:r>
              <a:rPr lang="en-IN" dirty="0" smtClean="0"/>
              <a:t>Circle </a:t>
            </a:r>
            <a:r>
              <a:rPr lang="en-IN" dirty="0"/>
              <a:t>represents process while rectangle </a:t>
            </a:r>
            <a:r>
              <a:rPr lang="en-IN" dirty="0" smtClean="0"/>
              <a:t>represents </a:t>
            </a:r>
            <a:r>
              <a:rPr lang="en-IN" dirty="0"/>
              <a:t>resource</a:t>
            </a:r>
            <a:r>
              <a:rPr lang="en-IN" dirty="0" smtClean="0"/>
              <a:t>.</a:t>
            </a:r>
          </a:p>
          <a:p>
            <a:r>
              <a:rPr lang="en-IN" dirty="0"/>
              <a:t>A resource can have more than one instance. Each instance will be represented by a dot inside the rectangle.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32</a:t>
            </a:fld>
            <a:endParaRPr lang="en-US"/>
          </a:p>
        </p:txBody>
      </p:sp>
    </p:spTree>
    <p:extLst>
      <p:ext uri="{BB962C8B-B14F-4D97-AF65-F5344CB8AC3E}">
        <p14:creationId xmlns:p14="http://schemas.microsoft.com/office/powerpoint/2010/main" val="39609645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RESOURCE-ALLOCATION GRAPH ALGORITHM</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33</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1916832"/>
            <a:ext cx="7128792"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8484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RESOURCE-ALLOCATION GRAPH ALGORITHM</a:t>
            </a:r>
            <a:endParaRPr lang="en-US" dirty="0"/>
          </a:p>
        </p:txBody>
      </p:sp>
      <p:sp>
        <p:nvSpPr>
          <p:cNvPr id="3" name="Content Placeholder 2"/>
          <p:cNvSpPr>
            <a:spLocks noGrp="1"/>
          </p:cNvSpPr>
          <p:nvPr>
            <p:ph idx="1"/>
          </p:nvPr>
        </p:nvSpPr>
        <p:spPr/>
        <p:txBody>
          <a:bodyPr>
            <a:normAutofit fontScale="85000" lnSpcReduction="10000"/>
          </a:bodyPr>
          <a:lstStyle/>
          <a:p>
            <a:pPr algn="just">
              <a:lnSpc>
                <a:spcPct val="120000"/>
              </a:lnSpc>
            </a:pPr>
            <a:r>
              <a:rPr lang="en-IN" dirty="0"/>
              <a:t>Edges in RAG are also of two types, </a:t>
            </a:r>
            <a:r>
              <a:rPr lang="en-IN" dirty="0">
                <a:solidFill>
                  <a:srgbClr val="FF0000"/>
                </a:solidFill>
              </a:rPr>
              <a:t>one represents assignment and other represents the wait of a process for a resource. </a:t>
            </a:r>
            <a:r>
              <a:rPr lang="en-IN" dirty="0"/>
              <a:t>The above image shows each of them.</a:t>
            </a:r>
          </a:p>
          <a:p>
            <a:pPr algn="just">
              <a:lnSpc>
                <a:spcPct val="120000"/>
              </a:lnSpc>
            </a:pPr>
            <a:r>
              <a:rPr lang="en-IN" dirty="0"/>
              <a:t>A resource is shown as assigned to a process if the tail of the arrow is attached to an instance to the resource and the head is attached to a process.</a:t>
            </a:r>
          </a:p>
          <a:p>
            <a:pPr algn="just">
              <a:lnSpc>
                <a:spcPct val="120000"/>
              </a:lnSpc>
            </a:pPr>
            <a:r>
              <a:rPr lang="en-IN" dirty="0"/>
              <a:t>A process is shown as waiting for a resource if the tail of an arrow is attached to the process while the head is pointing towards the resource.</a:t>
            </a:r>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34</a:t>
            </a:fld>
            <a:endParaRPr lang="en-US"/>
          </a:p>
        </p:txBody>
      </p:sp>
    </p:spTree>
    <p:extLst>
      <p:ext uri="{BB962C8B-B14F-4D97-AF65-F5344CB8AC3E}">
        <p14:creationId xmlns:p14="http://schemas.microsoft.com/office/powerpoint/2010/main" val="39510528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35</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412776"/>
            <a:ext cx="7128792"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51559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EXAMPLE</a:t>
            </a:r>
            <a:endParaRPr lang="en-US" b="1" dirty="0"/>
          </a:p>
        </p:txBody>
      </p:sp>
      <p:sp>
        <p:nvSpPr>
          <p:cNvPr id="3" name="Content Placeholder 2"/>
          <p:cNvSpPr>
            <a:spLocks noGrp="1"/>
          </p:cNvSpPr>
          <p:nvPr>
            <p:ph idx="1"/>
          </p:nvPr>
        </p:nvSpPr>
        <p:spPr>
          <a:xfrm>
            <a:off x="395536" y="1340768"/>
            <a:ext cx="8352928" cy="3273227"/>
          </a:xfrm>
        </p:spPr>
        <p:txBody>
          <a:bodyPr>
            <a:normAutofit fontScale="77500" lnSpcReduction="20000"/>
          </a:bodyPr>
          <a:lstStyle/>
          <a:p>
            <a:r>
              <a:rPr lang="en-IN" dirty="0" smtClean="0"/>
              <a:t>Let's consider </a:t>
            </a:r>
            <a:r>
              <a:rPr lang="en-IN" dirty="0"/>
              <a:t>3 processes P1, P2 and P3, and two types of resources R1 and R2. The resources are having 1 instance each.</a:t>
            </a:r>
          </a:p>
          <a:p>
            <a:r>
              <a:rPr lang="en-IN" dirty="0"/>
              <a:t>According to the graph, R1 is being used by P1, P2 is holding R2 and waiting for R1, P3 is waiting for R1 as well as R2.</a:t>
            </a:r>
          </a:p>
          <a:p>
            <a:r>
              <a:rPr lang="en-IN" dirty="0"/>
              <a:t>The graph is deadlock free since no cycle is being formed in the graph.</a:t>
            </a:r>
          </a:p>
          <a:p>
            <a:pPr marL="0" indent="0">
              <a:buNone/>
            </a:pPr>
            <a:r>
              <a:rPr lang="en-IN" dirty="0"/>
              <a:t/>
            </a:r>
            <a:br>
              <a:rPr lang="en-IN" dirty="0"/>
            </a:b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36</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5682" y="3573016"/>
            <a:ext cx="4010025"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46501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37</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412776"/>
            <a:ext cx="7629131"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1842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38</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12776"/>
            <a:ext cx="7596764"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3625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RAG ALGORITHM</a:t>
            </a:r>
            <a:endParaRPr lang="en-US" b="1" dirty="0">
              <a:solidFill>
                <a:srgbClr val="FF0000"/>
              </a:solidFill>
            </a:endParaRPr>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39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637" y="1573468"/>
            <a:ext cx="4104456" cy="4690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2840" y="1440742"/>
            <a:ext cx="4057650" cy="4925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707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DEADLOCKS</a:t>
            </a:r>
            <a:endParaRPr lang="en-US" b="1" dirty="0">
              <a:solidFill>
                <a:srgbClr val="FF0000"/>
              </a:solidFill>
            </a:endParaRPr>
          </a:p>
        </p:txBody>
      </p:sp>
      <p:sp>
        <p:nvSpPr>
          <p:cNvPr id="3" name="Content Placeholder 2"/>
          <p:cNvSpPr>
            <a:spLocks noGrp="1"/>
          </p:cNvSpPr>
          <p:nvPr>
            <p:ph idx="1"/>
          </p:nvPr>
        </p:nvSpPr>
        <p:spPr>
          <a:xfrm>
            <a:off x="467544" y="1268760"/>
            <a:ext cx="8229600" cy="4968552"/>
          </a:xfrm>
        </p:spPr>
        <p:txBody>
          <a:bodyPr>
            <a:normAutofit/>
          </a:bodyPr>
          <a:lstStyle/>
          <a:p>
            <a:pPr lvl="0"/>
            <a:r>
              <a:rPr lang="en-US" sz="2800" dirty="0"/>
              <a:t>Deadlocks are a set of blocked processes each holding a resource and waiting to acquire a resource held by another process.</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a:t>
            </a:fld>
            <a:endParaRPr lang="en-US"/>
          </a:p>
        </p:txBody>
      </p:sp>
      <p:pic>
        <p:nvPicPr>
          <p:cNvPr id="6" name="Picture 5"/>
          <p:cNvPicPr/>
          <p:nvPr/>
        </p:nvPicPr>
        <p:blipFill>
          <a:blip r:embed="rId2"/>
          <a:stretch>
            <a:fillRect/>
          </a:stretch>
        </p:blipFill>
        <p:spPr>
          <a:xfrm>
            <a:off x="1115616" y="2708920"/>
            <a:ext cx="6696744" cy="3672408"/>
          </a:xfrm>
          <a:prstGeom prst="rect">
            <a:avLst/>
          </a:prstGeom>
        </p:spPr>
      </p:pic>
    </p:spTree>
    <p:extLst>
      <p:ext uri="{BB962C8B-B14F-4D97-AF65-F5344CB8AC3E}">
        <p14:creationId xmlns:p14="http://schemas.microsoft.com/office/powerpoint/2010/main" val="16186555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DEADLOCK AVOIDANCE :</a:t>
            </a:r>
            <a:r>
              <a:rPr lang="en-US" b="1" dirty="0" smtClean="0">
                <a:solidFill>
                  <a:srgbClr val="FF0000"/>
                </a:solidFill>
              </a:rPr>
              <a:t> </a:t>
            </a:r>
            <a:br>
              <a:rPr lang="en-US" b="1" dirty="0" smtClean="0">
                <a:solidFill>
                  <a:srgbClr val="FF0000"/>
                </a:solidFill>
              </a:rPr>
            </a:br>
            <a:r>
              <a:rPr lang="en-US" b="1" dirty="0" smtClean="0">
                <a:solidFill>
                  <a:srgbClr val="FF0000"/>
                </a:solidFill>
              </a:rPr>
              <a:t>BANKER’S ALGORITHM</a:t>
            </a:r>
            <a:endParaRPr lang="en-US" dirty="0">
              <a:solidFill>
                <a:srgbClr val="FF0000"/>
              </a:solidFill>
            </a:endParaRPr>
          </a:p>
        </p:txBody>
      </p:sp>
      <p:sp>
        <p:nvSpPr>
          <p:cNvPr id="3" name="Content Placeholder 2"/>
          <p:cNvSpPr>
            <a:spLocks noGrp="1"/>
          </p:cNvSpPr>
          <p:nvPr>
            <p:ph idx="1"/>
          </p:nvPr>
        </p:nvSpPr>
        <p:spPr>
          <a:xfrm>
            <a:off x="467544" y="1844824"/>
            <a:ext cx="8229600" cy="4277072"/>
          </a:xfrm>
        </p:spPr>
        <p:txBody>
          <a:bodyPr/>
          <a:lstStyle/>
          <a:p>
            <a:pPr lvl="0"/>
            <a:r>
              <a:rPr lang="en-US" dirty="0"/>
              <a:t>Multiple instances.</a:t>
            </a:r>
          </a:p>
          <a:p>
            <a:pPr lvl="0"/>
            <a:r>
              <a:rPr lang="en-US" dirty="0"/>
              <a:t>Each process must a priori claim maximum use.</a:t>
            </a:r>
          </a:p>
          <a:p>
            <a:pPr lvl="0"/>
            <a:r>
              <a:rPr lang="en-US" dirty="0"/>
              <a:t>When a process requests a resource it may have to wait.</a:t>
            </a:r>
          </a:p>
          <a:p>
            <a:pPr lvl="0"/>
            <a:r>
              <a:rPr lang="en-US" dirty="0"/>
              <a:t>When a process gets all its resources it must return them in a finite amount of time</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40</a:t>
            </a:fld>
            <a:endParaRPr lang="en-US"/>
          </a:p>
        </p:txBody>
      </p:sp>
    </p:spTree>
    <p:extLst>
      <p:ext uri="{BB962C8B-B14F-4D97-AF65-F5344CB8AC3E}">
        <p14:creationId xmlns:p14="http://schemas.microsoft.com/office/powerpoint/2010/main" val="3819581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BANKER’S ALGORITHM</a:t>
            </a:r>
            <a:endParaRPr lang="en-US" b="1" dirty="0">
              <a:solidFill>
                <a:srgbClr val="FF0000"/>
              </a:solidFill>
            </a:endParaRPr>
          </a:p>
        </p:txBody>
      </p:sp>
      <p:sp>
        <p:nvSpPr>
          <p:cNvPr id="3" name="Content Placeholder 2"/>
          <p:cNvSpPr>
            <a:spLocks noGrp="1"/>
          </p:cNvSpPr>
          <p:nvPr>
            <p:ph idx="1"/>
          </p:nvPr>
        </p:nvSpPr>
        <p:spPr/>
        <p:txBody>
          <a:bodyPr/>
          <a:lstStyle/>
          <a:p>
            <a:r>
              <a:rPr lang="en-IN" dirty="0"/>
              <a:t>Banker's algorithm is a </a:t>
            </a:r>
            <a:r>
              <a:rPr lang="en-IN" b="1" dirty="0"/>
              <a:t>deadlock avoidance algorithm</a:t>
            </a:r>
            <a:r>
              <a:rPr lang="en-IN" dirty="0"/>
              <a:t>. </a:t>
            </a:r>
            <a:endParaRPr lang="en-IN" dirty="0" smtClean="0"/>
          </a:p>
          <a:p>
            <a:r>
              <a:rPr lang="en-IN" dirty="0" smtClean="0"/>
              <a:t>It </a:t>
            </a:r>
            <a:r>
              <a:rPr lang="en-IN" dirty="0"/>
              <a:t>is named so because this algorithm is used in banking systems to determine whether a loan can be granted or not</a:t>
            </a:r>
            <a:r>
              <a:rPr lang="en-IN" dirty="0" smtClean="0"/>
              <a:t>.</a:t>
            </a:r>
          </a:p>
          <a:p>
            <a:r>
              <a:rPr lang="en-IN" dirty="0" smtClean="0"/>
              <a:t>Example as follows……………</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41</a:t>
            </a:fld>
            <a:endParaRPr lang="en-US"/>
          </a:p>
        </p:txBody>
      </p:sp>
    </p:spTree>
    <p:extLst>
      <p:ext uri="{BB962C8B-B14F-4D97-AF65-F5344CB8AC3E}">
        <p14:creationId xmlns:p14="http://schemas.microsoft.com/office/powerpoint/2010/main" val="1773616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BANKER’S ALGORITHM</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IN" dirty="0"/>
              <a:t>Consider there are </a:t>
            </a:r>
            <a:r>
              <a:rPr lang="en-IN" b="1" dirty="0">
                <a:solidFill>
                  <a:srgbClr val="FF0000"/>
                </a:solidFill>
              </a:rPr>
              <a:t>n</a:t>
            </a:r>
            <a:r>
              <a:rPr lang="en-IN" dirty="0"/>
              <a:t> account holders in a bank and the sum of the money in all of their accounts is </a:t>
            </a:r>
            <a:r>
              <a:rPr lang="en-IN" b="1" dirty="0">
                <a:solidFill>
                  <a:srgbClr val="FF0000"/>
                </a:solidFill>
              </a:rPr>
              <a:t>S</a:t>
            </a:r>
            <a:r>
              <a:rPr lang="en-IN" dirty="0"/>
              <a:t>. </a:t>
            </a:r>
            <a:endParaRPr lang="en-IN" dirty="0" smtClean="0"/>
          </a:p>
          <a:p>
            <a:r>
              <a:rPr lang="en-IN" dirty="0" err="1" smtClean="0"/>
              <a:t>Everytime</a:t>
            </a:r>
            <a:r>
              <a:rPr lang="en-IN" dirty="0" smtClean="0"/>
              <a:t> </a:t>
            </a:r>
            <a:r>
              <a:rPr lang="en-IN" dirty="0"/>
              <a:t>a loan has to be granted by the bank, it subtracts the </a:t>
            </a:r>
            <a:r>
              <a:rPr lang="en-IN" b="1" dirty="0">
                <a:solidFill>
                  <a:srgbClr val="FF0000"/>
                </a:solidFill>
              </a:rPr>
              <a:t>loan amount</a:t>
            </a:r>
            <a:r>
              <a:rPr lang="en-IN" dirty="0"/>
              <a:t> from the </a:t>
            </a:r>
            <a:r>
              <a:rPr lang="en-IN" b="1" dirty="0">
                <a:solidFill>
                  <a:srgbClr val="FF0000"/>
                </a:solidFill>
              </a:rPr>
              <a:t>total money</a:t>
            </a:r>
            <a:r>
              <a:rPr lang="en-IN" dirty="0"/>
              <a:t> the bank has. </a:t>
            </a:r>
            <a:endParaRPr lang="en-IN" dirty="0" smtClean="0"/>
          </a:p>
          <a:p>
            <a:r>
              <a:rPr lang="en-IN" dirty="0" smtClean="0"/>
              <a:t>Then </a:t>
            </a:r>
            <a:r>
              <a:rPr lang="en-IN" dirty="0"/>
              <a:t>it checks if that difference is greater than </a:t>
            </a:r>
            <a:r>
              <a:rPr lang="en-IN" b="1" dirty="0">
                <a:solidFill>
                  <a:srgbClr val="FF0000"/>
                </a:solidFill>
              </a:rPr>
              <a:t>S</a:t>
            </a:r>
            <a:r>
              <a:rPr lang="en-IN" dirty="0"/>
              <a:t>. </a:t>
            </a:r>
            <a:endParaRPr lang="en-IN" dirty="0" smtClean="0"/>
          </a:p>
          <a:p>
            <a:r>
              <a:rPr lang="en-IN" dirty="0" smtClean="0"/>
              <a:t>It </a:t>
            </a:r>
            <a:r>
              <a:rPr lang="en-IN" dirty="0"/>
              <a:t>is done because, only then, the bank would have enough money even if all the </a:t>
            </a:r>
            <a:r>
              <a:rPr lang="en-IN" b="1" dirty="0">
                <a:solidFill>
                  <a:srgbClr val="FF0000"/>
                </a:solidFill>
              </a:rPr>
              <a:t>n</a:t>
            </a:r>
            <a:r>
              <a:rPr lang="en-IN" dirty="0"/>
              <a:t> account holders draw all their money at once.</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42</a:t>
            </a:fld>
            <a:endParaRPr lang="en-US"/>
          </a:p>
        </p:txBody>
      </p:sp>
    </p:spTree>
    <p:extLst>
      <p:ext uri="{BB962C8B-B14F-4D97-AF65-F5344CB8AC3E}">
        <p14:creationId xmlns:p14="http://schemas.microsoft.com/office/powerpoint/2010/main" val="4494027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BANKER’S ALGORITHM</a:t>
            </a:r>
            <a:endParaRPr lang="en-US" dirty="0"/>
          </a:p>
        </p:txBody>
      </p:sp>
      <p:sp>
        <p:nvSpPr>
          <p:cNvPr id="3" name="Content Placeholder 2"/>
          <p:cNvSpPr>
            <a:spLocks noGrp="1"/>
          </p:cNvSpPr>
          <p:nvPr>
            <p:ph idx="1"/>
          </p:nvPr>
        </p:nvSpPr>
        <p:spPr>
          <a:xfrm>
            <a:off x="457200" y="1600200"/>
            <a:ext cx="8363272" cy="4709119"/>
          </a:xfrm>
        </p:spPr>
        <p:txBody>
          <a:bodyPr>
            <a:normAutofit fontScale="85000" lnSpcReduction="10000"/>
          </a:bodyPr>
          <a:lstStyle/>
          <a:p>
            <a:r>
              <a:rPr lang="en-IN" dirty="0"/>
              <a:t>Banker's algorithm works in a similar way in computers.</a:t>
            </a:r>
          </a:p>
          <a:p>
            <a:r>
              <a:rPr lang="en-IN" dirty="0"/>
              <a:t>Whenever a </a:t>
            </a:r>
            <a:r>
              <a:rPr lang="en-IN" dirty="0">
                <a:solidFill>
                  <a:srgbClr val="FF0000"/>
                </a:solidFill>
              </a:rPr>
              <a:t>new process is created, it must specify the maximum instances of each resource type that it needs, exactly</a:t>
            </a:r>
            <a:r>
              <a:rPr lang="en-IN" dirty="0" smtClean="0">
                <a:solidFill>
                  <a:srgbClr val="FF0000"/>
                </a:solidFill>
              </a:rPr>
              <a:t>.</a:t>
            </a:r>
          </a:p>
          <a:p>
            <a:r>
              <a:rPr lang="en-IN" dirty="0"/>
              <a:t>Let us assume that there are </a:t>
            </a:r>
            <a:r>
              <a:rPr lang="en-IN" b="1" dirty="0">
                <a:solidFill>
                  <a:srgbClr val="FF0000"/>
                </a:solidFill>
              </a:rPr>
              <a:t>n</a:t>
            </a:r>
            <a:r>
              <a:rPr lang="en-IN" dirty="0"/>
              <a:t> </a:t>
            </a:r>
            <a:r>
              <a:rPr lang="en-IN" b="1" dirty="0"/>
              <a:t>processes</a:t>
            </a:r>
            <a:r>
              <a:rPr lang="en-IN" dirty="0"/>
              <a:t> and </a:t>
            </a:r>
            <a:r>
              <a:rPr lang="en-IN" b="1" dirty="0">
                <a:solidFill>
                  <a:srgbClr val="FF0000"/>
                </a:solidFill>
              </a:rPr>
              <a:t>m</a:t>
            </a:r>
            <a:r>
              <a:rPr lang="en-IN" dirty="0"/>
              <a:t> </a:t>
            </a:r>
            <a:r>
              <a:rPr lang="en-IN" b="1" dirty="0"/>
              <a:t>resource types</a:t>
            </a:r>
            <a:r>
              <a:rPr lang="en-IN" dirty="0"/>
              <a:t>. Some data structures that are used to implement the banker's algorithm are</a:t>
            </a:r>
            <a:r>
              <a:rPr lang="en-IN" dirty="0" smtClean="0"/>
              <a:t>:</a:t>
            </a:r>
          </a:p>
          <a:p>
            <a:r>
              <a:rPr lang="en-IN" b="1" dirty="0" smtClean="0">
                <a:solidFill>
                  <a:srgbClr val="FF0000"/>
                </a:solidFill>
              </a:rPr>
              <a:t>AVAILABLE</a:t>
            </a:r>
          </a:p>
          <a:p>
            <a:r>
              <a:rPr lang="en-IN" b="1" dirty="0" smtClean="0">
                <a:solidFill>
                  <a:srgbClr val="FF0000"/>
                </a:solidFill>
              </a:rPr>
              <a:t>MAX</a:t>
            </a:r>
          </a:p>
          <a:p>
            <a:r>
              <a:rPr lang="en-IN" b="1" dirty="0" smtClean="0">
                <a:solidFill>
                  <a:srgbClr val="FF0000"/>
                </a:solidFill>
              </a:rPr>
              <a:t>ALLOCATION </a:t>
            </a:r>
          </a:p>
          <a:p>
            <a:r>
              <a:rPr lang="en-IN" b="1" dirty="0" smtClean="0">
                <a:solidFill>
                  <a:srgbClr val="FF0000"/>
                </a:solidFill>
              </a:rPr>
              <a:t>NEED</a:t>
            </a:r>
            <a:endParaRPr lang="en-US" b="1" dirty="0">
              <a:solidFill>
                <a:srgbClr val="FF0000"/>
              </a:solidFill>
            </a:endParaRPr>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43</a:t>
            </a:fld>
            <a:endParaRPr lang="en-US"/>
          </a:p>
        </p:txBody>
      </p:sp>
    </p:spTree>
    <p:extLst>
      <p:ext uri="{BB962C8B-B14F-4D97-AF65-F5344CB8AC3E}">
        <p14:creationId xmlns:p14="http://schemas.microsoft.com/office/powerpoint/2010/main" val="1017061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BANKER’S ALGORITHM</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44</a:t>
            </a:fld>
            <a:endParaRPr lang="en-US"/>
          </a:p>
        </p:txBody>
      </p:sp>
      <p:sp>
        <p:nvSpPr>
          <p:cNvPr id="6" name="Content Placeholder 5"/>
          <p:cNvSpPr>
            <a:spLocks noGrp="1"/>
          </p:cNvSpPr>
          <p:nvPr>
            <p:ph idx="1"/>
          </p:nvPr>
        </p:nvSpPr>
        <p:spPr>
          <a:xfrm>
            <a:off x="457200" y="1600200"/>
            <a:ext cx="8147248" cy="4781128"/>
          </a:xfrm>
        </p:spPr>
        <p:txBody>
          <a:bodyPr>
            <a:normAutofit fontScale="92500" lnSpcReduction="10000"/>
          </a:bodyPr>
          <a:lstStyle/>
          <a:p>
            <a:r>
              <a:rPr lang="en-IN" dirty="0"/>
              <a:t> </a:t>
            </a:r>
            <a:r>
              <a:rPr lang="en-IN" b="1" dirty="0">
                <a:solidFill>
                  <a:srgbClr val="FF0000"/>
                </a:solidFill>
              </a:rPr>
              <a:t>Available</a:t>
            </a:r>
          </a:p>
          <a:p>
            <a:pPr lvl="1"/>
            <a:r>
              <a:rPr lang="en-IN" dirty="0"/>
              <a:t>It is an </a:t>
            </a:r>
            <a:r>
              <a:rPr lang="en-IN" b="1" dirty="0"/>
              <a:t>array</a:t>
            </a:r>
            <a:r>
              <a:rPr lang="en-IN" dirty="0"/>
              <a:t> of length </a:t>
            </a:r>
            <a:r>
              <a:rPr lang="en-IN" dirty="0">
                <a:solidFill>
                  <a:srgbClr val="FF0000"/>
                </a:solidFill>
              </a:rPr>
              <a:t>m</a:t>
            </a:r>
            <a:r>
              <a:rPr lang="en-IN" dirty="0"/>
              <a:t>. It represents the number of available resources of each type. </a:t>
            </a:r>
            <a:endParaRPr lang="en-IN" dirty="0" smtClean="0"/>
          </a:p>
          <a:p>
            <a:pPr lvl="1"/>
            <a:r>
              <a:rPr lang="en-IN" dirty="0" smtClean="0"/>
              <a:t>If</a:t>
            </a:r>
            <a:r>
              <a:rPr lang="en-IN" dirty="0"/>
              <a:t> </a:t>
            </a:r>
            <a:r>
              <a:rPr lang="en-IN" dirty="0">
                <a:solidFill>
                  <a:srgbClr val="FF0000"/>
                </a:solidFill>
              </a:rPr>
              <a:t>Available[j] = k</a:t>
            </a:r>
            <a:r>
              <a:rPr lang="en-IN" dirty="0"/>
              <a:t>, then there are </a:t>
            </a:r>
            <a:r>
              <a:rPr lang="en-IN" dirty="0">
                <a:solidFill>
                  <a:srgbClr val="FF0000"/>
                </a:solidFill>
              </a:rPr>
              <a:t>k</a:t>
            </a:r>
            <a:r>
              <a:rPr lang="en-IN" dirty="0"/>
              <a:t> instances available, of resource type </a:t>
            </a:r>
            <a:r>
              <a:rPr lang="en-IN" dirty="0">
                <a:solidFill>
                  <a:srgbClr val="FF0000"/>
                </a:solidFill>
              </a:rPr>
              <a:t>R(j)</a:t>
            </a:r>
            <a:r>
              <a:rPr lang="en-IN" dirty="0"/>
              <a:t>.</a:t>
            </a:r>
          </a:p>
          <a:p>
            <a:r>
              <a:rPr lang="en-IN" b="1" dirty="0">
                <a:solidFill>
                  <a:srgbClr val="FF0000"/>
                </a:solidFill>
              </a:rPr>
              <a:t>Max</a:t>
            </a:r>
          </a:p>
          <a:p>
            <a:pPr lvl="1"/>
            <a:r>
              <a:rPr lang="en-IN" dirty="0"/>
              <a:t>It is an </a:t>
            </a:r>
            <a:r>
              <a:rPr lang="en-IN" dirty="0">
                <a:solidFill>
                  <a:srgbClr val="FF0000"/>
                </a:solidFill>
              </a:rPr>
              <a:t>n x m</a:t>
            </a:r>
            <a:r>
              <a:rPr lang="en-IN" dirty="0"/>
              <a:t> matrix which represents the maximum number of instances of each resource that a process can request. </a:t>
            </a:r>
            <a:endParaRPr lang="en-IN" dirty="0" smtClean="0"/>
          </a:p>
          <a:p>
            <a:pPr lvl="1"/>
            <a:r>
              <a:rPr lang="en-IN" dirty="0" smtClean="0"/>
              <a:t>If</a:t>
            </a:r>
            <a:r>
              <a:rPr lang="en-IN" dirty="0"/>
              <a:t> </a:t>
            </a:r>
            <a:r>
              <a:rPr lang="en-IN" dirty="0">
                <a:solidFill>
                  <a:srgbClr val="FF0000"/>
                </a:solidFill>
              </a:rPr>
              <a:t>Max[i][j] = k</a:t>
            </a:r>
            <a:r>
              <a:rPr lang="en-IN" dirty="0"/>
              <a:t>, then the process </a:t>
            </a:r>
            <a:r>
              <a:rPr lang="en-IN" dirty="0">
                <a:solidFill>
                  <a:srgbClr val="FF0000"/>
                </a:solidFill>
              </a:rPr>
              <a:t>P(i)</a:t>
            </a:r>
            <a:r>
              <a:rPr lang="en-IN" dirty="0"/>
              <a:t> can request </a:t>
            </a:r>
            <a:r>
              <a:rPr lang="en-IN" dirty="0" err="1"/>
              <a:t>atmost</a:t>
            </a:r>
            <a:r>
              <a:rPr lang="en-IN" dirty="0"/>
              <a:t> </a:t>
            </a:r>
            <a:r>
              <a:rPr lang="en-IN" dirty="0">
                <a:solidFill>
                  <a:srgbClr val="FF0000"/>
                </a:solidFill>
              </a:rPr>
              <a:t>k </a:t>
            </a:r>
            <a:r>
              <a:rPr lang="en-IN" dirty="0"/>
              <a:t>instances of resource type </a:t>
            </a:r>
            <a:r>
              <a:rPr lang="en-IN" dirty="0">
                <a:solidFill>
                  <a:srgbClr val="FF0000"/>
                </a:solidFill>
              </a:rPr>
              <a:t>R(j</a:t>
            </a:r>
            <a:r>
              <a:rPr lang="en-IN" dirty="0" smtClean="0">
                <a:solidFill>
                  <a:srgbClr val="FF0000"/>
                </a:solidFill>
              </a:rPr>
              <a:t>)</a:t>
            </a:r>
            <a:r>
              <a:rPr lang="en-IN" dirty="0" smtClean="0"/>
              <a:t>.</a:t>
            </a:r>
            <a:endParaRPr lang="en-US" dirty="0"/>
          </a:p>
        </p:txBody>
      </p:sp>
    </p:spTree>
    <p:extLst>
      <p:ext uri="{BB962C8B-B14F-4D97-AF65-F5344CB8AC3E}">
        <p14:creationId xmlns:p14="http://schemas.microsoft.com/office/powerpoint/2010/main" val="714417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BANKER’S ALGORITHM</a:t>
            </a:r>
            <a:endParaRPr lang="en-US" dirty="0"/>
          </a:p>
        </p:txBody>
      </p:sp>
      <p:sp>
        <p:nvSpPr>
          <p:cNvPr id="3" name="Content Placeholder 2"/>
          <p:cNvSpPr>
            <a:spLocks noGrp="1"/>
          </p:cNvSpPr>
          <p:nvPr>
            <p:ph idx="1"/>
          </p:nvPr>
        </p:nvSpPr>
        <p:spPr>
          <a:xfrm>
            <a:off x="457200" y="1600200"/>
            <a:ext cx="8229600" cy="4781128"/>
          </a:xfrm>
        </p:spPr>
        <p:txBody>
          <a:bodyPr>
            <a:normAutofit fontScale="92500" lnSpcReduction="10000"/>
          </a:bodyPr>
          <a:lstStyle/>
          <a:p>
            <a:r>
              <a:rPr lang="en-IN" b="1" dirty="0">
                <a:solidFill>
                  <a:srgbClr val="FF0000"/>
                </a:solidFill>
              </a:rPr>
              <a:t>Allocation</a:t>
            </a:r>
          </a:p>
          <a:p>
            <a:pPr lvl="1"/>
            <a:r>
              <a:rPr lang="en-IN" dirty="0"/>
              <a:t>It is an </a:t>
            </a:r>
            <a:r>
              <a:rPr lang="en-IN" dirty="0">
                <a:solidFill>
                  <a:srgbClr val="FF0000"/>
                </a:solidFill>
              </a:rPr>
              <a:t>n x m</a:t>
            </a:r>
            <a:r>
              <a:rPr lang="en-IN" dirty="0"/>
              <a:t> matrix which represents the number of resources of each type currently allocated to each process. </a:t>
            </a:r>
            <a:endParaRPr lang="en-IN" dirty="0" smtClean="0"/>
          </a:p>
          <a:p>
            <a:pPr lvl="1"/>
            <a:r>
              <a:rPr lang="en-IN" dirty="0" smtClean="0"/>
              <a:t>If</a:t>
            </a:r>
            <a:r>
              <a:rPr lang="en-IN" dirty="0"/>
              <a:t> </a:t>
            </a:r>
            <a:r>
              <a:rPr lang="en-IN" dirty="0">
                <a:solidFill>
                  <a:srgbClr val="FF0000"/>
                </a:solidFill>
              </a:rPr>
              <a:t>Allocation[i][j] = k</a:t>
            </a:r>
            <a:r>
              <a:rPr lang="en-IN" dirty="0"/>
              <a:t>, then process </a:t>
            </a:r>
            <a:r>
              <a:rPr lang="en-IN" dirty="0">
                <a:solidFill>
                  <a:srgbClr val="FF0000"/>
                </a:solidFill>
              </a:rPr>
              <a:t>P(i)</a:t>
            </a:r>
            <a:r>
              <a:rPr lang="en-IN" dirty="0"/>
              <a:t> is currently allocated </a:t>
            </a:r>
            <a:r>
              <a:rPr lang="en-IN" dirty="0">
                <a:solidFill>
                  <a:srgbClr val="FF0000"/>
                </a:solidFill>
              </a:rPr>
              <a:t>k </a:t>
            </a:r>
            <a:r>
              <a:rPr lang="en-IN" dirty="0"/>
              <a:t>instances of resource type </a:t>
            </a:r>
            <a:r>
              <a:rPr lang="en-IN" dirty="0">
                <a:solidFill>
                  <a:srgbClr val="FF0000"/>
                </a:solidFill>
              </a:rPr>
              <a:t>R(j)</a:t>
            </a:r>
            <a:r>
              <a:rPr lang="en-IN" dirty="0"/>
              <a:t>.</a:t>
            </a:r>
          </a:p>
          <a:p>
            <a:r>
              <a:rPr lang="en-IN" b="1" dirty="0">
                <a:solidFill>
                  <a:srgbClr val="FF0000"/>
                </a:solidFill>
              </a:rPr>
              <a:t>Need</a:t>
            </a:r>
          </a:p>
          <a:p>
            <a:pPr lvl="1"/>
            <a:r>
              <a:rPr lang="en-IN" dirty="0"/>
              <a:t>It is an </a:t>
            </a:r>
            <a:r>
              <a:rPr lang="en-IN" dirty="0">
                <a:solidFill>
                  <a:srgbClr val="FF0000"/>
                </a:solidFill>
              </a:rPr>
              <a:t>n x m</a:t>
            </a:r>
            <a:r>
              <a:rPr lang="en-IN" dirty="0"/>
              <a:t> matrix which indicates the remaining resource needs of each process. </a:t>
            </a:r>
            <a:endParaRPr lang="en-IN" dirty="0" smtClean="0"/>
          </a:p>
          <a:p>
            <a:pPr lvl="1"/>
            <a:r>
              <a:rPr lang="en-IN" dirty="0" smtClean="0"/>
              <a:t>If</a:t>
            </a:r>
            <a:r>
              <a:rPr lang="en-IN" dirty="0"/>
              <a:t> </a:t>
            </a:r>
            <a:r>
              <a:rPr lang="en-IN" dirty="0">
                <a:solidFill>
                  <a:srgbClr val="FF0000"/>
                </a:solidFill>
              </a:rPr>
              <a:t>Need[i][j] = k</a:t>
            </a:r>
            <a:r>
              <a:rPr lang="en-IN" dirty="0"/>
              <a:t>, then process </a:t>
            </a:r>
            <a:r>
              <a:rPr lang="en-IN" dirty="0">
                <a:solidFill>
                  <a:srgbClr val="FF0000"/>
                </a:solidFill>
              </a:rPr>
              <a:t>P(i) </a:t>
            </a:r>
            <a:r>
              <a:rPr lang="en-IN" dirty="0"/>
              <a:t>may need </a:t>
            </a:r>
            <a:r>
              <a:rPr lang="en-IN" dirty="0">
                <a:solidFill>
                  <a:srgbClr val="FF0000"/>
                </a:solidFill>
              </a:rPr>
              <a:t>k</a:t>
            </a:r>
            <a:r>
              <a:rPr lang="en-IN" dirty="0"/>
              <a:t> more instances of resource type </a:t>
            </a:r>
            <a:r>
              <a:rPr lang="en-IN" dirty="0">
                <a:solidFill>
                  <a:srgbClr val="FF0000"/>
                </a:solidFill>
              </a:rPr>
              <a:t>R(j)</a:t>
            </a:r>
            <a:r>
              <a:rPr lang="en-IN" dirty="0"/>
              <a:t> to complete its task</a:t>
            </a:r>
            <a:r>
              <a:rPr lang="en-IN" dirty="0" smtClean="0"/>
              <a:t>.</a:t>
            </a:r>
            <a:endParaRPr lang="en-IN"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45</a:t>
            </a:fld>
            <a:endParaRPr lang="en-US"/>
          </a:p>
        </p:txBody>
      </p:sp>
    </p:spTree>
    <p:extLst>
      <p:ext uri="{BB962C8B-B14F-4D97-AF65-F5344CB8AC3E}">
        <p14:creationId xmlns:p14="http://schemas.microsoft.com/office/powerpoint/2010/main" val="15987987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US" sz="4000" b="1" dirty="0" smtClean="0">
                <a:solidFill>
                  <a:srgbClr val="FF0000"/>
                </a:solidFill>
              </a:rPr>
              <a:t>DATA STRUCTURES FOR BANKER’S ALGORITHM</a:t>
            </a:r>
            <a:endParaRPr lang="en-US" sz="4000" dirty="0">
              <a:solidFill>
                <a:srgbClr val="FF0000"/>
              </a:solidFill>
            </a:endParaRPr>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46</a:t>
            </a:fld>
            <a:endParaRPr lang="en-US"/>
          </a:p>
        </p:txBody>
      </p:sp>
      <p:pic>
        <p:nvPicPr>
          <p:cNvPr id="6" name="Content Placeholder 5"/>
          <p:cNvPicPr>
            <a:picLocks noGrp="1"/>
          </p:cNvPicPr>
          <p:nvPr>
            <p:ph idx="1"/>
          </p:nvPr>
        </p:nvPicPr>
        <p:blipFill>
          <a:blip r:embed="rId2"/>
          <a:stretch>
            <a:fillRect/>
          </a:stretch>
        </p:blipFill>
        <p:spPr>
          <a:xfrm>
            <a:off x="395536" y="1556792"/>
            <a:ext cx="8352928" cy="4680520"/>
          </a:xfrm>
          <a:prstGeom prst="rect">
            <a:avLst/>
          </a:prstGeom>
        </p:spPr>
      </p:pic>
    </p:spTree>
    <p:extLst>
      <p:ext uri="{BB962C8B-B14F-4D97-AF65-F5344CB8AC3E}">
        <p14:creationId xmlns:p14="http://schemas.microsoft.com/office/powerpoint/2010/main" val="28986359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SAFETY ALGORITHM</a:t>
            </a:r>
            <a:endParaRPr lang="en-US" dirty="0">
              <a:solidFill>
                <a:srgbClr val="FF0000"/>
              </a:solidFill>
            </a:endParaRPr>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47</a:t>
            </a:fld>
            <a:endParaRPr lang="en-US"/>
          </a:p>
        </p:txBody>
      </p:sp>
      <p:pic>
        <p:nvPicPr>
          <p:cNvPr id="6" name="Content Placeholder 5"/>
          <p:cNvPicPr>
            <a:picLocks noGrp="1"/>
          </p:cNvPicPr>
          <p:nvPr>
            <p:ph idx="1"/>
          </p:nvPr>
        </p:nvPicPr>
        <p:blipFill>
          <a:blip r:embed="rId2"/>
          <a:stretch>
            <a:fillRect/>
          </a:stretch>
        </p:blipFill>
        <p:spPr>
          <a:xfrm>
            <a:off x="683568" y="1484784"/>
            <a:ext cx="7776864" cy="4752528"/>
          </a:xfrm>
          <a:prstGeom prst="rect">
            <a:avLst/>
          </a:prstGeom>
        </p:spPr>
      </p:pic>
    </p:spTree>
    <p:extLst>
      <p:ext uri="{BB962C8B-B14F-4D97-AF65-F5344CB8AC3E}">
        <p14:creationId xmlns:p14="http://schemas.microsoft.com/office/powerpoint/2010/main" val="26221963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b="1" dirty="0" smtClean="0">
                <a:solidFill>
                  <a:srgbClr val="FF0000"/>
                </a:solidFill>
              </a:rPr>
              <a:t>RESOURCE-REQUEST ALGORITHM </a:t>
            </a:r>
            <a:br>
              <a:rPr lang="en-US" b="1" dirty="0" smtClean="0">
                <a:solidFill>
                  <a:srgbClr val="FF0000"/>
                </a:solidFill>
              </a:rPr>
            </a:br>
            <a:r>
              <a:rPr lang="en-US" b="1" dirty="0" smtClean="0">
                <a:solidFill>
                  <a:srgbClr val="FF0000"/>
                </a:solidFill>
              </a:rPr>
              <a:t>FOR PROCESS P</a:t>
            </a:r>
            <a:r>
              <a:rPr lang="en-US" b="1" baseline="-25000" dirty="0" smtClean="0">
                <a:solidFill>
                  <a:srgbClr val="FF0000"/>
                </a:solidFill>
              </a:rPr>
              <a:t>i</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a:t>Request = request vector for process P</a:t>
            </a:r>
            <a:r>
              <a:rPr lang="en-US" baseline="-25000" dirty="0"/>
              <a:t>i</a:t>
            </a:r>
            <a:endParaRPr lang="en-US" dirty="0"/>
          </a:p>
          <a:p>
            <a:pPr lvl="0"/>
            <a:r>
              <a:rPr lang="en-US" dirty="0"/>
              <a:t>If </a:t>
            </a:r>
            <a:r>
              <a:rPr lang="en-US" b="1" dirty="0" err="1"/>
              <a:t>Request</a:t>
            </a:r>
            <a:r>
              <a:rPr lang="en-US" b="1" baseline="-25000" dirty="0" err="1"/>
              <a:t>i</a:t>
            </a:r>
            <a:r>
              <a:rPr lang="en-US" b="1" dirty="0"/>
              <a:t> [j]</a:t>
            </a:r>
            <a:r>
              <a:rPr lang="en-US" dirty="0"/>
              <a:t> = k then process P</a:t>
            </a:r>
            <a:r>
              <a:rPr lang="en-US" baseline="-25000" dirty="0"/>
              <a:t>i</a:t>
            </a:r>
            <a:r>
              <a:rPr lang="en-US" dirty="0"/>
              <a:t> wants k instances of resource type </a:t>
            </a:r>
            <a:r>
              <a:rPr lang="en-US" dirty="0" err="1"/>
              <a:t>R</a:t>
            </a:r>
            <a:r>
              <a:rPr lang="en-US" baseline="-25000" dirty="0" err="1"/>
              <a:t>j</a:t>
            </a:r>
            <a:r>
              <a:rPr lang="en-US" dirty="0"/>
              <a:t>.</a:t>
            </a:r>
          </a:p>
          <a:p>
            <a:pPr lvl="0"/>
            <a:r>
              <a:rPr lang="en-US" dirty="0"/>
              <a:t>If </a:t>
            </a:r>
            <a:r>
              <a:rPr lang="en-US" b="1" dirty="0" err="1"/>
              <a:t>Request</a:t>
            </a:r>
            <a:r>
              <a:rPr lang="en-US" b="1" baseline="-25000" dirty="0" err="1"/>
              <a:t>i</a:t>
            </a:r>
            <a:r>
              <a:rPr lang="en-US" b="1" dirty="0"/>
              <a:t> ≤ </a:t>
            </a:r>
            <a:r>
              <a:rPr lang="en-US" b="1" dirty="0" err="1"/>
              <a:t>Need</a:t>
            </a:r>
            <a:r>
              <a:rPr lang="en-US" b="1" baseline="-25000" dirty="0" err="1"/>
              <a:t>i</a:t>
            </a:r>
            <a:r>
              <a:rPr lang="en-US" dirty="0"/>
              <a:t> go to </a:t>
            </a:r>
            <a:r>
              <a:rPr lang="en-US" dirty="0">
                <a:solidFill>
                  <a:srgbClr val="FF0000"/>
                </a:solidFill>
              </a:rPr>
              <a:t>step 2</a:t>
            </a:r>
            <a:r>
              <a:rPr lang="en-US" dirty="0"/>
              <a:t>. Otherwise, raise error condition, since process has exceeded its maximum claim.</a:t>
            </a:r>
          </a:p>
          <a:p>
            <a:pPr lvl="0"/>
            <a:r>
              <a:rPr lang="en-US" dirty="0"/>
              <a:t>If </a:t>
            </a:r>
            <a:r>
              <a:rPr lang="en-US" b="1" dirty="0" err="1"/>
              <a:t>Request</a:t>
            </a:r>
            <a:r>
              <a:rPr lang="en-US" b="1" baseline="-25000" dirty="0" err="1"/>
              <a:t>i</a:t>
            </a:r>
            <a:r>
              <a:rPr lang="en-US" b="1" dirty="0"/>
              <a:t> ≤ Available</a:t>
            </a:r>
            <a:r>
              <a:rPr lang="en-US" dirty="0"/>
              <a:t>, go to </a:t>
            </a:r>
            <a:r>
              <a:rPr lang="en-US" dirty="0">
                <a:solidFill>
                  <a:srgbClr val="FF0000"/>
                </a:solidFill>
              </a:rPr>
              <a:t>step 3</a:t>
            </a:r>
            <a:r>
              <a:rPr lang="en-US" dirty="0"/>
              <a:t>. Otherwise P</a:t>
            </a:r>
            <a:r>
              <a:rPr lang="en-US" baseline="-25000" dirty="0"/>
              <a:t>i</a:t>
            </a:r>
            <a:r>
              <a:rPr lang="en-US" dirty="0"/>
              <a:t> must wait, since resources are not available.</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48</a:t>
            </a:fld>
            <a:endParaRPr lang="en-US"/>
          </a:p>
        </p:txBody>
      </p:sp>
    </p:spTree>
    <p:extLst>
      <p:ext uri="{BB962C8B-B14F-4D97-AF65-F5344CB8AC3E}">
        <p14:creationId xmlns:p14="http://schemas.microsoft.com/office/powerpoint/2010/main" val="25290586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algn="l"/>
            <a:r>
              <a:rPr lang="en-US" b="1" dirty="0">
                <a:solidFill>
                  <a:srgbClr val="FF0000"/>
                </a:solidFill>
              </a:rPr>
              <a:t>RESOURCE-REQUEST ALGORITHM </a:t>
            </a:r>
            <a:br>
              <a:rPr lang="en-US" b="1" dirty="0">
                <a:solidFill>
                  <a:srgbClr val="FF0000"/>
                </a:solidFill>
              </a:rPr>
            </a:br>
            <a:r>
              <a:rPr lang="en-US" b="1" dirty="0">
                <a:solidFill>
                  <a:srgbClr val="FF0000"/>
                </a:solidFill>
              </a:rPr>
              <a:t>FOR PROCESS P</a:t>
            </a:r>
            <a:r>
              <a:rPr lang="en-US" b="1" baseline="-25000" dirty="0">
                <a:solidFill>
                  <a:srgbClr val="FF0000"/>
                </a:solidFill>
              </a:rPr>
              <a:t>i</a:t>
            </a:r>
            <a:endParaRPr lang="en-US" dirty="0"/>
          </a:p>
        </p:txBody>
      </p:sp>
      <p:pic>
        <p:nvPicPr>
          <p:cNvPr id="6" name="Content Placeholder 5"/>
          <p:cNvPicPr>
            <a:picLocks noGrp="1"/>
          </p:cNvPicPr>
          <p:nvPr>
            <p:ph idx="1"/>
          </p:nvPr>
        </p:nvPicPr>
        <p:blipFill>
          <a:blip r:embed="rId2"/>
          <a:stretch>
            <a:fillRect/>
          </a:stretch>
        </p:blipFill>
        <p:spPr>
          <a:xfrm>
            <a:off x="1755602" y="2132856"/>
            <a:ext cx="5688632" cy="1584176"/>
          </a:xfrm>
          <a:prstGeom prst="rect">
            <a:avLst/>
          </a:prstGeom>
        </p:spPr>
      </p:pic>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49</a:t>
            </a:fld>
            <a:endParaRPr lang="en-US"/>
          </a:p>
        </p:txBody>
      </p:sp>
      <p:sp>
        <p:nvSpPr>
          <p:cNvPr id="8" name="Rectangle 7"/>
          <p:cNvSpPr/>
          <p:nvPr/>
        </p:nvSpPr>
        <p:spPr>
          <a:xfrm>
            <a:off x="819498" y="4077072"/>
            <a:ext cx="7560840" cy="1384995"/>
          </a:xfrm>
          <a:prstGeom prst="rect">
            <a:avLst/>
          </a:prstGeom>
        </p:spPr>
        <p:txBody>
          <a:bodyPr wrap="square">
            <a:spAutoFit/>
          </a:bodyPr>
          <a:lstStyle/>
          <a:p>
            <a:pPr marL="457200" lvl="0" indent="-457200">
              <a:buFont typeface="Arial" pitchFamily="34" charset="0"/>
              <a:buChar char="•"/>
            </a:pPr>
            <a:r>
              <a:rPr lang="en-US" sz="2800" dirty="0"/>
              <a:t>If safe ⇒ the resources are allocated to Pi.</a:t>
            </a:r>
          </a:p>
          <a:p>
            <a:pPr marL="457200" lvl="0" indent="-457200">
              <a:buFont typeface="Arial" pitchFamily="34" charset="0"/>
              <a:buChar char="•"/>
            </a:pPr>
            <a:r>
              <a:rPr lang="en-US" sz="2800" dirty="0"/>
              <a:t>If unsafe ⇒ Pi must wait, and the old resource-allocation state is restored</a:t>
            </a:r>
          </a:p>
        </p:txBody>
      </p:sp>
    </p:spTree>
    <p:extLst>
      <p:ext uri="{BB962C8B-B14F-4D97-AF65-F5344CB8AC3E}">
        <p14:creationId xmlns:p14="http://schemas.microsoft.com/office/powerpoint/2010/main" val="2450572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764704"/>
            <a:ext cx="8229600" cy="5832648"/>
          </a:xfrm>
        </p:spPr>
        <p:txBody>
          <a:bodyPr>
            <a:normAutofit/>
          </a:bodyPr>
          <a:lstStyle/>
          <a:p>
            <a:pPr lvl="0"/>
            <a:endParaRPr lang="en-US" dirty="0" smtClean="0"/>
          </a:p>
          <a:p>
            <a:pPr lvl="0"/>
            <a:endParaRPr lang="en-US" dirty="0"/>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a:t>
            </a:fld>
            <a:endParaRPr lang="en-US"/>
          </a:p>
        </p:txBody>
      </p:sp>
      <p:pic>
        <p:nvPicPr>
          <p:cNvPr id="6" name="Picture 5"/>
          <p:cNvPicPr/>
          <p:nvPr/>
        </p:nvPicPr>
        <p:blipFill>
          <a:blip r:embed="rId2"/>
          <a:stretch>
            <a:fillRect/>
          </a:stretch>
        </p:blipFill>
        <p:spPr>
          <a:xfrm>
            <a:off x="1059766" y="2104206"/>
            <a:ext cx="7200800" cy="4285524"/>
          </a:xfrm>
          <a:prstGeom prst="rect">
            <a:avLst/>
          </a:prstGeom>
        </p:spPr>
      </p:pic>
      <p:sp>
        <p:nvSpPr>
          <p:cNvPr id="2" name="Rectangle 1"/>
          <p:cNvSpPr/>
          <p:nvPr/>
        </p:nvSpPr>
        <p:spPr>
          <a:xfrm>
            <a:off x="467544" y="288324"/>
            <a:ext cx="7272808" cy="1815882"/>
          </a:xfrm>
          <a:prstGeom prst="rect">
            <a:avLst/>
          </a:prstGeom>
        </p:spPr>
        <p:txBody>
          <a:bodyPr wrap="square">
            <a:spAutoFit/>
          </a:bodyPr>
          <a:lstStyle/>
          <a:p>
            <a:pPr algn="just"/>
            <a:r>
              <a:rPr lang="en-IN" sz="2800" b="1" dirty="0"/>
              <a:t>A deadlock happens in operating system when two or more processes need some resource to complete their execution that is held by the other process.</a:t>
            </a:r>
            <a:endParaRPr lang="en-US" sz="2800" b="1" dirty="0"/>
          </a:p>
        </p:txBody>
      </p:sp>
    </p:spTree>
    <p:extLst>
      <p:ext uri="{BB962C8B-B14F-4D97-AF65-F5344CB8AC3E}">
        <p14:creationId xmlns:p14="http://schemas.microsoft.com/office/powerpoint/2010/main" val="52142041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Resource Request </a:t>
            </a:r>
            <a:r>
              <a:rPr lang="en-US" b="1" dirty="0" smtClean="0"/>
              <a:t>Algorithm</a:t>
            </a:r>
            <a:endParaRPr lang="en-US" b="1" dirty="0"/>
          </a:p>
        </p:txBody>
      </p:sp>
      <p:sp>
        <p:nvSpPr>
          <p:cNvPr id="3" name="Content Placeholder 2"/>
          <p:cNvSpPr>
            <a:spLocks noGrp="1"/>
          </p:cNvSpPr>
          <p:nvPr>
            <p:ph idx="1"/>
          </p:nvPr>
        </p:nvSpPr>
        <p:spPr>
          <a:xfrm>
            <a:off x="467544" y="1484784"/>
            <a:ext cx="8229600" cy="4857403"/>
          </a:xfrm>
        </p:spPr>
        <p:txBody>
          <a:bodyPr>
            <a:normAutofit fontScale="92500" lnSpcReduction="10000"/>
          </a:bodyPr>
          <a:lstStyle/>
          <a:p>
            <a:r>
              <a:rPr lang="en-IN" dirty="0"/>
              <a:t>This describes the </a:t>
            </a:r>
            <a:r>
              <a:rPr lang="en-IN" dirty="0" smtClean="0"/>
              <a:t>behaviour  </a:t>
            </a:r>
            <a:r>
              <a:rPr lang="en-IN" dirty="0"/>
              <a:t>of the system when a process makes a resource request in the form of a request matrix. The steps are:</a:t>
            </a:r>
          </a:p>
          <a:p>
            <a:r>
              <a:rPr lang="en-IN" dirty="0"/>
              <a:t>If number of requested instances of each resource is less than the need (which was declared previously by the process), go to step 2.</a:t>
            </a:r>
          </a:p>
          <a:p>
            <a:r>
              <a:rPr lang="en-IN" dirty="0"/>
              <a:t>If number of requested instances of each resource type is less than the available resources of each type, go to step 3. </a:t>
            </a:r>
            <a:r>
              <a:rPr lang="en-IN" dirty="0" smtClean="0"/>
              <a:t>If </a:t>
            </a:r>
            <a:r>
              <a:rPr lang="en-IN" dirty="0"/>
              <a:t>not, the process has to wait because sufficient resources are not available yet.</a:t>
            </a:r>
          </a:p>
          <a:p>
            <a:pPr marL="0" indent="0">
              <a:buNone/>
            </a:pP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50</a:t>
            </a:fld>
            <a:endParaRPr lang="en-US"/>
          </a:p>
        </p:txBody>
      </p:sp>
    </p:spTree>
    <p:extLst>
      <p:ext uri="{BB962C8B-B14F-4D97-AF65-F5344CB8AC3E}">
        <p14:creationId xmlns:p14="http://schemas.microsoft.com/office/powerpoint/2010/main" val="25558290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Resource Request Algorithm</a:t>
            </a:r>
            <a:endParaRPr lang="en-US" dirty="0"/>
          </a:p>
        </p:txBody>
      </p:sp>
      <p:sp>
        <p:nvSpPr>
          <p:cNvPr id="3" name="Content Placeholder 2"/>
          <p:cNvSpPr>
            <a:spLocks noGrp="1"/>
          </p:cNvSpPr>
          <p:nvPr>
            <p:ph idx="1"/>
          </p:nvPr>
        </p:nvSpPr>
        <p:spPr>
          <a:xfrm>
            <a:off x="457200" y="1600200"/>
            <a:ext cx="8363272" cy="4781127"/>
          </a:xfrm>
        </p:spPr>
        <p:txBody>
          <a:bodyPr>
            <a:normAutofit fontScale="92500"/>
          </a:bodyPr>
          <a:lstStyle/>
          <a:p>
            <a:r>
              <a:rPr lang="en-IN" dirty="0"/>
              <a:t>This step is done because the system needs to assume that resources have been allocated. </a:t>
            </a:r>
            <a:endParaRPr lang="en-IN" dirty="0" smtClean="0"/>
          </a:p>
          <a:p>
            <a:r>
              <a:rPr lang="en-IN" dirty="0" smtClean="0"/>
              <a:t>So </a:t>
            </a:r>
            <a:r>
              <a:rPr lang="en-IN" dirty="0"/>
              <a:t>there will be less resources available after allocation. </a:t>
            </a:r>
            <a:endParaRPr lang="en-IN" dirty="0" smtClean="0"/>
          </a:p>
          <a:p>
            <a:r>
              <a:rPr lang="en-IN" dirty="0"/>
              <a:t>The number of allocated instances will increase. </a:t>
            </a:r>
            <a:endParaRPr lang="en-IN" dirty="0" smtClean="0"/>
          </a:p>
          <a:p>
            <a:r>
              <a:rPr lang="en-IN" dirty="0" smtClean="0"/>
              <a:t>The </a:t>
            </a:r>
            <a:r>
              <a:rPr lang="en-IN" dirty="0"/>
              <a:t>need of the resources by the process will reduce. </a:t>
            </a:r>
            <a:endParaRPr lang="en-IN" dirty="0" smtClean="0"/>
          </a:p>
          <a:p>
            <a:r>
              <a:rPr lang="en-IN" dirty="0" smtClean="0"/>
              <a:t>That's </a:t>
            </a:r>
            <a:r>
              <a:rPr lang="en-IN" dirty="0"/>
              <a:t>what is represented by the above three operations.</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51</a:t>
            </a:fld>
            <a:endParaRPr lang="en-US"/>
          </a:p>
        </p:txBody>
      </p:sp>
    </p:spTree>
    <p:extLst>
      <p:ext uri="{BB962C8B-B14F-4D97-AF65-F5344CB8AC3E}">
        <p14:creationId xmlns:p14="http://schemas.microsoft.com/office/powerpoint/2010/main" val="1971653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STARVATION</a:t>
            </a:r>
            <a:endParaRPr lang="en-US" dirty="0">
              <a:solidFill>
                <a:srgbClr val="FF0000"/>
              </a:solidFill>
            </a:endParaRPr>
          </a:p>
        </p:txBody>
      </p:sp>
      <p:sp>
        <p:nvSpPr>
          <p:cNvPr id="3" name="Content Placeholder 2"/>
          <p:cNvSpPr>
            <a:spLocks noGrp="1"/>
          </p:cNvSpPr>
          <p:nvPr>
            <p:ph idx="1"/>
          </p:nvPr>
        </p:nvSpPr>
        <p:spPr>
          <a:xfrm>
            <a:off x="323528" y="1340768"/>
            <a:ext cx="8280920" cy="5112568"/>
          </a:xfrm>
        </p:spPr>
        <p:txBody>
          <a:bodyPr>
            <a:normAutofit lnSpcReduction="10000"/>
          </a:bodyPr>
          <a:lstStyle/>
          <a:p>
            <a:pPr lvl="0" algn="just"/>
            <a:r>
              <a:rPr lang="en-US" sz="3000" dirty="0"/>
              <a:t>Starvation, process with high priorities continuously uses the resources preventing low priority process to acquire the resources.</a:t>
            </a:r>
          </a:p>
          <a:p>
            <a:pPr lvl="0" algn="just"/>
            <a:r>
              <a:rPr lang="en-US" sz="3000" dirty="0"/>
              <a:t>Starvation can be defined as when a process request for a resource and that resource has been continuously used by the other processes then the requesting process faces starvation.</a:t>
            </a:r>
          </a:p>
          <a:p>
            <a:pPr lvl="0" algn="just"/>
            <a:r>
              <a:rPr lang="en-US" sz="3000" dirty="0"/>
              <a:t>In starvation, a process ready to execute waits for CPU to allocate the resource. But the process has to wait indefinitely as the other processes continuously block the requested resources.</a:t>
            </a:r>
          </a:p>
          <a:p>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6</a:t>
            </a:fld>
            <a:endParaRPr lang="en-US"/>
          </a:p>
        </p:txBody>
      </p:sp>
    </p:spTree>
    <p:extLst>
      <p:ext uri="{BB962C8B-B14F-4D97-AF65-F5344CB8AC3E}">
        <p14:creationId xmlns:p14="http://schemas.microsoft.com/office/powerpoint/2010/main" val="11896396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AGING</a:t>
            </a:r>
            <a:endParaRPr lang="en-US" dirty="0"/>
          </a:p>
        </p:txBody>
      </p:sp>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7</a:t>
            </a:fld>
            <a:endParaRPr lang="en-US"/>
          </a:p>
        </p:txBody>
      </p:sp>
      <p:sp>
        <p:nvSpPr>
          <p:cNvPr id="3" name="Content Placeholder 2"/>
          <p:cNvSpPr>
            <a:spLocks noGrp="1"/>
          </p:cNvSpPr>
          <p:nvPr>
            <p:ph idx="1"/>
          </p:nvPr>
        </p:nvSpPr>
        <p:spPr>
          <a:xfrm>
            <a:off x="457200" y="1412776"/>
            <a:ext cx="8229600" cy="4713387"/>
          </a:xfrm>
        </p:spPr>
        <p:txBody>
          <a:bodyPr/>
          <a:lstStyle/>
          <a:p>
            <a:pPr lvl="0" algn="just"/>
            <a:r>
              <a:rPr lang="en-US" dirty="0"/>
              <a:t>Aging can resolve the problem of starvation. </a:t>
            </a:r>
            <a:endParaRPr lang="en-US" dirty="0" smtClean="0"/>
          </a:p>
          <a:p>
            <a:pPr lvl="0" algn="just"/>
            <a:r>
              <a:rPr lang="en-US" dirty="0" smtClean="0"/>
              <a:t>Aging </a:t>
            </a:r>
            <a:r>
              <a:rPr lang="en-US" dirty="0"/>
              <a:t>gradually increases the priority of the process that has been waiting long for the resources. </a:t>
            </a:r>
            <a:endParaRPr lang="en-US" dirty="0" smtClean="0"/>
          </a:p>
          <a:p>
            <a:pPr lvl="0" algn="just"/>
            <a:r>
              <a:rPr lang="en-US" dirty="0" smtClean="0"/>
              <a:t>Aging </a:t>
            </a:r>
            <a:r>
              <a:rPr lang="en-US" dirty="0"/>
              <a:t>prevents a process with low priority to wait indefinitely for a resource.</a:t>
            </a:r>
          </a:p>
          <a:p>
            <a:pPr marL="0" indent="0">
              <a:buNone/>
            </a:pPr>
            <a:endParaRPr lang="en-US" dirty="0"/>
          </a:p>
        </p:txBody>
      </p:sp>
    </p:spTree>
    <p:extLst>
      <p:ext uri="{BB962C8B-B14F-4D97-AF65-F5344CB8AC3E}">
        <p14:creationId xmlns:p14="http://schemas.microsoft.com/office/powerpoint/2010/main" val="4717920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8</a:t>
            </a:fld>
            <a:endParaRPr lang="en-US"/>
          </a:p>
        </p:txBody>
      </p:sp>
      <p:pic>
        <p:nvPicPr>
          <p:cNvPr id="8" name="Content Placeholder 7"/>
          <p:cNvPicPr>
            <a:picLocks noGrp="1"/>
          </p:cNvPicPr>
          <p:nvPr>
            <p:ph idx="1"/>
          </p:nvPr>
        </p:nvPicPr>
        <p:blipFill>
          <a:blip r:embed="rId2"/>
          <a:stretch>
            <a:fillRect/>
          </a:stretch>
        </p:blipFill>
        <p:spPr>
          <a:xfrm>
            <a:off x="107504" y="116632"/>
            <a:ext cx="8928992" cy="6264696"/>
          </a:xfrm>
          <a:prstGeom prst="rect">
            <a:avLst/>
          </a:prstGeom>
        </p:spPr>
      </p:pic>
    </p:spTree>
    <p:extLst>
      <p:ext uri="{BB962C8B-B14F-4D97-AF65-F5344CB8AC3E}">
        <p14:creationId xmlns:p14="http://schemas.microsoft.com/office/powerpoint/2010/main" val="58964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174582262"/>
              </p:ext>
            </p:extLst>
          </p:nvPr>
        </p:nvGraphicFramePr>
        <p:xfrm>
          <a:off x="539552" y="764704"/>
          <a:ext cx="7416824" cy="5544616"/>
        </p:xfrm>
        <a:graphic>
          <a:graphicData uri="http://schemas.openxmlformats.org/drawingml/2006/table">
            <a:tbl>
              <a:tblPr/>
              <a:tblGrid>
                <a:gridCol w="920242"/>
                <a:gridCol w="2896182"/>
                <a:gridCol w="3600400"/>
              </a:tblGrid>
              <a:tr h="204618">
                <a:tc>
                  <a:txBody>
                    <a:bodyPr/>
                    <a:lstStyle/>
                    <a:p>
                      <a:pPr algn="l" fontAlgn="t"/>
                      <a:r>
                        <a:rPr lang="en-US" sz="1800" dirty="0">
                          <a:solidFill>
                            <a:srgbClr val="000000"/>
                          </a:solidFill>
                          <a:effectLst/>
                          <a:latin typeface="times new roman"/>
                        </a:rPr>
                        <a:t>Sr.</a:t>
                      </a:r>
                    </a:p>
                  </a:txBody>
                  <a:tcPr marL="36539" marR="36539" marT="36539" marB="36539">
                    <a:lnL w="6350" cap="flat" cmpd="sng" algn="ctr">
                      <a:solidFill>
                        <a:srgbClr val="2051FA"/>
                      </a:solidFill>
                      <a:prstDash val="solid"/>
                      <a:round/>
                      <a:headEnd type="none" w="med" len="med"/>
                      <a:tailEnd type="none" w="med" len="med"/>
                    </a:lnL>
                    <a:lnR w="6350" cap="flat" cmpd="sng" algn="ctr">
                      <a:solidFill>
                        <a:srgbClr val="2051FA"/>
                      </a:solidFill>
                      <a:prstDash val="solid"/>
                      <a:round/>
                      <a:headEnd type="none" w="med" len="med"/>
                      <a:tailEnd type="none" w="med" len="med"/>
                    </a:lnR>
                    <a:lnT w="6350" cap="flat" cmpd="sng" algn="ctr">
                      <a:solidFill>
                        <a:srgbClr val="2051F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a:rPr>
                        <a:t>Deadlock</a:t>
                      </a:r>
                    </a:p>
                  </a:txBody>
                  <a:tcPr marL="36539" marR="36539" marT="36539" marB="36539">
                    <a:lnL w="6350" cap="flat" cmpd="sng" algn="ctr">
                      <a:solidFill>
                        <a:srgbClr val="2051FA"/>
                      </a:solidFill>
                      <a:prstDash val="solid"/>
                      <a:round/>
                      <a:headEnd type="none" w="med" len="med"/>
                      <a:tailEnd type="none" w="med" len="med"/>
                    </a:lnL>
                    <a:lnR w="6350" cap="flat" cmpd="sng" algn="ctr">
                      <a:solidFill>
                        <a:srgbClr val="2051FA"/>
                      </a:solidFill>
                      <a:prstDash val="solid"/>
                      <a:round/>
                      <a:headEnd type="none" w="med" len="med"/>
                      <a:tailEnd type="none" w="med" len="med"/>
                    </a:lnR>
                    <a:lnT w="6350" cap="flat" cmpd="sng" algn="ctr">
                      <a:solidFill>
                        <a:srgbClr val="2051F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a:solidFill>
                            <a:srgbClr val="000000"/>
                          </a:solidFill>
                          <a:effectLst/>
                          <a:latin typeface="times new roman"/>
                        </a:rPr>
                        <a:t>Starvation</a:t>
                      </a:r>
                    </a:p>
                  </a:txBody>
                  <a:tcPr marL="36539" marR="36539" marT="36539" marB="36539">
                    <a:lnL w="6350" cap="flat" cmpd="sng" algn="ctr">
                      <a:solidFill>
                        <a:srgbClr val="2051FA"/>
                      </a:solidFill>
                      <a:prstDash val="solid"/>
                      <a:round/>
                      <a:headEnd type="none" w="med" len="med"/>
                      <a:tailEnd type="none" w="med" len="med"/>
                    </a:lnL>
                    <a:lnR w="6350" cap="flat" cmpd="sng" algn="ctr">
                      <a:solidFill>
                        <a:srgbClr val="2051FA"/>
                      </a:solidFill>
                      <a:prstDash val="solid"/>
                      <a:round/>
                      <a:headEnd type="none" w="med" len="med"/>
                      <a:tailEnd type="none" w="med" len="med"/>
                    </a:lnR>
                    <a:lnT w="6350" cap="flat" cmpd="sng" algn="ctr">
                      <a:solidFill>
                        <a:srgbClr val="2051FA"/>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r>
              <a:tr h="1232582">
                <a:tc>
                  <a:txBody>
                    <a:bodyPr/>
                    <a:lstStyle/>
                    <a:p>
                      <a:pPr algn="l" fontAlgn="t"/>
                      <a:r>
                        <a:rPr lang="en-US" sz="1800" dirty="0">
                          <a:solidFill>
                            <a:srgbClr val="000000"/>
                          </a:solidFill>
                          <a:effectLst/>
                          <a:latin typeface="verdana"/>
                        </a:rPr>
                        <a:t>1</a:t>
                      </a:r>
                    </a:p>
                  </a:txBody>
                  <a:tcPr marL="24359" marR="24359" marT="24359" marB="2435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800">
                          <a:solidFill>
                            <a:srgbClr val="000000"/>
                          </a:solidFill>
                          <a:effectLst/>
                          <a:latin typeface="verdana"/>
                        </a:rPr>
                        <a:t>Deadlock is a situation where no process got blocked and no process proceeds</a:t>
                      </a:r>
                    </a:p>
                  </a:txBody>
                  <a:tcPr marL="24359" marR="24359" marT="24359" marB="2435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800">
                          <a:solidFill>
                            <a:srgbClr val="000000"/>
                          </a:solidFill>
                          <a:effectLst/>
                          <a:latin typeface="verdana"/>
                        </a:rPr>
                        <a:t>Starvation is a situation where the low priority process got blocked and the high priority processes proceed.</a:t>
                      </a:r>
                    </a:p>
                  </a:txBody>
                  <a:tcPr marL="24359" marR="24359" marT="24359" marB="2435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443340">
                <a:tc>
                  <a:txBody>
                    <a:bodyPr/>
                    <a:lstStyle/>
                    <a:p>
                      <a:pPr algn="l" fontAlgn="t"/>
                      <a:r>
                        <a:rPr lang="en-US" sz="1800" dirty="0">
                          <a:solidFill>
                            <a:srgbClr val="000000"/>
                          </a:solidFill>
                          <a:effectLst/>
                          <a:latin typeface="verdana"/>
                        </a:rPr>
                        <a:t>2</a:t>
                      </a:r>
                    </a:p>
                  </a:txBody>
                  <a:tcPr marL="24359" marR="24359" marT="24359" marB="2435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800">
                          <a:solidFill>
                            <a:srgbClr val="000000"/>
                          </a:solidFill>
                          <a:effectLst/>
                          <a:latin typeface="verdana"/>
                        </a:rPr>
                        <a:t>Deadlock is an infinite waiting.</a:t>
                      </a:r>
                    </a:p>
                  </a:txBody>
                  <a:tcPr marL="24359" marR="24359" marT="24359" marB="2435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800">
                          <a:solidFill>
                            <a:srgbClr val="000000"/>
                          </a:solidFill>
                          <a:effectLst/>
                          <a:latin typeface="verdana"/>
                        </a:rPr>
                        <a:t>Starvation is a long waiting but not infinite.</a:t>
                      </a:r>
                    </a:p>
                  </a:txBody>
                  <a:tcPr marL="24359" marR="24359" marT="24359" marB="2435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574880">
                <a:tc>
                  <a:txBody>
                    <a:bodyPr/>
                    <a:lstStyle/>
                    <a:p>
                      <a:pPr algn="l" fontAlgn="t"/>
                      <a:r>
                        <a:rPr lang="en-US" sz="1800">
                          <a:solidFill>
                            <a:srgbClr val="000000"/>
                          </a:solidFill>
                          <a:effectLst/>
                          <a:latin typeface="verdana"/>
                        </a:rPr>
                        <a:t>3</a:t>
                      </a:r>
                    </a:p>
                  </a:txBody>
                  <a:tcPr marL="24359" marR="24359" marT="24359" marB="2435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800" dirty="0">
                          <a:solidFill>
                            <a:srgbClr val="000000"/>
                          </a:solidFill>
                          <a:effectLst/>
                          <a:latin typeface="verdana"/>
                        </a:rPr>
                        <a:t>Every Deadlock is always a starvation.</a:t>
                      </a:r>
                    </a:p>
                  </a:txBody>
                  <a:tcPr marL="24359" marR="24359" marT="24359" marB="2435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800">
                          <a:solidFill>
                            <a:srgbClr val="000000"/>
                          </a:solidFill>
                          <a:effectLst/>
                          <a:latin typeface="verdana"/>
                        </a:rPr>
                        <a:t>Every starvation need not be deadlock.</a:t>
                      </a:r>
                    </a:p>
                  </a:txBody>
                  <a:tcPr marL="24359" marR="24359" marT="24359" marB="2435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r h="837961">
                <a:tc>
                  <a:txBody>
                    <a:bodyPr/>
                    <a:lstStyle/>
                    <a:p>
                      <a:pPr algn="l" fontAlgn="t"/>
                      <a:r>
                        <a:rPr lang="en-US" sz="1800">
                          <a:solidFill>
                            <a:srgbClr val="000000"/>
                          </a:solidFill>
                          <a:effectLst/>
                          <a:latin typeface="verdana"/>
                        </a:rPr>
                        <a:t>4</a:t>
                      </a:r>
                    </a:p>
                  </a:txBody>
                  <a:tcPr marL="24359" marR="24359" marT="24359" marB="2435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800" dirty="0">
                          <a:solidFill>
                            <a:srgbClr val="000000"/>
                          </a:solidFill>
                          <a:effectLst/>
                          <a:latin typeface="verdana"/>
                        </a:rPr>
                        <a:t>The requested resource is blocked by the other process.</a:t>
                      </a:r>
                    </a:p>
                  </a:txBody>
                  <a:tcPr marL="24359" marR="24359" marT="24359" marB="2435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800">
                          <a:solidFill>
                            <a:srgbClr val="000000"/>
                          </a:solidFill>
                          <a:effectLst/>
                          <a:latin typeface="verdana"/>
                        </a:rPr>
                        <a:t>The requested resource is continuously be used by the higher priority processes.</a:t>
                      </a:r>
                    </a:p>
                  </a:txBody>
                  <a:tcPr marL="24359" marR="24359" marT="24359" marB="2435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r>
              <a:tr h="1898242">
                <a:tc>
                  <a:txBody>
                    <a:bodyPr/>
                    <a:lstStyle/>
                    <a:p>
                      <a:pPr algn="l" fontAlgn="t"/>
                      <a:r>
                        <a:rPr lang="en-US" sz="1800">
                          <a:solidFill>
                            <a:srgbClr val="000000"/>
                          </a:solidFill>
                          <a:effectLst/>
                          <a:latin typeface="verdana"/>
                        </a:rPr>
                        <a:t>5</a:t>
                      </a:r>
                    </a:p>
                  </a:txBody>
                  <a:tcPr marL="24359" marR="24359" marT="24359" marB="2435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800" dirty="0">
                          <a:solidFill>
                            <a:srgbClr val="000000"/>
                          </a:solidFill>
                          <a:effectLst/>
                          <a:latin typeface="verdana"/>
                        </a:rPr>
                        <a:t>Deadlock happens when Mutual exclusion, hold and wait, No </a:t>
                      </a:r>
                      <a:r>
                        <a:rPr lang="en-IN" sz="1800" dirty="0" err="1">
                          <a:solidFill>
                            <a:srgbClr val="000000"/>
                          </a:solidFill>
                          <a:effectLst/>
                          <a:latin typeface="verdana"/>
                        </a:rPr>
                        <a:t>preemption</a:t>
                      </a:r>
                      <a:r>
                        <a:rPr lang="en-IN" sz="1800" dirty="0">
                          <a:solidFill>
                            <a:srgbClr val="000000"/>
                          </a:solidFill>
                          <a:effectLst/>
                          <a:latin typeface="verdana"/>
                        </a:rPr>
                        <a:t> and circular wait occurs simultaneously.</a:t>
                      </a:r>
                    </a:p>
                  </a:txBody>
                  <a:tcPr marL="24359" marR="24359" marT="24359" marB="2435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l" fontAlgn="t"/>
                      <a:r>
                        <a:rPr lang="en-IN" sz="1800" dirty="0">
                          <a:solidFill>
                            <a:srgbClr val="000000"/>
                          </a:solidFill>
                          <a:effectLst/>
                          <a:latin typeface="verdana"/>
                        </a:rPr>
                        <a:t>It occurs due to the uncontrolled priority and resource management.</a:t>
                      </a:r>
                    </a:p>
                  </a:txBody>
                  <a:tcPr marL="24359" marR="24359" marT="24359" marB="24359">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r>
            </a:tbl>
          </a:graphicData>
        </a:graphic>
      </p:graphicFrame>
      <p:sp>
        <p:nvSpPr>
          <p:cNvPr id="4" name="Footer Placeholder 3"/>
          <p:cNvSpPr>
            <a:spLocks noGrp="1"/>
          </p:cNvSpPr>
          <p:nvPr>
            <p:ph type="ftr" sz="quarter" idx="11"/>
          </p:nvPr>
        </p:nvSpPr>
        <p:spPr/>
        <p:txBody>
          <a:bodyPr/>
          <a:lstStyle/>
          <a:p>
            <a:r>
              <a:rPr lang="en-US" smtClean="0"/>
              <a:t>Ms. B KEERTHI SAMHITHA, Asst Prof - CSE</a:t>
            </a:r>
            <a:endParaRPr lang="en-US"/>
          </a:p>
        </p:txBody>
      </p:sp>
      <p:sp>
        <p:nvSpPr>
          <p:cNvPr id="5" name="Slide Number Placeholder 4"/>
          <p:cNvSpPr>
            <a:spLocks noGrp="1"/>
          </p:cNvSpPr>
          <p:nvPr>
            <p:ph type="sldNum" sz="quarter" idx="12"/>
          </p:nvPr>
        </p:nvSpPr>
        <p:spPr/>
        <p:txBody>
          <a:bodyPr/>
          <a:lstStyle/>
          <a:p>
            <a:fld id="{A307B48E-5347-4272-B1F0-0C266D2F26E4}" type="slidenum">
              <a:rPr lang="en-US" smtClean="0"/>
              <a:t>9</a:t>
            </a:fld>
            <a:endParaRPr lang="en-US"/>
          </a:p>
        </p:txBody>
      </p:sp>
    </p:spTree>
    <p:extLst>
      <p:ext uri="{BB962C8B-B14F-4D97-AF65-F5344CB8AC3E}">
        <p14:creationId xmlns:p14="http://schemas.microsoft.com/office/powerpoint/2010/main" val="3282769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1111</TotalTime>
  <Words>2465</Words>
  <Application>Microsoft Office PowerPoint</Application>
  <PresentationFormat>On-screen Show (4:3)</PresentationFormat>
  <Paragraphs>325</Paragraphs>
  <Slides>51</Slides>
  <Notes>0</Notes>
  <HiddenSlides>0</HiddenSlides>
  <MMClips>0</MMClips>
  <ScaleCrop>false</ScaleCrop>
  <HeadingPairs>
    <vt:vector size="4" baseType="variant">
      <vt:variant>
        <vt:lpstr>Theme</vt:lpstr>
      </vt:variant>
      <vt:variant>
        <vt:i4>1</vt:i4>
      </vt:variant>
      <vt:variant>
        <vt:lpstr>Slide Titles</vt:lpstr>
      </vt:variant>
      <vt:variant>
        <vt:i4>51</vt:i4>
      </vt:variant>
    </vt:vector>
  </HeadingPairs>
  <TitlesOfParts>
    <vt:vector size="52" baseType="lpstr">
      <vt:lpstr>Office Theme</vt:lpstr>
      <vt:lpstr>SCS1301 - OPERATING SYSTEM</vt:lpstr>
      <vt:lpstr>SYLLUBUS</vt:lpstr>
      <vt:lpstr>COURSE  OUTCOMES</vt:lpstr>
      <vt:lpstr>DEADLOCKS</vt:lpstr>
      <vt:lpstr>PowerPoint Presentation</vt:lpstr>
      <vt:lpstr>STARVATION</vt:lpstr>
      <vt:lpstr>AGING</vt:lpstr>
      <vt:lpstr>PowerPoint Presentation</vt:lpstr>
      <vt:lpstr>PowerPoint Presentation</vt:lpstr>
      <vt:lpstr>DEADLOCKS</vt:lpstr>
      <vt:lpstr>EXAMPLE</vt:lpstr>
      <vt:lpstr>EXAMPLE</vt:lpstr>
      <vt:lpstr>What is Deadlock?</vt:lpstr>
      <vt:lpstr>PowerPoint Presentation</vt:lpstr>
      <vt:lpstr>What is Circular wait?</vt:lpstr>
      <vt:lpstr>Example of Circular wait</vt:lpstr>
      <vt:lpstr>PowerPoint Presentation</vt:lpstr>
      <vt:lpstr>METHODS FOR HANDLING  DEADLOCK</vt:lpstr>
      <vt:lpstr>DEADLOCK METHODS or DEADLOCK STRATEGIES</vt:lpstr>
      <vt:lpstr>THE DEADLOCK PROBLEM</vt:lpstr>
      <vt:lpstr>Example</vt:lpstr>
      <vt:lpstr>SYSTEM MODEL</vt:lpstr>
      <vt:lpstr>DEADLOCK CHARACTERIZATION</vt:lpstr>
      <vt:lpstr>DEADLOCK CHARACTERIZATION</vt:lpstr>
      <vt:lpstr>DEADLOCK AVOIDANCE</vt:lpstr>
      <vt:lpstr>DEADLOCK PREVENTION</vt:lpstr>
      <vt:lpstr>DEADLOCK PREVENTION</vt:lpstr>
      <vt:lpstr>DEADLOCK DETECTION</vt:lpstr>
      <vt:lpstr>Safe, Unsafe , Deadlock State</vt:lpstr>
      <vt:lpstr>RESOURCE-ALLOCATION GRAPH ALGORITHM</vt:lpstr>
      <vt:lpstr>RESOURCE-ALLOCATION GRAPH ALGORITHM</vt:lpstr>
      <vt:lpstr>RESOURCE-ALLOCATION GRAPH ALGORITHM</vt:lpstr>
      <vt:lpstr>RESOURCE-ALLOCATION GRAPH ALGORITHM</vt:lpstr>
      <vt:lpstr>RESOURCE-ALLOCATION GRAPH ALGORITHM</vt:lpstr>
      <vt:lpstr>PowerPoint Presentation</vt:lpstr>
      <vt:lpstr>EXAMPLE</vt:lpstr>
      <vt:lpstr>PowerPoint Presentation</vt:lpstr>
      <vt:lpstr>PowerPoint Presentation</vt:lpstr>
      <vt:lpstr>RAG ALGORITHM</vt:lpstr>
      <vt:lpstr>DEADLOCK AVOIDANCE :  BANKER’S ALGORITHM</vt:lpstr>
      <vt:lpstr>BANKER’S ALGORITHM</vt:lpstr>
      <vt:lpstr>BANKER’S ALGORITHM</vt:lpstr>
      <vt:lpstr>BANKER’S ALGORITHM</vt:lpstr>
      <vt:lpstr>BANKER’S ALGORITHM</vt:lpstr>
      <vt:lpstr>BANKER’S ALGORITHM</vt:lpstr>
      <vt:lpstr>DATA STRUCTURES FOR BANKER’S ALGORITHM</vt:lpstr>
      <vt:lpstr>SAFETY ALGORITHM</vt:lpstr>
      <vt:lpstr>RESOURCE-REQUEST ALGORITHM  FOR PROCESS Pi</vt:lpstr>
      <vt:lpstr>RESOURCE-REQUEST ALGORITHM  FOR PROCESS Pi</vt:lpstr>
      <vt:lpstr>Resource Request Algorithm</vt:lpstr>
      <vt:lpstr>Resource Request Algorithm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89</cp:revision>
  <dcterms:created xsi:type="dcterms:W3CDTF">2020-08-23T13:35:42Z</dcterms:created>
  <dcterms:modified xsi:type="dcterms:W3CDTF">2020-10-01T04:54:53Z</dcterms:modified>
</cp:coreProperties>
</file>