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256" r:id="rId2"/>
    <p:sldId id="258" r:id="rId3"/>
    <p:sldId id="259" r:id="rId4"/>
    <p:sldId id="260" r:id="rId5"/>
    <p:sldId id="321" r:id="rId6"/>
    <p:sldId id="261" r:id="rId7"/>
    <p:sldId id="263" r:id="rId8"/>
    <p:sldId id="264" r:id="rId9"/>
    <p:sldId id="327" r:id="rId10"/>
    <p:sldId id="322" r:id="rId11"/>
    <p:sldId id="328" r:id="rId12"/>
    <p:sldId id="373" r:id="rId13"/>
    <p:sldId id="323" r:id="rId14"/>
    <p:sldId id="372" r:id="rId15"/>
    <p:sldId id="325" r:id="rId16"/>
    <p:sldId id="370" r:id="rId17"/>
    <p:sldId id="371" r:id="rId18"/>
    <p:sldId id="326" r:id="rId19"/>
    <p:sldId id="330" r:id="rId20"/>
    <p:sldId id="374" r:id="rId21"/>
    <p:sldId id="331" r:id="rId22"/>
    <p:sldId id="333" r:id="rId23"/>
    <p:sldId id="335" r:id="rId24"/>
    <p:sldId id="336" r:id="rId25"/>
    <p:sldId id="337" r:id="rId26"/>
    <p:sldId id="338" r:id="rId27"/>
    <p:sldId id="339" r:id="rId28"/>
    <p:sldId id="340" r:id="rId29"/>
    <p:sldId id="341" r:id="rId30"/>
    <p:sldId id="375" r:id="rId31"/>
    <p:sldId id="376" r:id="rId32"/>
    <p:sldId id="342" r:id="rId33"/>
    <p:sldId id="377" r:id="rId34"/>
    <p:sldId id="378" r:id="rId35"/>
    <p:sldId id="346" r:id="rId36"/>
    <p:sldId id="347" r:id="rId37"/>
    <p:sldId id="348" r:id="rId38"/>
    <p:sldId id="349" r:id="rId39"/>
    <p:sldId id="350" r:id="rId40"/>
    <p:sldId id="351" r:id="rId41"/>
    <p:sldId id="352" r:id="rId42"/>
    <p:sldId id="353" r:id="rId43"/>
    <p:sldId id="354" r:id="rId44"/>
    <p:sldId id="380" r:id="rId45"/>
    <p:sldId id="381" r:id="rId46"/>
    <p:sldId id="382" r:id="rId47"/>
    <p:sldId id="383" r:id="rId48"/>
    <p:sldId id="384" r:id="rId49"/>
    <p:sldId id="379" r:id="rId50"/>
    <p:sldId id="355" r:id="rId51"/>
    <p:sldId id="356" r:id="rId52"/>
    <p:sldId id="358" r:id="rId53"/>
    <p:sldId id="359" r:id="rId54"/>
    <p:sldId id="360" r:id="rId55"/>
    <p:sldId id="361" r:id="rId56"/>
    <p:sldId id="362" r:id="rId57"/>
    <p:sldId id="363" r:id="rId58"/>
    <p:sldId id="364" r:id="rId59"/>
    <p:sldId id="365" r:id="rId60"/>
    <p:sldId id="366" r:id="rId61"/>
    <p:sldId id="367" r:id="rId62"/>
    <p:sldId id="368"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4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3B1F17A-1394-4FF9-ACF1-D980DD07DD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D69814-9D1C-46FB-84A1-58B8F70D85E2}" type="datetimeFigureOut">
              <a:rPr lang="en-IN" smtClean="0"/>
              <a:t>13-10-2020</a:t>
            </a:fld>
            <a:endParaRPr lang="en-IN"/>
          </a:p>
        </p:txBody>
      </p:sp>
      <p:sp>
        <p:nvSpPr>
          <p:cNvPr id="4" name="Footer Placeholder 3">
            <a:extLst>
              <a:ext uri="{FF2B5EF4-FFF2-40B4-BE49-F238E27FC236}">
                <a16:creationId xmlns:a16="http://schemas.microsoft.com/office/drawing/2014/main" id="{CCC5148F-F45F-4034-B6E2-805D613DD6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F52B5C1-748D-4882-A0F3-18D8115896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7373BF-A434-4122-83A4-589DAD257E70}" type="slidenum">
              <a:rPr lang="en-IN" smtClean="0"/>
              <a:t>‹#›</a:t>
            </a:fld>
            <a:endParaRPr lang="en-IN"/>
          </a:p>
        </p:txBody>
      </p:sp>
    </p:spTree>
    <p:extLst>
      <p:ext uri="{BB962C8B-B14F-4D97-AF65-F5344CB8AC3E}">
        <p14:creationId xmlns:p14="http://schemas.microsoft.com/office/powerpoint/2010/main" val="3137314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01713-5382-4FB2-8087-C721400F8574}" type="datetimeFigureOut">
              <a:rPr lang="en-IN" smtClean="0"/>
              <a:t>13-10-2020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C5883-FB1E-46E2-8DF9-6DE3BF8E3FF1}" type="slidenum">
              <a:rPr lang="en-IN" smtClean="0"/>
              <a:t>‹#›</a:t>
            </a:fld>
            <a:endParaRPr lang="en-IN"/>
          </a:p>
        </p:txBody>
      </p:sp>
    </p:spTree>
    <p:extLst>
      <p:ext uri="{BB962C8B-B14F-4D97-AF65-F5344CB8AC3E}">
        <p14:creationId xmlns:p14="http://schemas.microsoft.com/office/powerpoint/2010/main" val="2760323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97B3-A76A-4883-A7FF-0C9B9EC597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4BD37C-2815-45A2-B5E9-62EE028B78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135F53-DDAD-495B-B04D-06409B9B04CC}"/>
              </a:ext>
            </a:extLst>
          </p:cNvPr>
          <p:cNvSpPr>
            <a:spLocks noGrp="1"/>
          </p:cNvSpPr>
          <p:nvPr>
            <p:ph type="dt" sz="half" idx="10"/>
          </p:nvPr>
        </p:nvSpPr>
        <p:spPr/>
        <p:txBody>
          <a:bodyPr/>
          <a:lstStyle/>
          <a:p>
            <a:fld id="{941D782E-355F-4A0D-8DB2-E155C8758B84}" type="datetime1">
              <a:rPr lang="en-IN" smtClean="0"/>
              <a:t>13-10-2020</a:t>
            </a:fld>
            <a:endParaRPr lang="en-IN"/>
          </a:p>
        </p:txBody>
      </p:sp>
      <p:sp>
        <p:nvSpPr>
          <p:cNvPr id="5" name="Footer Placeholder 4">
            <a:extLst>
              <a:ext uri="{FF2B5EF4-FFF2-40B4-BE49-F238E27FC236}">
                <a16:creationId xmlns:a16="http://schemas.microsoft.com/office/drawing/2014/main" id="{CD91EEF2-5B00-4CF8-9853-06117DF56365}"/>
              </a:ext>
            </a:extLst>
          </p:cNvPr>
          <p:cNvSpPr>
            <a:spLocks noGrp="1"/>
          </p:cNvSpPr>
          <p:nvPr>
            <p:ph type="ftr" sz="quarter" idx="11"/>
          </p:nvPr>
        </p:nvSpPr>
        <p:spPr/>
        <p:txBody>
          <a:bodyPr/>
          <a:lstStyle/>
          <a:p>
            <a:r>
              <a:rPr lang="en-US"/>
              <a:t>SCS1301 Operating System - Unit III Deadlock</a:t>
            </a:r>
            <a:endParaRPr lang="en-IN" dirty="0"/>
          </a:p>
        </p:txBody>
      </p:sp>
      <p:sp>
        <p:nvSpPr>
          <p:cNvPr id="6" name="Slide Number Placeholder 5">
            <a:extLst>
              <a:ext uri="{FF2B5EF4-FFF2-40B4-BE49-F238E27FC236}">
                <a16:creationId xmlns:a16="http://schemas.microsoft.com/office/drawing/2014/main" id="{F2A52029-F000-4765-80D2-B231D8BDDF8E}"/>
              </a:ext>
            </a:extLst>
          </p:cNvPr>
          <p:cNvSpPr>
            <a:spLocks noGrp="1"/>
          </p:cNvSpPr>
          <p:nvPr>
            <p:ph type="sldNum" sz="quarter" idx="12"/>
          </p:nvPr>
        </p:nvSpPr>
        <p:spPr/>
        <p:txBody>
          <a:bodyPr/>
          <a:lstStyle/>
          <a:p>
            <a:fld id="{C47D4F2A-FF3F-4D76-897B-B2071BBC9AF3}" type="slidenum">
              <a:rPr lang="en-IN" smtClean="0"/>
              <a:t>‹#›</a:t>
            </a:fld>
            <a:endParaRPr lang="en-IN"/>
          </a:p>
        </p:txBody>
      </p:sp>
      <p:pic>
        <p:nvPicPr>
          <p:cNvPr id="8" name="Picture 7">
            <a:extLst>
              <a:ext uri="{FF2B5EF4-FFF2-40B4-BE49-F238E27FC236}">
                <a16:creationId xmlns:a16="http://schemas.microsoft.com/office/drawing/2014/main" id="{07DCD003-89FF-4236-A961-A0B4C7DFDD08}"/>
              </a:ext>
            </a:extLst>
          </p:cNvPr>
          <p:cNvPicPr>
            <a:picLocks noChangeAspect="1"/>
          </p:cNvPicPr>
          <p:nvPr userDrawn="1"/>
        </p:nvPicPr>
        <p:blipFill>
          <a:blip r:embed="rId2"/>
          <a:stretch>
            <a:fillRect/>
          </a:stretch>
        </p:blipFill>
        <p:spPr>
          <a:xfrm>
            <a:off x="3229249" y="0"/>
            <a:ext cx="5581650" cy="1400175"/>
          </a:xfrm>
          <a:prstGeom prst="rect">
            <a:avLst/>
          </a:prstGeom>
        </p:spPr>
      </p:pic>
      <p:pic>
        <p:nvPicPr>
          <p:cNvPr id="10" name="Picture 9">
            <a:extLst>
              <a:ext uri="{FF2B5EF4-FFF2-40B4-BE49-F238E27FC236}">
                <a16:creationId xmlns:a16="http://schemas.microsoft.com/office/drawing/2014/main" id="{56EDCB9C-2D4C-443F-A132-884712300AA3}"/>
              </a:ext>
            </a:extLst>
          </p:cNvPr>
          <p:cNvPicPr>
            <a:picLocks noChangeAspect="1"/>
          </p:cNvPicPr>
          <p:nvPr userDrawn="1"/>
        </p:nvPicPr>
        <p:blipFill>
          <a:blip r:embed="rId3"/>
          <a:stretch>
            <a:fillRect/>
          </a:stretch>
        </p:blipFill>
        <p:spPr>
          <a:xfrm>
            <a:off x="1516412" y="20356"/>
            <a:ext cx="1341921" cy="1359462"/>
          </a:xfrm>
          <a:prstGeom prst="rect">
            <a:avLst/>
          </a:prstGeom>
        </p:spPr>
      </p:pic>
      <p:pic>
        <p:nvPicPr>
          <p:cNvPr id="12" name="Picture 11">
            <a:extLst>
              <a:ext uri="{FF2B5EF4-FFF2-40B4-BE49-F238E27FC236}">
                <a16:creationId xmlns:a16="http://schemas.microsoft.com/office/drawing/2014/main" id="{163482E2-6CE5-4A2D-BB0C-90E643298106}"/>
              </a:ext>
            </a:extLst>
          </p:cNvPr>
          <p:cNvPicPr>
            <a:picLocks noChangeAspect="1"/>
          </p:cNvPicPr>
          <p:nvPr userDrawn="1"/>
        </p:nvPicPr>
        <p:blipFill>
          <a:blip r:embed="rId4"/>
          <a:stretch>
            <a:fillRect/>
          </a:stretch>
        </p:blipFill>
        <p:spPr>
          <a:xfrm>
            <a:off x="9038940" y="50800"/>
            <a:ext cx="1386776" cy="1400175"/>
          </a:xfrm>
          <a:prstGeom prst="rect">
            <a:avLst/>
          </a:prstGeom>
        </p:spPr>
      </p:pic>
    </p:spTree>
    <p:extLst>
      <p:ext uri="{BB962C8B-B14F-4D97-AF65-F5344CB8AC3E}">
        <p14:creationId xmlns:p14="http://schemas.microsoft.com/office/powerpoint/2010/main" val="673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1657-2673-4D18-84C4-D907D50013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C7C09-4776-4415-B896-B6160F328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F7D101-8337-4881-B2EE-793E2AE72FA0}"/>
              </a:ext>
            </a:extLst>
          </p:cNvPr>
          <p:cNvSpPr>
            <a:spLocks noGrp="1"/>
          </p:cNvSpPr>
          <p:nvPr>
            <p:ph type="dt" sz="half" idx="10"/>
          </p:nvPr>
        </p:nvSpPr>
        <p:spPr/>
        <p:txBody>
          <a:bodyPr/>
          <a:lstStyle/>
          <a:p>
            <a:fld id="{CB53C49E-C8EB-4FA3-8186-3C493EB5537B}" type="datetime1">
              <a:rPr lang="en-IN" smtClean="0"/>
              <a:t>13-10-2020</a:t>
            </a:fld>
            <a:endParaRPr lang="en-IN"/>
          </a:p>
        </p:txBody>
      </p:sp>
      <p:sp>
        <p:nvSpPr>
          <p:cNvPr id="5" name="Footer Placeholder 4">
            <a:extLst>
              <a:ext uri="{FF2B5EF4-FFF2-40B4-BE49-F238E27FC236}">
                <a16:creationId xmlns:a16="http://schemas.microsoft.com/office/drawing/2014/main" id="{1A066BE8-BBCF-4B02-A906-68965E560B65}"/>
              </a:ext>
            </a:extLst>
          </p:cNvPr>
          <p:cNvSpPr>
            <a:spLocks noGrp="1"/>
          </p:cNvSpPr>
          <p:nvPr>
            <p:ph type="ftr" sz="quarter" idx="11"/>
          </p:nvPr>
        </p:nvSpPr>
        <p:spPr/>
        <p:txBody>
          <a:bodyPr/>
          <a:lstStyle/>
          <a:p>
            <a:r>
              <a:rPr lang="en-US"/>
              <a:t>SCS1301 Operating System - Unit III Deadlock</a:t>
            </a:r>
            <a:endParaRPr lang="en-IN"/>
          </a:p>
        </p:txBody>
      </p:sp>
      <p:sp>
        <p:nvSpPr>
          <p:cNvPr id="6" name="Slide Number Placeholder 5">
            <a:extLst>
              <a:ext uri="{FF2B5EF4-FFF2-40B4-BE49-F238E27FC236}">
                <a16:creationId xmlns:a16="http://schemas.microsoft.com/office/drawing/2014/main" id="{4E83E3F1-45DC-4D62-BC4B-255C54C8536B}"/>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897387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B2350-D8A2-43BB-83F3-EBE31CC610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40F520-2CE2-4582-9B00-E1787339F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5F1E84-BBAE-4502-BE51-5B95B04D349E}"/>
              </a:ext>
            </a:extLst>
          </p:cNvPr>
          <p:cNvSpPr>
            <a:spLocks noGrp="1"/>
          </p:cNvSpPr>
          <p:nvPr>
            <p:ph type="dt" sz="half" idx="10"/>
          </p:nvPr>
        </p:nvSpPr>
        <p:spPr/>
        <p:txBody>
          <a:bodyPr/>
          <a:lstStyle/>
          <a:p>
            <a:fld id="{B1988A45-DF54-4C0D-B716-34319D9104FD}" type="datetime1">
              <a:rPr lang="en-IN" smtClean="0"/>
              <a:t>13-10-2020</a:t>
            </a:fld>
            <a:endParaRPr lang="en-IN"/>
          </a:p>
        </p:txBody>
      </p:sp>
      <p:sp>
        <p:nvSpPr>
          <p:cNvPr id="5" name="Footer Placeholder 4">
            <a:extLst>
              <a:ext uri="{FF2B5EF4-FFF2-40B4-BE49-F238E27FC236}">
                <a16:creationId xmlns:a16="http://schemas.microsoft.com/office/drawing/2014/main" id="{36F75446-757F-442E-9C21-C82874BCF571}"/>
              </a:ext>
            </a:extLst>
          </p:cNvPr>
          <p:cNvSpPr>
            <a:spLocks noGrp="1"/>
          </p:cNvSpPr>
          <p:nvPr>
            <p:ph type="ftr" sz="quarter" idx="11"/>
          </p:nvPr>
        </p:nvSpPr>
        <p:spPr/>
        <p:txBody>
          <a:bodyPr/>
          <a:lstStyle/>
          <a:p>
            <a:r>
              <a:rPr lang="en-US"/>
              <a:t>SCS1301 Operating System - Unit III Deadlock</a:t>
            </a:r>
            <a:endParaRPr lang="en-IN"/>
          </a:p>
        </p:txBody>
      </p:sp>
      <p:sp>
        <p:nvSpPr>
          <p:cNvPr id="6" name="Slide Number Placeholder 5">
            <a:extLst>
              <a:ext uri="{FF2B5EF4-FFF2-40B4-BE49-F238E27FC236}">
                <a16:creationId xmlns:a16="http://schemas.microsoft.com/office/drawing/2014/main" id="{897D1562-0F49-4083-89C5-D747753A9A43}"/>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45755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31B3-4FED-44AF-908F-24863BD3E0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0F69C6-D4E6-46F8-923F-ADC6AEA22DCA}"/>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F3CE4A12-B188-4084-9CB4-3DF7782AB541}"/>
              </a:ext>
            </a:extLst>
          </p:cNvPr>
          <p:cNvSpPr>
            <a:spLocks noGrp="1"/>
          </p:cNvSpPr>
          <p:nvPr>
            <p:ph type="dt" sz="half" idx="10"/>
          </p:nvPr>
        </p:nvSpPr>
        <p:spPr/>
        <p:txBody>
          <a:bodyPr/>
          <a:lstStyle/>
          <a:p>
            <a:fld id="{E8BC25DC-1BFC-4AC4-8A0A-857820D2C6EA}" type="datetime1">
              <a:rPr lang="en-IN" smtClean="0"/>
              <a:t>13-10-2020</a:t>
            </a:fld>
            <a:endParaRPr lang="en-IN" dirty="0"/>
          </a:p>
        </p:txBody>
      </p:sp>
      <p:sp>
        <p:nvSpPr>
          <p:cNvPr id="5" name="Footer Placeholder 4">
            <a:extLst>
              <a:ext uri="{FF2B5EF4-FFF2-40B4-BE49-F238E27FC236}">
                <a16:creationId xmlns:a16="http://schemas.microsoft.com/office/drawing/2014/main" id="{15AC46E3-2837-4415-8C8B-3E8DFF24FC75}"/>
              </a:ext>
            </a:extLst>
          </p:cNvPr>
          <p:cNvSpPr>
            <a:spLocks noGrp="1"/>
          </p:cNvSpPr>
          <p:nvPr>
            <p:ph type="ftr" sz="quarter" idx="11"/>
          </p:nvPr>
        </p:nvSpPr>
        <p:spPr/>
        <p:txBody>
          <a:bodyPr/>
          <a:lstStyle/>
          <a:p>
            <a:r>
              <a:rPr lang="en-US"/>
              <a:t>SCS1301 Operating System - Unit III Deadlock</a:t>
            </a:r>
            <a:endParaRPr lang="en-IN"/>
          </a:p>
        </p:txBody>
      </p:sp>
      <p:sp>
        <p:nvSpPr>
          <p:cNvPr id="6" name="Slide Number Placeholder 5">
            <a:extLst>
              <a:ext uri="{FF2B5EF4-FFF2-40B4-BE49-F238E27FC236}">
                <a16:creationId xmlns:a16="http://schemas.microsoft.com/office/drawing/2014/main" id="{3A490897-07D6-41B8-87BF-0470EE3B5D9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3346459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05AF-982A-419A-A8F5-78C8DECE65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E988D3-0E3F-454B-B40B-181A936E39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85D59-076A-4456-90B0-91762B2382CF}"/>
              </a:ext>
            </a:extLst>
          </p:cNvPr>
          <p:cNvSpPr>
            <a:spLocks noGrp="1"/>
          </p:cNvSpPr>
          <p:nvPr>
            <p:ph type="dt" sz="half" idx="10"/>
          </p:nvPr>
        </p:nvSpPr>
        <p:spPr/>
        <p:txBody>
          <a:bodyPr/>
          <a:lstStyle/>
          <a:p>
            <a:fld id="{0ABBB877-8722-412F-8A8A-B81587D0A0D5}" type="datetime1">
              <a:rPr lang="en-IN" smtClean="0"/>
              <a:t>13-10-2020</a:t>
            </a:fld>
            <a:endParaRPr lang="en-IN"/>
          </a:p>
        </p:txBody>
      </p:sp>
      <p:sp>
        <p:nvSpPr>
          <p:cNvPr id="5" name="Footer Placeholder 4">
            <a:extLst>
              <a:ext uri="{FF2B5EF4-FFF2-40B4-BE49-F238E27FC236}">
                <a16:creationId xmlns:a16="http://schemas.microsoft.com/office/drawing/2014/main" id="{70A7F26C-1CE1-4295-A9F1-40262C303E7D}"/>
              </a:ext>
            </a:extLst>
          </p:cNvPr>
          <p:cNvSpPr>
            <a:spLocks noGrp="1"/>
          </p:cNvSpPr>
          <p:nvPr>
            <p:ph type="ftr" sz="quarter" idx="11"/>
          </p:nvPr>
        </p:nvSpPr>
        <p:spPr/>
        <p:txBody>
          <a:bodyPr/>
          <a:lstStyle/>
          <a:p>
            <a:r>
              <a:rPr lang="en-US"/>
              <a:t>SCS1301 Operating System - Unit III Deadlock</a:t>
            </a:r>
            <a:endParaRPr lang="en-IN"/>
          </a:p>
        </p:txBody>
      </p:sp>
      <p:sp>
        <p:nvSpPr>
          <p:cNvPr id="6" name="Slide Number Placeholder 5">
            <a:extLst>
              <a:ext uri="{FF2B5EF4-FFF2-40B4-BE49-F238E27FC236}">
                <a16:creationId xmlns:a16="http://schemas.microsoft.com/office/drawing/2014/main" id="{69046D1C-9375-4AAA-80E4-441C77E9550B}"/>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88621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4AB9-10E3-434E-B489-2745C0FA9F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CAE2C-3FCD-49B2-B2F2-19D3579427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D85B89-DD15-4695-B7ED-CEF2B64D0A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5286DA-C0B5-49FF-89BE-4B24A91615B7}"/>
              </a:ext>
            </a:extLst>
          </p:cNvPr>
          <p:cNvSpPr>
            <a:spLocks noGrp="1"/>
          </p:cNvSpPr>
          <p:nvPr>
            <p:ph type="dt" sz="half" idx="10"/>
          </p:nvPr>
        </p:nvSpPr>
        <p:spPr/>
        <p:txBody>
          <a:bodyPr/>
          <a:lstStyle/>
          <a:p>
            <a:fld id="{0125A1CB-75A4-4BCD-BCE2-463B7B3D32A6}" type="datetime1">
              <a:rPr lang="en-IN" smtClean="0"/>
              <a:t>13-10-2020</a:t>
            </a:fld>
            <a:endParaRPr lang="en-IN"/>
          </a:p>
        </p:txBody>
      </p:sp>
      <p:sp>
        <p:nvSpPr>
          <p:cNvPr id="6" name="Footer Placeholder 5">
            <a:extLst>
              <a:ext uri="{FF2B5EF4-FFF2-40B4-BE49-F238E27FC236}">
                <a16:creationId xmlns:a16="http://schemas.microsoft.com/office/drawing/2014/main" id="{D90EFD9C-24A3-45BE-9CF6-43380DADA27E}"/>
              </a:ext>
            </a:extLst>
          </p:cNvPr>
          <p:cNvSpPr>
            <a:spLocks noGrp="1"/>
          </p:cNvSpPr>
          <p:nvPr>
            <p:ph type="ftr" sz="quarter" idx="11"/>
          </p:nvPr>
        </p:nvSpPr>
        <p:spPr/>
        <p:txBody>
          <a:bodyPr/>
          <a:lstStyle/>
          <a:p>
            <a:r>
              <a:rPr lang="en-US"/>
              <a:t>SCS1301 Operating System - Unit III Deadlock</a:t>
            </a:r>
            <a:endParaRPr lang="en-IN"/>
          </a:p>
        </p:txBody>
      </p:sp>
      <p:sp>
        <p:nvSpPr>
          <p:cNvPr id="7" name="Slide Number Placeholder 6">
            <a:extLst>
              <a:ext uri="{FF2B5EF4-FFF2-40B4-BE49-F238E27FC236}">
                <a16:creationId xmlns:a16="http://schemas.microsoft.com/office/drawing/2014/main" id="{A4E30791-2485-4827-89BD-2620D5617AB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181440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A88FD-93FF-4205-98A0-A532BC975B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CD9D5-DCE4-4AD8-B4E9-C9BF0DDE24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078F08-8505-48D2-B372-AEDA89F449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6E6C90-6118-4CD0-A452-70770D3CE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1829F-55A9-4BDE-A548-0298DC04F4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DB3A17-04D9-42A6-8A96-C1C0E82278AA}"/>
              </a:ext>
            </a:extLst>
          </p:cNvPr>
          <p:cNvSpPr>
            <a:spLocks noGrp="1"/>
          </p:cNvSpPr>
          <p:nvPr>
            <p:ph type="dt" sz="half" idx="10"/>
          </p:nvPr>
        </p:nvSpPr>
        <p:spPr/>
        <p:txBody>
          <a:bodyPr/>
          <a:lstStyle/>
          <a:p>
            <a:fld id="{5B5EAB1A-62A7-48E2-A2A2-1EF21B9C1D88}" type="datetime1">
              <a:rPr lang="en-IN" smtClean="0"/>
              <a:t>13-10-2020</a:t>
            </a:fld>
            <a:endParaRPr lang="en-IN"/>
          </a:p>
        </p:txBody>
      </p:sp>
      <p:sp>
        <p:nvSpPr>
          <p:cNvPr id="8" name="Footer Placeholder 7">
            <a:extLst>
              <a:ext uri="{FF2B5EF4-FFF2-40B4-BE49-F238E27FC236}">
                <a16:creationId xmlns:a16="http://schemas.microsoft.com/office/drawing/2014/main" id="{655C95FE-FB87-4886-A3B6-A6B47BABE0FF}"/>
              </a:ext>
            </a:extLst>
          </p:cNvPr>
          <p:cNvSpPr>
            <a:spLocks noGrp="1"/>
          </p:cNvSpPr>
          <p:nvPr>
            <p:ph type="ftr" sz="quarter" idx="11"/>
          </p:nvPr>
        </p:nvSpPr>
        <p:spPr/>
        <p:txBody>
          <a:bodyPr/>
          <a:lstStyle/>
          <a:p>
            <a:r>
              <a:rPr lang="en-US"/>
              <a:t>SCS1301 Operating System - Unit III Deadlock</a:t>
            </a:r>
            <a:endParaRPr lang="en-IN"/>
          </a:p>
        </p:txBody>
      </p:sp>
      <p:sp>
        <p:nvSpPr>
          <p:cNvPr id="9" name="Slide Number Placeholder 8">
            <a:extLst>
              <a:ext uri="{FF2B5EF4-FFF2-40B4-BE49-F238E27FC236}">
                <a16:creationId xmlns:a16="http://schemas.microsoft.com/office/drawing/2014/main" id="{0D40977A-5AB3-474C-92AF-B1A0C31B3EBA}"/>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51708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D404-2C2A-4C44-BE1A-7788DAB55B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198680-66A1-44E0-B876-63B7415D0476}"/>
              </a:ext>
            </a:extLst>
          </p:cNvPr>
          <p:cNvSpPr>
            <a:spLocks noGrp="1"/>
          </p:cNvSpPr>
          <p:nvPr>
            <p:ph type="dt" sz="half" idx="10"/>
          </p:nvPr>
        </p:nvSpPr>
        <p:spPr/>
        <p:txBody>
          <a:bodyPr/>
          <a:lstStyle/>
          <a:p>
            <a:fld id="{22AFD7C8-B3C6-4194-A5FB-DF6FCF7D6589}" type="datetime1">
              <a:rPr lang="en-IN" smtClean="0"/>
              <a:t>13-10-2020</a:t>
            </a:fld>
            <a:endParaRPr lang="en-IN"/>
          </a:p>
        </p:txBody>
      </p:sp>
      <p:sp>
        <p:nvSpPr>
          <p:cNvPr id="4" name="Footer Placeholder 3">
            <a:extLst>
              <a:ext uri="{FF2B5EF4-FFF2-40B4-BE49-F238E27FC236}">
                <a16:creationId xmlns:a16="http://schemas.microsoft.com/office/drawing/2014/main" id="{64E59AD0-9B2D-415C-8796-74A6D1EBA2B2}"/>
              </a:ext>
            </a:extLst>
          </p:cNvPr>
          <p:cNvSpPr>
            <a:spLocks noGrp="1"/>
          </p:cNvSpPr>
          <p:nvPr>
            <p:ph type="ftr" sz="quarter" idx="11"/>
          </p:nvPr>
        </p:nvSpPr>
        <p:spPr/>
        <p:txBody>
          <a:bodyPr/>
          <a:lstStyle/>
          <a:p>
            <a:r>
              <a:rPr lang="en-US"/>
              <a:t>SCS1301 Operating System - Unit III Deadlock</a:t>
            </a:r>
            <a:endParaRPr lang="en-IN"/>
          </a:p>
        </p:txBody>
      </p:sp>
      <p:sp>
        <p:nvSpPr>
          <p:cNvPr id="5" name="Slide Number Placeholder 4">
            <a:extLst>
              <a:ext uri="{FF2B5EF4-FFF2-40B4-BE49-F238E27FC236}">
                <a16:creationId xmlns:a16="http://schemas.microsoft.com/office/drawing/2014/main" id="{2717F2C6-5AA6-4074-9A34-E4A7C3FDB16E}"/>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165555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AFC19-1BB9-41E7-88A5-541C238AC3F4}"/>
              </a:ext>
            </a:extLst>
          </p:cNvPr>
          <p:cNvSpPr>
            <a:spLocks noGrp="1"/>
          </p:cNvSpPr>
          <p:nvPr>
            <p:ph type="dt" sz="half" idx="10"/>
          </p:nvPr>
        </p:nvSpPr>
        <p:spPr/>
        <p:txBody>
          <a:bodyPr/>
          <a:lstStyle/>
          <a:p>
            <a:fld id="{712C9721-1BA4-4255-B7D2-C223863E6133}" type="datetime1">
              <a:rPr lang="en-IN" smtClean="0"/>
              <a:t>13-10-2020</a:t>
            </a:fld>
            <a:endParaRPr lang="en-IN"/>
          </a:p>
        </p:txBody>
      </p:sp>
      <p:sp>
        <p:nvSpPr>
          <p:cNvPr id="3" name="Footer Placeholder 2">
            <a:extLst>
              <a:ext uri="{FF2B5EF4-FFF2-40B4-BE49-F238E27FC236}">
                <a16:creationId xmlns:a16="http://schemas.microsoft.com/office/drawing/2014/main" id="{41B3FA06-8CE8-44B1-997D-296869625F3F}"/>
              </a:ext>
            </a:extLst>
          </p:cNvPr>
          <p:cNvSpPr>
            <a:spLocks noGrp="1"/>
          </p:cNvSpPr>
          <p:nvPr>
            <p:ph type="ftr" sz="quarter" idx="11"/>
          </p:nvPr>
        </p:nvSpPr>
        <p:spPr/>
        <p:txBody>
          <a:bodyPr/>
          <a:lstStyle/>
          <a:p>
            <a:r>
              <a:rPr lang="en-US"/>
              <a:t>SCS1301 Operating System - Unit III Deadlock</a:t>
            </a:r>
            <a:endParaRPr lang="en-IN"/>
          </a:p>
        </p:txBody>
      </p:sp>
      <p:sp>
        <p:nvSpPr>
          <p:cNvPr id="4" name="Slide Number Placeholder 3">
            <a:extLst>
              <a:ext uri="{FF2B5EF4-FFF2-40B4-BE49-F238E27FC236}">
                <a16:creationId xmlns:a16="http://schemas.microsoft.com/office/drawing/2014/main" id="{C819AAE2-0880-4C80-9291-0B894DDD7E1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400003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75D8-B54C-44CF-A80D-A7AB1EC39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42BB1C-D321-46D5-81C8-E1C0EF338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9AA224-1EF5-455C-8620-5EC0588D8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EC8025-41F6-4524-A072-EF7F0CF4B22D}"/>
              </a:ext>
            </a:extLst>
          </p:cNvPr>
          <p:cNvSpPr>
            <a:spLocks noGrp="1"/>
          </p:cNvSpPr>
          <p:nvPr>
            <p:ph type="dt" sz="half" idx="10"/>
          </p:nvPr>
        </p:nvSpPr>
        <p:spPr/>
        <p:txBody>
          <a:bodyPr/>
          <a:lstStyle/>
          <a:p>
            <a:fld id="{EC61215B-ACFB-4BD1-B60F-15C9691BD0BB}" type="datetime1">
              <a:rPr lang="en-IN" smtClean="0"/>
              <a:t>13-10-2020</a:t>
            </a:fld>
            <a:endParaRPr lang="en-IN"/>
          </a:p>
        </p:txBody>
      </p:sp>
      <p:sp>
        <p:nvSpPr>
          <p:cNvPr id="6" name="Footer Placeholder 5">
            <a:extLst>
              <a:ext uri="{FF2B5EF4-FFF2-40B4-BE49-F238E27FC236}">
                <a16:creationId xmlns:a16="http://schemas.microsoft.com/office/drawing/2014/main" id="{4FA654C4-9BCD-4656-A0D9-0A088F7BE1F4}"/>
              </a:ext>
            </a:extLst>
          </p:cNvPr>
          <p:cNvSpPr>
            <a:spLocks noGrp="1"/>
          </p:cNvSpPr>
          <p:nvPr>
            <p:ph type="ftr" sz="quarter" idx="11"/>
          </p:nvPr>
        </p:nvSpPr>
        <p:spPr/>
        <p:txBody>
          <a:bodyPr/>
          <a:lstStyle/>
          <a:p>
            <a:r>
              <a:rPr lang="en-US"/>
              <a:t>SCS1301 Operating System - Unit III Deadlock</a:t>
            </a:r>
            <a:endParaRPr lang="en-IN"/>
          </a:p>
        </p:txBody>
      </p:sp>
      <p:sp>
        <p:nvSpPr>
          <p:cNvPr id="7" name="Slide Number Placeholder 6">
            <a:extLst>
              <a:ext uri="{FF2B5EF4-FFF2-40B4-BE49-F238E27FC236}">
                <a16:creationId xmlns:a16="http://schemas.microsoft.com/office/drawing/2014/main" id="{68BE6148-2CF2-4411-9E71-1383241197F3}"/>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738167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6B57-4414-4D00-A552-8DF3F6945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E114F2-91DA-4DA9-BBEF-287F838E9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0E02FC-81C6-4F0B-B01B-D1B56AD9B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87249-9ED3-4B4B-94A3-3567D840D546}"/>
              </a:ext>
            </a:extLst>
          </p:cNvPr>
          <p:cNvSpPr>
            <a:spLocks noGrp="1"/>
          </p:cNvSpPr>
          <p:nvPr>
            <p:ph type="dt" sz="half" idx="10"/>
          </p:nvPr>
        </p:nvSpPr>
        <p:spPr/>
        <p:txBody>
          <a:bodyPr/>
          <a:lstStyle/>
          <a:p>
            <a:fld id="{8EB51772-A609-4C71-8163-6AACEA85A6DC}" type="datetime1">
              <a:rPr lang="en-IN" smtClean="0"/>
              <a:t>13-10-2020</a:t>
            </a:fld>
            <a:endParaRPr lang="en-IN"/>
          </a:p>
        </p:txBody>
      </p:sp>
      <p:sp>
        <p:nvSpPr>
          <p:cNvPr id="6" name="Footer Placeholder 5">
            <a:extLst>
              <a:ext uri="{FF2B5EF4-FFF2-40B4-BE49-F238E27FC236}">
                <a16:creationId xmlns:a16="http://schemas.microsoft.com/office/drawing/2014/main" id="{B69B77AA-9B0B-42FB-90B1-EFB36B1050AB}"/>
              </a:ext>
            </a:extLst>
          </p:cNvPr>
          <p:cNvSpPr>
            <a:spLocks noGrp="1"/>
          </p:cNvSpPr>
          <p:nvPr>
            <p:ph type="ftr" sz="quarter" idx="11"/>
          </p:nvPr>
        </p:nvSpPr>
        <p:spPr/>
        <p:txBody>
          <a:bodyPr/>
          <a:lstStyle/>
          <a:p>
            <a:r>
              <a:rPr lang="en-US"/>
              <a:t>SCS1301 Operating System - Unit III Deadlock</a:t>
            </a:r>
            <a:endParaRPr lang="en-IN"/>
          </a:p>
        </p:txBody>
      </p:sp>
      <p:sp>
        <p:nvSpPr>
          <p:cNvPr id="7" name="Slide Number Placeholder 6">
            <a:extLst>
              <a:ext uri="{FF2B5EF4-FFF2-40B4-BE49-F238E27FC236}">
                <a16:creationId xmlns:a16="http://schemas.microsoft.com/office/drawing/2014/main" id="{84F638BF-E992-47DA-824F-7264E1F678A2}"/>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360813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3B4F0-CACE-4879-B829-8A8DE283C9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7D7AC3-BD15-458F-9118-ECF83C64D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6178AC-10CD-4007-8A3D-83822FF5E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21A04C-5978-457C-A221-FA24E3313B4A}" type="datetime1">
              <a:rPr lang="en-IN" smtClean="0"/>
              <a:t>13-10-2020</a:t>
            </a:fld>
            <a:endParaRPr lang="en-IN"/>
          </a:p>
        </p:txBody>
      </p:sp>
      <p:sp>
        <p:nvSpPr>
          <p:cNvPr id="5" name="Footer Placeholder 4">
            <a:extLst>
              <a:ext uri="{FF2B5EF4-FFF2-40B4-BE49-F238E27FC236}">
                <a16:creationId xmlns:a16="http://schemas.microsoft.com/office/drawing/2014/main" id="{635BC67C-CFB8-47EB-81DA-660269DFF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SCS1301 Operating System - Unit III Deadlock</a:t>
            </a:r>
            <a:endParaRPr lang="en-IN"/>
          </a:p>
        </p:txBody>
      </p:sp>
      <p:sp>
        <p:nvSpPr>
          <p:cNvPr id="6" name="Slide Number Placeholder 5">
            <a:extLst>
              <a:ext uri="{FF2B5EF4-FFF2-40B4-BE49-F238E27FC236}">
                <a16:creationId xmlns:a16="http://schemas.microsoft.com/office/drawing/2014/main" id="{2D1A37FE-0197-41EB-93B0-588867277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D4F2A-FF3F-4D76-897B-B2071BBC9AF3}" type="slidenum">
              <a:rPr lang="en-IN" smtClean="0"/>
              <a:t>‹#›</a:t>
            </a:fld>
            <a:endParaRPr lang="en-IN"/>
          </a:p>
        </p:txBody>
      </p:sp>
    </p:spTree>
    <p:extLst>
      <p:ext uri="{BB962C8B-B14F-4D97-AF65-F5344CB8AC3E}">
        <p14:creationId xmlns:p14="http://schemas.microsoft.com/office/powerpoint/2010/main" val="2919936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 Target="slide31.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0.emf"/></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9BE2-8210-4D49-9381-A88CEE440033}"/>
              </a:ext>
            </a:extLst>
          </p:cNvPr>
          <p:cNvSpPr>
            <a:spLocks noGrp="1"/>
          </p:cNvSpPr>
          <p:nvPr>
            <p:ph type="ctrTitle"/>
          </p:nvPr>
        </p:nvSpPr>
        <p:spPr>
          <a:xfrm>
            <a:off x="1550634" y="3279637"/>
            <a:ext cx="9144000" cy="2387600"/>
          </a:xfrm>
        </p:spPr>
        <p:txBody>
          <a:bodyPr>
            <a:noAutofit/>
          </a:bodyPr>
          <a:lstStyle/>
          <a:p>
            <a:pPr algn="ctr"/>
            <a:r>
              <a:rPr lang="en-IN" sz="4400" b="1" dirty="0"/>
              <a:t>Subject Code: SCS1301 </a:t>
            </a:r>
            <a:br>
              <a:rPr lang="en-IN" sz="4400" b="1" dirty="0"/>
            </a:br>
            <a:r>
              <a:rPr lang="en-IN" sz="4400" b="1" dirty="0"/>
              <a:t>Subject Name: Operating System</a:t>
            </a:r>
            <a:br>
              <a:rPr lang="en-IN" sz="4400" b="1" dirty="0"/>
            </a:br>
            <a:r>
              <a:rPr lang="en-IN" sz="4400" b="1" dirty="0"/>
              <a:t>UNIT III</a:t>
            </a:r>
            <a:br>
              <a:rPr lang="en-IN" sz="4400" b="1" dirty="0"/>
            </a:br>
            <a:br>
              <a:rPr lang="en-IN" sz="4400" dirty="0"/>
            </a:br>
            <a:r>
              <a:rPr lang="en-IN" sz="4400" b="1" dirty="0"/>
              <a:t>Faculty Name: </a:t>
            </a:r>
            <a:r>
              <a:rPr lang="en-IN" sz="4400" b="1" dirty="0" err="1"/>
              <a:t>Dr.</a:t>
            </a:r>
            <a:r>
              <a:rPr lang="en-IN" sz="4400" b="1" dirty="0"/>
              <a:t> P. AJITHA</a:t>
            </a:r>
            <a:br>
              <a:rPr lang="en-IN" sz="4400" b="1" dirty="0"/>
            </a:br>
            <a:endParaRPr lang="en-IN" sz="4400" dirty="0"/>
          </a:p>
        </p:txBody>
      </p:sp>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sp>
        <p:nvSpPr>
          <p:cNvPr id="4" name="Date Placeholder 3">
            <a:extLst>
              <a:ext uri="{FF2B5EF4-FFF2-40B4-BE49-F238E27FC236}">
                <a16:creationId xmlns:a16="http://schemas.microsoft.com/office/drawing/2014/main" id="{DE4603CB-2C8A-48BB-B566-2FDCE3BC894E}"/>
              </a:ext>
            </a:extLst>
          </p:cNvPr>
          <p:cNvSpPr>
            <a:spLocks noGrp="1"/>
          </p:cNvSpPr>
          <p:nvPr>
            <p:ph type="dt" sz="half" idx="10"/>
          </p:nvPr>
        </p:nvSpPr>
        <p:spPr/>
        <p:txBody>
          <a:bodyPr/>
          <a:lstStyle/>
          <a:p>
            <a:fld id="{D43182D9-48D4-4F2B-AA69-AB2010A5DA52}" type="datetime1">
              <a:rPr lang="en-IN" smtClean="0"/>
              <a:t>13-10-2020</a:t>
            </a:fld>
            <a:endParaRPr lang="en-IN"/>
          </a:p>
        </p:txBody>
      </p:sp>
      <p:sp>
        <p:nvSpPr>
          <p:cNvPr id="5" name="Footer Placeholder 4">
            <a:extLst>
              <a:ext uri="{FF2B5EF4-FFF2-40B4-BE49-F238E27FC236}">
                <a16:creationId xmlns:a16="http://schemas.microsoft.com/office/drawing/2014/main" id="{0BF6E1E4-C863-41F8-BE7C-A93E81107932}"/>
              </a:ext>
            </a:extLst>
          </p:cNvPr>
          <p:cNvSpPr>
            <a:spLocks noGrp="1"/>
          </p:cNvSpPr>
          <p:nvPr>
            <p:ph type="ftr" sz="quarter" idx="11"/>
          </p:nvPr>
        </p:nvSpPr>
        <p:spPr/>
        <p:txBody>
          <a:bodyPr/>
          <a:lstStyle/>
          <a:p>
            <a:r>
              <a:rPr lang="en-US"/>
              <a:t>SCS1301 Operating System - Unit III Deadlock</a:t>
            </a:r>
            <a:endParaRPr lang="en-IN" dirty="0"/>
          </a:p>
        </p:txBody>
      </p:sp>
      <p:sp>
        <p:nvSpPr>
          <p:cNvPr id="6" name="Slide Number Placeholder 5">
            <a:extLst>
              <a:ext uri="{FF2B5EF4-FFF2-40B4-BE49-F238E27FC236}">
                <a16:creationId xmlns:a16="http://schemas.microsoft.com/office/drawing/2014/main" id="{90DA9A70-C579-4621-AEF8-5693B168D4F8}"/>
              </a:ext>
            </a:extLst>
          </p:cNvPr>
          <p:cNvSpPr>
            <a:spLocks noGrp="1"/>
          </p:cNvSpPr>
          <p:nvPr>
            <p:ph type="sldNum" sz="quarter" idx="12"/>
          </p:nvPr>
        </p:nvSpPr>
        <p:spPr/>
        <p:txBody>
          <a:bodyPr/>
          <a:lstStyle/>
          <a:p>
            <a:fld id="{C47D4F2A-FF3F-4D76-897B-B2071BBC9AF3}" type="slidenum">
              <a:rPr lang="en-IN" smtClean="0"/>
              <a:t>1</a:t>
            </a:fld>
            <a:endParaRPr lang="en-IN"/>
          </a:p>
        </p:txBody>
      </p:sp>
    </p:spTree>
    <p:extLst>
      <p:ext uri="{BB962C8B-B14F-4D97-AF65-F5344CB8AC3E}">
        <p14:creationId xmlns:p14="http://schemas.microsoft.com/office/powerpoint/2010/main" val="2804940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602" y="1535769"/>
            <a:ext cx="10345197" cy="369331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400" b="1" u="sng" dirty="0">
                <a:solidFill>
                  <a:srgbClr val="0070C0"/>
                </a:solidFill>
                <a:latin typeface="Calibri" panose="020F0502020204030204"/>
              </a:rPr>
              <a:t>System Model</a:t>
            </a: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algn="l"/>
            <a:endParaRPr lang="en-IN" sz="1800" b="0" i="0" u="none" strike="noStrike" baseline="0" dirty="0">
              <a:solidFill>
                <a:srgbClr val="000000"/>
              </a:solidFill>
              <a:latin typeface="Arial" panose="020B0604020202020204" pitchFamily="34" charset="0"/>
            </a:endParaRPr>
          </a:p>
          <a:p>
            <a:pPr marL="742950" lvl="1" indent="-285750">
              <a:buFont typeface="Wingdings" panose="05000000000000000000" pitchFamily="2" charset="2"/>
              <a:buChar char="Ø"/>
            </a:pPr>
            <a:r>
              <a:rPr lang="pt-BR" sz="2400" b="0" i="0" u="none" strike="noStrike" baseline="0" dirty="0"/>
              <a:t>Resource types </a:t>
            </a:r>
            <a:r>
              <a:rPr lang="pt-BR" sz="2400" b="0" i="1" u="none" strike="noStrike" baseline="0" dirty="0"/>
              <a:t>R</a:t>
            </a:r>
            <a:r>
              <a:rPr lang="pt-BR" sz="2400" b="0" i="0" u="none" strike="noStrike" baseline="0" dirty="0"/>
              <a:t>1, </a:t>
            </a:r>
            <a:r>
              <a:rPr lang="pt-BR" sz="2400" b="0" i="1" u="none" strike="noStrike" baseline="0" dirty="0"/>
              <a:t>R</a:t>
            </a:r>
            <a:r>
              <a:rPr lang="pt-BR" sz="2400" b="0" i="0" u="none" strike="noStrike" baseline="0" dirty="0"/>
              <a:t>2, . . ., </a:t>
            </a:r>
            <a:r>
              <a:rPr lang="pt-BR" sz="2400" b="0" i="1" u="none" strike="noStrike" baseline="0" dirty="0"/>
              <a:t>R</a:t>
            </a:r>
            <a:r>
              <a:rPr lang="pt-BR" sz="2400" b="0" i="0" u="none" strike="noStrike" baseline="0" dirty="0"/>
              <a:t>m.</a:t>
            </a:r>
          </a:p>
          <a:p>
            <a:pPr lvl="1"/>
            <a:endParaRPr lang="pt-BR" sz="2400" b="0" i="0" u="none" strike="noStrike" baseline="0" dirty="0"/>
          </a:p>
          <a:p>
            <a:pPr marL="742950" lvl="1" indent="-285750">
              <a:buFont typeface="Wingdings" panose="05000000000000000000" pitchFamily="2" charset="2"/>
              <a:buChar char="Ø"/>
            </a:pPr>
            <a:r>
              <a:rPr lang="en-US" sz="2400" b="0" i="0" u="none" strike="noStrike" baseline="0" dirty="0"/>
              <a:t>Each resource type </a:t>
            </a:r>
            <a:r>
              <a:rPr lang="en-US" sz="2400" b="0" i="1" u="none" strike="noStrike" baseline="0" dirty="0"/>
              <a:t>R</a:t>
            </a:r>
            <a:r>
              <a:rPr lang="en-US" sz="2400" b="0" i="0" u="none" strike="noStrike" baseline="0" dirty="0"/>
              <a:t>i has </a:t>
            </a:r>
            <a:r>
              <a:rPr lang="en-US" sz="2400" b="0" i="1" u="none" strike="noStrike" baseline="0" dirty="0"/>
              <a:t>W</a:t>
            </a:r>
            <a:r>
              <a:rPr lang="en-US" sz="2400" b="0" i="0" u="none" strike="noStrike" baseline="0" dirty="0"/>
              <a:t>i instances.</a:t>
            </a:r>
          </a:p>
          <a:p>
            <a:pPr lvl="1"/>
            <a:r>
              <a:rPr lang="en-US" sz="2400" b="0" i="0" u="none" strike="noStrike" baseline="0" dirty="0"/>
              <a:t> </a:t>
            </a:r>
          </a:p>
          <a:p>
            <a:pPr marL="742950" lvl="1" indent="-285750">
              <a:buFont typeface="Wingdings" panose="05000000000000000000" pitchFamily="2" charset="2"/>
              <a:buChar char="Ø"/>
            </a:pPr>
            <a:r>
              <a:rPr lang="en-US" sz="2400" b="0" i="0" u="none" strike="noStrike" baseline="0" dirty="0"/>
              <a:t>Each process utilizes a resource as follows:</a:t>
            </a:r>
          </a:p>
          <a:p>
            <a:pPr marL="1200150" lvl="2" indent="-285750">
              <a:buFont typeface="Wingdings" panose="05000000000000000000" pitchFamily="2" charset="2"/>
              <a:buChar char="Ø"/>
            </a:pPr>
            <a:r>
              <a:rPr lang="en-IN" sz="2400" b="0" i="0" u="none" strike="noStrike" baseline="0" dirty="0"/>
              <a:t> request</a:t>
            </a:r>
          </a:p>
          <a:p>
            <a:pPr marL="1200150" lvl="2" indent="-285750">
              <a:buFont typeface="Wingdings" panose="05000000000000000000" pitchFamily="2" charset="2"/>
              <a:buChar char="Ø"/>
            </a:pPr>
            <a:r>
              <a:rPr lang="en-IN" sz="2400" b="0" i="0" u="none" strike="noStrike" baseline="0" dirty="0"/>
              <a:t> use</a:t>
            </a:r>
          </a:p>
          <a:p>
            <a:pPr marL="1200150" lvl="2" indent="-285750">
              <a:buFont typeface="Wingdings" panose="05000000000000000000" pitchFamily="2" charset="2"/>
              <a:buChar char="Ø"/>
            </a:pPr>
            <a:r>
              <a:rPr lang="en-IN" sz="2400" b="0" i="0" u="none" strike="noStrike" baseline="0" dirty="0"/>
              <a:t>release</a:t>
            </a:r>
            <a:endParaRPr kumimoji="0" lang="en-IN" sz="2400" b="0"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77EE9CE-414A-40E7-BA7E-7CF205F55193}"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1030">
            <a:extLst>
              <a:ext uri="{FF2B5EF4-FFF2-40B4-BE49-F238E27FC236}">
                <a16:creationId xmlns:a16="http://schemas.microsoft.com/office/drawing/2014/main" id="{2E51B667-CA0C-4F7C-9AF7-2DAB741C73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024" t="871" r="23206" b="1060"/>
          <a:stretch>
            <a:fillRect/>
          </a:stretch>
        </p:blipFill>
        <p:spPr bwMode="auto">
          <a:xfrm>
            <a:off x="7162800" y="1904535"/>
            <a:ext cx="4392072" cy="408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4502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602" y="1535769"/>
            <a:ext cx="10345197" cy="4431983"/>
          </a:xfrm>
          <a:prstGeom prst="rect">
            <a:avLst/>
          </a:prstGeom>
          <a:noFill/>
        </p:spPr>
        <p:txBody>
          <a:bodyPr wrap="square" rtlCol="0">
            <a:spAutoFit/>
          </a:bodyPr>
          <a:lstStyle/>
          <a:p>
            <a:pPr algn="l"/>
            <a:r>
              <a:rPr lang="en-IN" sz="2400" b="1" i="0" u="none" strike="noStrike" baseline="0" dirty="0">
                <a:solidFill>
                  <a:schemeClr val="accent1"/>
                </a:solidFill>
              </a:rPr>
              <a:t>Deadlock Characterization</a:t>
            </a:r>
          </a:p>
          <a:p>
            <a:pPr algn="l"/>
            <a:endParaRPr lang="en-US" sz="1800" b="0" i="0" u="none" strike="noStrike" baseline="0" dirty="0">
              <a:latin typeface="Helvetica" panose="020B0604020202020204" pitchFamily="34" charset="0"/>
            </a:endParaRPr>
          </a:p>
          <a:p>
            <a:pPr algn="l"/>
            <a:r>
              <a:rPr lang="en-US" sz="2400" b="0" i="0" u="none" strike="noStrike" baseline="0" dirty="0"/>
              <a:t>Deadlock can arise if four conditions hold simultaneously.</a:t>
            </a:r>
          </a:p>
          <a:p>
            <a:pPr marL="742950" lvl="1" indent="-285750" algn="just">
              <a:buFont typeface="Wingdings" panose="05000000000000000000" pitchFamily="2" charset="2"/>
              <a:buChar char="Ø"/>
            </a:pPr>
            <a:r>
              <a:rPr lang="en-US" sz="2400" b="1" i="0" u="none" strike="noStrike" baseline="0" dirty="0">
                <a:solidFill>
                  <a:srgbClr val="FF0000"/>
                </a:solidFill>
              </a:rPr>
              <a:t>Mutual exclusion</a:t>
            </a:r>
            <a:r>
              <a:rPr lang="en-US" sz="2400" b="1" i="0" u="none" strike="noStrike" baseline="0" dirty="0"/>
              <a:t>: </a:t>
            </a:r>
            <a:r>
              <a:rPr lang="en-US" sz="2400" b="0" i="0" u="none" strike="noStrike" baseline="0" dirty="0"/>
              <a:t>only one process at a time can use a resource.</a:t>
            </a:r>
          </a:p>
          <a:p>
            <a:pPr marL="742950" lvl="1" indent="-285750" algn="just">
              <a:buFont typeface="Wingdings" panose="05000000000000000000" pitchFamily="2" charset="2"/>
              <a:buChar char="Ø"/>
            </a:pPr>
            <a:r>
              <a:rPr lang="en-US" sz="2400" b="1" i="0" u="none" strike="noStrike" baseline="0" dirty="0">
                <a:solidFill>
                  <a:srgbClr val="FF0000"/>
                </a:solidFill>
              </a:rPr>
              <a:t>Hold and wait</a:t>
            </a:r>
            <a:r>
              <a:rPr lang="en-US" sz="2400" b="1" i="0" u="none" strike="noStrike" baseline="0" dirty="0"/>
              <a:t>: </a:t>
            </a:r>
            <a:r>
              <a:rPr lang="en-US" sz="2400" b="0" i="0" u="none" strike="noStrike" baseline="0" dirty="0"/>
              <a:t>a process holding at least one resource is waiting to acquire additional resources held by other processes.</a:t>
            </a:r>
          </a:p>
          <a:p>
            <a:pPr marL="742950" lvl="1" indent="-285750" algn="just">
              <a:buFont typeface="Wingdings" panose="05000000000000000000" pitchFamily="2" charset="2"/>
              <a:buChar char="Ø"/>
            </a:pPr>
            <a:r>
              <a:rPr lang="en-US" sz="2400" b="1" i="0" u="none" strike="noStrike" baseline="0" dirty="0">
                <a:solidFill>
                  <a:srgbClr val="FF0000"/>
                </a:solidFill>
              </a:rPr>
              <a:t>No preemption</a:t>
            </a:r>
            <a:r>
              <a:rPr lang="en-US" sz="2400" b="1" i="0" u="none" strike="noStrike" baseline="0" dirty="0"/>
              <a:t>: </a:t>
            </a:r>
            <a:r>
              <a:rPr lang="en-US" sz="2400" b="0" i="0" u="none" strike="noStrike" baseline="0" dirty="0"/>
              <a:t>a resource can be released only voluntarily by the process holding it, after that process has completed its task.</a:t>
            </a:r>
          </a:p>
          <a:p>
            <a:pPr marL="742950" lvl="1" indent="-285750" algn="just">
              <a:buFont typeface="Wingdings" panose="05000000000000000000" pitchFamily="2" charset="2"/>
              <a:buChar char="Ø"/>
            </a:pPr>
            <a:r>
              <a:rPr lang="en-US" sz="2400" b="1" i="0" u="none" strike="noStrike" baseline="0" dirty="0">
                <a:solidFill>
                  <a:srgbClr val="FF0000"/>
                </a:solidFill>
              </a:rPr>
              <a:t>Circular wait</a:t>
            </a:r>
            <a:r>
              <a:rPr lang="en-US" sz="2400" b="1" i="0" u="none" strike="noStrike" baseline="0" dirty="0"/>
              <a:t>: </a:t>
            </a:r>
            <a:r>
              <a:rPr lang="en-US" sz="2400" b="0" i="0" u="none" strike="noStrike" baseline="0" dirty="0"/>
              <a:t>there exists a set {</a:t>
            </a:r>
            <a:r>
              <a:rPr lang="en-US" sz="2400" b="0" i="1" u="none" strike="noStrike" baseline="0" dirty="0"/>
              <a:t>P</a:t>
            </a:r>
            <a:r>
              <a:rPr lang="en-US" sz="2400" b="0" i="0" u="none" strike="noStrike" baseline="0" dirty="0"/>
              <a:t>0, </a:t>
            </a:r>
            <a:r>
              <a:rPr lang="en-US" sz="2400" b="0" i="1" u="none" strike="noStrike" baseline="0" dirty="0"/>
              <a:t>P</a:t>
            </a:r>
            <a:r>
              <a:rPr lang="en-US" sz="2400" b="0" i="0" u="none" strike="noStrike" baseline="0" dirty="0"/>
              <a:t>1, …, </a:t>
            </a:r>
            <a:r>
              <a:rPr lang="en-US" sz="2400" b="0" i="1" u="none" strike="noStrike" baseline="0" dirty="0" err="1"/>
              <a:t>P</a:t>
            </a:r>
            <a:r>
              <a:rPr lang="en-US" sz="2400" dirty="0" err="1"/>
              <a:t>n</a:t>
            </a:r>
            <a:r>
              <a:rPr lang="en-US" sz="2400" b="0" i="0" u="none" strike="noStrike" baseline="0" dirty="0"/>
              <a:t>} of waiting processes such that </a:t>
            </a:r>
            <a:r>
              <a:rPr lang="en-US" sz="2400" b="0" i="1" u="none" strike="noStrike" baseline="0" dirty="0"/>
              <a:t>P</a:t>
            </a:r>
            <a:r>
              <a:rPr lang="en-US" sz="2400" b="0" i="0" u="none" strike="noStrike" baseline="0" dirty="0"/>
              <a:t>0 is waiting for a resource that is held by </a:t>
            </a:r>
            <a:r>
              <a:rPr lang="en-US" sz="2400" b="0" i="1" u="none" strike="noStrike" baseline="0" dirty="0"/>
              <a:t>P</a:t>
            </a:r>
            <a:r>
              <a:rPr lang="en-US" sz="2400" b="0" i="0" u="none" strike="noStrike" baseline="0" dirty="0"/>
              <a:t>1, </a:t>
            </a:r>
            <a:r>
              <a:rPr lang="en-US" sz="2400" b="0" i="1" u="none" strike="noStrike" baseline="0" dirty="0"/>
              <a:t>P</a:t>
            </a:r>
            <a:r>
              <a:rPr lang="en-US" sz="2400" b="0" i="0" u="none" strike="noStrike" baseline="0" dirty="0"/>
              <a:t>1 is waiting for a resource that is held by </a:t>
            </a:r>
            <a:r>
              <a:rPr lang="en-US" sz="2400" b="0" i="1" u="none" strike="noStrike" baseline="0" dirty="0"/>
              <a:t>P</a:t>
            </a:r>
            <a:r>
              <a:rPr lang="en-US" sz="2400" b="0" i="0" u="none" strike="noStrike" baseline="0" dirty="0"/>
              <a:t>2, …, </a:t>
            </a:r>
            <a:r>
              <a:rPr lang="en-US" sz="2400" b="0" i="1" u="none" strike="noStrike" baseline="0" dirty="0" err="1"/>
              <a:t>Pn</a:t>
            </a:r>
            <a:r>
              <a:rPr lang="en-US" sz="2400" b="0" i="0" u="none" strike="noStrike" baseline="0" dirty="0"/>
              <a:t>–1 is  waiting for a resource that is held by </a:t>
            </a:r>
            <a:r>
              <a:rPr lang="en-US" sz="2400" b="0" i="1" u="none" strike="noStrike" baseline="0" dirty="0" err="1"/>
              <a:t>P</a:t>
            </a:r>
            <a:r>
              <a:rPr lang="en-US" sz="2400" b="0" i="0" u="none" strike="noStrike" baseline="0" dirty="0" err="1"/>
              <a:t>n</a:t>
            </a:r>
            <a:r>
              <a:rPr lang="en-US" sz="2400" b="0" i="0" u="none" strike="noStrike" baseline="0" dirty="0"/>
              <a:t>, and </a:t>
            </a:r>
            <a:r>
              <a:rPr lang="en-US" sz="2400" b="0" i="1" u="none" strike="noStrike" baseline="0" dirty="0"/>
              <a:t>P</a:t>
            </a:r>
            <a:r>
              <a:rPr lang="en-US" sz="2400" b="0" i="0" u="none" strike="noStrike" baseline="0" dirty="0"/>
              <a:t>0 is waiting for a resource that</a:t>
            </a:r>
            <a:r>
              <a:rPr lang="en-IN" sz="2400" b="0" i="0" u="none" strike="noStrike" baseline="0" dirty="0"/>
              <a:t>is held by </a:t>
            </a:r>
            <a:r>
              <a:rPr lang="en-IN" sz="2400" b="0" i="1" u="none" strike="noStrike" baseline="0" dirty="0" err="1"/>
              <a:t>P</a:t>
            </a:r>
            <a:r>
              <a:rPr lang="en-IN" sz="2400" dirty="0" err="1"/>
              <a:t>n</a:t>
            </a:r>
            <a:r>
              <a:rPr lang="en-IN" sz="2400" b="0" i="0" u="none" strike="noStrike" baseline="0" dirty="0"/>
              <a:t>. </a:t>
            </a:r>
            <a:endParaRPr kumimoji="0" lang="en-IN" sz="2400" b="0"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AA3EA08-FECE-4BA3-9FBF-F484AE3863D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0285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027" y="1481137"/>
            <a:ext cx="10345197"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chemeClr val="accent1"/>
                </a:solidFill>
                <a:effectLst/>
                <a:uLnTx/>
                <a:uFillTx/>
                <a:latin typeface="Calibri Light" panose="020F0302020204030204"/>
                <a:ea typeface="+mn-ea"/>
                <a:cs typeface="+mn-cs"/>
              </a:rPr>
              <a:t>Hold and Wait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AA3EA08-FECE-4BA3-9FBF-F484AE3863D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C72E765-0ABE-4BE6-ADB1-72CEA76A7976}"/>
              </a:ext>
            </a:extLst>
          </p:cNvPr>
          <p:cNvPicPr>
            <a:picLocks noChangeAspect="1"/>
          </p:cNvPicPr>
          <p:nvPr/>
        </p:nvPicPr>
        <p:blipFill>
          <a:blip r:embed="rId2"/>
          <a:stretch>
            <a:fillRect/>
          </a:stretch>
        </p:blipFill>
        <p:spPr>
          <a:xfrm>
            <a:off x="2566987" y="2528888"/>
            <a:ext cx="6276975" cy="2847975"/>
          </a:xfrm>
          <a:prstGeom prst="rect">
            <a:avLst/>
          </a:prstGeom>
        </p:spPr>
      </p:pic>
    </p:spTree>
    <p:extLst>
      <p:ext uri="{BB962C8B-B14F-4D97-AF65-F5344CB8AC3E}">
        <p14:creationId xmlns:p14="http://schemas.microsoft.com/office/powerpoint/2010/main" val="47751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603" y="1535769"/>
            <a:ext cx="9916572" cy="3693319"/>
          </a:xfrm>
          <a:prstGeom prst="rect">
            <a:avLst/>
          </a:prstGeom>
          <a:noFill/>
        </p:spPr>
        <p:txBody>
          <a:bodyPr wrap="square" rtlCol="0">
            <a:spAutoFit/>
          </a:bodyPr>
          <a:lstStyle/>
          <a:p>
            <a:pPr algn="l"/>
            <a:r>
              <a:rPr lang="en-IN" sz="2400" b="1" i="0" u="none" strike="noStrike" baseline="0" dirty="0">
                <a:solidFill>
                  <a:schemeClr val="accent1"/>
                </a:solidFill>
              </a:rPr>
              <a:t>Resource-Allocation Graph</a:t>
            </a:r>
          </a:p>
          <a:p>
            <a:pPr algn="l"/>
            <a:endParaRPr lang="en-IN" sz="1800" b="1" i="0" u="none" strike="noStrike" baseline="0" dirty="0">
              <a:latin typeface="Helvetica-Bold"/>
            </a:endParaRPr>
          </a:p>
          <a:p>
            <a:pPr marL="742950" lvl="1" indent="-285750">
              <a:buFont typeface="Wingdings" panose="05000000000000000000" pitchFamily="2" charset="2"/>
              <a:buChar char="Ø"/>
            </a:pPr>
            <a:r>
              <a:rPr lang="en-US" sz="2400" b="0" i="0" u="none" strike="noStrike" baseline="0" dirty="0"/>
              <a:t>A set of vertices </a:t>
            </a:r>
            <a:r>
              <a:rPr lang="en-US" sz="2400" b="0" i="1" u="none" strike="noStrike" baseline="0" dirty="0"/>
              <a:t>V </a:t>
            </a:r>
            <a:r>
              <a:rPr lang="en-US" sz="2400" b="0" i="0" u="none" strike="noStrike" baseline="0" dirty="0"/>
              <a:t>and a set of edges </a:t>
            </a:r>
            <a:r>
              <a:rPr lang="en-US" sz="2400" b="0" i="1" u="none" strike="noStrike" baseline="0" dirty="0"/>
              <a:t>E</a:t>
            </a:r>
            <a:r>
              <a:rPr lang="en-US" sz="2400" b="0" i="0" u="none" strike="noStrike" baseline="0" dirty="0"/>
              <a:t>.</a:t>
            </a:r>
          </a:p>
          <a:p>
            <a:pPr marL="742950" lvl="1" indent="-285750">
              <a:buFont typeface="Wingdings" panose="05000000000000000000" pitchFamily="2" charset="2"/>
              <a:buChar char="Ø"/>
            </a:pPr>
            <a:r>
              <a:rPr lang="en-US" sz="2400" b="0" i="0" u="none" strike="noStrike" baseline="0" dirty="0"/>
              <a:t>V is partitioned into two types:</a:t>
            </a:r>
          </a:p>
          <a:p>
            <a:pPr marL="742950" lvl="1" indent="-285750">
              <a:buFont typeface="Wingdings" panose="05000000000000000000" pitchFamily="2" charset="2"/>
              <a:buChar char="Ø"/>
            </a:pPr>
            <a:r>
              <a:rPr lang="en-US" sz="2400" b="0" i="1" u="none" strike="noStrike" baseline="0" dirty="0"/>
              <a:t>P </a:t>
            </a:r>
            <a:r>
              <a:rPr lang="en-US" sz="2400" b="0" i="0" u="none" strike="noStrike" baseline="0" dirty="0"/>
              <a:t>= {</a:t>
            </a:r>
            <a:r>
              <a:rPr lang="en-US" sz="2400" b="0" i="1" u="none" strike="noStrike" baseline="0" dirty="0"/>
              <a:t>P</a:t>
            </a:r>
            <a:r>
              <a:rPr lang="en-US" sz="2400" b="0" i="0" u="none" strike="noStrike" baseline="0" dirty="0"/>
              <a:t>1, </a:t>
            </a:r>
            <a:r>
              <a:rPr lang="en-US" sz="2400" b="0" i="1" u="none" strike="noStrike" baseline="0" dirty="0"/>
              <a:t>P</a:t>
            </a:r>
            <a:r>
              <a:rPr lang="en-US" sz="2400" b="0" i="0" u="none" strike="noStrike" baseline="0" dirty="0"/>
              <a:t>2, …, </a:t>
            </a:r>
            <a:r>
              <a:rPr lang="en-US" sz="2400" b="0" i="1" u="none" strike="noStrike" baseline="0" dirty="0" err="1"/>
              <a:t>Pn</a:t>
            </a:r>
            <a:r>
              <a:rPr lang="en-US" sz="2400" b="0" i="0" u="none" strike="noStrike" baseline="0" dirty="0"/>
              <a:t>}, the set consisting of all the processes in the system.</a:t>
            </a:r>
          </a:p>
          <a:p>
            <a:pPr marL="742950" lvl="1" indent="-285750">
              <a:buFont typeface="Wingdings" panose="05000000000000000000" pitchFamily="2" charset="2"/>
              <a:buChar char="Ø"/>
            </a:pPr>
            <a:r>
              <a:rPr lang="en-US" sz="2400" b="0" i="1" u="none" strike="noStrike" baseline="0" dirty="0"/>
              <a:t>R </a:t>
            </a:r>
            <a:r>
              <a:rPr lang="en-US" sz="2400" b="0" i="0" u="none" strike="noStrike" baseline="0" dirty="0"/>
              <a:t>= {</a:t>
            </a:r>
            <a:r>
              <a:rPr lang="en-US" sz="2400" b="0" i="1" u="none" strike="noStrike" baseline="0" dirty="0"/>
              <a:t>R</a:t>
            </a:r>
            <a:r>
              <a:rPr lang="en-US" sz="2400" b="0" i="0" u="none" strike="noStrike" baseline="0" dirty="0"/>
              <a:t>1, </a:t>
            </a:r>
            <a:r>
              <a:rPr lang="en-US" sz="2400" b="0" i="1" u="none" strike="noStrike" baseline="0" dirty="0"/>
              <a:t>R</a:t>
            </a:r>
            <a:r>
              <a:rPr lang="en-US" sz="2400" b="0" i="0" u="none" strike="noStrike" baseline="0" dirty="0"/>
              <a:t>2, …, </a:t>
            </a:r>
            <a:r>
              <a:rPr lang="en-US" sz="2400" b="0" i="1" u="none" strike="noStrike" baseline="0" dirty="0"/>
              <a:t>Rm</a:t>
            </a:r>
            <a:r>
              <a:rPr lang="en-US" sz="2400" b="0" i="0" u="none" strike="noStrike" baseline="0" dirty="0"/>
              <a:t>}, the set consisting of all resource types in the system.</a:t>
            </a:r>
          </a:p>
          <a:p>
            <a:pPr marL="742950" lvl="1" indent="-285750">
              <a:buFont typeface="Wingdings" panose="05000000000000000000" pitchFamily="2" charset="2"/>
              <a:buChar char="Ø"/>
            </a:pPr>
            <a:r>
              <a:rPr lang="en-US" sz="2400" b="0" i="0" u="none" strike="noStrike" baseline="0" dirty="0"/>
              <a:t>Request edge – directed edge </a:t>
            </a:r>
            <a:r>
              <a:rPr lang="en-US" sz="2400" b="0" i="1" u="none" strike="noStrike" baseline="0" dirty="0"/>
              <a:t>P</a:t>
            </a:r>
            <a:r>
              <a:rPr lang="en-US" sz="2400" b="0" i="0" u="none" strike="noStrike" baseline="0" dirty="0"/>
              <a:t>1 → </a:t>
            </a:r>
            <a:r>
              <a:rPr lang="en-US" sz="2400" b="0" i="1" u="none" strike="noStrike" baseline="0" dirty="0" err="1"/>
              <a:t>Rj</a:t>
            </a:r>
            <a:endParaRPr lang="en-US" sz="2400" b="0" i="1" u="none" strike="noStrike" baseline="0" dirty="0"/>
          </a:p>
          <a:p>
            <a:pPr marL="742950" lvl="1" indent="-285750">
              <a:buFont typeface="Wingdings" panose="05000000000000000000" pitchFamily="2" charset="2"/>
              <a:buChar char="Ø"/>
            </a:pPr>
            <a:r>
              <a:rPr lang="en-US" sz="2400" b="0" i="0" u="none" strike="noStrike" baseline="0" dirty="0"/>
              <a:t>Assignment edge – directed edge </a:t>
            </a:r>
            <a:r>
              <a:rPr lang="en-US" sz="2400" b="0" i="1" u="none" strike="noStrike" baseline="0" dirty="0" err="1"/>
              <a:t>Rj</a:t>
            </a:r>
            <a:r>
              <a:rPr lang="en-US" sz="2400" b="0" i="1" u="none" strike="noStrike" baseline="0" dirty="0"/>
              <a:t> </a:t>
            </a:r>
            <a:r>
              <a:rPr lang="en-US" sz="2400" b="0" i="0" u="none" strike="noStrike" baseline="0" dirty="0"/>
              <a:t>→ </a:t>
            </a:r>
            <a:r>
              <a:rPr lang="en-US" sz="2400" b="0" i="1" u="none" strike="noStrike" baseline="0" dirty="0"/>
              <a:t>Pi</a:t>
            </a:r>
          </a:p>
          <a:p>
            <a:pPr marL="742950" lvl="1" indent="-285750">
              <a:buFont typeface="Wingdings" panose="05000000000000000000" pitchFamily="2" charset="2"/>
              <a:buChar char="Ø"/>
            </a:pPr>
            <a:endParaRPr kumimoji="0" lang="en-US" sz="2400" i="1" kern="1200" cap="none" spc="0" normalizeH="0" noProof="0" dirty="0">
              <a:ln>
                <a:noFill/>
              </a:ln>
              <a:solidFill>
                <a:prstClr val="black"/>
              </a:solidFill>
              <a:effectLst/>
              <a:uLnTx/>
              <a:uFillTx/>
              <a:ea typeface="+mn-ea"/>
              <a:cs typeface="+mn-cs"/>
            </a:endParaRPr>
          </a:p>
          <a:p>
            <a:pPr marL="742950" lvl="1" indent="-285750">
              <a:buFont typeface="Wingdings" panose="05000000000000000000" pitchFamily="2" charset="2"/>
              <a:buChar char="Ø"/>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A5296C6-959A-4C9B-A2B9-B3D1AE3B900B}"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27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603" y="1535769"/>
            <a:ext cx="9916572"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4472C4"/>
                </a:solidFill>
                <a:effectLst/>
                <a:uLnTx/>
                <a:uFillTx/>
                <a:latin typeface="Calibri" panose="020F0502020204030204"/>
                <a:ea typeface="+mn-ea"/>
                <a:cs typeface="+mn-cs"/>
              </a:rPr>
              <a:t>Resource-Allocation Graph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Helvetica-Bold"/>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A5296C6-959A-4C9B-A2B9-B3D1AE3B900B}"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Rectangle 3">
            <a:extLst>
              <a:ext uri="{FF2B5EF4-FFF2-40B4-BE49-F238E27FC236}">
                <a16:creationId xmlns:a16="http://schemas.microsoft.com/office/drawing/2014/main" id="{1336A890-C4F8-496C-BB8B-2E298F8F21D9}"/>
              </a:ext>
            </a:extLst>
          </p:cNvPr>
          <p:cNvSpPr txBox="1">
            <a:spLocks noChangeArrowheads="1"/>
          </p:cNvSpPr>
          <p:nvPr/>
        </p:nvSpPr>
        <p:spPr>
          <a:xfrm>
            <a:off x="1066800" y="1447800"/>
            <a:ext cx="7029450" cy="49149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altLang="en-US" i="1" dirty="0"/>
          </a:p>
          <a:p>
            <a:endParaRPr lang="en-US" altLang="en-US" i="1" dirty="0"/>
          </a:p>
        </p:txBody>
      </p:sp>
      <p:pic>
        <p:nvPicPr>
          <p:cNvPr id="4" name="Picture 3">
            <a:extLst>
              <a:ext uri="{FF2B5EF4-FFF2-40B4-BE49-F238E27FC236}">
                <a16:creationId xmlns:a16="http://schemas.microsoft.com/office/drawing/2014/main" id="{1907A5CF-205C-49F3-8159-0E20FE4B2982}"/>
              </a:ext>
            </a:extLst>
          </p:cNvPr>
          <p:cNvPicPr>
            <a:picLocks noChangeAspect="1"/>
          </p:cNvPicPr>
          <p:nvPr/>
        </p:nvPicPr>
        <p:blipFill>
          <a:blip r:embed="rId2"/>
          <a:stretch>
            <a:fillRect/>
          </a:stretch>
        </p:blipFill>
        <p:spPr>
          <a:xfrm>
            <a:off x="1066800" y="2162175"/>
            <a:ext cx="9658350" cy="4157662"/>
          </a:xfrm>
          <a:prstGeom prst="rect">
            <a:avLst/>
          </a:prstGeom>
        </p:spPr>
      </p:pic>
    </p:spTree>
    <p:extLst>
      <p:ext uri="{BB962C8B-B14F-4D97-AF65-F5344CB8AC3E}">
        <p14:creationId xmlns:p14="http://schemas.microsoft.com/office/powerpoint/2010/main" val="1882731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0025" y="1535769"/>
            <a:ext cx="7058025" cy="553997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solidFill>
                <a:effectLst/>
                <a:uLnTx/>
                <a:uFillTx/>
                <a:latin typeface="Calibri" panose="020F0502020204030204"/>
                <a:ea typeface="+mn-ea"/>
                <a:cs typeface="+mn-cs"/>
              </a:rPr>
              <a:t>Resource Allocation Graph</a:t>
            </a:r>
          </a:p>
          <a:p>
            <a:pPr algn="l"/>
            <a:r>
              <a:rPr lang="en-US" sz="1800" b="0" i="0" u="none" strike="noStrike" baseline="0" dirty="0"/>
              <a:t>The sets </a:t>
            </a:r>
            <a:r>
              <a:rPr lang="en-US" sz="1800" b="0" i="1" u="none" strike="noStrike" baseline="0" dirty="0"/>
              <a:t>P, </a:t>
            </a:r>
            <a:r>
              <a:rPr lang="en-US" dirty="0"/>
              <a:t>R</a:t>
            </a:r>
            <a:r>
              <a:rPr lang="en-US" sz="1800" b="0" i="0" u="none" strike="noStrike" baseline="0" dirty="0"/>
              <a:t> and </a:t>
            </a:r>
            <a:r>
              <a:rPr lang="en-US" sz="1800" b="0" i="1" u="none" strike="noStrike" baseline="0" dirty="0"/>
              <a:t>E:</a:t>
            </a:r>
          </a:p>
          <a:p>
            <a:pPr algn="l"/>
            <a:r>
              <a:rPr lang="en-IN" sz="1800" b="0" i="0" u="none" strike="noStrike" baseline="0" dirty="0"/>
              <a:t> </a:t>
            </a:r>
            <a:r>
              <a:rPr lang="en-IN" sz="1800" b="0" i="1" u="none" strike="noStrike" baseline="0" dirty="0"/>
              <a:t>P </a:t>
            </a:r>
            <a:r>
              <a:rPr lang="en-IN" sz="1800" b="0" i="0" u="none" strike="noStrike" baseline="0" dirty="0"/>
              <a:t>== {P1, P2, P3}</a:t>
            </a:r>
          </a:p>
          <a:p>
            <a:pPr algn="l"/>
            <a:r>
              <a:rPr lang="en-IN" sz="1800" b="0" i="0" u="none" strike="noStrike" baseline="0" dirty="0"/>
              <a:t>R== {R1, R2, R3, R4}</a:t>
            </a:r>
          </a:p>
          <a:p>
            <a:pPr algn="l"/>
            <a:r>
              <a:rPr lang="pt-BR" sz="1800" b="0" i="0" u="none" strike="noStrike" baseline="0" dirty="0"/>
              <a:t> </a:t>
            </a:r>
            <a:r>
              <a:rPr lang="pt-BR" sz="1800" b="0" i="1" u="none" strike="noStrike" baseline="0" dirty="0"/>
              <a:t>E </a:t>
            </a:r>
            <a:r>
              <a:rPr lang="pt-BR" sz="1800" b="0" i="0" u="none" strike="noStrike" baseline="0" dirty="0"/>
              <a:t>== {Pl</a:t>
            </a:r>
            <a:r>
              <a:rPr lang="pt-BR" sz="1800" b="0" i="0" u="none" strike="noStrike" baseline="0" dirty="0">
                <a:sym typeface="Wingdings" panose="05000000000000000000" pitchFamily="2" charset="2"/>
              </a:rPr>
              <a:t></a:t>
            </a:r>
            <a:r>
              <a:rPr lang="pt-BR" sz="1800" b="0" i="0" u="none" strike="noStrike" baseline="0" dirty="0"/>
              <a:t> R1, p2</a:t>
            </a:r>
            <a:r>
              <a:rPr lang="pt-BR" sz="1800" b="0" i="0" u="none" strike="noStrike" baseline="0" dirty="0">
                <a:sym typeface="Wingdings" panose="05000000000000000000" pitchFamily="2" charset="2"/>
              </a:rPr>
              <a:t></a:t>
            </a:r>
            <a:r>
              <a:rPr lang="pt-BR" sz="1800" b="0" i="0" u="none" strike="noStrike" baseline="0" dirty="0"/>
              <a:t> </a:t>
            </a:r>
            <a:r>
              <a:rPr lang="pt-BR" sz="1800" b="0" i="1" u="none" strike="noStrike" baseline="0" dirty="0"/>
              <a:t>R3, </a:t>
            </a:r>
            <a:r>
              <a:rPr lang="pt-BR" sz="1800" b="0" i="0" u="none" strike="noStrike" baseline="0" dirty="0"/>
              <a:t>Rl</a:t>
            </a:r>
            <a:r>
              <a:rPr lang="pt-BR" sz="1800" b="0" i="0" u="none" strike="noStrike" baseline="0" dirty="0">
                <a:sym typeface="Wingdings" panose="05000000000000000000" pitchFamily="2" charset="2"/>
              </a:rPr>
              <a:t></a:t>
            </a:r>
            <a:r>
              <a:rPr lang="pt-BR" sz="1800" b="0" i="0" u="none" strike="noStrike" baseline="0" dirty="0"/>
              <a:t> </a:t>
            </a:r>
            <a:r>
              <a:rPr lang="pt-BR" sz="1800" b="0" i="1" u="none" strike="noStrike" baseline="0" dirty="0"/>
              <a:t>p2, </a:t>
            </a:r>
            <a:r>
              <a:rPr lang="pt-BR" sz="1800" b="0" i="0" u="none" strike="noStrike" baseline="0" dirty="0"/>
              <a:t>R2</a:t>
            </a:r>
            <a:r>
              <a:rPr lang="pt-BR" sz="1800" b="0" i="0" u="none" strike="noStrike" baseline="0" dirty="0">
                <a:sym typeface="Wingdings" panose="05000000000000000000" pitchFamily="2" charset="2"/>
              </a:rPr>
              <a:t></a:t>
            </a:r>
            <a:r>
              <a:rPr lang="pt-BR" sz="1800" b="0" i="0" u="none" strike="noStrike" baseline="0" dirty="0"/>
              <a:t> </a:t>
            </a:r>
            <a:r>
              <a:rPr lang="pt-BR" sz="1800" b="0" i="1" u="none" strike="noStrike" baseline="0" dirty="0"/>
              <a:t>p2,</a:t>
            </a:r>
            <a:r>
              <a:rPr lang="pt-BR" sz="1800" b="0" i="0" u="none" strike="noStrike" baseline="0" dirty="0"/>
              <a:t>R2</a:t>
            </a:r>
            <a:r>
              <a:rPr lang="pt-BR" sz="1800" b="0" i="0" u="none" strike="noStrike" baseline="0" dirty="0">
                <a:sym typeface="Wingdings" panose="05000000000000000000" pitchFamily="2" charset="2"/>
              </a:rPr>
              <a:t></a:t>
            </a:r>
            <a:r>
              <a:rPr lang="pt-BR" sz="1800" b="0" i="0" u="none" strike="noStrike" baseline="0" dirty="0"/>
              <a:t> Pl, R3</a:t>
            </a:r>
            <a:r>
              <a:rPr lang="pt-BR" sz="1800" b="0" i="0" u="none" strike="noStrike" baseline="0" dirty="0">
                <a:sym typeface="Wingdings" panose="05000000000000000000" pitchFamily="2" charset="2"/>
              </a:rPr>
              <a:t></a:t>
            </a:r>
            <a:r>
              <a:rPr lang="pt-BR" sz="1800" b="0" i="0" u="none" strike="noStrike" baseline="0" dirty="0"/>
              <a:t> P3}</a:t>
            </a:r>
          </a:p>
          <a:p>
            <a:pPr algn="l"/>
            <a:r>
              <a:rPr lang="en-IN" sz="1800" b="0" i="0" u="none" strike="noStrike" baseline="0" dirty="0"/>
              <a:t>Resource instances:</a:t>
            </a:r>
          </a:p>
          <a:p>
            <a:pPr marL="742950" lvl="1" indent="-285750">
              <a:buFont typeface="Wingdings" panose="05000000000000000000" pitchFamily="2" charset="2"/>
              <a:buChar char="Ø"/>
            </a:pPr>
            <a:r>
              <a:rPr lang="en-US" b="0" i="0" u="none" strike="noStrike" baseline="0" dirty="0"/>
              <a:t>One instance of resource type R1</a:t>
            </a:r>
          </a:p>
          <a:p>
            <a:pPr marL="742950" lvl="1" indent="-285750">
              <a:buFont typeface="Wingdings" panose="05000000000000000000" pitchFamily="2" charset="2"/>
              <a:buChar char="Ø"/>
            </a:pPr>
            <a:r>
              <a:rPr lang="en-US" b="0" i="0" u="none" strike="noStrike" baseline="0" dirty="0"/>
              <a:t>Two instances of resource type R2</a:t>
            </a:r>
          </a:p>
          <a:p>
            <a:pPr marL="742950" lvl="1" indent="-285750">
              <a:buFont typeface="Wingdings" panose="05000000000000000000" pitchFamily="2" charset="2"/>
              <a:buChar char="Ø"/>
            </a:pPr>
            <a:r>
              <a:rPr lang="en-US" b="0" i="0" u="none" strike="noStrike" baseline="0" dirty="0"/>
              <a:t>One instance of resource type R3</a:t>
            </a:r>
          </a:p>
          <a:p>
            <a:pPr marL="742950" lvl="1" indent="-285750">
              <a:buFont typeface="Wingdings" panose="05000000000000000000" pitchFamily="2" charset="2"/>
              <a:buChar char="Ø"/>
            </a:pPr>
            <a:r>
              <a:rPr lang="en-US" b="0" i="0" u="none" strike="noStrike" baseline="0" dirty="0"/>
              <a:t>Three instances of resource type </a:t>
            </a:r>
            <a:r>
              <a:rPr lang="en-US" dirty="0"/>
              <a:t>R4</a:t>
            </a:r>
            <a:endParaRPr lang="en-US" b="0" i="0" u="none" strike="noStrike" baseline="0" dirty="0"/>
          </a:p>
          <a:p>
            <a:pPr algn="l"/>
            <a:r>
              <a:rPr lang="en-IN" sz="1800" b="0" i="0" u="none" strike="noStrike" baseline="0" dirty="0"/>
              <a:t>Process states:</a:t>
            </a:r>
          </a:p>
          <a:p>
            <a:pPr marL="742950" lvl="1" indent="-285750">
              <a:buFont typeface="Wingdings" panose="05000000000000000000" pitchFamily="2" charset="2"/>
              <a:buChar char="Ø"/>
            </a:pPr>
            <a:r>
              <a:rPr lang="en-US" b="0" i="0" u="none" strike="noStrike" baseline="0" dirty="0"/>
              <a:t>Process P1 is holding an instance of resource type R2 and is waiting for an instance of resource type R1 .</a:t>
            </a:r>
          </a:p>
          <a:p>
            <a:pPr marL="742950" lvl="1" indent="-285750">
              <a:buFont typeface="Wingdings" panose="05000000000000000000" pitchFamily="2" charset="2"/>
              <a:buChar char="Ø"/>
            </a:pPr>
            <a:r>
              <a:rPr lang="en-US" b="0" i="0" u="none" strike="noStrike" baseline="0" dirty="0"/>
              <a:t>Process P2 is holding an instance of R1 and an instance of R2 and is waiting for an instance of R3.</a:t>
            </a:r>
          </a:p>
          <a:p>
            <a:pPr marL="742950" lvl="1" indent="-285750">
              <a:buFont typeface="Wingdings" panose="05000000000000000000" pitchFamily="2" charset="2"/>
              <a:buChar char="Ø"/>
            </a:pPr>
            <a:r>
              <a:rPr lang="en-US" b="0" i="0" u="none" strike="noStrike" baseline="0" dirty="0"/>
              <a:t>Process </a:t>
            </a:r>
            <a:r>
              <a:rPr lang="en-US" b="0" i="1" u="none" strike="noStrike" baseline="0" dirty="0"/>
              <a:t>P3 </a:t>
            </a:r>
            <a:r>
              <a:rPr lang="en-US" b="0" i="0" u="none" strike="noStrike" baseline="0" dirty="0"/>
              <a:t>is holding an instance of R3 .</a:t>
            </a:r>
            <a:endParaRPr kumimoji="0" lang="en-IN"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CD0731E-0869-46E4-85B7-AA10E77F61D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1030">
            <a:extLst>
              <a:ext uri="{FF2B5EF4-FFF2-40B4-BE49-F238E27FC236}">
                <a16:creationId xmlns:a16="http://schemas.microsoft.com/office/drawing/2014/main" id="{609958B6-7D5A-45DA-BD40-27B379398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024" t="871" r="23206" b="1060"/>
          <a:stretch>
            <a:fillRect/>
          </a:stretch>
        </p:blipFill>
        <p:spPr bwMode="auto">
          <a:xfrm>
            <a:off x="7162800" y="1904535"/>
            <a:ext cx="4392072" cy="4083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1246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603" y="1535769"/>
            <a:ext cx="6249447" cy="489364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solidFill>
                <a:effectLst/>
                <a:uLnTx/>
                <a:uFillTx/>
                <a:latin typeface="Calibri" panose="020F0502020204030204"/>
                <a:ea typeface="+mn-ea"/>
                <a:cs typeface="+mn-cs"/>
              </a:rPr>
              <a:t>Resource Allocation Graph With A Cycle But No Deadlock(p2,p1,p4,p3)</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Helvetica-Bold"/>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4472C4"/>
                </a:solidFill>
                <a:effectLst/>
                <a:uLnTx/>
                <a:uFillTx/>
                <a:ea typeface="+mn-ea"/>
                <a:cs typeface="+mn-cs"/>
              </a:rPr>
              <a:t>Basic Facts</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ea typeface="+mn-ea"/>
                <a:cs typeface="+mn-cs"/>
              </a:rPr>
              <a:t>If graph contains </a:t>
            </a:r>
            <a:r>
              <a:rPr kumimoji="0" lang="en-US" sz="2400" b="1" i="0" u="none" strike="noStrike" kern="1200" cap="none" spc="0" normalizeH="0" baseline="0" noProof="0" dirty="0">
                <a:ln>
                  <a:noFill/>
                </a:ln>
                <a:solidFill>
                  <a:srgbClr val="FF0000"/>
                </a:solidFill>
                <a:effectLst/>
                <a:uLnTx/>
                <a:uFillTx/>
                <a:ea typeface="+mn-ea"/>
                <a:cs typeface="+mn-cs"/>
              </a:rPr>
              <a:t>no cycles ⇒ no deadlock</a:t>
            </a:r>
            <a:r>
              <a:rPr kumimoji="0" lang="en-US" sz="2400" b="0" i="0" u="none" strike="noStrike" kern="1200" cap="none" spc="0" normalizeH="0" baseline="0" noProof="0" dirty="0">
                <a:ln>
                  <a:noFill/>
                </a:ln>
                <a:solidFill>
                  <a:prstClr val="black"/>
                </a:solidFill>
                <a:effectLst/>
                <a:uLnTx/>
                <a:uFillTx/>
                <a:ea typeface="+mn-ea"/>
                <a:cs typeface="+mn-cs"/>
              </a:rPr>
              <a:t>.</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ea typeface="+mn-ea"/>
                <a:cs typeface="+mn-cs"/>
              </a:rPr>
              <a:t>If graph contains a cycle</a:t>
            </a:r>
          </a:p>
          <a:p>
            <a:pPr marL="1200150" lvl="2" indent="-285750" algn="just">
              <a:buFont typeface="Wingdings" panose="05000000000000000000" pitchFamily="2" charset="2"/>
              <a:buChar char="Ø"/>
            </a:pPr>
            <a:r>
              <a:rPr kumimoji="0" lang="en-US" sz="2400" b="0" i="0" u="none" strike="noStrike" kern="1200" cap="none" spc="0" normalizeH="0" baseline="0" noProof="0" dirty="0">
                <a:ln>
                  <a:noFill/>
                </a:ln>
                <a:solidFill>
                  <a:prstClr val="black"/>
                </a:solidFill>
                <a:effectLst/>
                <a:uLnTx/>
                <a:uFillTx/>
                <a:ea typeface="+mn-ea"/>
                <a:cs typeface="+mn-cs"/>
              </a:rPr>
              <a:t> if only one instance per resource type, then deadlock.</a:t>
            </a:r>
          </a:p>
          <a:p>
            <a:pPr marL="1200150" lvl="2" indent="-285750" algn="just">
              <a:buFont typeface="Wingdings" panose="05000000000000000000" pitchFamily="2" charset="2"/>
              <a:buChar char="Ø"/>
            </a:pPr>
            <a:r>
              <a:rPr kumimoji="0" lang="en-US" sz="2400" b="0" i="0" u="none" strike="noStrike" kern="1200" cap="none" spc="0" normalizeH="0" baseline="0" noProof="0" dirty="0">
                <a:ln>
                  <a:noFill/>
                </a:ln>
                <a:solidFill>
                  <a:prstClr val="black"/>
                </a:solidFill>
                <a:effectLst/>
                <a:uLnTx/>
                <a:uFillTx/>
                <a:ea typeface="+mn-ea"/>
                <a:cs typeface="+mn-cs"/>
              </a:rPr>
              <a:t> if several instances per resource type, possibility </a:t>
            </a:r>
            <a:r>
              <a:rPr kumimoji="0" lang="en-IN" sz="2400" b="0" i="0" u="none" strike="noStrike" kern="1200" cap="none" spc="0" normalizeH="0" baseline="0" noProof="0" dirty="0">
                <a:ln>
                  <a:noFill/>
                </a:ln>
                <a:solidFill>
                  <a:prstClr val="black"/>
                </a:solidFill>
                <a:effectLst/>
                <a:uLnTx/>
                <a:uFillTx/>
                <a:ea typeface="+mn-ea"/>
                <a:cs typeface="+mn-cs"/>
              </a:rPr>
              <a:t>of deadlock.</a:t>
            </a:r>
            <a:r>
              <a:rPr kumimoji="0" lang="en-US" sz="2400" b="1" i="0" u="sng" strike="noStrike" kern="1200" cap="none" spc="0" normalizeH="0" baseline="0" noProof="0" dirty="0">
                <a:ln>
                  <a:noFill/>
                </a:ln>
                <a:solidFill>
                  <a:srgbClr val="0070C0"/>
                </a:solidFill>
                <a:effectLst/>
                <a:uLnTx/>
                <a:uFillTx/>
                <a:ea typeface="+mn-ea"/>
                <a:cs typeface="+mn-cs"/>
              </a:rPr>
              <a:t> </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CD0731E-0869-46E4-85B7-AA10E77F61D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4">
            <a:extLst>
              <a:ext uri="{FF2B5EF4-FFF2-40B4-BE49-F238E27FC236}">
                <a16:creationId xmlns:a16="http://schemas.microsoft.com/office/drawing/2014/main" id="{D97753AA-623B-47A1-8BB3-E79C8EDCF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9093" t="700" r="19093" b="700"/>
          <a:stretch>
            <a:fillRect/>
          </a:stretch>
        </p:blipFill>
        <p:spPr bwMode="auto">
          <a:xfrm>
            <a:off x="7631113" y="1771650"/>
            <a:ext cx="4024312" cy="3971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6021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603" y="1535769"/>
            <a:ext cx="6249447" cy="489364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solidFill>
                <a:effectLst/>
                <a:uLnTx/>
                <a:uFillTx/>
                <a:latin typeface="Calibri" panose="020F0502020204030204"/>
                <a:ea typeface="+mn-ea"/>
                <a:cs typeface="+mn-cs"/>
              </a:rPr>
              <a:t>Resource Allocation Graph With A Cycle with Deadlock</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70C0"/>
              </a:solidFill>
              <a:effectLst/>
              <a:uLnTx/>
              <a:uFillTx/>
              <a:latin typeface="Helvetica-Bold"/>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4472C4"/>
                </a:solidFill>
                <a:effectLst/>
                <a:uLnTx/>
                <a:uFillTx/>
                <a:latin typeface="Calibri" panose="020F0502020204030204"/>
                <a:ea typeface="+mn-ea"/>
                <a:cs typeface="+mn-cs"/>
              </a:rPr>
              <a:t>Basic Facts</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If graph contains no cycles ⇒ no deadlock.</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If graph contains a cycle</a:t>
            </a:r>
          </a:p>
          <a:p>
            <a:pPr marL="1200150" marR="0" lvl="2"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if only one instance per resource type, then deadlock.</a:t>
            </a:r>
          </a:p>
          <a:p>
            <a:pPr marL="1200150" marR="0" lvl="2"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if several instances per resource type, possibility </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of deadlock.</a:t>
            </a: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 </a:t>
            </a: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CD0731E-0869-46E4-85B7-AA10E77F61D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5">
            <a:extLst>
              <a:ext uri="{FF2B5EF4-FFF2-40B4-BE49-F238E27FC236}">
                <a16:creationId xmlns:a16="http://schemas.microsoft.com/office/drawing/2014/main" id="{C7C92B4D-34C0-47B5-8B56-7507A72BB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473" t="919" r="23195" b="1358"/>
          <a:stretch>
            <a:fillRect/>
          </a:stretch>
        </p:blipFill>
        <p:spPr bwMode="auto">
          <a:xfrm>
            <a:off x="7999412" y="1622424"/>
            <a:ext cx="3354388" cy="44831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6381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576" y="1535769"/>
            <a:ext cx="11325224" cy="2585323"/>
          </a:xfrm>
          <a:prstGeom prst="rect">
            <a:avLst/>
          </a:prstGeom>
          <a:noFill/>
        </p:spPr>
        <p:txBody>
          <a:bodyPr wrap="square" rtlCol="0">
            <a:spAutoFit/>
          </a:bodyPr>
          <a:lstStyle/>
          <a:p>
            <a:pPr algn="l"/>
            <a:r>
              <a:rPr lang="en-IN" sz="2400" b="1" i="0" u="none" strike="noStrike" baseline="0" dirty="0">
                <a:solidFill>
                  <a:schemeClr val="accent1"/>
                </a:solidFill>
              </a:rPr>
              <a:t>Methods for Handling Deadlocks</a:t>
            </a:r>
          </a:p>
          <a:p>
            <a:pPr algn="l"/>
            <a:endParaRPr lang="en-US" sz="1800" b="0" i="0" u="none" strike="noStrike" baseline="0" dirty="0">
              <a:latin typeface="Helvetica" panose="020B0604020202020204" pitchFamily="34" charset="0"/>
            </a:endParaRPr>
          </a:p>
          <a:p>
            <a:pPr marL="742950" lvl="1" indent="-285750">
              <a:buFont typeface="Wingdings" panose="05000000000000000000" pitchFamily="2" charset="2"/>
              <a:buChar char="Ø"/>
            </a:pPr>
            <a:r>
              <a:rPr lang="en-US" sz="2400" b="0" i="0" u="none" strike="noStrike" baseline="0" dirty="0"/>
              <a:t>Deadlock Prevention or Avoidance- Ensure that the system will </a:t>
            </a:r>
            <a:r>
              <a:rPr lang="en-US" sz="2400" b="0" i="1" u="none" strike="noStrike" baseline="0" dirty="0"/>
              <a:t>never </a:t>
            </a:r>
            <a:r>
              <a:rPr lang="en-US" sz="2400" b="0" i="0" u="none" strike="noStrike" baseline="0" dirty="0"/>
              <a:t>enter a deadlock state</a:t>
            </a:r>
          </a:p>
          <a:p>
            <a:pPr marL="742950" lvl="1" indent="-285750">
              <a:buFont typeface="Wingdings" panose="05000000000000000000" pitchFamily="2" charset="2"/>
              <a:buChar char="Ø"/>
            </a:pPr>
            <a:r>
              <a:rPr lang="en-US" sz="2400" b="0" i="0" u="none" strike="noStrike" baseline="0" dirty="0"/>
              <a:t>Deadlock Detection - Allow the system to enter a deadlock state and then recover.</a:t>
            </a:r>
          </a:p>
          <a:p>
            <a:pPr marL="742950" lvl="1" indent="-285750">
              <a:buFont typeface="Wingdings" panose="05000000000000000000" pitchFamily="2" charset="2"/>
              <a:buChar char="Ø"/>
            </a:pPr>
            <a:r>
              <a:rPr lang="en-US" sz="2400" b="0" i="0" u="none" strike="noStrike" baseline="0" dirty="0"/>
              <a:t>Ignore the problem and pretend that deadlocks never occur in the system; used by most operating systems,</a:t>
            </a:r>
            <a:r>
              <a:rPr lang="en-IN" sz="2400" b="0" i="0" u="none" strike="noStrike" baseline="0" dirty="0"/>
              <a:t>including UNIX.</a:t>
            </a:r>
            <a:endParaRPr kumimoji="0" lang="en-IN" sz="2400" b="0"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4AB4F57-1D60-42FB-AE8C-B279E7E5D3C7}"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825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497669"/>
            <a:ext cx="11325224" cy="5374805"/>
          </a:xfrm>
          <a:prstGeom prst="rect">
            <a:avLst/>
          </a:prstGeom>
          <a:noFill/>
        </p:spPr>
        <p:txBody>
          <a:bodyPr wrap="square" rtlCol="0">
            <a:spAutoFit/>
          </a:bodyPr>
          <a:lstStyle/>
          <a:p>
            <a:pPr algn="l"/>
            <a:r>
              <a:rPr lang="en-IN" sz="2400" b="1" i="0" u="none" strike="noStrike" baseline="0" dirty="0">
                <a:solidFill>
                  <a:schemeClr val="accent1"/>
                </a:solidFill>
              </a:rPr>
              <a:t>Deadlock Prevention</a:t>
            </a:r>
          </a:p>
          <a:p>
            <a:pPr marL="742950" lvl="1" indent="-285750" algn="just">
              <a:buFont typeface="Wingdings" panose="05000000000000000000" pitchFamily="2" charset="2"/>
              <a:buChar char="Ø"/>
            </a:pPr>
            <a:r>
              <a:rPr lang="en-US" sz="2000" b="1" i="0" u="none" strike="noStrike" baseline="0" dirty="0">
                <a:solidFill>
                  <a:srgbClr val="FF0000"/>
                </a:solidFill>
              </a:rPr>
              <a:t>Mutual Exclusion </a:t>
            </a:r>
            <a:endParaRPr lang="en-US" sz="2000" dirty="0">
              <a:solidFill>
                <a:srgbClr val="FF0000"/>
              </a:solidFill>
            </a:endParaRPr>
          </a:p>
          <a:p>
            <a:pPr lvl="3">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   </a:t>
            </a:r>
            <a:r>
              <a:rPr lang="en-US" sz="2000" dirty="0">
                <a:effectLst/>
                <a:latin typeface="Calibri" panose="020F0502020204030204" pitchFamily="34" charset="0"/>
                <a:ea typeface="Calibri" panose="020F0502020204030204" pitchFamily="34" charset="0"/>
                <a:cs typeface="Times New Roman" panose="02020603050405020304" pitchFamily="18" charset="0"/>
              </a:rPr>
              <a:t>Automatically holds for printers and other non-sharables.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3">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b)   Shared entities (read only files) don't need mutual exclusion (and aren’t susceptible to deadlock.)</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3">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c)   Prevention not possible, since some devices are intrinsically non-sharable.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1" algn="just"/>
            <a:endParaRPr lang="en-US" sz="2000" b="0" i="0" u="none" strike="noStrike" baseline="0" dirty="0"/>
          </a:p>
          <a:p>
            <a:pPr marL="800100" lvl="1" indent="-342900" algn="just">
              <a:buFont typeface="Wingdings" panose="05000000000000000000" pitchFamily="2" charset="2"/>
              <a:buChar char="Ø"/>
            </a:pPr>
            <a:r>
              <a:rPr lang="en-US" sz="2000" b="1" i="0" u="none" strike="noStrike" baseline="0" dirty="0">
                <a:solidFill>
                  <a:srgbClr val="FF0000"/>
                </a:solidFill>
              </a:rPr>
              <a:t>Hold and Wait</a:t>
            </a:r>
          </a:p>
          <a:p>
            <a:pPr lvl="3">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   </a:t>
            </a:r>
            <a:r>
              <a:rPr lang="en-US" sz="2000" dirty="0">
                <a:effectLst/>
                <a:latin typeface="Calibri" panose="020F0502020204030204" pitchFamily="34" charset="0"/>
                <a:ea typeface="Calibri" panose="020F0502020204030204" pitchFamily="34" charset="0"/>
                <a:cs typeface="Times New Roman" panose="02020603050405020304" pitchFamily="18" charset="0"/>
              </a:rPr>
              <a:t>Collect all resources before execution.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1714500" lvl="3" indent="-342900">
              <a:lnSpc>
                <a:spcPct val="107000"/>
              </a:lnSpc>
              <a:spcAft>
                <a:spcPts val="800"/>
              </a:spcAft>
              <a:buAutoNum type="alphaLcParenR" startAt="2"/>
            </a:pPr>
            <a:r>
              <a:rPr lang="en-US" sz="2000" dirty="0">
                <a:effectLst/>
                <a:latin typeface="Calibri" panose="020F0502020204030204" pitchFamily="34" charset="0"/>
                <a:ea typeface="Calibri" panose="020F0502020204030204" pitchFamily="34" charset="0"/>
                <a:cs typeface="Times New Roman" panose="02020603050405020304" pitchFamily="18" charset="0"/>
              </a:rPr>
              <a:t>Utilization is low</a:t>
            </a:r>
          </a:p>
          <a:p>
            <a:pPr marL="1714500" lvl="3" indent="-342900">
              <a:lnSpc>
                <a:spcPct val="107000"/>
              </a:lnSpc>
              <a:spcAft>
                <a:spcPts val="800"/>
              </a:spcAft>
              <a:buAutoNum type="alphaLcParenR" startAt="2"/>
            </a:pPr>
            <a:r>
              <a:rPr lang="en-US" sz="2000" dirty="0">
                <a:latin typeface="Calibri" panose="020F0502020204030204" pitchFamily="34" charset="0"/>
                <a:ea typeface="Calibri" panose="020F0502020204030204" pitchFamily="34" charset="0"/>
                <a:cs typeface="Times New Roman" panose="02020603050405020304" pitchFamily="18" charset="0"/>
              </a:rPr>
              <a:t>A Process that needs several popular resources may have to wait indefinitely, because at least one of the resources that it needs is always allocated to some other process.</a:t>
            </a:r>
          </a:p>
          <a:p>
            <a:pPr marL="1714500" lvl="3" indent="-342900">
              <a:lnSpc>
                <a:spcPct val="107000"/>
              </a:lnSpc>
              <a:spcAft>
                <a:spcPts val="800"/>
              </a:spcAft>
              <a:buAutoNum type="alphaLcParenR" startAt="2"/>
            </a:pPr>
            <a:r>
              <a:rPr lang="en-US" sz="2000" dirty="0">
                <a:effectLst/>
                <a:latin typeface="Calibri" panose="020F0502020204030204" pitchFamily="34" charset="0"/>
                <a:ea typeface="Calibri" panose="020F0502020204030204" pitchFamily="34" charset="0"/>
                <a:cs typeface="Times New Roman" panose="02020603050405020304" pitchFamily="18" charset="0"/>
              </a:rPr>
              <a:t>Starvation possible.</a:t>
            </a:r>
          </a:p>
          <a:p>
            <a:pPr algn="l"/>
            <a:endParaRPr kumimoji="0" lang="en-IN" sz="2000" b="0"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51F846C-359B-469C-AC77-896DBF7F5EF0}"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1257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pic>
        <p:nvPicPr>
          <p:cNvPr id="11" name="Picture 10">
            <a:extLst>
              <a:ext uri="{FF2B5EF4-FFF2-40B4-BE49-F238E27FC236}">
                <a16:creationId xmlns:a16="http://schemas.microsoft.com/office/drawing/2014/main" id="{1A03BAFB-4736-4E09-B620-AAF3A0C3D6C9}"/>
              </a:ext>
            </a:extLst>
          </p:cNvPr>
          <p:cNvPicPr>
            <a:picLocks noChangeAspect="1"/>
          </p:cNvPicPr>
          <p:nvPr/>
        </p:nvPicPr>
        <p:blipFill>
          <a:blip r:embed="rId3"/>
          <a:stretch>
            <a:fillRect/>
          </a:stretch>
        </p:blipFill>
        <p:spPr>
          <a:xfrm>
            <a:off x="559294" y="1450975"/>
            <a:ext cx="11123720" cy="4868862"/>
          </a:xfrm>
          <a:prstGeom prst="rect">
            <a:avLst/>
          </a:prstGeom>
        </p:spPr>
      </p:pic>
      <p:sp>
        <p:nvSpPr>
          <p:cNvPr id="3" name="Date Placeholder 2">
            <a:extLst>
              <a:ext uri="{FF2B5EF4-FFF2-40B4-BE49-F238E27FC236}">
                <a16:creationId xmlns:a16="http://schemas.microsoft.com/office/drawing/2014/main" id="{96043663-C318-46EC-B49B-4FD478E4B97B}"/>
              </a:ext>
            </a:extLst>
          </p:cNvPr>
          <p:cNvSpPr>
            <a:spLocks noGrp="1"/>
          </p:cNvSpPr>
          <p:nvPr>
            <p:ph type="dt" sz="half" idx="10"/>
          </p:nvPr>
        </p:nvSpPr>
        <p:spPr/>
        <p:txBody>
          <a:bodyPr/>
          <a:lstStyle/>
          <a:p>
            <a:fld id="{6749927F-3AA7-4F95-AED8-E18B10EEDF54}" type="datetime1">
              <a:rPr lang="en-IN" smtClean="0"/>
              <a:t>13-10-2020</a:t>
            </a:fld>
            <a:endParaRPr lang="en-IN"/>
          </a:p>
        </p:txBody>
      </p:sp>
      <p:sp>
        <p:nvSpPr>
          <p:cNvPr id="4" name="Footer Placeholder 3">
            <a:extLst>
              <a:ext uri="{FF2B5EF4-FFF2-40B4-BE49-F238E27FC236}">
                <a16:creationId xmlns:a16="http://schemas.microsoft.com/office/drawing/2014/main" id="{906CEA6F-B295-4A8F-8EA3-A672A7159DDD}"/>
              </a:ext>
            </a:extLst>
          </p:cNvPr>
          <p:cNvSpPr>
            <a:spLocks noGrp="1"/>
          </p:cNvSpPr>
          <p:nvPr>
            <p:ph type="ftr" sz="quarter" idx="11"/>
          </p:nvPr>
        </p:nvSpPr>
        <p:spPr/>
        <p:txBody>
          <a:bodyPr/>
          <a:lstStyle/>
          <a:p>
            <a:r>
              <a:rPr lang="en-US"/>
              <a:t>SCS1301 Operating System - Unit III Deadlock</a:t>
            </a:r>
            <a:endParaRPr lang="en-IN" dirty="0"/>
          </a:p>
        </p:txBody>
      </p:sp>
      <p:sp>
        <p:nvSpPr>
          <p:cNvPr id="5" name="Slide Number Placeholder 4">
            <a:extLst>
              <a:ext uri="{FF2B5EF4-FFF2-40B4-BE49-F238E27FC236}">
                <a16:creationId xmlns:a16="http://schemas.microsoft.com/office/drawing/2014/main" id="{FA0B180F-60AA-4C84-81BA-AE7CBD4AC049}"/>
              </a:ext>
            </a:extLst>
          </p:cNvPr>
          <p:cNvSpPr>
            <a:spLocks noGrp="1"/>
          </p:cNvSpPr>
          <p:nvPr>
            <p:ph type="sldNum" sz="quarter" idx="12"/>
          </p:nvPr>
        </p:nvSpPr>
        <p:spPr/>
        <p:txBody>
          <a:bodyPr/>
          <a:lstStyle/>
          <a:p>
            <a:fld id="{C47D4F2A-FF3F-4D76-897B-B2071BBC9AF3}" type="slidenum">
              <a:rPr lang="en-IN" smtClean="0"/>
              <a:t>2</a:t>
            </a:fld>
            <a:endParaRPr lang="en-IN"/>
          </a:p>
        </p:txBody>
      </p:sp>
    </p:spTree>
    <p:extLst>
      <p:ext uri="{BB962C8B-B14F-4D97-AF65-F5344CB8AC3E}">
        <p14:creationId xmlns:p14="http://schemas.microsoft.com/office/powerpoint/2010/main" val="2217246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497669"/>
            <a:ext cx="11325224" cy="461049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4472C4"/>
                </a:solidFill>
                <a:effectLst/>
                <a:uLnTx/>
                <a:uFillTx/>
                <a:latin typeface="Calibri" panose="020F0502020204030204"/>
                <a:ea typeface="+mn-ea"/>
                <a:cs typeface="+mn-cs"/>
              </a:rPr>
              <a:t>Deadlock Prevention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none" strike="noStrike" kern="1200" cap="none" spc="0" normalizeH="0" baseline="0" noProof="0" dirty="0">
              <a:ln>
                <a:noFill/>
              </a:ln>
              <a:solidFill>
                <a:srgbClr val="4472C4"/>
              </a:solidFill>
              <a:effectLst/>
              <a:uLnTx/>
              <a:uFillTx/>
              <a:latin typeface="Calibri" panose="020F0502020204030204"/>
              <a:ea typeface="+mn-ea"/>
              <a:cs typeface="+mn-cs"/>
            </a:endParaRPr>
          </a:p>
          <a:p>
            <a:pPr marL="742950" marR="0" lvl="1"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b="1" dirty="0">
                <a:solidFill>
                  <a:srgbClr val="FF0000"/>
                </a:solidFill>
                <a:latin typeface="Calibri" panose="020F0502020204030204"/>
              </a:rPr>
              <a:t>No Preemption</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 </a:t>
            </a:r>
            <a:endPar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endParaRPr>
          </a:p>
          <a:p>
            <a:pPr lvl="2">
              <a:lnSpc>
                <a:spcPct val="107000"/>
              </a:lnSpc>
              <a:spcAft>
                <a:spcPts val="800"/>
              </a:spcAft>
            </a:pPr>
            <a:r>
              <a:rPr kumimoji="0" lang="en-US"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 </a:t>
            </a:r>
            <a:r>
              <a:rPr lang="en-US"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effectLst/>
                <a:latin typeface="Calibri" panose="020F0502020204030204" pitchFamily="34" charset="0"/>
                <a:ea typeface="Calibri" panose="020F0502020204030204" pitchFamily="34" charset="0"/>
                <a:cs typeface="Times New Roman" panose="02020603050405020304" pitchFamily="18" charset="0"/>
              </a:rPr>
              <a:t>Release any resource already being held if the process can't get an additional resource.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b)  Allow preemption - if a needed resource is held by another process, which is also waiting on some resource, steal it. Otherwise wait.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800100" marR="0" lvl="1"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Circular Wait</a:t>
            </a:r>
          </a:p>
          <a:p>
            <a:pPr marL="1257300" lvl="2" indent="-342900">
              <a:lnSpc>
                <a:spcPct val="107000"/>
              </a:lnSpc>
              <a:spcAft>
                <a:spcPts val="800"/>
              </a:spcAft>
              <a:buAutoNum type="alphaLcParenR"/>
            </a:pPr>
            <a:r>
              <a:rPr lang="en-US" sz="2000" dirty="0">
                <a:effectLst/>
                <a:latin typeface="Calibri" panose="020F0502020204030204" pitchFamily="34" charset="0"/>
                <a:ea typeface="Calibri" panose="020F0502020204030204" pitchFamily="34" charset="0"/>
                <a:cs typeface="Times New Roman" panose="02020603050405020304" pitchFamily="18" charset="0"/>
              </a:rPr>
              <a:t>Number resources and only request in ascending order.</a:t>
            </a:r>
          </a:p>
          <a:p>
            <a:pPr lvl="4"/>
            <a:r>
              <a:rPr lang="en-IN" sz="2000" b="0" i="1" u="none" strike="noStrike" baseline="0" dirty="0"/>
              <a:t>F </a:t>
            </a:r>
            <a:r>
              <a:rPr lang="en-IN" sz="2000" b="0" i="0" u="none" strike="noStrike" baseline="0" dirty="0"/>
              <a:t>(tape drive) = 1</a:t>
            </a:r>
          </a:p>
          <a:p>
            <a:pPr lvl="4"/>
            <a:r>
              <a:rPr lang="en-IN" sz="2000" b="0" i="1" u="none" strike="noStrike" baseline="0" dirty="0"/>
              <a:t>F </a:t>
            </a:r>
            <a:r>
              <a:rPr lang="en-IN" sz="2000" b="0" i="0" u="none" strike="noStrike" baseline="0" dirty="0"/>
              <a:t>(disk drive) = 5</a:t>
            </a:r>
          </a:p>
          <a:p>
            <a:pPr lvl="4"/>
            <a:r>
              <a:rPr lang="en-IN" sz="2000" b="0" i="1" u="none" strike="noStrike" baseline="0" dirty="0"/>
              <a:t>F </a:t>
            </a:r>
            <a:r>
              <a:rPr lang="en-IN" sz="2000" b="0" i="0" u="none" strike="noStrike" baseline="0" dirty="0"/>
              <a:t>(printer) = 12</a:t>
            </a:r>
            <a:endParaRPr lang="en-IN" sz="2000" dirty="0">
              <a:effectLst/>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51F846C-359B-469C-AC77-896DBF7F5EF0}"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328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576" y="1535769"/>
            <a:ext cx="11325224" cy="3323987"/>
          </a:xfrm>
          <a:prstGeom prst="rect">
            <a:avLst/>
          </a:prstGeom>
          <a:noFill/>
        </p:spPr>
        <p:txBody>
          <a:bodyPr wrap="square" rtlCol="0">
            <a:spAutoFit/>
          </a:bodyPr>
          <a:lstStyle/>
          <a:p>
            <a:pPr algn="l"/>
            <a:r>
              <a:rPr lang="en-IN" sz="2400" b="1" i="0" u="none" strike="noStrike" baseline="0" dirty="0">
                <a:solidFill>
                  <a:srgbClr val="0070C0"/>
                </a:solidFill>
              </a:rPr>
              <a:t>Deadlock Avoidance</a:t>
            </a:r>
          </a:p>
          <a:p>
            <a:pPr algn="l"/>
            <a:endParaRPr lang="en-IN" sz="1800" b="1" i="0" u="none" strike="noStrike" baseline="0" dirty="0">
              <a:latin typeface="Helvetica-Bold"/>
            </a:endParaRPr>
          </a:p>
          <a:p>
            <a:pPr marL="742950" lvl="1" indent="-285750">
              <a:buFont typeface="Wingdings" panose="05000000000000000000" pitchFamily="2" charset="2"/>
              <a:buChar char="Ø"/>
            </a:pPr>
            <a:r>
              <a:rPr lang="en-US" sz="2400" b="0" i="0" u="none" strike="noStrike" baseline="0" dirty="0"/>
              <a:t>Requires that the system has some additional </a:t>
            </a:r>
            <a:r>
              <a:rPr lang="en-US" sz="2400" b="0" i="1" u="none" strike="noStrike" baseline="0" dirty="0"/>
              <a:t>a </a:t>
            </a:r>
            <a:r>
              <a:rPr lang="en-US" sz="2400" b="0" i="1" u="none" strike="noStrike" baseline="0" dirty="0">
                <a:solidFill>
                  <a:srgbClr val="FF0000"/>
                </a:solidFill>
              </a:rPr>
              <a:t>priori</a:t>
            </a:r>
            <a:r>
              <a:rPr lang="en-US" sz="2400" b="0" i="1" u="none" strike="noStrike" baseline="0" dirty="0"/>
              <a:t> </a:t>
            </a:r>
            <a:r>
              <a:rPr lang="en-US" sz="2400" b="0" i="0" u="none" strike="noStrike" baseline="0" dirty="0"/>
              <a:t>information available.</a:t>
            </a:r>
          </a:p>
          <a:p>
            <a:pPr marL="742950" lvl="1" indent="-285750">
              <a:buFont typeface="Wingdings" panose="05000000000000000000" pitchFamily="2" charset="2"/>
              <a:buChar char="Ø"/>
            </a:pPr>
            <a:r>
              <a:rPr lang="en-US" sz="2400" b="0" i="0" u="none" strike="noStrike" baseline="0" dirty="0"/>
              <a:t>Simplest and most useful model requires that each process declare the </a:t>
            </a:r>
            <a:r>
              <a:rPr lang="en-US" sz="2400" b="0" i="1" u="none" strike="noStrike" baseline="0" dirty="0">
                <a:solidFill>
                  <a:srgbClr val="FF0000"/>
                </a:solidFill>
              </a:rPr>
              <a:t>maximum number </a:t>
            </a:r>
            <a:r>
              <a:rPr lang="en-US" sz="2400" b="0" i="0" u="none" strike="noStrike" baseline="0" dirty="0">
                <a:solidFill>
                  <a:srgbClr val="FF0000"/>
                </a:solidFill>
              </a:rPr>
              <a:t>of resources</a:t>
            </a:r>
            <a:r>
              <a:rPr lang="en-US" sz="2400" b="0" i="0" u="none" strike="noStrike" baseline="0" dirty="0"/>
              <a:t> of each type that it may need. </a:t>
            </a:r>
          </a:p>
          <a:p>
            <a:pPr marL="742950" lvl="1" indent="-285750">
              <a:buFont typeface="Wingdings" panose="05000000000000000000" pitchFamily="2" charset="2"/>
              <a:buChar char="Ø"/>
            </a:pPr>
            <a:r>
              <a:rPr lang="en-US" sz="2400" b="0" i="0" u="none" strike="noStrike" baseline="0" dirty="0"/>
              <a:t>The deadlock-avoidance algorithm dynamically examines the resource-allocation state to ensure that there can never be a circular-wait condition.</a:t>
            </a:r>
          </a:p>
          <a:p>
            <a:pPr marL="742950" lvl="1" indent="-285750">
              <a:buFont typeface="Wingdings" panose="05000000000000000000" pitchFamily="2" charset="2"/>
              <a:buChar char="Ø"/>
            </a:pPr>
            <a:r>
              <a:rPr lang="en-US" sz="2400" b="0" i="0" u="none" strike="noStrike" baseline="0" dirty="0"/>
              <a:t>Resource-allocation </a:t>
            </a:r>
            <a:r>
              <a:rPr lang="en-US" sz="2400" b="0" i="1" u="none" strike="noStrike" baseline="0" dirty="0"/>
              <a:t>state </a:t>
            </a:r>
            <a:r>
              <a:rPr lang="en-US" sz="2400" b="0" i="0" u="none" strike="noStrike" baseline="0" dirty="0"/>
              <a:t>is defined by the number of available and allocated resources, and the maximum demands of the processes.</a:t>
            </a:r>
            <a:endParaRPr kumimoji="0" lang="en-IN" sz="2400" b="0"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CFBD59E-3D69-4ADE-A102-B69D40047B31}"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0852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576" y="1535769"/>
            <a:ext cx="11325224" cy="4524315"/>
          </a:xfrm>
          <a:prstGeom prst="rect">
            <a:avLst/>
          </a:prstGeom>
          <a:noFill/>
        </p:spPr>
        <p:txBody>
          <a:bodyPr wrap="square" rtlCol="0">
            <a:spAutoFit/>
          </a:bodyPr>
          <a:lstStyle/>
          <a:p>
            <a:pPr algn="l"/>
            <a:r>
              <a:rPr lang="en-IN" sz="2400" b="1" i="0" u="none" strike="noStrike" baseline="0" dirty="0">
                <a:solidFill>
                  <a:srgbClr val="0070C0"/>
                </a:solidFill>
              </a:rPr>
              <a:t>Safe State</a:t>
            </a:r>
          </a:p>
          <a:p>
            <a:pPr algn="l"/>
            <a:endParaRPr lang="en-IN" sz="2400" b="1" i="0" u="none" strike="noStrike" baseline="0" dirty="0">
              <a:solidFill>
                <a:srgbClr val="0070C0"/>
              </a:solidFill>
            </a:endParaRPr>
          </a:p>
          <a:p>
            <a:pPr marL="742950" lvl="1" indent="-285750">
              <a:buFont typeface="Wingdings" panose="05000000000000000000" pitchFamily="2" charset="2"/>
              <a:buChar char="Ø"/>
            </a:pPr>
            <a:r>
              <a:rPr lang="en-US" sz="2400" b="0" i="0" u="none" strike="noStrike" baseline="0" dirty="0"/>
              <a:t>When a process requests an available resource, system must decide if immediate allocation leaves the system in a safe state. System is in safe state if there exists a safe sequence of all processes.</a:t>
            </a:r>
          </a:p>
          <a:p>
            <a:pPr marL="742950" lvl="1" indent="-285750">
              <a:buFont typeface="Wingdings" panose="05000000000000000000" pitchFamily="2" charset="2"/>
              <a:buChar char="Ø"/>
            </a:pPr>
            <a:r>
              <a:rPr lang="en-US" sz="2400" b="0" i="0" u="none" strike="noStrike" baseline="0" dirty="0"/>
              <a:t>Sequence &lt;P1, P2, …, </a:t>
            </a:r>
            <a:r>
              <a:rPr lang="en-US" sz="2400" b="0" i="0" u="none" strike="noStrike" baseline="0" dirty="0" err="1"/>
              <a:t>Pn</a:t>
            </a:r>
            <a:r>
              <a:rPr lang="en-US" sz="2400" b="0" i="0" u="none" strike="noStrike" baseline="0" dirty="0"/>
              <a:t>&gt; is safe if for each Pi, the resources that Pi can still request can be satisfied by currently available resources + resources held by all the </a:t>
            </a:r>
            <a:r>
              <a:rPr lang="en-US" sz="2400" b="0" i="0" u="none" strike="noStrike" baseline="0" dirty="0" err="1"/>
              <a:t>Pj</a:t>
            </a:r>
            <a:r>
              <a:rPr lang="en-US" sz="2400" b="0" i="0" u="none" strike="noStrike" baseline="0" dirty="0"/>
              <a:t>, with j&lt;</a:t>
            </a:r>
            <a:r>
              <a:rPr lang="en-US" sz="2400" b="0" i="0" u="none" strike="noStrike" baseline="0" dirty="0" err="1"/>
              <a:t>i</a:t>
            </a:r>
            <a:r>
              <a:rPr lang="en-US" sz="2400" b="0" i="0" u="none" strike="noStrike" baseline="0" dirty="0"/>
              <a:t>.</a:t>
            </a:r>
          </a:p>
          <a:p>
            <a:pPr marL="742950" lvl="1" indent="-285750">
              <a:buFont typeface="Wingdings" panose="05000000000000000000" pitchFamily="2" charset="2"/>
              <a:buChar char="Ø"/>
            </a:pPr>
            <a:r>
              <a:rPr lang="en-US" sz="2400" b="0" i="0" u="none" strike="noStrike" baseline="0" dirty="0"/>
              <a:t>If Pi resource needs are not immediately available, then </a:t>
            </a:r>
            <a:r>
              <a:rPr lang="en-US" sz="2400" b="0" i="1" u="none" strike="noStrike" baseline="0" dirty="0"/>
              <a:t>Pi </a:t>
            </a:r>
            <a:r>
              <a:rPr lang="en-US" sz="2400" b="0" i="0" u="none" strike="noStrike" baseline="0" dirty="0"/>
              <a:t>can wait until all </a:t>
            </a:r>
            <a:r>
              <a:rPr lang="en-US" sz="2400" b="0" i="1" u="none" strike="noStrike" baseline="0" dirty="0" err="1"/>
              <a:t>Pj</a:t>
            </a:r>
            <a:r>
              <a:rPr lang="en-US" sz="2400" b="0" i="1" u="none" strike="noStrike" baseline="0" dirty="0"/>
              <a:t> </a:t>
            </a:r>
            <a:r>
              <a:rPr lang="en-US" sz="2400" b="0" i="0" u="none" strike="noStrike" baseline="0" dirty="0"/>
              <a:t>have finished. When </a:t>
            </a:r>
            <a:r>
              <a:rPr lang="en-US" sz="2400" b="0" i="1" u="none" strike="noStrike" baseline="0" dirty="0" err="1"/>
              <a:t>Pj</a:t>
            </a:r>
            <a:r>
              <a:rPr lang="en-US" sz="2400" b="0" i="1" u="none" strike="noStrike" baseline="0" dirty="0"/>
              <a:t> </a:t>
            </a:r>
            <a:r>
              <a:rPr lang="en-US" sz="2400" b="0" i="0" u="none" strike="noStrike" baseline="0" dirty="0"/>
              <a:t>is finished, </a:t>
            </a:r>
            <a:r>
              <a:rPr lang="en-US" sz="2400" b="0" i="1" u="none" strike="noStrike" baseline="0" dirty="0"/>
              <a:t>P</a:t>
            </a:r>
            <a:r>
              <a:rPr lang="en-US" sz="2400" b="0" i="0" u="none" strike="noStrike" baseline="0" dirty="0"/>
              <a:t>i can obtain needed resources, execute, return allocated resources, and terminate.</a:t>
            </a:r>
          </a:p>
          <a:p>
            <a:pPr marL="742950" lvl="1" indent="-285750">
              <a:buFont typeface="Wingdings" panose="05000000000000000000" pitchFamily="2" charset="2"/>
              <a:buChar char="Ø"/>
            </a:pPr>
            <a:r>
              <a:rPr lang="en-US" sz="2400" b="0" i="0" u="none" strike="noStrike" baseline="0" dirty="0"/>
              <a:t>When </a:t>
            </a:r>
            <a:r>
              <a:rPr lang="en-US" sz="2400" b="0" i="1" u="none" strike="noStrike" baseline="0" dirty="0"/>
              <a:t>Pi </a:t>
            </a:r>
            <a:r>
              <a:rPr lang="en-US" sz="2400" b="0" i="0" u="none" strike="noStrike" baseline="0" dirty="0"/>
              <a:t>terminates, </a:t>
            </a:r>
            <a:r>
              <a:rPr lang="en-US" sz="2400" b="0" i="1" u="none" strike="noStrike" baseline="0" dirty="0"/>
              <a:t>Pi</a:t>
            </a:r>
            <a:r>
              <a:rPr lang="en-US" sz="2400" b="0" i="0" u="none" strike="noStrike" baseline="0" dirty="0"/>
              <a:t>+1 can obtain its needed resources, and so on.</a:t>
            </a:r>
            <a:endParaRPr kumimoji="0" lang="en-IN" sz="2400" b="0"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4F1036-9D44-47C1-B52B-E8CE0756E2D0}"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7228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576" y="1535769"/>
            <a:ext cx="11325224" cy="4431983"/>
          </a:xfrm>
          <a:prstGeom prst="rect">
            <a:avLst/>
          </a:prstGeom>
          <a:noFill/>
        </p:spPr>
        <p:txBody>
          <a:bodyPr wrap="square" rtlCol="0">
            <a:spAutoFit/>
          </a:bodyPr>
          <a:lstStyle/>
          <a:p>
            <a:pPr algn="l"/>
            <a:r>
              <a:rPr lang="en-IN" sz="2400" b="1" i="0" u="none" strike="noStrike" baseline="0" dirty="0">
                <a:solidFill>
                  <a:srgbClr val="0070C0"/>
                </a:solidFill>
              </a:rPr>
              <a:t>Basic Facts</a:t>
            </a:r>
          </a:p>
          <a:p>
            <a:pPr algn="l"/>
            <a:endParaRPr lang="en-IN" sz="1800" b="1" i="0" u="none" strike="noStrike" baseline="0" dirty="0">
              <a:latin typeface="Helvetica-Bold"/>
            </a:endParaRPr>
          </a:p>
          <a:p>
            <a:pPr marL="742950" lvl="1" indent="-285750">
              <a:buFont typeface="Wingdings" panose="05000000000000000000" pitchFamily="2" charset="2"/>
              <a:buChar char="Ø"/>
            </a:pPr>
            <a:r>
              <a:rPr lang="en-US" sz="2400" b="0" i="0" u="none" strike="noStrike" baseline="0" dirty="0"/>
              <a:t>If a system is in safe state ⇒ no deadlocks.</a:t>
            </a:r>
          </a:p>
          <a:p>
            <a:pPr marL="742950" lvl="1" indent="-285750">
              <a:buFont typeface="Wingdings" panose="05000000000000000000" pitchFamily="2" charset="2"/>
              <a:buChar char="Ø"/>
            </a:pPr>
            <a:r>
              <a:rPr lang="en-US" sz="2400" b="0" i="0" u="none" strike="noStrike" baseline="0" dirty="0"/>
              <a:t>If a system is in unsafe state ⇒ possibility of deadlock.</a:t>
            </a:r>
          </a:p>
          <a:p>
            <a:pPr marL="742950" lvl="1" indent="-285750">
              <a:buFont typeface="Wingdings" panose="05000000000000000000" pitchFamily="2" charset="2"/>
              <a:buChar char="Ø"/>
            </a:pPr>
            <a:r>
              <a:rPr lang="en-US" sz="2400" b="0" i="0" u="none" strike="noStrike" baseline="0" dirty="0"/>
              <a:t>Avoidance ⇒ ensure that a system will never enter an unsafe state.</a:t>
            </a:r>
          </a:p>
          <a:p>
            <a:pPr lvl="1"/>
            <a:endParaRPr kumimoji="0" lang="en-US" sz="2400" kern="1200" cap="none" spc="0" normalizeH="0" noProof="0" dirty="0">
              <a:ln>
                <a:noFill/>
              </a:ln>
              <a:solidFill>
                <a:prstClr val="black"/>
              </a:solidFill>
              <a:effectLst/>
              <a:uLnTx/>
              <a:uFillTx/>
              <a:ea typeface="+mn-ea"/>
              <a:cs typeface="+mn-cs"/>
            </a:endParaRPr>
          </a:p>
          <a:p>
            <a:pPr lvl="1"/>
            <a:r>
              <a:rPr lang="en-US" sz="2400" b="0" i="0" u="none" strike="noStrike" baseline="0" dirty="0">
                <a:solidFill>
                  <a:prstClr val="black"/>
                </a:solidFill>
              </a:rPr>
              <a:t>  Process	Maximum(Tape)    Allocated(Tape)	Available Tape Drive in System</a:t>
            </a:r>
          </a:p>
          <a:p>
            <a:pPr lvl="1"/>
            <a:r>
              <a:rPr kumimoji="0" lang="en-US" sz="2400" kern="1200" cap="none" spc="0" normalizeH="0" noProof="0" dirty="0">
                <a:ln>
                  <a:noFill/>
                </a:ln>
                <a:solidFill>
                  <a:prstClr val="black"/>
                </a:solidFill>
                <a:effectLst/>
                <a:uLnTx/>
                <a:uFillTx/>
                <a:ea typeface="+mn-ea"/>
                <a:cs typeface="+mn-cs"/>
              </a:rPr>
              <a:t>	P0	        10		                5			          3</a:t>
            </a:r>
          </a:p>
          <a:p>
            <a:pPr lvl="1"/>
            <a:r>
              <a:rPr lang="en-US" sz="2400" b="0" i="0" u="none" strike="noStrike" baseline="0" dirty="0">
                <a:solidFill>
                  <a:prstClr val="black"/>
                </a:solidFill>
              </a:rPr>
              <a:t>	P1	          4		</a:t>
            </a:r>
            <a:r>
              <a:rPr lang="en-US" sz="2400" dirty="0">
                <a:solidFill>
                  <a:prstClr val="black"/>
                </a:solidFill>
              </a:rPr>
              <a:t>                2</a:t>
            </a:r>
          </a:p>
          <a:p>
            <a:pPr lvl="1"/>
            <a:r>
              <a:rPr kumimoji="0" lang="en-US" sz="2400" b="0" i="0" u="none" strike="noStrike" kern="1200" cap="none" spc="0" normalizeH="0" baseline="0" noProof="0" dirty="0">
                <a:ln>
                  <a:noFill/>
                </a:ln>
                <a:solidFill>
                  <a:prstClr val="black"/>
                </a:solidFill>
                <a:effectLst/>
                <a:uLnTx/>
                <a:uFillTx/>
                <a:ea typeface="+mn-ea"/>
                <a:cs typeface="+mn-cs"/>
              </a:rPr>
              <a:t>       P2  	          9	                             2</a:t>
            </a:r>
          </a:p>
          <a:p>
            <a:pPr lvl="1"/>
            <a:endParaRPr lang="en-US" sz="2400" dirty="0">
              <a:solidFill>
                <a:prstClr val="black"/>
              </a:solidFill>
            </a:endParaRPr>
          </a:p>
          <a:p>
            <a:pPr lvl="1"/>
            <a:r>
              <a:rPr kumimoji="0" lang="en-US" sz="2400" b="0" i="0" u="none" strike="noStrike" kern="1200" cap="none" spc="0" normalizeH="0" baseline="0" noProof="0" dirty="0">
                <a:ln>
                  <a:noFill/>
                </a:ln>
                <a:solidFill>
                  <a:prstClr val="black"/>
                </a:solidFill>
                <a:effectLst/>
                <a:uLnTx/>
                <a:uFillTx/>
                <a:ea typeface="+mn-ea"/>
                <a:cs typeface="+mn-cs"/>
              </a:rPr>
              <a:t>Safe Sequence &lt;P1,P0,P2&gt;</a:t>
            </a:r>
            <a:endParaRPr kumimoji="0" lang="en-IN" sz="2400" b="0"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476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526244"/>
            <a:ext cx="11325224"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i="0" u="none" strike="noStrike" baseline="0" dirty="0">
                <a:solidFill>
                  <a:srgbClr val="0070C0"/>
                </a:solidFill>
              </a:rPr>
              <a:t>Safe, Unsafe , Deadlock State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Helvetica-Bold"/>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4C3AC7D-6889-43CD-93BF-57834F9EAA29}"/>
              </a:ext>
            </a:extLst>
          </p:cNvPr>
          <p:cNvPicPr>
            <a:picLocks noChangeAspect="1"/>
          </p:cNvPicPr>
          <p:nvPr/>
        </p:nvPicPr>
        <p:blipFill>
          <a:blip r:embed="rId2"/>
          <a:stretch>
            <a:fillRect/>
          </a:stretch>
        </p:blipFill>
        <p:spPr>
          <a:xfrm>
            <a:off x="3294927" y="2869713"/>
            <a:ext cx="5601423" cy="2789499"/>
          </a:xfrm>
          <a:prstGeom prst="rect">
            <a:avLst/>
          </a:prstGeom>
        </p:spPr>
      </p:pic>
    </p:spTree>
    <p:extLst>
      <p:ext uri="{BB962C8B-B14F-4D97-AF65-F5344CB8AC3E}">
        <p14:creationId xmlns:p14="http://schemas.microsoft.com/office/powerpoint/2010/main" val="34263507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526244"/>
            <a:ext cx="11325224" cy="2646878"/>
          </a:xfrm>
          <a:prstGeom prst="rect">
            <a:avLst/>
          </a:prstGeom>
          <a:noFill/>
        </p:spPr>
        <p:txBody>
          <a:bodyPr wrap="square" rtlCol="0">
            <a:spAutoFit/>
          </a:bodyPr>
          <a:lstStyle/>
          <a:p>
            <a:pPr algn="l"/>
            <a:r>
              <a:rPr lang="en-IN" sz="2400" b="1" i="0" u="none" strike="noStrike" baseline="0" dirty="0">
                <a:solidFill>
                  <a:schemeClr val="accent1"/>
                </a:solidFill>
              </a:rPr>
              <a:t>Resource-Allocation Graph Algorithm(one instance of each resource)</a:t>
            </a:r>
          </a:p>
          <a:p>
            <a:pPr algn="l"/>
            <a:endParaRPr lang="en-IN" sz="2400" b="1" i="0" u="none" strike="noStrike" baseline="0" dirty="0">
              <a:solidFill>
                <a:schemeClr val="accent1"/>
              </a:solidFill>
            </a:endParaRPr>
          </a:p>
          <a:p>
            <a:pPr marL="742950" lvl="1" indent="-285750">
              <a:buFont typeface="Wingdings" panose="05000000000000000000" pitchFamily="2" charset="2"/>
              <a:buChar char="Ø"/>
            </a:pPr>
            <a:r>
              <a:rPr lang="en-US" sz="2000" b="0" i="1" u="none" strike="noStrike" baseline="0" dirty="0"/>
              <a:t>Claim edge P1</a:t>
            </a:r>
            <a:r>
              <a:rPr lang="en-US" sz="2000" b="0" i="0" u="none" strike="noStrike" baseline="0" dirty="0"/>
              <a:t>→ </a:t>
            </a:r>
            <a:r>
              <a:rPr lang="en-US" sz="2000" b="0" i="1" u="none" strike="noStrike" baseline="0" dirty="0"/>
              <a:t>R2 </a:t>
            </a:r>
            <a:r>
              <a:rPr lang="en-US" sz="2000" b="0" i="0" u="none" strike="noStrike" baseline="0" dirty="0"/>
              <a:t>indicated that process </a:t>
            </a:r>
            <a:r>
              <a:rPr lang="en-US" sz="2000" b="0" i="1" u="none" strike="noStrike" baseline="0" dirty="0"/>
              <a:t>P1</a:t>
            </a:r>
            <a:r>
              <a:rPr lang="en-US" sz="2000" b="0" i="0" u="none" strike="noStrike" baseline="0" dirty="0"/>
              <a:t>may request resource </a:t>
            </a:r>
            <a:r>
              <a:rPr lang="en-US" sz="2000" b="0" i="1" u="none" strike="noStrike" baseline="0" dirty="0"/>
              <a:t>R2</a:t>
            </a:r>
            <a:r>
              <a:rPr lang="en-US" sz="2000" b="0" i="0" u="none" strike="noStrike" baseline="0" dirty="0"/>
              <a:t>; represented by a dashed line.</a:t>
            </a:r>
          </a:p>
          <a:p>
            <a:pPr marL="742950" lvl="1" indent="-285750">
              <a:buFont typeface="Wingdings" panose="05000000000000000000" pitchFamily="2" charset="2"/>
              <a:buChar char="Ø"/>
            </a:pPr>
            <a:r>
              <a:rPr lang="en-US" sz="2000" b="0" i="0" u="none" strike="noStrike" baseline="0" dirty="0"/>
              <a:t>Claim edge converts to request edge when a process requests a resource.</a:t>
            </a:r>
          </a:p>
          <a:p>
            <a:pPr marL="742950" lvl="1" indent="-285750">
              <a:buFont typeface="Wingdings" panose="05000000000000000000" pitchFamily="2" charset="2"/>
              <a:buChar char="Ø"/>
            </a:pPr>
            <a:r>
              <a:rPr lang="en-US" sz="2000" b="0" i="0" u="none" strike="noStrike" baseline="0" dirty="0"/>
              <a:t>When a resource is released by a process, assignment edge reconverts to a claim edge.</a:t>
            </a:r>
          </a:p>
          <a:p>
            <a:pPr marL="742950" lvl="1" indent="-285750">
              <a:buFont typeface="Wingdings" panose="05000000000000000000" pitchFamily="2" charset="2"/>
              <a:buChar char="Ø"/>
            </a:pPr>
            <a:r>
              <a:rPr lang="en-US" sz="2000" b="0" i="0" u="none" strike="noStrike" baseline="0" dirty="0"/>
              <a:t> Resources must be claimed </a:t>
            </a:r>
            <a:r>
              <a:rPr lang="en-US" sz="2000" b="0" i="1" u="none" strike="noStrike" baseline="0" dirty="0"/>
              <a:t>a priori </a:t>
            </a:r>
            <a:r>
              <a:rPr lang="en-US" sz="2000" b="0" i="0" u="none" strike="noStrike" baseline="0" dirty="0"/>
              <a:t>in the system.</a:t>
            </a:r>
          </a:p>
          <a:p>
            <a:pPr lvl="1"/>
            <a:endParaRPr kumimoji="0" lang="en-US" kern="1200" cap="none" spc="0" normalizeH="0" noProof="0" dirty="0">
              <a:ln>
                <a:noFill/>
              </a:ln>
              <a:solidFill>
                <a:prstClr val="black"/>
              </a:solidFill>
              <a:effectLst/>
              <a:uLnTx/>
              <a:uFillTx/>
              <a:latin typeface="Helvetica"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447C667-83E2-4B94-AE97-F088F5398643}"/>
              </a:ext>
            </a:extLst>
          </p:cNvPr>
          <p:cNvPicPr>
            <a:picLocks noChangeAspect="1"/>
          </p:cNvPicPr>
          <p:nvPr/>
        </p:nvPicPr>
        <p:blipFill>
          <a:blip r:embed="rId2"/>
          <a:stretch>
            <a:fillRect/>
          </a:stretch>
        </p:blipFill>
        <p:spPr>
          <a:xfrm>
            <a:off x="3422127" y="4089099"/>
            <a:ext cx="3264423" cy="2002420"/>
          </a:xfrm>
          <a:prstGeom prst="rect">
            <a:avLst/>
          </a:prstGeom>
        </p:spPr>
      </p:pic>
    </p:spTree>
    <p:extLst>
      <p:ext uri="{BB962C8B-B14F-4D97-AF65-F5344CB8AC3E}">
        <p14:creationId xmlns:p14="http://schemas.microsoft.com/office/powerpoint/2010/main" val="9380094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526244"/>
            <a:ext cx="11325224"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u="none" strike="noStrike" baseline="0" dirty="0">
                <a:solidFill>
                  <a:srgbClr val="0070C0"/>
                </a:solidFill>
              </a:rPr>
              <a:t>Unsafe State In Resource-Allocation Graph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latin typeface="Helvetica-Bold"/>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baseline="0" dirty="0">
              <a:latin typeface="Helvetica-Bold"/>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D1AE18A-91F7-45F8-8AC1-D92D86C02AD0}"/>
              </a:ext>
            </a:extLst>
          </p:cNvPr>
          <p:cNvPicPr>
            <a:picLocks noChangeAspect="1"/>
          </p:cNvPicPr>
          <p:nvPr/>
        </p:nvPicPr>
        <p:blipFill>
          <a:blip r:embed="rId2"/>
          <a:stretch>
            <a:fillRect/>
          </a:stretch>
        </p:blipFill>
        <p:spPr>
          <a:xfrm>
            <a:off x="3219450" y="2617493"/>
            <a:ext cx="5172075" cy="2714263"/>
          </a:xfrm>
          <a:prstGeom prst="rect">
            <a:avLst/>
          </a:prstGeom>
        </p:spPr>
      </p:pic>
    </p:spTree>
    <p:extLst>
      <p:ext uri="{BB962C8B-B14F-4D97-AF65-F5344CB8AC3E}">
        <p14:creationId xmlns:p14="http://schemas.microsoft.com/office/powerpoint/2010/main" val="3857641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526244"/>
            <a:ext cx="11325224" cy="3908762"/>
          </a:xfrm>
          <a:prstGeom prst="rect">
            <a:avLst/>
          </a:prstGeom>
          <a:noFill/>
        </p:spPr>
        <p:txBody>
          <a:bodyPr wrap="square" rtlCol="0">
            <a:spAutoFit/>
          </a:bodyPr>
          <a:lstStyle/>
          <a:p>
            <a:pPr algn="l"/>
            <a:r>
              <a:rPr lang="en-IN" sz="2400" b="1" i="0" u="none" strike="noStrike" baseline="0" dirty="0">
                <a:solidFill>
                  <a:srgbClr val="0070C0"/>
                </a:solidFill>
              </a:rPr>
              <a:t>Example formal algorithms</a:t>
            </a:r>
          </a:p>
          <a:p>
            <a:pPr algn="l"/>
            <a:endParaRPr lang="en-IN" sz="1800" b="1" i="0" u="none" strike="noStrike" baseline="0" dirty="0">
              <a:latin typeface="Helvetica-Bold"/>
            </a:endParaRPr>
          </a:p>
          <a:p>
            <a:pPr marL="742950" lvl="1" indent="-285750">
              <a:buFont typeface="Wingdings" panose="05000000000000000000" pitchFamily="2" charset="2"/>
              <a:buChar char="Ø"/>
            </a:pPr>
            <a:r>
              <a:rPr lang="en-IN" b="0" i="0" u="none" strike="noStrike" baseline="0" dirty="0"/>
              <a:t>Banker’s Algorithm</a:t>
            </a:r>
          </a:p>
          <a:p>
            <a:pPr marL="742950" lvl="1" indent="-285750">
              <a:buFont typeface="Wingdings" panose="05000000000000000000" pitchFamily="2" charset="2"/>
              <a:buChar char="Ø"/>
            </a:pPr>
            <a:r>
              <a:rPr lang="en-IN" b="0" i="0" u="none" strike="noStrike" baseline="0" dirty="0"/>
              <a:t>Safety Algorithm</a:t>
            </a:r>
          </a:p>
          <a:p>
            <a:pPr lvl="1"/>
            <a:r>
              <a:rPr kumimoji="0" lang="en-IN" kern="1200" cap="none" spc="0" normalizeH="0" noProof="0" dirty="0">
                <a:ln>
                  <a:noFill/>
                </a:ln>
                <a:solidFill>
                  <a:prstClr val="black"/>
                </a:solidFill>
                <a:effectLst/>
                <a:uLnTx/>
                <a:uFillTx/>
                <a:ea typeface="+mn-ea"/>
                <a:cs typeface="+mn-cs"/>
              </a:rPr>
              <a:t>	</a:t>
            </a:r>
            <a:r>
              <a:rPr lang="en-US" b="0" i="0" dirty="0">
                <a:effectLst/>
              </a:rPr>
              <a:t>The algorithm for finding out whether or not a system is in a safe state.</a:t>
            </a:r>
            <a:endParaRPr kumimoji="0" lang="en-US" b="1" i="0" u="none" strike="noStrike" kern="1200" cap="none" spc="0" normalizeH="0" baseline="0" noProof="0" dirty="0">
              <a:ln>
                <a:noFill/>
              </a:ln>
              <a:solidFill>
                <a:prstClr val="black"/>
              </a:solidFill>
              <a:effectLst/>
              <a:uLnTx/>
              <a:uFillTx/>
              <a:ea typeface="+mn-ea"/>
              <a:cs typeface="+mn-cs"/>
            </a:endParaRPr>
          </a:p>
          <a:p>
            <a:pPr marL="742950" lvl="1" indent="-285750">
              <a:buFont typeface="Wingdings" panose="05000000000000000000" pitchFamily="2" charset="2"/>
              <a:buChar char="Ø"/>
            </a:pPr>
            <a:r>
              <a:rPr lang="en-IN" b="0" i="0" u="none" strike="noStrike" baseline="0" dirty="0"/>
              <a:t>Resource-Request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Helvetica-Bold"/>
              <a:ea typeface="+mn-ea"/>
              <a:cs typeface="+mn-cs"/>
            </a:endParaRPr>
          </a:p>
          <a:p>
            <a:pPr algn="l"/>
            <a:r>
              <a:rPr lang="en-IN" sz="1800" b="1" i="0" u="none" strike="noStrike" baseline="0" dirty="0">
                <a:latin typeface="Helvetica-Bold"/>
              </a:rPr>
              <a:t>Banker</a:t>
            </a:r>
            <a:r>
              <a:rPr lang="en-IN" sz="1800" b="0" i="0" u="none" strike="noStrike" baseline="0" dirty="0">
                <a:latin typeface="Helvetica" panose="020B0604020202020204" pitchFamily="34" charset="0"/>
              </a:rPr>
              <a:t>’</a:t>
            </a:r>
            <a:r>
              <a:rPr lang="en-IN" sz="1800" b="1" i="0" u="none" strike="noStrike" baseline="0" dirty="0">
                <a:latin typeface="Helvetica-Bold"/>
              </a:rPr>
              <a:t>s Algorithm</a:t>
            </a:r>
          </a:p>
          <a:p>
            <a:pPr algn="l"/>
            <a:endParaRPr lang="en-IN" sz="1800" b="1" i="0" u="none" strike="noStrike" baseline="0" dirty="0">
              <a:latin typeface="Helvetica-Bold"/>
            </a:endParaRPr>
          </a:p>
          <a:p>
            <a:pPr marL="742950" lvl="1" indent="-285750">
              <a:buFont typeface="Wingdings" panose="05000000000000000000" pitchFamily="2" charset="2"/>
              <a:buChar char="Ø"/>
            </a:pPr>
            <a:r>
              <a:rPr lang="en-IN" sz="2000" b="0" i="0" u="none" strike="noStrike" baseline="0" dirty="0"/>
              <a:t>Multiple instances.</a:t>
            </a:r>
          </a:p>
          <a:p>
            <a:pPr marL="742950" lvl="1" indent="-285750">
              <a:buFont typeface="Wingdings" panose="05000000000000000000" pitchFamily="2" charset="2"/>
              <a:buChar char="Ø"/>
            </a:pPr>
            <a:r>
              <a:rPr lang="en-US" sz="2000" b="0" i="0" u="none" strike="noStrike" baseline="0" dirty="0"/>
              <a:t>Each process must have a priori claim maximum use.</a:t>
            </a:r>
          </a:p>
          <a:p>
            <a:pPr marL="742950" lvl="1" indent="-285750">
              <a:buFont typeface="Wingdings" panose="05000000000000000000" pitchFamily="2" charset="2"/>
              <a:buChar char="Ø"/>
            </a:pPr>
            <a:r>
              <a:rPr lang="en-US" sz="2000" b="0" i="0" u="none" strike="noStrike" baseline="0" dirty="0"/>
              <a:t>When a process requests a resource it may have to wait.</a:t>
            </a:r>
          </a:p>
          <a:p>
            <a:pPr marL="742950" lvl="1" indent="-285750">
              <a:buFont typeface="Wingdings" panose="05000000000000000000" pitchFamily="2" charset="2"/>
              <a:buChar char="Ø"/>
            </a:pPr>
            <a:r>
              <a:rPr lang="en-US" sz="2000" b="0" i="0" u="none" strike="noStrike" baseline="0" dirty="0"/>
              <a:t>When a process gets all its resources it must return them in a finite amount of time.</a:t>
            </a:r>
            <a:endParaRPr kumimoji="0" lang="en-US" sz="2000" b="1"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1151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526244"/>
            <a:ext cx="11325224" cy="2400657"/>
          </a:xfrm>
          <a:prstGeom prst="rect">
            <a:avLst/>
          </a:prstGeom>
          <a:noFill/>
        </p:spPr>
        <p:txBody>
          <a:bodyPr wrap="square" rtlCol="0">
            <a:spAutoFit/>
          </a:bodyPr>
          <a:lstStyle/>
          <a:p>
            <a:pPr algn="l"/>
            <a:r>
              <a:rPr lang="en-US" sz="2400" b="1" i="0" u="none" strike="noStrike" baseline="0" dirty="0">
                <a:solidFill>
                  <a:schemeClr val="accent5"/>
                </a:solidFill>
              </a:rPr>
              <a:t>Data Structures for the Banker</a:t>
            </a:r>
            <a:r>
              <a:rPr lang="en-US" sz="2400" b="0" i="0" u="none" strike="noStrike" baseline="0" dirty="0">
                <a:solidFill>
                  <a:schemeClr val="accent5"/>
                </a:solidFill>
              </a:rPr>
              <a:t>’</a:t>
            </a:r>
            <a:r>
              <a:rPr lang="en-US" sz="2400" b="1" i="0" u="none" strike="noStrike" baseline="0" dirty="0">
                <a:solidFill>
                  <a:schemeClr val="accent5"/>
                </a:solidFill>
              </a:rPr>
              <a:t>s Algorithm</a:t>
            </a:r>
          </a:p>
          <a:p>
            <a:pPr algn="l"/>
            <a:endParaRPr lang="en-US" sz="1800" b="1" i="0" u="none" strike="noStrike" baseline="0" dirty="0">
              <a:latin typeface="Helvetica-Bold"/>
            </a:endParaRPr>
          </a:p>
          <a:p>
            <a:pPr marL="342900" indent="-342900" algn="l">
              <a:buFont typeface="Wingdings" panose="05000000000000000000" pitchFamily="2" charset="2"/>
              <a:buChar char="Ø"/>
            </a:pPr>
            <a:r>
              <a:rPr lang="en-US" sz="1800" b="0" i="0" u="none" strike="noStrike" baseline="0" dirty="0"/>
              <a:t>Let </a:t>
            </a:r>
            <a:r>
              <a:rPr lang="en-US" sz="1800" b="0" i="1" u="none" strike="noStrike" baseline="0" dirty="0"/>
              <a:t>n </a:t>
            </a:r>
            <a:r>
              <a:rPr lang="en-US" sz="1800" b="0" i="0" u="none" strike="noStrike" baseline="0" dirty="0"/>
              <a:t>= number of processes, and </a:t>
            </a:r>
            <a:r>
              <a:rPr lang="en-US" sz="1800" b="0" i="1" u="none" strike="noStrike" baseline="0" dirty="0"/>
              <a:t>m </a:t>
            </a:r>
            <a:r>
              <a:rPr lang="en-US" sz="1800" b="0" i="0" u="none" strike="noStrike" baseline="0" dirty="0"/>
              <a:t>= number of resources types.</a:t>
            </a:r>
          </a:p>
          <a:p>
            <a:pPr marL="342900" indent="-342900" algn="l">
              <a:buFont typeface="Wingdings" panose="05000000000000000000" pitchFamily="2" charset="2"/>
              <a:buChar char="Ø"/>
            </a:pPr>
            <a:r>
              <a:rPr lang="en-US" sz="1800" b="0" i="1" u="none" strike="noStrike" baseline="0" dirty="0"/>
              <a:t>Available: </a:t>
            </a:r>
            <a:r>
              <a:rPr lang="en-US" sz="1800" b="0" i="0" u="none" strike="noStrike" baseline="0" dirty="0"/>
              <a:t>Vector of length </a:t>
            </a:r>
            <a:r>
              <a:rPr lang="en-US" sz="1800" b="0" i="1" u="none" strike="noStrike" baseline="0" dirty="0"/>
              <a:t>m</a:t>
            </a:r>
            <a:r>
              <a:rPr lang="en-US" sz="1800" b="0" i="0" u="none" strike="noStrike" baseline="0" dirty="0"/>
              <a:t>. If available [</a:t>
            </a:r>
            <a:r>
              <a:rPr lang="en-US" sz="1800" b="0" i="1" u="none" strike="noStrike" baseline="0" dirty="0"/>
              <a:t>j</a:t>
            </a:r>
            <a:r>
              <a:rPr lang="en-US" sz="1800" b="0" i="0" u="none" strike="noStrike" baseline="0" dirty="0"/>
              <a:t>] = </a:t>
            </a:r>
            <a:r>
              <a:rPr lang="en-US" sz="1800" b="0" i="1" u="none" strike="noStrike" baseline="0" dirty="0"/>
              <a:t>k</a:t>
            </a:r>
            <a:r>
              <a:rPr lang="en-US" sz="1800" b="0" i="0" u="none" strike="noStrike" baseline="0" dirty="0"/>
              <a:t>, there are </a:t>
            </a:r>
            <a:r>
              <a:rPr lang="en-US" sz="1800" b="0" i="1" u="none" strike="noStrike" baseline="0" dirty="0"/>
              <a:t>k </a:t>
            </a:r>
            <a:r>
              <a:rPr lang="en-US" sz="1800" b="0" i="0" u="none" strike="noStrike" baseline="0" dirty="0"/>
              <a:t>instances of resource type </a:t>
            </a:r>
            <a:r>
              <a:rPr lang="en-US" sz="1800" b="0" i="1" u="none" strike="noStrike" baseline="0" dirty="0" err="1"/>
              <a:t>Rj</a:t>
            </a:r>
            <a:r>
              <a:rPr lang="en-US" sz="1800" b="0" i="1" u="none" strike="noStrike" baseline="0" dirty="0"/>
              <a:t> </a:t>
            </a:r>
            <a:r>
              <a:rPr lang="en-US" sz="1800" b="0" i="0" u="none" strike="noStrike" baseline="0" dirty="0"/>
              <a:t>available.</a:t>
            </a:r>
          </a:p>
          <a:p>
            <a:pPr marL="342900" indent="-342900" algn="l">
              <a:buFont typeface="Wingdings" panose="05000000000000000000" pitchFamily="2" charset="2"/>
              <a:buChar char="Ø"/>
            </a:pPr>
            <a:r>
              <a:rPr lang="en-US" sz="1800" b="0" i="1" u="none" strike="noStrike" baseline="0" dirty="0"/>
              <a:t>Max: n x m </a:t>
            </a:r>
            <a:r>
              <a:rPr lang="en-US" sz="1800" b="0" i="0" u="none" strike="noStrike" baseline="0" dirty="0"/>
              <a:t>matrix. If </a:t>
            </a:r>
            <a:r>
              <a:rPr lang="en-US" sz="1800" b="0" i="1" u="none" strike="noStrike" baseline="0" dirty="0"/>
              <a:t>Max </a:t>
            </a:r>
            <a:r>
              <a:rPr lang="en-US" sz="1800" b="0" i="0" u="none" strike="noStrike" baseline="0" dirty="0"/>
              <a:t>[</a:t>
            </a:r>
            <a:r>
              <a:rPr lang="en-US" sz="1800" b="0" i="1" u="none" strike="noStrike" baseline="0" dirty="0" err="1"/>
              <a:t>i,j</a:t>
            </a:r>
            <a:r>
              <a:rPr lang="en-US" sz="1800" b="0" i="0" u="none" strike="noStrike" baseline="0" dirty="0"/>
              <a:t>] = </a:t>
            </a:r>
            <a:r>
              <a:rPr lang="en-US" sz="1800" b="0" i="1" u="none" strike="noStrike" baseline="0" dirty="0"/>
              <a:t>k</a:t>
            </a:r>
            <a:r>
              <a:rPr lang="en-US" sz="1800" b="0" i="0" u="none" strike="noStrike" baseline="0" dirty="0"/>
              <a:t>, then process </a:t>
            </a:r>
            <a:r>
              <a:rPr lang="en-US" sz="1800" b="0" i="1" u="none" strike="noStrike" baseline="0" dirty="0"/>
              <a:t>Pi </a:t>
            </a:r>
            <a:r>
              <a:rPr lang="en-US" sz="1800" b="0" i="0" u="none" strike="noStrike" baseline="0" dirty="0"/>
              <a:t>may request at most </a:t>
            </a:r>
            <a:r>
              <a:rPr lang="en-US" sz="1800" b="0" i="1" u="none" strike="noStrike" baseline="0" dirty="0"/>
              <a:t>k </a:t>
            </a:r>
            <a:r>
              <a:rPr lang="en-US" sz="1800" b="0" i="0" u="none" strike="noStrike" baseline="0" dirty="0"/>
              <a:t>instances of resource type </a:t>
            </a:r>
            <a:r>
              <a:rPr lang="en-US" sz="1800" b="0" i="1" u="none" strike="noStrike" baseline="0" dirty="0" err="1"/>
              <a:t>Rj</a:t>
            </a:r>
            <a:r>
              <a:rPr lang="en-US" sz="1800" b="0" i="0" u="none" strike="noStrike" baseline="0" dirty="0"/>
              <a:t>.</a:t>
            </a:r>
          </a:p>
          <a:p>
            <a:pPr marL="342900" indent="-342900" algn="l">
              <a:buFont typeface="Wingdings" panose="05000000000000000000" pitchFamily="2" charset="2"/>
              <a:buChar char="Ø"/>
            </a:pPr>
            <a:r>
              <a:rPr lang="en-US" sz="1800" b="0" i="1" u="none" strike="noStrike" baseline="0" dirty="0"/>
              <a:t>Allocation: n </a:t>
            </a:r>
            <a:r>
              <a:rPr lang="en-US" sz="1800" b="0" i="0" u="none" strike="noStrike" baseline="0" dirty="0"/>
              <a:t>x </a:t>
            </a:r>
            <a:r>
              <a:rPr lang="en-US" sz="1800" b="0" i="1" u="none" strike="noStrike" baseline="0" dirty="0"/>
              <a:t>m </a:t>
            </a:r>
            <a:r>
              <a:rPr lang="en-US" sz="1800" b="0" i="0" u="none" strike="noStrike" baseline="0" dirty="0"/>
              <a:t>matrix. If Allocation[</a:t>
            </a:r>
            <a:r>
              <a:rPr lang="en-US" sz="1800" b="0" i="1" u="none" strike="noStrike" baseline="0" dirty="0" err="1"/>
              <a:t>i,j</a:t>
            </a:r>
            <a:r>
              <a:rPr lang="en-US" sz="1800" b="0" i="0" u="none" strike="noStrike" baseline="0" dirty="0"/>
              <a:t>] = </a:t>
            </a:r>
            <a:r>
              <a:rPr lang="en-US" sz="1800" b="0" i="1" u="none" strike="noStrike" baseline="0" dirty="0"/>
              <a:t>k </a:t>
            </a:r>
            <a:r>
              <a:rPr lang="en-US" sz="1800" b="0" i="0" u="none" strike="noStrike" baseline="0" dirty="0"/>
              <a:t>then </a:t>
            </a:r>
            <a:r>
              <a:rPr lang="en-US" sz="1800" b="0" i="1" u="none" strike="noStrike" baseline="0" dirty="0"/>
              <a:t>Pi </a:t>
            </a:r>
            <a:r>
              <a:rPr lang="en-US" sz="1800" b="0" i="0" u="none" strike="noStrike" baseline="0" dirty="0"/>
              <a:t>is currently allocated </a:t>
            </a:r>
            <a:r>
              <a:rPr lang="en-US" sz="1800" b="0" i="1" u="none" strike="noStrike" baseline="0" dirty="0"/>
              <a:t>k </a:t>
            </a:r>
            <a:r>
              <a:rPr lang="en-US" sz="1800" b="0" i="0" u="none" strike="noStrike" baseline="0" dirty="0"/>
              <a:t>instances of </a:t>
            </a:r>
            <a:r>
              <a:rPr lang="en-US" sz="1800" b="0" i="1" u="none" strike="noStrike" baseline="0" dirty="0" err="1"/>
              <a:t>Rj</a:t>
            </a:r>
            <a:r>
              <a:rPr lang="en-US" sz="1800" b="0" i="1" u="none" strike="noStrike" baseline="0" dirty="0"/>
              <a:t>.</a:t>
            </a:r>
          </a:p>
          <a:p>
            <a:pPr marL="342900" indent="-342900" algn="l">
              <a:buFont typeface="Wingdings" panose="05000000000000000000" pitchFamily="2" charset="2"/>
              <a:buChar char="Ø"/>
            </a:pPr>
            <a:r>
              <a:rPr lang="en-US" sz="1800" b="0" i="1" u="none" strike="noStrike" baseline="0" dirty="0"/>
              <a:t>Need: n </a:t>
            </a:r>
            <a:r>
              <a:rPr lang="en-US" sz="1800" b="0" i="0" u="none" strike="noStrike" baseline="0" dirty="0"/>
              <a:t>x </a:t>
            </a:r>
            <a:r>
              <a:rPr lang="en-US" sz="1800" b="0" i="1" u="none" strike="noStrike" baseline="0" dirty="0"/>
              <a:t>m </a:t>
            </a:r>
            <a:r>
              <a:rPr lang="en-US" sz="1800" b="0" i="0" u="none" strike="noStrike" baseline="0" dirty="0"/>
              <a:t>matrix. If </a:t>
            </a:r>
            <a:r>
              <a:rPr lang="en-US" sz="1800" b="0" i="1" u="none" strike="noStrike" baseline="0" dirty="0"/>
              <a:t>Need</a:t>
            </a:r>
            <a:r>
              <a:rPr lang="en-US" sz="1800" b="0" i="0" u="none" strike="noStrike" baseline="0" dirty="0"/>
              <a:t>[</a:t>
            </a:r>
            <a:r>
              <a:rPr lang="en-US" sz="1800" b="0" i="1" u="none" strike="noStrike" baseline="0" dirty="0" err="1"/>
              <a:t>i,j</a:t>
            </a:r>
            <a:r>
              <a:rPr lang="en-US" sz="1800" b="0" i="0" u="none" strike="noStrike" baseline="0" dirty="0"/>
              <a:t>] = </a:t>
            </a:r>
            <a:r>
              <a:rPr lang="en-US" sz="1800" b="0" i="1" u="none" strike="noStrike" baseline="0" dirty="0"/>
              <a:t>k</a:t>
            </a:r>
            <a:r>
              <a:rPr lang="en-US" sz="1800" b="0" i="0" u="none" strike="noStrike" baseline="0" dirty="0"/>
              <a:t>, then </a:t>
            </a:r>
            <a:r>
              <a:rPr lang="en-US" sz="1800" b="0" i="1" u="none" strike="noStrike" baseline="0" dirty="0"/>
              <a:t>Pi </a:t>
            </a:r>
            <a:r>
              <a:rPr lang="en-US" sz="1800" b="0" i="0" u="none" strike="noStrike" baseline="0" dirty="0"/>
              <a:t>may need </a:t>
            </a:r>
            <a:r>
              <a:rPr lang="en-US" sz="1800" b="0" i="1" u="none" strike="noStrike" baseline="0" dirty="0"/>
              <a:t>k </a:t>
            </a:r>
            <a:r>
              <a:rPr lang="en-US" sz="1800" b="0" i="0" u="none" strike="noStrike" baseline="0" dirty="0"/>
              <a:t>more instances of </a:t>
            </a:r>
            <a:r>
              <a:rPr lang="en-US" sz="1800" b="0" i="1" u="none" strike="noStrike" baseline="0" dirty="0" err="1"/>
              <a:t>Rj</a:t>
            </a:r>
            <a:r>
              <a:rPr lang="en-US" sz="1800" b="0" i="1" u="none" strike="noStrike" baseline="0" dirty="0"/>
              <a:t> </a:t>
            </a:r>
            <a:r>
              <a:rPr lang="en-US" sz="1800" b="0" i="0" u="none" strike="noStrike" baseline="0" dirty="0"/>
              <a:t>to complete its task.</a:t>
            </a:r>
          </a:p>
          <a:p>
            <a:pPr marL="342900" indent="-342900" algn="l">
              <a:buFont typeface="Wingdings" panose="05000000000000000000" pitchFamily="2" charset="2"/>
              <a:buChar char="Ø"/>
            </a:pPr>
            <a:r>
              <a:rPr lang="en-US" sz="1800" b="0" i="1" u="none" strike="noStrike" baseline="0" dirty="0"/>
              <a:t>Need </a:t>
            </a:r>
            <a:r>
              <a:rPr lang="en-US" sz="1800" b="0" i="0" u="none" strike="noStrike" baseline="0" dirty="0"/>
              <a:t>[</a:t>
            </a:r>
            <a:r>
              <a:rPr lang="en-US" sz="1800" b="0" i="1" u="none" strike="noStrike" baseline="0" dirty="0" err="1"/>
              <a:t>i,j</a:t>
            </a:r>
            <a:r>
              <a:rPr lang="en-US" sz="1800" b="0" i="1" u="none" strike="noStrike" baseline="0" dirty="0"/>
              <a:t>] </a:t>
            </a:r>
            <a:r>
              <a:rPr lang="en-US" sz="1800" b="0" i="0" u="none" strike="noStrike" baseline="0" dirty="0"/>
              <a:t>= </a:t>
            </a:r>
            <a:r>
              <a:rPr lang="en-US" sz="1800" b="0" i="1" u="none" strike="noStrike" baseline="0" dirty="0"/>
              <a:t>Max</a:t>
            </a:r>
            <a:r>
              <a:rPr lang="en-US" sz="1800" b="0" i="0" u="none" strike="noStrike" baseline="0" dirty="0"/>
              <a:t>[</a:t>
            </a:r>
            <a:r>
              <a:rPr lang="en-US" sz="1800" b="0" i="1" u="none" strike="noStrike" baseline="0" dirty="0" err="1"/>
              <a:t>i,j</a:t>
            </a:r>
            <a:r>
              <a:rPr lang="en-US" sz="1800" b="0" i="0" u="none" strike="noStrike" baseline="0" dirty="0"/>
              <a:t>] – </a:t>
            </a:r>
            <a:r>
              <a:rPr lang="en-US" sz="1800" b="0" i="1" u="none" strike="noStrike" baseline="0" dirty="0"/>
              <a:t>Allocation </a:t>
            </a:r>
            <a:r>
              <a:rPr lang="en-US" sz="1800" b="0" i="0" u="none" strike="noStrike" baseline="0" dirty="0"/>
              <a:t>[</a:t>
            </a:r>
            <a:r>
              <a:rPr lang="en-US" sz="1800" b="0" i="1" u="none" strike="noStrike" baseline="0" dirty="0" err="1"/>
              <a:t>i,j</a:t>
            </a:r>
            <a:r>
              <a:rPr lang="en-US" sz="1800" b="0" i="0" u="none" strike="noStrike" baseline="0" dirty="0"/>
              <a:t>]</a:t>
            </a:r>
            <a:endParaRPr kumimoji="0" lang="en-US" sz="1800" b="1"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A3672354-9B54-4944-833C-B31299FBF220}"/>
              </a:ext>
            </a:extLst>
          </p:cNvPr>
          <p:cNvPicPr>
            <a:picLocks noChangeAspect="1"/>
          </p:cNvPicPr>
          <p:nvPr/>
        </p:nvPicPr>
        <p:blipFill>
          <a:blip r:embed="rId2"/>
          <a:stretch>
            <a:fillRect/>
          </a:stretch>
        </p:blipFill>
        <p:spPr>
          <a:xfrm>
            <a:off x="5029200" y="3800475"/>
            <a:ext cx="6029325" cy="2425509"/>
          </a:xfrm>
          <a:prstGeom prst="rect">
            <a:avLst/>
          </a:prstGeom>
        </p:spPr>
      </p:pic>
      <p:pic>
        <p:nvPicPr>
          <p:cNvPr id="5" name="Picture 4">
            <a:extLst>
              <a:ext uri="{FF2B5EF4-FFF2-40B4-BE49-F238E27FC236}">
                <a16:creationId xmlns:a16="http://schemas.microsoft.com/office/drawing/2014/main" id="{C1423273-5D16-47CF-98B7-1FE2C1442C43}"/>
              </a:ext>
            </a:extLst>
          </p:cNvPr>
          <p:cNvPicPr>
            <a:picLocks noChangeAspect="1"/>
          </p:cNvPicPr>
          <p:nvPr/>
        </p:nvPicPr>
        <p:blipFill>
          <a:blip r:embed="rId3"/>
          <a:stretch>
            <a:fillRect/>
          </a:stretch>
        </p:blipFill>
        <p:spPr>
          <a:xfrm>
            <a:off x="1459012" y="4160550"/>
            <a:ext cx="1865213" cy="1962150"/>
          </a:xfrm>
          <a:prstGeom prst="rect">
            <a:avLst/>
          </a:prstGeom>
        </p:spPr>
      </p:pic>
    </p:spTree>
    <p:extLst>
      <p:ext uri="{BB962C8B-B14F-4D97-AF65-F5344CB8AC3E}">
        <p14:creationId xmlns:p14="http://schemas.microsoft.com/office/powerpoint/2010/main" val="30840455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92277"/>
            <a:ext cx="11325224" cy="461665"/>
          </a:xfrm>
          <a:prstGeom prst="rect">
            <a:avLst/>
          </a:prstGeom>
          <a:noFill/>
        </p:spPr>
        <p:txBody>
          <a:bodyPr wrap="square" rtlCol="0">
            <a:spAutoFit/>
          </a:bodyPr>
          <a:lstStyle/>
          <a:p>
            <a:pPr algn="l"/>
            <a:r>
              <a:rPr lang="en-IN" sz="2400" b="1" i="0" u="none" strike="noStrike" baseline="0" dirty="0">
                <a:solidFill>
                  <a:schemeClr val="accent1"/>
                </a:solidFill>
              </a:rPr>
              <a:t>Safety Algorithm</a:t>
            </a: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E1EE91E-F205-4683-8099-1CB373432FFA}"/>
              </a:ext>
            </a:extLst>
          </p:cNvPr>
          <p:cNvPicPr>
            <a:picLocks noChangeAspect="1"/>
          </p:cNvPicPr>
          <p:nvPr/>
        </p:nvPicPr>
        <p:blipFill>
          <a:blip r:embed="rId2"/>
          <a:stretch>
            <a:fillRect/>
          </a:stretch>
        </p:blipFill>
        <p:spPr>
          <a:xfrm>
            <a:off x="838199" y="1761609"/>
            <a:ext cx="9667875" cy="4524891"/>
          </a:xfrm>
          <a:prstGeom prst="rect">
            <a:avLst/>
          </a:prstGeom>
        </p:spPr>
      </p:pic>
    </p:spTree>
    <p:extLst>
      <p:ext uri="{BB962C8B-B14F-4D97-AF65-F5344CB8AC3E}">
        <p14:creationId xmlns:p14="http://schemas.microsoft.com/office/powerpoint/2010/main" val="188046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pic>
        <p:nvPicPr>
          <p:cNvPr id="10" name="Picture 9">
            <a:extLst>
              <a:ext uri="{FF2B5EF4-FFF2-40B4-BE49-F238E27FC236}">
                <a16:creationId xmlns:a16="http://schemas.microsoft.com/office/drawing/2014/main" id="{7D05D18E-3F16-420B-9D7F-289C784B29EB}"/>
              </a:ext>
            </a:extLst>
          </p:cNvPr>
          <p:cNvPicPr>
            <a:picLocks noChangeAspect="1"/>
          </p:cNvPicPr>
          <p:nvPr/>
        </p:nvPicPr>
        <p:blipFill>
          <a:blip r:embed="rId3"/>
          <a:stretch>
            <a:fillRect/>
          </a:stretch>
        </p:blipFill>
        <p:spPr>
          <a:xfrm>
            <a:off x="440046" y="1837692"/>
            <a:ext cx="10913754" cy="3573787"/>
          </a:xfrm>
          <a:prstGeom prst="rect">
            <a:avLst/>
          </a:prstGeom>
        </p:spPr>
      </p:pic>
      <p:sp>
        <p:nvSpPr>
          <p:cNvPr id="3" name="Date Placeholder 2">
            <a:extLst>
              <a:ext uri="{FF2B5EF4-FFF2-40B4-BE49-F238E27FC236}">
                <a16:creationId xmlns:a16="http://schemas.microsoft.com/office/drawing/2014/main" id="{9EAEFFA1-561F-4D7D-9F10-1C29E3D0ADD8}"/>
              </a:ext>
            </a:extLst>
          </p:cNvPr>
          <p:cNvSpPr>
            <a:spLocks noGrp="1"/>
          </p:cNvSpPr>
          <p:nvPr>
            <p:ph type="dt" sz="half" idx="10"/>
          </p:nvPr>
        </p:nvSpPr>
        <p:spPr/>
        <p:txBody>
          <a:bodyPr/>
          <a:lstStyle/>
          <a:p>
            <a:fld id="{1F278536-0AC9-45FA-9E97-9F36C7DE9B4A}" type="datetime1">
              <a:rPr lang="en-IN" smtClean="0"/>
              <a:t>13-10-2020</a:t>
            </a:fld>
            <a:endParaRPr lang="en-IN"/>
          </a:p>
        </p:txBody>
      </p:sp>
      <p:sp>
        <p:nvSpPr>
          <p:cNvPr id="4" name="Footer Placeholder 3">
            <a:extLst>
              <a:ext uri="{FF2B5EF4-FFF2-40B4-BE49-F238E27FC236}">
                <a16:creationId xmlns:a16="http://schemas.microsoft.com/office/drawing/2014/main" id="{176329E5-9A80-43D7-9359-8CC1B6149518}"/>
              </a:ext>
            </a:extLst>
          </p:cNvPr>
          <p:cNvSpPr>
            <a:spLocks noGrp="1"/>
          </p:cNvSpPr>
          <p:nvPr>
            <p:ph type="ftr" sz="quarter" idx="11"/>
          </p:nvPr>
        </p:nvSpPr>
        <p:spPr/>
        <p:txBody>
          <a:bodyPr/>
          <a:lstStyle/>
          <a:p>
            <a:r>
              <a:rPr lang="en-US"/>
              <a:t>SCS1301 Operating System - Unit III Deadlock</a:t>
            </a:r>
            <a:endParaRPr lang="en-IN" dirty="0"/>
          </a:p>
        </p:txBody>
      </p:sp>
      <p:sp>
        <p:nvSpPr>
          <p:cNvPr id="5" name="Slide Number Placeholder 4">
            <a:extLst>
              <a:ext uri="{FF2B5EF4-FFF2-40B4-BE49-F238E27FC236}">
                <a16:creationId xmlns:a16="http://schemas.microsoft.com/office/drawing/2014/main" id="{9B3A8280-435E-4665-A6CE-9A52C93ABD48}"/>
              </a:ext>
            </a:extLst>
          </p:cNvPr>
          <p:cNvSpPr>
            <a:spLocks noGrp="1"/>
          </p:cNvSpPr>
          <p:nvPr>
            <p:ph type="sldNum" sz="quarter" idx="12"/>
          </p:nvPr>
        </p:nvSpPr>
        <p:spPr/>
        <p:txBody>
          <a:bodyPr/>
          <a:lstStyle/>
          <a:p>
            <a:fld id="{C47D4F2A-FF3F-4D76-897B-B2071BBC9AF3}" type="slidenum">
              <a:rPr lang="en-IN" smtClean="0"/>
              <a:t>3</a:t>
            </a:fld>
            <a:endParaRPr lang="en-IN"/>
          </a:p>
        </p:txBody>
      </p:sp>
    </p:spTree>
    <p:extLst>
      <p:ext uri="{BB962C8B-B14F-4D97-AF65-F5344CB8AC3E}">
        <p14:creationId xmlns:p14="http://schemas.microsoft.com/office/powerpoint/2010/main" val="3754141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92277"/>
            <a:ext cx="1132522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1" dirty="0">
                <a:solidFill>
                  <a:schemeClr val="accent1"/>
                </a:solidFill>
                <a:hlinkClick r:id="rId2" action="ppaction://hlinksldjump"/>
              </a:rPr>
              <a:t>Banker</a:t>
            </a:r>
            <a:r>
              <a:rPr kumimoji="0" lang="en-IN" sz="2400" b="1" i="0" u="none" strike="noStrike" kern="1200" cap="none" spc="0" normalizeH="0" baseline="0" noProof="0" dirty="0">
                <a:ln>
                  <a:noFill/>
                </a:ln>
                <a:solidFill>
                  <a:schemeClr val="accent1"/>
                </a:solidFill>
                <a:effectLst/>
                <a:uLnTx/>
                <a:uFillTx/>
                <a:hlinkClick r:id="rId2" action="ppaction://hlinksldjump"/>
              </a:rPr>
              <a:t> Algorithm </a:t>
            </a:r>
            <a:endParaRPr kumimoji="0" lang="en-IN" sz="2400" b="1" i="0" u="none" strike="noStrike" kern="1200" cap="none" spc="0" normalizeH="0" baseline="0" noProof="0" dirty="0">
              <a:ln>
                <a:noFill/>
              </a:ln>
              <a:solidFill>
                <a:schemeClr val="accent1"/>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91FD84A8-FCBA-4236-A1FF-384A805C2168}"/>
              </a:ext>
            </a:extLst>
          </p:cNvPr>
          <p:cNvPicPr>
            <a:picLocks noChangeAspect="1"/>
          </p:cNvPicPr>
          <p:nvPr/>
        </p:nvPicPr>
        <p:blipFill>
          <a:blip r:embed="rId3"/>
          <a:stretch>
            <a:fillRect/>
          </a:stretch>
        </p:blipFill>
        <p:spPr>
          <a:xfrm>
            <a:off x="433389" y="1857375"/>
            <a:ext cx="6119812" cy="4294723"/>
          </a:xfrm>
          <a:prstGeom prst="rect">
            <a:avLst/>
          </a:prstGeom>
        </p:spPr>
      </p:pic>
      <p:pic>
        <p:nvPicPr>
          <p:cNvPr id="10" name="Picture 9">
            <a:extLst>
              <a:ext uri="{FF2B5EF4-FFF2-40B4-BE49-F238E27FC236}">
                <a16:creationId xmlns:a16="http://schemas.microsoft.com/office/drawing/2014/main" id="{AA5C7C0B-9C3D-459B-8358-2F5FD642AE90}"/>
              </a:ext>
            </a:extLst>
          </p:cNvPr>
          <p:cNvPicPr>
            <a:picLocks noChangeAspect="1"/>
          </p:cNvPicPr>
          <p:nvPr/>
        </p:nvPicPr>
        <p:blipFill>
          <a:blip r:embed="rId4"/>
          <a:stretch>
            <a:fillRect/>
          </a:stretch>
        </p:blipFill>
        <p:spPr>
          <a:xfrm>
            <a:off x="6724459" y="2228849"/>
            <a:ext cx="5034153" cy="3686175"/>
          </a:xfrm>
          <a:prstGeom prst="rect">
            <a:avLst/>
          </a:prstGeom>
        </p:spPr>
      </p:pic>
    </p:spTree>
    <p:extLst>
      <p:ext uri="{BB962C8B-B14F-4D97-AF65-F5344CB8AC3E}">
        <p14:creationId xmlns:p14="http://schemas.microsoft.com/office/powerpoint/2010/main" val="1657132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92277"/>
            <a:ext cx="113252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srgbClr val="4472C4"/>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5A4BFED-5F73-4DC2-B52C-41992EDE3752}"/>
              </a:ext>
            </a:extLst>
          </p:cNvPr>
          <p:cNvPicPr>
            <a:picLocks noChangeAspect="1"/>
          </p:cNvPicPr>
          <p:nvPr/>
        </p:nvPicPr>
        <p:blipFill>
          <a:blip r:embed="rId2"/>
          <a:stretch>
            <a:fillRect/>
          </a:stretch>
        </p:blipFill>
        <p:spPr>
          <a:xfrm>
            <a:off x="433388" y="1600200"/>
            <a:ext cx="10920412" cy="4648200"/>
          </a:xfrm>
          <a:prstGeom prst="rect">
            <a:avLst/>
          </a:prstGeom>
        </p:spPr>
      </p:pic>
    </p:spTree>
    <p:extLst>
      <p:ext uri="{BB962C8B-B14F-4D97-AF65-F5344CB8AC3E}">
        <p14:creationId xmlns:p14="http://schemas.microsoft.com/office/powerpoint/2010/main" val="3419661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1421469"/>
            <a:ext cx="11820525" cy="738664"/>
          </a:xfrm>
          <a:prstGeom prst="rect">
            <a:avLst/>
          </a:prstGeom>
          <a:noFill/>
        </p:spPr>
        <p:txBody>
          <a:bodyPr wrap="square" rtlCol="0">
            <a:spAutoFit/>
          </a:bodyPr>
          <a:lstStyle/>
          <a:p>
            <a:pPr algn="l"/>
            <a:r>
              <a:rPr lang="en-US" sz="2400" b="1" i="0" u="none" strike="noStrike" baseline="0" dirty="0">
                <a:solidFill>
                  <a:schemeClr val="accent1"/>
                </a:solidFill>
              </a:rPr>
              <a:t>Resource-Request Algorithm for Process </a:t>
            </a:r>
            <a:r>
              <a:rPr lang="en-US" sz="2400" b="1" i="1" u="none" strike="noStrike" baseline="0" dirty="0">
                <a:solidFill>
                  <a:schemeClr val="accent1"/>
                </a:solidFill>
              </a:rPr>
              <a:t>Pi [</a:t>
            </a:r>
            <a:r>
              <a:rPr lang="en-US" sz="2400" b="1" i="1" u="none" strike="noStrike" baseline="0" dirty="0" err="1">
                <a:solidFill>
                  <a:schemeClr val="accent1"/>
                </a:solidFill>
              </a:rPr>
              <a:t>Allocat</a:t>
            </a:r>
            <a:r>
              <a:rPr lang="en-US" sz="2400" b="1" i="1" u="none" strike="noStrike" baseline="0" dirty="0">
                <a:solidFill>
                  <a:schemeClr val="accent1"/>
                </a:solidFill>
              </a:rPr>
              <a:t> =5 , max=10,  need=5, Req=2, Avail=6]</a:t>
            </a:r>
          </a:p>
          <a:p>
            <a:pPr algn="l"/>
            <a:endParaRPr kumimoji="0" lang="en-US" b="1" i="0" u="none" strike="noStrike" kern="1200" cap="none" spc="0" normalizeH="0" baseline="0" noProof="0" dirty="0">
              <a:ln>
                <a:noFill/>
              </a:ln>
              <a:solidFill>
                <a:prstClr val="black"/>
              </a:solidFill>
              <a:effectLst/>
              <a:uLnTx/>
              <a:uFillTx/>
              <a:latin typeface="Helvetica-Bold"/>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D5030F80-107C-47A8-B041-C1D1BBBDD65A}"/>
              </a:ext>
            </a:extLst>
          </p:cNvPr>
          <p:cNvPicPr>
            <a:picLocks noChangeAspect="1"/>
          </p:cNvPicPr>
          <p:nvPr/>
        </p:nvPicPr>
        <p:blipFill>
          <a:blip r:embed="rId2"/>
          <a:stretch>
            <a:fillRect/>
          </a:stretch>
        </p:blipFill>
        <p:spPr>
          <a:xfrm>
            <a:off x="1019175" y="2009775"/>
            <a:ext cx="9839325" cy="4276725"/>
          </a:xfrm>
          <a:prstGeom prst="rect">
            <a:avLst/>
          </a:prstGeom>
        </p:spPr>
      </p:pic>
    </p:spTree>
    <p:extLst>
      <p:ext uri="{BB962C8B-B14F-4D97-AF65-F5344CB8AC3E}">
        <p14:creationId xmlns:p14="http://schemas.microsoft.com/office/powerpoint/2010/main" val="6096525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526244"/>
            <a:ext cx="11325224"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1"/>
                </a:solidFill>
                <a:effectLst/>
                <a:uLnTx/>
                <a:uFillTx/>
                <a:ea typeface="+mn-ea"/>
                <a:cs typeface="+mn-cs"/>
              </a:rPr>
              <a:t>Resource-Request Algorithm for Process </a:t>
            </a:r>
            <a:r>
              <a:rPr kumimoji="0" lang="en-US" sz="2400" b="1" i="1" u="none" strike="noStrike" kern="1200" cap="none" spc="0" normalizeH="0" baseline="0" noProof="0" dirty="0">
                <a:ln>
                  <a:noFill/>
                </a:ln>
                <a:solidFill>
                  <a:schemeClr val="accent1"/>
                </a:solidFill>
                <a:effectLst/>
                <a:uLnTx/>
                <a:uFillTx/>
                <a:ea typeface="+mn-ea"/>
                <a:cs typeface="+mn-cs"/>
              </a:rPr>
              <a:t>Pi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Helvetica-Bold"/>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5FA6178-8ADF-4C9D-A91C-23F6C57E1EDD}"/>
              </a:ext>
            </a:extLst>
          </p:cNvPr>
          <p:cNvPicPr>
            <a:picLocks noChangeAspect="1"/>
          </p:cNvPicPr>
          <p:nvPr/>
        </p:nvPicPr>
        <p:blipFill>
          <a:blip r:embed="rId2"/>
          <a:stretch>
            <a:fillRect/>
          </a:stretch>
        </p:blipFill>
        <p:spPr>
          <a:xfrm>
            <a:off x="180975" y="2146300"/>
            <a:ext cx="8648700" cy="4210050"/>
          </a:xfrm>
          <a:prstGeom prst="rect">
            <a:avLst/>
          </a:prstGeom>
        </p:spPr>
      </p:pic>
      <p:pic>
        <p:nvPicPr>
          <p:cNvPr id="3" name="Picture 2">
            <a:extLst>
              <a:ext uri="{FF2B5EF4-FFF2-40B4-BE49-F238E27FC236}">
                <a16:creationId xmlns:a16="http://schemas.microsoft.com/office/drawing/2014/main" id="{077F059A-E81A-405B-ABB6-015E12BF8971}"/>
              </a:ext>
            </a:extLst>
          </p:cNvPr>
          <p:cNvPicPr>
            <a:picLocks noChangeAspect="1"/>
          </p:cNvPicPr>
          <p:nvPr/>
        </p:nvPicPr>
        <p:blipFill>
          <a:blip r:embed="rId3"/>
          <a:stretch>
            <a:fillRect/>
          </a:stretch>
        </p:blipFill>
        <p:spPr>
          <a:xfrm>
            <a:off x="9082088" y="1796034"/>
            <a:ext cx="2819400" cy="2425509"/>
          </a:xfrm>
          <a:prstGeom prst="rect">
            <a:avLst/>
          </a:prstGeom>
        </p:spPr>
      </p:pic>
      <p:pic>
        <p:nvPicPr>
          <p:cNvPr id="4" name="Picture 3">
            <a:extLst>
              <a:ext uri="{FF2B5EF4-FFF2-40B4-BE49-F238E27FC236}">
                <a16:creationId xmlns:a16="http://schemas.microsoft.com/office/drawing/2014/main" id="{EE388A1B-96C4-4B62-A86D-E1924A616DF2}"/>
              </a:ext>
            </a:extLst>
          </p:cNvPr>
          <p:cNvPicPr>
            <a:picLocks noChangeAspect="1"/>
          </p:cNvPicPr>
          <p:nvPr/>
        </p:nvPicPr>
        <p:blipFill>
          <a:blip r:embed="rId4"/>
          <a:stretch>
            <a:fillRect/>
          </a:stretch>
        </p:blipFill>
        <p:spPr>
          <a:xfrm>
            <a:off x="9488587" y="4221543"/>
            <a:ext cx="1865213" cy="1962150"/>
          </a:xfrm>
          <a:prstGeom prst="rect">
            <a:avLst/>
          </a:prstGeom>
        </p:spPr>
      </p:pic>
    </p:spTree>
    <p:extLst>
      <p:ext uri="{BB962C8B-B14F-4D97-AF65-F5344CB8AC3E}">
        <p14:creationId xmlns:p14="http://schemas.microsoft.com/office/powerpoint/2010/main" val="3941205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588" y="1430120"/>
            <a:ext cx="11325224"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1"/>
                </a:solidFill>
                <a:effectLst/>
                <a:uLnTx/>
                <a:uFillTx/>
                <a:ea typeface="+mn-ea"/>
                <a:cs typeface="+mn-cs"/>
              </a:rPr>
              <a:t>Resource-Request Algorithm for Process </a:t>
            </a:r>
            <a:r>
              <a:rPr kumimoji="0" lang="en-US" sz="2400" b="1" i="1" u="none" strike="noStrike" kern="1200" cap="none" spc="0" normalizeH="0" baseline="0" noProof="0" dirty="0">
                <a:ln>
                  <a:noFill/>
                </a:ln>
                <a:solidFill>
                  <a:schemeClr val="accent1"/>
                </a:solidFill>
                <a:effectLst/>
                <a:uLnTx/>
                <a:uFillTx/>
                <a:ea typeface="+mn-ea"/>
                <a:cs typeface="+mn-cs"/>
              </a:rPr>
              <a:t>Pi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Helvetica-Bold"/>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E5F5F90E-A2BC-4A8C-8361-35C51DB78DC2}"/>
              </a:ext>
            </a:extLst>
          </p:cNvPr>
          <p:cNvPicPr>
            <a:picLocks noChangeAspect="1"/>
          </p:cNvPicPr>
          <p:nvPr/>
        </p:nvPicPr>
        <p:blipFill>
          <a:blip r:embed="rId2"/>
          <a:stretch>
            <a:fillRect/>
          </a:stretch>
        </p:blipFill>
        <p:spPr>
          <a:xfrm>
            <a:off x="638175" y="1895476"/>
            <a:ext cx="10572750" cy="4333874"/>
          </a:xfrm>
          <a:prstGeom prst="rect">
            <a:avLst/>
          </a:prstGeom>
        </p:spPr>
      </p:pic>
    </p:spTree>
    <p:extLst>
      <p:ext uri="{BB962C8B-B14F-4D97-AF65-F5344CB8AC3E}">
        <p14:creationId xmlns:p14="http://schemas.microsoft.com/office/powerpoint/2010/main" val="1628326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526244"/>
            <a:ext cx="11325224" cy="467820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algn="l"/>
            <a:r>
              <a:rPr lang="en-IN" sz="2400" b="1" i="0" u="none" strike="noStrike" baseline="0" dirty="0">
                <a:solidFill>
                  <a:schemeClr val="accent1"/>
                </a:solidFill>
              </a:rPr>
              <a:t>Deadlock Detection</a:t>
            </a:r>
          </a:p>
          <a:p>
            <a:pPr algn="l"/>
            <a:endParaRPr lang="en-IN" sz="1800" b="1" i="0" u="none" strike="noStrike" baseline="0" dirty="0">
              <a:latin typeface="Helvetica-Bold"/>
            </a:endParaRPr>
          </a:p>
          <a:p>
            <a:pPr marL="742950" lvl="1" indent="-285750">
              <a:buFont typeface="Wingdings" panose="05000000000000000000" pitchFamily="2" charset="2"/>
              <a:buChar char="Ø"/>
            </a:pPr>
            <a:r>
              <a:rPr lang="en-US" sz="2000" b="0" i="0" u="none" strike="noStrike" baseline="0" dirty="0"/>
              <a:t>Allow system to enter deadlock state</a:t>
            </a:r>
          </a:p>
          <a:p>
            <a:pPr marL="742950" lvl="1" indent="-285750">
              <a:buFont typeface="Wingdings" panose="05000000000000000000" pitchFamily="2" charset="2"/>
              <a:buChar char="Ø"/>
            </a:pPr>
            <a:r>
              <a:rPr lang="en-IN" sz="2000" b="0" i="0" u="none" strike="noStrike" baseline="0" dirty="0"/>
              <a:t>Detection algorithm</a:t>
            </a:r>
          </a:p>
          <a:p>
            <a:pPr marL="742950" lvl="1" indent="-285750">
              <a:buFont typeface="Wingdings" panose="05000000000000000000" pitchFamily="2" charset="2"/>
              <a:buChar char="Ø"/>
            </a:pPr>
            <a:r>
              <a:rPr lang="en-IN" sz="2000" b="0" i="0" u="none" strike="noStrike" baseline="0" dirty="0"/>
              <a:t>Recovery scheme</a:t>
            </a:r>
          </a:p>
          <a:p>
            <a:pPr marL="742950" lvl="1" indent="-285750">
              <a:buFont typeface="Wingdings" panose="05000000000000000000" pitchFamily="2" charset="2"/>
              <a:buChar char="Ø"/>
            </a:pPr>
            <a:endParaRPr lang="en-IN" b="0" i="0" u="none" strike="noStrike" baseline="0" dirty="0">
              <a:latin typeface="Helvetica" panose="020B0604020202020204" pitchFamily="34" charset="0"/>
            </a:endParaRPr>
          </a:p>
          <a:p>
            <a:pPr algn="l"/>
            <a:r>
              <a:rPr lang="en-US" sz="2000" b="1" i="0" u="none" strike="noStrike" baseline="0" dirty="0">
                <a:solidFill>
                  <a:schemeClr val="accent1"/>
                </a:solidFill>
              </a:rPr>
              <a:t>Single Instance of Each Resource Type</a:t>
            </a:r>
          </a:p>
          <a:p>
            <a:pPr algn="l"/>
            <a:endParaRPr lang="en-US" sz="2000" b="1" i="0" u="none" strike="noStrike" baseline="0" dirty="0">
              <a:solidFill>
                <a:schemeClr val="accent1"/>
              </a:solidFill>
            </a:endParaRPr>
          </a:p>
          <a:p>
            <a:pPr marL="742950" lvl="1" indent="-285750">
              <a:buFont typeface="Wingdings" panose="05000000000000000000" pitchFamily="2" charset="2"/>
              <a:buChar char="Ø"/>
            </a:pPr>
            <a:r>
              <a:rPr lang="en-IN" sz="2000" b="0" i="0" u="none" strike="noStrike" baseline="0" dirty="0"/>
              <a:t>Maintain </a:t>
            </a:r>
            <a:r>
              <a:rPr lang="en-IN" sz="2000" b="0" i="1" u="none" strike="noStrike" baseline="0" dirty="0"/>
              <a:t>wait-for </a:t>
            </a:r>
            <a:r>
              <a:rPr lang="en-IN" sz="2000" b="0" i="0" u="none" strike="noStrike" baseline="0" dirty="0"/>
              <a:t>graph</a:t>
            </a:r>
          </a:p>
          <a:p>
            <a:pPr marL="742950" lvl="1" indent="-285750">
              <a:buFont typeface="Wingdings" panose="05000000000000000000" pitchFamily="2" charset="2"/>
              <a:buChar char="Ø"/>
            </a:pPr>
            <a:r>
              <a:rPr lang="en-IN" sz="2000" b="0" i="0" u="none" strike="noStrike" baseline="0" dirty="0"/>
              <a:t> Nodes are processes.</a:t>
            </a:r>
          </a:p>
          <a:p>
            <a:pPr marL="742950" lvl="1" indent="-285750">
              <a:buFont typeface="Wingdings" panose="05000000000000000000" pitchFamily="2" charset="2"/>
              <a:buChar char="Ø"/>
            </a:pPr>
            <a:r>
              <a:rPr lang="en-US" sz="2000" b="0" i="1" u="none" strike="noStrike" baseline="0" dirty="0"/>
              <a:t>Pi </a:t>
            </a:r>
            <a:r>
              <a:rPr lang="en-US" sz="2000" b="0" i="0" u="none" strike="noStrike" baseline="0" dirty="0"/>
              <a:t>→ </a:t>
            </a:r>
            <a:r>
              <a:rPr lang="en-US" sz="2000" b="0" i="1" u="none" strike="noStrike" baseline="0" dirty="0" err="1"/>
              <a:t>Pj</a:t>
            </a:r>
            <a:r>
              <a:rPr lang="en-US" sz="2000" b="0" i="1" u="none" strike="noStrike" baseline="0" dirty="0"/>
              <a:t> </a:t>
            </a:r>
            <a:r>
              <a:rPr lang="en-US" sz="2000" b="0" i="0" u="none" strike="noStrike" baseline="0" dirty="0"/>
              <a:t>if </a:t>
            </a:r>
            <a:r>
              <a:rPr lang="en-US" sz="2000" b="0" i="1" u="none" strike="noStrike" baseline="0" dirty="0"/>
              <a:t>Pi </a:t>
            </a:r>
            <a:r>
              <a:rPr lang="en-US" sz="2000" b="0" i="0" u="none" strike="noStrike" baseline="0" dirty="0"/>
              <a:t>is waiting for </a:t>
            </a:r>
            <a:r>
              <a:rPr lang="en-US" sz="2000" b="0" i="1" u="none" strike="noStrike" baseline="0" dirty="0" err="1"/>
              <a:t>Pj</a:t>
            </a:r>
            <a:r>
              <a:rPr lang="en-US" sz="2000" b="0" i="1" u="none" strike="noStrike" baseline="0" dirty="0"/>
              <a:t>.</a:t>
            </a:r>
          </a:p>
          <a:p>
            <a:pPr marL="742950" lvl="1" indent="-285750">
              <a:buFont typeface="Wingdings" panose="05000000000000000000" pitchFamily="2" charset="2"/>
              <a:buChar char="Ø"/>
            </a:pPr>
            <a:r>
              <a:rPr lang="en-US" sz="2000" b="0" i="0" u="none" strike="noStrike" baseline="0" dirty="0"/>
              <a:t> Periodically invoke an algorithm that searches for a cycle in the graph.</a:t>
            </a:r>
          </a:p>
          <a:p>
            <a:pPr marL="742950" lvl="1" indent="-285750">
              <a:buFont typeface="Wingdings" panose="05000000000000000000" pitchFamily="2" charset="2"/>
              <a:buChar char="Ø"/>
            </a:pPr>
            <a:r>
              <a:rPr lang="en-US" sz="2000" b="0" i="0" u="none" strike="noStrike" baseline="0" dirty="0"/>
              <a:t>An algorithm to detect a cycle in a graph requires an order of </a:t>
            </a:r>
            <a:r>
              <a:rPr lang="en-US" sz="2000" b="0" i="1" u="none" strike="noStrike" baseline="0" dirty="0"/>
              <a:t>n</a:t>
            </a:r>
            <a:r>
              <a:rPr lang="en-US" sz="2000" b="0" i="0" u="none" strike="noStrike" baseline="0" dirty="0"/>
              <a:t>2 operations, where </a:t>
            </a:r>
            <a:r>
              <a:rPr lang="en-US" sz="2000" b="0" i="1" u="none" strike="noStrike" baseline="0" dirty="0"/>
              <a:t>n </a:t>
            </a:r>
            <a:r>
              <a:rPr lang="en-US" sz="2000" b="0" i="0" u="none" strike="noStrike" baseline="0" dirty="0"/>
              <a:t>is the number of vertices in the graph.</a:t>
            </a:r>
            <a:endParaRPr kumimoji="0" lang="en-US" sz="2000" b="1"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49813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526244"/>
            <a:ext cx="11325224"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u="none" strike="noStrike" baseline="0" dirty="0">
                <a:solidFill>
                  <a:schemeClr val="accent1"/>
                </a:solidFill>
              </a:rPr>
              <a:t>Resource-Allocation Graph and Wait-for Graph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Helvetica-Bold"/>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EA5ED586-D052-4182-8D6E-101C3BF9AAB7}"/>
              </a:ext>
            </a:extLst>
          </p:cNvPr>
          <p:cNvPicPr>
            <a:picLocks noChangeAspect="1"/>
          </p:cNvPicPr>
          <p:nvPr/>
        </p:nvPicPr>
        <p:blipFill>
          <a:blip r:embed="rId2"/>
          <a:stretch>
            <a:fillRect/>
          </a:stretch>
        </p:blipFill>
        <p:spPr>
          <a:xfrm>
            <a:off x="2228850" y="2695575"/>
            <a:ext cx="8020050" cy="3371850"/>
          </a:xfrm>
          <a:prstGeom prst="rect">
            <a:avLst/>
          </a:prstGeom>
        </p:spPr>
      </p:pic>
    </p:spTree>
    <p:extLst>
      <p:ext uri="{BB962C8B-B14F-4D97-AF65-F5344CB8AC3E}">
        <p14:creationId xmlns:p14="http://schemas.microsoft.com/office/powerpoint/2010/main" val="5776839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28315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algn="l"/>
            <a:r>
              <a:rPr lang="en-US" sz="2400" b="1" i="0" u="none" strike="noStrike" baseline="0" dirty="0">
                <a:solidFill>
                  <a:srgbClr val="0070C0"/>
                </a:solidFill>
              </a:rPr>
              <a:t>Several Instances of a Resource Type</a:t>
            </a:r>
          </a:p>
          <a:p>
            <a:pPr algn="l"/>
            <a:endParaRPr lang="en-US" sz="1800" b="1" i="0" u="none" strike="noStrike" baseline="0" dirty="0">
              <a:latin typeface="Helvetica-Bold"/>
            </a:endParaRPr>
          </a:p>
          <a:p>
            <a:pPr marL="742950" lvl="1" indent="-285750" algn="just">
              <a:buFont typeface="Wingdings" panose="05000000000000000000" pitchFamily="2" charset="2"/>
              <a:buChar char="Ø"/>
            </a:pPr>
            <a:r>
              <a:rPr lang="en-US" sz="2000" b="0" i="1" u="none" strike="noStrike" baseline="0" dirty="0"/>
              <a:t>Available: </a:t>
            </a:r>
            <a:r>
              <a:rPr lang="en-US" sz="2000" b="0" i="0" u="none" strike="noStrike" baseline="0" dirty="0"/>
              <a:t>A vector of length </a:t>
            </a:r>
            <a:r>
              <a:rPr lang="en-US" sz="2000" b="0" i="1" u="none" strike="noStrike" baseline="0" dirty="0"/>
              <a:t>m </a:t>
            </a:r>
            <a:r>
              <a:rPr lang="en-US" sz="2000" b="0" i="0" u="none" strike="noStrike" baseline="0" dirty="0"/>
              <a:t>indicates the number of available resources of each type.</a:t>
            </a:r>
          </a:p>
          <a:p>
            <a:pPr marL="742950" lvl="1" indent="-285750" algn="just">
              <a:buFont typeface="Wingdings" panose="05000000000000000000" pitchFamily="2" charset="2"/>
              <a:buChar char="Ø"/>
            </a:pPr>
            <a:r>
              <a:rPr lang="en-US" sz="2000" b="0" i="1" u="none" strike="noStrike" baseline="0" dirty="0"/>
              <a:t>Allocation: </a:t>
            </a:r>
            <a:r>
              <a:rPr lang="en-US" sz="2000" b="0" i="0" u="none" strike="noStrike" baseline="0" dirty="0"/>
              <a:t>An </a:t>
            </a:r>
            <a:r>
              <a:rPr lang="en-US" sz="2000" b="0" i="1" u="none" strike="noStrike" baseline="0" dirty="0"/>
              <a:t>n </a:t>
            </a:r>
            <a:r>
              <a:rPr lang="en-US" sz="2000" b="0" i="0" u="none" strike="noStrike" baseline="0" dirty="0"/>
              <a:t>x </a:t>
            </a:r>
            <a:r>
              <a:rPr lang="en-US" sz="2000" b="0" i="1" u="none" strike="noStrike" baseline="0" dirty="0"/>
              <a:t>m </a:t>
            </a:r>
            <a:r>
              <a:rPr lang="en-US" sz="2000" b="0" i="0" u="none" strike="noStrike" baseline="0" dirty="0"/>
              <a:t>matrix defines the number of resources of each type currently allocated to each</a:t>
            </a:r>
          </a:p>
          <a:p>
            <a:pPr lvl="1" algn="just"/>
            <a:r>
              <a:rPr lang="en-IN" sz="2000" b="0" i="0" u="none" strike="noStrike" baseline="0" dirty="0"/>
              <a:t>process.</a:t>
            </a:r>
          </a:p>
          <a:p>
            <a:pPr marL="742950" lvl="1" indent="-285750" algn="just">
              <a:buFont typeface="Wingdings" panose="05000000000000000000" pitchFamily="2" charset="2"/>
              <a:buChar char="Ø"/>
            </a:pPr>
            <a:r>
              <a:rPr lang="en-US" sz="2000" b="0" i="1" u="none" strike="noStrike" baseline="0" dirty="0"/>
              <a:t>Request: </a:t>
            </a:r>
            <a:r>
              <a:rPr lang="en-US" sz="2000" b="0" i="0" u="none" strike="noStrike" baseline="0" dirty="0"/>
              <a:t>An </a:t>
            </a:r>
            <a:r>
              <a:rPr lang="en-US" sz="2000" b="0" i="1" u="none" strike="noStrike" baseline="0" dirty="0"/>
              <a:t>n </a:t>
            </a:r>
            <a:r>
              <a:rPr lang="en-US" sz="2000" b="0" i="0" u="none" strike="noStrike" baseline="0" dirty="0"/>
              <a:t>x </a:t>
            </a:r>
            <a:r>
              <a:rPr lang="en-US" sz="2000" b="0" i="1" u="none" strike="noStrike" baseline="0" dirty="0"/>
              <a:t>m </a:t>
            </a:r>
            <a:r>
              <a:rPr lang="en-US" sz="2000" b="0" i="0" u="none" strike="noStrike" baseline="0" dirty="0"/>
              <a:t>matrix indicates the current request of each process. If </a:t>
            </a:r>
            <a:r>
              <a:rPr lang="en-US" sz="2000" b="0" i="1" u="none" strike="noStrike" baseline="0" dirty="0"/>
              <a:t>Request </a:t>
            </a:r>
            <a:r>
              <a:rPr lang="en-US" sz="2000" b="0" i="0" u="none" strike="noStrike" baseline="0" dirty="0"/>
              <a:t>[</a:t>
            </a:r>
            <a:r>
              <a:rPr lang="en-US" sz="2000" b="0" i="1" u="none" strike="noStrike" baseline="0" dirty="0" err="1"/>
              <a:t>ij</a:t>
            </a:r>
            <a:r>
              <a:rPr lang="en-US" sz="2000" b="0" i="0" u="none" strike="noStrike" baseline="0" dirty="0"/>
              <a:t>] = </a:t>
            </a:r>
            <a:r>
              <a:rPr lang="en-US" sz="2000" b="0" i="1" u="none" strike="noStrike" baseline="0" dirty="0"/>
              <a:t>k</a:t>
            </a:r>
            <a:r>
              <a:rPr lang="en-US" sz="2000" b="0" i="0" u="none" strike="noStrike" baseline="0" dirty="0"/>
              <a:t>, then process </a:t>
            </a:r>
            <a:r>
              <a:rPr lang="en-US" sz="2000" b="0" i="1" u="none" strike="noStrike" baseline="0" dirty="0"/>
              <a:t>Pi </a:t>
            </a:r>
            <a:r>
              <a:rPr lang="en-US" sz="2000" b="0" i="0" u="none" strike="noStrike" baseline="0" dirty="0"/>
              <a:t>is requesting </a:t>
            </a:r>
            <a:r>
              <a:rPr lang="en-US" sz="2000" b="0" i="1" u="none" strike="noStrike" baseline="0" dirty="0"/>
              <a:t>k </a:t>
            </a:r>
            <a:r>
              <a:rPr lang="en-US" sz="2000" b="0" i="0" u="none" strike="noStrike" baseline="0" dirty="0"/>
              <a:t>more instances of resource type. </a:t>
            </a:r>
            <a:r>
              <a:rPr lang="en-US" sz="2000" b="0" i="1" u="none" strike="noStrike" baseline="0" dirty="0" err="1"/>
              <a:t>Rj</a:t>
            </a:r>
            <a:r>
              <a:rPr lang="en-US" sz="2000" b="0" i="0" u="none" strike="noStrike" baseline="0" dirty="0"/>
              <a:t>.</a:t>
            </a:r>
            <a:endParaRPr kumimoji="0" lang="en-US" sz="2000" b="1" i="0" u="none" strike="noStrike" kern="1200" cap="none" spc="0" normalizeH="0" baseline="0" noProof="0" dirty="0">
              <a:ln>
                <a:noFill/>
              </a:ln>
              <a:solidFill>
                <a:prstClr val="black"/>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Helvetica-Bold"/>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6651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algn="l"/>
            <a:r>
              <a:rPr lang="en-IN" sz="2400" b="1" i="0" u="none" strike="noStrike" baseline="0" dirty="0">
                <a:solidFill>
                  <a:srgbClr val="0070C0"/>
                </a:solidFill>
              </a:rPr>
              <a:t>Detection Algorithm</a:t>
            </a:r>
          </a:p>
          <a:p>
            <a:pPr algn="l"/>
            <a:endParaRPr lang="en-IN" sz="1800" b="1" i="0" u="none" strike="noStrike" baseline="0" dirty="0">
              <a:latin typeface="Helvetica-Bold"/>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2FCAFAD0-B06C-410E-AE8D-6D99479C302A}"/>
              </a:ext>
            </a:extLst>
          </p:cNvPr>
          <p:cNvPicPr>
            <a:picLocks noChangeAspect="1"/>
          </p:cNvPicPr>
          <p:nvPr/>
        </p:nvPicPr>
        <p:blipFill>
          <a:blip r:embed="rId2"/>
          <a:stretch>
            <a:fillRect/>
          </a:stretch>
        </p:blipFill>
        <p:spPr>
          <a:xfrm>
            <a:off x="742950" y="2181224"/>
            <a:ext cx="10077450" cy="3933826"/>
          </a:xfrm>
          <a:prstGeom prst="rect">
            <a:avLst/>
          </a:prstGeom>
        </p:spPr>
      </p:pic>
    </p:spTree>
    <p:extLst>
      <p:ext uri="{BB962C8B-B14F-4D97-AF65-F5344CB8AC3E}">
        <p14:creationId xmlns:p14="http://schemas.microsoft.com/office/powerpoint/2010/main" val="1105040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166199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algn="l"/>
            <a:r>
              <a:rPr lang="en-IN" sz="2400" b="1" i="0" u="none" strike="noStrike" baseline="0" dirty="0">
                <a:solidFill>
                  <a:srgbClr val="0070C0"/>
                </a:solidFill>
              </a:rPr>
              <a:t>Example of Detection Algorithm</a:t>
            </a:r>
          </a:p>
          <a:p>
            <a:pPr algn="l"/>
            <a:endParaRPr lang="en-IN" sz="2400" b="1" i="0" u="none" strike="noStrike" baseline="0" dirty="0">
              <a:solidFill>
                <a:srgbClr val="0070C0"/>
              </a:solidFill>
            </a:endParaRPr>
          </a:p>
          <a:p>
            <a:pPr algn="l"/>
            <a:r>
              <a:rPr lang="en-US" sz="1800" b="0" i="0" u="none" strike="noStrike" baseline="0" dirty="0">
                <a:latin typeface="Helvetica" panose="020B0604020202020204" pitchFamily="34" charset="0"/>
              </a:rPr>
              <a:t>Five processes </a:t>
            </a:r>
            <a:r>
              <a:rPr lang="en-US" sz="1800" b="0" i="1" u="none" strike="noStrike" baseline="0" dirty="0">
                <a:latin typeface="Helvetica-Oblique"/>
              </a:rPr>
              <a:t>P</a:t>
            </a:r>
            <a:r>
              <a:rPr lang="en-US" sz="1800" b="0" i="0" u="none" strike="noStrike" baseline="0" dirty="0">
                <a:latin typeface="Helvetica" panose="020B0604020202020204" pitchFamily="34" charset="0"/>
              </a:rPr>
              <a:t>0 through </a:t>
            </a:r>
            <a:r>
              <a:rPr lang="en-US" sz="1800" b="0" i="1" u="none" strike="noStrike" baseline="0" dirty="0">
                <a:latin typeface="Helvetica-Oblique"/>
              </a:rPr>
              <a:t>P</a:t>
            </a:r>
            <a:r>
              <a:rPr lang="en-US" sz="1800" b="0" i="0" u="none" strike="noStrike" baseline="0" dirty="0">
                <a:latin typeface="Helvetica" panose="020B0604020202020204" pitchFamily="34" charset="0"/>
              </a:rPr>
              <a:t>4; three resource types </a:t>
            </a:r>
            <a:r>
              <a:rPr lang="en-US" sz="1800" b="0" i="0" u="none" strike="noStrike" baseline="0" dirty="0">
                <a:latin typeface="TimesNewRoman"/>
              </a:rPr>
              <a:t> </a:t>
            </a:r>
            <a:r>
              <a:rPr lang="en-US" sz="1800" b="0" i="0" u="none" strike="noStrike" baseline="0" dirty="0">
                <a:latin typeface="Helvetica" panose="020B0604020202020204" pitchFamily="34" charset="0"/>
              </a:rPr>
              <a:t>A (7 instances), </a:t>
            </a:r>
            <a:r>
              <a:rPr lang="en-US" sz="1800" b="0" i="1" u="none" strike="noStrike" baseline="0" dirty="0">
                <a:latin typeface="Helvetica-Oblique"/>
              </a:rPr>
              <a:t>B </a:t>
            </a:r>
            <a:r>
              <a:rPr lang="en-US" sz="1800" b="0" i="0" u="none" strike="noStrike" baseline="0" dirty="0">
                <a:latin typeface="Helvetica" panose="020B0604020202020204" pitchFamily="34" charset="0"/>
              </a:rPr>
              <a:t>(2 instances), and </a:t>
            </a:r>
            <a:r>
              <a:rPr lang="en-US" sz="1800" b="0" i="1" u="none" strike="noStrike" baseline="0" dirty="0">
                <a:latin typeface="Helvetica-Oblique"/>
              </a:rPr>
              <a:t>C </a:t>
            </a:r>
            <a:r>
              <a:rPr lang="en-US" sz="1800" b="0" i="0" u="none" strike="noStrike" baseline="0" dirty="0">
                <a:latin typeface="Helvetica" panose="020B0604020202020204" pitchFamily="34" charset="0"/>
              </a:rPr>
              <a:t>(6 instances).</a:t>
            </a:r>
          </a:p>
          <a:p>
            <a:pPr algn="l"/>
            <a:r>
              <a:rPr lang="en-IN" sz="1800" b="0" i="0" u="none" strike="noStrike" baseline="0" dirty="0" err="1">
                <a:latin typeface="Helvetica" panose="020B0604020202020204" pitchFamily="34" charset="0"/>
              </a:rPr>
              <a:t>SnapShot</a:t>
            </a:r>
            <a:r>
              <a:rPr lang="en-IN" sz="1800" b="0" i="0" u="none" strike="noStrike" baseline="0" dirty="0">
                <a:latin typeface="Helvetica" panose="020B0604020202020204" pitchFamily="34" charset="0"/>
              </a:rPr>
              <a:t> at Time T0</a:t>
            </a:r>
            <a:endParaRPr kumimoji="0" lang="en-IN" sz="1800" b="1" i="0" u="none" strike="noStrike" kern="1200" cap="none" spc="0" normalizeH="0" baseline="0" noProof="0" dirty="0">
              <a:ln>
                <a:noFill/>
              </a:ln>
              <a:solidFill>
                <a:prstClr val="black"/>
              </a:solidFill>
              <a:effectLst/>
              <a:uLnTx/>
              <a:uFillTx/>
              <a:latin typeface="Helvetica-Bold"/>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F3EE1CE-2A32-428C-8F8D-FB70F25ED9DA}"/>
              </a:ext>
            </a:extLst>
          </p:cNvPr>
          <p:cNvPicPr>
            <a:picLocks noChangeAspect="1"/>
          </p:cNvPicPr>
          <p:nvPr/>
        </p:nvPicPr>
        <p:blipFill>
          <a:blip r:embed="rId2"/>
          <a:stretch>
            <a:fillRect/>
          </a:stretch>
        </p:blipFill>
        <p:spPr>
          <a:xfrm>
            <a:off x="3581400" y="3436623"/>
            <a:ext cx="4191000" cy="2528466"/>
          </a:xfrm>
          <a:prstGeom prst="rect">
            <a:avLst/>
          </a:prstGeom>
        </p:spPr>
      </p:pic>
    </p:spTree>
    <p:extLst>
      <p:ext uri="{BB962C8B-B14F-4D97-AF65-F5344CB8AC3E}">
        <p14:creationId xmlns:p14="http://schemas.microsoft.com/office/powerpoint/2010/main" val="2039305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pic>
        <p:nvPicPr>
          <p:cNvPr id="10" name="Picture 9">
            <a:extLst>
              <a:ext uri="{FF2B5EF4-FFF2-40B4-BE49-F238E27FC236}">
                <a16:creationId xmlns:a16="http://schemas.microsoft.com/office/drawing/2014/main" id="{42E2B649-89AA-4781-98F3-0C833621C18B}"/>
              </a:ext>
            </a:extLst>
          </p:cNvPr>
          <p:cNvPicPr>
            <a:picLocks noChangeAspect="1"/>
          </p:cNvPicPr>
          <p:nvPr/>
        </p:nvPicPr>
        <p:blipFill>
          <a:blip r:embed="rId3"/>
          <a:stretch>
            <a:fillRect/>
          </a:stretch>
        </p:blipFill>
        <p:spPr>
          <a:xfrm>
            <a:off x="630916" y="1608661"/>
            <a:ext cx="11318534" cy="4321622"/>
          </a:xfrm>
          <a:prstGeom prst="rect">
            <a:avLst/>
          </a:prstGeom>
        </p:spPr>
      </p:pic>
      <p:sp>
        <p:nvSpPr>
          <p:cNvPr id="3" name="Date Placeholder 2">
            <a:extLst>
              <a:ext uri="{FF2B5EF4-FFF2-40B4-BE49-F238E27FC236}">
                <a16:creationId xmlns:a16="http://schemas.microsoft.com/office/drawing/2014/main" id="{0373D604-54BA-4ADB-8F51-86348AD851C2}"/>
              </a:ext>
            </a:extLst>
          </p:cNvPr>
          <p:cNvSpPr>
            <a:spLocks noGrp="1"/>
          </p:cNvSpPr>
          <p:nvPr>
            <p:ph type="dt" sz="half" idx="10"/>
          </p:nvPr>
        </p:nvSpPr>
        <p:spPr/>
        <p:txBody>
          <a:bodyPr/>
          <a:lstStyle/>
          <a:p>
            <a:fld id="{4DE21D0F-BD10-4D50-8CEB-94EBA6DC6442}" type="datetime1">
              <a:rPr lang="en-IN" smtClean="0"/>
              <a:t>13-10-2020</a:t>
            </a:fld>
            <a:endParaRPr lang="en-IN"/>
          </a:p>
        </p:txBody>
      </p:sp>
      <p:sp>
        <p:nvSpPr>
          <p:cNvPr id="4" name="Footer Placeholder 3">
            <a:extLst>
              <a:ext uri="{FF2B5EF4-FFF2-40B4-BE49-F238E27FC236}">
                <a16:creationId xmlns:a16="http://schemas.microsoft.com/office/drawing/2014/main" id="{A1E46D8B-A1DE-4483-9421-E304E00D8579}"/>
              </a:ext>
            </a:extLst>
          </p:cNvPr>
          <p:cNvSpPr>
            <a:spLocks noGrp="1"/>
          </p:cNvSpPr>
          <p:nvPr>
            <p:ph type="ftr" sz="quarter" idx="11"/>
          </p:nvPr>
        </p:nvSpPr>
        <p:spPr/>
        <p:txBody>
          <a:bodyPr/>
          <a:lstStyle/>
          <a:p>
            <a:r>
              <a:rPr lang="en-US"/>
              <a:t>SCS1301 Operating System - Unit III Deadlock</a:t>
            </a:r>
            <a:endParaRPr lang="en-IN" dirty="0"/>
          </a:p>
        </p:txBody>
      </p:sp>
      <p:sp>
        <p:nvSpPr>
          <p:cNvPr id="5" name="Slide Number Placeholder 4">
            <a:extLst>
              <a:ext uri="{FF2B5EF4-FFF2-40B4-BE49-F238E27FC236}">
                <a16:creationId xmlns:a16="http://schemas.microsoft.com/office/drawing/2014/main" id="{2CF8B7F6-0354-48A2-9F11-69AD502B3476}"/>
              </a:ext>
            </a:extLst>
          </p:cNvPr>
          <p:cNvSpPr>
            <a:spLocks noGrp="1"/>
          </p:cNvSpPr>
          <p:nvPr>
            <p:ph type="sldNum" sz="quarter" idx="12"/>
          </p:nvPr>
        </p:nvSpPr>
        <p:spPr/>
        <p:txBody>
          <a:bodyPr/>
          <a:lstStyle/>
          <a:p>
            <a:fld id="{C47D4F2A-FF3F-4D76-897B-B2071BBC9AF3}" type="slidenum">
              <a:rPr lang="en-IN" smtClean="0"/>
              <a:t>4</a:t>
            </a:fld>
            <a:endParaRPr lang="en-IN"/>
          </a:p>
        </p:txBody>
      </p:sp>
    </p:spTree>
    <p:extLst>
      <p:ext uri="{BB962C8B-B14F-4D97-AF65-F5344CB8AC3E}">
        <p14:creationId xmlns:p14="http://schemas.microsoft.com/office/powerpoint/2010/main" val="2021742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535531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Helvetica" panose="020B0604020202020204" pitchFamily="34" charset="0"/>
              </a:rPr>
              <a:t>Sequence &lt;</a:t>
            </a:r>
            <a:r>
              <a:rPr lang="en-US" sz="1800" b="0" i="1" u="none" strike="noStrike" baseline="0" dirty="0">
                <a:latin typeface="Helvetica-Oblique"/>
              </a:rPr>
              <a:t>P</a:t>
            </a:r>
            <a:r>
              <a:rPr lang="en-US" sz="1800" b="0" i="0" u="none" strike="noStrike" baseline="0" dirty="0">
                <a:latin typeface="Helvetica" panose="020B0604020202020204" pitchFamily="34" charset="0"/>
              </a:rPr>
              <a:t>0, </a:t>
            </a:r>
            <a:r>
              <a:rPr lang="en-US" sz="1800" b="0" i="1" u="none" strike="noStrike" baseline="0" dirty="0">
                <a:latin typeface="Helvetica-Oblique"/>
              </a:rPr>
              <a:t>P</a:t>
            </a:r>
            <a:r>
              <a:rPr lang="en-US" sz="1800" b="0" i="0" u="none" strike="noStrike" baseline="0" dirty="0">
                <a:latin typeface="Helvetica" panose="020B0604020202020204" pitchFamily="34" charset="0"/>
              </a:rPr>
              <a:t>2, </a:t>
            </a:r>
            <a:r>
              <a:rPr lang="en-US" sz="1800" b="0" i="1" u="none" strike="noStrike" baseline="0" dirty="0">
                <a:latin typeface="Helvetica-Oblique"/>
              </a:rPr>
              <a:t>P</a:t>
            </a:r>
            <a:r>
              <a:rPr lang="en-US" sz="1800" b="0" i="0" u="none" strike="noStrike" baseline="0" dirty="0">
                <a:latin typeface="Helvetica" panose="020B0604020202020204" pitchFamily="34" charset="0"/>
              </a:rPr>
              <a:t>3, </a:t>
            </a:r>
            <a:r>
              <a:rPr lang="en-US" sz="1800" b="0" i="1" u="none" strike="noStrike" baseline="0" dirty="0">
                <a:latin typeface="Helvetica-Oblique"/>
              </a:rPr>
              <a:t>P</a:t>
            </a:r>
            <a:r>
              <a:rPr lang="en-US" sz="1800" b="0" i="0" u="none" strike="noStrike" baseline="0" dirty="0">
                <a:latin typeface="Helvetica" panose="020B0604020202020204" pitchFamily="34" charset="0"/>
              </a:rPr>
              <a:t>1, </a:t>
            </a:r>
            <a:r>
              <a:rPr lang="en-US" sz="1800" b="0" i="1" u="none" strike="noStrike" baseline="0" dirty="0">
                <a:latin typeface="Helvetica-Oblique"/>
              </a:rPr>
              <a:t>P</a:t>
            </a:r>
            <a:r>
              <a:rPr lang="en-US" sz="1800" b="0" i="0" u="none" strike="noStrike" baseline="0" dirty="0">
                <a:latin typeface="Helvetica" panose="020B0604020202020204" pitchFamily="34" charset="0"/>
              </a:rPr>
              <a:t>4&gt; will result in </a:t>
            </a:r>
            <a:r>
              <a:rPr lang="en-US" sz="1800" b="0" i="1" u="none" strike="noStrike" baseline="0" dirty="0">
                <a:latin typeface="Helvetica-Oblique"/>
              </a:rPr>
              <a:t>Finish</a:t>
            </a:r>
            <a:r>
              <a:rPr lang="en-US" sz="1800" b="0" i="0" u="none" strike="noStrike" baseline="0" dirty="0">
                <a:latin typeface="Helvetica" panose="020B0604020202020204" pitchFamily="34" charset="0"/>
              </a:rPr>
              <a:t>[</a:t>
            </a:r>
            <a:r>
              <a:rPr lang="en-US" sz="1800" b="0" i="1" u="none" strike="noStrike" baseline="0" dirty="0" err="1">
                <a:latin typeface="Helvetica-Oblique"/>
              </a:rPr>
              <a:t>i</a:t>
            </a:r>
            <a:r>
              <a:rPr lang="en-US" sz="1800" b="0" i="0" u="none" strike="noStrike" baseline="0" dirty="0">
                <a:latin typeface="Helvetica" panose="020B0604020202020204" pitchFamily="34" charset="0"/>
              </a:rPr>
              <a:t>] = true for all </a:t>
            </a:r>
            <a:r>
              <a:rPr lang="en-US" sz="1800" b="0" i="1" u="none" strike="noStrike" baseline="0" dirty="0" err="1">
                <a:latin typeface="Helvetica-Oblique"/>
              </a:rPr>
              <a:t>i</a:t>
            </a:r>
            <a:r>
              <a:rPr lang="en-US" sz="1800" b="0" i="0" u="none" strike="noStrike" baseline="0" dirty="0">
                <a:latin typeface="Helvetica"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kern="1200" cap="none" spc="0" normalizeH="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1" u="none" strike="noStrike" baseline="0" dirty="0">
                <a:latin typeface="Helvetica-Oblique"/>
              </a:rPr>
              <a:t>P</a:t>
            </a:r>
            <a:r>
              <a:rPr lang="en-US" sz="1800" b="0" i="0" u="none" strike="noStrike" baseline="0" dirty="0">
                <a:latin typeface="Helvetica" panose="020B0604020202020204" pitchFamily="34" charset="0"/>
              </a:rPr>
              <a:t>2 requests an additional instance of type </a:t>
            </a:r>
            <a:r>
              <a:rPr lang="en-US" sz="1800" b="0" i="1" u="none" strike="noStrike" baseline="0" dirty="0">
                <a:latin typeface="Helvetica-Oblique"/>
              </a:rPr>
              <a:t>C</a:t>
            </a:r>
            <a:r>
              <a:rPr lang="en-US" sz="1800" b="0" i="0" u="none" strike="noStrike" baseline="0" dirty="0">
                <a:latin typeface="Helvetica" panose="020B060402020202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Helvetica" panose="020B0604020202020204" pitchFamily="34" charset="0"/>
              </a:rPr>
              <a:t>Request of P2 is 0 0 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Helvetica" panose="020B0604020202020204" pitchFamily="34" charset="0"/>
              </a:rPr>
              <a:t>Will result in Deadlock.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baseline="0" dirty="0">
              <a:latin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baseline="0" dirty="0">
              <a:latin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baseline="0" dirty="0">
              <a:latin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Helvetica" panose="020B0604020202020204" pitchFamily="34" charset="0"/>
            </a:endParaRPr>
          </a:p>
          <a:p>
            <a:pPr algn="l"/>
            <a:endParaRPr lang="en-US" sz="1800" b="0" i="0" u="none" strike="noStrike" baseline="0" dirty="0">
              <a:latin typeface="Helvetica" panose="020B0604020202020204" pitchFamily="34" charset="0"/>
            </a:endParaRPr>
          </a:p>
          <a:p>
            <a:pPr algn="l"/>
            <a:endParaRPr lang="en-US" dirty="0">
              <a:latin typeface="Helvetica" panose="020B0604020202020204" pitchFamily="34" charset="0"/>
            </a:endParaRPr>
          </a:p>
          <a:p>
            <a:pPr algn="l"/>
            <a:endParaRPr lang="en-US" sz="1800" b="0" i="0" u="none" strike="noStrike" baseline="0" dirty="0">
              <a:latin typeface="Helvetica"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1" i="0" u="none" strike="noStrike" kern="1200" cap="none" spc="0" normalizeH="0" baseline="0" noProof="0" dirty="0">
              <a:ln>
                <a:noFill/>
              </a:ln>
              <a:solidFill>
                <a:prstClr val="black"/>
              </a:solidFill>
              <a:effectLst/>
              <a:uLnTx/>
              <a:uFillTx/>
              <a:latin typeface="Helvetica-Bold"/>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0648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algn="l"/>
            <a:r>
              <a:rPr lang="en-IN" sz="2400" b="1" i="0" u="none" strike="noStrike" baseline="0" dirty="0">
                <a:solidFill>
                  <a:srgbClr val="0070C0"/>
                </a:solidFill>
              </a:rPr>
              <a:t>Detection-Algorithm Usage</a:t>
            </a:r>
          </a:p>
          <a:p>
            <a:pPr algn="l"/>
            <a:endParaRPr lang="en-US" sz="1800" b="0" i="0" u="none" strike="noStrike" baseline="0" dirty="0">
              <a:latin typeface="Helvetica" panose="020B0604020202020204" pitchFamily="34" charset="0"/>
            </a:endParaRPr>
          </a:p>
          <a:p>
            <a:pPr algn="l"/>
            <a:r>
              <a:rPr lang="en-US" sz="2000" b="0" i="0" u="none" strike="noStrike" baseline="0" dirty="0"/>
              <a:t>When, and how often, to invoke depends on:</a:t>
            </a:r>
          </a:p>
          <a:p>
            <a:pPr algn="l"/>
            <a:r>
              <a:rPr lang="en-US" sz="2000" b="0" i="0" u="none" strike="noStrike" baseline="0" dirty="0"/>
              <a:t>1. How often a deadlock is likely to occur?</a:t>
            </a:r>
          </a:p>
          <a:p>
            <a:pPr algn="l"/>
            <a:r>
              <a:rPr lang="en-US" sz="2000" b="0" i="0" u="none" strike="noStrike" baseline="0" dirty="0"/>
              <a:t>2. How many processes will need to be rolled back?</a:t>
            </a: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91284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i="0" u="none" strike="noStrike" baseline="0" dirty="0">
                <a:solidFill>
                  <a:srgbClr val="0070C0"/>
                </a:solidFill>
              </a:rPr>
              <a:t>Recovery from Deadlock: Process Termination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i="0" u="none" strike="noStrike" baseline="0" dirty="0">
              <a:latin typeface="Helvetica-Bold"/>
            </a:endParaRPr>
          </a:p>
          <a:p>
            <a:pPr marL="285750" indent="-285750" algn="l">
              <a:buFont typeface="Wingdings" panose="05000000000000000000" pitchFamily="2" charset="2"/>
              <a:buChar char="Ø"/>
            </a:pPr>
            <a:r>
              <a:rPr lang="en-IN" sz="2400" b="0" i="0" u="none" strike="noStrike" baseline="0" dirty="0"/>
              <a:t>Abort all deadlocked processes.</a:t>
            </a:r>
          </a:p>
          <a:p>
            <a:pPr marL="285750" indent="-285750" algn="l">
              <a:buFont typeface="Wingdings" panose="05000000000000000000" pitchFamily="2" charset="2"/>
              <a:buChar char="Ø"/>
            </a:pPr>
            <a:r>
              <a:rPr lang="en-US" sz="2400" b="0" i="0" u="none" strike="noStrike" baseline="0" dirty="0"/>
              <a:t>Abort one process at a time until the deadlock cycle is eliminated.</a:t>
            </a:r>
          </a:p>
          <a:p>
            <a:pPr marL="285750" indent="-285750" algn="l">
              <a:buFont typeface="Wingdings" panose="05000000000000000000" pitchFamily="2" charset="2"/>
              <a:buChar char="Ø"/>
            </a:pPr>
            <a:r>
              <a:rPr lang="en-US" sz="2400" b="0" i="0" u="none" strike="noStrike" baseline="0" dirty="0"/>
              <a:t>In which order should we choose to abort?</a:t>
            </a:r>
          </a:p>
          <a:p>
            <a:pPr marL="742950" lvl="1" indent="-285750">
              <a:buFont typeface="Wingdings" panose="05000000000000000000" pitchFamily="2" charset="2"/>
              <a:buChar char="Ø"/>
            </a:pPr>
            <a:r>
              <a:rPr lang="en-IN" sz="2400" b="0" i="0" u="none" strike="noStrike" baseline="0" dirty="0"/>
              <a:t>Priority of the process.</a:t>
            </a:r>
          </a:p>
          <a:p>
            <a:pPr marL="742950" lvl="1" indent="-285750">
              <a:buFont typeface="Wingdings" panose="05000000000000000000" pitchFamily="2" charset="2"/>
              <a:buChar char="Ø"/>
            </a:pPr>
            <a:r>
              <a:rPr lang="en-US" sz="2400" b="0" i="0" u="none" strike="noStrike" baseline="0" dirty="0"/>
              <a:t>How long process has computed, and how much longer to completion.</a:t>
            </a:r>
          </a:p>
          <a:p>
            <a:pPr marL="742950" lvl="1" indent="-285750">
              <a:buFont typeface="Wingdings" panose="05000000000000000000" pitchFamily="2" charset="2"/>
              <a:buChar char="Ø"/>
            </a:pPr>
            <a:r>
              <a:rPr lang="en-US" sz="2400" b="0" i="0" u="none" strike="noStrike" baseline="0" dirty="0"/>
              <a:t>Resources the process has used. Resources process needs to complete.</a:t>
            </a:r>
          </a:p>
          <a:p>
            <a:pPr marL="742950" lvl="1" indent="-285750">
              <a:buFont typeface="Wingdings" panose="05000000000000000000" pitchFamily="2" charset="2"/>
              <a:buChar char="Ø"/>
            </a:pPr>
            <a:r>
              <a:rPr lang="en-US" sz="2400" b="0" i="0" u="none" strike="noStrike" baseline="0" dirty="0"/>
              <a:t>How many processes will need to be terminated.</a:t>
            </a:r>
          </a:p>
          <a:p>
            <a:pPr marL="742950" lvl="1" indent="-285750">
              <a:buFont typeface="Wingdings" panose="05000000000000000000" pitchFamily="2" charset="2"/>
              <a:buChar char="Ø"/>
            </a:pPr>
            <a:r>
              <a:rPr lang="en-US" sz="2400" b="0" i="0" u="none" strike="noStrike" baseline="0" dirty="0"/>
              <a:t>Is process interactive or batch?</a:t>
            </a:r>
            <a:endParaRPr kumimoji="0" lang="en-IN" sz="2400" b="1"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24618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249299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algn="l"/>
            <a:r>
              <a:rPr lang="en-US" sz="2400" b="1" i="0" u="none" strike="noStrike" baseline="0" dirty="0">
                <a:solidFill>
                  <a:srgbClr val="0070C0"/>
                </a:solidFill>
              </a:rPr>
              <a:t>Recovery from Deadlock: Resource Preemption</a:t>
            </a:r>
          </a:p>
          <a:p>
            <a:pPr algn="l"/>
            <a:endParaRPr lang="en-US" sz="1800" b="1" i="0" u="none" strike="noStrike" baseline="0" dirty="0">
              <a:latin typeface="Helvetica-Bold"/>
            </a:endParaRPr>
          </a:p>
          <a:p>
            <a:pPr marL="742950" lvl="1" indent="-285750">
              <a:buFont typeface="Wingdings" panose="05000000000000000000" pitchFamily="2" charset="2"/>
              <a:buChar char="Ø"/>
            </a:pPr>
            <a:r>
              <a:rPr lang="en-US" sz="2400" b="0" i="0" u="none" strike="noStrike" baseline="0" dirty="0"/>
              <a:t>Selecting a victim – minimize cost.</a:t>
            </a:r>
          </a:p>
          <a:p>
            <a:pPr marL="742950" lvl="1" indent="-285750">
              <a:buFont typeface="Wingdings" panose="05000000000000000000" pitchFamily="2" charset="2"/>
              <a:buChar char="Ø"/>
            </a:pPr>
            <a:r>
              <a:rPr lang="en-US" sz="2400" b="0" i="0" u="none" strike="noStrike" baseline="0" dirty="0"/>
              <a:t>Rollback – return to some safe state, restart process for that state.</a:t>
            </a:r>
          </a:p>
          <a:p>
            <a:pPr marL="742950" lvl="1" indent="-285750">
              <a:buFont typeface="Wingdings" panose="05000000000000000000" pitchFamily="2" charset="2"/>
              <a:buChar char="Ø"/>
            </a:pPr>
            <a:r>
              <a:rPr lang="en-US" sz="2400" b="0" i="0" u="none" strike="noStrike" baseline="0" dirty="0"/>
              <a:t>Starvation – same process may always be picked as victim, include number of rollback in cost factor.</a:t>
            </a:r>
            <a:endParaRPr kumimoji="0" lang="en-IN" sz="2400" b="1"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249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483824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ea typeface="+mn-ea"/>
                <a:cs typeface="+mn-cs"/>
              </a:rPr>
              <a:t>Monitors</a:t>
            </a:r>
          </a:p>
          <a:p>
            <a:pPr>
              <a:tabLst>
                <a:tab pos="1023938" algn="l"/>
                <a:tab pos="1601788" algn="l"/>
                <a:tab pos="2120900" algn="l"/>
                <a:tab pos="2395538" algn="l"/>
              </a:tabLst>
            </a:pPr>
            <a:r>
              <a:rPr lang="en-US" altLang="en-US" dirty="0"/>
              <a:t>High-level synchronization construct that allows the safe sharing of an abstract data type among concurrent processes.</a:t>
            </a:r>
          </a:p>
          <a:p>
            <a:pPr>
              <a:spcBef>
                <a:spcPct val="15000"/>
              </a:spcBef>
              <a:buFontTx/>
              <a:buNone/>
              <a:tabLst>
                <a:tab pos="1023938" algn="l"/>
                <a:tab pos="1601788" algn="l"/>
                <a:tab pos="2120900" algn="l"/>
                <a:tab pos="2395538" algn="l"/>
              </a:tabLst>
            </a:pPr>
            <a:r>
              <a:rPr lang="en-US" altLang="en-US" dirty="0"/>
              <a:t>		</a:t>
            </a:r>
            <a:r>
              <a:rPr lang="en-US" altLang="en-US" b="1" dirty="0"/>
              <a:t>type</a:t>
            </a:r>
            <a:r>
              <a:rPr lang="en-US" altLang="en-US" dirty="0"/>
              <a:t> </a:t>
            </a:r>
            <a:r>
              <a:rPr lang="en-US" altLang="en-US" i="1" dirty="0"/>
              <a:t>monitor-name</a:t>
            </a:r>
            <a:r>
              <a:rPr lang="en-US" altLang="en-US" dirty="0"/>
              <a:t> = </a:t>
            </a:r>
            <a:r>
              <a:rPr lang="en-US" altLang="en-US" b="1" dirty="0"/>
              <a:t>monitor</a:t>
            </a:r>
            <a:endParaRPr lang="en-US" altLang="en-US" dirty="0"/>
          </a:p>
          <a:p>
            <a:pPr>
              <a:spcBef>
                <a:spcPct val="15000"/>
              </a:spcBef>
              <a:buFontTx/>
              <a:buNone/>
              <a:tabLst>
                <a:tab pos="1023938" algn="l"/>
                <a:tab pos="1601788" algn="l"/>
                <a:tab pos="2120900" algn="l"/>
                <a:tab pos="2395538" algn="l"/>
              </a:tabLst>
            </a:pPr>
            <a:r>
              <a:rPr lang="en-US" altLang="en-US" dirty="0"/>
              <a:t>			variable declarations</a:t>
            </a:r>
          </a:p>
          <a:p>
            <a:pPr>
              <a:spcBef>
                <a:spcPct val="15000"/>
              </a:spcBef>
              <a:buFontTx/>
              <a:buNone/>
              <a:tabLst>
                <a:tab pos="1023938" algn="l"/>
                <a:tab pos="1601788" algn="l"/>
                <a:tab pos="2120900" algn="l"/>
                <a:tab pos="2395538" algn="l"/>
              </a:tabLst>
            </a:pPr>
            <a:r>
              <a:rPr lang="en-US" altLang="en-US" dirty="0"/>
              <a:t>			</a:t>
            </a:r>
            <a:r>
              <a:rPr lang="en-US" altLang="en-US" b="1" dirty="0"/>
              <a:t>procedure entry</a:t>
            </a:r>
            <a:r>
              <a:rPr lang="en-US" altLang="en-US" dirty="0"/>
              <a:t> </a:t>
            </a:r>
            <a:r>
              <a:rPr lang="en-US" altLang="en-US" i="1" dirty="0"/>
              <a:t>P1</a:t>
            </a:r>
            <a:r>
              <a:rPr lang="en-US" altLang="en-US" dirty="0"/>
              <a:t> :(…);</a:t>
            </a:r>
          </a:p>
          <a:p>
            <a:pPr>
              <a:spcBef>
                <a:spcPct val="15000"/>
              </a:spcBef>
              <a:buFontTx/>
              <a:buNone/>
              <a:tabLst>
                <a:tab pos="1023938" algn="l"/>
                <a:tab pos="1601788" algn="l"/>
                <a:tab pos="2120900" algn="l"/>
                <a:tab pos="2395538" algn="l"/>
              </a:tabLst>
            </a:pPr>
            <a:r>
              <a:rPr lang="en-US" altLang="en-US" dirty="0"/>
              <a:t>				</a:t>
            </a:r>
            <a:r>
              <a:rPr lang="en-US" altLang="en-US" b="1" dirty="0"/>
              <a:t>begin</a:t>
            </a:r>
            <a:r>
              <a:rPr lang="en-US" altLang="en-US" dirty="0"/>
              <a:t> … </a:t>
            </a:r>
            <a:r>
              <a:rPr lang="en-US" altLang="en-US" b="1" dirty="0"/>
              <a:t>end</a:t>
            </a:r>
            <a:r>
              <a:rPr lang="en-US" altLang="en-US" dirty="0"/>
              <a:t>;</a:t>
            </a:r>
          </a:p>
          <a:p>
            <a:pPr>
              <a:spcBef>
                <a:spcPct val="15000"/>
              </a:spcBef>
              <a:buFontTx/>
              <a:buNone/>
              <a:tabLst>
                <a:tab pos="1023938" algn="l"/>
                <a:tab pos="1601788" algn="l"/>
                <a:tab pos="2120900" algn="l"/>
                <a:tab pos="2395538" algn="l"/>
              </a:tabLst>
            </a:pPr>
            <a:r>
              <a:rPr lang="en-US" altLang="en-US" dirty="0"/>
              <a:t>			</a:t>
            </a:r>
            <a:r>
              <a:rPr lang="en-US" altLang="en-US" b="1" dirty="0"/>
              <a:t>procedure</a:t>
            </a:r>
            <a:r>
              <a:rPr lang="en-US" altLang="en-US" dirty="0"/>
              <a:t> </a:t>
            </a:r>
            <a:r>
              <a:rPr lang="en-US" altLang="en-US" b="1" dirty="0"/>
              <a:t>entry</a:t>
            </a:r>
            <a:r>
              <a:rPr lang="en-US" altLang="en-US" dirty="0"/>
              <a:t> </a:t>
            </a:r>
            <a:r>
              <a:rPr lang="en-US" altLang="en-US" i="1" dirty="0"/>
              <a:t>P2</a:t>
            </a:r>
            <a:r>
              <a:rPr lang="en-US" altLang="en-US" dirty="0"/>
              <a:t>(…);</a:t>
            </a:r>
          </a:p>
          <a:p>
            <a:pPr>
              <a:spcBef>
                <a:spcPct val="15000"/>
              </a:spcBef>
              <a:buFontTx/>
              <a:buNone/>
              <a:tabLst>
                <a:tab pos="1023938" algn="l"/>
                <a:tab pos="1601788" algn="l"/>
                <a:tab pos="2120900" algn="l"/>
                <a:tab pos="2395538" algn="l"/>
              </a:tabLst>
            </a:pPr>
            <a:r>
              <a:rPr lang="en-US" altLang="en-US" dirty="0"/>
              <a:t>				</a:t>
            </a:r>
            <a:r>
              <a:rPr lang="en-US" altLang="en-US" b="1" dirty="0"/>
              <a:t>begin</a:t>
            </a:r>
            <a:r>
              <a:rPr lang="en-US" altLang="en-US" dirty="0"/>
              <a:t> … </a:t>
            </a:r>
            <a:r>
              <a:rPr lang="en-US" altLang="en-US" b="1" dirty="0"/>
              <a:t>end</a:t>
            </a:r>
            <a:r>
              <a:rPr lang="en-US" altLang="en-US" dirty="0"/>
              <a:t>;</a:t>
            </a:r>
          </a:p>
          <a:p>
            <a:pPr>
              <a:spcBef>
                <a:spcPct val="15000"/>
              </a:spcBef>
              <a:buFontTx/>
              <a:buNone/>
              <a:tabLst>
                <a:tab pos="1023938" algn="l"/>
                <a:tab pos="1601788" algn="l"/>
                <a:tab pos="2120900" algn="l"/>
                <a:tab pos="2395538" algn="l"/>
              </a:tabLst>
            </a:pPr>
            <a:r>
              <a:rPr lang="en-US" altLang="en-US" dirty="0"/>
              <a:t>					</a:t>
            </a:r>
            <a:r>
              <a:rPr lang="en-US" altLang="en-US" dirty="0">
                <a:sym typeface="MT Extra" panose="05050102010205020202" pitchFamily="82"/>
              </a:rPr>
              <a:t></a:t>
            </a:r>
          </a:p>
          <a:p>
            <a:pPr>
              <a:spcBef>
                <a:spcPct val="15000"/>
              </a:spcBef>
              <a:buFontTx/>
              <a:buNone/>
              <a:tabLst>
                <a:tab pos="1023938" algn="l"/>
                <a:tab pos="1601788" algn="l"/>
                <a:tab pos="2120900" algn="l"/>
                <a:tab pos="2395538" algn="l"/>
              </a:tabLst>
            </a:pPr>
            <a:r>
              <a:rPr lang="en-US" altLang="en-US" dirty="0">
                <a:sym typeface="MT Extra" panose="05050102010205020202" pitchFamily="82"/>
              </a:rPr>
              <a:t>			</a:t>
            </a:r>
            <a:r>
              <a:rPr lang="en-US" altLang="en-US" b="1" dirty="0">
                <a:sym typeface="MT Extra" panose="05050102010205020202" pitchFamily="82"/>
              </a:rPr>
              <a:t>procedure entry</a:t>
            </a:r>
            <a:r>
              <a:rPr lang="en-US" altLang="en-US" dirty="0">
                <a:sym typeface="MT Extra" panose="05050102010205020202" pitchFamily="82"/>
              </a:rPr>
              <a:t> </a:t>
            </a:r>
            <a:r>
              <a:rPr lang="en-US" altLang="en-US" i="1" dirty="0" err="1">
                <a:sym typeface="MT Extra" panose="05050102010205020202" pitchFamily="82"/>
              </a:rPr>
              <a:t>Pn</a:t>
            </a:r>
            <a:r>
              <a:rPr lang="en-US" altLang="en-US" dirty="0">
                <a:sym typeface="MT Extra" panose="05050102010205020202" pitchFamily="82"/>
              </a:rPr>
              <a:t> (…);</a:t>
            </a:r>
          </a:p>
          <a:p>
            <a:pPr>
              <a:spcBef>
                <a:spcPct val="15000"/>
              </a:spcBef>
              <a:buFontTx/>
              <a:buNone/>
              <a:tabLst>
                <a:tab pos="1023938" algn="l"/>
                <a:tab pos="1601788" algn="l"/>
                <a:tab pos="2120900" algn="l"/>
                <a:tab pos="2395538" algn="l"/>
              </a:tabLst>
            </a:pPr>
            <a:r>
              <a:rPr lang="en-US" altLang="en-US" dirty="0">
                <a:sym typeface="MT Extra" panose="05050102010205020202" pitchFamily="82"/>
              </a:rPr>
              <a:t>				</a:t>
            </a:r>
            <a:r>
              <a:rPr lang="en-US" altLang="en-US" b="1" dirty="0">
                <a:sym typeface="MT Extra" panose="05050102010205020202" pitchFamily="82"/>
              </a:rPr>
              <a:t>begin</a:t>
            </a:r>
            <a:r>
              <a:rPr lang="en-US" altLang="en-US" dirty="0">
                <a:sym typeface="MT Extra" panose="05050102010205020202" pitchFamily="82"/>
              </a:rPr>
              <a:t>…</a:t>
            </a:r>
            <a:r>
              <a:rPr lang="en-US" altLang="en-US" b="1" dirty="0">
                <a:sym typeface="MT Extra" panose="05050102010205020202" pitchFamily="82"/>
              </a:rPr>
              <a:t>end</a:t>
            </a:r>
            <a:r>
              <a:rPr lang="en-US" altLang="en-US" dirty="0">
                <a:sym typeface="MT Extra" panose="05050102010205020202" pitchFamily="82"/>
              </a:rPr>
              <a:t>;</a:t>
            </a:r>
          </a:p>
          <a:p>
            <a:pPr>
              <a:spcBef>
                <a:spcPct val="15000"/>
              </a:spcBef>
              <a:buFontTx/>
              <a:buNone/>
              <a:tabLst>
                <a:tab pos="1023938" algn="l"/>
                <a:tab pos="1601788" algn="l"/>
                <a:tab pos="2120900" algn="l"/>
                <a:tab pos="2395538" algn="l"/>
              </a:tabLst>
            </a:pPr>
            <a:r>
              <a:rPr lang="en-US" altLang="en-US" dirty="0">
                <a:sym typeface="MT Extra" panose="05050102010205020202" pitchFamily="82"/>
              </a:rPr>
              <a:t>			</a:t>
            </a:r>
            <a:r>
              <a:rPr lang="en-US" altLang="en-US" b="1" dirty="0">
                <a:sym typeface="MT Extra" panose="05050102010205020202" pitchFamily="82"/>
              </a:rPr>
              <a:t>begin</a:t>
            </a:r>
            <a:endParaRPr lang="en-US" altLang="en-US" dirty="0">
              <a:sym typeface="MT Extra" panose="05050102010205020202" pitchFamily="82"/>
            </a:endParaRPr>
          </a:p>
          <a:p>
            <a:pPr>
              <a:spcBef>
                <a:spcPct val="15000"/>
              </a:spcBef>
              <a:buFontTx/>
              <a:buNone/>
              <a:tabLst>
                <a:tab pos="1023938" algn="l"/>
                <a:tab pos="1601788" algn="l"/>
                <a:tab pos="2120900" algn="l"/>
                <a:tab pos="2395538" algn="l"/>
              </a:tabLst>
            </a:pPr>
            <a:r>
              <a:rPr lang="en-US" altLang="en-US" dirty="0">
                <a:sym typeface="MT Extra" panose="05050102010205020202" pitchFamily="82"/>
              </a:rPr>
              <a:t>				initialization code</a:t>
            </a:r>
          </a:p>
          <a:p>
            <a:pPr>
              <a:spcBef>
                <a:spcPct val="15000"/>
              </a:spcBef>
              <a:buFontTx/>
              <a:buNone/>
              <a:tabLst>
                <a:tab pos="1023938" algn="l"/>
                <a:tab pos="1601788" algn="l"/>
                <a:tab pos="2120900" algn="l"/>
                <a:tab pos="2395538" algn="l"/>
              </a:tabLst>
            </a:pPr>
            <a:r>
              <a:rPr lang="en-US" altLang="en-US" dirty="0">
                <a:sym typeface="MT Extra" panose="05050102010205020202" pitchFamily="82"/>
              </a:rPr>
              <a:t>			</a:t>
            </a:r>
            <a:r>
              <a:rPr lang="en-US" altLang="en-US" b="1" dirty="0">
                <a:sym typeface="MT Extra" panose="05050102010205020202" pitchFamily="82"/>
              </a:rPr>
              <a:t>end</a:t>
            </a:r>
            <a:endParaRPr kumimoji="0" lang="en-US" sz="1800" b="1" i="0" u="none" strike="noStrike" kern="1200" cap="none" spc="0" normalizeH="0" baseline="0" noProof="0" dirty="0">
              <a:ln>
                <a:noFill/>
              </a:ln>
              <a:solidFill>
                <a:prstClr val="black"/>
              </a:solidFill>
              <a:effectLst/>
              <a:uLnTx/>
              <a:uFillTx/>
              <a:latin typeface="Helvetica-Bold"/>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54644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2438" y="1579107"/>
            <a:ext cx="4491037" cy="47089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Schematic view of a Monitor</a:t>
            </a:r>
          </a:p>
          <a:p>
            <a:pPr>
              <a:tabLst>
                <a:tab pos="3030538" algn="ctr"/>
              </a:tabLst>
            </a:pPr>
            <a:r>
              <a:rPr lang="en-US" altLang="en-US" dirty="0"/>
              <a:t>To allow a process to wait within the monitor, a </a:t>
            </a:r>
            <a:r>
              <a:rPr lang="en-US" altLang="en-US" i="1" dirty="0"/>
              <a:t>condition</a:t>
            </a:r>
            <a:r>
              <a:rPr lang="en-US" altLang="en-US" dirty="0"/>
              <a:t> variable must be declared, as</a:t>
            </a:r>
          </a:p>
          <a:p>
            <a:pPr>
              <a:buFontTx/>
              <a:buNone/>
              <a:tabLst>
                <a:tab pos="3030538" algn="ctr"/>
              </a:tabLst>
            </a:pPr>
            <a:r>
              <a:rPr lang="en-US" altLang="en-US" b="1" dirty="0"/>
              <a:t>var</a:t>
            </a:r>
            <a:r>
              <a:rPr lang="en-US" altLang="en-US" dirty="0"/>
              <a:t> </a:t>
            </a:r>
            <a:r>
              <a:rPr lang="en-US" altLang="en-US" i="1" dirty="0"/>
              <a:t>x, y: condition</a:t>
            </a:r>
            <a:endParaRPr lang="en-US" altLang="en-US" dirty="0"/>
          </a:p>
          <a:p>
            <a:pPr>
              <a:tabLst>
                <a:tab pos="3030538" algn="ctr"/>
              </a:tabLst>
            </a:pPr>
            <a:r>
              <a:rPr lang="en-US" altLang="en-US" dirty="0"/>
              <a:t>Condition variable can only be used with the operations </a:t>
            </a:r>
            <a:r>
              <a:rPr lang="en-US" altLang="en-US" i="1" dirty="0"/>
              <a:t>wait</a:t>
            </a:r>
            <a:r>
              <a:rPr lang="en-US" altLang="en-US" dirty="0"/>
              <a:t> and </a:t>
            </a:r>
            <a:r>
              <a:rPr lang="en-US" altLang="en-US" i="1" dirty="0"/>
              <a:t>signal</a:t>
            </a:r>
            <a:r>
              <a:rPr lang="en-US" altLang="en-US" dirty="0"/>
              <a:t>.</a:t>
            </a:r>
          </a:p>
          <a:p>
            <a:pPr lvl="1">
              <a:tabLst>
                <a:tab pos="3030538" algn="ctr"/>
              </a:tabLst>
            </a:pPr>
            <a:r>
              <a:rPr lang="en-US" altLang="en-US" dirty="0"/>
              <a:t>The operation</a:t>
            </a:r>
          </a:p>
          <a:p>
            <a:pPr lvl="1">
              <a:buFontTx/>
              <a:buNone/>
              <a:tabLst>
                <a:tab pos="3030538" algn="ctr"/>
              </a:tabLst>
            </a:pPr>
            <a:r>
              <a:rPr lang="en-US" altLang="en-US" i="1" dirty="0" err="1"/>
              <a:t>x.wait</a:t>
            </a:r>
            <a:r>
              <a:rPr lang="en-US" altLang="en-US" i="1" dirty="0"/>
              <a:t>;</a:t>
            </a:r>
          </a:p>
          <a:p>
            <a:pPr lvl="1">
              <a:buFontTx/>
              <a:buNone/>
              <a:tabLst>
                <a:tab pos="3030538" algn="ctr"/>
              </a:tabLst>
            </a:pPr>
            <a:r>
              <a:rPr lang="en-US" sz="1800" b="0" i="0" u="none" strike="noStrike" baseline="0" dirty="0">
                <a:latin typeface="Helvetica" panose="020B0604020202020204" pitchFamily="34" charset="0"/>
              </a:rPr>
              <a:t>means that the process invoking this operation is suspended until another process invokes</a:t>
            </a:r>
          </a:p>
          <a:p>
            <a:pPr lvl="1">
              <a:buFontTx/>
              <a:buNone/>
              <a:tabLst>
                <a:tab pos="3030538" algn="ctr"/>
              </a:tabLst>
            </a:pPr>
            <a:r>
              <a:rPr lang="en-US" altLang="en-US" dirty="0" err="1">
                <a:latin typeface="Helvetica" panose="020B0604020202020204" pitchFamily="34" charset="0"/>
              </a:rPr>
              <a:t>x.signal</a:t>
            </a:r>
            <a:r>
              <a:rPr lang="en-US" altLang="en-US" dirty="0">
                <a:latin typeface="Helvetica" panose="020B0604020202020204" pitchFamily="34" charset="0"/>
              </a:rPr>
              <a:t>:</a:t>
            </a:r>
          </a:p>
          <a:p>
            <a:pPr lvl="1">
              <a:buFontTx/>
              <a:buNone/>
              <a:tabLst>
                <a:tab pos="3030538" algn="ctr"/>
              </a:tabLst>
            </a:pPr>
            <a:r>
              <a:rPr lang="en-US" sz="1800" b="0" i="0" u="none" strike="noStrike" baseline="0" dirty="0">
                <a:latin typeface="Helvetica" panose="020B0604020202020204" pitchFamily="34" charset="0"/>
              </a:rPr>
              <a:t>operation resumes exactly one suspended process</a:t>
            </a:r>
            <a:endParaRPr lang="en-US" altLang="en-US" i="1" dirty="0"/>
          </a:p>
          <a:p>
            <a:pPr lvl="1">
              <a:buFontTx/>
              <a:buNone/>
              <a:tabLst>
                <a:tab pos="3030538" algn="ctr"/>
              </a:tabLst>
            </a:pPr>
            <a:endParaRPr lang="en-US" altLang="en-US" i="1" dirty="0"/>
          </a:p>
          <a:p>
            <a:pPr algn="l"/>
            <a:endParaRPr kumimoji="0" lang="en-US" sz="2400" b="1" i="0" u="none" strike="noStrike" kern="1200" cap="none" spc="0" normalizeH="0" baseline="0" noProof="0" dirty="0">
              <a:ln>
                <a:noFill/>
              </a:ln>
              <a:solidFill>
                <a:prstClr val="black"/>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3">
            <a:extLst>
              <a:ext uri="{FF2B5EF4-FFF2-40B4-BE49-F238E27FC236}">
                <a16:creationId xmlns:a16="http://schemas.microsoft.com/office/drawing/2014/main" id="{96E392AD-E96C-41CF-9FF3-E4D499B5E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325" t="508" r="8325" b="508"/>
          <a:stretch>
            <a:fillRect/>
          </a:stretch>
        </p:blipFill>
        <p:spPr bwMode="auto">
          <a:xfrm>
            <a:off x="5546725" y="1579107"/>
            <a:ext cx="5213350" cy="423862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0996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2913" y="2050119"/>
            <a:ext cx="10234612" cy="42473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Dining Philosopher Problem:</a:t>
            </a:r>
          </a:p>
          <a:p>
            <a:pPr algn="l" fontAlgn="base"/>
            <a:endParaRPr lang="en-US" sz="2400" b="1" dirty="0">
              <a:solidFill>
                <a:prstClr val="black"/>
              </a:solidFill>
              <a:latin typeface="Calibri" panose="020F0502020204030204"/>
            </a:endParaRPr>
          </a:p>
          <a:p>
            <a:pPr algn="l" fontAlgn="base"/>
            <a:r>
              <a:rPr lang="en-US" b="1" i="0" dirty="0">
                <a:effectLst/>
                <a:latin typeface="Roboto"/>
              </a:rPr>
              <a:t>THINKING – </a:t>
            </a:r>
            <a:r>
              <a:rPr lang="en-US" b="0" i="0" dirty="0">
                <a:effectLst/>
                <a:latin typeface="Roboto"/>
              </a:rPr>
              <a:t>When philosopher doesn’t want to gain access to either fork.</a:t>
            </a:r>
          </a:p>
          <a:p>
            <a:pPr algn="l" fontAlgn="base"/>
            <a:r>
              <a:rPr lang="en-US" b="1" i="0" dirty="0">
                <a:effectLst/>
                <a:latin typeface="Roboto"/>
              </a:rPr>
              <a:t>HUNGRY – </a:t>
            </a:r>
            <a:r>
              <a:rPr lang="en-US" b="0" i="0" dirty="0">
                <a:effectLst/>
                <a:latin typeface="Roboto"/>
              </a:rPr>
              <a:t>When philosopher wants to enter the critical section.</a:t>
            </a:r>
          </a:p>
          <a:p>
            <a:pPr algn="l" fontAlgn="base"/>
            <a:r>
              <a:rPr lang="en-US" b="1" i="0" dirty="0">
                <a:effectLst/>
                <a:latin typeface="Roboto"/>
              </a:rPr>
              <a:t>EATING – </a:t>
            </a:r>
            <a:r>
              <a:rPr lang="en-US" b="0" i="0" dirty="0">
                <a:effectLst/>
                <a:latin typeface="Roboto"/>
              </a:rPr>
              <a:t>When philosopher has got both the forks, i.e., he has entered the section.</a:t>
            </a:r>
          </a:p>
          <a:p>
            <a:pPr algn="l" fontAlgn="base"/>
            <a:r>
              <a:rPr lang="en-US" b="0" i="0" dirty="0">
                <a:effectLst/>
                <a:latin typeface="Roboto"/>
              </a:rPr>
              <a:t>Philosopher </a:t>
            </a:r>
            <a:r>
              <a:rPr lang="en-US" b="0" i="0" dirty="0" err="1">
                <a:effectLst/>
                <a:latin typeface="Roboto"/>
              </a:rPr>
              <a:t>i</a:t>
            </a:r>
            <a:r>
              <a:rPr lang="en-US" b="0" i="0" dirty="0">
                <a:effectLst/>
                <a:latin typeface="Roboto"/>
              </a:rPr>
              <a:t> can set the variable state[</a:t>
            </a:r>
            <a:r>
              <a:rPr lang="en-US" b="0" i="0" dirty="0" err="1">
                <a:effectLst/>
                <a:latin typeface="Roboto"/>
              </a:rPr>
              <a:t>i</a:t>
            </a:r>
            <a:r>
              <a:rPr lang="en-US" b="0" i="0" dirty="0">
                <a:effectLst/>
                <a:latin typeface="Roboto"/>
              </a:rPr>
              <a:t>] = EATING only if her two neighbors are not eating</a:t>
            </a:r>
            <a:br>
              <a:rPr lang="en-US" b="0" i="0" dirty="0">
                <a:effectLst/>
                <a:latin typeface="Roboto"/>
              </a:rPr>
            </a:br>
            <a:r>
              <a:rPr lang="en-US" b="0" i="0" dirty="0">
                <a:effectLst/>
                <a:latin typeface="Roboto"/>
              </a:rPr>
              <a:t>(state[(i+4) % 5] != EATING) and (state[(i+1) % 5] != EATING).</a:t>
            </a:r>
          </a:p>
          <a:p>
            <a:pPr algn="l"/>
            <a:endParaRPr lang="en-IN" sz="1800" b="0" i="0" u="none" strike="noStrike" baseline="0" dirty="0"/>
          </a:p>
          <a:p>
            <a:pPr algn="l"/>
            <a:r>
              <a:rPr lang="en-IN" sz="1800" b="0" i="0" u="none" strike="noStrike" baseline="0" dirty="0" err="1"/>
              <a:t>dp.pickup</a:t>
            </a:r>
            <a:r>
              <a:rPr lang="en-IN" sz="1800" b="0" i="0" u="none" strike="noStrike" baseline="0" dirty="0"/>
              <a:t>(</a:t>
            </a:r>
            <a:r>
              <a:rPr lang="en-IN" sz="1800" b="0" i="0" u="none" strike="noStrike" baseline="0" dirty="0" err="1"/>
              <a:t>i</a:t>
            </a:r>
            <a:r>
              <a:rPr lang="en-IN" sz="1800" b="0" i="0" u="none" strike="noStrike" baseline="0" dirty="0"/>
              <a:t>);</a:t>
            </a:r>
          </a:p>
          <a:p>
            <a:pPr algn="l"/>
            <a:r>
              <a:rPr lang="en-IN" sz="1800" b="0" i="0" u="none" strike="noStrike" baseline="0" dirty="0"/>
              <a:t>…….</a:t>
            </a:r>
          </a:p>
          <a:p>
            <a:pPr algn="l"/>
            <a:r>
              <a:rPr lang="en-IN" sz="1800" b="0" i="0" u="none" strike="noStrike" baseline="0" dirty="0"/>
              <a:t>Eat</a:t>
            </a:r>
          </a:p>
          <a:p>
            <a:pPr algn="l"/>
            <a:r>
              <a:rPr lang="en-IN" sz="1800" b="0" i="0" u="none" strike="noStrike" baseline="0" dirty="0"/>
              <a:t>…….</a:t>
            </a:r>
          </a:p>
          <a:p>
            <a:pPr algn="l"/>
            <a:r>
              <a:rPr lang="en-IN" dirty="0" err="1"/>
              <a:t>d</a:t>
            </a:r>
            <a:r>
              <a:rPr lang="en-IN" sz="1800" b="0" i="0" u="none" strike="noStrike" baseline="0" dirty="0" err="1"/>
              <a:t>p.putdown</a:t>
            </a:r>
            <a:r>
              <a:rPr lang="en-IN" sz="1800" b="0" i="0" u="none" strike="noStrike" baseline="0" dirty="0"/>
              <a:t>(</a:t>
            </a:r>
            <a:r>
              <a:rPr lang="en-IN" sz="1800" b="0" i="0" u="none" strike="noStrike" baseline="0" dirty="0" err="1"/>
              <a:t>i</a:t>
            </a:r>
            <a:r>
              <a:rPr lang="en-IN" sz="1800" b="0" i="0" u="none" strike="noStrike" baseline="0" dirty="0"/>
              <a:t>);</a:t>
            </a:r>
            <a:endParaRPr lang="en-US" b="0" i="0" dirty="0">
              <a:effectLst/>
              <a:latin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3494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E18D1C8D-F2A5-4552-B71E-CCD779CDAA4D}"/>
              </a:ext>
            </a:extLst>
          </p:cNvPr>
          <p:cNvPicPr>
            <a:picLocks noChangeAspect="1"/>
          </p:cNvPicPr>
          <p:nvPr/>
        </p:nvPicPr>
        <p:blipFill>
          <a:blip r:embed="rId2"/>
          <a:stretch>
            <a:fillRect/>
          </a:stretch>
        </p:blipFill>
        <p:spPr>
          <a:xfrm>
            <a:off x="400051" y="1564481"/>
            <a:ext cx="5486400" cy="4683919"/>
          </a:xfrm>
          <a:prstGeom prst="rect">
            <a:avLst/>
          </a:prstGeom>
        </p:spPr>
      </p:pic>
      <p:pic>
        <p:nvPicPr>
          <p:cNvPr id="12" name="Picture 11">
            <a:extLst>
              <a:ext uri="{FF2B5EF4-FFF2-40B4-BE49-F238E27FC236}">
                <a16:creationId xmlns:a16="http://schemas.microsoft.com/office/drawing/2014/main" id="{C3017594-E8EE-47B9-8E3B-A40179E1CE72}"/>
              </a:ext>
            </a:extLst>
          </p:cNvPr>
          <p:cNvPicPr>
            <a:picLocks noChangeAspect="1"/>
          </p:cNvPicPr>
          <p:nvPr/>
        </p:nvPicPr>
        <p:blipFill>
          <a:blip r:embed="rId3"/>
          <a:stretch>
            <a:fillRect/>
          </a:stretch>
        </p:blipFill>
        <p:spPr>
          <a:xfrm>
            <a:off x="6019800" y="1695450"/>
            <a:ext cx="5676900" cy="4457699"/>
          </a:xfrm>
          <a:prstGeom prst="rect">
            <a:avLst/>
          </a:prstGeom>
        </p:spPr>
      </p:pic>
    </p:spTree>
    <p:extLst>
      <p:ext uri="{BB962C8B-B14F-4D97-AF65-F5344CB8AC3E}">
        <p14:creationId xmlns:p14="http://schemas.microsoft.com/office/powerpoint/2010/main" val="5138587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8110AF64-32E2-4777-B511-8717800C16D9}"/>
              </a:ext>
            </a:extLst>
          </p:cNvPr>
          <p:cNvPicPr>
            <a:picLocks noChangeAspect="1"/>
          </p:cNvPicPr>
          <p:nvPr/>
        </p:nvPicPr>
        <p:blipFill>
          <a:blip r:embed="rId2"/>
          <a:stretch>
            <a:fillRect/>
          </a:stretch>
        </p:blipFill>
        <p:spPr>
          <a:xfrm>
            <a:off x="280988" y="1695450"/>
            <a:ext cx="5586412" cy="4371975"/>
          </a:xfrm>
          <a:prstGeom prst="rect">
            <a:avLst/>
          </a:prstGeom>
        </p:spPr>
      </p:pic>
      <p:pic>
        <p:nvPicPr>
          <p:cNvPr id="5" name="Picture 4">
            <a:extLst>
              <a:ext uri="{FF2B5EF4-FFF2-40B4-BE49-F238E27FC236}">
                <a16:creationId xmlns:a16="http://schemas.microsoft.com/office/drawing/2014/main" id="{EBE7AE60-2CF0-4E84-ACAB-4EBCF8910A09}"/>
              </a:ext>
            </a:extLst>
          </p:cNvPr>
          <p:cNvPicPr>
            <a:picLocks noChangeAspect="1"/>
          </p:cNvPicPr>
          <p:nvPr/>
        </p:nvPicPr>
        <p:blipFill>
          <a:blip r:embed="rId3"/>
          <a:stretch>
            <a:fillRect/>
          </a:stretch>
        </p:blipFill>
        <p:spPr>
          <a:xfrm>
            <a:off x="5634037" y="1962150"/>
            <a:ext cx="6276975" cy="4105275"/>
          </a:xfrm>
          <a:prstGeom prst="rect">
            <a:avLst/>
          </a:prstGeom>
        </p:spPr>
      </p:pic>
    </p:spTree>
    <p:extLst>
      <p:ext uri="{BB962C8B-B14F-4D97-AF65-F5344CB8AC3E}">
        <p14:creationId xmlns:p14="http://schemas.microsoft.com/office/powerpoint/2010/main" val="125108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038" y="1843385"/>
            <a:ext cx="113252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Helvetica-Bold"/>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E22D3A1D-EF19-43ED-B04A-3FA7153FE1B3}"/>
              </a:ext>
            </a:extLst>
          </p:cNvPr>
          <p:cNvPicPr>
            <a:picLocks noChangeAspect="1"/>
          </p:cNvPicPr>
          <p:nvPr/>
        </p:nvPicPr>
        <p:blipFill>
          <a:blip r:embed="rId2"/>
          <a:stretch>
            <a:fillRect/>
          </a:stretch>
        </p:blipFill>
        <p:spPr>
          <a:xfrm>
            <a:off x="1990724" y="1637526"/>
            <a:ext cx="5105401" cy="4133849"/>
          </a:xfrm>
          <a:prstGeom prst="rect">
            <a:avLst/>
          </a:prstGeom>
        </p:spPr>
      </p:pic>
    </p:spTree>
    <p:extLst>
      <p:ext uri="{BB962C8B-B14F-4D97-AF65-F5344CB8AC3E}">
        <p14:creationId xmlns:p14="http://schemas.microsoft.com/office/powerpoint/2010/main" val="4275868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sp>
        <p:nvSpPr>
          <p:cNvPr id="4" name="TextBox 3">
            <a:extLst>
              <a:ext uri="{FF2B5EF4-FFF2-40B4-BE49-F238E27FC236}">
                <a16:creationId xmlns:a16="http://schemas.microsoft.com/office/drawing/2014/main" id="{D8AF06F4-4F50-4E50-B1ED-349443FBF94F}"/>
              </a:ext>
            </a:extLst>
          </p:cNvPr>
          <p:cNvSpPr txBox="1"/>
          <p:nvPr/>
        </p:nvSpPr>
        <p:spPr>
          <a:xfrm>
            <a:off x="612559" y="1651247"/>
            <a:ext cx="10289220" cy="42780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0" i="0" u="sng" strike="noStrike" kern="1200" cap="none" spc="0" normalizeH="0" baseline="0" noProof="0" dirty="0">
                <a:ln>
                  <a:noFill/>
                </a:ln>
                <a:solidFill>
                  <a:schemeClr val="accent1"/>
                </a:solidFill>
                <a:effectLst/>
                <a:uLnTx/>
                <a:uFillTx/>
                <a:latin typeface="Calibri" panose="020F0502020204030204"/>
                <a:ea typeface="+mn-ea"/>
                <a:cs typeface="+mn-cs"/>
              </a:rPr>
              <a:t>Course Outcome</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indent="-342900">
              <a:buFontTx/>
              <a:buAutoNum type="arabicPeriod"/>
            </a:pPr>
            <a:r>
              <a:rPr lang="en-IN" dirty="0">
                <a:solidFill>
                  <a:prstClr val="black"/>
                </a:solidFill>
                <a:latin typeface="Calibri" panose="020F0502020204030204"/>
              </a:rPr>
              <a:t>Comprehend knowledge about </a:t>
            </a:r>
            <a:r>
              <a:rPr lang="en-IN" b="1" dirty="0">
                <a:solidFill>
                  <a:schemeClr val="accent1"/>
                </a:solidFill>
                <a:latin typeface="Calibri" panose="020F0502020204030204"/>
              </a:rPr>
              <a:t>Operating system components and  services</a:t>
            </a:r>
            <a:r>
              <a:rPr lang="en-IN" dirty="0">
                <a:solidFill>
                  <a:prstClr val="black"/>
                </a:solidFill>
                <a:latin typeface="Calibri" panose="020F0502020204030204"/>
              </a:rPr>
              <a:t>.</a:t>
            </a:r>
          </a:p>
          <a:p>
            <a:pPr marL="342900" indent="-342900">
              <a:buFontTx/>
              <a:buAutoNum type="arabicPeriod"/>
            </a:pPr>
            <a:r>
              <a:rPr lang="en-IN" dirty="0">
                <a:solidFill>
                  <a:prstClr val="black"/>
                </a:solidFill>
                <a:latin typeface="Calibri" panose="020F0502020204030204"/>
              </a:rPr>
              <a:t>Apply knowledge of </a:t>
            </a:r>
            <a:r>
              <a:rPr lang="en-IN" b="1" dirty="0">
                <a:solidFill>
                  <a:schemeClr val="accent1"/>
                </a:solidFill>
                <a:latin typeface="Calibri" panose="020F0502020204030204"/>
              </a:rPr>
              <a:t>process scheduling algorithms </a:t>
            </a:r>
            <a:r>
              <a:rPr lang="en-IN" dirty="0">
                <a:solidFill>
                  <a:prstClr val="black"/>
                </a:solidFill>
                <a:latin typeface="Calibri" panose="020F0502020204030204"/>
              </a:rPr>
              <a:t>for a given context</a:t>
            </a:r>
          </a:p>
          <a:p>
            <a:pPr marL="342900" indent="-342900">
              <a:buFontTx/>
              <a:buAutoNum type="arabicPeriod"/>
            </a:pPr>
            <a:r>
              <a:rPr lang="en-IN" dirty="0" err="1">
                <a:solidFill>
                  <a:prstClr val="black"/>
                </a:solidFill>
                <a:latin typeface="Calibri" panose="020F0502020204030204"/>
              </a:rPr>
              <a:t>Analyze</a:t>
            </a:r>
            <a:r>
              <a:rPr lang="en-IN" dirty="0">
                <a:solidFill>
                  <a:prstClr val="black"/>
                </a:solidFill>
                <a:latin typeface="Calibri" panose="020F0502020204030204"/>
              </a:rPr>
              <a:t> </a:t>
            </a:r>
            <a:r>
              <a:rPr lang="en-IN" b="1" dirty="0">
                <a:solidFill>
                  <a:schemeClr val="accent1"/>
                </a:solidFill>
                <a:latin typeface="Calibri" panose="020F0502020204030204"/>
              </a:rPr>
              <a:t>process synchronization and deadlock Conditions</a:t>
            </a:r>
          </a:p>
          <a:p>
            <a:pPr marL="342900" indent="-342900">
              <a:buFontTx/>
              <a:buAutoNum type="arabicPeriod"/>
            </a:pPr>
            <a:r>
              <a:rPr lang="en-IN" dirty="0">
                <a:solidFill>
                  <a:prstClr val="black"/>
                </a:solidFill>
                <a:latin typeface="Calibri" panose="020F0502020204030204"/>
              </a:rPr>
              <a:t>Construct the process of </a:t>
            </a:r>
            <a:r>
              <a:rPr lang="en-IN" b="1" dirty="0">
                <a:solidFill>
                  <a:schemeClr val="accent1"/>
                </a:solidFill>
                <a:latin typeface="Calibri" panose="020F0502020204030204"/>
              </a:rPr>
              <a:t>Mapping logical address to physical address</a:t>
            </a:r>
          </a:p>
          <a:p>
            <a:pPr marL="342900" indent="-342900">
              <a:buFontTx/>
              <a:buAutoNum type="arabicPeriod"/>
            </a:pPr>
            <a:r>
              <a:rPr lang="en-IN" dirty="0">
                <a:solidFill>
                  <a:prstClr val="black"/>
                </a:solidFill>
                <a:latin typeface="Calibri" panose="020F0502020204030204"/>
              </a:rPr>
              <a:t>Design appropriate strategies for </a:t>
            </a:r>
            <a:r>
              <a:rPr lang="en-IN" b="1" dirty="0">
                <a:solidFill>
                  <a:schemeClr val="accent1"/>
                </a:solidFill>
                <a:latin typeface="Calibri" panose="020F0502020204030204"/>
              </a:rPr>
              <a:t>Paging and Segmentation</a:t>
            </a:r>
          </a:p>
          <a:p>
            <a:pPr marL="342900" indent="-342900">
              <a:buFontTx/>
              <a:buAutoNum type="arabicPeriod"/>
            </a:pPr>
            <a:r>
              <a:rPr lang="en-IN" dirty="0">
                <a:solidFill>
                  <a:prstClr val="black"/>
                </a:solidFill>
                <a:latin typeface="Calibri" panose="020F0502020204030204"/>
              </a:rPr>
              <a:t>Develop Real Time Applications Based on </a:t>
            </a:r>
            <a:r>
              <a:rPr lang="en-IN" b="1" dirty="0">
                <a:solidFill>
                  <a:schemeClr val="accent1"/>
                </a:solidFill>
                <a:latin typeface="Calibri" panose="020F0502020204030204"/>
              </a:rPr>
              <a:t>Linux Shell Programming</a:t>
            </a:r>
            <a:r>
              <a:rPr lang="en-IN" dirty="0">
                <a:solidFill>
                  <a:prstClr val="black"/>
                </a:solidFill>
                <a:latin typeface="Calibri" panose="020F0502020204030204"/>
              </a:rPr>
              <a:t>.</a:t>
            </a:r>
          </a:p>
          <a:p>
            <a:pPr marL="342900" indent="-342900">
              <a:buFontTx/>
              <a:buAutoNum type="arabicPeriod"/>
            </a:pPr>
            <a:endParaRPr lang="en-IN" dirty="0">
              <a:solidFill>
                <a:prstClr val="black"/>
              </a:solidFill>
              <a:latin typeface="Calibri" panose="020F0502020204030204"/>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7A0E721-330A-472D-8DF8-93B071E8392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AD9FDA8-F594-4201-8B2E-C650D66A5F31}"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5531C03-338E-42F7-81AC-609B5623E8B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3F46666-51C5-4D6A-9C59-BAB49CECD0B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86564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42473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1"/>
                </a:solidFill>
                <a:effectLst/>
                <a:uLnTx/>
                <a:uFillTx/>
                <a:ea typeface="+mn-ea"/>
                <a:cs typeface="+mn-cs"/>
              </a:rPr>
              <a:t>Process Synchronization:</a:t>
            </a:r>
          </a:p>
          <a:p>
            <a:pPr algn="l"/>
            <a:endParaRPr lang="en-IN" sz="1800" b="0" i="0" u="none" strike="noStrike" baseline="0" dirty="0">
              <a:solidFill>
                <a:srgbClr val="000000"/>
              </a:solidFill>
              <a:latin typeface="Arial" panose="020B0604020202020204" pitchFamily="34" charset="0"/>
            </a:endParaRPr>
          </a:p>
          <a:p>
            <a:pPr marL="285750" indent="-285750">
              <a:buFont typeface="Wingdings" panose="05000000000000000000" pitchFamily="2" charset="2"/>
              <a:buChar char="Ø"/>
            </a:pPr>
            <a:r>
              <a:rPr lang="en-US" sz="2400" b="0" i="0" u="none" strike="noStrike" baseline="0" dirty="0">
                <a:solidFill>
                  <a:srgbClr val="000000"/>
                </a:solidFill>
              </a:rPr>
              <a:t>Processes executing concurrently in the operating system may be either independent processes or cooperating processes. </a:t>
            </a:r>
          </a:p>
          <a:p>
            <a:pPr marL="285750" indent="-285750">
              <a:buFont typeface="Wingdings" panose="05000000000000000000" pitchFamily="2" charset="2"/>
              <a:buChar char="Ø"/>
            </a:pPr>
            <a:r>
              <a:rPr lang="en-US" sz="2400" dirty="0">
                <a:solidFill>
                  <a:srgbClr val="000000"/>
                </a:solidFill>
              </a:rPr>
              <a:t>P</a:t>
            </a:r>
            <a:r>
              <a:rPr lang="en-US" sz="2400" b="0" i="0" u="none" strike="noStrike" baseline="0" dirty="0">
                <a:solidFill>
                  <a:srgbClr val="000000"/>
                </a:solidFill>
              </a:rPr>
              <a:t>rocess is </a:t>
            </a:r>
            <a:r>
              <a:rPr lang="en-US" sz="2400" b="1" i="0" u="none" strike="noStrike" baseline="0" dirty="0">
                <a:solidFill>
                  <a:srgbClr val="FF0000"/>
                </a:solidFill>
              </a:rPr>
              <a:t>independent</a:t>
            </a:r>
            <a:r>
              <a:rPr lang="en-US" sz="2400" b="1" i="0" u="none" strike="noStrike" baseline="0" dirty="0">
                <a:solidFill>
                  <a:srgbClr val="000000"/>
                </a:solidFill>
              </a:rPr>
              <a:t> </a:t>
            </a:r>
            <a:r>
              <a:rPr lang="en-US" sz="2400" b="0" i="0" u="none" strike="noStrike" baseline="0" dirty="0">
                <a:solidFill>
                  <a:srgbClr val="000000"/>
                </a:solidFill>
              </a:rPr>
              <a:t>if it cannot affect or be affected by the other processes executing in the system. </a:t>
            </a:r>
          </a:p>
          <a:p>
            <a:pPr marL="285750" indent="-285750">
              <a:buFont typeface="Wingdings" panose="05000000000000000000" pitchFamily="2" charset="2"/>
              <a:buChar char="Ø"/>
            </a:pPr>
            <a:r>
              <a:rPr lang="en-US" sz="2400" b="0" i="0" u="none" strike="noStrike" baseline="0" dirty="0">
                <a:solidFill>
                  <a:srgbClr val="000000"/>
                </a:solidFill>
              </a:rPr>
              <a:t>Any process that does not share data with any other process is independent. </a:t>
            </a:r>
          </a:p>
          <a:p>
            <a:pPr marL="285750" indent="-285750">
              <a:buFont typeface="Wingdings" panose="05000000000000000000" pitchFamily="2" charset="2"/>
              <a:buChar char="Ø"/>
            </a:pPr>
            <a:r>
              <a:rPr lang="en-US" sz="2400" b="0" i="0" u="none" strike="noStrike" baseline="0" dirty="0">
                <a:solidFill>
                  <a:srgbClr val="000000"/>
                </a:solidFill>
              </a:rPr>
              <a:t>A process is </a:t>
            </a:r>
            <a:r>
              <a:rPr lang="en-US" sz="2400" b="1" i="0" u="none" strike="noStrike" baseline="0" dirty="0">
                <a:solidFill>
                  <a:srgbClr val="FF0000"/>
                </a:solidFill>
              </a:rPr>
              <a:t>cooperating </a:t>
            </a:r>
            <a:r>
              <a:rPr lang="en-US" sz="2400" b="0" i="0" u="none" strike="noStrike" baseline="0" dirty="0">
                <a:solidFill>
                  <a:srgbClr val="000000"/>
                </a:solidFill>
              </a:rPr>
              <a:t>if </a:t>
            </a:r>
            <a:r>
              <a:rPr lang="en-US" sz="2400" b="1" i="0" u="none" strike="noStrike" baseline="0" dirty="0">
                <a:solidFill>
                  <a:srgbClr val="000000"/>
                </a:solidFill>
              </a:rPr>
              <a:t>it </a:t>
            </a:r>
            <a:r>
              <a:rPr lang="en-US" sz="2400" b="0" i="0" u="none" strike="noStrike" baseline="0" dirty="0">
                <a:solidFill>
                  <a:srgbClr val="000000"/>
                </a:solidFill>
              </a:rPr>
              <a:t>can affect or be affected by the other processes </a:t>
            </a:r>
            <a:r>
              <a:rPr lang="en-IN" sz="2400" b="0" i="0" u="none" strike="noStrike" baseline="0" dirty="0">
                <a:solidFill>
                  <a:srgbClr val="000000"/>
                </a:solidFill>
              </a:rPr>
              <a:t> executing in the system. </a:t>
            </a:r>
          </a:p>
          <a:p>
            <a:pPr marL="285750" indent="-285750">
              <a:buFont typeface="Wingdings" panose="05000000000000000000" pitchFamily="2" charset="2"/>
              <a:buChar char="Ø"/>
            </a:pPr>
            <a:r>
              <a:rPr lang="en-US" sz="2400" b="0" i="0" u="none" strike="noStrike" baseline="0" dirty="0">
                <a:solidFill>
                  <a:srgbClr val="000000"/>
                </a:solidFill>
              </a:rPr>
              <a:t>Clearly, any process that shares data with other processes is a cooperating process. </a:t>
            </a:r>
          </a:p>
          <a:p>
            <a:endParaRPr lang="en-US" sz="1800" b="0" i="0" u="none" strike="noStrike" baseline="0" dirty="0">
              <a:solidFill>
                <a:srgbClr val="000000"/>
              </a:solidFill>
              <a:latin typeface="Arial" panose="020B0604020202020204" pitchFamily="34" charset="0"/>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7486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62170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1"/>
                </a:solidFill>
                <a:effectLst/>
                <a:uLnTx/>
                <a:uFillTx/>
                <a:ea typeface="+mn-ea"/>
                <a:cs typeface="+mn-cs"/>
              </a:rPr>
              <a:t>Cooperating Process</a:t>
            </a:r>
            <a:r>
              <a:rPr lang="en-US" sz="2400" b="1" dirty="0">
                <a:solidFill>
                  <a:schemeClr val="accent1"/>
                </a:solidFill>
                <a:sym typeface="Wingdings" panose="05000000000000000000" pitchFamily="2" charset="2"/>
              </a:rPr>
              <a:t>(Producer Consumer Problem)</a:t>
            </a:r>
            <a:endParaRPr kumimoji="0" lang="en-US" sz="2400" b="1" i="0" u="none" strike="noStrike" kern="1200" cap="none" spc="0" normalizeH="0" baseline="0" noProof="0" dirty="0">
              <a:ln>
                <a:noFill/>
              </a:ln>
              <a:solidFill>
                <a:schemeClr val="accent1"/>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Helvetica-Bold"/>
              <a:ea typeface="+mn-ea"/>
              <a:cs typeface="+mn-cs"/>
            </a:endParaRPr>
          </a:p>
          <a:p>
            <a:pPr marL="285750" indent="-285750">
              <a:buFont typeface="Wingdings" panose="05000000000000000000" pitchFamily="2" charset="2"/>
              <a:buChar char="Ø"/>
            </a:pPr>
            <a:r>
              <a:rPr lang="en-US" sz="2000" b="0" i="0" u="none" strike="noStrike" baseline="0" dirty="0">
                <a:solidFill>
                  <a:srgbClr val="000000"/>
                </a:solidFill>
              </a:rPr>
              <a:t>A producer can produce one item while the consumer is consuming another item. </a:t>
            </a:r>
            <a:endParaRPr lang="en-IN" sz="2000" b="0" i="0" u="none" strike="noStrike" baseline="0" dirty="0">
              <a:solidFill>
                <a:srgbClr val="000000"/>
              </a:solidFill>
            </a:endParaRPr>
          </a:p>
          <a:p>
            <a:pPr marL="285750" indent="-285750">
              <a:buFont typeface="Wingdings" panose="05000000000000000000" pitchFamily="2" charset="2"/>
              <a:buChar char="Ø"/>
            </a:pPr>
            <a:r>
              <a:rPr lang="en-US" sz="2000" b="0" i="0" u="none" strike="noStrike" baseline="0" dirty="0">
                <a:solidFill>
                  <a:srgbClr val="000000"/>
                </a:solidFill>
              </a:rPr>
              <a:t>To allow producer and consumer processes to run concurrently, we must have available a buffer of items that can be filled by the producer and emptied by the consumer </a:t>
            </a:r>
            <a:endParaRPr lang="en-IN" sz="2000" b="0" i="0" u="none" strike="noStrike" baseline="0" dirty="0">
              <a:solidFill>
                <a:srgbClr val="000000"/>
              </a:solidFill>
            </a:endParaRPr>
          </a:p>
          <a:p>
            <a:pPr marL="285750" indent="-285750">
              <a:buFont typeface="Wingdings" panose="05000000000000000000" pitchFamily="2" charset="2"/>
              <a:buChar char="Ø"/>
            </a:pPr>
            <a:r>
              <a:rPr lang="en-US" sz="2000" b="0" i="0" u="none" strike="noStrike" baseline="0" dirty="0">
                <a:solidFill>
                  <a:srgbClr val="000000"/>
                </a:solidFill>
              </a:rPr>
              <a:t>This buffer will reside in a region of memory that is shared by the producer and consumer processes.</a:t>
            </a:r>
          </a:p>
          <a:p>
            <a:pPr algn="l"/>
            <a:endParaRPr lang="en-IN" sz="2000" b="0" i="0" u="none" strike="noStrike" baseline="0" dirty="0">
              <a:solidFill>
                <a:srgbClr val="000000"/>
              </a:solidFill>
            </a:endParaRPr>
          </a:p>
          <a:p>
            <a:pPr marL="285750" indent="-285750">
              <a:buFont typeface="Wingdings" panose="05000000000000000000" pitchFamily="2" charset="2"/>
              <a:buChar char="Ø"/>
            </a:pPr>
            <a:r>
              <a:rPr lang="en-US" sz="2000" b="0" i="0" u="none" strike="noStrike" baseline="0" dirty="0">
                <a:solidFill>
                  <a:srgbClr val="000000"/>
                </a:solidFill>
              </a:rPr>
              <a:t>Two types of buffers can be used: </a:t>
            </a:r>
          </a:p>
          <a:p>
            <a:pPr marL="742950" lvl="1" indent="-285750">
              <a:buFont typeface="Wingdings" panose="05000000000000000000" pitchFamily="2" charset="2"/>
              <a:buChar char="Ø"/>
            </a:pPr>
            <a:r>
              <a:rPr lang="en-IN" sz="2000" b="0" i="0" u="none" strike="noStrike" baseline="0" dirty="0">
                <a:solidFill>
                  <a:srgbClr val="000000"/>
                </a:solidFill>
              </a:rPr>
              <a:t>Unbounded buffer </a:t>
            </a:r>
          </a:p>
          <a:p>
            <a:pPr marL="742950" lvl="1" indent="-285750">
              <a:buFont typeface="Wingdings" panose="05000000000000000000" pitchFamily="2" charset="2"/>
              <a:buChar char="Ø"/>
            </a:pPr>
            <a:r>
              <a:rPr lang="en-IN" sz="2000" b="0" i="0" u="none" strike="noStrike" baseline="0" dirty="0">
                <a:solidFill>
                  <a:srgbClr val="000000"/>
                </a:solidFill>
              </a:rPr>
              <a:t>Bounded buffer </a:t>
            </a:r>
          </a:p>
          <a:p>
            <a:endParaRPr lang="en-IN" sz="2000" b="0" i="0" u="none" strike="noStrike" baseline="0" dirty="0">
              <a:solidFill>
                <a:srgbClr val="000000"/>
              </a:solidFill>
            </a:endParaRPr>
          </a:p>
          <a:p>
            <a:pPr marL="285750" indent="-285750">
              <a:buFont typeface="Wingdings" panose="05000000000000000000" pitchFamily="2" charset="2"/>
              <a:buChar char="Ø"/>
            </a:pPr>
            <a:r>
              <a:rPr lang="en-US" sz="2000" b="0" i="0" u="none" strike="noStrike" baseline="0" dirty="0">
                <a:solidFill>
                  <a:srgbClr val="000000"/>
                </a:solidFill>
              </a:rPr>
              <a:t>The </a:t>
            </a:r>
            <a:r>
              <a:rPr lang="en-US" sz="2000" b="1" i="0" u="none" strike="noStrike" baseline="0" dirty="0">
                <a:solidFill>
                  <a:srgbClr val="000000"/>
                </a:solidFill>
              </a:rPr>
              <a:t>unbounded buffer </a:t>
            </a:r>
            <a:r>
              <a:rPr lang="en-US" sz="2000" b="0" i="0" u="none" strike="noStrike" baseline="0" dirty="0">
                <a:solidFill>
                  <a:srgbClr val="000000"/>
                </a:solidFill>
              </a:rPr>
              <a:t>places no practical limit on the size of the buffer. </a:t>
            </a:r>
          </a:p>
          <a:p>
            <a:pPr marL="285750" indent="-285750">
              <a:buFont typeface="Wingdings" panose="05000000000000000000" pitchFamily="2" charset="2"/>
              <a:buChar char="Ø"/>
            </a:pPr>
            <a:r>
              <a:rPr lang="en-US" sz="2000" b="0" i="0" u="none" strike="noStrike" baseline="0" dirty="0">
                <a:solidFill>
                  <a:srgbClr val="000000"/>
                </a:solidFill>
              </a:rPr>
              <a:t>The consumer may have to wait for new items, but the producer can always produce new items. </a:t>
            </a:r>
          </a:p>
          <a:p>
            <a:pPr marL="285750" indent="-285750">
              <a:buFont typeface="Wingdings" panose="05000000000000000000" pitchFamily="2" charset="2"/>
              <a:buChar char="Ø"/>
            </a:pPr>
            <a:r>
              <a:rPr lang="en-US" sz="2000" b="0" i="0" u="none" strike="noStrike" baseline="0" dirty="0">
                <a:solidFill>
                  <a:srgbClr val="000000"/>
                </a:solidFill>
              </a:rPr>
              <a:t>The </a:t>
            </a:r>
            <a:r>
              <a:rPr lang="en-US" sz="2000" b="1" i="0" u="none" strike="noStrike" baseline="0" dirty="0">
                <a:solidFill>
                  <a:srgbClr val="000000"/>
                </a:solidFill>
              </a:rPr>
              <a:t>bounded buffer </a:t>
            </a:r>
            <a:r>
              <a:rPr lang="en-US" sz="2000" b="0" i="0" u="none" strike="noStrike" baseline="0" dirty="0">
                <a:solidFill>
                  <a:srgbClr val="000000"/>
                </a:solidFill>
              </a:rPr>
              <a:t>assumes a fixed buffer size. </a:t>
            </a:r>
          </a:p>
          <a:p>
            <a:pPr marL="285750" indent="-285750">
              <a:buFont typeface="Wingdings" panose="05000000000000000000" pitchFamily="2" charset="2"/>
              <a:buChar char="Ø"/>
            </a:pPr>
            <a:r>
              <a:rPr lang="en-US" sz="2000" b="0" i="0" u="none" strike="noStrike" baseline="0" dirty="0">
                <a:solidFill>
                  <a:srgbClr val="000000"/>
                </a:solidFill>
              </a:rPr>
              <a:t> In this case, the consumer must wait if the buffer is empty, and the producer must wait if the buffer is full. </a:t>
            </a:r>
          </a:p>
          <a:p>
            <a:endParaRPr lang="en-US" sz="2000" b="0" i="0" u="none" strike="noStrike" baseline="0" dirty="0">
              <a:solidFill>
                <a:srgbClr val="000000"/>
              </a:solidFill>
            </a:endParaRPr>
          </a:p>
          <a:p>
            <a:endParaRPr lang="en-US" sz="2000" b="0" i="0" u="none" strike="noStrike" baseline="0" dirty="0">
              <a:solidFill>
                <a:srgbClr val="000000"/>
              </a:solidFill>
            </a:endParaRP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2E77441-4E50-4890-BAE4-835651B7DCB1}"/>
              </a:ext>
            </a:extLst>
          </p:cNvPr>
          <p:cNvPicPr>
            <a:picLocks noChangeAspect="1"/>
          </p:cNvPicPr>
          <p:nvPr/>
        </p:nvPicPr>
        <p:blipFill>
          <a:blip r:embed="rId2"/>
          <a:stretch>
            <a:fillRect/>
          </a:stretch>
        </p:blipFill>
        <p:spPr>
          <a:xfrm>
            <a:off x="6478206" y="3248024"/>
            <a:ext cx="3865944" cy="1533525"/>
          </a:xfrm>
          <a:prstGeom prst="rect">
            <a:avLst/>
          </a:prstGeom>
        </p:spPr>
      </p:pic>
    </p:spTree>
    <p:extLst>
      <p:ext uri="{BB962C8B-B14F-4D97-AF65-F5344CB8AC3E}">
        <p14:creationId xmlns:p14="http://schemas.microsoft.com/office/powerpoint/2010/main" val="413692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560153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1"/>
                </a:solidFill>
                <a:effectLst/>
                <a:uLnTx/>
                <a:uFillTx/>
                <a:ea typeface="+mn-ea"/>
                <a:cs typeface="+mn-cs"/>
              </a:rPr>
              <a:t>Cooperating Process</a:t>
            </a:r>
            <a:r>
              <a:rPr kumimoji="0" lang="en-US" sz="2400" b="1" i="0" u="none" strike="noStrike" kern="1200" cap="none" spc="0" normalizeH="0" baseline="0" noProof="0" dirty="0">
                <a:ln>
                  <a:noFill/>
                </a:ln>
                <a:solidFill>
                  <a:schemeClr val="accent1"/>
                </a:solidFill>
                <a:effectLst/>
                <a:uLnTx/>
                <a:uFillTx/>
                <a:ea typeface="+mn-ea"/>
                <a:cs typeface="+mn-cs"/>
                <a:sym typeface="Wingdings" panose="05000000000000000000" pitchFamily="2" charset="2"/>
              </a:rPr>
              <a:t>(Producer Consumer Problem)</a:t>
            </a:r>
            <a:endParaRPr kumimoji="0" lang="en-US" sz="2400" b="1" i="0" u="none" strike="noStrike" kern="1200" cap="none" spc="0" normalizeH="0" baseline="0" noProof="0" dirty="0">
              <a:ln>
                <a:noFill/>
              </a:ln>
              <a:solidFill>
                <a:schemeClr val="accent1"/>
              </a:solidFill>
              <a:effectLst/>
              <a:uLnTx/>
              <a:uFillTx/>
              <a:ea typeface="+mn-ea"/>
              <a:cs typeface="+mn-cs"/>
            </a:endParaRPr>
          </a:p>
          <a:p>
            <a:pPr algn="l"/>
            <a:endParaRPr lang="en-IN" sz="1800" b="0" i="0" u="none" strike="noStrike" baseline="0" dirty="0">
              <a:solidFill>
                <a:srgbClr val="000000"/>
              </a:solidFill>
              <a:latin typeface="Arial" panose="020B0604020202020204" pitchFamily="34" charset="0"/>
            </a:endParaRPr>
          </a:p>
          <a:p>
            <a:pPr marL="285750" indent="-285750">
              <a:buFont typeface="Wingdings" panose="05000000000000000000" pitchFamily="2" charset="2"/>
              <a:buChar char="Ø"/>
            </a:pPr>
            <a:r>
              <a:rPr lang="en-US" sz="2000" b="0" i="0" u="none" strike="noStrike" baseline="0" dirty="0">
                <a:solidFill>
                  <a:srgbClr val="000000"/>
                </a:solidFill>
              </a:rPr>
              <a:t>Let us illustrate a shared-memory solution to the bounded-buffer problem. </a:t>
            </a:r>
          </a:p>
          <a:p>
            <a:pPr marL="285750" indent="-285750">
              <a:buFont typeface="Wingdings" panose="05000000000000000000" pitchFamily="2" charset="2"/>
              <a:buChar char="Ø"/>
            </a:pPr>
            <a:r>
              <a:rPr lang="en-US" sz="2000" b="0" i="0" u="none" strike="noStrike" baseline="0" dirty="0">
                <a:solidFill>
                  <a:srgbClr val="000000"/>
                </a:solidFill>
              </a:rPr>
              <a:t>The producer and consumer processes share the following variables: </a:t>
            </a:r>
          </a:p>
          <a:p>
            <a:pPr lvl="2"/>
            <a:r>
              <a:rPr lang="en-IN" sz="2000" b="0" i="0" u="none" strike="noStrike" baseline="0" dirty="0">
                <a:solidFill>
                  <a:srgbClr val="000000"/>
                </a:solidFill>
              </a:rPr>
              <a:t>#define BUFFER_SIZE 10 </a:t>
            </a:r>
          </a:p>
          <a:p>
            <a:pPr lvl="2"/>
            <a:r>
              <a:rPr lang="en-IN" sz="2000" b="0" i="0" u="none" strike="noStrike" baseline="0" dirty="0">
                <a:solidFill>
                  <a:srgbClr val="000000"/>
                </a:solidFill>
              </a:rPr>
              <a:t>typedef struct { </a:t>
            </a:r>
          </a:p>
          <a:p>
            <a:pPr lvl="2"/>
            <a:r>
              <a:rPr lang="en-IN" sz="2000" b="0" i="0" u="none" strike="noStrike" baseline="0" dirty="0">
                <a:solidFill>
                  <a:srgbClr val="000000"/>
                </a:solidFill>
              </a:rPr>
              <a:t>............ </a:t>
            </a:r>
          </a:p>
          <a:p>
            <a:pPr lvl="2"/>
            <a:r>
              <a:rPr lang="en-IN" sz="2000" b="0" i="0" u="none" strike="noStrike" baseline="0" dirty="0">
                <a:solidFill>
                  <a:srgbClr val="000000"/>
                </a:solidFill>
              </a:rPr>
              <a:t>}item; </a:t>
            </a:r>
          </a:p>
          <a:p>
            <a:pPr lvl="2"/>
            <a:r>
              <a:rPr lang="en-IN" sz="2000" b="0" i="0" u="none" strike="noStrike" baseline="0" dirty="0">
                <a:solidFill>
                  <a:srgbClr val="000000"/>
                </a:solidFill>
              </a:rPr>
              <a:t>item buffer [BUFFER_SIZE] ; </a:t>
            </a:r>
          </a:p>
          <a:p>
            <a:pPr lvl="2"/>
            <a:r>
              <a:rPr lang="en-IN" sz="2000" b="0" i="0" u="none" strike="noStrike" baseline="0" dirty="0">
                <a:solidFill>
                  <a:srgbClr val="000000"/>
                </a:solidFill>
              </a:rPr>
              <a:t>int in = 0 ; </a:t>
            </a:r>
          </a:p>
          <a:p>
            <a:pPr lvl="2"/>
            <a:r>
              <a:rPr lang="en-IN" sz="2000" b="0" i="0" u="none" strike="noStrike" baseline="0" dirty="0">
                <a:solidFill>
                  <a:srgbClr val="000000"/>
                </a:solidFill>
              </a:rPr>
              <a:t>int out = 0 ; </a:t>
            </a:r>
          </a:p>
          <a:p>
            <a:pPr marL="285750" indent="-285750">
              <a:buFont typeface="Wingdings" panose="05000000000000000000" pitchFamily="2" charset="2"/>
              <a:buChar char="Ø"/>
            </a:pPr>
            <a:r>
              <a:rPr lang="en-US" sz="2000" b="0" i="0" u="none" strike="noStrike" baseline="0" dirty="0">
                <a:solidFill>
                  <a:srgbClr val="000000"/>
                </a:solidFill>
              </a:rPr>
              <a:t>The shared buffer is implemented as a circular array with two logical pointers: </a:t>
            </a:r>
            <a:r>
              <a:rPr lang="en-US" sz="2000" b="1" i="1" u="none" strike="noStrike" baseline="0" dirty="0">
                <a:solidFill>
                  <a:srgbClr val="000000"/>
                </a:solidFill>
              </a:rPr>
              <a:t>in </a:t>
            </a:r>
            <a:r>
              <a:rPr lang="en-US" sz="2000" b="0" i="0" u="none" strike="noStrike" baseline="0" dirty="0">
                <a:solidFill>
                  <a:srgbClr val="000000"/>
                </a:solidFill>
              </a:rPr>
              <a:t>and </a:t>
            </a:r>
            <a:r>
              <a:rPr lang="en-US" sz="2000" b="1" i="1" u="none" strike="noStrike" baseline="0" dirty="0">
                <a:solidFill>
                  <a:srgbClr val="000000"/>
                </a:solidFill>
              </a:rPr>
              <a:t>out</a:t>
            </a:r>
            <a:r>
              <a:rPr lang="en-US" sz="2000" b="0" i="0" u="none" strike="noStrike" baseline="0" dirty="0">
                <a:solidFill>
                  <a:srgbClr val="000000"/>
                </a:solidFill>
              </a:rPr>
              <a:t>. </a:t>
            </a:r>
          </a:p>
          <a:p>
            <a:pPr marL="285750" indent="-285750">
              <a:buFont typeface="Wingdings" panose="05000000000000000000" pitchFamily="2" charset="2"/>
              <a:buChar char="Ø"/>
            </a:pPr>
            <a:r>
              <a:rPr lang="en-US" sz="2000" b="0" i="0" u="none" strike="noStrike" baseline="0" dirty="0">
                <a:solidFill>
                  <a:srgbClr val="000000"/>
                </a:solidFill>
              </a:rPr>
              <a:t>The variable </a:t>
            </a:r>
            <a:r>
              <a:rPr lang="en-US" sz="2000" b="1" i="1" u="none" strike="noStrike" baseline="0" dirty="0">
                <a:solidFill>
                  <a:srgbClr val="000000"/>
                </a:solidFill>
              </a:rPr>
              <a:t>in </a:t>
            </a:r>
            <a:r>
              <a:rPr lang="en-US" sz="2000" b="0" i="0" u="none" strike="noStrike" baseline="0" dirty="0">
                <a:solidFill>
                  <a:srgbClr val="000000"/>
                </a:solidFill>
              </a:rPr>
              <a:t>points to the next free position in the buffer; </a:t>
            </a:r>
            <a:r>
              <a:rPr lang="en-US" sz="2000" b="1" i="1" u="none" strike="noStrike" baseline="0" dirty="0">
                <a:solidFill>
                  <a:srgbClr val="000000"/>
                </a:solidFill>
              </a:rPr>
              <a:t>out </a:t>
            </a:r>
            <a:r>
              <a:rPr lang="en-US" sz="2000" b="0" i="0" u="none" strike="noStrike" baseline="0" dirty="0">
                <a:solidFill>
                  <a:srgbClr val="000000"/>
                </a:solidFill>
              </a:rPr>
              <a:t>points to the first full position in the buffer.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0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8E30A7E-C3B0-4DAA-BB35-D1F96D5CB1F3}"/>
              </a:ext>
            </a:extLst>
          </p:cNvPr>
          <p:cNvPicPr>
            <a:picLocks noChangeAspect="1"/>
          </p:cNvPicPr>
          <p:nvPr/>
        </p:nvPicPr>
        <p:blipFill>
          <a:blip r:embed="rId2"/>
          <a:stretch>
            <a:fillRect/>
          </a:stretch>
        </p:blipFill>
        <p:spPr>
          <a:xfrm>
            <a:off x="5686426" y="3201422"/>
            <a:ext cx="1809749" cy="1336876"/>
          </a:xfrm>
          <a:prstGeom prst="rect">
            <a:avLst/>
          </a:prstGeom>
        </p:spPr>
      </p:pic>
    </p:spTree>
    <p:extLst>
      <p:ext uri="{BB962C8B-B14F-4D97-AF65-F5344CB8AC3E}">
        <p14:creationId xmlns:p14="http://schemas.microsoft.com/office/powerpoint/2010/main" val="35845069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526297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1"/>
                </a:solidFill>
                <a:effectLst/>
                <a:uLnTx/>
                <a:uFillTx/>
                <a:ea typeface="+mn-ea"/>
                <a:cs typeface="+mn-cs"/>
              </a:rPr>
              <a:t>Cooperating Process</a:t>
            </a:r>
            <a:r>
              <a:rPr kumimoji="0" lang="en-US" sz="2400" b="1" i="0" u="none" strike="noStrike" kern="1200" cap="none" spc="0" normalizeH="0" baseline="0" noProof="0" dirty="0">
                <a:ln>
                  <a:noFill/>
                </a:ln>
                <a:solidFill>
                  <a:schemeClr val="accent1"/>
                </a:solidFill>
                <a:effectLst/>
                <a:uLnTx/>
                <a:uFillTx/>
                <a:ea typeface="+mn-ea"/>
                <a:cs typeface="+mn-cs"/>
                <a:sym typeface="Wingdings" panose="05000000000000000000" pitchFamily="2" charset="2"/>
              </a:rPr>
              <a:t>(Producer Consumer Problem)</a:t>
            </a:r>
          </a:p>
          <a:p>
            <a:pPr algn="l"/>
            <a:endParaRPr lang="en-IN" sz="1800" b="0" i="0" u="none" strike="noStrike" baseline="0" dirty="0">
              <a:solidFill>
                <a:srgbClr val="000000"/>
              </a:solidFill>
              <a:latin typeface="Arial" panose="020B0604020202020204" pitchFamily="34" charset="0"/>
            </a:endParaRPr>
          </a:p>
          <a:p>
            <a:pPr marL="742950" lvl="1" indent="-285750">
              <a:buFont typeface="Wingdings" panose="05000000000000000000" pitchFamily="2" charset="2"/>
              <a:buChar char="Ø"/>
            </a:pPr>
            <a:r>
              <a:rPr lang="en-US" sz="2000" b="0" i="0" u="none" strike="noStrike" baseline="0" dirty="0">
                <a:solidFill>
                  <a:srgbClr val="000000"/>
                </a:solidFill>
              </a:rPr>
              <a:t>The buffer is empty when in == out; the buffer is full when ((in + 1) % BUFFER_SIZE) == out. </a:t>
            </a:r>
          </a:p>
          <a:p>
            <a:pPr marL="742950" lvl="1" indent="-285750">
              <a:buFont typeface="Wingdings" panose="05000000000000000000" pitchFamily="2" charset="2"/>
              <a:buChar char="Ø"/>
            </a:pPr>
            <a:r>
              <a:rPr lang="en-US" sz="2000" b="0" i="0" u="none" strike="noStrike" baseline="0" dirty="0">
                <a:solidFill>
                  <a:srgbClr val="000000"/>
                </a:solidFill>
              </a:rPr>
              <a:t>The producer process has a local variable </a:t>
            </a:r>
            <a:r>
              <a:rPr lang="en-US" sz="2000" b="1" i="1" u="none" strike="noStrike" baseline="0" dirty="0" err="1">
                <a:solidFill>
                  <a:srgbClr val="000000"/>
                </a:solidFill>
              </a:rPr>
              <a:t>nextProduced</a:t>
            </a:r>
            <a:r>
              <a:rPr lang="en-US" sz="2000" b="1" i="1" u="none" strike="noStrike" baseline="0" dirty="0">
                <a:solidFill>
                  <a:srgbClr val="000000"/>
                </a:solidFill>
              </a:rPr>
              <a:t> </a:t>
            </a:r>
            <a:r>
              <a:rPr lang="en-US" sz="2000" b="0" i="0" u="none" strike="noStrike" baseline="0" dirty="0">
                <a:solidFill>
                  <a:srgbClr val="000000"/>
                </a:solidFill>
              </a:rPr>
              <a:t>in which the new item to be produced is stored: </a:t>
            </a:r>
          </a:p>
          <a:p>
            <a:pPr lvl="1"/>
            <a:r>
              <a:rPr lang="en-US" sz="2000" b="1" dirty="0">
                <a:solidFill>
                  <a:schemeClr val="accent1"/>
                </a:solidFill>
              </a:rPr>
              <a:t>Producer Process</a:t>
            </a:r>
            <a:endParaRPr lang="en-IN" sz="2000" b="1" i="0" u="none" strike="noStrike" baseline="0" dirty="0">
              <a:solidFill>
                <a:schemeClr val="accent1"/>
              </a:solidFill>
            </a:endParaRPr>
          </a:p>
          <a:p>
            <a:pPr lvl="5"/>
            <a:r>
              <a:rPr lang="en-IN" sz="2000" b="0" i="0" u="none" strike="noStrike" baseline="0" dirty="0">
                <a:solidFill>
                  <a:srgbClr val="000000"/>
                </a:solidFill>
              </a:rPr>
              <a:t>item </a:t>
            </a:r>
            <a:r>
              <a:rPr lang="en-IN" sz="2000" b="0" i="0" u="none" strike="noStrike" baseline="0" dirty="0" err="1">
                <a:solidFill>
                  <a:srgbClr val="000000"/>
                </a:solidFill>
              </a:rPr>
              <a:t>nextProduced</a:t>
            </a:r>
            <a:r>
              <a:rPr lang="en-IN" sz="2000" b="0" i="0" u="none" strike="noStrike" baseline="0" dirty="0">
                <a:solidFill>
                  <a:srgbClr val="000000"/>
                </a:solidFill>
              </a:rPr>
              <a:t>; </a:t>
            </a:r>
          </a:p>
          <a:p>
            <a:pPr lvl="5"/>
            <a:r>
              <a:rPr lang="en-IN" sz="2000" b="0" i="0" u="none" strike="noStrike" baseline="0" dirty="0">
                <a:solidFill>
                  <a:srgbClr val="000000"/>
                </a:solidFill>
              </a:rPr>
              <a:t>while (true) </a:t>
            </a:r>
          </a:p>
          <a:p>
            <a:pPr lvl="5"/>
            <a:r>
              <a:rPr lang="en-IN" sz="2000" b="0" i="0" u="none" strike="noStrike" baseline="0" dirty="0">
                <a:solidFill>
                  <a:srgbClr val="000000"/>
                </a:solidFill>
              </a:rPr>
              <a:t>{ </a:t>
            </a:r>
          </a:p>
          <a:p>
            <a:pPr lvl="5"/>
            <a:r>
              <a:rPr lang="en-US" sz="2000" b="0" i="0" u="none" strike="noStrike" baseline="0" dirty="0">
                <a:solidFill>
                  <a:srgbClr val="000000"/>
                </a:solidFill>
              </a:rPr>
              <a:t>/* produce an item in </a:t>
            </a:r>
            <a:r>
              <a:rPr lang="en-US" sz="2000" b="0" i="0" u="none" strike="noStrike" baseline="0" dirty="0" err="1">
                <a:solidFill>
                  <a:srgbClr val="000000"/>
                </a:solidFill>
              </a:rPr>
              <a:t>nextProduced</a:t>
            </a:r>
            <a:r>
              <a:rPr lang="en-US" sz="2000" b="0" i="0" u="none" strike="noStrike" baseline="0" dirty="0">
                <a:solidFill>
                  <a:srgbClr val="000000"/>
                </a:solidFill>
              </a:rPr>
              <a:t> */ </a:t>
            </a:r>
          </a:p>
          <a:p>
            <a:pPr lvl="5"/>
            <a:r>
              <a:rPr lang="en-US" sz="2000" b="0" i="0" u="none" strike="noStrike" baseline="0" dirty="0">
                <a:solidFill>
                  <a:srgbClr val="000000"/>
                </a:solidFill>
              </a:rPr>
              <a:t>while (((in + 1) % BUFFER-SIZE) = = out) </a:t>
            </a:r>
          </a:p>
          <a:p>
            <a:pPr lvl="5"/>
            <a:r>
              <a:rPr lang="en-IN" sz="2000" b="0" i="0" u="none" strike="noStrike" baseline="0" dirty="0">
                <a:solidFill>
                  <a:srgbClr val="000000"/>
                </a:solidFill>
              </a:rPr>
              <a:t>/* do nothing */ </a:t>
            </a:r>
          </a:p>
          <a:p>
            <a:pPr lvl="5"/>
            <a:r>
              <a:rPr lang="en-IN" sz="2000" b="0" i="0" u="none" strike="noStrike" baseline="0" dirty="0">
                <a:solidFill>
                  <a:srgbClr val="000000"/>
                </a:solidFill>
              </a:rPr>
              <a:t>buffer[in] = </a:t>
            </a:r>
            <a:r>
              <a:rPr lang="en-IN" sz="2000" b="0" i="0" u="none" strike="noStrike" baseline="0" dirty="0" err="1">
                <a:solidFill>
                  <a:srgbClr val="000000"/>
                </a:solidFill>
              </a:rPr>
              <a:t>nextProduced</a:t>
            </a:r>
            <a:r>
              <a:rPr lang="en-IN" sz="2000" b="0" i="0" u="none" strike="noStrike" baseline="0" dirty="0">
                <a:solidFill>
                  <a:srgbClr val="000000"/>
                </a:solidFill>
              </a:rPr>
              <a:t>; </a:t>
            </a:r>
          </a:p>
          <a:p>
            <a:pPr lvl="5"/>
            <a:r>
              <a:rPr lang="en-IN" sz="2000" b="0" i="0" u="none" strike="noStrike" baseline="0" dirty="0">
                <a:solidFill>
                  <a:srgbClr val="000000"/>
                </a:solidFill>
              </a:rPr>
              <a:t>in = (in + 1) % BUFFER_SIZE; </a:t>
            </a:r>
            <a:endParaRPr kumimoji="0" lang="en-US" sz="2000" b="1" i="0" u="none" strike="noStrike" kern="1200" cap="none" spc="0" normalizeH="0" baseline="0" noProof="0" dirty="0">
              <a:ln>
                <a:noFill/>
              </a:ln>
              <a:solidFill>
                <a:prstClr val="black"/>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951C0BCC-F503-44D2-A42E-69C8713CA698}"/>
              </a:ext>
            </a:extLst>
          </p:cNvPr>
          <p:cNvCxnSpPr/>
          <p:nvPr/>
        </p:nvCxnSpPr>
        <p:spPr>
          <a:xfrm>
            <a:off x="10934700" y="4014858"/>
            <a:ext cx="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0CB8087E-E516-4DA9-9A99-16FE8F03795E}"/>
              </a:ext>
            </a:extLst>
          </p:cNvPr>
          <p:cNvGrpSpPr/>
          <p:nvPr/>
        </p:nvGrpSpPr>
        <p:grpSpPr>
          <a:xfrm>
            <a:off x="7762873" y="3111527"/>
            <a:ext cx="2624139" cy="2454228"/>
            <a:chOff x="7762873" y="3111527"/>
            <a:chExt cx="2624139" cy="2454228"/>
          </a:xfrm>
        </p:grpSpPr>
        <p:sp>
          <p:nvSpPr>
            <p:cNvPr id="5" name="Oval 4">
              <a:extLst>
                <a:ext uri="{FF2B5EF4-FFF2-40B4-BE49-F238E27FC236}">
                  <a16:creationId xmlns:a16="http://schemas.microsoft.com/office/drawing/2014/main" id="{45740CC6-15B2-4EE5-A300-21EF98048D42}"/>
                </a:ext>
              </a:extLst>
            </p:cNvPr>
            <p:cNvSpPr/>
            <p:nvPr/>
          </p:nvSpPr>
          <p:spPr>
            <a:xfrm>
              <a:off x="8153400" y="3705225"/>
              <a:ext cx="1857375" cy="16383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Oval 8">
              <a:extLst>
                <a:ext uri="{FF2B5EF4-FFF2-40B4-BE49-F238E27FC236}">
                  <a16:creationId xmlns:a16="http://schemas.microsoft.com/office/drawing/2014/main" id="{8A4639B3-2F3F-4EB5-A229-510291EE8E4D}"/>
                </a:ext>
              </a:extLst>
            </p:cNvPr>
            <p:cNvSpPr/>
            <p:nvPr/>
          </p:nvSpPr>
          <p:spPr>
            <a:xfrm>
              <a:off x="8520112" y="3981450"/>
              <a:ext cx="1123950" cy="10858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BAA6A6AE-1DCA-4965-9CED-A8E25243BFEE}"/>
                </a:ext>
              </a:extLst>
            </p:cNvPr>
            <p:cNvCxnSpPr>
              <a:endCxn id="5" idx="7"/>
            </p:cNvCxnSpPr>
            <p:nvPr/>
          </p:nvCxnSpPr>
          <p:spPr>
            <a:xfrm flipV="1">
              <a:off x="9505950" y="3945148"/>
              <a:ext cx="232819" cy="188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889C40-7043-424C-B022-63379372807F}"/>
                </a:ext>
              </a:extLst>
            </p:cNvPr>
            <p:cNvCxnSpPr/>
            <p:nvPr/>
          </p:nvCxnSpPr>
          <p:spPr>
            <a:xfrm>
              <a:off x="9644062" y="4629150"/>
              <a:ext cx="309563"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7186DE1-4213-4AAD-9F61-0C3A11D4AB7B}"/>
                </a:ext>
              </a:extLst>
            </p:cNvPr>
            <p:cNvCxnSpPr>
              <a:cxnSpLocks/>
            </p:cNvCxnSpPr>
            <p:nvPr/>
          </p:nvCxnSpPr>
          <p:spPr>
            <a:xfrm>
              <a:off x="9229725" y="5062001"/>
              <a:ext cx="0" cy="281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7A3044E-C700-4D6A-91ED-E6AA130C0F6D}"/>
                </a:ext>
              </a:extLst>
            </p:cNvPr>
            <p:cNvCxnSpPr/>
            <p:nvPr/>
          </p:nvCxnSpPr>
          <p:spPr>
            <a:xfrm>
              <a:off x="8153400" y="4714875"/>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1FB693C-4723-4871-ABE1-2B37A0E62A3E}"/>
                </a:ext>
              </a:extLst>
            </p:cNvPr>
            <p:cNvCxnSpPr>
              <a:cxnSpLocks/>
            </p:cNvCxnSpPr>
            <p:nvPr/>
          </p:nvCxnSpPr>
          <p:spPr>
            <a:xfrm>
              <a:off x="8610600" y="3800475"/>
              <a:ext cx="152400" cy="285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D5190C3-63E3-4711-8135-70325225199C}"/>
                </a:ext>
              </a:extLst>
            </p:cNvPr>
            <p:cNvCxnSpPr>
              <a:endCxn id="5" idx="0"/>
            </p:cNvCxnSpPr>
            <p:nvPr/>
          </p:nvCxnSpPr>
          <p:spPr>
            <a:xfrm flipH="1">
              <a:off x="9082088" y="3411072"/>
              <a:ext cx="147637" cy="294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912DC2D5-64A9-45A1-AD0F-8316AB8CF9CB}"/>
                </a:ext>
              </a:extLst>
            </p:cNvPr>
            <p:cNvCxnSpPr/>
            <p:nvPr/>
          </p:nvCxnSpPr>
          <p:spPr>
            <a:xfrm flipH="1">
              <a:off x="9505950" y="3429000"/>
              <a:ext cx="138112" cy="387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F6D9164-3842-426C-A4B8-ECC7A762932C}"/>
                </a:ext>
              </a:extLst>
            </p:cNvPr>
            <p:cNvSpPr txBox="1"/>
            <p:nvPr/>
          </p:nvSpPr>
          <p:spPr>
            <a:xfrm>
              <a:off x="9086849" y="3111527"/>
              <a:ext cx="442913" cy="369332"/>
            </a:xfrm>
            <a:prstGeom prst="rect">
              <a:avLst/>
            </a:prstGeom>
            <a:noFill/>
          </p:spPr>
          <p:txBody>
            <a:bodyPr wrap="square" rtlCol="0">
              <a:spAutoFit/>
            </a:bodyPr>
            <a:lstStyle/>
            <a:p>
              <a:r>
                <a:rPr lang="en-IN" dirty="0"/>
                <a:t>in</a:t>
              </a:r>
            </a:p>
          </p:txBody>
        </p:sp>
        <p:sp>
          <p:nvSpPr>
            <p:cNvPr id="37" name="TextBox 36">
              <a:extLst>
                <a:ext uri="{FF2B5EF4-FFF2-40B4-BE49-F238E27FC236}">
                  <a16:creationId xmlns:a16="http://schemas.microsoft.com/office/drawing/2014/main" id="{5723D91F-7B83-4214-9E1D-F407EEB06281}"/>
                </a:ext>
              </a:extLst>
            </p:cNvPr>
            <p:cNvSpPr txBox="1"/>
            <p:nvPr/>
          </p:nvSpPr>
          <p:spPr>
            <a:xfrm>
              <a:off x="9748294" y="3188816"/>
              <a:ext cx="638718" cy="369332"/>
            </a:xfrm>
            <a:prstGeom prst="rect">
              <a:avLst/>
            </a:prstGeom>
            <a:noFill/>
          </p:spPr>
          <p:txBody>
            <a:bodyPr wrap="square" rtlCol="0">
              <a:spAutoFit/>
            </a:bodyPr>
            <a:lstStyle/>
            <a:p>
              <a:r>
                <a:rPr lang="en-IN" dirty="0"/>
                <a:t>out</a:t>
              </a:r>
            </a:p>
          </p:txBody>
        </p:sp>
        <p:sp>
          <p:nvSpPr>
            <p:cNvPr id="38" name="TextBox 37">
              <a:extLst>
                <a:ext uri="{FF2B5EF4-FFF2-40B4-BE49-F238E27FC236}">
                  <a16:creationId xmlns:a16="http://schemas.microsoft.com/office/drawing/2014/main" id="{09776B6D-6762-49D5-B221-F62825CD98CB}"/>
                </a:ext>
              </a:extLst>
            </p:cNvPr>
            <p:cNvSpPr txBox="1"/>
            <p:nvPr/>
          </p:nvSpPr>
          <p:spPr>
            <a:xfrm>
              <a:off x="8715375" y="3411072"/>
              <a:ext cx="252413" cy="369332"/>
            </a:xfrm>
            <a:prstGeom prst="rect">
              <a:avLst/>
            </a:prstGeom>
            <a:noFill/>
          </p:spPr>
          <p:txBody>
            <a:bodyPr wrap="square" rtlCol="0">
              <a:spAutoFit/>
            </a:bodyPr>
            <a:lstStyle/>
            <a:p>
              <a:r>
                <a:rPr lang="en-IN" dirty="0"/>
                <a:t>0</a:t>
              </a:r>
            </a:p>
          </p:txBody>
        </p:sp>
        <p:sp>
          <p:nvSpPr>
            <p:cNvPr id="40" name="TextBox 39">
              <a:extLst>
                <a:ext uri="{FF2B5EF4-FFF2-40B4-BE49-F238E27FC236}">
                  <a16:creationId xmlns:a16="http://schemas.microsoft.com/office/drawing/2014/main" id="{44441880-C885-4B97-896D-A40198471A40}"/>
                </a:ext>
              </a:extLst>
            </p:cNvPr>
            <p:cNvSpPr txBox="1"/>
            <p:nvPr/>
          </p:nvSpPr>
          <p:spPr>
            <a:xfrm>
              <a:off x="7762874" y="4031219"/>
              <a:ext cx="619126" cy="369332"/>
            </a:xfrm>
            <a:prstGeom prst="rect">
              <a:avLst/>
            </a:prstGeom>
            <a:noFill/>
          </p:spPr>
          <p:txBody>
            <a:bodyPr wrap="square" rtlCol="0">
              <a:spAutoFit/>
            </a:bodyPr>
            <a:lstStyle/>
            <a:p>
              <a:r>
                <a:rPr lang="en-IN" dirty="0"/>
                <a:t>4</a:t>
              </a:r>
            </a:p>
          </p:txBody>
        </p:sp>
        <p:sp>
          <p:nvSpPr>
            <p:cNvPr id="42" name="TextBox 41">
              <a:extLst>
                <a:ext uri="{FF2B5EF4-FFF2-40B4-BE49-F238E27FC236}">
                  <a16:creationId xmlns:a16="http://schemas.microsoft.com/office/drawing/2014/main" id="{49A4DDFE-5B75-44A2-A8F4-C06E60727AD0}"/>
                </a:ext>
              </a:extLst>
            </p:cNvPr>
            <p:cNvSpPr txBox="1"/>
            <p:nvPr/>
          </p:nvSpPr>
          <p:spPr>
            <a:xfrm>
              <a:off x="9738769" y="5196423"/>
              <a:ext cx="514350" cy="369332"/>
            </a:xfrm>
            <a:prstGeom prst="rect">
              <a:avLst/>
            </a:prstGeom>
            <a:noFill/>
          </p:spPr>
          <p:txBody>
            <a:bodyPr wrap="square" rtlCol="0">
              <a:spAutoFit/>
            </a:bodyPr>
            <a:lstStyle/>
            <a:p>
              <a:r>
                <a:rPr lang="en-IN" dirty="0"/>
                <a:t>2</a:t>
              </a:r>
            </a:p>
          </p:txBody>
        </p:sp>
        <p:sp>
          <p:nvSpPr>
            <p:cNvPr id="44" name="TextBox 43">
              <a:extLst>
                <a:ext uri="{FF2B5EF4-FFF2-40B4-BE49-F238E27FC236}">
                  <a16:creationId xmlns:a16="http://schemas.microsoft.com/office/drawing/2014/main" id="{F8ACC159-1C70-4EC8-822E-34A1E977C109}"/>
                </a:ext>
              </a:extLst>
            </p:cNvPr>
            <p:cNvSpPr txBox="1"/>
            <p:nvPr/>
          </p:nvSpPr>
          <p:spPr>
            <a:xfrm>
              <a:off x="10075801" y="3979411"/>
              <a:ext cx="301686" cy="369332"/>
            </a:xfrm>
            <a:prstGeom prst="rect">
              <a:avLst/>
            </a:prstGeom>
            <a:noFill/>
          </p:spPr>
          <p:txBody>
            <a:bodyPr wrap="none" rtlCol="0">
              <a:spAutoFit/>
            </a:bodyPr>
            <a:lstStyle/>
            <a:p>
              <a:r>
                <a:rPr lang="en-IN" dirty="0"/>
                <a:t>1</a:t>
              </a:r>
            </a:p>
          </p:txBody>
        </p:sp>
        <p:sp>
          <p:nvSpPr>
            <p:cNvPr id="45" name="TextBox 44">
              <a:extLst>
                <a:ext uri="{FF2B5EF4-FFF2-40B4-BE49-F238E27FC236}">
                  <a16:creationId xmlns:a16="http://schemas.microsoft.com/office/drawing/2014/main" id="{26016E8C-E0DC-4E41-B4D8-B47685FD1D54}"/>
                </a:ext>
              </a:extLst>
            </p:cNvPr>
            <p:cNvSpPr txBox="1"/>
            <p:nvPr/>
          </p:nvSpPr>
          <p:spPr>
            <a:xfrm>
              <a:off x="7762873" y="4997440"/>
              <a:ext cx="561975" cy="369332"/>
            </a:xfrm>
            <a:prstGeom prst="rect">
              <a:avLst/>
            </a:prstGeom>
            <a:noFill/>
          </p:spPr>
          <p:txBody>
            <a:bodyPr wrap="square" rtlCol="0">
              <a:spAutoFit/>
            </a:bodyPr>
            <a:lstStyle/>
            <a:p>
              <a:r>
                <a:rPr lang="en-IN" dirty="0"/>
                <a:t>3</a:t>
              </a:r>
            </a:p>
          </p:txBody>
        </p:sp>
      </p:grpSp>
    </p:spTree>
    <p:extLst>
      <p:ext uri="{BB962C8B-B14F-4D97-AF65-F5344CB8AC3E}">
        <p14:creationId xmlns:p14="http://schemas.microsoft.com/office/powerpoint/2010/main" val="28069304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52937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1"/>
                </a:solidFill>
                <a:effectLst/>
                <a:uLnTx/>
                <a:uFillTx/>
                <a:ea typeface="+mn-ea"/>
                <a:cs typeface="+mn-cs"/>
              </a:rPr>
              <a:t>Cooperating Process</a:t>
            </a:r>
            <a:r>
              <a:rPr kumimoji="0" lang="en-US" sz="2400" b="1" i="0" u="none" strike="noStrike" kern="1200" cap="none" spc="0" normalizeH="0" baseline="0" noProof="0" dirty="0">
                <a:ln>
                  <a:noFill/>
                </a:ln>
                <a:solidFill>
                  <a:schemeClr val="accent1"/>
                </a:solidFill>
                <a:effectLst/>
                <a:uLnTx/>
                <a:uFillTx/>
                <a:ea typeface="+mn-ea"/>
                <a:cs typeface="+mn-cs"/>
                <a:sym typeface="Wingdings" panose="05000000000000000000" pitchFamily="2" charset="2"/>
              </a:rPr>
              <a:t>(Producer Consumer Problem)</a:t>
            </a:r>
          </a:p>
          <a:p>
            <a:pPr algn="l"/>
            <a:endParaRPr lang="en-IN" sz="1800" b="0" i="0" u="none" strike="noStrike" baseline="0" dirty="0">
              <a:solidFill>
                <a:srgbClr val="000000"/>
              </a:solidFill>
              <a:latin typeface="Arial" panose="020B0604020202020204" pitchFamily="34" charset="0"/>
            </a:endParaRPr>
          </a:p>
          <a:p>
            <a:pPr marL="285750" indent="-285750">
              <a:buFont typeface="Wingdings" panose="05000000000000000000" pitchFamily="2" charset="2"/>
              <a:buChar char="Ø"/>
            </a:pPr>
            <a:r>
              <a:rPr lang="en-US" sz="2000" b="0" i="0" u="none" strike="noStrike" baseline="0" dirty="0">
                <a:solidFill>
                  <a:srgbClr val="000000"/>
                </a:solidFill>
              </a:rPr>
              <a:t>The consumer process has a local variable </a:t>
            </a:r>
            <a:r>
              <a:rPr lang="en-US" sz="2000" b="1" i="1" u="none" strike="noStrike" baseline="0" dirty="0" err="1">
                <a:solidFill>
                  <a:srgbClr val="000000"/>
                </a:solidFill>
              </a:rPr>
              <a:t>nextConsumed</a:t>
            </a:r>
            <a:r>
              <a:rPr lang="en-US" sz="2000" b="1" i="1" u="none" strike="noStrike" baseline="0" dirty="0">
                <a:solidFill>
                  <a:srgbClr val="000000"/>
                </a:solidFill>
              </a:rPr>
              <a:t> </a:t>
            </a:r>
            <a:r>
              <a:rPr lang="en-US" sz="2000" b="0" i="0" u="none" strike="noStrike" baseline="0" dirty="0">
                <a:solidFill>
                  <a:srgbClr val="000000"/>
                </a:solidFill>
              </a:rPr>
              <a:t>in which the item to be consumed is stored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solidFill>
                <a:effectLst/>
                <a:uLnTx/>
                <a:uFillTx/>
                <a:ea typeface="+mn-ea"/>
                <a:cs typeface="+mn-cs"/>
              </a:rPr>
              <a:t>Consumer Process</a:t>
            </a:r>
            <a:endParaRPr kumimoji="0" lang="en-IN" sz="2000" b="1" i="0" u="none" strike="noStrike" kern="1200" cap="none" spc="0" normalizeH="0" baseline="0" noProof="0" dirty="0">
              <a:ln>
                <a:noFill/>
              </a:ln>
              <a:solidFill>
                <a:schemeClr val="accent1"/>
              </a:solidFill>
              <a:effectLst/>
              <a:uLnTx/>
              <a:uFillTx/>
              <a:ea typeface="+mn-ea"/>
              <a:cs typeface="+mn-cs"/>
            </a:endParaRPr>
          </a:p>
          <a:p>
            <a:pPr lvl="5"/>
            <a:r>
              <a:rPr lang="en-IN" sz="2000" b="0" i="0" u="none" strike="noStrike" baseline="0" dirty="0">
                <a:solidFill>
                  <a:srgbClr val="000000"/>
                </a:solidFill>
              </a:rPr>
              <a:t>while (true) </a:t>
            </a:r>
          </a:p>
          <a:p>
            <a:pPr lvl="5"/>
            <a:r>
              <a:rPr lang="en-IN" sz="2000" b="0" i="0" u="none" strike="noStrike" baseline="0" dirty="0">
                <a:solidFill>
                  <a:srgbClr val="000000"/>
                </a:solidFill>
              </a:rPr>
              <a:t>{ </a:t>
            </a:r>
          </a:p>
          <a:p>
            <a:pPr lvl="5"/>
            <a:r>
              <a:rPr lang="en-IN" sz="2000" b="0" i="0" u="none" strike="noStrike" baseline="0" dirty="0">
                <a:solidFill>
                  <a:srgbClr val="000000"/>
                </a:solidFill>
              </a:rPr>
              <a:t>while (in == out); </a:t>
            </a:r>
          </a:p>
          <a:p>
            <a:pPr lvl="5"/>
            <a:r>
              <a:rPr lang="en-IN" sz="2000" b="0" i="0" u="none" strike="noStrike" baseline="0" dirty="0">
                <a:solidFill>
                  <a:srgbClr val="000000"/>
                </a:solidFill>
              </a:rPr>
              <a:t>/* do nothing */ </a:t>
            </a:r>
          </a:p>
          <a:p>
            <a:pPr lvl="5"/>
            <a:r>
              <a:rPr lang="en-IN" sz="2000" b="0" i="0" u="none" strike="noStrike" baseline="0" dirty="0" err="1">
                <a:solidFill>
                  <a:srgbClr val="000000"/>
                </a:solidFill>
              </a:rPr>
              <a:t>nextConsumed</a:t>
            </a:r>
            <a:r>
              <a:rPr lang="en-IN" sz="2000" b="0" i="0" u="none" strike="noStrike" baseline="0" dirty="0">
                <a:solidFill>
                  <a:srgbClr val="000000"/>
                </a:solidFill>
              </a:rPr>
              <a:t> = buffer[out]; </a:t>
            </a:r>
          </a:p>
          <a:p>
            <a:pPr lvl="5"/>
            <a:r>
              <a:rPr lang="en-US" sz="2000" b="0" i="0" u="none" strike="noStrike" baseline="0" dirty="0">
                <a:solidFill>
                  <a:srgbClr val="000000"/>
                </a:solidFill>
              </a:rPr>
              <a:t>out = (out + 1 ) % BUFFER_SIZE; </a:t>
            </a:r>
          </a:p>
          <a:p>
            <a:pPr lvl="5"/>
            <a:r>
              <a:rPr lang="en-US" sz="2000" b="0" i="0" u="none" strike="noStrike" baseline="0" dirty="0">
                <a:solidFill>
                  <a:srgbClr val="000000"/>
                </a:solidFill>
              </a:rPr>
              <a:t>/*consume the item in </a:t>
            </a:r>
            <a:r>
              <a:rPr lang="en-US" sz="2000" b="0" i="0" u="none" strike="noStrike" baseline="0" dirty="0" err="1">
                <a:solidFill>
                  <a:srgbClr val="000000"/>
                </a:solidFill>
              </a:rPr>
              <a:t>nextConsumed</a:t>
            </a:r>
            <a:r>
              <a:rPr lang="en-US" sz="2000" b="0" i="0" u="none" strike="noStrike" baseline="0" dirty="0">
                <a:solidFill>
                  <a:srgbClr val="000000"/>
                </a:solidFill>
              </a:rPr>
              <a:t> */ </a:t>
            </a:r>
            <a:endParaRPr kumimoji="0" lang="en-IN" sz="20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mn-ea"/>
              <a:cs typeface="+mn-cs"/>
            </a:endParaRPr>
          </a:p>
          <a:p>
            <a:pPr algn="l"/>
            <a:endParaRPr lang="en-IN" sz="2000" b="0" i="0" u="none" strike="noStrike" baseline="0" dirty="0">
              <a:solidFill>
                <a:srgbClr val="000000"/>
              </a:solidFill>
            </a:endParaRPr>
          </a:p>
          <a:p>
            <a:pPr marL="285750" indent="-285750">
              <a:buFont typeface="Wingdings" panose="05000000000000000000" pitchFamily="2" charset="2"/>
              <a:buChar char="Ø"/>
            </a:pPr>
            <a:r>
              <a:rPr lang="en-US" sz="2000" b="0" i="0" u="none" strike="noStrike" baseline="0" dirty="0">
                <a:solidFill>
                  <a:srgbClr val="000000"/>
                </a:solidFill>
              </a:rPr>
              <a:t>This scheme allows at most BUFFER_SIZE - l items in the buffer at the same time.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7C73BE78-9552-4673-A190-979A00A903B4}"/>
              </a:ext>
            </a:extLst>
          </p:cNvPr>
          <p:cNvGrpSpPr/>
          <p:nvPr/>
        </p:nvGrpSpPr>
        <p:grpSpPr>
          <a:xfrm>
            <a:off x="7762873" y="3111527"/>
            <a:ext cx="2624139" cy="2454228"/>
            <a:chOff x="7762873" y="3111527"/>
            <a:chExt cx="2624139" cy="2454228"/>
          </a:xfrm>
        </p:grpSpPr>
        <p:sp>
          <p:nvSpPr>
            <p:cNvPr id="10" name="Oval 9">
              <a:extLst>
                <a:ext uri="{FF2B5EF4-FFF2-40B4-BE49-F238E27FC236}">
                  <a16:creationId xmlns:a16="http://schemas.microsoft.com/office/drawing/2014/main" id="{E8F0F928-A45C-4A71-B351-01A503BE05A3}"/>
                </a:ext>
              </a:extLst>
            </p:cNvPr>
            <p:cNvSpPr/>
            <p:nvPr/>
          </p:nvSpPr>
          <p:spPr>
            <a:xfrm>
              <a:off x="8153400" y="3705225"/>
              <a:ext cx="1857375" cy="16383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Oval 10">
              <a:extLst>
                <a:ext uri="{FF2B5EF4-FFF2-40B4-BE49-F238E27FC236}">
                  <a16:creationId xmlns:a16="http://schemas.microsoft.com/office/drawing/2014/main" id="{15CF5DBF-129C-4073-BDBE-F717EB5B2B26}"/>
                </a:ext>
              </a:extLst>
            </p:cNvPr>
            <p:cNvSpPr/>
            <p:nvPr/>
          </p:nvSpPr>
          <p:spPr>
            <a:xfrm>
              <a:off x="8520112" y="3981450"/>
              <a:ext cx="1123950" cy="10858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7D1BFAF1-1DBA-40B4-BC16-84A14113A875}"/>
                </a:ext>
              </a:extLst>
            </p:cNvPr>
            <p:cNvCxnSpPr>
              <a:endCxn id="10" idx="7"/>
            </p:cNvCxnSpPr>
            <p:nvPr/>
          </p:nvCxnSpPr>
          <p:spPr>
            <a:xfrm flipV="1">
              <a:off x="9505950" y="3945148"/>
              <a:ext cx="232819" cy="188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D949D01-DC1C-4376-A004-133DD9A8392D}"/>
                </a:ext>
              </a:extLst>
            </p:cNvPr>
            <p:cNvCxnSpPr/>
            <p:nvPr/>
          </p:nvCxnSpPr>
          <p:spPr>
            <a:xfrm>
              <a:off x="9644062" y="4629150"/>
              <a:ext cx="309563"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28E7A5D-C47E-4FBF-BBB1-94446B282C59}"/>
                </a:ext>
              </a:extLst>
            </p:cNvPr>
            <p:cNvCxnSpPr>
              <a:cxnSpLocks/>
            </p:cNvCxnSpPr>
            <p:nvPr/>
          </p:nvCxnSpPr>
          <p:spPr>
            <a:xfrm>
              <a:off x="9229725" y="5062001"/>
              <a:ext cx="0" cy="281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9956289-53A3-4103-9915-A8C5EC523E44}"/>
                </a:ext>
              </a:extLst>
            </p:cNvPr>
            <p:cNvCxnSpPr/>
            <p:nvPr/>
          </p:nvCxnSpPr>
          <p:spPr>
            <a:xfrm>
              <a:off x="8153400" y="4714875"/>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2F79597-AB0A-45FE-BCA4-CA196D4B0C41}"/>
                </a:ext>
              </a:extLst>
            </p:cNvPr>
            <p:cNvCxnSpPr>
              <a:cxnSpLocks/>
            </p:cNvCxnSpPr>
            <p:nvPr/>
          </p:nvCxnSpPr>
          <p:spPr>
            <a:xfrm>
              <a:off x="8610600" y="3800475"/>
              <a:ext cx="152400" cy="285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46DF800-E7F0-4C13-81A2-40813BE3F966}"/>
                </a:ext>
              </a:extLst>
            </p:cNvPr>
            <p:cNvCxnSpPr>
              <a:endCxn id="10" idx="0"/>
            </p:cNvCxnSpPr>
            <p:nvPr/>
          </p:nvCxnSpPr>
          <p:spPr>
            <a:xfrm flipH="1">
              <a:off x="9082088" y="3411072"/>
              <a:ext cx="147637" cy="294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687F437-5DA4-440D-9964-16B996585DF4}"/>
                </a:ext>
              </a:extLst>
            </p:cNvPr>
            <p:cNvCxnSpPr/>
            <p:nvPr/>
          </p:nvCxnSpPr>
          <p:spPr>
            <a:xfrm flipH="1">
              <a:off x="9505950" y="3429000"/>
              <a:ext cx="138112" cy="387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0B25ED-E806-41F1-BD02-80911A8AC0DA}"/>
                </a:ext>
              </a:extLst>
            </p:cNvPr>
            <p:cNvSpPr txBox="1"/>
            <p:nvPr/>
          </p:nvSpPr>
          <p:spPr>
            <a:xfrm>
              <a:off x="9086849" y="3111527"/>
              <a:ext cx="442913" cy="369332"/>
            </a:xfrm>
            <a:prstGeom prst="rect">
              <a:avLst/>
            </a:prstGeom>
            <a:noFill/>
          </p:spPr>
          <p:txBody>
            <a:bodyPr wrap="square" rtlCol="0">
              <a:spAutoFit/>
            </a:bodyPr>
            <a:lstStyle/>
            <a:p>
              <a:r>
                <a:rPr lang="en-IN" dirty="0"/>
                <a:t>in</a:t>
              </a:r>
            </a:p>
          </p:txBody>
        </p:sp>
        <p:sp>
          <p:nvSpPr>
            <p:cNvPr id="20" name="TextBox 19">
              <a:extLst>
                <a:ext uri="{FF2B5EF4-FFF2-40B4-BE49-F238E27FC236}">
                  <a16:creationId xmlns:a16="http://schemas.microsoft.com/office/drawing/2014/main" id="{E778BFC4-A1C5-490E-9DD1-5596BBC25D21}"/>
                </a:ext>
              </a:extLst>
            </p:cNvPr>
            <p:cNvSpPr txBox="1"/>
            <p:nvPr/>
          </p:nvSpPr>
          <p:spPr>
            <a:xfrm>
              <a:off x="9748294" y="3188816"/>
              <a:ext cx="638718" cy="369332"/>
            </a:xfrm>
            <a:prstGeom prst="rect">
              <a:avLst/>
            </a:prstGeom>
            <a:noFill/>
          </p:spPr>
          <p:txBody>
            <a:bodyPr wrap="square" rtlCol="0">
              <a:spAutoFit/>
            </a:bodyPr>
            <a:lstStyle/>
            <a:p>
              <a:r>
                <a:rPr lang="en-IN" dirty="0"/>
                <a:t>out</a:t>
              </a:r>
            </a:p>
          </p:txBody>
        </p:sp>
        <p:sp>
          <p:nvSpPr>
            <p:cNvPr id="21" name="TextBox 20">
              <a:extLst>
                <a:ext uri="{FF2B5EF4-FFF2-40B4-BE49-F238E27FC236}">
                  <a16:creationId xmlns:a16="http://schemas.microsoft.com/office/drawing/2014/main" id="{1EA3769B-6E2D-4DB4-861A-0FD7B8FFA47D}"/>
                </a:ext>
              </a:extLst>
            </p:cNvPr>
            <p:cNvSpPr txBox="1"/>
            <p:nvPr/>
          </p:nvSpPr>
          <p:spPr>
            <a:xfrm>
              <a:off x="8715375" y="3411072"/>
              <a:ext cx="252413" cy="369332"/>
            </a:xfrm>
            <a:prstGeom prst="rect">
              <a:avLst/>
            </a:prstGeom>
            <a:noFill/>
          </p:spPr>
          <p:txBody>
            <a:bodyPr wrap="square" rtlCol="0">
              <a:spAutoFit/>
            </a:bodyPr>
            <a:lstStyle/>
            <a:p>
              <a:r>
                <a:rPr lang="en-IN" dirty="0"/>
                <a:t>0</a:t>
              </a:r>
            </a:p>
          </p:txBody>
        </p:sp>
        <p:sp>
          <p:nvSpPr>
            <p:cNvPr id="22" name="TextBox 21">
              <a:extLst>
                <a:ext uri="{FF2B5EF4-FFF2-40B4-BE49-F238E27FC236}">
                  <a16:creationId xmlns:a16="http://schemas.microsoft.com/office/drawing/2014/main" id="{9DDEC0C4-3C74-49E1-8F2F-495D92E7C07E}"/>
                </a:ext>
              </a:extLst>
            </p:cNvPr>
            <p:cNvSpPr txBox="1"/>
            <p:nvPr/>
          </p:nvSpPr>
          <p:spPr>
            <a:xfrm>
              <a:off x="7762874" y="4031219"/>
              <a:ext cx="619126" cy="369332"/>
            </a:xfrm>
            <a:prstGeom prst="rect">
              <a:avLst/>
            </a:prstGeom>
            <a:noFill/>
          </p:spPr>
          <p:txBody>
            <a:bodyPr wrap="square" rtlCol="0">
              <a:spAutoFit/>
            </a:bodyPr>
            <a:lstStyle/>
            <a:p>
              <a:r>
                <a:rPr lang="en-IN" dirty="0"/>
                <a:t>4</a:t>
              </a:r>
            </a:p>
          </p:txBody>
        </p:sp>
        <p:sp>
          <p:nvSpPr>
            <p:cNvPr id="23" name="TextBox 22">
              <a:extLst>
                <a:ext uri="{FF2B5EF4-FFF2-40B4-BE49-F238E27FC236}">
                  <a16:creationId xmlns:a16="http://schemas.microsoft.com/office/drawing/2014/main" id="{391DC94D-5125-4D2E-83A9-F46CF27BD43A}"/>
                </a:ext>
              </a:extLst>
            </p:cNvPr>
            <p:cNvSpPr txBox="1"/>
            <p:nvPr/>
          </p:nvSpPr>
          <p:spPr>
            <a:xfrm>
              <a:off x="9738769" y="5196423"/>
              <a:ext cx="514350" cy="369332"/>
            </a:xfrm>
            <a:prstGeom prst="rect">
              <a:avLst/>
            </a:prstGeom>
            <a:noFill/>
          </p:spPr>
          <p:txBody>
            <a:bodyPr wrap="square" rtlCol="0">
              <a:spAutoFit/>
            </a:bodyPr>
            <a:lstStyle/>
            <a:p>
              <a:r>
                <a:rPr lang="en-IN" dirty="0"/>
                <a:t>2</a:t>
              </a:r>
            </a:p>
          </p:txBody>
        </p:sp>
        <p:sp>
          <p:nvSpPr>
            <p:cNvPr id="24" name="TextBox 23">
              <a:extLst>
                <a:ext uri="{FF2B5EF4-FFF2-40B4-BE49-F238E27FC236}">
                  <a16:creationId xmlns:a16="http://schemas.microsoft.com/office/drawing/2014/main" id="{0F1A77FC-55AE-4CAF-A505-A00E67F0B638}"/>
                </a:ext>
              </a:extLst>
            </p:cNvPr>
            <p:cNvSpPr txBox="1"/>
            <p:nvPr/>
          </p:nvSpPr>
          <p:spPr>
            <a:xfrm>
              <a:off x="10075801" y="3979411"/>
              <a:ext cx="301686" cy="369332"/>
            </a:xfrm>
            <a:prstGeom prst="rect">
              <a:avLst/>
            </a:prstGeom>
            <a:noFill/>
          </p:spPr>
          <p:txBody>
            <a:bodyPr wrap="none" rtlCol="0">
              <a:spAutoFit/>
            </a:bodyPr>
            <a:lstStyle/>
            <a:p>
              <a:r>
                <a:rPr lang="en-IN" dirty="0"/>
                <a:t>1</a:t>
              </a:r>
            </a:p>
          </p:txBody>
        </p:sp>
        <p:sp>
          <p:nvSpPr>
            <p:cNvPr id="25" name="TextBox 24">
              <a:extLst>
                <a:ext uri="{FF2B5EF4-FFF2-40B4-BE49-F238E27FC236}">
                  <a16:creationId xmlns:a16="http://schemas.microsoft.com/office/drawing/2014/main" id="{6241FAEF-440F-4CAA-8E64-51030A05BCDF}"/>
                </a:ext>
              </a:extLst>
            </p:cNvPr>
            <p:cNvSpPr txBox="1"/>
            <p:nvPr/>
          </p:nvSpPr>
          <p:spPr>
            <a:xfrm>
              <a:off x="7762873" y="4997440"/>
              <a:ext cx="561975" cy="369332"/>
            </a:xfrm>
            <a:prstGeom prst="rect">
              <a:avLst/>
            </a:prstGeom>
            <a:noFill/>
          </p:spPr>
          <p:txBody>
            <a:bodyPr wrap="square" rtlCol="0">
              <a:spAutoFit/>
            </a:bodyPr>
            <a:lstStyle/>
            <a:p>
              <a:r>
                <a:rPr lang="en-IN" dirty="0"/>
                <a:t>3</a:t>
              </a:r>
            </a:p>
          </p:txBody>
        </p:sp>
      </p:grpSp>
    </p:spTree>
    <p:extLst>
      <p:ext uri="{BB962C8B-B14F-4D97-AF65-F5344CB8AC3E}">
        <p14:creationId xmlns:p14="http://schemas.microsoft.com/office/powerpoint/2010/main" val="7986881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58785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1"/>
                </a:solidFill>
                <a:effectLst/>
                <a:uLnTx/>
                <a:uFillTx/>
                <a:ea typeface="+mn-ea"/>
                <a:cs typeface="+mn-cs"/>
              </a:rPr>
              <a:t>Cooperating Process</a:t>
            </a:r>
            <a:r>
              <a:rPr kumimoji="0" lang="en-US" sz="2400" b="1" i="0" u="none" strike="noStrike" kern="1200" cap="none" spc="0" normalizeH="0" baseline="0" noProof="0" dirty="0">
                <a:ln>
                  <a:noFill/>
                </a:ln>
                <a:solidFill>
                  <a:schemeClr val="accent1"/>
                </a:solidFill>
                <a:effectLst/>
                <a:uLnTx/>
                <a:uFillTx/>
                <a:ea typeface="+mn-ea"/>
                <a:cs typeface="+mn-cs"/>
                <a:sym typeface="Wingdings" panose="05000000000000000000" pitchFamily="2" charset="2"/>
              </a:rPr>
              <a:t>(Modified Producer Consumer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t>A</a:t>
            </a:r>
            <a:r>
              <a:rPr lang="en-US" sz="2000" b="0" i="0" u="none" strike="noStrike" baseline="0" dirty="0"/>
              <a:t>dd an integer variable counter initialized to 0.</a:t>
            </a:r>
          </a:p>
          <a:p>
            <a:pPr marL="742950" lvl="1" indent="-285750">
              <a:buFont typeface="Wingdings" panose="05000000000000000000" pitchFamily="2" charset="2"/>
              <a:buChar char="Ø"/>
            </a:pPr>
            <a:r>
              <a:rPr lang="en-US" sz="2000" b="0" i="0" u="none" strike="noStrike" baseline="0" dirty="0"/>
              <a:t>Counter is incremented every time a new item is added to the buffer and is decremented every time, an item is removed from the buffer.</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solidFill>
                <a:effectLst/>
                <a:uLnTx/>
                <a:uFillTx/>
                <a:ea typeface="+mn-ea"/>
                <a:cs typeface="+mn-cs"/>
              </a:rPr>
              <a:t>Modified Producer Process</a:t>
            </a:r>
            <a:endParaRPr kumimoji="0" lang="en-IN" sz="2000" b="1" i="0" u="none" strike="noStrike" kern="1200" cap="none" spc="0" normalizeH="0" baseline="0" noProof="0" dirty="0">
              <a:ln>
                <a:noFill/>
              </a:ln>
              <a:solidFill>
                <a:schemeClr val="accent1"/>
              </a:solidFill>
              <a:effectLst/>
              <a:uLnTx/>
              <a:uFillTx/>
              <a:ea typeface="+mn-ea"/>
              <a:cs typeface="+mn-cs"/>
            </a:endParaRPr>
          </a:p>
          <a:p>
            <a:pPr lvl="3"/>
            <a:r>
              <a:rPr lang="en-IN" sz="2000" b="0" i="0" u="none" strike="noStrike" baseline="0" dirty="0"/>
              <a:t>while (true)</a:t>
            </a:r>
          </a:p>
          <a:p>
            <a:pPr lvl="3"/>
            <a:r>
              <a:rPr lang="en-IN" sz="2000" b="0" i="0" u="none" strike="noStrike" baseline="0" dirty="0"/>
              <a:t>{</a:t>
            </a:r>
          </a:p>
          <a:p>
            <a:pPr lvl="3"/>
            <a:r>
              <a:rPr lang="en-US" sz="2000" b="0" i="0" u="none" strike="noStrike" baseline="0" dirty="0"/>
              <a:t>/* produce an item in </a:t>
            </a:r>
            <a:r>
              <a:rPr lang="en-US" sz="2000" b="0" i="0" u="none" strike="noStrike" baseline="0" dirty="0" err="1"/>
              <a:t>nextProduced</a:t>
            </a:r>
            <a:r>
              <a:rPr lang="en-US" sz="2000" b="0" i="0" u="none" strike="noStrike" baseline="0" dirty="0"/>
              <a:t> */</a:t>
            </a:r>
          </a:p>
          <a:p>
            <a:pPr lvl="3"/>
            <a:r>
              <a:rPr lang="en-IN" sz="2000" b="0" i="0" u="none" strike="noStrike" baseline="0" dirty="0"/>
              <a:t>while (counter == BUFFER.SIZE)</a:t>
            </a:r>
          </a:p>
          <a:p>
            <a:pPr lvl="3"/>
            <a:r>
              <a:rPr lang="en-IN" sz="2000" b="0" i="0" u="none" strike="noStrike" baseline="0" dirty="0"/>
              <a:t>; /* do nothing */</a:t>
            </a:r>
          </a:p>
          <a:p>
            <a:pPr lvl="3"/>
            <a:r>
              <a:rPr lang="en-IN" sz="2000" b="0" i="0" u="none" strike="noStrike" baseline="0" dirty="0"/>
              <a:t>buffer[in] = </a:t>
            </a:r>
            <a:r>
              <a:rPr lang="en-IN" sz="2000" b="0" i="0" u="none" strike="noStrike" baseline="0" dirty="0" err="1"/>
              <a:t>nextProduced</a:t>
            </a:r>
            <a:r>
              <a:rPr lang="en-IN" sz="2000" b="0" i="0" u="none" strike="noStrike" baseline="0" dirty="0"/>
              <a:t>;</a:t>
            </a:r>
          </a:p>
          <a:p>
            <a:pPr lvl="3"/>
            <a:r>
              <a:rPr lang="en-IN" sz="2000" b="0" i="0" u="none" strike="noStrike" baseline="0" dirty="0"/>
              <a:t>in = (in + 1) % BUFFER-SIZE;</a:t>
            </a:r>
          </a:p>
          <a:p>
            <a:pPr lvl="3"/>
            <a:r>
              <a:rPr lang="en-IN" sz="2000" b="0" i="0" u="none" strike="noStrike" baseline="0" dirty="0"/>
              <a:t>counter++;</a:t>
            </a:r>
            <a:endParaRPr lang="en-IN" sz="2000" dirty="0"/>
          </a:p>
          <a:p>
            <a:pPr lvl="3"/>
            <a:r>
              <a:rPr lang="en-IN" sz="2000" b="0" i="0" u="none" strike="noStrike" baseline="0" dirty="0"/>
              <a:t>}</a:t>
            </a:r>
          </a:p>
          <a:p>
            <a:pPr lvl="3"/>
            <a:endParaRPr kumimoji="0" lang="en-IN"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12D85AF2-3CEA-4018-A78D-DC3D8347DDB9}"/>
              </a:ext>
            </a:extLst>
          </p:cNvPr>
          <p:cNvGrpSpPr/>
          <p:nvPr/>
        </p:nvGrpSpPr>
        <p:grpSpPr>
          <a:xfrm>
            <a:off x="7791448" y="3310346"/>
            <a:ext cx="2624139" cy="2454228"/>
            <a:chOff x="7762873" y="3111527"/>
            <a:chExt cx="2624139" cy="2454228"/>
          </a:xfrm>
        </p:grpSpPr>
        <p:sp>
          <p:nvSpPr>
            <p:cNvPr id="10" name="Oval 9">
              <a:extLst>
                <a:ext uri="{FF2B5EF4-FFF2-40B4-BE49-F238E27FC236}">
                  <a16:creationId xmlns:a16="http://schemas.microsoft.com/office/drawing/2014/main" id="{EC589549-C539-4546-81C5-2E9213F09C6B}"/>
                </a:ext>
              </a:extLst>
            </p:cNvPr>
            <p:cNvSpPr/>
            <p:nvPr/>
          </p:nvSpPr>
          <p:spPr>
            <a:xfrm>
              <a:off x="8153400" y="3705225"/>
              <a:ext cx="1857375" cy="16383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Oval 10">
              <a:extLst>
                <a:ext uri="{FF2B5EF4-FFF2-40B4-BE49-F238E27FC236}">
                  <a16:creationId xmlns:a16="http://schemas.microsoft.com/office/drawing/2014/main" id="{91800B0E-5E26-425A-B565-925EE456894C}"/>
                </a:ext>
              </a:extLst>
            </p:cNvPr>
            <p:cNvSpPr/>
            <p:nvPr/>
          </p:nvSpPr>
          <p:spPr>
            <a:xfrm>
              <a:off x="8520112" y="3981450"/>
              <a:ext cx="1123950" cy="10858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34B9F926-1BAC-4A41-81D5-F2A4056151ED}"/>
                </a:ext>
              </a:extLst>
            </p:cNvPr>
            <p:cNvCxnSpPr>
              <a:endCxn id="10" idx="7"/>
            </p:cNvCxnSpPr>
            <p:nvPr/>
          </p:nvCxnSpPr>
          <p:spPr>
            <a:xfrm flipV="1">
              <a:off x="9505950" y="3945148"/>
              <a:ext cx="232819" cy="188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F9570C-0C96-41D0-A7D0-404E377A9D52}"/>
                </a:ext>
              </a:extLst>
            </p:cNvPr>
            <p:cNvCxnSpPr/>
            <p:nvPr/>
          </p:nvCxnSpPr>
          <p:spPr>
            <a:xfrm>
              <a:off x="9644062" y="4629150"/>
              <a:ext cx="309563"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8B28644-4992-48D9-AB7C-A93C051B472A}"/>
                </a:ext>
              </a:extLst>
            </p:cNvPr>
            <p:cNvCxnSpPr>
              <a:cxnSpLocks/>
            </p:cNvCxnSpPr>
            <p:nvPr/>
          </p:nvCxnSpPr>
          <p:spPr>
            <a:xfrm>
              <a:off x="9229725" y="5062001"/>
              <a:ext cx="0" cy="281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673421D-02A7-4780-AA86-80AE1A6254DA}"/>
                </a:ext>
              </a:extLst>
            </p:cNvPr>
            <p:cNvCxnSpPr/>
            <p:nvPr/>
          </p:nvCxnSpPr>
          <p:spPr>
            <a:xfrm>
              <a:off x="8153400" y="4714875"/>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8B1A5C4-4CEA-4BA0-8391-088460B35A9B}"/>
                </a:ext>
              </a:extLst>
            </p:cNvPr>
            <p:cNvCxnSpPr>
              <a:cxnSpLocks/>
            </p:cNvCxnSpPr>
            <p:nvPr/>
          </p:nvCxnSpPr>
          <p:spPr>
            <a:xfrm>
              <a:off x="8610600" y="3800475"/>
              <a:ext cx="152400" cy="285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EE8D81E-D534-4D39-B7AD-ABB0A0398370}"/>
                </a:ext>
              </a:extLst>
            </p:cNvPr>
            <p:cNvCxnSpPr>
              <a:endCxn id="10" idx="0"/>
            </p:cNvCxnSpPr>
            <p:nvPr/>
          </p:nvCxnSpPr>
          <p:spPr>
            <a:xfrm flipH="1">
              <a:off x="9082088" y="3411072"/>
              <a:ext cx="147637" cy="294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618FB45-88A3-4638-A3DC-B1C0678902B5}"/>
                </a:ext>
              </a:extLst>
            </p:cNvPr>
            <p:cNvCxnSpPr/>
            <p:nvPr/>
          </p:nvCxnSpPr>
          <p:spPr>
            <a:xfrm flipH="1">
              <a:off x="9505950" y="3429000"/>
              <a:ext cx="138112" cy="387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2E7CFAC-AE24-47D4-81A4-BAD139C78721}"/>
                </a:ext>
              </a:extLst>
            </p:cNvPr>
            <p:cNvSpPr txBox="1"/>
            <p:nvPr/>
          </p:nvSpPr>
          <p:spPr>
            <a:xfrm>
              <a:off x="9086849" y="3111527"/>
              <a:ext cx="442913" cy="369332"/>
            </a:xfrm>
            <a:prstGeom prst="rect">
              <a:avLst/>
            </a:prstGeom>
            <a:noFill/>
          </p:spPr>
          <p:txBody>
            <a:bodyPr wrap="square" rtlCol="0">
              <a:spAutoFit/>
            </a:bodyPr>
            <a:lstStyle/>
            <a:p>
              <a:r>
                <a:rPr lang="en-IN" dirty="0"/>
                <a:t>in</a:t>
              </a:r>
            </a:p>
          </p:txBody>
        </p:sp>
        <p:sp>
          <p:nvSpPr>
            <p:cNvPr id="20" name="TextBox 19">
              <a:extLst>
                <a:ext uri="{FF2B5EF4-FFF2-40B4-BE49-F238E27FC236}">
                  <a16:creationId xmlns:a16="http://schemas.microsoft.com/office/drawing/2014/main" id="{7B22ED46-7782-4484-81A4-2668367F4D7B}"/>
                </a:ext>
              </a:extLst>
            </p:cNvPr>
            <p:cNvSpPr txBox="1"/>
            <p:nvPr/>
          </p:nvSpPr>
          <p:spPr>
            <a:xfrm>
              <a:off x="9748294" y="3188816"/>
              <a:ext cx="638718" cy="369332"/>
            </a:xfrm>
            <a:prstGeom prst="rect">
              <a:avLst/>
            </a:prstGeom>
            <a:noFill/>
          </p:spPr>
          <p:txBody>
            <a:bodyPr wrap="square" rtlCol="0">
              <a:spAutoFit/>
            </a:bodyPr>
            <a:lstStyle/>
            <a:p>
              <a:r>
                <a:rPr lang="en-IN" dirty="0"/>
                <a:t>out</a:t>
              </a:r>
            </a:p>
          </p:txBody>
        </p:sp>
        <p:sp>
          <p:nvSpPr>
            <p:cNvPr id="21" name="TextBox 20">
              <a:extLst>
                <a:ext uri="{FF2B5EF4-FFF2-40B4-BE49-F238E27FC236}">
                  <a16:creationId xmlns:a16="http://schemas.microsoft.com/office/drawing/2014/main" id="{FA26C9D7-D074-4211-9C0C-EAF9F9CCFF0E}"/>
                </a:ext>
              </a:extLst>
            </p:cNvPr>
            <p:cNvSpPr txBox="1"/>
            <p:nvPr/>
          </p:nvSpPr>
          <p:spPr>
            <a:xfrm>
              <a:off x="8715375" y="3411072"/>
              <a:ext cx="252413" cy="369332"/>
            </a:xfrm>
            <a:prstGeom prst="rect">
              <a:avLst/>
            </a:prstGeom>
            <a:noFill/>
          </p:spPr>
          <p:txBody>
            <a:bodyPr wrap="square" rtlCol="0">
              <a:spAutoFit/>
            </a:bodyPr>
            <a:lstStyle/>
            <a:p>
              <a:r>
                <a:rPr lang="en-IN" dirty="0"/>
                <a:t>0</a:t>
              </a:r>
            </a:p>
          </p:txBody>
        </p:sp>
        <p:sp>
          <p:nvSpPr>
            <p:cNvPr id="22" name="TextBox 21">
              <a:extLst>
                <a:ext uri="{FF2B5EF4-FFF2-40B4-BE49-F238E27FC236}">
                  <a16:creationId xmlns:a16="http://schemas.microsoft.com/office/drawing/2014/main" id="{D40EB96A-FA37-4584-8480-B9616F41F78D}"/>
                </a:ext>
              </a:extLst>
            </p:cNvPr>
            <p:cNvSpPr txBox="1"/>
            <p:nvPr/>
          </p:nvSpPr>
          <p:spPr>
            <a:xfrm>
              <a:off x="7762874" y="4031219"/>
              <a:ext cx="619126" cy="369332"/>
            </a:xfrm>
            <a:prstGeom prst="rect">
              <a:avLst/>
            </a:prstGeom>
            <a:noFill/>
          </p:spPr>
          <p:txBody>
            <a:bodyPr wrap="square" rtlCol="0">
              <a:spAutoFit/>
            </a:bodyPr>
            <a:lstStyle/>
            <a:p>
              <a:r>
                <a:rPr lang="en-IN" dirty="0"/>
                <a:t>4</a:t>
              </a:r>
            </a:p>
          </p:txBody>
        </p:sp>
        <p:sp>
          <p:nvSpPr>
            <p:cNvPr id="23" name="TextBox 22">
              <a:extLst>
                <a:ext uri="{FF2B5EF4-FFF2-40B4-BE49-F238E27FC236}">
                  <a16:creationId xmlns:a16="http://schemas.microsoft.com/office/drawing/2014/main" id="{BA6FA1AE-1C02-4AD7-811F-4BDFFE7C507E}"/>
                </a:ext>
              </a:extLst>
            </p:cNvPr>
            <p:cNvSpPr txBox="1"/>
            <p:nvPr/>
          </p:nvSpPr>
          <p:spPr>
            <a:xfrm>
              <a:off x="9738769" y="5196423"/>
              <a:ext cx="514350" cy="369332"/>
            </a:xfrm>
            <a:prstGeom prst="rect">
              <a:avLst/>
            </a:prstGeom>
            <a:noFill/>
          </p:spPr>
          <p:txBody>
            <a:bodyPr wrap="square" rtlCol="0">
              <a:spAutoFit/>
            </a:bodyPr>
            <a:lstStyle/>
            <a:p>
              <a:r>
                <a:rPr lang="en-IN" dirty="0"/>
                <a:t>2</a:t>
              </a:r>
            </a:p>
          </p:txBody>
        </p:sp>
        <p:sp>
          <p:nvSpPr>
            <p:cNvPr id="24" name="TextBox 23">
              <a:extLst>
                <a:ext uri="{FF2B5EF4-FFF2-40B4-BE49-F238E27FC236}">
                  <a16:creationId xmlns:a16="http://schemas.microsoft.com/office/drawing/2014/main" id="{7DD9823E-14F8-4A0B-932A-ABA4EB8F5A18}"/>
                </a:ext>
              </a:extLst>
            </p:cNvPr>
            <p:cNvSpPr txBox="1"/>
            <p:nvPr/>
          </p:nvSpPr>
          <p:spPr>
            <a:xfrm>
              <a:off x="10075801" y="3979411"/>
              <a:ext cx="301686" cy="369332"/>
            </a:xfrm>
            <a:prstGeom prst="rect">
              <a:avLst/>
            </a:prstGeom>
            <a:noFill/>
          </p:spPr>
          <p:txBody>
            <a:bodyPr wrap="none" rtlCol="0">
              <a:spAutoFit/>
            </a:bodyPr>
            <a:lstStyle/>
            <a:p>
              <a:r>
                <a:rPr lang="en-IN" dirty="0"/>
                <a:t>1</a:t>
              </a:r>
            </a:p>
          </p:txBody>
        </p:sp>
        <p:sp>
          <p:nvSpPr>
            <p:cNvPr id="25" name="TextBox 24">
              <a:extLst>
                <a:ext uri="{FF2B5EF4-FFF2-40B4-BE49-F238E27FC236}">
                  <a16:creationId xmlns:a16="http://schemas.microsoft.com/office/drawing/2014/main" id="{CB040ADD-C91D-4C41-A5F5-53C20224E93F}"/>
                </a:ext>
              </a:extLst>
            </p:cNvPr>
            <p:cNvSpPr txBox="1"/>
            <p:nvPr/>
          </p:nvSpPr>
          <p:spPr>
            <a:xfrm>
              <a:off x="7762873" y="4997440"/>
              <a:ext cx="561975" cy="369332"/>
            </a:xfrm>
            <a:prstGeom prst="rect">
              <a:avLst/>
            </a:prstGeom>
            <a:noFill/>
          </p:spPr>
          <p:txBody>
            <a:bodyPr wrap="square" rtlCol="0">
              <a:spAutoFit/>
            </a:bodyPr>
            <a:lstStyle/>
            <a:p>
              <a:r>
                <a:rPr lang="en-IN" dirty="0"/>
                <a:t>3</a:t>
              </a:r>
            </a:p>
          </p:txBody>
        </p:sp>
      </p:grpSp>
    </p:spTree>
    <p:extLst>
      <p:ext uri="{BB962C8B-B14F-4D97-AF65-F5344CB8AC3E}">
        <p14:creationId xmlns:p14="http://schemas.microsoft.com/office/powerpoint/2010/main" val="39408656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473975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1"/>
                </a:solidFill>
                <a:effectLst/>
                <a:uLnTx/>
                <a:uFillTx/>
                <a:ea typeface="+mn-ea"/>
                <a:cs typeface="+mn-cs"/>
              </a:rPr>
              <a:t>Cooperating Process</a:t>
            </a:r>
            <a:r>
              <a:rPr kumimoji="0" lang="en-US" sz="2400" b="1" i="0" u="none" strike="noStrike" kern="1200" cap="none" spc="0" normalizeH="0" baseline="0" noProof="0" dirty="0">
                <a:ln>
                  <a:noFill/>
                </a:ln>
                <a:solidFill>
                  <a:schemeClr val="accent1"/>
                </a:solidFill>
                <a:effectLst/>
                <a:uLnTx/>
                <a:uFillTx/>
                <a:ea typeface="+mn-ea"/>
                <a:cs typeface="+mn-cs"/>
                <a:sym typeface="Wingdings" panose="05000000000000000000" pitchFamily="2" charset="2"/>
              </a:rPr>
              <a:t>(Modified Producer Consumer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schemeClr val="accent1"/>
              </a:solidFill>
              <a:effectLst/>
              <a:uLnTx/>
              <a:uFillTx/>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accent1"/>
                </a:solidFill>
                <a:effectLst/>
                <a:uLnTx/>
                <a:uFillTx/>
                <a:ea typeface="+mn-ea"/>
                <a:cs typeface="+mn-cs"/>
              </a:rPr>
              <a:t>Modified Consumer Process</a:t>
            </a:r>
            <a:endParaRPr kumimoji="0" lang="en-IN" sz="2000" b="1" i="0" u="none" strike="noStrike" kern="1200" cap="none" spc="0" normalizeH="0" baseline="0" noProof="0" dirty="0">
              <a:ln>
                <a:noFill/>
              </a:ln>
              <a:solidFill>
                <a:schemeClr val="accent1"/>
              </a:solidFill>
              <a:effectLst/>
              <a:uLnTx/>
              <a:uFillTx/>
              <a:ea typeface="+mn-ea"/>
              <a:cs typeface="+mn-cs"/>
            </a:endParaRPr>
          </a:p>
          <a:p>
            <a:pPr lvl="3"/>
            <a:r>
              <a:rPr lang="en-IN" sz="2000" b="0" i="0" u="none" strike="noStrike" baseline="0" dirty="0"/>
              <a:t>while (true)</a:t>
            </a:r>
          </a:p>
          <a:p>
            <a:pPr lvl="3"/>
            <a:r>
              <a:rPr lang="en-IN" sz="2000" b="0" i="0" u="none" strike="noStrike" baseline="0" dirty="0"/>
              <a:t>{</a:t>
            </a:r>
          </a:p>
          <a:p>
            <a:pPr lvl="3"/>
            <a:r>
              <a:rPr lang="en-IN" sz="2000" b="0" i="0" u="none" strike="noStrike" baseline="0" dirty="0"/>
              <a:t>while (counter == 0)</a:t>
            </a:r>
          </a:p>
          <a:p>
            <a:pPr lvl="3"/>
            <a:r>
              <a:rPr lang="en-IN" sz="2000" b="0" i="0" u="none" strike="noStrike" baseline="0" dirty="0"/>
              <a:t>; /* do nothing */</a:t>
            </a:r>
          </a:p>
          <a:p>
            <a:pPr lvl="3"/>
            <a:r>
              <a:rPr lang="en-IN" sz="2000" b="0" i="0" u="none" strike="noStrike" baseline="0" dirty="0" err="1"/>
              <a:t>nextConsumed</a:t>
            </a:r>
            <a:r>
              <a:rPr lang="en-IN" sz="2000" b="0" i="0" u="none" strike="noStrike" baseline="0" dirty="0"/>
              <a:t> = buffer [out] ,-</a:t>
            </a:r>
          </a:p>
          <a:p>
            <a:pPr lvl="3"/>
            <a:r>
              <a:rPr lang="en-US" sz="2000" b="0" i="0" u="none" strike="noStrike" baseline="0" dirty="0"/>
              <a:t>out = (out + 1) % BUFFER_SIZE;</a:t>
            </a:r>
          </a:p>
          <a:p>
            <a:pPr lvl="3"/>
            <a:r>
              <a:rPr lang="en-IN" sz="2000" b="0" i="0" u="none" strike="noStrike" baseline="0" dirty="0"/>
              <a:t>counter--;</a:t>
            </a:r>
          </a:p>
          <a:p>
            <a:pPr lvl="3"/>
            <a:r>
              <a:rPr lang="en-US" sz="2000" b="0" i="0" u="none" strike="noStrike" baseline="0" dirty="0"/>
              <a:t>/* consume the item in </a:t>
            </a:r>
            <a:r>
              <a:rPr lang="en-US" sz="2000" b="0" i="0" u="none" strike="noStrike" baseline="0" dirty="0" err="1"/>
              <a:t>nextConsumed</a:t>
            </a:r>
            <a:r>
              <a:rPr lang="en-US" sz="2000" b="0" i="0" u="none" strike="noStrike" baseline="0" dirty="0"/>
              <a:t> */</a:t>
            </a:r>
          </a:p>
          <a:p>
            <a:pPr lvl="3"/>
            <a:r>
              <a:rPr lang="en-IN" sz="2000" b="0" i="0" u="none" strike="noStrike" baseline="0" dirty="0"/>
              <a:t>}</a:t>
            </a:r>
            <a:endParaRPr kumimoji="0" lang="en-IN" sz="20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C166CA52-3146-440F-AC2C-42CEE06EE4DA}"/>
              </a:ext>
            </a:extLst>
          </p:cNvPr>
          <p:cNvGrpSpPr/>
          <p:nvPr/>
        </p:nvGrpSpPr>
        <p:grpSpPr>
          <a:xfrm>
            <a:off x="7762873" y="3111527"/>
            <a:ext cx="2624139" cy="2454228"/>
            <a:chOff x="7762873" y="3111527"/>
            <a:chExt cx="2624139" cy="2454228"/>
          </a:xfrm>
        </p:grpSpPr>
        <p:sp>
          <p:nvSpPr>
            <p:cNvPr id="10" name="Oval 9">
              <a:extLst>
                <a:ext uri="{FF2B5EF4-FFF2-40B4-BE49-F238E27FC236}">
                  <a16:creationId xmlns:a16="http://schemas.microsoft.com/office/drawing/2014/main" id="{92ECC59F-C215-4442-A6E0-05845B2F5868}"/>
                </a:ext>
              </a:extLst>
            </p:cNvPr>
            <p:cNvSpPr/>
            <p:nvPr/>
          </p:nvSpPr>
          <p:spPr>
            <a:xfrm>
              <a:off x="8153400" y="3705225"/>
              <a:ext cx="1857375" cy="16383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Oval 10">
              <a:extLst>
                <a:ext uri="{FF2B5EF4-FFF2-40B4-BE49-F238E27FC236}">
                  <a16:creationId xmlns:a16="http://schemas.microsoft.com/office/drawing/2014/main" id="{D5F4C304-E9E2-4E30-81E9-2DAB67305E19}"/>
                </a:ext>
              </a:extLst>
            </p:cNvPr>
            <p:cNvSpPr/>
            <p:nvPr/>
          </p:nvSpPr>
          <p:spPr>
            <a:xfrm>
              <a:off x="8520112" y="3981450"/>
              <a:ext cx="1123950" cy="108585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5D63A482-DFEC-414F-B808-D300C8D2DBDD}"/>
                </a:ext>
              </a:extLst>
            </p:cNvPr>
            <p:cNvCxnSpPr>
              <a:endCxn id="10" idx="7"/>
            </p:cNvCxnSpPr>
            <p:nvPr/>
          </p:nvCxnSpPr>
          <p:spPr>
            <a:xfrm flipV="1">
              <a:off x="9505950" y="3945148"/>
              <a:ext cx="232819" cy="1887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A460C1A-59A3-4354-86CC-7659E22171BD}"/>
                </a:ext>
              </a:extLst>
            </p:cNvPr>
            <p:cNvCxnSpPr/>
            <p:nvPr/>
          </p:nvCxnSpPr>
          <p:spPr>
            <a:xfrm>
              <a:off x="9644062" y="4629150"/>
              <a:ext cx="309563" cy="857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A1A29D-D2A2-497A-A5C4-E937C23CE347}"/>
                </a:ext>
              </a:extLst>
            </p:cNvPr>
            <p:cNvCxnSpPr>
              <a:cxnSpLocks/>
            </p:cNvCxnSpPr>
            <p:nvPr/>
          </p:nvCxnSpPr>
          <p:spPr>
            <a:xfrm>
              <a:off x="9229725" y="5062001"/>
              <a:ext cx="0" cy="281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5672788-8C82-4B7D-B81C-AF0B5B543E33}"/>
                </a:ext>
              </a:extLst>
            </p:cNvPr>
            <p:cNvCxnSpPr/>
            <p:nvPr/>
          </p:nvCxnSpPr>
          <p:spPr>
            <a:xfrm>
              <a:off x="8153400" y="4714875"/>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14D523A-EBA0-4C86-9CFD-54FA76A545B0}"/>
                </a:ext>
              </a:extLst>
            </p:cNvPr>
            <p:cNvCxnSpPr>
              <a:cxnSpLocks/>
            </p:cNvCxnSpPr>
            <p:nvPr/>
          </p:nvCxnSpPr>
          <p:spPr>
            <a:xfrm>
              <a:off x="8610600" y="3800475"/>
              <a:ext cx="152400" cy="285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405968B-CD28-448E-961B-F1EDEB2C2C9F}"/>
                </a:ext>
              </a:extLst>
            </p:cNvPr>
            <p:cNvCxnSpPr>
              <a:endCxn id="10" idx="0"/>
            </p:cNvCxnSpPr>
            <p:nvPr/>
          </p:nvCxnSpPr>
          <p:spPr>
            <a:xfrm flipH="1">
              <a:off x="9082088" y="3411072"/>
              <a:ext cx="147637" cy="294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0905088-5935-431E-B511-90CCAD945500}"/>
                </a:ext>
              </a:extLst>
            </p:cNvPr>
            <p:cNvCxnSpPr/>
            <p:nvPr/>
          </p:nvCxnSpPr>
          <p:spPr>
            <a:xfrm flipH="1">
              <a:off x="9505950" y="3429000"/>
              <a:ext cx="138112" cy="387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9B0C925-A832-4020-9F94-D93EA7A446B8}"/>
                </a:ext>
              </a:extLst>
            </p:cNvPr>
            <p:cNvSpPr txBox="1"/>
            <p:nvPr/>
          </p:nvSpPr>
          <p:spPr>
            <a:xfrm>
              <a:off x="9086849" y="3111527"/>
              <a:ext cx="442913" cy="369332"/>
            </a:xfrm>
            <a:prstGeom prst="rect">
              <a:avLst/>
            </a:prstGeom>
            <a:noFill/>
          </p:spPr>
          <p:txBody>
            <a:bodyPr wrap="square" rtlCol="0">
              <a:spAutoFit/>
            </a:bodyPr>
            <a:lstStyle/>
            <a:p>
              <a:r>
                <a:rPr lang="en-IN" dirty="0"/>
                <a:t>in</a:t>
              </a:r>
            </a:p>
          </p:txBody>
        </p:sp>
        <p:sp>
          <p:nvSpPr>
            <p:cNvPr id="20" name="TextBox 19">
              <a:extLst>
                <a:ext uri="{FF2B5EF4-FFF2-40B4-BE49-F238E27FC236}">
                  <a16:creationId xmlns:a16="http://schemas.microsoft.com/office/drawing/2014/main" id="{6CE81C08-25A9-4883-AC07-8731090642E3}"/>
                </a:ext>
              </a:extLst>
            </p:cNvPr>
            <p:cNvSpPr txBox="1"/>
            <p:nvPr/>
          </p:nvSpPr>
          <p:spPr>
            <a:xfrm>
              <a:off x="9748294" y="3188816"/>
              <a:ext cx="638718" cy="369332"/>
            </a:xfrm>
            <a:prstGeom prst="rect">
              <a:avLst/>
            </a:prstGeom>
            <a:noFill/>
          </p:spPr>
          <p:txBody>
            <a:bodyPr wrap="square" rtlCol="0">
              <a:spAutoFit/>
            </a:bodyPr>
            <a:lstStyle/>
            <a:p>
              <a:r>
                <a:rPr lang="en-IN" dirty="0"/>
                <a:t>out</a:t>
              </a:r>
            </a:p>
          </p:txBody>
        </p:sp>
        <p:sp>
          <p:nvSpPr>
            <p:cNvPr id="21" name="TextBox 20">
              <a:extLst>
                <a:ext uri="{FF2B5EF4-FFF2-40B4-BE49-F238E27FC236}">
                  <a16:creationId xmlns:a16="http://schemas.microsoft.com/office/drawing/2014/main" id="{E3460649-D4E1-41C7-869A-C5779E7F8597}"/>
                </a:ext>
              </a:extLst>
            </p:cNvPr>
            <p:cNvSpPr txBox="1"/>
            <p:nvPr/>
          </p:nvSpPr>
          <p:spPr>
            <a:xfrm>
              <a:off x="8715375" y="3411072"/>
              <a:ext cx="252413" cy="369332"/>
            </a:xfrm>
            <a:prstGeom prst="rect">
              <a:avLst/>
            </a:prstGeom>
            <a:noFill/>
          </p:spPr>
          <p:txBody>
            <a:bodyPr wrap="square" rtlCol="0">
              <a:spAutoFit/>
            </a:bodyPr>
            <a:lstStyle/>
            <a:p>
              <a:r>
                <a:rPr lang="en-IN" dirty="0"/>
                <a:t>0</a:t>
              </a:r>
            </a:p>
          </p:txBody>
        </p:sp>
        <p:sp>
          <p:nvSpPr>
            <p:cNvPr id="22" name="TextBox 21">
              <a:extLst>
                <a:ext uri="{FF2B5EF4-FFF2-40B4-BE49-F238E27FC236}">
                  <a16:creationId xmlns:a16="http://schemas.microsoft.com/office/drawing/2014/main" id="{81B29CA8-41D0-4537-9087-EA7BCEE24D9E}"/>
                </a:ext>
              </a:extLst>
            </p:cNvPr>
            <p:cNvSpPr txBox="1"/>
            <p:nvPr/>
          </p:nvSpPr>
          <p:spPr>
            <a:xfrm>
              <a:off x="7762874" y="4031219"/>
              <a:ext cx="619126" cy="369332"/>
            </a:xfrm>
            <a:prstGeom prst="rect">
              <a:avLst/>
            </a:prstGeom>
            <a:noFill/>
          </p:spPr>
          <p:txBody>
            <a:bodyPr wrap="square" rtlCol="0">
              <a:spAutoFit/>
            </a:bodyPr>
            <a:lstStyle/>
            <a:p>
              <a:r>
                <a:rPr lang="en-IN" dirty="0"/>
                <a:t>4</a:t>
              </a:r>
            </a:p>
          </p:txBody>
        </p:sp>
        <p:sp>
          <p:nvSpPr>
            <p:cNvPr id="23" name="TextBox 22">
              <a:extLst>
                <a:ext uri="{FF2B5EF4-FFF2-40B4-BE49-F238E27FC236}">
                  <a16:creationId xmlns:a16="http://schemas.microsoft.com/office/drawing/2014/main" id="{B568F831-26BD-4064-96CA-D05ED12A4A40}"/>
                </a:ext>
              </a:extLst>
            </p:cNvPr>
            <p:cNvSpPr txBox="1"/>
            <p:nvPr/>
          </p:nvSpPr>
          <p:spPr>
            <a:xfrm>
              <a:off x="9738769" y="5196423"/>
              <a:ext cx="514350" cy="369332"/>
            </a:xfrm>
            <a:prstGeom prst="rect">
              <a:avLst/>
            </a:prstGeom>
            <a:noFill/>
          </p:spPr>
          <p:txBody>
            <a:bodyPr wrap="square" rtlCol="0">
              <a:spAutoFit/>
            </a:bodyPr>
            <a:lstStyle/>
            <a:p>
              <a:r>
                <a:rPr lang="en-IN" dirty="0"/>
                <a:t>2</a:t>
              </a:r>
            </a:p>
          </p:txBody>
        </p:sp>
        <p:sp>
          <p:nvSpPr>
            <p:cNvPr id="24" name="TextBox 23">
              <a:extLst>
                <a:ext uri="{FF2B5EF4-FFF2-40B4-BE49-F238E27FC236}">
                  <a16:creationId xmlns:a16="http://schemas.microsoft.com/office/drawing/2014/main" id="{A00D8E28-76B7-46C2-8506-14EC789FD88D}"/>
                </a:ext>
              </a:extLst>
            </p:cNvPr>
            <p:cNvSpPr txBox="1"/>
            <p:nvPr/>
          </p:nvSpPr>
          <p:spPr>
            <a:xfrm>
              <a:off x="10075801" y="3979411"/>
              <a:ext cx="301686" cy="369332"/>
            </a:xfrm>
            <a:prstGeom prst="rect">
              <a:avLst/>
            </a:prstGeom>
            <a:noFill/>
          </p:spPr>
          <p:txBody>
            <a:bodyPr wrap="none" rtlCol="0">
              <a:spAutoFit/>
            </a:bodyPr>
            <a:lstStyle/>
            <a:p>
              <a:r>
                <a:rPr lang="en-IN" dirty="0"/>
                <a:t>1</a:t>
              </a:r>
            </a:p>
          </p:txBody>
        </p:sp>
        <p:sp>
          <p:nvSpPr>
            <p:cNvPr id="25" name="TextBox 24">
              <a:extLst>
                <a:ext uri="{FF2B5EF4-FFF2-40B4-BE49-F238E27FC236}">
                  <a16:creationId xmlns:a16="http://schemas.microsoft.com/office/drawing/2014/main" id="{A3034E4C-AFCD-4D7E-A778-3547A333D10B}"/>
                </a:ext>
              </a:extLst>
            </p:cNvPr>
            <p:cNvSpPr txBox="1"/>
            <p:nvPr/>
          </p:nvSpPr>
          <p:spPr>
            <a:xfrm>
              <a:off x="7762873" y="4997440"/>
              <a:ext cx="561975" cy="369332"/>
            </a:xfrm>
            <a:prstGeom prst="rect">
              <a:avLst/>
            </a:prstGeom>
            <a:noFill/>
          </p:spPr>
          <p:txBody>
            <a:bodyPr wrap="square" rtlCol="0">
              <a:spAutoFit/>
            </a:bodyPr>
            <a:lstStyle/>
            <a:p>
              <a:r>
                <a:rPr lang="en-IN" dirty="0"/>
                <a:t>3</a:t>
              </a:r>
            </a:p>
          </p:txBody>
        </p:sp>
      </p:grpSp>
    </p:spTree>
    <p:extLst>
      <p:ext uri="{BB962C8B-B14F-4D97-AF65-F5344CB8AC3E}">
        <p14:creationId xmlns:p14="http://schemas.microsoft.com/office/powerpoint/2010/main" val="29487338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37548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chemeClr val="accent1"/>
                </a:solidFill>
                <a:effectLst/>
                <a:uLnTx/>
                <a:uFillTx/>
                <a:ea typeface="+mn-ea"/>
                <a:cs typeface="+mn-cs"/>
              </a:rPr>
              <a:t>Problem in Cooperating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742950" lvl="1" indent="-285750">
              <a:buFont typeface="Wingdings" panose="05000000000000000000" pitchFamily="2" charset="2"/>
              <a:buChar char="Ø"/>
            </a:pPr>
            <a:r>
              <a:rPr lang="en-US" sz="2000" dirty="0"/>
              <a:t>B</a:t>
            </a:r>
            <a:r>
              <a:rPr lang="en-US" sz="2000" b="0" i="0" u="none" strike="noStrike" baseline="0" dirty="0"/>
              <a:t>oth the producer and consumer routines are correct separately, they may not function correctly when executed </a:t>
            </a:r>
            <a:r>
              <a:rPr lang="en-IN" sz="2000" b="0" i="0" u="none" strike="noStrike" baseline="0" dirty="0"/>
              <a:t>concurrently.</a:t>
            </a:r>
          </a:p>
          <a:p>
            <a:pPr marL="742950" lvl="1" indent="-285750">
              <a:buFont typeface="Wingdings" panose="05000000000000000000" pitchFamily="2" charset="2"/>
              <a:buChar char="Ø"/>
            </a:pPr>
            <a:r>
              <a:rPr lang="en-US" sz="2000" dirty="0"/>
              <a:t>T</a:t>
            </a:r>
            <a:r>
              <a:rPr lang="en-US" sz="2000" b="0" i="0" u="none" strike="noStrike" baseline="0" dirty="0"/>
              <a:t>he value of the variable counter is currently 5 and that the producer and consumer processes execute the statements "counter++" and "counter—" concurrently.  </a:t>
            </a:r>
          </a:p>
          <a:p>
            <a:pPr marL="742950" lvl="1" indent="-285750">
              <a:buFont typeface="Wingdings" panose="05000000000000000000" pitchFamily="2" charset="2"/>
              <a:buChar char="Ø"/>
            </a:pPr>
            <a:r>
              <a:rPr lang="en-US" sz="2000" b="0" i="0" u="none" strike="noStrike" baseline="0" dirty="0"/>
              <a:t>Following the execution of these two statements, the value of the variable counter may be 4, 5, or 6! </a:t>
            </a:r>
          </a:p>
          <a:p>
            <a:pPr marL="742950" lvl="1" indent="-285750">
              <a:buFont typeface="Wingdings" panose="05000000000000000000" pitchFamily="2" charset="2"/>
              <a:buChar char="Ø"/>
            </a:pPr>
            <a:r>
              <a:rPr lang="en-US" sz="2000" b="0" i="0" u="none" strike="noStrike" baseline="0" dirty="0"/>
              <a:t>The only correct result, though, is counter == 5, which is generated correctly if the producer and consumer execute separately. </a:t>
            </a:r>
          </a:p>
          <a:p>
            <a:pPr marL="742950" lvl="1" indent="-285750">
              <a:buFont typeface="Wingdings" panose="05000000000000000000" pitchFamily="2" charset="2"/>
              <a:buChar char="Ø"/>
            </a:pPr>
            <a:r>
              <a:rPr lang="en-US" sz="2000" b="0" i="0" u="none" strike="noStrike" baseline="0" dirty="0"/>
              <a:t>We can show that the value of counter may be incorrect as follows.</a:t>
            </a:r>
            <a:endParaRPr kumimoji="0" lang="en-IN" sz="20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50314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44319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chemeClr val="accent1"/>
                </a:solidFill>
                <a:effectLst/>
                <a:uLnTx/>
                <a:uFillTx/>
                <a:ea typeface="+mn-ea"/>
                <a:cs typeface="+mn-cs"/>
              </a:rPr>
              <a:t>Problem in Cooperating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1" i="0" u="none" strike="noStrike" kern="1200" cap="none" spc="0" normalizeH="0" baseline="0" noProof="0" dirty="0">
              <a:ln>
                <a:noFill/>
              </a:ln>
              <a:solidFill>
                <a:schemeClr val="accent1"/>
              </a:solidFill>
              <a:effectLst/>
              <a:uLnTx/>
              <a:uFillTx/>
              <a:ea typeface="+mn-ea"/>
              <a:cs typeface="+mn-cs"/>
            </a:endParaRPr>
          </a:p>
          <a:p>
            <a:pPr algn="l"/>
            <a:r>
              <a:rPr lang="en-IN" sz="1800" b="0" i="0" u="none" strike="noStrike" baseline="0" dirty="0">
                <a:solidFill>
                  <a:srgbClr val="000000"/>
                </a:solidFill>
                <a:latin typeface="Arial" panose="020B0604020202020204" pitchFamily="34" charset="0"/>
              </a:rPr>
              <a:t>Counter ++						Counter –</a:t>
            </a:r>
          </a:p>
          <a:p>
            <a:pPr algn="l"/>
            <a:endParaRPr lang="en-IN" sz="1800" b="0" i="0" u="none" strike="noStrike" baseline="0" dirty="0">
              <a:solidFill>
                <a:srgbClr val="000000"/>
              </a:solidFill>
              <a:latin typeface="Arial" panose="020B0604020202020204" pitchFamily="34" charset="0"/>
            </a:endParaRPr>
          </a:p>
          <a:p>
            <a:pPr lvl="1"/>
            <a:r>
              <a:rPr lang="en-IN" b="0" i="1" u="none" strike="noStrike" baseline="0" dirty="0">
                <a:latin typeface="Helvetica-Oblique"/>
              </a:rPr>
              <a:t>register</a:t>
            </a:r>
            <a:r>
              <a:rPr lang="en-IN" b="0" i="0" u="none" strike="noStrike" baseline="0" dirty="0">
                <a:latin typeface="Helvetica" panose="020B0604020202020204" pitchFamily="34" charset="0"/>
              </a:rPr>
              <a:t>1 = counter						</a:t>
            </a:r>
            <a:r>
              <a:rPr lang="en-IN" sz="1800" b="0" i="1" u="none" strike="noStrike" baseline="0" dirty="0">
                <a:latin typeface="Helvetica-Oblique"/>
              </a:rPr>
              <a:t>register2 = </a:t>
            </a:r>
            <a:r>
              <a:rPr lang="en-IN" sz="1800" b="0" i="0" u="none" strike="noStrike" baseline="0" dirty="0">
                <a:latin typeface="Helvetica" panose="020B0604020202020204" pitchFamily="34" charset="0"/>
              </a:rPr>
              <a:t>counter</a:t>
            </a:r>
            <a:endParaRPr lang="en-IN" b="0" i="0" u="none" strike="noStrike" baseline="0" dirty="0">
              <a:latin typeface="Helvetica" panose="020B0604020202020204" pitchFamily="34" charset="0"/>
            </a:endParaRPr>
          </a:p>
          <a:p>
            <a:pPr lvl="1"/>
            <a:r>
              <a:rPr lang="en-IN" b="0" i="1" u="none" strike="noStrike" baseline="0" dirty="0">
                <a:latin typeface="Helvetica-Oblique"/>
              </a:rPr>
              <a:t>register1 = register1 + </a:t>
            </a:r>
            <a:r>
              <a:rPr lang="en-IN" b="0" i="0" u="none" strike="noStrike" baseline="0" dirty="0">
                <a:latin typeface="Helvetica" panose="020B0604020202020204" pitchFamily="34" charset="0"/>
              </a:rPr>
              <a:t>1					</a:t>
            </a:r>
            <a:r>
              <a:rPr lang="en-IN" sz="1800" b="0" i="1" u="none" strike="noStrike" baseline="0" dirty="0">
                <a:latin typeface="Helvetica-Oblique"/>
              </a:rPr>
              <a:t>register2 = register2 </a:t>
            </a:r>
            <a:r>
              <a:rPr lang="en-IN" sz="1800" b="0" i="0" u="none" strike="noStrike" baseline="0" dirty="0">
                <a:latin typeface="Helvetica" panose="020B0604020202020204" pitchFamily="34" charset="0"/>
              </a:rPr>
              <a:t>— 1</a:t>
            </a:r>
            <a:endParaRPr lang="en-IN" b="0" i="0" u="none" strike="noStrike" baseline="0" dirty="0">
              <a:latin typeface="Helvetica" panose="020B0604020202020204" pitchFamily="34" charset="0"/>
            </a:endParaRPr>
          </a:p>
          <a:p>
            <a:pPr lvl="1"/>
            <a:r>
              <a:rPr lang="en-IN" b="0" i="0" u="none" strike="noStrike" baseline="0" dirty="0">
                <a:latin typeface="Helvetica" panose="020B0604020202020204" pitchFamily="34" charset="0"/>
              </a:rPr>
              <a:t>counter = </a:t>
            </a:r>
            <a:r>
              <a:rPr lang="en-IN" b="0" i="1" u="none" strike="noStrike" baseline="0" dirty="0">
                <a:latin typeface="Helvetica-Oblique"/>
              </a:rPr>
              <a:t>register1						</a:t>
            </a:r>
            <a:r>
              <a:rPr lang="en-IN" sz="1800" b="0" i="0" u="none" strike="noStrike" baseline="0" dirty="0">
                <a:latin typeface="Helvetica" panose="020B0604020202020204" pitchFamily="34" charset="0"/>
              </a:rPr>
              <a:t>counter = </a:t>
            </a:r>
            <a:r>
              <a:rPr lang="en-IN" sz="1800" b="0" i="1" u="none" strike="noStrike" baseline="0" dirty="0">
                <a:latin typeface="Helvetica-Oblique"/>
              </a:rPr>
              <a:t>register2</a:t>
            </a:r>
            <a:endParaRPr lang="en-IN" b="0" i="1" u="none" strike="noStrike" baseline="0" dirty="0">
              <a:latin typeface="Helvetica-Oblique"/>
            </a:endParaRPr>
          </a:p>
          <a:p>
            <a:pPr lvl="1"/>
            <a:r>
              <a:rPr lang="en-US" b="0" i="0" u="none" strike="noStrike" baseline="0" dirty="0">
                <a:latin typeface="Helvetica" panose="020B0604020202020204" pitchFamily="34" charset="0"/>
              </a:rPr>
              <a:t>where </a:t>
            </a:r>
            <a:r>
              <a:rPr lang="en-US" b="0" i="1" u="none" strike="noStrike" baseline="0" dirty="0">
                <a:latin typeface="Helvetica-Oblique"/>
              </a:rPr>
              <a:t>register1 </a:t>
            </a:r>
            <a:r>
              <a:rPr lang="en-US" b="0" i="0" u="none" strike="noStrike" baseline="0" dirty="0">
                <a:latin typeface="Helvetica" panose="020B0604020202020204" pitchFamily="34" charset="0"/>
              </a:rPr>
              <a:t>is a local CPU register			  where </a:t>
            </a:r>
            <a:r>
              <a:rPr lang="en-US" b="0" i="1" u="none" strike="noStrike" baseline="0" dirty="0">
                <a:latin typeface="Helvetica-Oblique"/>
              </a:rPr>
              <a:t>register2 </a:t>
            </a:r>
            <a:r>
              <a:rPr lang="en-US" b="0" i="0" u="none" strike="noStrike" baseline="0" dirty="0">
                <a:latin typeface="Helvetica" panose="020B0604020202020204" pitchFamily="34" charset="0"/>
              </a:rPr>
              <a:t>is a local CPU register</a:t>
            </a:r>
          </a:p>
          <a:p>
            <a:pPr lvl="1"/>
            <a:endParaRPr lang="en-US" dirty="0">
              <a:latin typeface="Helvetica" panose="020B0604020202020204" pitchFamily="34" charset="0"/>
            </a:endParaRPr>
          </a:p>
          <a:p>
            <a:pPr algn="l"/>
            <a:r>
              <a:rPr lang="en-US" sz="1800" b="0" i="1" u="none" strike="noStrike" baseline="0" dirty="0">
                <a:latin typeface="Helvetica-Oblique"/>
              </a:rPr>
              <a:t>T0: producer execute register1 = </a:t>
            </a:r>
            <a:r>
              <a:rPr lang="en-US" sz="1800" b="0" i="0" u="none" strike="noStrike" baseline="0" dirty="0">
                <a:latin typeface="Helvetica" panose="020B0604020202020204" pitchFamily="34" charset="0"/>
              </a:rPr>
              <a:t>counter </a:t>
            </a:r>
            <a:r>
              <a:rPr lang="en-US" sz="1800" b="0" i="1" u="none" strike="noStrike" baseline="0" dirty="0">
                <a:latin typeface="Helvetica-Oblique"/>
              </a:rPr>
              <a:t>{</a:t>
            </a:r>
            <a:r>
              <a:rPr lang="en-US" sz="1800" b="0" i="1" u="none" strike="noStrike" baseline="0" dirty="0" err="1">
                <a:latin typeface="Helvetica-Oblique"/>
              </a:rPr>
              <a:t>registeri</a:t>
            </a:r>
            <a:r>
              <a:rPr lang="en-US" sz="1800" b="0" i="1" u="none" strike="noStrike" baseline="0" dirty="0">
                <a:latin typeface="Helvetica-Oblique"/>
              </a:rPr>
              <a:t> = 5}</a:t>
            </a:r>
          </a:p>
          <a:p>
            <a:pPr algn="l"/>
            <a:r>
              <a:rPr lang="en-IN" sz="1800" b="0" i="1" u="none" strike="noStrike" baseline="0" dirty="0">
                <a:latin typeface="Helvetica-Oblique"/>
              </a:rPr>
              <a:t>T1: producer execute register 1 </a:t>
            </a:r>
            <a:r>
              <a:rPr lang="en-IN" sz="1800" b="0" i="0" u="none" strike="noStrike" baseline="0" dirty="0">
                <a:latin typeface="Helvetica" panose="020B0604020202020204" pitchFamily="34" charset="0"/>
              </a:rPr>
              <a:t>= </a:t>
            </a:r>
            <a:r>
              <a:rPr lang="en-IN" sz="1800" b="0" i="1" u="none" strike="noStrike" baseline="0" dirty="0">
                <a:latin typeface="Helvetica-Oblique"/>
              </a:rPr>
              <a:t>register1 </a:t>
            </a:r>
            <a:r>
              <a:rPr lang="en-IN" sz="1800" b="0" i="0" u="none" strike="noStrike" baseline="0" dirty="0">
                <a:latin typeface="Helvetica" panose="020B0604020202020204" pitchFamily="34" charset="0"/>
              </a:rPr>
              <a:t>+ 1 </a:t>
            </a:r>
            <a:r>
              <a:rPr lang="en-IN" sz="1800" b="0" i="1" u="none" strike="noStrike" baseline="0" dirty="0">
                <a:latin typeface="Helvetica-Oblique"/>
              </a:rPr>
              <a:t>{</a:t>
            </a:r>
            <a:r>
              <a:rPr lang="en-IN" sz="1800" b="0" i="1" u="none" strike="noStrike" baseline="0" dirty="0" err="1">
                <a:latin typeface="Helvetica-Oblique"/>
              </a:rPr>
              <a:t>registeri</a:t>
            </a:r>
            <a:r>
              <a:rPr lang="en-IN" sz="1800" b="0" i="1" u="none" strike="noStrike" baseline="0" dirty="0">
                <a:latin typeface="Helvetica-Oblique"/>
              </a:rPr>
              <a:t> </a:t>
            </a:r>
            <a:r>
              <a:rPr lang="en-IN" sz="1800" b="0" i="0" u="none" strike="noStrike" baseline="0" dirty="0">
                <a:latin typeface="Helvetica" panose="020B0604020202020204" pitchFamily="34" charset="0"/>
              </a:rPr>
              <a:t>= 6}</a:t>
            </a:r>
          </a:p>
          <a:p>
            <a:pPr algn="l"/>
            <a:r>
              <a:rPr lang="en-US" sz="1800" b="0" i="1" u="none" strike="noStrike" baseline="0" dirty="0">
                <a:latin typeface="Helvetica-Oblique"/>
              </a:rPr>
              <a:t>T2: consumer execute register2. = </a:t>
            </a:r>
            <a:r>
              <a:rPr lang="en-US" sz="1800" b="0" i="0" u="none" strike="noStrike" baseline="0" dirty="0">
                <a:latin typeface="Helvetica" panose="020B0604020202020204" pitchFamily="34" charset="0"/>
              </a:rPr>
              <a:t>counter </a:t>
            </a:r>
            <a:r>
              <a:rPr lang="en-US" sz="1800" b="0" i="1" u="none" strike="noStrike" baseline="0" dirty="0">
                <a:latin typeface="Helvetica-Oblique"/>
              </a:rPr>
              <a:t>{register2 — </a:t>
            </a:r>
            <a:r>
              <a:rPr lang="en-US" sz="1800" b="0" i="0" u="none" strike="noStrike" baseline="0" dirty="0">
                <a:latin typeface="Helvetica" panose="020B0604020202020204" pitchFamily="34" charset="0"/>
              </a:rPr>
              <a:t>5}</a:t>
            </a:r>
          </a:p>
          <a:p>
            <a:pPr algn="l"/>
            <a:r>
              <a:rPr lang="en-IN" sz="1800" b="0" i="1" u="none" strike="noStrike" baseline="0" dirty="0">
                <a:latin typeface="Helvetica-Oblique"/>
              </a:rPr>
              <a:t>T3: consumer execute register2 = register2 — </a:t>
            </a:r>
            <a:r>
              <a:rPr lang="en-IN" sz="1800" b="0" i="0" u="none" strike="noStrike" baseline="0" dirty="0">
                <a:latin typeface="Helvetica" panose="020B0604020202020204" pitchFamily="34" charset="0"/>
              </a:rPr>
              <a:t>1 </a:t>
            </a:r>
            <a:r>
              <a:rPr lang="en-IN" sz="1800" b="0" i="1" u="none" strike="noStrike" baseline="0" dirty="0">
                <a:latin typeface="Helvetica-Oblique"/>
              </a:rPr>
              <a:t>{register 2 — </a:t>
            </a:r>
            <a:r>
              <a:rPr lang="en-IN" sz="1800" b="0" i="0" u="none" strike="noStrike" baseline="0" dirty="0">
                <a:latin typeface="Helvetica" panose="020B0604020202020204" pitchFamily="34" charset="0"/>
              </a:rPr>
              <a:t>4}</a:t>
            </a:r>
          </a:p>
          <a:p>
            <a:pPr algn="l"/>
            <a:r>
              <a:rPr lang="en-US" sz="1800" b="0" i="1" u="none" strike="noStrike" baseline="0" dirty="0">
                <a:latin typeface="Helvetica-Oblique"/>
              </a:rPr>
              <a:t>T4: producer execute </a:t>
            </a:r>
            <a:r>
              <a:rPr lang="en-US" sz="1800" b="0" i="0" u="none" strike="noStrike" baseline="0" dirty="0">
                <a:latin typeface="Helvetica" panose="020B0604020202020204" pitchFamily="34" charset="0"/>
              </a:rPr>
              <a:t>counter = </a:t>
            </a:r>
            <a:r>
              <a:rPr lang="en-US" sz="1800" b="0" i="1" u="none" strike="noStrike" baseline="0" dirty="0">
                <a:latin typeface="Helvetica-Oblique"/>
              </a:rPr>
              <a:t>register1 {counter </a:t>
            </a:r>
            <a:r>
              <a:rPr lang="en-US" sz="1800" b="0" i="0" u="none" strike="noStrike" baseline="0" dirty="0">
                <a:latin typeface="Helvetica" panose="020B0604020202020204" pitchFamily="34" charset="0"/>
              </a:rPr>
              <a:t>= 6}</a:t>
            </a:r>
          </a:p>
          <a:p>
            <a:pPr algn="l"/>
            <a:r>
              <a:rPr lang="en-US" sz="1800" b="0" i="1" u="none" strike="noStrike" baseline="0" dirty="0">
                <a:latin typeface="Helvetica-Oblique"/>
              </a:rPr>
              <a:t>T5: consumer execute </a:t>
            </a:r>
            <a:r>
              <a:rPr lang="en-US" sz="1800" b="0" i="0" u="none" strike="noStrike" baseline="0" dirty="0">
                <a:latin typeface="Helvetica" panose="020B0604020202020204" pitchFamily="34" charset="0"/>
              </a:rPr>
              <a:t>counter = </a:t>
            </a:r>
            <a:r>
              <a:rPr lang="en-US" sz="1800" b="0" i="1" u="none" strike="noStrike" baseline="0" dirty="0">
                <a:latin typeface="Helvetica-Oblique"/>
              </a:rPr>
              <a:t>register2 {counter = </a:t>
            </a:r>
            <a:r>
              <a:rPr lang="en-US" sz="1800" b="0" i="0" u="none" strike="noStrike" baseline="0" dirty="0">
                <a:latin typeface="Helvetica" panose="020B0604020202020204" pitchFamily="34" charset="0"/>
              </a:rPr>
              <a:t>4}</a:t>
            </a:r>
            <a:endParaRPr lang="en-US" b="0" i="0" u="none" strike="noStrike" baseline="0" dirty="0">
              <a:latin typeface="Helvetica" panose="020B0604020202020204" pitchFamily="34" charset="0"/>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87162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1"/>
                </a:solidFill>
                <a:effectLst/>
                <a:uLnTx/>
                <a:uFillTx/>
                <a:ea typeface="+mn-ea"/>
                <a:cs typeface="+mn-cs"/>
              </a:rPr>
              <a:t>Race Condition</a:t>
            </a:r>
            <a:endParaRPr kumimoji="0" lang="en-US" sz="2400" b="1" i="0" u="none" strike="noStrike" kern="1200" cap="none" spc="0" normalizeH="0" baseline="0" noProof="0" dirty="0">
              <a:ln>
                <a:noFill/>
              </a:ln>
              <a:solidFill>
                <a:schemeClr val="accent1"/>
              </a:solidFill>
              <a:effectLst/>
              <a:uLnTx/>
              <a:uFillTx/>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Helvetica-Bold"/>
              <a:ea typeface="+mn-ea"/>
              <a:cs typeface="+mn-cs"/>
              <a:sym typeface="Wingdings" panose="05000000000000000000" pitchFamily="2" charset="2"/>
            </a:endParaRPr>
          </a:p>
          <a:p>
            <a:pPr marL="742950" lvl="1" indent="-285750">
              <a:buFont typeface="Wingdings" panose="05000000000000000000" pitchFamily="2" charset="2"/>
              <a:buChar char="Ø"/>
            </a:pPr>
            <a:r>
              <a:rPr lang="en-US" sz="2000" b="0" i="0" u="none" strike="noStrike" baseline="0" dirty="0"/>
              <a:t>When several processes access and manipulate the same data concurrently and the outcome of the execution depends on the particular order in which the access takes place is called </a:t>
            </a:r>
            <a:r>
              <a:rPr lang="en-US" sz="2000" b="1" i="0" u="none" strike="noStrike" baseline="0" dirty="0"/>
              <a:t>race condition</a:t>
            </a:r>
            <a:r>
              <a:rPr lang="en-US" sz="2000" b="0" i="0" u="none" strike="noStrike" baseline="0" dirty="0"/>
              <a:t>. </a:t>
            </a:r>
          </a:p>
          <a:p>
            <a:pPr marL="742950" lvl="1" indent="-285750">
              <a:buFont typeface="Wingdings" panose="05000000000000000000" pitchFamily="2" charset="2"/>
              <a:buChar char="Ø"/>
            </a:pPr>
            <a:r>
              <a:rPr lang="en-US" sz="2000" b="0" i="0" u="none" strike="noStrike" baseline="0" dirty="0"/>
              <a:t>To guard against the race condition, we need to ensure that only one process at a time can be manipulating the variable counter. </a:t>
            </a:r>
          </a:p>
          <a:p>
            <a:pPr marL="742950" lvl="1" indent="-285750">
              <a:buFont typeface="Wingdings" panose="05000000000000000000" pitchFamily="2" charset="2"/>
              <a:buChar char="Ø"/>
            </a:pPr>
            <a:r>
              <a:rPr lang="en-US" sz="2000" b="0" i="0" u="none" strike="noStrike" baseline="0" dirty="0"/>
              <a:t>Hence processes must be synchronized.</a:t>
            </a:r>
            <a:endParaRPr kumimoji="0" lang="en-US" sz="2000" b="1" i="0" u="none" strike="noStrike" kern="1200" cap="none" spc="0" normalizeH="0" baseline="0" noProof="0" dirty="0">
              <a:ln>
                <a:noFill/>
              </a:ln>
              <a:solidFill>
                <a:prstClr val="black"/>
              </a:solidFill>
              <a:effectLst/>
              <a:uLnTx/>
              <a:uFillTx/>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549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pic>
        <p:nvPicPr>
          <p:cNvPr id="1026" name="Picture 2" descr="Operating System Concepts | I.K International Publishing House Pvt. Ltd.">
            <a:extLst>
              <a:ext uri="{FF2B5EF4-FFF2-40B4-BE49-F238E27FC236}">
                <a16:creationId xmlns:a16="http://schemas.microsoft.com/office/drawing/2014/main" id="{EFD0F527-8425-4B19-9749-E0BBED5467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677" y="1761632"/>
            <a:ext cx="3535779" cy="45947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rating Systems (3rd Edition): Deitel, Harvey M., Deitel, Paul J.,  Choffnes, David R.: 9780131828278: Amazon.com ...">
            <a:extLst>
              <a:ext uri="{FF2B5EF4-FFF2-40B4-BE49-F238E27FC236}">
                <a16:creationId xmlns:a16="http://schemas.microsoft.com/office/drawing/2014/main" id="{0C0BFACE-1BC8-4E36-83EC-20BD76A663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9056" y="1799362"/>
            <a:ext cx="3711421" cy="45569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Operating Systems: A Modern Perspective, Lab Update Book Online at Low  Prices in India | Operating Systems: A ...">
            <a:extLst>
              <a:ext uri="{FF2B5EF4-FFF2-40B4-BE49-F238E27FC236}">
                <a16:creationId xmlns:a16="http://schemas.microsoft.com/office/drawing/2014/main" id="{7D6FBA5D-02C6-4585-A2CD-FEC085153D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3077" y="1761632"/>
            <a:ext cx="3438246" cy="454906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34B718B-6395-4156-962F-8A7AADF5DCA3}"/>
              </a:ext>
            </a:extLst>
          </p:cNvPr>
          <p:cNvSpPr txBox="1"/>
          <p:nvPr/>
        </p:nvSpPr>
        <p:spPr>
          <a:xfrm>
            <a:off x="398387" y="1392300"/>
            <a:ext cx="4546475" cy="369332"/>
          </a:xfrm>
          <a:prstGeom prst="rect">
            <a:avLst/>
          </a:prstGeom>
          <a:noFill/>
        </p:spPr>
        <p:txBody>
          <a:bodyPr wrap="square" rtlCol="0">
            <a:spAutoFit/>
          </a:bodyPr>
          <a:lstStyle/>
          <a:p>
            <a:r>
              <a:rPr lang="en-IN" b="1" dirty="0"/>
              <a:t>Recommended Books:</a:t>
            </a:r>
          </a:p>
        </p:txBody>
      </p:sp>
      <p:sp>
        <p:nvSpPr>
          <p:cNvPr id="3" name="Date Placeholder 2">
            <a:extLst>
              <a:ext uri="{FF2B5EF4-FFF2-40B4-BE49-F238E27FC236}">
                <a16:creationId xmlns:a16="http://schemas.microsoft.com/office/drawing/2014/main" id="{A28D3660-6EF0-4FA6-AC4D-D4C3926C23B7}"/>
              </a:ext>
            </a:extLst>
          </p:cNvPr>
          <p:cNvSpPr>
            <a:spLocks noGrp="1"/>
          </p:cNvSpPr>
          <p:nvPr>
            <p:ph type="dt" sz="half" idx="10"/>
          </p:nvPr>
        </p:nvSpPr>
        <p:spPr/>
        <p:txBody>
          <a:bodyPr/>
          <a:lstStyle/>
          <a:p>
            <a:fld id="{9D96A926-9B06-437E-AB6C-602A8973C602}" type="datetime1">
              <a:rPr lang="en-IN" smtClean="0"/>
              <a:t>13-10-2020</a:t>
            </a:fld>
            <a:endParaRPr lang="en-IN"/>
          </a:p>
        </p:txBody>
      </p:sp>
      <p:sp>
        <p:nvSpPr>
          <p:cNvPr id="4" name="Footer Placeholder 3">
            <a:extLst>
              <a:ext uri="{FF2B5EF4-FFF2-40B4-BE49-F238E27FC236}">
                <a16:creationId xmlns:a16="http://schemas.microsoft.com/office/drawing/2014/main" id="{041BEBD3-DAF0-4DF3-8983-BA08004EF2AF}"/>
              </a:ext>
            </a:extLst>
          </p:cNvPr>
          <p:cNvSpPr>
            <a:spLocks noGrp="1"/>
          </p:cNvSpPr>
          <p:nvPr>
            <p:ph type="ftr" sz="quarter" idx="11"/>
          </p:nvPr>
        </p:nvSpPr>
        <p:spPr/>
        <p:txBody>
          <a:bodyPr/>
          <a:lstStyle/>
          <a:p>
            <a:r>
              <a:rPr lang="en-US"/>
              <a:t>SCS1301 Operating System - Unit III Deadlock</a:t>
            </a:r>
            <a:endParaRPr lang="en-IN" dirty="0"/>
          </a:p>
        </p:txBody>
      </p:sp>
      <p:sp>
        <p:nvSpPr>
          <p:cNvPr id="5" name="Slide Number Placeholder 4">
            <a:extLst>
              <a:ext uri="{FF2B5EF4-FFF2-40B4-BE49-F238E27FC236}">
                <a16:creationId xmlns:a16="http://schemas.microsoft.com/office/drawing/2014/main" id="{FF7E433F-1E55-4372-8950-39E9ED19177B}"/>
              </a:ext>
            </a:extLst>
          </p:cNvPr>
          <p:cNvSpPr>
            <a:spLocks noGrp="1"/>
          </p:cNvSpPr>
          <p:nvPr>
            <p:ph type="sldNum" sz="quarter" idx="12"/>
          </p:nvPr>
        </p:nvSpPr>
        <p:spPr/>
        <p:txBody>
          <a:bodyPr/>
          <a:lstStyle/>
          <a:p>
            <a:fld id="{C47D4F2A-FF3F-4D76-897B-B2071BBC9AF3}" type="slidenum">
              <a:rPr lang="en-IN" smtClean="0"/>
              <a:t>6</a:t>
            </a:fld>
            <a:endParaRPr lang="en-IN"/>
          </a:p>
        </p:txBody>
      </p:sp>
    </p:spTree>
    <p:extLst>
      <p:ext uri="{BB962C8B-B14F-4D97-AF65-F5344CB8AC3E}">
        <p14:creationId xmlns:p14="http://schemas.microsoft.com/office/powerpoint/2010/main" val="9343448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437042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a:defRPr/>
            </a:pPr>
            <a:r>
              <a:rPr lang="en-IN" sz="2400" b="1" dirty="0">
                <a:solidFill>
                  <a:schemeClr val="accent1"/>
                </a:solidFill>
              </a:rPr>
              <a:t>The Critical Section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Helvetica-Bold"/>
              <a:ea typeface="+mn-ea"/>
              <a:cs typeface="+mn-cs"/>
              <a:sym typeface="Wingdings" panose="05000000000000000000" pitchFamily="2" charset="2"/>
            </a:endParaRPr>
          </a:p>
          <a:p>
            <a:pPr marL="742950" lvl="1" indent="-285750">
              <a:buFont typeface="Wingdings" panose="05000000000000000000" pitchFamily="2" charset="2"/>
              <a:buChar char="Ø"/>
            </a:pPr>
            <a:r>
              <a:rPr lang="en-US" sz="2000" b="0" i="0" u="none" strike="noStrike" baseline="0" dirty="0"/>
              <a:t>Each process in a system has a segment of code called a critical section in which the process may be changing common </a:t>
            </a:r>
            <a:r>
              <a:rPr lang="en-US" sz="2000" b="0" i="0" u="none" strike="noStrike" baseline="0" dirty="0" err="1"/>
              <a:t>variables,updating</a:t>
            </a:r>
            <a:r>
              <a:rPr lang="en-US" sz="2000" b="0" i="0" u="none" strike="noStrike" baseline="0" dirty="0"/>
              <a:t> a table, writing a file etc.</a:t>
            </a:r>
          </a:p>
          <a:p>
            <a:pPr marL="742950" lvl="1" indent="-285750">
              <a:buFont typeface="Wingdings" panose="05000000000000000000" pitchFamily="2" charset="2"/>
              <a:buChar char="Ø"/>
            </a:pPr>
            <a:r>
              <a:rPr lang="en-US" sz="2000" b="0" i="0" u="none" strike="noStrike" baseline="0" dirty="0"/>
              <a:t> The important feature of the system is that when one process is executing in its critical section, no</a:t>
            </a:r>
          </a:p>
          <a:p>
            <a:pPr marL="742950" lvl="1" indent="-285750">
              <a:buFont typeface="Wingdings" panose="05000000000000000000" pitchFamily="2" charset="2"/>
              <a:buChar char="Ø"/>
            </a:pPr>
            <a:r>
              <a:rPr lang="en-US" sz="2000" b="0" i="0" u="none" strike="noStrike" baseline="0" dirty="0"/>
              <a:t>other process is to be allowed to execute in its critical section that is no two processes are executing in their critical sections at the same time. </a:t>
            </a:r>
          </a:p>
          <a:p>
            <a:pPr marL="742950" lvl="1" indent="-285750">
              <a:buFont typeface="Wingdings" panose="05000000000000000000" pitchFamily="2" charset="2"/>
              <a:buChar char="Ø"/>
            </a:pPr>
            <a:r>
              <a:rPr lang="en-US" sz="2000" b="0" i="0" u="none" strike="noStrike" baseline="0" dirty="0"/>
              <a:t>The critical section problem is to design a protocol that the processes can use to co- operate.</a:t>
            </a:r>
          </a:p>
          <a:p>
            <a:pPr marL="742950" lvl="1" indent="-285750">
              <a:buFont typeface="Wingdings" panose="05000000000000000000" pitchFamily="2" charset="2"/>
              <a:buChar char="Ø"/>
            </a:pPr>
            <a:r>
              <a:rPr lang="en-US" sz="2000" b="0" i="0" u="none" strike="noStrike" baseline="0" dirty="0"/>
              <a:t> Each process must request permission to enter its critical section. </a:t>
            </a:r>
          </a:p>
          <a:p>
            <a:pPr marL="742950" lvl="1" indent="-285750">
              <a:buFont typeface="Wingdings" panose="05000000000000000000" pitchFamily="2" charset="2"/>
              <a:buChar char="Ø"/>
            </a:pPr>
            <a:r>
              <a:rPr lang="en-US" sz="2000" b="0" i="0" u="none" strike="noStrike" baseline="0" dirty="0"/>
              <a:t>The section of code implementing this request is the entry section. </a:t>
            </a:r>
          </a:p>
          <a:p>
            <a:pPr marL="742950" lvl="1" indent="-285750">
              <a:buFont typeface="Wingdings" panose="05000000000000000000" pitchFamily="2" charset="2"/>
              <a:buChar char="Ø"/>
            </a:pPr>
            <a:r>
              <a:rPr lang="en-US" sz="2000" b="0" i="0" u="none" strike="noStrike" baseline="0" dirty="0"/>
              <a:t>The critical section may be followed by an exit section. </a:t>
            </a:r>
          </a:p>
          <a:p>
            <a:pPr marL="742950" lvl="1" indent="-285750">
              <a:buFont typeface="Wingdings" panose="05000000000000000000" pitchFamily="2" charset="2"/>
              <a:buChar char="Ø"/>
            </a:pPr>
            <a:r>
              <a:rPr lang="en-US" sz="2000" b="0" i="0" u="none" strike="noStrike" baseline="0" dirty="0"/>
              <a:t>The remaining code is the remainder section.</a:t>
            </a:r>
            <a:endParaRPr kumimoji="0" lang="en-IN" sz="2000" b="0" i="0" u="none" strike="noStrike" kern="1200" cap="none" spc="0" normalizeH="0" baseline="0" noProof="0" dirty="0">
              <a:ln>
                <a:noFill/>
              </a:ln>
              <a:solidFill>
                <a:srgbClr val="000000"/>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27150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38779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1"/>
                </a:solidFill>
                <a:effectLst/>
                <a:uLnTx/>
                <a:uFillTx/>
                <a:ea typeface="+mn-ea"/>
                <a:cs typeface="+mn-cs"/>
              </a:rPr>
              <a:t>General Structure of a Process</a:t>
            </a:r>
            <a:endParaRPr kumimoji="0" lang="en-US" sz="2400" b="1" i="0" u="none" strike="noStrike" kern="1200" cap="none" spc="0" normalizeH="0" baseline="0" noProof="0" dirty="0">
              <a:ln>
                <a:noFill/>
              </a:ln>
              <a:solidFill>
                <a:schemeClr val="accent1"/>
              </a:solidFill>
              <a:effectLst/>
              <a:uLnTx/>
              <a:uFillTx/>
              <a:ea typeface="+mn-ea"/>
              <a:cs typeface="+mn-cs"/>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Helvetica-Bold"/>
              <a:ea typeface="+mn-ea"/>
              <a:cs typeface="+mn-cs"/>
              <a:sym typeface="Wingdings" panose="05000000000000000000" pitchFamily="2" charset="2"/>
            </a:endParaRPr>
          </a:p>
          <a:p>
            <a:pPr lvl="4"/>
            <a:r>
              <a:rPr lang="en-IN" sz="2400" b="0" i="0" u="none" strike="noStrike" baseline="0" dirty="0"/>
              <a:t>do</a:t>
            </a:r>
          </a:p>
          <a:p>
            <a:pPr lvl="4"/>
            <a:r>
              <a:rPr lang="en-IN" sz="2400" b="0" i="0" u="none" strike="noStrike" baseline="0" dirty="0"/>
              <a:t>{</a:t>
            </a:r>
          </a:p>
          <a:p>
            <a:pPr lvl="5"/>
            <a:r>
              <a:rPr lang="en-IN" sz="2400" b="0" i="0" u="none" strike="noStrike" baseline="0" dirty="0"/>
              <a:t>Entry Section</a:t>
            </a:r>
          </a:p>
          <a:p>
            <a:pPr lvl="5"/>
            <a:r>
              <a:rPr lang="en-IN" sz="2400" b="0" i="0" u="none" strike="noStrike" baseline="0" dirty="0"/>
              <a:t>Critical Section</a:t>
            </a:r>
          </a:p>
          <a:p>
            <a:pPr lvl="5"/>
            <a:r>
              <a:rPr lang="en-IN" sz="2400" b="0" i="0" u="none" strike="noStrike" baseline="0" dirty="0"/>
              <a:t>Exit Section</a:t>
            </a:r>
          </a:p>
          <a:p>
            <a:pPr lvl="5"/>
            <a:r>
              <a:rPr lang="en-IN" sz="2400" b="0" i="0" u="none" strike="noStrike" baseline="0" dirty="0"/>
              <a:t>Remainder Section</a:t>
            </a:r>
          </a:p>
          <a:p>
            <a:pPr lvl="4"/>
            <a:r>
              <a:rPr lang="en-IN" sz="2400" b="0" i="0" u="none" strike="noStrike" baseline="0" dirty="0"/>
              <a:t>}while(TRUE);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15752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388" y="1383369"/>
            <a:ext cx="11325224" cy="443198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Helvetica" panose="020B0604020202020204" pitchFamily="34" charset="0"/>
              <a:ea typeface="+mn-ea"/>
              <a:cs typeface="+mn-cs"/>
            </a:endParaRPr>
          </a:p>
          <a:p>
            <a:pPr>
              <a:defRPr/>
            </a:pPr>
            <a:r>
              <a:rPr lang="en-US" sz="2400" b="1" dirty="0">
                <a:solidFill>
                  <a:schemeClr val="accent1"/>
                </a:solidFill>
              </a:rPr>
              <a:t>A solution to the critical section problem must satisfy the following three requirements:</a:t>
            </a:r>
          </a:p>
          <a:p>
            <a:pPr>
              <a:defRPr/>
            </a:pPr>
            <a:endParaRPr lang="en-US" sz="2400" b="1" dirty="0">
              <a:solidFill>
                <a:schemeClr val="accent1"/>
              </a:solidFill>
            </a:endParaRPr>
          </a:p>
          <a:p>
            <a:pPr algn="l"/>
            <a:r>
              <a:rPr lang="en-US" sz="2400" b="1" i="0" u="none" strike="noStrike" baseline="0" dirty="0">
                <a:solidFill>
                  <a:schemeClr val="accent2"/>
                </a:solidFill>
              </a:rPr>
              <a:t>Mutual exclusion: </a:t>
            </a:r>
            <a:r>
              <a:rPr lang="en-US" sz="2400" b="0" i="0" u="none" strike="noStrike" baseline="0" dirty="0"/>
              <a:t>If a process is executing in critical section, then no other process can be executing in their critical section.</a:t>
            </a:r>
          </a:p>
          <a:p>
            <a:pPr algn="l"/>
            <a:r>
              <a:rPr lang="en-US" sz="2400" b="1" i="0" u="none" strike="noStrike" baseline="0" dirty="0">
                <a:solidFill>
                  <a:schemeClr val="accent2"/>
                </a:solidFill>
              </a:rPr>
              <a:t>Progress:</a:t>
            </a:r>
            <a:r>
              <a:rPr lang="en-US" sz="2400" b="1" i="0" u="none" strike="noStrike" baseline="0" dirty="0"/>
              <a:t> </a:t>
            </a:r>
            <a:r>
              <a:rPr lang="en-US" sz="2400" b="0" i="0" u="none" strike="noStrike" baseline="0" dirty="0"/>
              <a:t>If no process is executing in its critical section and some processes wish to enter their critical sections, then only those processes that are not executing in their remainder sections can participate in the decision on which will enter its critical section next and this selection cannot be postponed indefinitely.</a:t>
            </a:r>
          </a:p>
          <a:p>
            <a:pPr algn="l"/>
            <a:r>
              <a:rPr lang="en-US" sz="2400" b="1" i="0" u="none" strike="noStrike" baseline="0" dirty="0">
                <a:solidFill>
                  <a:schemeClr val="accent2"/>
                </a:solidFill>
              </a:rPr>
              <a:t>Bounded waiting: </a:t>
            </a:r>
            <a:r>
              <a:rPr lang="en-US" sz="2400" b="0" i="0" u="none" strike="noStrike" baseline="0" dirty="0"/>
              <a:t>There exists a bound or limit on the number of times that other processes are allowed to enter their critical section after a process has made a request to enter its critical section and before that request is granted.</a:t>
            </a:r>
            <a:endParaRPr kumimoji="0" lang="en-US" sz="2400" b="0" i="0" u="none" strike="noStrike" kern="1200" cap="none" spc="0" normalizeH="0" baseline="0" noProof="0" dirty="0">
              <a:ln>
                <a:noFill/>
              </a:ln>
              <a:solidFill>
                <a:srgbClr val="000000"/>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DB5B50-DA3E-493D-AD3F-F1B30E7B4B0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41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52596" y="1444436"/>
            <a:ext cx="8286808" cy="3170099"/>
          </a:xfrm>
          <a:prstGeom prst="rect">
            <a:avLst/>
          </a:prstGeom>
          <a:noFill/>
        </p:spPr>
        <p:txBody>
          <a:bodyPr wrap="square" rtlCol="0">
            <a:spAutoFit/>
          </a:bodyPr>
          <a:lstStyle/>
          <a:p>
            <a:pPr algn="ctr"/>
            <a:endParaRPr lang="en-IN" sz="2400" b="1" dirty="0"/>
          </a:p>
          <a:p>
            <a:pPr algn="ctr"/>
            <a:endParaRPr lang="en-IN" sz="2400" b="1" dirty="0"/>
          </a:p>
          <a:p>
            <a:pPr algn="ctr"/>
            <a:endParaRPr lang="en-IN" sz="2400" b="1" dirty="0"/>
          </a:p>
          <a:p>
            <a:pPr algn="ctr"/>
            <a:r>
              <a:rPr lang="en-IN" sz="3200" b="1" dirty="0"/>
              <a:t>Roadmap to UNIT III</a:t>
            </a:r>
          </a:p>
          <a:p>
            <a:pPr algn="ctr"/>
            <a:endParaRPr lang="en-IN" sz="3200" b="1" dirty="0"/>
          </a:p>
          <a:p>
            <a:pPr algn="just"/>
            <a:r>
              <a:rPr lang="en-IN" sz="3200" b="1" dirty="0"/>
              <a:t>Deadlocks - Deadlock characterization - Prevention - Avoidance - Detection - Recovery.</a:t>
            </a:r>
          </a:p>
        </p:txBody>
      </p:sp>
      <p:sp>
        <p:nvSpPr>
          <p:cNvPr id="6" name="Date Placeholder 5">
            <a:extLst>
              <a:ext uri="{FF2B5EF4-FFF2-40B4-BE49-F238E27FC236}">
                <a16:creationId xmlns:a16="http://schemas.microsoft.com/office/drawing/2014/main" id="{5E07DEDF-1A86-4F2B-84C3-2DCB4AF19A43}"/>
              </a:ext>
            </a:extLst>
          </p:cNvPr>
          <p:cNvSpPr>
            <a:spLocks noGrp="1"/>
          </p:cNvSpPr>
          <p:nvPr>
            <p:ph type="dt" sz="half" idx="10"/>
          </p:nvPr>
        </p:nvSpPr>
        <p:spPr/>
        <p:txBody>
          <a:bodyPr/>
          <a:lstStyle/>
          <a:p>
            <a:fld id="{D3631832-92B9-4E79-9851-9CBE7EBD0E28}" type="datetime1">
              <a:rPr lang="en-IN" smtClean="0"/>
              <a:t>13-10-2020</a:t>
            </a:fld>
            <a:endParaRPr lang="en-IN"/>
          </a:p>
        </p:txBody>
      </p:sp>
      <p:sp>
        <p:nvSpPr>
          <p:cNvPr id="7" name="Footer Placeholder 6">
            <a:extLst>
              <a:ext uri="{FF2B5EF4-FFF2-40B4-BE49-F238E27FC236}">
                <a16:creationId xmlns:a16="http://schemas.microsoft.com/office/drawing/2014/main" id="{7ABB20AC-8623-4D0B-8BC9-3CE29B3E12C1}"/>
              </a:ext>
            </a:extLst>
          </p:cNvPr>
          <p:cNvSpPr>
            <a:spLocks noGrp="1"/>
          </p:cNvSpPr>
          <p:nvPr>
            <p:ph type="ftr" sz="quarter" idx="11"/>
          </p:nvPr>
        </p:nvSpPr>
        <p:spPr/>
        <p:txBody>
          <a:bodyPr/>
          <a:lstStyle/>
          <a:p>
            <a:r>
              <a:rPr lang="en-US"/>
              <a:t>SCS1301 Operating System - Unit III Deadlock</a:t>
            </a:r>
            <a:endParaRPr lang="en-IN" dirty="0"/>
          </a:p>
        </p:txBody>
      </p:sp>
      <p:sp>
        <p:nvSpPr>
          <p:cNvPr id="8" name="Slide Number Placeholder 7">
            <a:extLst>
              <a:ext uri="{FF2B5EF4-FFF2-40B4-BE49-F238E27FC236}">
                <a16:creationId xmlns:a16="http://schemas.microsoft.com/office/drawing/2014/main" id="{0B53C2AA-B31E-4A23-9154-F54BE700D8BF}"/>
              </a:ext>
            </a:extLst>
          </p:cNvPr>
          <p:cNvSpPr>
            <a:spLocks noGrp="1"/>
          </p:cNvSpPr>
          <p:nvPr>
            <p:ph type="sldNum" sz="quarter" idx="12"/>
          </p:nvPr>
        </p:nvSpPr>
        <p:spPr/>
        <p:txBody>
          <a:bodyPr/>
          <a:lstStyle/>
          <a:p>
            <a:fld id="{C47D4F2A-FF3F-4D76-897B-B2071BBC9AF3}"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4524315"/>
          </a:xfrm>
          <a:prstGeom prst="rect">
            <a:avLst/>
          </a:prstGeom>
          <a:noFill/>
        </p:spPr>
        <p:txBody>
          <a:bodyPr wrap="square" rtlCol="0">
            <a:spAutoFit/>
          </a:bodyPr>
          <a:lstStyle/>
          <a:p>
            <a:pPr algn="just"/>
            <a:r>
              <a:rPr lang="en-IN" sz="2400" b="1" u="sng" dirty="0">
                <a:solidFill>
                  <a:srgbClr val="0070C0"/>
                </a:solidFill>
                <a:latin typeface="Calibri" panose="020F0502020204030204"/>
              </a:rPr>
              <a:t>Deadlock Problem</a:t>
            </a:r>
          </a:p>
          <a:p>
            <a:pPr algn="just"/>
            <a:endParaRPr lang="en-IN" sz="2400" dirty="0"/>
          </a:p>
          <a:p>
            <a:pPr marL="742950" lvl="1" indent="-285750">
              <a:buFont typeface="Wingdings" panose="05000000000000000000" pitchFamily="2" charset="2"/>
              <a:buChar char="Ø"/>
            </a:pPr>
            <a:r>
              <a:rPr lang="en-US" sz="2400" b="0" i="0" u="none" strike="noStrike" baseline="0" dirty="0"/>
              <a:t>A set of blocked processes each holding a resource and waiting to acquire a resource held by another process in the set.</a:t>
            </a:r>
          </a:p>
          <a:p>
            <a:pPr marL="742950" lvl="1" indent="-285750">
              <a:buFont typeface="Wingdings" panose="05000000000000000000" pitchFamily="2" charset="2"/>
              <a:buChar char="Ø"/>
            </a:pPr>
            <a:endParaRPr lang="en-US" sz="2400" dirty="0">
              <a:solidFill>
                <a:srgbClr val="000000"/>
              </a:solidFill>
            </a:endParaRPr>
          </a:p>
          <a:p>
            <a:pPr marL="1200150" lvl="2" indent="-285750">
              <a:buFont typeface="Wingdings" panose="05000000000000000000" pitchFamily="2" charset="2"/>
              <a:buChar char="Ø"/>
            </a:pPr>
            <a:r>
              <a:rPr lang="en-IN" sz="2400" b="0" i="0" u="none" strike="noStrike" baseline="0" dirty="0"/>
              <a:t>For Example System has 2 tape drives.</a:t>
            </a:r>
          </a:p>
          <a:p>
            <a:pPr marL="1200150" lvl="2" indent="-285750">
              <a:buFont typeface="Wingdings" panose="05000000000000000000" pitchFamily="2" charset="2"/>
              <a:buChar char="Ø"/>
            </a:pPr>
            <a:r>
              <a:rPr lang="en-US" sz="2400" b="0" i="1" u="none" strike="noStrike" baseline="0" dirty="0"/>
              <a:t>P</a:t>
            </a:r>
            <a:r>
              <a:rPr lang="en-US" sz="2400" b="0" i="0" u="none" strike="noStrike" baseline="0" dirty="0"/>
              <a:t>0 and </a:t>
            </a:r>
            <a:r>
              <a:rPr lang="en-US" sz="2400" b="0" i="1" u="none" strike="noStrike" baseline="0" dirty="0"/>
              <a:t>P</a:t>
            </a:r>
            <a:r>
              <a:rPr lang="en-US" sz="2400" b="0" i="0" u="none" strike="noStrike" baseline="0" dirty="0"/>
              <a:t>1 each hold one tape drive and each needs another one, semaphores </a:t>
            </a:r>
            <a:r>
              <a:rPr lang="en-US" sz="2400" b="0" i="1" u="none" strike="noStrike" baseline="0" dirty="0"/>
              <a:t>A </a:t>
            </a:r>
            <a:r>
              <a:rPr lang="en-US" sz="2400" b="0" i="0" u="none" strike="noStrike" baseline="0" dirty="0"/>
              <a:t>and </a:t>
            </a:r>
            <a:r>
              <a:rPr lang="en-US" sz="2400" b="0" i="1" u="none" strike="noStrike" baseline="0" dirty="0"/>
              <a:t>B</a:t>
            </a:r>
            <a:r>
              <a:rPr lang="en-US" sz="2400" b="0" i="0" u="none" strike="noStrike" baseline="0" dirty="0"/>
              <a:t>, initialized to 1</a:t>
            </a:r>
          </a:p>
          <a:p>
            <a:pPr algn="l"/>
            <a:r>
              <a:rPr lang="en-IN" sz="2400" b="0" i="1" u="none" strike="noStrike" baseline="0" dirty="0"/>
              <a:t>			   P</a:t>
            </a:r>
            <a:r>
              <a:rPr lang="en-IN" sz="2400" b="0" i="0" u="none" strike="noStrike" baseline="0" dirty="0"/>
              <a:t>0 		                  </a:t>
            </a:r>
            <a:r>
              <a:rPr lang="en-IN" sz="2400" b="0" i="1" u="none" strike="noStrike" baseline="0" dirty="0"/>
              <a:t>P1</a:t>
            </a:r>
          </a:p>
          <a:p>
            <a:pPr algn="l"/>
            <a:r>
              <a:rPr lang="en-IN" sz="2400" b="0" i="1" u="none" strike="noStrike" baseline="0" dirty="0"/>
              <a:t>			wait (A); 		wait(B);</a:t>
            </a:r>
          </a:p>
          <a:p>
            <a:pPr algn="l"/>
            <a:r>
              <a:rPr lang="en-IN" sz="2400" b="0" i="1" u="none" strike="noStrike" baseline="0" dirty="0"/>
              <a:t>			wait (B); 		wait(A);</a:t>
            </a:r>
            <a:endParaRPr lang="en-IN" sz="2400" dirty="0"/>
          </a:p>
          <a:p>
            <a:pPr lvl="1" algn="just"/>
            <a:endParaRPr lang="en-IN" sz="2400" dirty="0"/>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fld id="{F977F5E3-BFB3-411B-A227-7B9535A64501}" type="datetime1">
              <a:rPr lang="en-IN" smtClean="0"/>
              <a:t>13-10-2020</a:t>
            </a:fld>
            <a:endParaRPr lang="en-IN"/>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r>
              <a:rPr lang="en-US"/>
              <a:t>SCS1301 Operating System - Unit III Deadlock</a:t>
            </a:r>
            <a:endParaRPr lang="en-IN" dirty="0"/>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fld id="{C47D4F2A-FF3F-4D76-897B-B2071BBC9AF3}"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147732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Deadlock </a:t>
            </a:r>
            <a:r>
              <a:rPr lang="en-IN" sz="2400" b="1" u="sng" dirty="0">
                <a:solidFill>
                  <a:srgbClr val="0070C0"/>
                </a:solidFill>
                <a:latin typeface="Calibri" panose="020F0502020204030204"/>
              </a:rPr>
              <a:t>-</a:t>
            </a:r>
            <a:r>
              <a:rPr lang="en-IN" sz="1800" b="1" i="0" u="none" strike="noStrike" baseline="0" dirty="0">
                <a:latin typeface="Helvetica-Bold"/>
              </a:rPr>
              <a:t>Bridge Crossing Example</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457200" marR="0" lvl="1" indent="0" algn="just"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8AD1DFB-2F5A-431E-8669-BFC9D33D095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13-10-2020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SCS1301 Operating System - Unit III Deadlock</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991B6285-187F-4BEA-B355-A84B4C7BF15A}"/>
              </a:ext>
            </a:extLst>
          </p:cNvPr>
          <p:cNvPicPr>
            <a:picLocks noChangeAspect="1"/>
          </p:cNvPicPr>
          <p:nvPr/>
        </p:nvPicPr>
        <p:blipFill>
          <a:blip r:embed="rId2"/>
          <a:stretch>
            <a:fillRect/>
          </a:stretch>
        </p:blipFill>
        <p:spPr>
          <a:xfrm>
            <a:off x="1223058" y="3098822"/>
            <a:ext cx="9745884" cy="1999826"/>
          </a:xfrm>
          <a:prstGeom prst="rect">
            <a:avLst/>
          </a:prstGeom>
        </p:spPr>
      </p:pic>
    </p:spTree>
    <p:extLst>
      <p:ext uri="{BB962C8B-B14F-4D97-AF65-F5344CB8AC3E}">
        <p14:creationId xmlns:p14="http://schemas.microsoft.com/office/powerpoint/2010/main" val="3285695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3266</TotalTime>
  <Words>4163</Words>
  <Application>Microsoft Office PowerPoint</Application>
  <PresentationFormat>Widescreen</PresentationFormat>
  <Paragraphs>652</Paragraphs>
  <Slides>62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Arial</vt:lpstr>
      <vt:lpstr>Calibri</vt:lpstr>
      <vt:lpstr>Calibri Light</vt:lpstr>
      <vt:lpstr>Helvetica</vt:lpstr>
      <vt:lpstr>Helvetica-Bold</vt:lpstr>
      <vt:lpstr>Helvetica-Oblique</vt:lpstr>
      <vt:lpstr>Roboto</vt:lpstr>
      <vt:lpstr>TimesNewRoman</vt:lpstr>
      <vt:lpstr>Wingdings</vt:lpstr>
      <vt:lpstr>Office Theme</vt:lpstr>
      <vt:lpstr>Subject Code: SCS1301  Subject Name: Operating System UNIT III  Faculty Name: Dr. P. AJITHA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Internet</dc:creator>
  <cp:lastModifiedBy>Ajitha Ponnupillai</cp:lastModifiedBy>
  <cp:revision>176</cp:revision>
  <dcterms:created xsi:type="dcterms:W3CDTF">2020-08-09T03:09:59Z</dcterms:created>
  <dcterms:modified xsi:type="dcterms:W3CDTF">2020-10-13T03:46:29Z</dcterms:modified>
</cp:coreProperties>
</file>