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8"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7" r:id="rId21"/>
    <p:sldId id="278" r:id="rId22"/>
    <p:sldId id="279" r:id="rId23"/>
    <p:sldId id="280" r:id="rId24"/>
    <p:sldId id="281" r:id="rId25"/>
    <p:sldId id="282" r:id="rId26"/>
    <p:sldId id="283" r:id="rId27"/>
    <p:sldId id="286" r:id="rId28"/>
    <p:sldId id="285" r:id="rId29"/>
    <p:sldId id="287" r:id="rId30"/>
    <p:sldId id="288" r:id="rId31"/>
    <p:sldId id="289" r:id="rId32"/>
    <p:sldId id="290" r:id="rId33"/>
    <p:sldId id="284" r:id="rId34"/>
    <p:sldId id="291" r:id="rId35"/>
    <p:sldId id="292" r:id="rId36"/>
    <p:sldId id="293" r:id="rId37"/>
    <p:sldId id="294" r:id="rId38"/>
    <p:sldId id="295" r:id="rId39"/>
    <p:sldId id="296" r:id="rId40"/>
    <p:sldId id="308" r:id="rId41"/>
    <p:sldId id="297" r:id="rId42"/>
    <p:sldId id="309" r:id="rId43"/>
    <p:sldId id="298" r:id="rId44"/>
    <p:sldId id="299" r:id="rId45"/>
    <p:sldId id="300" r:id="rId46"/>
    <p:sldId id="301" r:id="rId47"/>
    <p:sldId id="302" r:id="rId48"/>
    <p:sldId id="303" r:id="rId49"/>
    <p:sldId id="304" r:id="rId50"/>
    <p:sldId id="305" r:id="rId51"/>
    <p:sldId id="306" r:id="rId52"/>
    <p:sldId id="307" r:id="rId53"/>
    <p:sldId id="310" r:id="rId54"/>
    <p:sldId id="311" r:id="rId55"/>
    <p:sldId id="312" r:id="rId56"/>
    <p:sldId id="313" r:id="rId57"/>
    <p:sldId id="314" r:id="rId58"/>
    <p:sldId id="315" r:id="rId59"/>
    <p:sldId id="316"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57" autoAdjust="0"/>
    <p:restoredTop sz="94660"/>
  </p:normalViewPr>
  <p:slideViewPr>
    <p:cSldViewPr>
      <p:cViewPr varScale="1">
        <p:scale>
          <a:sx n="66" d="100"/>
          <a:sy n="66" d="100"/>
        </p:scale>
        <p:origin x="-1180"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354AD5-AADE-40C1-9483-D7A99708E4E0}" type="datetimeFigureOut">
              <a:rPr lang="en-US" smtClean="0"/>
              <a:t>10/22/2020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7ECF58-A097-4238-8992-7BB26DEF51DF}" type="slidenum">
              <a:rPr lang="en-US" smtClean="0"/>
              <a:t>‹#›</a:t>
            </a:fld>
            <a:endParaRPr lang="en-US"/>
          </a:p>
        </p:txBody>
      </p:sp>
    </p:spTree>
    <p:extLst>
      <p:ext uri="{BB962C8B-B14F-4D97-AF65-F5344CB8AC3E}">
        <p14:creationId xmlns:p14="http://schemas.microsoft.com/office/powerpoint/2010/main" val="3162485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BAB4B5-5DBC-4DC7-A539-13729122AD4C}" type="datetime1">
              <a:rPr lang="en-US" smtClean="0"/>
              <a:t>10/22/2020</a:t>
            </a:fld>
            <a:endParaRPr lang="en-US"/>
          </a:p>
        </p:txBody>
      </p:sp>
      <p:sp>
        <p:nvSpPr>
          <p:cNvPr id="5" name="Footer Placeholder 4"/>
          <p:cNvSpPr>
            <a:spLocks noGrp="1"/>
          </p:cNvSpPr>
          <p:nvPr>
            <p:ph type="ftr" sz="quarter" idx="11"/>
          </p:nvPr>
        </p:nvSpPr>
        <p:spPr/>
        <p:txBody>
          <a:bodyPr/>
          <a:lstStyle/>
          <a:p>
            <a:r>
              <a:rPr lang="en-US" smtClean="0"/>
              <a:t>Ms. B KEERTHI SAMHITHA, Asst Prof - CSE</a:t>
            </a:r>
            <a:endParaRPr lang="en-US"/>
          </a:p>
        </p:txBody>
      </p:sp>
      <p:sp>
        <p:nvSpPr>
          <p:cNvPr id="6" name="Slide Number Placeholder 5"/>
          <p:cNvSpPr>
            <a:spLocks noGrp="1"/>
          </p:cNvSpPr>
          <p:nvPr>
            <p:ph type="sldNum" sz="quarter" idx="12"/>
          </p:nvPr>
        </p:nvSpPr>
        <p:spPr/>
        <p:txBody>
          <a:bodyPr/>
          <a:lstStyle/>
          <a:p>
            <a:fld id="{A307B48E-5347-4272-B1F0-0C266D2F26E4}" type="slidenum">
              <a:rPr lang="en-US" smtClean="0"/>
              <a:t>‹#›</a:t>
            </a:fld>
            <a:endParaRPr lang="en-US"/>
          </a:p>
        </p:txBody>
      </p:sp>
    </p:spTree>
    <p:extLst>
      <p:ext uri="{BB962C8B-B14F-4D97-AF65-F5344CB8AC3E}">
        <p14:creationId xmlns:p14="http://schemas.microsoft.com/office/powerpoint/2010/main" val="56939006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306887-86C2-4ADE-B3D8-6BEAD613DCBF}" type="datetime1">
              <a:rPr lang="en-US" smtClean="0"/>
              <a:t>10/22/2020</a:t>
            </a:fld>
            <a:endParaRPr lang="en-US"/>
          </a:p>
        </p:txBody>
      </p:sp>
      <p:sp>
        <p:nvSpPr>
          <p:cNvPr id="5" name="Footer Placeholder 4"/>
          <p:cNvSpPr>
            <a:spLocks noGrp="1"/>
          </p:cNvSpPr>
          <p:nvPr>
            <p:ph type="ftr" sz="quarter" idx="11"/>
          </p:nvPr>
        </p:nvSpPr>
        <p:spPr/>
        <p:txBody>
          <a:bodyPr/>
          <a:lstStyle/>
          <a:p>
            <a:r>
              <a:rPr lang="en-US" smtClean="0"/>
              <a:t>Ms. B KEERTHI SAMHITHA, Asst Prof - CSE</a:t>
            </a:r>
            <a:endParaRPr lang="en-US"/>
          </a:p>
        </p:txBody>
      </p:sp>
      <p:sp>
        <p:nvSpPr>
          <p:cNvPr id="6" name="Slide Number Placeholder 5"/>
          <p:cNvSpPr>
            <a:spLocks noGrp="1"/>
          </p:cNvSpPr>
          <p:nvPr>
            <p:ph type="sldNum" sz="quarter" idx="12"/>
          </p:nvPr>
        </p:nvSpPr>
        <p:spPr/>
        <p:txBody>
          <a:bodyPr/>
          <a:lstStyle/>
          <a:p>
            <a:fld id="{A307B48E-5347-4272-B1F0-0C266D2F26E4}" type="slidenum">
              <a:rPr lang="en-US" smtClean="0"/>
              <a:t>‹#›</a:t>
            </a:fld>
            <a:endParaRPr lang="en-US"/>
          </a:p>
        </p:txBody>
      </p:sp>
    </p:spTree>
    <p:extLst>
      <p:ext uri="{BB962C8B-B14F-4D97-AF65-F5344CB8AC3E}">
        <p14:creationId xmlns:p14="http://schemas.microsoft.com/office/powerpoint/2010/main" val="1734498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B50923-DDDD-457D-A0C3-3BB92B259233}" type="datetime1">
              <a:rPr lang="en-US" smtClean="0"/>
              <a:t>10/22/2020</a:t>
            </a:fld>
            <a:endParaRPr lang="en-US"/>
          </a:p>
        </p:txBody>
      </p:sp>
      <p:sp>
        <p:nvSpPr>
          <p:cNvPr id="5" name="Footer Placeholder 4"/>
          <p:cNvSpPr>
            <a:spLocks noGrp="1"/>
          </p:cNvSpPr>
          <p:nvPr>
            <p:ph type="ftr" sz="quarter" idx="11"/>
          </p:nvPr>
        </p:nvSpPr>
        <p:spPr/>
        <p:txBody>
          <a:bodyPr/>
          <a:lstStyle/>
          <a:p>
            <a:r>
              <a:rPr lang="en-US" smtClean="0"/>
              <a:t>Ms. B KEERTHI SAMHITHA, Asst Prof - CSE</a:t>
            </a:r>
            <a:endParaRPr lang="en-US"/>
          </a:p>
        </p:txBody>
      </p:sp>
      <p:sp>
        <p:nvSpPr>
          <p:cNvPr id="6" name="Slide Number Placeholder 5"/>
          <p:cNvSpPr>
            <a:spLocks noGrp="1"/>
          </p:cNvSpPr>
          <p:nvPr>
            <p:ph type="sldNum" sz="quarter" idx="12"/>
          </p:nvPr>
        </p:nvSpPr>
        <p:spPr/>
        <p:txBody>
          <a:bodyPr/>
          <a:lstStyle/>
          <a:p>
            <a:fld id="{A307B48E-5347-4272-B1F0-0C266D2F26E4}" type="slidenum">
              <a:rPr lang="en-US" smtClean="0"/>
              <a:t>‹#›</a:t>
            </a:fld>
            <a:endParaRPr lang="en-US"/>
          </a:p>
        </p:txBody>
      </p:sp>
    </p:spTree>
    <p:extLst>
      <p:ext uri="{BB962C8B-B14F-4D97-AF65-F5344CB8AC3E}">
        <p14:creationId xmlns:p14="http://schemas.microsoft.com/office/powerpoint/2010/main" val="146725139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86E786-6B4D-4644-8C0B-972DBFD81243}" type="datetime1">
              <a:rPr lang="en-US" smtClean="0"/>
              <a:t>10/22/2020</a:t>
            </a:fld>
            <a:endParaRPr lang="en-US"/>
          </a:p>
        </p:txBody>
      </p:sp>
      <p:sp>
        <p:nvSpPr>
          <p:cNvPr id="5" name="Footer Placeholder 4"/>
          <p:cNvSpPr>
            <a:spLocks noGrp="1"/>
          </p:cNvSpPr>
          <p:nvPr>
            <p:ph type="ftr" sz="quarter" idx="11"/>
          </p:nvPr>
        </p:nvSpPr>
        <p:spPr/>
        <p:txBody>
          <a:bodyPr/>
          <a:lstStyle/>
          <a:p>
            <a:r>
              <a:rPr lang="en-US" smtClean="0"/>
              <a:t>Ms. B KEERTHI SAMHITHA, Asst Prof - CSE</a:t>
            </a:r>
            <a:endParaRPr lang="en-US"/>
          </a:p>
        </p:txBody>
      </p:sp>
      <p:sp>
        <p:nvSpPr>
          <p:cNvPr id="6" name="Slide Number Placeholder 5"/>
          <p:cNvSpPr>
            <a:spLocks noGrp="1"/>
          </p:cNvSpPr>
          <p:nvPr>
            <p:ph type="sldNum" sz="quarter" idx="12"/>
          </p:nvPr>
        </p:nvSpPr>
        <p:spPr/>
        <p:txBody>
          <a:bodyPr/>
          <a:lstStyle/>
          <a:p>
            <a:fld id="{A307B48E-5347-4272-B1F0-0C266D2F26E4}" type="slidenum">
              <a:rPr lang="en-US" smtClean="0"/>
              <a:t>‹#›</a:t>
            </a:fld>
            <a:endParaRPr lang="en-US"/>
          </a:p>
        </p:txBody>
      </p:sp>
    </p:spTree>
    <p:extLst>
      <p:ext uri="{BB962C8B-B14F-4D97-AF65-F5344CB8AC3E}">
        <p14:creationId xmlns:p14="http://schemas.microsoft.com/office/powerpoint/2010/main" val="1481498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D01618-882C-478A-A0DA-22200BFCDFA0}" type="datetime1">
              <a:rPr lang="en-US" smtClean="0"/>
              <a:t>10/22/2020</a:t>
            </a:fld>
            <a:endParaRPr lang="en-US"/>
          </a:p>
        </p:txBody>
      </p:sp>
      <p:sp>
        <p:nvSpPr>
          <p:cNvPr id="5" name="Footer Placeholder 4"/>
          <p:cNvSpPr>
            <a:spLocks noGrp="1"/>
          </p:cNvSpPr>
          <p:nvPr>
            <p:ph type="ftr" sz="quarter" idx="11"/>
          </p:nvPr>
        </p:nvSpPr>
        <p:spPr/>
        <p:txBody>
          <a:bodyPr/>
          <a:lstStyle/>
          <a:p>
            <a:r>
              <a:rPr lang="en-US" smtClean="0"/>
              <a:t>Ms. B KEERTHI SAMHITHA, Asst Prof - CSE</a:t>
            </a:r>
            <a:endParaRPr lang="en-US"/>
          </a:p>
        </p:txBody>
      </p:sp>
      <p:sp>
        <p:nvSpPr>
          <p:cNvPr id="6" name="Slide Number Placeholder 5"/>
          <p:cNvSpPr>
            <a:spLocks noGrp="1"/>
          </p:cNvSpPr>
          <p:nvPr>
            <p:ph type="sldNum" sz="quarter" idx="12"/>
          </p:nvPr>
        </p:nvSpPr>
        <p:spPr/>
        <p:txBody>
          <a:bodyPr/>
          <a:lstStyle/>
          <a:p>
            <a:fld id="{A307B48E-5347-4272-B1F0-0C266D2F26E4}" type="slidenum">
              <a:rPr lang="en-US" smtClean="0"/>
              <a:t>‹#›</a:t>
            </a:fld>
            <a:endParaRPr lang="en-US"/>
          </a:p>
        </p:txBody>
      </p:sp>
    </p:spTree>
    <p:extLst>
      <p:ext uri="{BB962C8B-B14F-4D97-AF65-F5344CB8AC3E}">
        <p14:creationId xmlns:p14="http://schemas.microsoft.com/office/powerpoint/2010/main" val="311603709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82E4191-BFF3-4925-A228-2B09D3D6AB65}" type="datetime1">
              <a:rPr lang="en-US" smtClean="0"/>
              <a:t>10/22/2020</a:t>
            </a:fld>
            <a:endParaRPr lang="en-US"/>
          </a:p>
        </p:txBody>
      </p:sp>
      <p:sp>
        <p:nvSpPr>
          <p:cNvPr id="6" name="Footer Placeholder 5"/>
          <p:cNvSpPr>
            <a:spLocks noGrp="1"/>
          </p:cNvSpPr>
          <p:nvPr>
            <p:ph type="ftr" sz="quarter" idx="11"/>
          </p:nvPr>
        </p:nvSpPr>
        <p:spPr/>
        <p:txBody>
          <a:bodyPr/>
          <a:lstStyle/>
          <a:p>
            <a:r>
              <a:rPr lang="en-US" smtClean="0"/>
              <a:t>Ms. B KEERTHI SAMHITHA, Asst Prof - CSE</a:t>
            </a:r>
            <a:endParaRPr lang="en-US"/>
          </a:p>
        </p:txBody>
      </p:sp>
      <p:sp>
        <p:nvSpPr>
          <p:cNvPr id="7" name="Slide Number Placeholder 6"/>
          <p:cNvSpPr>
            <a:spLocks noGrp="1"/>
          </p:cNvSpPr>
          <p:nvPr>
            <p:ph type="sldNum" sz="quarter" idx="12"/>
          </p:nvPr>
        </p:nvSpPr>
        <p:spPr/>
        <p:txBody>
          <a:bodyPr/>
          <a:lstStyle/>
          <a:p>
            <a:fld id="{A307B48E-5347-4272-B1F0-0C266D2F26E4}" type="slidenum">
              <a:rPr lang="en-US" smtClean="0"/>
              <a:t>‹#›</a:t>
            </a:fld>
            <a:endParaRPr lang="en-US"/>
          </a:p>
        </p:txBody>
      </p:sp>
    </p:spTree>
    <p:extLst>
      <p:ext uri="{BB962C8B-B14F-4D97-AF65-F5344CB8AC3E}">
        <p14:creationId xmlns:p14="http://schemas.microsoft.com/office/powerpoint/2010/main" val="2170708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14BBCF-B20B-4DDE-9750-54ACEFEA2439}" type="datetime1">
              <a:rPr lang="en-US" smtClean="0"/>
              <a:t>10/22/2020</a:t>
            </a:fld>
            <a:endParaRPr lang="en-US"/>
          </a:p>
        </p:txBody>
      </p:sp>
      <p:sp>
        <p:nvSpPr>
          <p:cNvPr id="8" name="Footer Placeholder 7"/>
          <p:cNvSpPr>
            <a:spLocks noGrp="1"/>
          </p:cNvSpPr>
          <p:nvPr>
            <p:ph type="ftr" sz="quarter" idx="11"/>
          </p:nvPr>
        </p:nvSpPr>
        <p:spPr/>
        <p:txBody>
          <a:bodyPr/>
          <a:lstStyle/>
          <a:p>
            <a:r>
              <a:rPr lang="en-US" smtClean="0"/>
              <a:t>Ms. B KEERTHI SAMHITHA, Asst Prof - CSE</a:t>
            </a:r>
            <a:endParaRPr lang="en-US"/>
          </a:p>
        </p:txBody>
      </p:sp>
      <p:sp>
        <p:nvSpPr>
          <p:cNvPr id="9" name="Slide Number Placeholder 8"/>
          <p:cNvSpPr>
            <a:spLocks noGrp="1"/>
          </p:cNvSpPr>
          <p:nvPr>
            <p:ph type="sldNum" sz="quarter" idx="12"/>
          </p:nvPr>
        </p:nvSpPr>
        <p:spPr/>
        <p:txBody>
          <a:bodyPr/>
          <a:lstStyle/>
          <a:p>
            <a:fld id="{A307B48E-5347-4272-B1F0-0C266D2F26E4}" type="slidenum">
              <a:rPr lang="en-US" smtClean="0"/>
              <a:t>‹#›</a:t>
            </a:fld>
            <a:endParaRPr lang="en-US"/>
          </a:p>
        </p:txBody>
      </p:sp>
    </p:spTree>
    <p:extLst>
      <p:ext uri="{BB962C8B-B14F-4D97-AF65-F5344CB8AC3E}">
        <p14:creationId xmlns:p14="http://schemas.microsoft.com/office/powerpoint/2010/main" val="269262948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C67904-F227-4E8F-8FD5-465BEFEB82E1}" type="datetime1">
              <a:rPr lang="en-US" smtClean="0"/>
              <a:t>10/22/2020</a:t>
            </a:fld>
            <a:endParaRPr lang="en-US"/>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a:t>
            </a:fld>
            <a:endParaRPr lang="en-US"/>
          </a:p>
        </p:txBody>
      </p:sp>
    </p:spTree>
    <p:extLst>
      <p:ext uri="{BB962C8B-B14F-4D97-AF65-F5344CB8AC3E}">
        <p14:creationId xmlns:p14="http://schemas.microsoft.com/office/powerpoint/2010/main" val="420484099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D49ACB-5CA1-4CD1-8BE8-517709745A28}" type="datetime1">
              <a:rPr lang="en-US" smtClean="0"/>
              <a:t>10/22/2020</a:t>
            </a:fld>
            <a:endParaRPr lang="en-US"/>
          </a:p>
        </p:txBody>
      </p:sp>
      <p:sp>
        <p:nvSpPr>
          <p:cNvPr id="3" name="Footer Placeholder 2"/>
          <p:cNvSpPr>
            <a:spLocks noGrp="1"/>
          </p:cNvSpPr>
          <p:nvPr>
            <p:ph type="ftr" sz="quarter" idx="11"/>
          </p:nvPr>
        </p:nvSpPr>
        <p:spPr/>
        <p:txBody>
          <a:bodyPr/>
          <a:lstStyle/>
          <a:p>
            <a:r>
              <a:rPr lang="en-US" smtClean="0"/>
              <a:t>Ms. B KEERTHI SAMHITHA, Asst Prof - CSE</a:t>
            </a:r>
            <a:endParaRPr lang="en-US"/>
          </a:p>
        </p:txBody>
      </p:sp>
      <p:sp>
        <p:nvSpPr>
          <p:cNvPr id="4" name="Slide Number Placeholder 3"/>
          <p:cNvSpPr>
            <a:spLocks noGrp="1"/>
          </p:cNvSpPr>
          <p:nvPr>
            <p:ph type="sldNum" sz="quarter" idx="12"/>
          </p:nvPr>
        </p:nvSpPr>
        <p:spPr/>
        <p:txBody>
          <a:bodyPr/>
          <a:lstStyle/>
          <a:p>
            <a:fld id="{A307B48E-5347-4272-B1F0-0C266D2F26E4}" type="slidenum">
              <a:rPr lang="en-US" smtClean="0"/>
              <a:t>‹#›</a:t>
            </a:fld>
            <a:endParaRPr lang="en-US"/>
          </a:p>
        </p:txBody>
      </p:sp>
    </p:spTree>
    <p:extLst>
      <p:ext uri="{BB962C8B-B14F-4D97-AF65-F5344CB8AC3E}">
        <p14:creationId xmlns:p14="http://schemas.microsoft.com/office/powerpoint/2010/main" val="397564704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B9C1D9-F40A-4363-BBEC-C3E9E3421C54}" type="datetime1">
              <a:rPr lang="en-US" smtClean="0"/>
              <a:t>10/22/2020</a:t>
            </a:fld>
            <a:endParaRPr lang="en-US"/>
          </a:p>
        </p:txBody>
      </p:sp>
      <p:sp>
        <p:nvSpPr>
          <p:cNvPr id="6" name="Footer Placeholder 5"/>
          <p:cNvSpPr>
            <a:spLocks noGrp="1"/>
          </p:cNvSpPr>
          <p:nvPr>
            <p:ph type="ftr" sz="quarter" idx="11"/>
          </p:nvPr>
        </p:nvSpPr>
        <p:spPr/>
        <p:txBody>
          <a:bodyPr/>
          <a:lstStyle/>
          <a:p>
            <a:r>
              <a:rPr lang="en-US" smtClean="0"/>
              <a:t>Ms. B KEERTHI SAMHITHA, Asst Prof - CSE</a:t>
            </a:r>
            <a:endParaRPr lang="en-US"/>
          </a:p>
        </p:txBody>
      </p:sp>
      <p:sp>
        <p:nvSpPr>
          <p:cNvPr id="7" name="Slide Number Placeholder 6"/>
          <p:cNvSpPr>
            <a:spLocks noGrp="1"/>
          </p:cNvSpPr>
          <p:nvPr>
            <p:ph type="sldNum" sz="quarter" idx="12"/>
          </p:nvPr>
        </p:nvSpPr>
        <p:spPr/>
        <p:txBody>
          <a:bodyPr/>
          <a:lstStyle/>
          <a:p>
            <a:fld id="{A307B48E-5347-4272-B1F0-0C266D2F26E4}" type="slidenum">
              <a:rPr lang="en-US" smtClean="0"/>
              <a:t>‹#›</a:t>
            </a:fld>
            <a:endParaRPr lang="en-US"/>
          </a:p>
        </p:txBody>
      </p:sp>
    </p:spTree>
    <p:extLst>
      <p:ext uri="{BB962C8B-B14F-4D97-AF65-F5344CB8AC3E}">
        <p14:creationId xmlns:p14="http://schemas.microsoft.com/office/powerpoint/2010/main" val="2761291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65FE5-051D-45BA-8DF1-241860475009}" type="datetime1">
              <a:rPr lang="en-US" smtClean="0"/>
              <a:t>10/22/2020</a:t>
            </a:fld>
            <a:endParaRPr lang="en-US"/>
          </a:p>
        </p:txBody>
      </p:sp>
      <p:sp>
        <p:nvSpPr>
          <p:cNvPr id="6" name="Footer Placeholder 5"/>
          <p:cNvSpPr>
            <a:spLocks noGrp="1"/>
          </p:cNvSpPr>
          <p:nvPr>
            <p:ph type="ftr" sz="quarter" idx="11"/>
          </p:nvPr>
        </p:nvSpPr>
        <p:spPr/>
        <p:txBody>
          <a:bodyPr/>
          <a:lstStyle/>
          <a:p>
            <a:r>
              <a:rPr lang="en-US" smtClean="0"/>
              <a:t>Ms. B KEERTHI SAMHITHA, Asst Prof - CSE</a:t>
            </a:r>
            <a:endParaRPr lang="en-US"/>
          </a:p>
        </p:txBody>
      </p:sp>
      <p:sp>
        <p:nvSpPr>
          <p:cNvPr id="7" name="Slide Number Placeholder 6"/>
          <p:cNvSpPr>
            <a:spLocks noGrp="1"/>
          </p:cNvSpPr>
          <p:nvPr>
            <p:ph type="sldNum" sz="quarter" idx="12"/>
          </p:nvPr>
        </p:nvSpPr>
        <p:spPr/>
        <p:txBody>
          <a:bodyPr/>
          <a:lstStyle/>
          <a:p>
            <a:fld id="{A307B48E-5347-4272-B1F0-0C266D2F26E4}" type="slidenum">
              <a:rPr lang="en-US" smtClean="0"/>
              <a:t>‹#›</a:t>
            </a:fld>
            <a:endParaRPr lang="en-US"/>
          </a:p>
        </p:txBody>
      </p:sp>
    </p:spTree>
    <p:extLst>
      <p:ext uri="{BB962C8B-B14F-4D97-AF65-F5344CB8AC3E}">
        <p14:creationId xmlns:p14="http://schemas.microsoft.com/office/powerpoint/2010/main" val="3872375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30F6CA-3794-4887-A750-64443EFBCFE0}" type="datetime1">
              <a:rPr lang="en-US" smtClean="0"/>
              <a:t>10/22/2020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Ms. B KEERTHI SAMHITHA, </a:t>
            </a:r>
            <a:r>
              <a:rPr lang="en-US" dirty="0" err="1" smtClean="0"/>
              <a:t>Asst</a:t>
            </a:r>
            <a:r>
              <a:rPr lang="en-US" dirty="0" smtClean="0"/>
              <a:t> Prof - CSE</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07B48E-5347-4272-B1F0-0C266D2F26E4}" type="slidenum">
              <a:rPr lang="en-US" smtClean="0"/>
              <a:t>‹#›</a:t>
            </a:fld>
            <a:endParaRPr lang="en-US" dirty="0"/>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803232" y="188640"/>
            <a:ext cx="1340768" cy="1340768"/>
          </a:xfrm>
          <a:prstGeom prst="rect">
            <a:avLst/>
          </a:prstGeom>
        </p:spPr>
      </p:pic>
    </p:spTree>
    <p:extLst>
      <p:ext uri="{BB962C8B-B14F-4D97-AF65-F5344CB8AC3E}">
        <p14:creationId xmlns:p14="http://schemas.microsoft.com/office/powerpoint/2010/main" val="2936833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youtube.com/watch?v=Gjfiuj3lm2o" TargetMode="External"/><Relationship Id="rId2" Type="http://schemas.openxmlformats.org/officeDocument/2006/relationships/hyperlink" Target="https://www.youtube.com/watch?v=p9yZNLeOj4s"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www.youtube.com/watch?v=2quKyPnUShQ" TargetMode="External"/><Relationship Id="rId2" Type="http://schemas.openxmlformats.org/officeDocument/2006/relationships/hyperlink" Target="https://www.youtube.com/watch?v=qlH4-oHnBb8"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3398" y="1257589"/>
            <a:ext cx="7772400" cy="1470025"/>
          </a:xfrm>
        </p:spPr>
        <p:txBody>
          <a:bodyPr/>
          <a:lstStyle/>
          <a:p>
            <a:r>
              <a:rPr lang="en-US" b="1" dirty="0" smtClean="0"/>
              <a:t>SCS1301 - OPERATING SYSTEM</a:t>
            </a:r>
            <a:endParaRPr lang="en-US" dirty="0"/>
          </a:p>
        </p:txBody>
      </p:sp>
      <p:sp>
        <p:nvSpPr>
          <p:cNvPr id="3" name="Subtitle 2"/>
          <p:cNvSpPr>
            <a:spLocks noGrp="1"/>
          </p:cNvSpPr>
          <p:nvPr>
            <p:ph type="subTitle" idx="1"/>
          </p:nvPr>
        </p:nvSpPr>
        <p:spPr>
          <a:xfrm>
            <a:off x="1043608" y="2492896"/>
            <a:ext cx="7101234" cy="3744416"/>
          </a:xfrm>
        </p:spPr>
        <p:txBody>
          <a:bodyPr>
            <a:normAutofit fontScale="25000" lnSpcReduction="20000"/>
          </a:bodyPr>
          <a:lstStyle/>
          <a:p>
            <a:r>
              <a:rPr lang="en-US" sz="17600" b="1" dirty="0" smtClean="0">
                <a:solidFill>
                  <a:srgbClr val="FF0000"/>
                </a:solidFill>
              </a:rPr>
              <a:t>UNIT – 4</a:t>
            </a:r>
            <a:endParaRPr lang="en-US" sz="17600" b="1" dirty="0">
              <a:solidFill>
                <a:srgbClr val="FF0000"/>
              </a:solidFill>
            </a:endParaRPr>
          </a:p>
          <a:p>
            <a:r>
              <a:rPr lang="en-US" sz="16000" b="1" dirty="0">
                <a:solidFill>
                  <a:srgbClr val="FF0000"/>
                </a:solidFill>
              </a:rPr>
              <a:t>STORAGE / </a:t>
            </a:r>
            <a:r>
              <a:rPr lang="en-US" sz="16000" b="1" dirty="0" smtClean="0">
                <a:solidFill>
                  <a:srgbClr val="FF0000"/>
                </a:solidFill>
              </a:rPr>
              <a:t>MEMORY MANAGEMENT</a:t>
            </a:r>
            <a:endParaRPr lang="en-IN" sz="16000" b="1" dirty="0" smtClean="0">
              <a:solidFill>
                <a:srgbClr val="006600"/>
              </a:solidFill>
            </a:endParaRPr>
          </a:p>
          <a:p>
            <a:endParaRPr lang="en-IN" sz="8000" b="1" dirty="0" smtClean="0">
              <a:solidFill>
                <a:schemeClr val="tx1"/>
              </a:solidFill>
            </a:endParaRPr>
          </a:p>
          <a:p>
            <a:r>
              <a:rPr lang="en-IN" sz="11200" b="1" dirty="0" err="1" smtClean="0">
                <a:solidFill>
                  <a:schemeClr val="tx1"/>
                </a:solidFill>
              </a:rPr>
              <a:t>Ms.</a:t>
            </a:r>
            <a:r>
              <a:rPr lang="en-IN" sz="11200" b="1" dirty="0" smtClean="0">
                <a:solidFill>
                  <a:schemeClr val="tx1"/>
                </a:solidFill>
              </a:rPr>
              <a:t> B KEERTHI SAMHITHA</a:t>
            </a:r>
          </a:p>
          <a:p>
            <a:r>
              <a:rPr lang="en-IN" sz="11200" b="1" dirty="0" smtClean="0">
                <a:solidFill>
                  <a:schemeClr val="tx1"/>
                </a:solidFill>
              </a:rPr>
              <a:t>ASSISTANT PROFESSOR</a:t>
            </a:r>
          </a:p>
          <a:p>
            <a:r>
              <a:rPr lang="en-IN" sz="11200" b="1" dirty="0" smtClean="0">
                <a:solidFill>
                  <a:schemeClr val="tx1"/>
                </a:solidFill>
              </a:rPr>
              <a:t>DEPARTMENT OF CSE</a:t>
            </a:r>
          </a:p>
          <a:p>
            <a:r>
              <a:rPr lang="en-IN" sz="11200" b="1" dirty="0" smtClean="0">
                <a:solidFill>
                  <a:schemeClr val="tx1"/>
                </a:solidFill>
              </a:rPr>
              <a:t>SCHOOL OF COMPUTING</a:t>
            </a:r>
          </a:p>
          <a:p>
            <a:endParaRPr lang="en-US" b="1" dirty="0" smtClean="0">
              <a:solidFill>
                <a:srgbClr val="FF0000"/>
              </a:solidFill>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90789"/>
            <a:ext cx="7560840" cy="1293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5"/>
          <p:cNvSpPr>
            <a:spLocks noGrp="1"/>
          </p:cNvSpPr>
          <p:nvPr>
            <p:ph type="ftr" sz="quarter" idx="11"/>
          </p:nvPr>
        </p:nvSpPr>
        <p:spPr/>
        <p:txBody>
          <a:bodyPr/>
          <a:lstStyle/>
          <a:p>
            <a:r>
              <a:rPr lang="en-US" smtClean="0"/>
              <a:t>Ms. B KEERTHI SAMHITHA, Asst Prof - CSE</a:t>
            </a:r>
            <a:endParaRPr lang="en-US"/>
          </a:p>
        </p:txBody>
      </p:sp>
      <p:sp>
        <p:nvSpPr>
          <p:cNvPr id="7" name="Slide Number Placeholder 6"/>
          <p:cNvSpPr>
            <a:spLocks noGrp="1"/>
          </p:cNvSpPr>
          <p:nvPr>
            <p:ph type="sldNum" sz="quarter" idx="12"/>
          </p:nvPr>
        </p:nvSpPr>
        <p:spPr/>
        <p:txBody>
          <a:bodyPr/>
          <a:lstStyle/>
          <a:p>
            <a:fld id="{A307B48E-5347-4272-B1F0-0C266D2F26E4}" type="slidenum">
              <a:rPr lang="en-US" smtClean="0"/>
              <a:t>1</a:t>
            </a:fld>
            <a:endParaRPr lang="en-US"/>
          </a:p>
        </p:txBody>
      </p:sp>
    </p:spTree>
    <p:extLst>
      <p:ext uri="{BB962C8B-B14F-4D97-AF65-F5344CB8AC3E}">
        <p14:creationId xmlns:p14="http://schemas.microsoft.com/office/powerpoint/2010/main" val="130573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CONTIGUOUS ALLOCATION </a:t>
            </a:r>
            <a:endParaRPr lang="en-US" dirty="0"/>
          </a:p>
        </p:txBody>
      </p:sp>
      <p:sp>
        <p:nvSpPr>
          <p:cNvPr id="3" name="Content Placeholder 2"/>
          <p:cNvSpPr>
            <a:spLocks noGrp="1"/>
          </p:cNvSpPr>
          <p:nvPr>
            <p:ph idx="1"/>
          </p:nvPr>
        </p:nvSpPr>
        <p:spPr/>
        <p:txBody>
          <a:bodyPr>
            <a:normAutofit lnSpcReduction="10000"/>
          </a:bodyPr>
          <a:lstStyle/>
          <a:p>
            <a:pPr lvl="1"/>
            <a:r>
              <a:rPr lang="en-US" dirty="0"/>
              <a:t>In contiguous memory allocation each process is contained in a single contiguous block of memory.</a:t>
            </a:r>
            <a:endParaRPr lang="en-US" sz="2400" dirty="0"/>
          </a:p>
          <a:p>
            <a:pPr lvl="1"/>
            <a:r>
              <a:rPr lang="en-US" dirty="0"/>
              <a:t>Memory is divided into several fixed size partitions.</a:t>
            </a:r>
            <a:endParaRPr lang="en-US" sz="2400" dirty="0"/>
          </a:p>
          <a:p>
            <a:pPr lvl="1"/>
            <a:r>
              <a:rPr lang="en-US" dirty="0"/>
              <a:t>Each partition contains exactly one process. </a:t>
            </a:r>
            <a:endParaRPr lang="en-US" sz="2400" dirty="0"/>
          </a:p>
          <a:p>
            <a:pPr lvl="1"/>
            <a:r>
              <a:rPr lang="en-US" dirty="0"/>
              <a:t>When a partition is free, a process is selected from the input queue and loaded into it.</a:t>
            </a:r>
            <a:endParaRPr lang="en-US" sz="2400" dirty="0"/>
          </a:p>
          <a:p>
            <a:pPr lvl="1"/>
            <a:r>
              <a:rPr lang="en-US" dirty="0"/>
              <a:t>The free blocks of memory are known as holes. </a:t>
            </a:r>
            <a:endParaRPr lang="en-US" sz="2400" dirty="0"/>
          </a:p>
          <a:p>
            <a:pPr lvl="1"/>
            <a:r>
              <a:rPr lang="en-US" dirty="0"/>
              <a:t>The set of holes is searched to determine which hole is best to allocate</a:t>
            </a:r>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10</a:t>
            </a:fld>
            <a:endParaRPr lang="en-US"/>
          </a:p>
        </p:txBody>
      </p:sp>
    </p:spTree>
    <p:extLst>
      <p:ext uri="{BB962C8B-B14F-4D97-AF65-F5344CB8AC3E}">
        <p14:creationId xmlns:p14="http://schemas.microsoft.com/office/powerpoint/2010/main" val="23336768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NON-CONTIGUOUS ALLOCATION</a:t>
            </a:r>
            <a:endParaRPr lang="en-US" dirty="0"/>
          </a:p>
        </p:txBody>
      </p:sp>
      <p:sp>
        <p:nvSpPr>
          <p:cNvPr id="3" name="Content Placeholder 2"/>
          <p:cNvSpPr>
            <a:spLocks noGrp="1"/>
          </p:cNvSpPr>
          <p:nvPr>
            <p:ph idx="1"/>
          </p:nvPr>
        </p:nvSpPr>
        <p:spPr/>
        <p:txBody>
          <a:bodyPr/>
          <a:lstStyle/>
          <a:p>
            <a:pPr lvl="1"/>
            <a:r>
              <a:rPr lang="en-US" dirty="0"/>
              <a:t>Parts of a process can be allocated noncontiguous chunks of memory.</a:t>
            </a:r>
            <a:endParaRPr lang="en-US" sz="2400" dirty="0"/>
          </a:p>
          <a:p>
            <a:pPr lvl="1"/>
            <a:r>
              <a:rPr lang="en-US" dirty="0"/>
              <a:t>In context to memory organization, non contiguous memory allocation means the available memory space is scattered here and there it means all the free available memory space is not together at one place.</a:t>
            </a:r>
            <a:endParaRPr lang="en-US" sz="2400"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11</a:t>
            </a:fld>
            <a:endParaRPr lang="en-US"/>
          </a:p>
        </p:txBody>
      </p:sp>
    </p:spTree>
    <p:extLst>
      <p:ext uri="{BB962C8B-B14F-4D97-AF65-F5344CB8AC3E}">
        <p14:creationId xmlns:p14="http://schemas.microsoft.com/office/powerpoint/2010/main" val="20047979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a:t>What is Memory Partitioning in </a:t>
            </a:r>
            <a:r>
              <a:rPr lang="en-IN" b="1" dirty="0" smtClean="0"/>
              <a:t/>
            </a:r>
            <a:br>
              <a:rPr lang="en-IN" b="1" dirty="0" smtClean="0"/>
            </a:br>
            <a:r>
              <a:rPr lang="en-IN" b="1" dirty="0" smtClean="0"/>
              <a:t>OS?</a:t>
            </a:r>
            <a:endParaRPr lang="en-US" dirty="0"/>
          </a:p>
        </p:txBody>
      </p:sp>
      <p:sp>
        <p:nvSpPr>
          <p:cNvPr id="3" name="Content Placeholder 2"/>
          <p:cNvSpPr>
            <a:spLocks noGrp="1"/>
          </p:cNvSpPr>
          <p:nvPr>
            <p:ph idx="1"/>
          </p:nvPr>
        </p:nvSpPr>
        <p:spPr/>
        <p:txBody>
          <a:bodyPr>
            <a:normAutofit lnSpcReduction="10000"/>
          </a:bodyPr>
          <a:lstStyle/>
          <a:p>
            <a:r>
              <a:rPr lang="en-IN" dirty="0" smtClean="0"/>
              <a:t>Utilization </a:t>
            </a:r>
            <a:r>
              <a:rPr lang="en-IN" dirty="0"/>
              <a:t>of memory and flow of execution, we divide the memory into different sections to be used by the resident programs. </a:t>
            </a:r>
            <a:endParaRPr lang="en-IN" dirty="0" smtClean="0"/>
          </a:p>
          <a:p>
            <a:r>
              <a:rPr lang="en-IN" dirty="0" smtClean="0">
                <a:solidFill>
                  <a:srgbClr val="FF0000"/>
                </a:solidFill>
              </a:rPr>
              <a:t>The </a:t>
            </a:r>
            <a:r>
              <a:rPr lang="en-IN" dirty="0">
                <a:solidFill>
                  <a:srgbClr val="FF0000"/>
                </a:solidFill>
              </a:rPr>
              <a:t>process of dividing the memory into sections is called memory partitioning. </a:t>
            </a:r>
            <a:endParaRPr lang="en-IN" dirty="0" smtClean="0">
              <a:solidFill>
                <a:srgbClr val="FF0000"/>
              </a:solidFill>
            </a:endParaRPr>
          </a:p>
          <a:p>
            <a:r>
              <a:rPr lang="en-IN" dirty="0" smtClean="0"/>
              <a:t>There </a:t>
            </a:r>
            <a:r>
              <a:rPr lang="en-IN" dirty="0"/>
              <a:t>are different ways in which memory can be partitioned</a:t>
            </a:r>
            <a:r>
              <a:rPr lang="en-IN" dirty="0" smtClean="0"/>
              <a:t>:</a:t>
            </a:r>
          </a:p>
          <a:p>
            <a:pPr lvl="1"/>
            <a:r>
              <a:rPr lang="en-US" b="1" dirty="0">
                <a:solidFill>
                  <a:srgbClr val="FF0000"/>
                </a:solidFill>
              </a:rPr>
              <a:t>FIXED PARTITION </a:t>
            </a:r>
            <a:r>
              <a:rPr lang="en-US" b="1" dirty="0" smtClean="0">
                <a:solidFill>
                  <a:srgbClr val="FF0000"/>
                </a:solidFill>
              </a:rPr>
              <a:t>SCHEME</a:t>
            </a:r>
          </a:p>
          <a:p>
            <a:pPr lvl="1"/>
            <a:r>
              <a:rPr lang="en-US" b="1" dirty="0">
                <a:solidFill>
                  <a:srgbClr val="FF0000"/>
                </a:solidFill>
              </a:rPr>
              <a:t>VARIABLE PARTITION SCHEME</a:t>
            </a:r>
            <a:endParaRPr lang="en-US" dirty="0">
              <a:solidFill>
                <a:srgbClr val="FF0000"/>
              </a:solidFill>
            </a:endParaRPr>
          </a:p>
          <a:p>
            <a:pPr lvl="1"/>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12</a:t>
            </a:fld>
            <a:endParaRPr lang="en-US"/>
          </a:p>
        </p:txBody>
      </p:sp>
    </p:spTree>
    <p:extLst>
      <p:ext uri="{BB962C8B-B14F-4D97-AF65-F5344CB8AC3E}">
        <p14:creationId xmlns:p14="http://schemas.microsoft.com/office/powerpoint/2010/main" val="7637972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FIXED PARTITION </a:t>
            </a:r>
            <a:r>
              <a:rPr lang="en-US" b="1" dirty="0" smtClean="0"/>
              <a:t>SCHEME</a:t>
            </a:r>
            <a:endParaRPr lang="en-US" dirty="0"/>
          </a:p>
        </p:txBody>
      </p:sp>
      <p:sp>
        <p:nvSpPr>
          <p:cNvPr id="3" name="Content Placeholder 2"/>
          <p:cNvSpPr>
            <a:spLocks noGrp="1"/>
          </p:cNvSpPr>
          <p:nvPr>
            <p:ph idx="1"/>
          </p:nvPr>
        </p:nvSpPr>
        <p:spPr/>
        <p:txBody>
          <a:bodyPr/>
          <a:lstStyle/>
          <a:p>
            <a:r>
              <a:rPr lang="en-IN" dirty="0"/>
              <a:t>In fixed partitioning, the number of non-overlapping partitions in RAM is fixed, but the size of each partition may not be the same. </a:t>
            </a:r>
            <a:endParaRPr lang="en-IN" dirty="0" smtClean="0"/>
          </a:p>
          <a:p>
            <a:r>
              <a:rPr lang="en-IN" dirty="0"/>
              <a:t>As the allocation of memory is contiguous, no spanning is allowed. </a:t>
            </a:r>
            <a:endParaRPr lang="en-IN" dirty="0" smtClean="0"/>
          </a:p>
          <a:p>
            <a:r>
              <a:rPr lang="en-IN" dirty="0" smtClean="0"/>
              <a:t>In </a:t>
            </a:r>
            <a:r>
              <a:rPr lang="en-IN" dirty="0"/>
              <a:t>fixed partitioning, the partitions are made either before execution or during system configuration.</a:t>
            </a: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13</a:t>
            </a:fld>
            <a:endParaRPr lang="en-US"/>
          </a:p>
        </p:txBody>
      </p:sp>
    </p:spTree>
    <p:extLst>
      <p:ext uri="{BB962C8B-B14F-4D97-AF65-F5344CB8AC3E}">
        <p14:creationId xmlns:p14="http://schemas.microsoft.com/office/powerpoint/2010/main" val="25877767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14</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692696"/>
            <a:ext cx="5760640" cy="561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89775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VARIABLE PARTITION </a:t>
            </a:r>
            <a:r>
              <a:rPr lang="en-US" b="1" dirty="0" smtClean="0"/>
              <a:t>SCHEME</a:t>
            </a:r>
            <a:endParaRPr lang="en-US" dirty="0"/>
          </a:p>
        </p:txBody>
      </p:sp>
      <p:sp>
        <p:nvSpPr>
          <p:cNvPr id="3" name="Content Placeholder 2"/>
          <p:cNvSpPr>
            <a:spLocks noGrp="1"/>
          </p:cNvSpPr>
          <p:nvPr>
            <p:ph idx="1"/>
          </p:nvPr>
        </p:nvSpPr>
        <p:spPr/>
        <p:txBody>
          <a:bodyPr/>
          <a:lstStyle/>
          <a:p>
            <a:pPr lvl="0"/>
            <a:r>
              <a:rPr lang="en-US" dirty="0"/>
              <a:t>Hole – block of available memory; holes of various size are scattered throughout memory</a:t>
            </a:r>
            <a:endParaRPr lang="en-US" sz="2800" dirty="0"/>
          </a:p>
          <a:p>
            <a:pPr lvl="0"/>
            <a:r>
              <a:rPr lang="en-US" dirty="0"/>
              <a:t>When a process arrives, it is allocated memory from a hole large enough to accommodate it</a:t>
            </a:r>
            <a:endParaRPr lang="en-US" sz="2800" dirty="0"/>
          </a:p>
          <a:p>
            <a:pPr lvl="0"/>
            <a:r>
              <a:rPr lang="en-US" dirty="0"/>
              <a:t>Operating system maintains information about: </a:t>
            </a:r>
            <a:endParaRPr lang="en-US" sz="2800" dirty="0"/>
          </a:p>
          <a:p>
            <a:pPr lvl="1"/>
            <a:r>
              <a:rPr lang="en-US" dirty="0"/>
              <a:t>allocated partitions </a:t>
            </a:r>
            <a:endParaRPr lang="en-US" sz="2400" dirty="0"/>
          </a:p>
          <a:p>
            <a:pPr lvl="1"/>
            <a:r>
              <a:rPr lang="en-US" dirty="0"/>
              <a:t>free partitions (hole)</a:t>
            </a:r>
            <a:endParaRPr lang="en-US" sz="2400" dirty="0"/>
          </a:p>
          <a:p>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15</a:t>
            </a:fld>
            <a:endParaRPr lang="en-US"/>
          </a:p>
        </p:txBody>
      </p:sp>
    </p:spTree>
    <p:extLst>
      <p:ext uri="{BB962C8B-B14F-4D97-AF65-F5344CB8AC3E}">
        <p14:creationId xmlns:p14="http://schemas.microsoft.com/office/powerpoint/2010/main" val="12197653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MULTIPROGRAMMING</a:t>
            </a:r>
            <a:endParaRPr lang="en-US" dirty="0">
              <a:solidFill>
                <a:srgbClr val="FF0000"/>
              </a:solidFill>
            </a:endParaRPr>
          </a:p>
        </p:txBody>
      </p:sp>
      <p:sp>
        <p:nvSpPr>
          <p:cNvPr id="3" name="Content Placeholder 2"/>
          <p:cNvSpPr>
            <a:spLocks noGrp="1"/>
          </p:cNvSpPr>
          <p:nvPr>
            <p:ph idx="1"/>
          </p:nvPr>
        </p:nvSpPr>
        <p:spPr>
          <a:xfrm>
            <a:off x="395536" y="1412776"/>
            <a:ext cx="8291264" cy="5184575"/>
          </a:xfrm>
        </p:spPr>
        <p:txBody>
          <a:bodyPr>
            <a:normAutofit fontScale="85000" lnSpcReduction="20000"/>
          </a:bodyPr>
          <a:lstStyle/>
          <a:p>
            <a:pPr lvl="0"/>
            <a:r>
              <a:rPr lang="en-US" dirty="0"/>
              <a:t>To overcome the problem of underutilization of CPU and main memory, the multiprogramming was introduced.</a:t>
            </a:r>
          </a:p>
          <a:p>
            <a:pPr lvl="0"/>
            <a:r>
              <a:rPr lang="en-US" dirty="0"/>
              <a:t>The multiprogramming is interleaved execution of multiple jobs by the same computer.</a:t>
            </a:r>
          </a:p>
          <a:p>
            <a:pPr lvl="0"/>
            <a:r>
              <a:rPr lang="en-US" dirty="0"/>
              <a:t>In multiprogramming system, when one program is waiting for I/O transfer, there is another program ready to utilize the CPU.</a:t>
            </a:r>
          </a:p>
          <a:p>
            <a:pPr lvl="0"/>
            <a:r>
              <a:rPr lang="en-US" dirty="0"/>
              <a:t>SO it is possible for several jobs to share the time of the CPU.</a:t>
            </a:r>
          </a:p>
          <a:p>
            <a:pPr lvl="0"/>
            <a:r>
              <a:rPr lang="en-US" dirty="0"/>
              <a:t>But it is important to note that multiprogramming is not defined to be the execution of jobs at the same instance of time</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16</a:t>
            </a:fld>
            <a:endParaRPr lang="en-US"/>
          </a:p>
        </p:txBody>
      </p:sp>
    </p:spTree>
    <p:extLst>
      <p:ext uri="{BB962C8B-B14F-4D97-AF65-F5344CB8AC3E}">
        <p14:creationId xmlns:p14="http://schemas.microsoft.com/office/powerpoint/2010/main" val="34445860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17</a:t>
            </a:fld>
            <a:endParaRPr lang="en-US"/>
          </a:p>
        </p:txBody>
      </p:sp>
      <p:pic>
        <p:nvPicPr>
          <p:cNvPr id="6" name="Content Placeholder 5"/>
          <p:cNvPicPr>
            <a:picLocks noGrp="1"/>
          </p:cNvPicPr>
          <p:nvPr>
            <p:ph idx="1"/>
          </p:nvPr>
        </p:nvPicPr>
        <p:blipFill>
          <a:blip r:embed="rId2"/>
          <a:stretch>
            <a:fillRect/>
          </a:stretch>
        </p:blipFill>
        <p:spPr>
          <a:xfrm>
            <a:off x="107504" y="116632"/>
            <a:ext cx="8928992" cy="6624736"/>
          </a:xfrm>
          <a:prstGeom prst="rect">
            <a:avLst/>
          </a:prstGeom>
        </p:spPr>
      </p:pic>
    </p:spTree>
    <p:extLst>
      <p:ext uri="{BB962C8B-B14F-4D97-AF65-F5344CB8AC3E}">
        <p14:creationId xmlns:p14="http://schemas.microsoft.com/office/powerpoint/2010/main" val="2261147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STORAGE </a:t>
            </a:r>
            <a:r>
              <a:rPr lang="en-US" b="1" dirty="0" smtClean="0"/>
              <a:t>HIERARCHY</a:t>
            </a: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18</a:t>
            </a:fld>
            <a:endParaRPr lang="en-US"/>
          </a:p>
        </p:txBody>
      </p:sp>
      <p:pic>
        <p:nvPicPr>
          <p:cNvPr id="6" name="Content Placeholder 5"/>
          <p:cNvPicPr>
            <a:picLocks noGrp="1"/>
          </p:cNvPicPr>
          <p:nvPr>
            <p:ph idx="1"/>
          </p:nvPr>
        </p:nvPicPr>
        <p:blipFill>
          <a:blip r:embed="rId2">
            <a:clrChange>
              <a:clrFrom>
                <a:srgbClr val="FFFFFF"/>
              </a:clrFrom>
              <a:clrTo>
                <a:srgbClr val="FFFFFF">
                  <a:alpha val="0"/>
                </a:srgbClr>
              </a:clrTo>
            </a:clrChange>
            <a:duotone>
              <a:prstClr val="black"/>
              <a:schemeClr val="accent1">
                <a:tint val="45000"/>
                <a:satMod val="400000"/>
              </a:schemeClr>
            </a:duotone>
          </a:blip>
          <a:stretch>
            <a:fillRect/>
          </a:stretch>
        </p:blipFill>
        <p:spPr>
          <a:xfrm>
            <a:off x="1043608" y="1412776"/>
            <a:ext cx="6984776" cy="4968552"/>
          </a:xfrm>
          <a:prstGeom prst="rect">
            <a:avLst/>
          </a:prstGeom>
          <a:effectLst>
            <a:outerShdw blurRad="50800" dist="38100" dir="5400000" algn="t" rotWithShape="0">
              <a:prstClr val="black">
                <a:alpha val="40000"/>
              </a:prstClr>
            </a:outerShdw>
          </a:effectLst>
          <a:scene3d>
            <a:camera prst="orthographicFront"/>
            <a:lightRig rig="threePt" dir="t"/>
          </a:scene3d>
          <a:sp3d>
            <a:bevelT/>
          </a:sp3d>
        </p:spPr>
      </p:pic>
    </p:spTree>
    <p:extLst>
      <p:ext uri="{BB962C8B-B14F-4D97-AF65-F5344CB8AC3E}">
        <p14:creationId xmlns:p14="http://schemas.microsoft.com/office/powerpoint/2010/main" val="5479268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STORAGE HIERARCHY</a:t>
            </a:r>
            <a:endParaRPr lang="en-US" dirty="0"/>
          </a:p>
        </p:txBody>
      </p:sp>
      <p:sp>
        <p:nvSpPr>
          <p:cNvPr id="3" name="Content Placeholder 2"/>
          <p:cNvSpPr>
            <a:spLocks noGrp="1"/>
          </p:cNvSpPr>
          <p:nvPr>
            <p:ph idx="1"/>
          </p:nvPr>
        </p:nvSpPr>
        <p:spPr/>
        <p:txBody>
          <a:bodyPr>
            <a:normAutofit fontScale="92500"/>
          </a:bodyPr>
          <a:lstStyle/>
          <a:p>
            <a:pPr lvl="0" algn="just"/>
            <a:r>
              <a:rPr lang="en-US" dirty="0"/>
              <a:t>The wide variety of storage systems in a computer system can be organized in a hierarchy according to their speed and their cost.</a:t>
            </a:r>
          </a:p>
          <a:p>
            <a:pPr lvl="0" algn="just"/>
            <a:r>
              <a:rPr lang="en-US" dirty="0"/>
              <a:t>The higher levels are expensive but fast. As we move down the hierarchy, the cost per bit decreases, whereas the access time increases.</a:t>
            </a:r>
          </a:p>
          <a:p>
            <a:pPr lvl="0" algn="just"/>
            <a:r>
              <a:rPr lang="en-US" dirty="0"/>
              <a:t>The reason for using the slower memory </a:t>
            </a:r>
            <a:r>
              <a:rPr lang="en-US" dirty="0" err="1"/>
              <a:t>decives</a:t>
            </a:r>
            <a:r>
              <a:rPr lang="en-US" dirty="0"/>
              <a:t> is that they are cheaper than the faster ones. </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19</a:t>
            </a:fld>
            <a:endParaRPr lang="en-US"/>
          </a:p>
        </p:txBody>
      </p:sp>
    </p:spTree>
    <p:extLst>
      <p:ext uri="{BB962C8B-B14F-4D97-AF65-F5344CB8AC3E}">
        <p14:creationId xmlns:p14="http://schemas.microsoft.com/office/powerpoint/2010/main" val="24650718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6000" b="1" dirty="0" smtClean="0">
                <a:solidFill>
                  <a:srgbClr val="FF0000"/>
                </a:solidFill>
              </a:rPr>
              <a:t>SYLLUBUS</a:t>
            </a:r>
            <a:endParaRPr lang="en-US" sz="6000" b="1" dirty="0">
              <a:solidFill>
                <a:srgbClr val="FF0000"/>
              </a:solidFill>
            </a:endParaRPr>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412776"/>
            <a:ext cx="8352928"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5"/>
          <p:cNvSpPr>
            <a:spLocks noGrp="1"/>
          </p:cNvSpPr>
          <p:nvPr>
            <p:ph type="ftr" sz="quarter" idx="11"/>
          </p:nvPr>
        </p:nvSpPr>
        <p:spPr/>
        <p:txBody>
          <a:bodyPr/>
          <a:lstStyle/>
          <a:p>
            <a:r>
              <a:rPr lang="en-US" dirty="0" smtClean="0"/>
              <a:t>Ms. B KEERTHI SAMHITHA, </a:t>
            </a:r>
            <a:r>
              <a:rPr lang="en-US" dirty="0" err="1" smtClean="0"/>
              <a:t>Asst</a:t>
            </a:r>
            <a:r>
              <a:rPr lang="en-US" dirty="0" smtClean="0"/>
              <a:t> Prof - CSE</a:t>
            </a:r>
            <a:endParaRPr lang="en-US" dirty="0"/>
          </a:p>
        </p:txBody>
      </p:sp>
      <p:sp>
        <p:nvSpPr>
          <p:cNvPr id="7" name="Slide Number Placeholder 6"/>
          <p:cNvSpPr>
            <a:spLocks noGrp="1"/>
          </p:cNvSpPr>
          <p:nvPr>
            <p:ph type="sldNum" sz="quarter" idx="12"/>
          </p:nvPr>
        </p:nvSpPr>
        <p:spPr/>
        <p:txBody>
          <a:bodyPr/>
          <a:lstStyle/>
          <a:p>
            <a:fld id="{A307B48E-5347-4272-B1F0-0C266D2F26E4}" type="slidenum">
              <a:rPr lang="en-US" smtClean="0"/>
              <a:t>2</a:t>
            </a:fld>
            <a:endParaRPr lang="en-US"/>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4365104"/>
            <a:ext cx="9036496"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64482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Dynamic Loading</a:t>
            </a:r>
            <a:r>
              <a:rPr lang="en-US" b="1" dirty="0" smtClean="0"/>
              <a:t>?</a:t>
            </a:r>
            <a:endParaRPr lang="en-US" dirty="0"/>
          </a:p>
        </p:txBody>
      </p:sp>
      <p:sp>
        <p:nvSpPr>
          <p:cNvPr id="3" name="Content Placeholder 2"/>
          <p:cNvSpPr>
            <a:spLocks noGrp="1"/>
          </p:cNvSpPr>
          <p:nvPr>
            <p:ph idx="1"/>
          </p:nvPr>
        </p:nvSpPr>
        <p:spPr/>
        <p:txBody>
          <a:bodyPr/>
          <a:lstStyle/>
          <a:p>
            <a:r>
              <a:rPr lang="en-IN" dirty="0"/>
              <a:t>Dynamic loading is a routine of a program which is not loaded until the program calls it. </a:t>
            </a:r>
            <a:endParaRPr lang="en-IN" dirty="0" smtClean="0"/>
          </a:p>
          <a:p>
            <a:r>
              <a:rPr lang="en-IN" dirty="0" smtClean="0"/>
              <a:t>All </a:t>
            </a:r>
            <a:r>
              <a:rPr lang="en-IN" dirty="0"/>
              <a:t>routines should be contained on disk in a </a:t>
            </a:r>
            <a:r>
              <a:rPr lang="en-IN" dirty="0" err="1"/>
              <a:t>relocatable</a:t>
            </a:r>
            <a:r>
              <a:rPr lang="en-IN" dirty="0"/>
              <a:t> load format. </a:t>
            </a:r>
            <a:endParaRPr lang="en-IN" dirty="0" smtClean="0"/>
          </a:p>
          <a:p>
            <a:r>
              <a:rPr lang="en-IN" dirty="0" smtClean="0"/>
              <a:t>The </a:t>
            </a:r>
            <a:r>
              <a:rPr lang="en-IN" dirty="0"/>
              <a:t>main program will be loaded into memory and will be executed. </a:t>
            </a:r>
            <a:endParaRPr lang="en-IN" dirty="0" smtClean="0"/>
          </a:p>
          <a:p>
            <a:r>
              <a:rPr lang="en-IN" dirty="0" smtClean="0"/>
              <a:t>Dynamic </a:t>
            </a:r>
            <a:r>
              <a:rPr lang="en-IN" dirty="0"/>
              <a:t>loading also provides better memory space utilization.</a:t>
            </a: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20</a:t>
            </a:fld>
            <a:endParaRPr lang="en-US"/>
          </a:p>
        </p:txBody>
      </p:sp>
    </p:spTree>
    <p:extLst>
      <p:ext uri="{BB962C8B-B14F-4D97-AF65-F5344CB8AC3E}">
        <p14:creationId xmlns:p14="http://schemas.microsoft.com/office/powerpoint/2010/main" val="19001029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Dynamic Linking</a:t>
            </a:r>
            <a:r>
              <a:rPr lang="en-US" b="1"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IN" dirty="0"/>
              <a:t>Linking is a method that helps OS to collect and merge various modules of code and data into a single executable file. </a:t>
            </a:r>
            <a:endParaRPr lang="en-IN" dirty="0" smtClean="0"/>
          </a:p>
          <a:p>
            <a:r>
              <a:rPr lang="en-IN" dirty="0" smtClean="0"/>
              <a:t>The </a:t>
            </a:r>
            <a:r>
              <a:rPr lang="en-IN" dirty="0"/>
              <a:t>file can be loaded into memory and executed. </a:t>
            </a:r>
            <a:endParaRPr lang="en-IN" dirty="0" smtClean="0"/>
          </a:p>
          <a:p>
            <a:r>
              <a:rPr lang="en-IN" dirty="0" smtClean="0"/>
              <a:t>OS </a:t>
            </a:r>
            <a:r>
              <a:rPr lang="en-IN" dirty="0"/>
              <a:t>can link system-level libraries into a program that combines the libraries at load time. </a:t>
            </a:r>
            <a:endParaRPr lang="en-IN" dirty="0" smtClean="0"/>
          </a:p>
          <a:p>
            <a:r>
              <a:rPr lang="en-IN" dirty="0" smtClean="0"/>
              <a:t>In </a:t>
            </a:r>
            <a:r>
              <a:rPr lang="en-IN" dirty="0"/>
              <a:t>Dynamic linking method, libraries are linked at execution time, so program code size can remain small.</a:t>
            </a: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21</a:t>
            </a:fld>
            <a:endParaRPr lang="en-US"/>
          </a:p>
        </p:txBody>
      </p:sp>
    </p:spTree>
    <p:extLst>
      <p:ext uri="{BB962C8B-B14F-4D97-AF65-F5344CB8AC3E}">
        <p14:creationId xmlns:p14="http://schemas.microsoft.com/office/powerpoint/2010/main" val="26540955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b="1" dirty="0"/>
              <a:t>Static and Dynamic </a:t>
            </a:r>
            <a:r>
              <a:rPr lang="en-US" b="1" dirty="0" smtClean="0"/>
              <a:t>Loading</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67544" y="2060848"/>
            <a:ext cx="8064896"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22</a:t>
            </a:fld>
            <a:endParaRPr lang="en-US"/>
          </a:p>
        </p:txBody>
      </p:sp>
    </p:spTree>
    <p:extLst>
      <p:ext uri="{BB962C8B-B14F-4D97-AF65-F5344CB8AC3E}">
        <p14:creationId xmlns:p14="http://schemas.microsoft.com/office/powerpoint/2010/main" val="23242346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Static and Dynamic </a:t>
            </a:r>
            <a:r>
              <a:rPr lang="en-US" b="1" dirty="0" smtClean="0"/>
              <a:t>Linking</a:t>
            </a: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23</a:t>
            </a:fld>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2132856"/>
            <a:ext cx="8064896"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49665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SWAPPING</a:t>
            </a:r>
            <a:endParaRPr lang="en-US" b="1" dirty="0">
              <a:solidFill>
                <a:srgbClr val="FF0000"/>
              </a:solidFill>
            </a:endParaRPr>
          </a:p>
        </p:txBody>
      </p:sp>
      <p:sp>
        <p:nvSpPr>
          <p:cNvPr id="3" name="Content Placeholder 2"/>
          <p:cNvSpPr>
            <a:spLocks noGrp="1"/>
          </p:cNvSpPr>
          <p:nvPr>
            <p:ph idx="1"/>
          </p:nvPr>
        </p:nvSpPr>
        <p:spPr>
          <a:xfrm>
            <a:off x="457200" y="1124744"/>
            <a:ext cx="8229600" cy="5001419"/>
          </a:xfrm>
        </p:spPr>
        <p:txBody>
          <a:bodyPr>
            <a:normAutofit/>
          </a:bodyPr>
          <a:lstStyle/>
          <a:p>
            <a:r>
              <a:rPr lang="en-IN" dirty="0"/>
              <a:t>Swapping is a method in which the process should be swapped temporarily from the main memory to the backing store. </a:t>
            </a:r>
            <a:endParaRPr lang="en-IN" dirty="0" smtClean="0"/>
          </a:p>
          <a:p>
            <a:r>
              <a:rPr lang="en-IN" dirty="0" smtClean="0"/>
              <a:t>It </a:t>
            </a:r>
            <a:r>
              <a:rPr lang="en-IN" dirty="0"/>
              <a:t>will be later brought back into the memory for continue execution</a:t>
            </a:r>
            <a:r>
              <a:rPr lang="en-IN" dirty="0" smtClean="0"/>
              <a:t>.</a:t>
            </a:r>
          </a:p>
          <a:p>
            <a:pPr lvl="0"/>
            <a:r>
              <a:rPr lang="en-US" dirty="0"/>
              <a:t>Major time consuming part of swapping is transfer time. </a:t>
            </a:r>
          </a:p>
          <a:p>
            <a:pPr lvl="0"/>
            <a:r>
              <a:rPr lang="en-US" dirty="0"/>
              <a:t>Total transfer time is directly proportional to the amount of memory swapped. </a:t>
            </a:r>
            <a:endParaRPr lang="en-US" dirty="0" smtClean="0"/>
          </a:p>
          <a:p>
            <a:pPr marL="0" lvl="0" indent="0">
              <a:buNone/>
            </a:pPr>
            <a:endParaRPr lang="en-US" dirty="0"/>
          </a:p>
          <a:p>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24</a:t>
            </a:fld>
            <a:endParaRPr lang="en-US"/>
          </a:p>
        </p:txBody>
      </p:sp>
    </p:spTree>
    <p:extLst>
      <p:ext uri="{BB962C8B-B14F-4D97-AF65-F5344CB8AC3E}">
        <p14:creationId xmlns:p14="http://schemas.microsoft.com/office/powerpoint/2010/main" val="15633675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25</a:t>
            </a:fld>
            <a:endParaRPr lang="en-US"/>
          </a:p>
        </p:txBody>
      </p:sp>
      <p:pic>
        <p:nvPicPr>
          <p:cNvPr id="6" name="Content Placeholder 5"/>
          <p:cNvPicPr>
            <a:picLocks noGrp="1"/>
          </p:cNvPicPr>
          <p:nvPr>
            <p:ph idx="1"/>
          </p:nvPr>
        </p:nvPicPr>
        <p:blipFill>
          <a:blip r:embed="rId2"/>
          <a:stretch>
            <a:fillRect/>
          </a:stretch>
        </p:blipFill>
        <p:spPr>
          <a:xfrm>
            <a:off x="467544" y="836712"/>
            <a:ext cx="7488832" cy="5256584"/>
          </a:xfrm>
          <a:prstGeom prst="rect">
            <a:avLst/>
          </a:prstGeom>
        </p:spPr>
      </p:pic>
    </p:spTree>
    <p:extLst>
      <p:ext uri="{BB962C8B-B14F-4D97-AF65-F5344CB8AC3E}">
        <p14:creationId xmlns:p14="http://schemas.microsoft.com/office/powerpoint/2010/main" val="24638913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BENEFITS OF SWAPPING</a:t>
            </a:r>
            <a:endParaRPr lang="en-US" dirty="0"/>
          </a:p>
        </p:txBody>
      </p:sp>
      <p:sp>
        <p:nvSpPr>
          <p:cNvPr id="3" name="Content Placeholder 2"/>
          <p:cNvSpPr>
            <a:spLocks noGrp="1"/>
          </p:cNvSpPr>
          <p:nvPr>
            <p:ph idx="1"/>
          </p:nvPr>
        </p:nvSpPr>
        <p:spPr>
          <a:xfrm>
            <a:off x="457200" y="1268760"/>
            <a:ext cx="8229600" cy="5040560"/>
          </a:xfrm>
        </p:spPr>
        <p:txBody>
          <a:bodyPr>
            <a:normAutofit fontScale="92500"/>
          </a:bodyPr>
          <a:lstStyle/>
          <a:p>
            <a:r>
              <a:rPr lang="en-IN" dirty="0"/>
              <a:t>It offers a higher degree of multiprogramming.</a:t>
            </a:r>
          </a:p>
          <a:p>
            <a:r>
              <a:rPr lang="en-IN" dirty="0"/>
              <a:t>Allows dynamic relocation. </a:t>
            </a:r>
            <a:r>
              <a:rPr lang="en-IN" dirty="0">
                <a:solidFill>
                  <a:srgbClr val="FF0000"/>
                </a:solidFill>
              </a:rPr>
              <a:t>For example, if address binding at execution time is being used, then processes can be swap in different locations. Else in case of compile and load time bindings, processes should be moved to the same location.</a:t>
            </a:r>
          </a:p>
          <a:p>
            <a:r>
              <a:rPr lang="en-IN" dirty="0"/>
              <a:t>It helps to get better utilization of memory.</a:t>
            </a:r>
          </a:p>
          <a:p>
            <a:r>
              <a:rPr lang="en-IN" dirty="0"/>
              <a:t>Minimum wastage of CPU time on completion so it can easily be applied to a priority-based scheduling method to improve its performance.</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26</a:t>
            </a:fld>
            <a:endParaRPr lang="en-US"/>
          </a:p>
        </p:txBody>
      </p:sp>
    </p:spTree>
    <p:extLst>
      <p:ext uri="{BB962C8B-B14F-4D97-AF65-F5344CB8AC3E}">
        <p14:creationId xmlns:p14="http://schemas.microsoft.com/office/powerpoint/2010/main" val="6670123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Memory </a:t>
            </a:r>
            <a:r>
              <a:rPr lang="en-US" b="1" dirty="0" smtClean="0"/>
              <a:t>allocation?</a:t>
            </a:r>
            <a:endParaRPr lang="en-US" dirty="0"/>
          </a:p>
        </p:txBody>
      </p:sp>
      <p:sp>
        <p:nvSpPr>
          <p:cNvPr id="3" name="Content Placeholder 2"/>
          <p:cNvSpPr>
            <a:spLocks noGrp="1"/>
          </p:cNvSpPr>
          <p:nvPr>
            <p:ph idx="1"/>
          </p:nvPr>
        </p:nvSpPr>
        <p:spPr>
          <a:xfrm>
            <a:off x="457200" y="1600200"/>
            <a:ext cx="8229600" cy="4709120"/>
          </a:xfrm>
        </p:spPr>
        <p:txBody>
          <a:bodyPr>
            <a:normAutofit lnSpcReduction="10000"/>
          </a:bodyPr>
          <a:lstStyle/>
          <a:p>
            <a:pPr algn="just"/>
            <a:r>
              <a:rPr lang="en-IN" dirty="0"/>
              <a:t>Memory allocation is a process by which computer programs are assigned memory or space.</a:t>
            </a:r>
          </a:p>
          <a:p>
            <a:pPr algn="just"/>
            <a:r>
              <a:rPr lang="en-IN" dirty="0"/>
              <a:t>Here, main memory is divided into two types of partitions</a:t>
            </a:r>
          </a:p>
          <a:p>
            <a:pPr algn="just"/>
            <a:r>
              <a:rPr lang="en-IN" b="1" dirty="0">
                <a:solidFill>
                  <a:srgbClr val="FF0000"/>
                </a:solidFill>
              </a:rPr>
              <a:t>Low Memory</a:t>
            </a:r>
            <a:r>
              <a:rPr lang="en-IN" dirty="0">
                <a:solidFill>
                  <a:srgbClr val="FF0000"/>
                </a:solidFill>
              </a:rPr>
              <a:t> </a:t>
            </a:r>
            <a:r>
              <a:rPr lang="en-IN" dirty="0"/>
              <a:t>- Operating system resides in this type of memory.</a:t>
            </a:r>
          </a:p>
          <a:p>
            <a:pPr algn="just"/>
            <a:r>
              <a:rPr lang="en-IN" b="1" dirty="0">
                <a:solidFill>
                  <a:srgbClr val="FF0000"/>
                </a:solidFill>
              </a:rPr>
              <a:t>High </a:t>
            </a:r>
            <a:r>
              <a:rPr lang="en-IN" b="1" dirty="0" smtClean="0">
                <a:solidFill>
                  <a:srgbClr val="FF0000"/>
                </a:solidFill>
              </a:rPr>
              <a:t>Memory </a:t>
            </a:r>
            <a:r>
              <a:rPr lang="en-IN" dirty="0" smtClean="0"/>
              <a:t>- </a:t>
            </a:r>
            <a:r>
              <a:rPr lang="en-IN" dirty="0"/>
              <a:t>User processes are held in high memory.</a:t>
            </a:r>
          </a:p>
          <a:p>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27</a:t>
            </a:fld>
            <a:endParaRPr lang="en-US"/>
          </a:p>
        </p:txBody>
      </p:sp>
    </p:spTree>
    <p:extLst>
      <p:ext uri="{BB962C8B-B14F-4D97-AF65-F5344CB8AC3E}">
        <p14:creationId xmlns:p14="http://schemas.microsoft.com/office/powerpoint/2010/main" val="41147081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Partition </a:t>
            </a:r>
            <a:r>
              <a:rPr lang="en-US" b="1" dirty="0" smtClean="0"/>
              <a:t>Allocation</a:t>
            </a:r>
            <a:endParaRPr lang="en-US" dirty="0"/>
          </a:p>
        </p:txBody>
      </p:sp>
      <p:sp>
        <p:nvSpPr>
          <p:cNvPr id="3" name="Content Placeholder 2"/>
          <p:cNvSpPr>
            <a:spLocks noGrp="1"/>
          </p:cNvSpPr>
          <p:nvPr>
            <p:ph idx="1"/>
          </p:nvPr>
        </p:nvSpPr>
        <p:spPr>
          <a:xfrm>
            <a:off x="457200" y="1268760"/>
            <a:ext cx="8229600" cy="5112568"/>
          </a:xfrm>
        </p:spPr>
        <p:txBody>
          <a:bodyPr/>
          <a:lstStyle/>
          <a:p>
            <a:r>
              <a:rPr lang="en-IN" dirty="0"/>
              <a:t>Memory is divided into different blocks or partitions. </a:t>
            </a:r>
            <a:endParaRPr lang="en-IN" dirty="0" smtClean="0"/>
          </a:p>
          <a:p>
            <a:r>
              <a:rPr lang="en-IN" dirty="0" smtClean="0"/>
              <a:t>Each </a:t>
            </a:r>
            <a:r>
              <a:rPr lang="en-IN" dirty="0"/>
              <a:t>process is allocated according to the requirement. </a:t>
            </a:r>
            <a:endParaRPr lang="en-IN" dirty="0" smtClean="0"/>
          </a:p>
          <a:p>
            <a:r>
              <a:rPr lang="en-IN" dirty="0" smtClean="0"/>
              <a:t>Partition </a:t>
            </a:r>
            <a:r>
              <a:rPr lang="en-IN" dirty="0"/>
              <a:t>allocation is an ideal method to avoid internal </a:t>
            </a:r>
            <a:r>
              <a:rPr lang="en-IN" dirty="0" smtClean="0"/>
              <a:t>fragmentation</a:t>
            </a:r>
          </a:p>
          <a:p>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28</a:t>
            </a:fld>
            <a:endParaRPr lang="en-US"/>
          </a:p>
        </p:txBody>
      </p:sp>
    </p:spTree>
    <p:extLst>
      <p:ext uri="{BB962C8B-B14F-4D97-AF65-F5344CB8AC3E}">
        <p14:creationId xmlns:p14="http://schemas.microsoft.com/office/powerpoint/2010/main" val="40042903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PARTITION ALLOCATION</a:t>
            </a:r>
            <a:endParaRPr lang="en-US" b="1" dirty="0">
              <a:solidFill>
                <a:srgbClr val="FF0000"/>
              </a:solidFill>
            </a:endParaRPr>
          </a:p>
        </p:txBody>
      </p:sp>
      <p:sp>
        <p:nvSpPr>
          <p:cNvPr id="3" name="Content Placeholder 2"/>
          <p:cNvSpPr>
            <a:spLocks noGrp="1"/>
          </p:cNvSpPr>
          <p:nvPr>
            <p:ph idx="1"/>
          </p:nvPr>
        </p:nvSpPr>
        <p:spPr>
          <a:xfrm>
            <a:off x="457200" y="1600200"/>
            <a:ext cx="8291264" cy="4781128"/>
          </a:xfrm>
        </p:spPr>
        <p:txBody>
          <a:bodyPr>
            <a:noAutofit/>
          </a:bodyPr>
          <a:lstStyle/>
          <a:p>
            <a:pPr>
              <a:lnSpc>
                <a:spcPct val="120000"/>
              </a:lnSpc>
            </a:pPr>
            <a:r>
              <a:rPr lang="en-IN" sz="2400" dirty="0"/>
              <a:t>Below are the various partition allocation schemes :</a:t>
            </a:r>
          </a:p>
          <a:p>
            <a:pPr>
              <a:lnSpc>
                <a:spcPct val="120000"/>
              </a:lnSpc>
            </a:pPr>
            <a:r>
              <a:rPr lang="en-IN" sz="2400" b="1" dirty="0">
                <a:solidFill>
                  <a:srgbClr val="FF0000"/>
                </a:solidFill>
              </a:rPr>
              <a:t>First Fit</a:t>
            </a:r>
            <a:r>
              <a:rPr lang="en-IN" sz="2400" dirty="0">
                <a:solidFill>
                  <a:srgbClr val="FF0000"/>
                </a:solidFill>
              </a:rPr>
              <a:t>: </a:t>
            </a:r>
            <a:r>
              <a:rPr lang="en-IN" sz="2400" dirty="0"/>
              <a:t>In this type fit, the partition is allocated, which is the first sufficient block from the beginning of the main memory.</a:t>
            </a:r>
          </a:p>
          <a:p>
            <a:pPr>
              <a:lnSpc>
                <a:spcPct val="120000"/>
              </a:lnSpc>
            </a:pPr>
            <a:r>
              <a:rPr lang="en-IN" sz="2400" b="1" dirty="0">
                <a:solidFill>
                  <a:srgbClr val="FF0000"/>
                </a:solidFill>
              </a:rPr>
              <a:t>Best Fit:</a:t>
            </a:r>
            <a:r>
              <a:rPr lang="en-IN" sz="2400" b="1" dirty="0"/>
              <a:t> </a:t>
            </a:r>
            <a:r>
              <a:rPr lang="en-IN" sz="2400" dirty="0"/>
              <a:t>It allocates the process to the partition that is the first smallest partition among the free partitions.</a:t>
            </a:r>
          </a:p>
          <a:p>
            <a:pPr>
              <a:lnSpc>
                <a:spcPct val="120000"/>
              </a:lnSpc>
            </a:pPr>
            <a:r>
              <a:rPr lang="en-IN" sz="2400" b="1" dirty="0">
                <a:solidFill>
                  <a:srgbClr val="FF0000"/>
                </a:solidFill>
              </a:rPr>
              <a:t>Worst Fit:</a:t>
            </a:r>
            <a:r>
              <a:rPr lang="en-IN" sz="2400" b="1" dirty="0"/>
              <a:t> </a:t>
            </a:r>
            <a:r>
              <a:rPr lang="en-IN" sz="2400" dirty="0"/>
              <a:t>It allocates the process to the</a:t>
            </a:r>
            <a:r>
              <a:rPr lang="en-IN" sz="2400" b="1" dirty="0"/>
              <a:t> </a:t>
            </a:r>
            <a:r>
              <a:rPr lang="en-IN" sz="2400" dirty="0"/>
              <a:t>partition, which is the largest sufficient freely available partition in the main memory.</a:t>
            </a:r>
          </a:p>
          <a:p>
            <a:pPr>
              <a:lnSpc>
                <a:spcPct val="120000"/>
              </a:lnSpc>
            </a:pPr>
            <a:r>
              <a:rPr lang="en-IN" sz="2400" b="1" dirty="0">
                <a:solidFill>
                  <a:srgbClr val="FF0000"/>
                </a:solidFill>
              </a:rPr>
              <a:t>Next Fit:</a:t>
            </a:r>
            <a:r>
              <a:rPr lang="en-IN" sz="2400" dirty="0"/>
              <a:t> It is mostly similar to the first Fit, but this Fit, searches for the first sufficient partition from the last allocation point.</a:t>
            </a:r>
          </a:p>
          <a:p>
            <a:pPr>
              <a:lnSpc>
                <a:spcPct val="120000"/>
              </a:lnSpc>
            </a:pPr>
            <a:endParaRPr lang="en-US" sz="2400"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29</a:t>
            </a:fld>
            <a:endParaRPr lang="en-US"/>
          </a:p>
        </p:txBody>
      </p:sp>
    </p:spTree>
    <p:extLst>
      <p:ext uri="{BB962C8B-B14F-4D97-AF65-F5344CB8AC3E}">
        <p14:creationId xmlns:p14="http://schemas.microsoft.com/office/powerpoint/2010/main" val="23157995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3</a:t>
            </a:fld>
            <a:endParaRPr lang="en-US"/>
          </a:p>
        </p:txBody>
      </p:sp>
      <p:sp>
        <p:nvSpPr>
          <p:cNvPr id="6" name="Title 5"/>
          <p:cNvSpPr txBox="1">
            <a:spLocks noGrp="1"/>
          </p:cNvSpPr>
          <p:nvPr>
            <p:ph type="title"/>
          </p:nvPr>
        </p:nvSpPr>
        <p:spPr>
          <a:xfrm>
            <a:off x="457200" y="384473"/>
            <a:ext cx="8229600" cy="923330"/>
          </a:xfrm>
          <a:prstGeom prst="rect">
            <a:avLst/>
          </a:prstGeom>
          <a:noFill/>
        </p:spPr>
        <p:txBody>
          <a:bodyPr wrap="square" rtlCol="0">
            <a:spAutoFit/>
          </a:bodyPr>
          <a:lstStyle/>
          <a:p>
            <a:r>
              <a:rPr lang="en-US" sz="5400" b="1" dirty="0" smtClean="0">
                <a:solidFill>
                  <a:srgbClr val="FF0000"/>
                </a:solidFill>
              </a:rPr>
              <a:t>COURSE  OUTCOMES</a:t>
            </a:r>
            <a:endParaRPr lang="en-US" sz="5400" b="1" dirty="0">
              <a:solidFill>
                <a:srgbClr val="FF000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952194875"/>
              </p:ext>
            </p:extLst>
          </p:nvPr>
        </p:nvGraphicFramePr>
        <p:xfrm>
          <a:off x="899592" y="1412776"/>
          <a:ext cx="7488832" cy="4876463"/>
        </p:xfrm>
        <a:graphic>
          <a:graphicData uri="http://schemas.openxmlformats.org/drawingml/2006/table">
            <a:tbl>
              <a:tblPr firstRow="1" firstCol="1" lastRow="1" lastCol="1" bandRow="1" bandCol="1">
                <a:tableStyleId>{5C22544A-7EE6-4342-B048-85BDC9FD1C3A}</a:tableStyleId>
              </a:tblPr>
              <a:tblGrid>
                <a:gridCol w="1347116"/>
                <a:gridCol w="6141716"/>
              </a:tblGrid>
              <a:tr h="853817">
                <a:tc>
                  <a:txBody>
                    <a:bodyPr/>
                    <a:lstStyle/>
                    <a:p>
                      <a:pPr algn="ctr">
                        <a:lnSpc>
                          <a:spcPct val="107000"/>
                        </a:lnSpc>
                        <a:spcAft>
                          <a:spcPts val="800"/>
                        </a:spcAft>
                      </a:pPr>
                      <a:r>
                        <a:rPr lang="en-IN" sz="2000" dirty="0">
                          <a:solidFill>
                            <a:schemeClr val="tx1"/>
                          </a:solidFill>
                          <a:effectLst/>
                        </a:rPr>
                        <a:t>SCS1301.1</a:t>
                      </a:r>
                      <a:endParaRPr lang="en-US" sz="2000" dirty="0">
                        <a:solidFill>
                          <a:schemeClr val="tx1"/>
                        </a:solidFill>
                        <a:effectLst/>
                        <a:latin typeface="Calibri"/>
                        <a:ea typeface="Calibri"/>
                        <a:cs typeface="Times New Roman"/>
                      </a:endParaRPr>
                    </a:p>
                  </a:txBody>
                  <a:tcPr marL="0" marR="0" marT="0" marB="0" anchor="ctr"/>
                </a:tc>
                <a:tc>
                  <a:txBody>
                    <a:bodyPr/>
                    <a:lstStyle/>
                    <a:p>
                      <a:pPr algn="l" hangingPunct="0">
                        <a:lnSpc>
                          <a:spcPct val="107000"/>
                        </a:lnSpc>
                        <a:spcAft>
                          <a:spcPts val="0"/>
                        </a:spcAft>
                      </a:pPr>
                      <a:r>
                        <a:rPr lang="en-IN" sz="2000" dirty="0" smtClean="0">
                          <a:solidFill>
                            <a:schemeClr val="tx1"/>
                          </a:solidFill>
                          <a:effectLst/>
                        </a:rPr>
                        <a:t>Comprehend </a:t>
                      </a:r>
                      <a:r>
                        <a:rPr lang="en-IN" sz="2000" dirty="0">
                          <a:solidFill>
                            <a:schemeClr val="tx1"/>
                          </a:solidFill>
                          <a:effectLst/>
                        </a:rPr>
                        <a:t>knowledge about Operating system components and  services.</a:t>
                      </a:r>
                      <a:endParaRPr lang="en-US" sz="2000" dirty="0">
                        <a:solidFill>
                          <a:schemeClr val="tx1"/>
                        </a:solidFill>
                        <a:effectLst/>
                        <a:latin typeface="Calibri"/>
                        <a:ea typeface="Calibri"/>
                        <a:cs typeface="Times New Roman"/>
                      </a:endParaRPr>
                    </a:p>
                  </a:txBody>
                  <a:tcPr marL="0" marR="0" marT="0" marB="0" anchor="ctr"/>
                </a:tc>
              </a:tr>
              <a:tr h="729884">
                <a:tc>
                  <a:txBody>
                    <a:bodyPr/>
                    <a:lstStyle/>
                    <a:p>
                      <a:pPr algn="ctr">
                        <a:lnSpc>
                          <a:spcPct val="107000"/>
                        </a:lnSpc>
                        <a:spcAft>
                          <a:spcPts val="800"/>
                        </a:spcAft>
                      </a:pPr>
                      <a:r>
                        <a:rPr lang="en-IN" sz="2000" dirty="0">
                          <a:solidFill>
                            <a:schemeClr val="tx1"/>
                          </a:solidFill>
                          <a:effectLst/>
                        </a:rPr>
                        <a:t>SCS1301.2</a:t>
                      </a:r>
                      <a:endParaRPr lang="en-US" sz="2000" dirty="0">
                        <a:solidFill>
                          <a:schemeClr val="tx1"/>
                        </a:solidFill>
                        <a:effectLst/>
                        <a:latin typeface="Calibri"/>
                        <a:ea typeface="Calibri"/>
                        <a:cs typeface="Times New Roman"/>
                      </a:endParaRPr>
                    </a:p>
                  </a:txBody>
                  <a:tcPr marL="0" marR="0" marT="0" marB="0" anchor="ctr"/>
                </a:tc>
                <a:tc>
                  <a:txBody>
                    <a:bodyPr/>
                    <a:lstStyle/>
                    <a:p>
                      <a:pPr algn="l" hangingPunct="0">
                        <a:lnSpc>
                          <a:spcPct val="107000"/>
                        </a:lnSpc>
                        <a:spcAft>
                          <a:spcPts val="0"/>
                        </a:spcAft>
                      </a:pPr>
                      <a:r>
                        <a:rPr lang="en-IN" sz="2000" dirty="0">
                          <a:solidFill>
                            <a:schemeClr val="tx1"/>
                          </a:solidFill>
                          <a:effectLst/>
                        </a:rPr>
                        <a:t>Apply knowledge of process</a:t>
                      </a:r>
                      <a:endParaRPr lang="en-US" sz="2000" dirty="0">
                        <a:solidFill>
                          <a:schemeClr val="tx1"/>
                        </a:solidFill>
                        <a:effectLst/>
                      </a:endParaRPr>
                    </a:p>
                    <a:p>
                      <a:pPr algn="l" hangingPunct="0">
                        <a:lnSpc>
                          <a:spcPct val="107000"/>
                        </a:lnSpc>
                        <a:spcAft>
                          <a:spcPts val="0"/>
                        </a:spcAft>
                      </a:pPr>
                      <a:r>
                        <a:rPr lang="en-IN" sz="2000" dirty="0">
                          <a:solidFill>
                            <a:schemeClr val="tx1"/>
                          </a:solidFill>
                          <a:effectLst/>
                        </a:rPr>
                        <a:t>scheduling algorithms for a given context.</a:t>
                      </a:r>
                      <a:endParaRPr lang="en-US" sz="2000" dirty="0">
                        <a:solidFill>
                          <a:schemeClr val="tx1"/>
                        </a:solidFill>
                        <a:effectLst/>
                        <a:latin typeface="Calibri"/>
                        <a:ea typeface="Calibri"/>
                        <a:cs typeface="Times New Roman"/>
                      </a:endParaRPr>
                    </a:p>
                  </a:txBody>
                  <a:tcPr marL="0" marR="0" marT="0" marB="0" anchor="ctr"/>
                </a:tc>
              </a:tr>
              <a:tr h="729884">
                <a:tc>
                  <a:txBody>
                    <a:bodyPr/>
                    <a:lstStyle/>
                    <a:p>
                      <a:pPr algn="ctr">
                        <a:lnSpc>
                          <a:spcPct val="107000"/>
                        </a:lnSpc>
                        <a:spcAft>
                          <a:spcPts val="800"/>
                        </a:spcAft>
                      </a:pPr>
                      <a:r>
                        <a:rPr lang="en-IN" sz="2000" dirty="0">
                          <a:solidFill>
                            <a:schemeClr val="tx1"/>
                          </a:solidFill>
                          <a:effectLst/>
                        </a:rPr>
                        <a:t>SCS1301.3</a:t>
                      </a:r>
                      <a:endParaRPr lang="en-US" sz="2000" dirty="0">
                        <a:solidFill>
                          <a:schemeClr val="tx1"/>
                        </a:solidFill>
                        <a:effectLst/>
                        <a:latin typeface="Calibri"/>
                        <a:ea typeface="Calibri"/>
                        <a:cs typeface="Times New Roman"/>
                      </a:endParaRPr>
                    </a:p>
                  </a:txBody>
                  <a:tcPr marL="0" marR="0" marT="0" marB="0" anchor="ctr"/>
                </a:tc>
                <a:tc>
                  <a:txBody>
                    <a:bodyPr/>
                    <a:lstStyle/>
                    <a:p>
                      <a:pPr algn="l" hangingPunct="0">
                        <a:lnSpc>
                          <a:spcPct val="107000"/>
                        </a:lnSpc>
                        <a:spcAft>
                          <a:spcPts val="0"/>
                        </a:spcAft>
                      </a:pPr>
                      <a:r>
                        <a:rPr lang="en-IN" sz="2000" dirty="0" err="1">
                          <a:solidFill>
                            <a:schemeClr val="tx1"/>
                          </a:solidFill>
                          <a:effectLst/>
                        </a:rPr>
                        <a:t>Analyze</a:t>
                      </a:r>
                      <a:r>
                        <a:rPr lang="en-IN" sz="2000" dirty="0">
                          <a:solidFill>
                            <a:schemeClr val="tx1"/>
                          </a:solidFill>
                          <a:effectLst/>
                        </a:rPr>
                        <a:t> process synchronization and deadlock conditions.</a:t>
                      </a:r>
                      <a:endParaRPr lang="en-US" sz="2000" dirty="0">
                        <a:solidFill>
                          <a:schemeClr val="tx1"/>
                        </a:solidFill>
                        <a:effectLst/>
                        <a:latin typeface="Calibri"/>
                        <a:ea typeface="Calibri"/>
                        <a:cs typeface="Times New Roman"/>
                      </a:endParaRPr>
                    </a:p>
                  </a:txBody>
                  <a:tcPr marL="0" marR="0" marT="0" marB="0" anchor="ctr"/>
                </a:tc>
              </a:tr>
              <a:tr h="729884">
                <a:tc>
                  <a:txBody>
                    <a:bodyPr/>
                    <a:lstStyle/>
                    <a:p>
                      <a:pPr algn="ctr">
                        <a:lnSpc>
                          <a:spcPct val="107000"/>
                        </a:lnSpc>
                        <a:spcAft>
                          <a:spcPts val="800"/>
                        </a:spcAft>
                      </a:pPr>
                      <a:r>
                        <a:rPr lang="en-IN" sz="2000">
                          <a:solidFill>
                            <a:schemeClr val="tx1"/>
                          </a:solidFill>
                          <a:effectLst/>
                        </a:rPr>
                        <a:t>SCS1301.4</a:t>
                      </a:r>
                      <a:endParaRPr lang="en-US" sz="2000">
                        <a:solidFill>
                          <a:schemeClr val="tx1"/>
                        </a:solidFill>
                        <a:effectLst/>
                        <a:latin typeface="Calibri"/>
                        <a:ea typeface="Calibri"/>
                        <a:cs typeface="Times New Roman"/>
                      </a:endParaRPr>
                    </a:p>
                  </a:txBody>
                  <a:tcPr marL="0" marR="0" marT="0" marB="0" anchor="ctr"/>
                </a:tc>
                <a:tc>
                  <a:txBody>
                    <a:bodyPr/>
                    <a:lstStyle/>
                    <a:p>
                      <a:pPr algn="l" hangingPunct="0">
                        <a:lnSpc>
                          <a:spcPct val="107000"/>
                        </a:lnSpc>
                        <a:spcAft>
                          <a:spcPts val="0"/>
                        </a:spcAft>
                      </a:pPr>
                      <a:r>
                        <a:rPr lang="en-IN" sz="2000" dirty="0">
                          <a:solidFill>
                            <a:schemeClr val="tx1"/>
                          </a:solidFill>
                          <a:effectLst/>
                        </a:rPr>
                        <a:t>Construct the process of Mapping logical address to physical address.</a:t>
                      </a:r>
                      <a:endParaRPr lang="en-US" sz="2000" dirty="0">
                        <a:solidFill>
                          <a:schemeClr val="tx1"/>
                        </a:solidFill>
                        <a:effectLst/>
                        <a:latin typeface="Calibri"/>
                        <a:ea typeface="Calibri"/>
                        <a:cs typeface="Times New Roman"/>
                      </a:endParaRPr>
                    </a:p>
                  </a:txBody>
                  <a:tcPr marL="0" marR="0" marT="0" marB="0" anchor="ctr"/>
                </a:tc>
              </a:tr>
              <a:tr h="729884">
                <a:tc>
                  <a:txBody>
                    <a:bodyPr/>
                    <a:lstStyle/>
                    <a:p>
                      <a:pPr algn="ctr">
                        <a:lnSpc>
                          <a:spcPct val="107000"/>
                        </a:lnSpc>
                        <a:spcAft>
                          <a:spcPts val="800"/>
                        </a:spcAft>
                      </a:pPr>
                      <a:r>
                        <a:rPr lang="en-IN" sz="2000">
                          <a:solidFill>
                            <a:schemeClr val="tx1"/>
                          </a:solidFill>
                          <a:effectLst/>
                        </a:rPr>
                        <a:t>SCS1301.5</a:t>
                      </a:r>
                      <a:endParaRPr lang="en-US" sz="2000">
                        <a:solidFill>
                          <a:schemeClr val="tx1"/>
                        </a:solidFill>
                        <a:effectLst/>
                        <a:latin typeface="Calibri"/>
                        <a:ea typeface="Calibri"/>
                        <a:cs typeface="Times New Roman"/>
                      </a:endParaRPr>
                    </a:p>
                  </a:txBody>
                  <a:tcPr marL="0" marR="0" marT="0" marB="0" anchor="ctr"/>
                </a:tc>
                <a:tc>
                  <a:txBody>
                    <a:bodyPr/>
                    <a:lstStyle/>
                    <a:p>
                      <a:pPr algn="l" hangingPunct="0">
                        <a:lnSpc>
                          <a:spcPct val="107000"/>
                        </a:lnSpc>
                        <a:spcAft>
                          <a:spcPts val="0"/>
                        </a:spcAft>
                      </a:pPr>
                      <a:r>
                        <a:rPr lang="en-IN" sz="2000" dirty="0">
                          <a:solidFill>
                            <a:schemeClr val="tx1"/>
                          </a:solidFill>
                          <a:effectLst/>
                        </a:rPr>
                        <a:t>Design appropriate strategies  for </a:t>
                      </a:r>
                      <a:endParaRPr lang="en-US" sz="2000" dirty="0">
                        <a:solidFill>
                          <a:schemeClr val="tx1"/>
                        </a:solidFill>
                        <a:effectLst/>
                      </a:endParaRPr>
                    </a:p>
                    <a:p>
                      <a:pPr algn="l" hangingPunct="0">
                        <a:lnSpc>
                          <a:spcPct val="107000"/>
                        </a:lnSpc>
                        <a:spcAft>
                          <a:spcPts val="0"/>
                        </a:spcAft>
                      </a:pPr>
                      <a:r>
                        <a:rPr lang="en-IN" sz="2000" dirty="0">
                          <a:solidFill>
                            <a:schemeClr val="tx1"/>
                          </a:solidFill>
                          <a:effectLst/>
                        </a:rPr>
                        <a:t>Paging, Segmentation.</a:t>
                      </a:r>
                      <a:endParaRPr lang="en-US" sz="2000" dirty="0">
                        <a:solidFill>
                          <a:schemeClr val="tx1"/>
                        </a:solidFill>
                        <a:effectLst/>
                        <a:latin typeface="Calibri"/>
                        <a:ea typeface="Calibri"/>
                        <a:cs typeface="Times New Roman"/>
                      </a:endParaRPr>
                    </a:p>
                  </a:txBody>
                  <a:tcPr marL="0" marR="0" marT="0" marB="0" anchor="ctr"/>
                </a:tc>
              </a:tr>
              <a:tr h="1103110">
                <a:tc>
                  <a:txBody>
                    <a:bodyPr/>
                    <a:lstStyle/>
                    <a:p>
                      <a:pPr algn="ctr">
                        <a:lnSpc>
                          <a:spcPct val="107000"/>
                        </a:lnSpc>
                        <a:spcAft>
                          <a:spcPts val="800"/>
                        </a:spcAft>
                      </a:pPr>
                      <a:r>
                        <a:rPr lang="en-IN" sz="2000" dirty="0">
                          <a:solidFill>
                            <a:schemeClr val="tx1"/>
                          </a:solidFill>
                          <a:effectLst/>
                        </a:rPr>
                        <a:t>SCS1301.6</a:t>
                      </a:r>
                      <a:endParaRPr lang="en-US" sz="2000" dirty="0">
                        <a:solidFill>
                          <a:schemeClr val="tx1"/>
                        </a:solidFill>
                        <a:effectLst/>
                        <a:latin typeface="Calibri"/>
                        <a:ea typeface="Calibri"/>
                        <a:cs typeface="Times New Roman"/>
                      </a:endParaRPr>
                    </a:p>
                  </a:txBody>
                  <a:tcPr marL="0" marR="0" marT="0" marB="0" anchor="ctr"/>
                </a:tc>
                <a:tc>
                  <a:txBody>
                    <a:bodyPr/>
                    <a:lstStyle/>
                    <a:p>
                      <a:pPr algn="l" hangingPunct="0">
                        <a:lnSpc>
                          <a:spcPct val="107000"/>
                        </a:lnSpc>
                        <a:spcAft>
                          <a:spcPts val="0"/>
                        </a:spcAft>
                      </a:pPr>
                      <a:r>
                        <a:rPr lang="en-IN" sz="2000" dirty="0">
                          <a:solidFill>
                            <a:schemeClr val="tx1"/>
                          </a:solidFill>
                          <a:effectLst/>
                        </a:rPr>
                        <a:t>Develop real time applications </a:t>
                      </a:r>
                      <a:endParaRPr lang="en-US" sz="2000" dirty="0">
                        <a:solidFill>
                          <a:schemeClr val="tx1"/>
                        </a:solidFill>
                        <a:effectLst/>
                      </a:endParaRPr>
                    </a:p>
                    <a:p>
                      <a:pPr algn="l" hangingPunct="0">
                        <a:lnSpc>
                          <a:spcPct val="107000"/>
                        </a:lnSpc>
                        <a:spcAft>
                          <a:spcPts val="0"/>
                        </a:spcAft>
                      </a:pPr>
                      <a:r>
                        <a:rPr lang="en-IN" sz="2000" dirty="0">
                          <a:solidFill>
                            <a:schemeClr val="tx1"/>
                          </a:solidFill>
                          <a:effectLst/>
                        </a:rPr>
                        <a:t>Based on Linux shell </a:t>
                      </a:r>
                      <a:endParaRPr lang="en-US" sz="2000" dirty="0">
                        <a:solidFill>
                          <a:schemeClr val="tx1"/>
                        </a:solidFill>
                        <a:effectLst/>
                      </a:endParaRPr>
                    </a:p>
                    <a:p>
                      <a:pPr algn="l" hangingPunct="0">
                        <a:lnSpc>
                          <a:spcPct val="107000"/>
                        </a:lnSpc>
                        <a:spcAft>
                          <a:spcPts val="0"/>
                        </a:spcAft>
                      </a:pPr>
                      <a:r>
                        <a:rPr lang="en-IN" sz="2000" dirty="0">
                          <a:solidFill>
                            <a:schemeClr val="tx1"/>
                          </a:solidFill>
                          <a:effectLst/>
                        </a:rPr>
                        <a:t>programming.</a:t>
                      </a:r>
                      <a:endParaRPr lang="en-US" sz="2000" dirty="0">
                        <a:solidFill>
                          <a:schemeClr val="tx1"/>
                        </a:solidFill>
                        <a:effectLst/>
                        <a:latin typeface="Calibri"/>
                        <a:ea typeface="Calibri"/>
                        <a:cs typeface="Times New Roman"/>
                      </a:endParaRPr>
                    </a:p>
                  </a:txBody>
                  <a:tcPr marL="0" marR="0" marT="0" marB="0" anchor="ctr"/>
                </a:tc>
              </a:tr>
            </a:tbl>
          </a:graphicData>
        </a:graphic>
      </p:graphicFrame>
    </p:spTree>
    <p:extLst>
      <p:ext uri="{BB962C8B-B14F-4D97-AF65-F5344CB8AC3E}">
        <p14:creationId xmlns:p14="http://schemas.microsoft.com/office/powerpoint/2010/main" val="7791185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30</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4" y="116632"/>
            <a:ext cx="8893496" cy="6336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7061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31</a:t>
            </a:fld>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4" y="188640"/>
            <a:ext cx="8928992" cy="5976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9597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32</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6632"/>
            <a:ext cx="9115425" cy="6120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47347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MULTIPLE-PARTITION </a:t>
            </a:r>
            <a:r>
              <a:rPr lang="en-US" b="1" dirty="0" smtClean="0">
                <a:solidFill>
                  <a:srgbClr val="FF0000"/>
                </a:solidFill>
              </a:rPr>
              <a:t/>
            </a:r>
            <a:br>
              <a:rPr lang="en-US" b="1" dirty="0" smtClean="0">
                <a:solidFill>
                  <a:srgbClr val="FF0000"/>
                </a:solidFill>
              </a:rPr>
            </a:br>
            <a:r>
              <a:rPr lang="en-US" b="1" dirty="0" smtClean="0">
                <a:solidFill>
                  <a:srgbClr val="FF0000"/>
                </a:solidFill>
              </a:rPr>
              <a:t>ALLOCATION</a:t>
            </a:r>
            <a:endParaRPr lang="en-US" dirty="0">
              <a:solidFill>
                <a:srgbClr val="FF0000"/>
              </a:solidFill>
            </a:endParaRPr>
          </a:p>
        </p:txBody>
      </p:sp>
      <p:sp>
        <p:nvSpPr>
          <p:cNvPr id="3" name="Content Placeholder 2"/>
          <p:cNvSpPr>
            <a:spLocks noGrp="1"/>
          </p:cNvSpPr>
          <p:nvPr>
            <p:ph idx="1"/>
          </p:nvPr>
        </p:nvSpPr>
        <p:spPr>
          <a:xfrm>
            <a:off x="457200" y="1600200"/>
            <a:ext cx="8229600" cy="4781128"/>
          </a:xfrm>
        </p:spPr>
        <p:txBody>
          <a:bodyPr>
            <a:normAutofit lnSpcReduction="10000"/>
          </a:bodyPr>
          <a:lstStyle/>
          <a:p>
            <a:r>
              <a:rPr lang="en-US" b="1" dirty="0"/>
              <a:t>FIXED PARTITION </a:t>
            </a:r>
            <a:r>
              <a:rPr lang="en-US" b="1" dirty="0" smtClean="0"/>
              <a:t>ALLOCATION</a:t>
            </a:r>
          </a:p>
          <a:p>
            <a:pPr lvl="1" algn="just"/>
            <a:r>
              <a:rPr lang="en-US" dirty="0"/>
              <a:t>One memory allocation method is to divide the memory into a number of fixed-size partitions.</a:t>
            </a:r>
          </a:p>
          <a:p>
            <a:pPr lvl="1" algn="just"/>
            <a:r>
              <a:rPr lang="en-US" dirty="0"/>
              <a:t>Each partition may contain exactly one process. Thus the degree of multiprogramming is bound by the number of partitions. </a:t>
            </a:r>
          </a:p>
          <a:p>
            <a:pPr lvl="1" algn="just"/>
            <a:r>
              <a:rPr lang="en-US" dirty="0"/>
              <a:t>When a partition is free, a process is selected from the input queue and is loaded into the free partition. </a:t>
            </a:r>
          </a:p>
          <a:p>
            <a:pPr lvl="1" algn="just"/>
            <a:r>
              <a:rPr lang="en-US" dirty="0"/>
              <a:t>When the process terminates, the partition becomes available for another process.</a:t>
            </a:r>
          </a:p>
          <a:p>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33</a:t>
            </a:fld>
            <a:endParaRPr lang="en-US"/>
          </a:p>
        </p:txBody>
      </p:sp>
    </p:spTree>
    <p:extLst>
      <p:ext uri="{BB962C8B-B14F-4D97-AF65-F5344CB8AC3E}">
        <p14:creationId xmlns:p14="http://schemas.microsoft.com/office/powerpoint/2010/main" val="652937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FRAGMENTATION</a:t>
            </a:r>
            <a:endParaRPr lang="en-US" dirty="0">
              <a:solidFill>
                <a:srgbClr val="FF0000"/>
              </a:solidFill>
            </a:endParaRPr>
          </a:p>
        </p:txBody>
      </p:sp>
      <p:sp>
        <p:nvSpPr>
          <p:cNvPr id="3" name="Content Placeholder 2"/>
          <p:cNvSpPr>
            <a:spLocks noGrp="1"/>
          </p:cNvSpPr>
          <p:nvPr>
            <p:ph idx="1"/>
          </p:nvPr>
        </p:nvSpPr>
        <p:spPr>
          <a:xfrm>
            <a:off x="457200" y="1268760"/>
            <a:ext cx="8229600" cy="5040560"/>
          </a:xfrm>
        </p:spPr>
        <p:txBody>
          <a:bodyPr>
            <a:normAutofit fontScale="92500" lnSpcReduction="20000"/>
          </a:bodyPr>
          <a:lstStyle/>
          <a:p>
            <a:pPr>
              <a:lnSpc>
                <a:spcPct val="110000"/>
              </a:lnSpc>
            </a:pPr>
            <a:r>
              <a:rPr lang="en-US" b="1" dirty="0"/>
              <a:t>What is Fragmentation?</a:t>
            </a:r>
          </a:p>
          <a:p>
            <a:pPr algn="just">
              <a:lnSpc>
                <a:spcPct val="110000"/>
              </a:lnSpc>
            </a:pPr>
            <a:r>
              <a:rPr lang="en-IN" dirty="0"/>
              <a:t>Processes are stored and removed from memory, which creates free memory space, which are too small to use by other processes</a:t>
            </a:r>
            <a:r>
              <a:rPr lang="en-IN" dirty="0" smtClean="0"/>
              <a:t>.</a:t>
            </a:r>
          </a:p>
          <a:p>
            <a:pPr algn="just">
              <a:lnSpc>
                <a:spcPct val="110000"/>
              </a:lnSpc>
            </a:pPr>
            <a:r>
              <a:rPr lang="en-IN" dirty="0"/>
              <a:t>After sometimes, that processes not able to allocate to memory blocks because its small size and memory blocks always remain unused is called fragmentation. </a:t>
            </a:r>
            <a:endParaRPr lang="en-IN" dirty="0" smtClean="0"/>
          </a:p>
          <a:p>
            <a:pPr algn="just">
              <a:lnSpc>
                <a:spcPct val="110000"/>
              </a:lnSpc>
            </a:pPr>
            <a:r>
              <a:rPr lang="en-IN" dirty="0" smtClean="0"/>
              <a:t>This </a:t>
            </a:r>
            <a:r>
              <a:rPr lang="en-IN" dirty="0"/>
              <a:t>type of problem happens during a dynamic memory allocation system when free blocks are quite small, so it is not able to </a:t>
            </a:r>
            <a:r>
              <a:rPr lang="en-IN" dirty="0" err="1"/>
              <a:t>fulfill</a:t>
            </a:r>
            <a:r>
              <a:rPr lang="en-IN" dirty="0"/>
              <a:t> any request.</a:t>
            </a: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34</a:t>
            </a:fld>
            <a:endParaRPr lang="en-US"/>
          </a:p>
        </p:txBody>
      </p:sp>
    </p:spTree>
    <p:extLst>
      <p:ext uri="{BB962C8B-B14F-4D97-AF65-F5344CB8AC3E}">
        <p14:creationId xmlns:p14="http://schemas.microsoft.com/office/powerpoint/2010/main" val="3088157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smtClean="0"/>
              <a:t>TWO TYPES OF </a:t>
            </a:r>
            <a:br>
              <a:rPr lang="en-IN" b="1" dirty="0" smtClean="0"/>
            </a:br>
            <a:r>
              <a:rPr lang="en-IN" b="1" dirty="0" smtClean="0"/>
              <a:t>FRAGMENTATION</a:t>
            </a:r>
            <a:endParaRPr lang="en-US" b="1" dirty="0"/>
          </a:p>
        </p:txBody>
      </p:sp>
      <p:sp>
        <p:nvSpPr>
          <p:cNvPr id="3" name="Content Placeholder 2"/>
          <p:cNvSpPr>
            <a:spLocks noGrp="1"/>
          </p:cNvSpPr>
          <p:nvPr>
            <p:ph idx="1"/>
          </p:nvPr>
        </p:nvSpPr>
        <p:spPr/>
        <p:txBody>
          <a:bodyPr>
            <a:normAutofit/>
          </a:bodyPr>
          <a:lstStyle/>
          <a:p>
            <a:r>
              <a:rPr lang="en-IN" b="1" dirty="0">
                <a:solidFill>
                  <a:srgbClr val="FF0000"/>
                </a:solidFill>
              </a:rPr>
              <a:t>External </a:t>
            </a:r>
            <a:r>
              <a:rPr lang="en-IN" b="1" dirty="0" smtClean="0">
                <a:solidFill>
                  <a:srgbClr val="FF0000"/>
                </a:solidFill>
              </a:rPr>
              <a:t>fragmentation</a:t>
            </a:r>
          </a:p>
          <a:p>
            <a:r>
              <a:rPr lang="en-IN" b="1" dirty="0"/>
              <a:t>External fragmentation </a:t>
            </a:r>
            <a:r>
              <a:rPr lang="en-IN" dirty="0"/>
              <a:t>can be reduced by rearranging memory contents to place all free memory together in a single block</a:t>
            </a:r>
            <a:r>
              <a:rPr lang="en-IN" dirty="0" smtClean="0"/>
              <a:t>.</a:t>
            </a:r>
            <a:endParaRPr lang="en-IN" b="1" dirty="0">
              <a:solidFill>
                <a:srgbClr val="FF0000"/>
              </a:solidFill>
            </a:endParaRPr>
          </a:p>
          <a:p>
            <a:r>
              <a:rPr lang="en-IN" b="1" dirty="0" smtClean="0">
                <a:solidFill>
                  <a:srgbClr val="FF0000"/>
                </a:solidFill>
              </a:rPr>
              <a:t>Internal fragmentation</a:t>
            </a:r>
          </a:p>
          <a:p>
            <a:r>
              <a:rPr lang="en-IN" b="1" dirty="0" smtClean="0"/>
              <a:t>The </a:t>
            </a:r>
            <a:r>
              <a:rPr lang="en-IN" b="1" dirty="0"/>
              <a:t>internal fragmentation </a:t>
            </a:r>
            <a:r>
              <a:rPr lang="en-IN" dirty="0"/>
              <a:t>can be reduced by assigning the smallest partition, which is still good enough to carry the entire process.</a:t>
            </a:r>
          </a:p>
          <a:p>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35</a:t>
            </a:fld>
            <a:endParaRPr lang="en-US"/>
          </a:p>
        </p:txBody>
      </p:sp>
    </p:spTree>
    <p:extLst>
      <p:ext uri="{BB962C8B-B14F-4D97-AF65-F5344CB8AC3E}">
        <p14:creationId xmlns:p14="http://schemas.microsoft.com/office/powerpoint/2010/main" val="38370624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36</a:t>
            </a:fld>
            <a:endParaRPr lang="en-US"/>
          </a:p>
        </p:txBody>
      </p:sp>
      <p:pic>
        <p:nvPicPr>
          <p:cNvPr id="6" name="Picture 5"/>
          <p:cNvPicPr/>
          <p:nvPr/>
        </p:nvPicPr>
        <p:blipFill>
          <a:blip r:embed="rId2"/>
          <a:stretch>
            <a:fillRect/>
          </a:stretch>
        </p:blipFill>
        <p:spPr>
          <a:xfrm>
            <a:off x="827584" y="332656"/>
            <a:ext cx="7128792" cy="5976664"/>
          </a:xfrm>
          <a:prstGeom prst="rect">
            <a:avLst/>
          </a:prstGeom>
        </p:spPr>
      </p:pic>
    </p:spTree>
    <p:extLst>
      <p:ext uri="{BB962C8B-B14F-4D97-AF65-F5344CB8AC3E}">
        <p14:creationId xmlns:p14="http://schemas.microsoft.com/office/powerpoint/2010/main" val="691500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PAGING</a:t>
            </a:r>
            <a:endParaRPr lang="en-US" b="1" dirty="0">
              <a:solidFill>
                <a:srgbClr val="FF0000"/>
              </a:solidFill>
            </a:endParaRPr>
          </a:p>
        </p:txBody>
      </p:sp>
      <p:sp>
        <p:nvSpPr>
          <p:cNvPr id="3" name="Content Placeholder 2"/>
          <p:cNvSpPr>
            <a:spLocks noGrp="1"/>
          </p:cNvSpPr>
          <p:nvPr>
            <p:ph idx="1"/>
          </p:nvPr>
        </p:nvSpPr>
        <p:spPr>
          <a:xfrm>
            <a:off x="457200" y="1340768"/>
            <a:ext cx="8229600" cy="4968552"/>
          </a:xfrm>
        </p:spPr>
        <p:txBody>
          <a:bodyPr>
            <a:normAutofit/>
          </a:bodyPr>
          <a:lstStyle/>
          <a:p>
            <a:r>
              <a:rPr lang="en-IN" dirty="0"/>
              <a:t>A solution to fragmentation problem is Paging. </a:t>
            </a:r>
            <a:endParaRPr lang="en-IN" dirty="0" smtClean="0"/>
          </a:p>
          <a:p>
            <a:r>
              <a:rPr lang="en-IN" dirty="0" smtClean="0"/>
              <a:t>Paging </a:t>
            </a:r>
            <a:r>
              <a:rPr lang="en-IN" dirty="0"/>
              <a:t>is a memory management mechanism that allows the physical address space of a process to be non-contagious. </a:t>
            </a:r>
            <a:endParaRPr lang="en-IN" dirty="0" smtClean="0"/>
          </a:p>
          <a:p>
            <a:r>
              <a:rPr lang="en-IN" dirty="0" smtClean="0"/>
              <a:t>Here </a:t>
            </a:r>
            <a:r>
              <a:rPr lang="en-IN" dirty="0"/>
              <a:t>physical memory is divided into blocks of equal size called </a:t>
            </a:r>
            <a:r>
              <a:rPr lang="en-IN" b="1" dirty="0"/>
              <a:t>Pages</a:t>
            </a:r>
            <a:r>
              <a:rPr lang="en-IN" dirty="0"/>
              <a:t>. </a:t>
            </a:r>
            <a:endParaRPr lang="en-IN" dirty="0" smtClean="0"/>
          </a:p>
          <a:p>
            <a:r>
              <a:rPr lang="en-IN" dirty="0" smtClean="0"/>
              <a:t>The </a:t>
            </a:r>
            <a:r>
              <a:rPr lang="en-IN" dirty="0"/>
              <a:t>pages belonging to a certain process are loaded into available memory frames.</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37</a:t>
            </a:fld>
            <a:endParaRPr lang="en-US"/>
          </a:p>
        </p:txBody>
      </p:sp>
    </p:spTree>
    <p:extLst>
      <p:ext uri="{BB962C8B-B14F-4D97-AF65-F5344CB8AC3E}">
        <p14:creationId xmlns:p14="http://schemas.microsoft.com/office/powerpoint/2010/main" val="7883157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PAGING</a:t>
            </a:r>
            <a:endParaRPr lang="en-US" b="1" dirty="0">
              <a:solidFill>
                <a:srgbClr val="FF0000"/>
              </a:solidFill>
            </a:endParaRPr>
          </a:p>
        </p:txBody>
      </p:sp>
      <p:sp>
        <p:nvSpPr>
          <p:cNvPr id="3" name="Content Placeholder 2"/>
          <p:cNvSpPr>
            <a:spLocks noGrp="1"/>
          </p:cNvSpPr>
          <p:nvPr>
            <p:ph idx="1"/>
          </p:nvPr>
        </p:nvSpPr>
        <p:spPr>
          <a:xfrm>
            <a:off x="457200" y="1268760"/>
            <a:ext cx="8435280" cy="5112568"/>
          </a:xfrm>
        </p:spPr>
        <p:txBody>
          <a:bodyPr>
            <a:normAutofit fontScale="70000" lnSpcReduction="20000"/>
          </a:bodyPr>
          <a:lstStyle/>
          <a:p>
            <a:pPr lvl="0" algn="just">
              <a:lnSpc>
                <a:spcPct val="120000"/>
              </a:lnSpc>
            </a:pPr>
            <a:r>
              <a:rPr lang="en-US" sz="3400" dirty="0"/>
              <a:t>Logical Address or Virtual Address (represented in bits): An address generated by the CPU</a:t>
            </a:r>
          </a:p>
          <a:p>
            <a:pPr lvl="0" algn="just">
              <a:lnSpc>
                <a:spcPct val="120000"/>
              </a:lnSpc>
            </a:pPr>
            <a:r>
              <a:rPr lang="en-US" sz="3400" dirty="0"/>
              <a:t>Logical Address Space or Virtual Address Space( represented in words or bytes): The set of all logical addresses generated by a program</a:t>
            </a:r>
          </a:p>
          <a:p>
            <a:pPr lvl="0" algn="just">
              <a:lnSpc>
                <a:spcPct val="120000"/>
              </a:lnSpc>
            </a:pPr>
            <a:r>
              <a:rPr lang="en-US" sz="3400" dirty="0"/>
              <a:t>Physical Address (represented in bits): An address actually available on memory unit</a:t>
            </a:r>
          </a:p>
          <a:p>
            <a:pPr lvl="0" algn="just">
              <a:lnSpc>
                <a:spcPct val="120000"/>
              </a:lnSpc>
            </a:pPr>
            <a:r>
              <a:rPr lang="en-US" sz="3400" dirty="0"/>
              <a:t>Physical Address Space (represented in words or bytes): The set of all physical addresses corresponding to the logical addresses</a:t>
            </a:r>
          </a:p>
          <a:p>
            <a:pPr lvl="0" algn="just">
              <a:lnSpc>
                <a:spcPct val="120000"/>
              </a:lnSpc>
            </a:pPr>
            <a:r>
              <a:rPr lang="en-US" sz="3400" dirty="0"/>
              <a:t>Physical memory is broken into fixed-size blocks called </a:t>
            </a:r>
            <a:r>
              <a:rPr lang="en-US" sz="3400" b="1" dirty="0">
                <a:solidFill>
                  <a:srgbClr val="FF0000"/>
                </a:solidFill>
              </a:rPr>
              <a:t>FRAMES</a:t>
            </a:r>
            <a:r>
              <a:rPr lang="en-US" sz="3400" dirty="0">
                <a:solidFill>
                  <a:srgbClr val="FF0000"/>
                </a:solidFill>
              </a:rPr>
              <a:t>.</a:t>
            </a:r>
          </a:p>
          <a:p>
            <a:pPr lvl="0" algn="just">
              <a:lnSpc>
                <a:spcPct val="120000"/>
              </a:lnSpc>
            </a:pPr>
            <a:r>
              <a:rPr lang="en-US" sz="3400" dirty="0"/>
              <a:t>Logical memory is also broken into blocks of the same size called </a:t>
            </a:r>
            <a:r>
              <a:rPr lang="en-US" sz="3400" b="1" dirty="0">
                <a:solidFill>
                  <a:srgbClr val="FF0000"/>
                </a:solidFill>
              </a:rPr>
              <a:t>PAGES.</a:t>
            </a:r>
            <a:endParaRPr lang="en-US" sz="3400" dirty="0">
              <a:solidFill>
                <a:srgbClr val="FF0000"/>
              </a:solidFill>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38</a:t>
            </a:fld>
            <a:endParaRPr lang="en-US"/>
          </a:p>
        </p:txBody>
      </p:sp>
    </p:spTree>
    <p:extLst>
      <p:ext uri="{BB962C8B-B14F-4D97-AF65-F5344CB8AC3E}">
        <p14:creationId xmlns:p14="http://schemas.microsoft.com/office/powerpoint/2010/main" val="36504158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PAGE TABLE</a:t>
            </a:r>
            <a:endParaRPr lang="en-US" b="1" dirty="0">
              <a:solidFill>
                <a:srgbClr val="FF0000"/>
              </a:solidFill>
            </a:endParaRPr>
          </a:p>
        </p:txBody>
      </p:sp>
      <p:sp>
        <p:nvSpPr>
          <p:cNvPr id="3" name="Content Placeholder 2"/>
          <p:cNvSpPr>
            <a:spLocks noGrp="1"/>
          </p:cNvSpPr>
          <p:nvPr>
            <p:ph idx="1"/>
          </p:nvPr>
        </p:nvSpPr>
        <p:spPr>
          <a:xfrm>
            <a:off x="457200" y="1268760"/>
            <a:ext cx="8229600" cy="5112568"/>
          </a:xfrm>
        </p:spPr>
        <p:txBody>
          <a:bodyPr>
            <a:normAutofit/>
          </a:bodyPr>
          <a:lstStyle/>
          <a:p>
            <a:r>
              <a:rPr lang="en-IN" dirty="0"/>
              <a:t>A </a:t>
            </a:r>
            <a:r>
              <a:rPr lang="en-IN" b="1" dirty="0"/>
              <a:t>Page Table</a:t>
            </a:r>
            <a:r>
              <a:rPr lang="en-IN" dirty="0"/>
              <a:t> is the data structure used by a virtual memory system in a computer operating system </a:t>
            </a:r>
            <a:r>
              <a:rPr lang="en-IN" dirty="0">
                <a:solidFill>
                  <a:srgbClr val="FF0000"/>
                </a:solidFill>
              </a:rPr>
              <a:t>to store the mapping between </a:t>
            </a:r>
            <a:r>
              <a:rPr lang="en-IN" b="1" i="1" dirty="0">
                <a:solidFill>
                  <a:srgbClr val="FF0000"/>
                </a:solidFill>
              </a:rPr>
              <a:t>virtual address</a:t>
            </a:r>
            <a:r>
              <a:rPr lang="en-IN" dirty="0">
                <a:solidFill>
                  <a:srgbClr val="FF0000"/>
                </a:solidFill>
              </a:rPr>
              <a:t> and </a:t>
            </a:r>
            <a:r>
              <a:rPr lang="en-IN" b="1" i="1" dirty="0">
                <a:solidFill>
                  <a:srgbClr val="FF0000"/>
                </a:solidFill>
              </a:rPr>
              <a:t>physical addresses.</a:t>
            </a:r>
            <a:endParaRPr lang="en-IN" b="1" dirty="0">
              <a:solidFill>
                <a:srgbClr val="FF0000"/>
              </a:solidFill>
            </a:endParaRPr>
          </a:p>
          <a:p>
            <a:r>
              <a:rPr lang="en-IN" b="1" dirty="0"/>
              <a:t>Virtual address </a:t>
            </a:r>
            <a:r>
              <a:rPr lang="en-IN" dirty="0"/>
              <a:t>is also known as </a:t>
            </a:r>
            <a:r>
              <a:rPr lang="en-IN" b="1" dirty="0">
                <a:solidFill>
                  <a:srgbClr val="FF0000"/>
                </a:solidFill>
              </a:rPr>
              <a:t>Logical address </a:t>
            </a:r>
            <a:r>
              <a:rPr lang="en-IN" dirty="0">
                <a:solidFill>
                  <a:srgbClr val="FF0000"/>
                </a:solidFill>
              </a:rPr>
              <a:t>and is generated by the CPU</a:t>
            </a:r>
            <a:r>
              <a:rPr lang="en-IN" dirty="0"/>
              <a:t>. While Physical address is the address that actually exists on memory.</a:t>
            </a:r>
          </a:p>
          <a:p>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39</a:t>
            </a:fld>
            <a:endParaRPr lang="en-US"/>
          </a:p>
        </p:txBody>
      </p:sp>
    </p:spTree>
    <p:extLst>
      <p:ext uri="{BB962C8B-B14F-4D97-AF65-F5344CB8AC3E}">
        <p14:creationId xmlns:p14="http://schemas.microsoft.com/office/powerpoint/2010/main" val="3691285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STORAGE / MEMORY </a:t>
            </a:r>
            <a:r>
              <a:rPr lang="en-US" b="1" dirty="0" smtClean="0">
                <a:solidFill>
                  <a:srgbClr val="FF0000"/>
                </a:solidFill>
              </a:rPr>
              <a:t/>
            </a:r>
            <a:br>
              <a:rPr lang="en-US" b="1" dirty="0" smtClean="0">
                <a:solidFill>
                  <a:srgbClr val="FF0000"/>
                </a:solidFill>
              </a:rPr>
            </a:br>
            <a:r>
              <a:rPr lang="en-US" b="1" dirty="0" smtClean="0">
                <a:solidFill>
                  <a:srgbClr val="FF0000"/>
                </a:solidFill>
              </a:rPr>
              <a:t>MANAGEMENT</a:t>
            </a:r>
            <a:endParaRPr lang="en-US" dirty="0">
              <a:solidFill>
                <a:srgbClr val="FF0000"/>
              </a:solidFill>
            </a:endParaRPr>
          </a:p>
        </p:txBody>
      </p:sp>
      <p:sp>
        <p:nvSpPr>
          <p:cNvPr id="3" name="Content Placeholder 2"/>
          <p:cNvSpPr>
            <a:spLocks noGrp="1"/>
          </p:cNvSpPr>
          <p:nvPr>
            <p:ph idx="1"/>
          </p:nvPr>
        </p:nvSpPr>
        <p:spPr>
          <a:xfrm>
            <a:off x="457200" y="1600200"/>
            <a:ext cx="8229600" cy="4781128"/>
          </a:xfrm>
        </p:spPr>
        <p:txBody>
          <a:bodyPr>
            <a:normAutofit fontScale="85000" lnSpcReduction="10000"/>
          </a:bodyPr>
          <a:lstStyle/>
          <a:p>
            <a:pPr lvl="0"/>
            <a:r>
              <a:rPr lang="en-US" dirty="0"/>
              <a:t>Memory management is </a:t>
            </a:r>
            <a:r>
              <a:rPr lang="en-US" dirty="0">
                <a:solidFill>
                  <a:srgbClr val="FF0000"/>
                </a:solidFill>
              </a:rPr>
              <a:t>the functionality of an operating system which handles or manages primary memory.</a:t>
            </a:r>
          </a:p>
          <a:p>
            <a:pPr lvl="0"/>
            <a:r>
              <a:rPr lang="en-US" dirty="0"/>
              <a:t>Memory management keeps track of </a:t>
            </a:r>
            <a:r>
              <a:rPr lang="en-US" dirty="0">
                <a:solidFill>
                  <a:srgbClr val="FF0000"/>
                </a:solidFill>
              </a:rPr>
              <a:t>each and every memory location either it is allocated to some process or it is free.</a:t>
            </a:r>
          </a:p>
          <a:p>
            <a:pPr lvl="0"/>
            <a:r>
              <a:rPr lang="en-US" dirty="0"/>
              <a:t>It checks how much memory is to be allocated to processes. </a:t>
            </a:r>
            <a:endParaRPr lang="en-US" dirty="0" smtClean="0"/>
          </a:p>
          <a:p>
            <a:pPr lvl="0"/>
            <a:r>
              <a:rPr lang="en-US" dirty="0" smtClean="0"/>
              <a:t>It </a:t>
            </a:r>
            <a:r>
              <a:rPr lang="en-US" dirty="0"/>
              <a:t>decides which process will get memory at what time</a:t>
            </a:r>
            <a:r>
              <a:rPr lang="en-US" dirty="0" smtClean="0"/>
              <a:t>.</a:t>
            </a:r>
          </a:p>
          <a:p>
            <a:pPr lvl="0"/>
            <a:r>
              <a:rPr lang="en-US" dirty="0"/>
              <a:t>It tracks whenever </a:t>
            </a:r>
            <a:r>
              <a:rPr lang="en-US" dirty="0">
                <a:solidFill>
                  <a:srgbClr val="FF0000"/>
                </a:solidFill>
              </a:rPr>
              <a:t>some memory gets </a:t>
            </a:r>
            <a:r>
              <a:rPr lang="en-US" dirty="0" smtClean="0">
                <a:solidFill>
                  <a:srgbClr val="FF0000"/>
                </a:solidFill>
              </a:rPr>
              <a:t>free or </a:t>
            </a:r>
            <a:r>
              <a:rPr lang="en-US" dirty="0">
                <a:solidFill>
                  <a:srgbClr val="FF0000"/>
                </a:solidFill>
              </a:rPr>
              <a:t>unallocated and correspondingly it updates the </a:t>
            </a:r>
            <a:r>
              <a:rPr lang="en-US" dirty="0" smtClean="0">
                <a:solidFill>
                  <a:srgbClr val="FF0000"/>
                </a:solidFill>
              </a:rPr>
              <a:t>status.</a:t>
            </a:r>
            <a:endParaRPr lang="en-US" dirty="0">
              <a:solidFill>
                <a:srgbClr val="FF0000"/>
              </a:solidFill>
            </a:endParaRPr>
          </a:p>
          <a:p>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4</a:t>
            </a:fld>
            <a:endParaRPr lang="en-US"/>
          </a:p>
        </p:txBody>
      </p:sp>
    </p:spTree>
    <p:extLst>
      <p:ext uri="{BB962C8B-B14F-4D97-AF65-F5344CB8AC3E}">
        <p14:creationId xmlns:p14="http://schemas.microsoft.com/office/powerpoint/2010/main" val="40504659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40</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555" y="116632"/>
            <a:ext cx="8892480" cy="619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24931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41</a:t>
            </a:fld>
            <a:endParaRPr lang="en-US"/>
          </a:p>
        </p:txBody>
      </p:sp>
      <p:pic>
        <p:nvPicPr>
          <p:cNvPr id="6" name="Picture 5"/>
          <p:cNvPicPr/>
          <p:nvPr/>
        </p:nvPicPr>
        <p:blipFill>
          <a:blip r:embed="rId2"/>
          <a:stretch>
            <a:fillRect/>
          </a:stretch>
        </p:blipFill>
        <p:spPr>
          <a:xfrm>
            <a:off x="107504" y="0"/>
            <a:ext cx="8928992" cy="6858000"/>
          </a:xfrm>
          <a:prstGeom prst="rect">
            <a:avLst/>
          </a:prstGeom>
        </p:spPr>
      </p:pic>
    </p:spTree>
    <p:extLst>
      <p:ext uri="{BB962C8B-B14F-4D97-AF65-F5344CB8AC3E}">
        <p14:creationId xmlns:p14="http://schemas.microsoft.com/office/powerpoint/2010/main" val="23280127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42</a:t>
            </a:fld>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188640"/>
            <a:ext cx="7200800" cy="547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547664" y="5949280"/>
            <a:ext cx="6048672" cy="369332"/>
          </a:xfrm>
          <a:prstGeom prst="rect">
            <a:avLst/>
          </a:prstGeom>
        </p:spPr>
        <p:txBody>
          <a:bodyPr wrap="square">
            <a:spAutoFit/>
          </a:bodyPr>
          <a:lstStyle/>
          <a:p>
            <a:r>
              <a:rPr lang="en-US" dirty="0"/>
              <a:t>https://www.youtube.com/watch?v=-Ypa8Uwf5YA</a:t>
            </a:r>
          </a:p>
        </p:txBody>
      </p:sp>
    </p:spTree>
    <p:extLst>
      <p:ext uri="{BB962C8B-B14F-4D97-AF65-F5344CB8AC3E}">
        <p14:creationId xmlns:p14="http://schemas.microsoft.com/office/powerpoint/2010/main" val="37434006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Address </a:t>
            </a:r>
            <a:r>
              <a:rPr lang="en-US" b="1" dirty="0" smtClean="0"/>
              <a:t>Translation</a:t>
            </a:r>
            <a:endParaRPr lang="en-US" dirty="0"/>
          </a:p>
        </p:txBody>
      </p:sp>
      <p:sp>
        <p:nvSpPr>
          <p:cNvPr id="3" name="Content Placeholder 2"/>
          <p:cNvSpPr>
            <a:spLocks noGrp="1"/>
          </p:cNvSpPr>
          <p:nvPr>
            <p:ph idx="1"/>
          </p:nvPr>
        </p:nvSpPr>
        <p:spPr>
          <a:xfrm>
            <a:off x="467544" y="1412776"/>
            <a:ext cx="8229600" cy="4968552"/>
          </a:xfrm>
        </p:spPr>
        <p:txBody>
          <a:bodyPr>
            <a:normAutofit lnSpcReduction="10000"/>
          </a:bodyPr>
          <a:lstStyle/>
          <a:p>
            <a:pPr lvl="0"/>
            <a:r>
              <a:rPr lang="en-US" dirty="0"/>
              <a:t>Page address is called </a:t>
            </a:r>
            <a:r>
              <a:rPr lang="en-US" b="1" dirty="0">
                <a:solidFill>
                  <a:srgbClr val="FF0000"/>
                </a:solidFill>
              </a:rPr>
              <a:t>logical address</a:t>
            </a:r>
            <a:r>
              <a:rPr lang="en-US" dirty="0">
                <a:solidFill>
                  <a:srgbClr val="FF0000"/>
                </a:solidFill>
              </a:rPr>
              <a:t> </a:t>
            </a:r>
            <a:r>
              <a:rPr lang="en-US" dirty="0"/>
              <a:t>and represented by </a:t>
            </a:r>
            <a:r>
              <a:rPr lang="en-US" b="1" dirty="0">
                <a:solidFill>
                  <a:srgbClr val="FF0000"/>
                </a:solidFill>
              </a:rPr>
              <a:t>page number</a:t>
            </a:r>
            <a:r>
              <a:rPr lang="en-US" dirty="0">
                <a:solidFill>
                  <a:srgbClr val="FF0000"/>
                </a:solidFill>
              </a:rPr>
              <a:t> </a:t>
            </a:r>
            <a:r>
              <a:rPr lang="en-US" dirty="0"/>
              <a:t>and the</a:t>
            </a:r>
            <a:r>
              <a:rPr lang="en-US" b="1" dirty="0"/>
              <a:t> </a:t>
            </a:r>
            <a:r>
              <a:rPr lang="en-US" b="1" dirty="0">
                <a:solidFill>
                  <a:srgbClr val="FF0000"/>
                </a:solidFill>
              </a:rPr>
              <a:t>offset</a:t>
            </a:r>
            <a:r>
              <a:rPr lang="en-US" dirty="0">
                <a:solidFill>
                  <a:srgbClr val="FF0000"/>
                </a:solidFill>
              </a:rPr>
              <a:t>.</a:t>
            </a:r>
            <a:endParaRPr lang="en-US" sz="2800" dirty="0">
              <a:solidFill>
                <a:srgbClr val="FF0000"/>
              </a:solidFill>
            </a:endParaRPr>
          </a:p>
          <a:p>
            <a:pPr lvl="1"/>
            <a:r>
              <a:rPr lang="en-US" b="1" dirty="0"/>
              <a:t>Logical Address = Page number + page offset</a:t>
            </a:r>
            <a:endParaRPr lang="en-US" sz="2400" b="1" dirty="0"/>
          </a:p>
          <a:p>
            <a:pPr lvl="0"/>
            <a:r>
              <a:rPr lang="en-US" dirty="0"/>
              <a:t>Frame address is called </a:t>
            </a:r>
            <a:r>
              <a:rPr lang="en-US" b="1" dirty="0">
                <a:solidFill>
                  <a:srgbClr val="FF0000"/>
                </a:solidFill>
              </a:rPr>
              <a:t>physical address</a:t>
            </a:r>
            <a:r>
              <a:rPr lang="en-US" dirty="0">
                <a:solidFill>
                  <a:srgbClr val="FF0000"/>
                </a:solidFill>
              </a:rPr>
              <a:t> </a:t>
            </a:r>
            <a:r>
              <a:rPr lang="en-US" dirty="0"/>
              <a:t>and represented by a </a:t>
            </a:r>
            <a:r>
              <a:rPr lang="en-US" b="1" dirty="0">
                <a:solidFill>
                  <a:srgbClr val="FF0000"/>
                </a:solidFill>
              </a:rPr>
              <a:t>frame number</a:t>
            </a:r>
            <a:r>
              <a:rPr lang="en-US" dirty="0"/>
              <a:t> and the </a:t>
            </a:r>
            <a:r>
              <a:rPr lang="en-US" b="1" dirty="0">
                <a:solidFill>
                  <a:srgbClr val="FF0000"/>
                </a:solidFill>
              </a:rPr>
              <a:t>offset</a:t>
            </a:r>
            <a:r>
              <a:rPr lang="en-US" dirty="0">
                <a:solidFill>
                  <a:srgbClr val="FF0000"/>
                </a:solidFill>
              </a:rPr>
              <a:t>.</a:t>
            </a:r>
            <a:endParaRPr lang="en-US" sz="2800" dirty="0">
              <a:solidFill>
                <a:srgbClr val="FF0000"/>
              </a:solidFill>
            </a:endParaRPr>
          </a:p>
          <a:p>
            <a:pPr lvl="1"/>
            <a:r>
              <a:rPr lang="en-US" b="1" dirty="0"/>
              <a:t>Physical Address = Frame number + page offset</a:t>
            </a:r>
            <a:endParaRPr lang="en-US" sz="2400" b="1" dirty="0"/>
          </a:p>
          <a:p>
            <a:pPr lvl="0"/>
            <a:r>
              <a:rPr lang="en-US" dirty="0"/>
              <a:t>Paging eliminates external fragmentation altogether but there may be a little internal fragmentation.</a:t>
            </a:r>
            <a:endParaRPr lang="en-US" sz="2800" dirty="0"/>
          </a:p>
          <a:p>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43</a:t>
            </a:fld>
            <a:endParaRPr lang="en-US"/>
          </a:p>
        </p:txBody>
      </p:sp>
    </p:spTree>
    <p:extLst>
      <p:ext uri="{BB962C8B-B14F-4D97-AF65-F5344CB8AC3E}">
        <p14:creationId xmlns:p14="http://schemas.microsoft.com/office/powerpoint/2010/main" val="41317773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44</a:t>
            </a:fld>
            <a:endParaRPr lang="en-US"/>
          </a:p>
        </p:txBody>
      </p:sp>
      <p:pic>
        <p:nvPicPr>
          <p:cNvPr id="6" name="Content Placeholder 5"/>
          <p:cNvPicPr>
            <a:picLocks noGrp="1"/>
          </p:cNvPicPr>
          <p:nvPr>
            <p:ph idx="1"/>
          </p:nvPr>
        </p:nvPicPr>
        <p:blipFill>
          <a:blip r:embed="rId2"/>
          <a:stretch>
            <a:fillRect/>
          </a:stretch>
        </p:blipFill>
        <p:spPr>
          <a:xfrm>
            <a:off x="107505" y="116632"/>
            <a:ext cx="4680520" cy="3456384"/>
          </a:xfrm>
          <a:prstGeom prst="rect">
            <a:avLst/>
          </a:prstGeom>
        </p:spPr>
      </p:pic>
      <p:pic>
        <p:nvPicPr>
          <p:cNvPr id="7" name="Picture 6"/>
          <p:cNvPicPr/>
          <p:nvPr/>
        </p:nvPicPr>
        <p:blipFill>
          <a:blip r:embed="rId3"/>
          <a:stretch>
            <a:fillRect/>
          </a:stretch>
        </p:blipFill>
        <p:spPr>
          <a:xfrm>
            <a:off x="2771800" y="3473624"/>
            <a:ext cx="6372200" cy="3384376"/>
          </a:xfrm>
          <a:prstGeom prst="rect">
            <a:avLst/>
          </a:prstGeom>
        </p:spPr>
      </p:pic>
    </p:spTree>
    <p:extLst>
      <p:ext uri="{BB962C8B-B14F-4D97-AF65-F5344CB8AC3E}">
        <p14:creationId xmlns:p14="http://schemas.microsoft.com/office/powerpoint/2010/main" val="2331223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SEGMENTATION</a:t>
            </a:r>
            <a:endParaRPr lang="en-US" dirty="0">
              <a:solidFill>
                <a:srgbClr val="FF0000"/>
              </a:solidFill>
            </a:endParaRPr>
          </a:p>
        </p:txBody>
      </p:sp>
      <p:sp>
        <p:nvSpPr>
          <p:cNvPr id="3" name="Content Placeholder 2"/>
          <p:cNvSpPr>
            <a:spLocks noGrp="1"/>
          </p:cNvSpPr>
          <p:nvPr>
            <p:ph idx="1"/>
          </p:nvPr>
        </p:nvSpPr>
        <p:spPr>
          <a:xfrm>
            <a:off x="457200" y="1340768"/>
            <a:ext cx="8229600" cy="5112568"/>
          </a:xfrm>
        </p:spPr>
        <p:txBody>
          <a:bodyPr>
            <a:normAutofit fontScale="85000" lnSpcReduction="10000"/>
          </a:bodyPr>
          <a:lstStyle/>
          <a:p>
            <a:pPr lvl="0"/>
            <a:r>
              <a:rPr lang="en-US" dirty="0"/>
              <a:t>Segmentation is a memory management technique in </a:t>
            </a:r>
            <a:r>
              <a:rPr lang="en-US" dirty="0">
                <a:solidFill>
                  <a:srgbClr val="FF0000"/>
                </a:solidFill>
              </a:rPr>
              <a:t>which each job is divided into several segments of different sizes</a:t>
            </a:r>
            <a:r>
              <a:rPr lang="en-US" dirty="0"/>
              <a:t>, one for </a:t>
            </a:r>
            <a:r>
              <a:rPr lang="en-US" dirty="0">
                <a:solidFill>
                  <a:srgbClr val="FF0000"/>
                </a:solidFill>
              </a:rPr>
              <a:t>each module that contains pieces that perform related functions. </a:t>
            </a:r>
          </a:p>
          <a:p>
            <a:pPr lvl="0"/>
            <a:r>
              <a:rPr lang="en-US" dirty="0"/>
              <a:t>Each segment is actually a different logical address space of the program.</a:t>
            </a:r>
          </a:p>
          <a:p>
            <a:pPr lvl="0"/>
            <a:r>
              <a:rPr lang="en-US" dirty="0"/>
              <a:t>Segmentation memory management works very similar to paging but here segments are of variable-length where as in paging pages are of fixed size</a:t>
            </a:r>
            <a:r>
              <a:rPr lang="en-US" dirty="0" smtClean="0"/>
              <a:t>.</a:t>
            </a:r>
          </a:p>
          <a:p>
            <a:pPr marL="0" lvl="0" indent="0">
              <a:buNone/>
            </a:pPr>
            <a:endParaRPr lang="en-US" dirty="0" smtClean="0"/>
          </a:p>
          <a:p>
            <a:pPr lvl="0"/>
            <a:r>
              <a:rPr lang="en-US" sz="3300" b="1" dirty="0">
                <a:solidFill>
                  <a:srgbClr val="7030A0"/>
                </a:solidFill>
                <a:hlinkClick r:id="rId2"/>
              </a:rPr>
              <a:t>https://</a:t>
            </a:r>
            <a:r>
              <a:rPr lang="en-US" sz="3300" b="1" dirty="0" smtClean="0">
                <a:solidFill>
                  <a:srgbClr val="7030A0"/>
                </a:solidFill>
                <a:hlinkClick r:id="rId2"/>
              </a:rPr>
              <a:t>www.youtube.com/watch?v=p9yZNLeOj4s</a:t>
            </a:r>
            <a:endParaRPr lang="en-US" sz="3300" b="1" dirty="0" smtClean="0">
              <a:solidFill>
                <a:srgbClr val="7030A0"/>
              </a:solidFill>
            </a:endParaRPr>
          </a:p>
          <a:p>
            <a:pPr lvl="0"/>
            <a:r>
              <a:rPr lang="en-US" sz="3300" b="1" dirty="0">
                <a:solidFill>
                  <a:srgbClr val="7030A0"/>
                </a:solidFill>
                <a:hlinkClick r:id="rId3"/>
              </a:rPr>
              <a:t>https://</a:t>
            </a:r>
            <a:r>
              <a:rPr lang="en-US" sz="3300" b="1" dirty="0" smtClean="0">
                <a:solidFill>
                  <a:srgbClr val="7030A0"/>
                </a:solidFill>
                <a:hlinkClick r:id="rId3"/>
              </a:rPr>
              <a:t>www.youtube.com/watch?v=Gjfiuj3lm2o</a:t>
            </a:r>
            <a:r>
              <a:rPr lang="en-US" sz="3300" b="1" dirty="0" smtClean="0">
                <a:solidFill>
                  <a:srgbClr val="7030A0"/>
                </a:solidFill>
              </a:rPr>
              <a:t> </a:t>
            </a:r>
            <a:endParaRPr lang="en-US" sz="3300" b="1" dirty="0">
              <a:solidFill>
                <a:srgbClr val="7030A0"/>
              </a:solidFill>
            </a:endParaRPr>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45</a:t>
            </a:fld>
            <a:endParaRPr lang="en-US"/>
          </a:p>
        </p:txBody>
      </p:sp>
    </p:spTree>
    <p:extLst>
      <p:ext uri="{BB962C8B-B14F-4D97-AF65-F5344CB8AC3E}">
        <p14:creationId xmlns:p14="http://schemas.microsoft.com/office/powerpoint/2010/main" val="15347962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46</a:t>
            </a:fld>
            <a:endParaRPr lang="en-US"/>
          </a:p>
        </p:txBody>
      </p:sp>
      <p:pic>
        <p:nvPicPr>
          <p:cNvPr id="6" name="Content Placeholder 5"/>
          <p:cNvPicPr>
            <a:picLocks noGrp="1"/>
          </p:cNvPicPr>
          <p:nvPr>
            <p:ph idx="1"/>
          </p:nvPr>
        </p:nvPicPr>
        <p:blipFill>
          <a:blip r:embed="rId2"/>
          <a:stretch>
            <a:fillRect/>
          </a:stretch>
        </p:blipFill>
        <p:spPr>
          <a:xfrm>
            <a:off x="179512" y="116632"/>
            <a:ext cx="8856984" cy="6480720"/>
          </a:xfrm>
          <a:prstGeom prst="rect">
            <a:avLst/>
          </a:prstGeom>
        </p:spPr>
      </p:pic>
    </p:spTree>
    <p:extLst>
      <p:ext uri="{BB962C8B-B14F-4D97-AF65-F5344CB8AC3E}">
        <p14:creationId xmlns:p14="http://schemas.microsoft.com/office/powerpoint/2010/main" val="28530697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TUPLES</a:t>
            </a:r>
            <a:endParaRPr lang="en-US" dirty="0"/>
          </a:p>
        </p:txBody>
      </p:sp>
      <p:sp>
        <p:nvSpPr>
          <p:cNvPr id="3" name="Content Placeholder 2"/>
          <p:cNvSpPr>
            <a:spLocks noGrp="1"/>
          </p:cNvSpPr>
          <p:nvPr>
            <p:ph idx="1"/>
          </p:nvPr>
        </p:nvSpPr>
        <p:spPr/>
        <p:txBody>
          <a:bodyPr/>
          <a:lstStyle/>
          <a:p>
            <a:pPr lvl="0"/>
            <a:r>
              <a:rPr lang="en-US" dirty="0"/>
              <a:t>In the context of relational databases, a tuple is one record (one row). </a:t>
            </a:r>
          </a:p>
          <a:p>
            <a:pPr lvl="0"/>
            <a:r>
              <a:rPr lang="en-US" dirty="0"/>
              <a:t>The information in a database can be thought of as a spreadsheet, with columns (known as fields or attributes) representing different categories of information, and tuples (rows) representing all the information from each field associated with a single record.</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47</a:t>
            </a:fld>
            <a:endParaRPr lang="en-US"/>
          </a:p>
        </p:txBody>
      </p:sp>
    </p:spTree>
    <p:extLst>
      <p:ext uri="{BB962C8B-B14F-4D97-AF65-F5344CB8AC3E}">
        <p14:creationId xmlns:p14="http://schemas.microsoft.com/office/powerpoint/2010/main" val="25631030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PAGED-SEGMENTATION</a:t>
            </a:r>
            <a:endParaRPr lang="en-US" dirty="0">
              <a:solidFill>
                <a:srgbClr val="FF0000"/>
              </a:solidFill>
            </a:endParaRPr>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48</a:t>
            </a:fld>
            <a:endParaRPr lang="en-US"/>
          </a:p>
        </p:txBody>
      </p:sp>
      <p:pic>
        <p:nvPicPr>
          <p:cNvPr id="6" name="Content Placeholder 5"/>
          <p:cNvPicPr>
            <a:picLocks noGrp="1"/>
          </p:cNvPicPr>
          <p:nvPr>
            <p:ph idx="1"/>
          </p:nvPr>
        </p:nvPicPr>
        <p:blipFill>
          <a:blip r:embed="rId2"/>
          <a:stretch>
            <a:fillRect/>
          </a:stretch>
        </p:blipFill>
        <p:spPr>
          <a:xfrm>
            <a:off x="2123728" y="2564904"/>
            <a:ext cx="4824536" cy="4104456"/>
          </a:xfrm>
          <a:prstGeom prst="rect">
            <a:avLst/>
          </a:prstGeom>
        </p:spPr>
      </p:pic>
      <p:pic>
        <p:nvPicPr>
          <p:cNvPr id="7" name="Picture 6"/>
          <p:cNvPicPr/>
          <p:nvPr/>
        </p:nvPicPr>
        <p:blipFill>
          <a:blip r:embed="rId3"/>
          <a:stretch>
            <a:fillRect/>
          </a:stretch>
        </p:blipFill>
        <p:spPr>
          <a:xfrm>
            <a:off x="467544" y="1196752"/>
            <a:ext cx="7793836" cy="1296144"/>
          </a:xfrm>
          <a:prstGeom prst="rect">
            <a:avLst/>
          </a:prstGeom>
        </p:spPr>
      </p:pic>
    </p:spTree>
    <p:extLst>
      <p:ext uri="{BB962C8B-B14F-4D97-AF65-F5344CB8AC3E}">
        <p14:creationId xmlns:p14="http://schemas.microsoft.com/office/powerpoint/2010/main" val="32595457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PAGE REPLACEMENT </a:t>
            </a:r>
            <a:endParaRPr lang="en-US" dirty="0">
              <a:solidFill>
                <a:srgbClr val="FF0000"/>
              </a:solidFill>
            </a:endParaRPr>
          </a:p>
        </p:txBody>
      </p:sp>
      <p:sp>
        <p:nvSpPr>
          <p:cNvPr id="3" name="Content Placeholder 2"/>
          <p:cNvSpPr>
            <a:spLocks noGrp="1"/>
          </p:cNvSpPr>
          <p:nvPr>
            <p:ph idx="1"/>
          </p:nvPr>
        </p:nvSpPr>
        <p:spPr>
          <a:xfrm>
            <a:off x="467544" y="1484784"/>
            <a:ext cx="8291264" cy="5112568"/>
          </a:xfrm>
        </p:spPr>
        <p:txBody>
          <a:bodyPr>
            <a:normAutofit fontScale="77500" lnSpcReduction="20000"/>
          </a:bodyPr>
          <a:lstStyle/>
          <a:p>
            <a:pPr lvl="0" algn="just">
              <a:lnSpc>
                <a:spcPct val="120000"/>
              </a:lnSpc>
            </a:pPr>
            <a:r>
              <a:rPr lang="en-US" dirty="0"/>
              <a:t>In a operating systems that use paging for memory management, page replacement algorithm are needed to decide which page needed to be replaced when new page comes in.</a:t>
            </a:r>
          </a:p>
          <a:p>
            <a:pPr lvl="0" algn="just">
              <a:lnSpc>
                <a:spcPct val="120000"/>
              </a:lnSpc>
            </a:pPr>
            <a:r>
              <a:rPr lang="en-US" dirty="0"/>
              <a:t>Whenever a new page is referred and not present in memory, page fault occurs and Operating System replaces one of the existing pages with newly needed page.</a:t>
            </a:r>
          </a:p>
          <a:p>
            <a:pPr lvl="0" algn="just">
              <a:lnSpc>
                <a:spcPct val="120000"/>
              </a:lnSpc>
            </a:pPr>
            <a:r>
              <a:rPr lang="en-US" dirty="0"/>
              <a:t>Different page replacement algorithms suggest different ways to decide which page to replace. </a:t>
            </a:r>
            <a:endParaRPr lang="en-US" dirty="0" smtClean="0"/>
          </a:p>
          <a:p>
            <a:pPr lvl="0" algn="just">
              <a:lnSpc>
                <a:spcPct val="120000"/>
              </a:lnSpc>
            </a:pPr>
            <a:r>
              <a:rPr lang="en-US" dirty="0" smtClean="0"/>
              <a:t>The </a:t>
            </a:r>
            <a:r>
              <a:rPr lang="en-US" dirty="0"/>
              <a:t>target for all algorithms is to reduce number of page faults.</a:t>
            </a:r>
          </a:p>
          <a:p>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49</a:t>
            </a:fld>
            <a:endParaRPr lang="en-US"/>
          </a:p>
        </p:txBody>
      </p:sp>
    </p:spTree>
    <p:extLst>
      <p:ext uri="{BB962C8B-B14F-4D97-AF65-F5344CB8AC3E}">
        <p14:creationId xmlns:p14="http://schemas.microsoft.com/office/powerpoint/2010/main" val="2681373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GOALS OF MEMORY </a:t>
            </a:r>
            <a:r>
              <a:rPr lang="en-US" b="1" dirty="0" smtClean="0">
                <a:solidFill>
                  <a:srgbClr val="FF0000"/>
                </a:solidFill>
              </a:rPr>
              <a:t/>
            </a:r>
            <a:br>
              <a:rPr lang="en-US" b="1" dirty="0" smtClean="0">
                <a:solidFill>
                  <a:srgbClr val="FF0000"/>
                </a:solidFill>
              </a:rPr>
            </a:br>
            <a:r>
              <a:rPr lang="en-US" b="1" dirty="0" smtClean="0">
                <a:solidFill>
                  <a:srgbClr val="FF0000"/>
                </a:solidFill>
              </a:rPr>
              <a:t>MANAGEMENT</a:t>
            </a:r>
            <a:endParaRPr lang="en-US" dirty="0">
              <a:solidFill>
                <a:srgbClr val="FF0000"/>
              </a:solidFill>
            </a:endParaRPr>
          </a:p>
        </p:txBody>
      </p:sp>
      <p:sp>
        <p:nvSpPr>
          <p:cNvPr id="3" name="Content Placeholder 2"/>
          <p:cNvSpPr>
            <a:spLocks noGrp="1"/>
          </p:cNvSpPr>
          <p:nvPr>
            <p:ph idx="1"/>
          </p:nvPr>
        </p:nvSpPr>
        <p:spPr/>
        <p:txBody>
          <a:bodyPr/>
          <a:lstStyle/>
          <a:p>
            <a:pPr lvl="0"/>
            <a:r>
              <a:rPr lang="en-US" dirty="0"/>
              <a:t>Allocate available memory efficiently to multiple processes</a:t>
            </a:r>
          </a:p>
          <a:p>
            <a:pPr lvl="0"/>
            <a:r>
              <a:rPr lang="en-US" dirty="0"/>
              <a:t>Main functions</a:t>
            </a:r>
          </a:p>
          <a:p>
            <a:pPr lvl="0"/>
            <a:r>
              <a:rPr lang="en-US" dirty="0"/>
              <a:t>Allocate memory to processes when needed</a:t>
            </a:r>
          </a:p>
          <a:p>
            <a:pPr lvl="0"/>
            <a:r>
              <a:rPr lang="en-US" dirty="0"/>
              <a:t>Keep track of what memory is used and what is free</a:t>
            </a:r>
          </a:p>
          <a:p>
            <a:pPr lvl="0"/>
            <a:r>
              <a:rPr lang="en-US" dirty="0"/>
              <a:t>Protect one process’s memory from </a:t>
            </a:r>
            <a:r>
              <a:rPr lang="en-US" dirty="0" smtClean="0"/>
              <a:t>another</a:t>
            </a: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5</a:t>
            </a:fld>
            <a:endParaRPr lang="en-US"/>
          </a:p>
        </p:txBody>
      </p:sp>
    </p:spTree>
    <p:extLst>
      <p:ext uri="{BB962C8B-B14F-4D97-AF65-F5344CB8AC3E}">
        <p14:creationId xmlns:p14="http://schemas.microsoft.com/office/powerpoint/2010/main" val="371187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PAGE </a:t>
            </a:r>
            <a:r>
              <a:rPr lang="en-US" b="1" dirty="0" smtClean="0"/>
              <a:t>FAULT</a:t>
            </a:r>
            <a:endParaRPr lang="en-US" dirty="0"/>
          </a:p>
        </p:txBody>
      </p:sp>
      <p:sp>
        <p:nvSpPr>
          <p:cNvPr id="3" name="Content Placeholder 2"/>
          <p:cNvSpPr>
            <a:spLocks noGrp="1"/>
          </p:cNvSpPr>
          <p:nvPr>
            <p:ph idx="1"/>
          </p:nvPr>
        </p:nvSpPr>
        <p:spPr/>
        <p:txBody>
          <a:bodyPr/>
          <a:lstStyle/>
          <a:p>
            <a:pPr lvl="0"/>
            <a:r>
              <a:rPr lang="en-US" dirty="0"/>
              <a:t>A page fault is a type of interrupt, raised by the hardware when a running program accesses a memory page that is mapped into the virtual address space, but not loaded in physical memory</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50</a:t>
            </a:fld>
            <a:endParaRPr lang="en-US"/>
          </a:p>
        </p:txBody>
      </p:sp>
    </p:spTree>
    <p:extLst>
      <p:ext uri="{BB962C8B-B14F-4D97-AF65-F5344CB8AC3E}">
        <p14:creationId xmlns:p14="http://schemas.microsoft.com/office/powerpoint/2010/main" val="11668889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PAGE </a:t>
            </a:r>
            <a:r>
              <a:rPr lang="en-US" b="1" dirty="0" smtClean="0">
                <a:solidFill>
                  <a:srgbClr val="FF0000"/>
                </a:solidFill>
              </a:rPr>
              <a:t>REPLACEMENT</a:t>
            </a:r>
            <a:br>
              <a:rPr lang="en-US" b="1" dirty="0" smtClean="0">
                <a:solidFill>
                  <a:srgbClr val="FF0000"/>
                </a:solidFill>
              </a:rPr>
            </a:br>
            <a:r>
              <a:rPr lang="en-US" b="1" dirty="0" smtClean="0">
                <a:solidFill>
                  <a:srgbClr val="FF0000"/>
                </a:solidFill>
              </a:rPr>
              <a:t> ALGORITHMS</a:t>
            </a:r>
            <a:endParaRPr lang="en-US" dirty="0">
              <a:solidFill>
                <a:srgbClr val="FF0000"/>
              </a:solidFill>
            </a:endParaRPr>
          </a:p>
        </p:txBody>
      </p:sp>
      <p:sp>
        <p:nvSpPr>
          <p:cNvPr id="3" name="Content Placeholder 2"/>
          <p:cNvSpPr>
            <a:spLocks noGrp="1"/>
          </p:cNvSpPr>
          <p:nvPr>
            <p:ph idx="1"/>
          </p:nvPr>
        </p:nvSpPr>
        <p:spPr/>
        <p:txBody>
          <a:bodyPr/>
          <a:lstStyle/>
          <a:p>
            <a:pPr lvl="0"/>
            <a:r>
              <a:rPr lang="en-US" dirty="0"/>
              <a:t>There are many page-replacement algorithms. We select a particular replacement algorithm based on the one with the lowest page-fault rate.</a:t>
            </a:r>
          </a:p>
          <a:p>
            <a:pPr lvl="0"/>
            <a:r>
              <a:rPr lang="en-US" dirty="0"/>
              <a:t>An algorithm is evaluated by running it on a particular string of memory references (called a reference string) and computing the number of page-faults.</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51</a:t>
            </a:fld>
            <a:endParaRPr lang="en-US"/>
          </a:p>
        </p:txBody>
      </p:sp>
    </p:spTree>
    <p:extLst>
      <p:ext uri="{BB962C8B-B14F-4D97-AF65-F5344CB8AC3E}">
        <p14:creationId xmlns:p14="http://schemas.microsoft.com/office/powerpoint/2010/main" val="32682341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TYPES OF REPLACEMENT </a:t>
            </a:r>
            <a:r>
              <a:rPr lang="en-US" b="1" dirty="0" smtClean="0"/>
              <a:t>ALGORITHMS</a:t>
            </a:r>
            <a:endParaRPr lang="en-US" dirty="0"/>
          </a:p>
        </p:txBody>
      </p:sp>
      <p:sp>
        <p:nvSpPr>
          <p:cNvPr id="3" name="Content Placeholder 2"/>
          <p:cNvSpPr>
            <a:spLocks noGrp="1"/>
          </p:cNvSpPr>
          <p:nvPr>
            <p:ph idx="1"/>
          </p:nvPr>
        </p:nvSpPr>
        <p:spPr/>
        <p:txBody>
          <a:bodyPr/>
          <a:lstStyle/>
          <a:p>
            <a:pPr lvl="0"/>
            <a:r>
              <a:rPr lang="en-US" b="1" dirty="0"/>
              <a:t>FIFO – </a:t>
            </a:r>
            <a:r>
              <a:rPr lang="en-US" dirty="0"/>
              <a:t>First In First Out </a:t>
            </a:r>
          </a:p>
          <a:p>
            <a:pPr lvl="0"/>
            <a:r>
              <a:rPr lang="en-US" b="1" dirty="0"/>
              <a:t>LRU – </a:t>
            </a:r>
            <a:r>
              <a:rPr lang="en-US" dirty="0"/>
              <a:t>Least Recently Used</a:t>
            </a:r>
          </a:p>
          <a:p>
            <a:pPr lvl="0"/>
            <a:r>
              <a:rPr lang="en-US" b="1" dirty="0"/>
              <a:t>Optimal Algorithm</a:t>
            </a:r>
            <a:endParaRPr lang="en-US" dirty="0"/>
          </a:p>
          <a:p>
            <a:pPr lvl="0"/>
            <a:r>
              <a:rPr lang="en-US" b="1" dirty="0"/>
              <a:t>LFU - </a:t>
            </a:r>
            <a:r>
              <a:rPr lang="en-US" dirty="0"/>
              <a:t>Least Frequently Used</a:t>
            </a:r>
            <a:r>
              <a:rPr lang="en-US" b="1" dirty="0"/>
              <a:t> </a:t>
            </a:r>
            <a:endParaRPr lang="en-US" dirty="0"/>
          </a:p>
          <a:p>
            <a:pPr lvl="0"/>
            <a:r>
              <a:rPr lang="en-US" b="1" dirty="0"/>
              <a:t>MFU - </a:t>
            </a:r>
            <a:r>
              <a:rPr lang="en-US" dirty="0"/>
              <a:t>Least Frequently Used</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52</a:t>
            </a:fld>
            <a:endParaRPr lang="en-US"/>
          </a:p>
        </p:txBody>
      </p:sp>
    </p:spTree>
    <p:extLst>
      <p:ext uri="{BB962C8B-B14F-4D97-AF65-F5344CB8AC3E}">
        <p14:creationId xmlns:p14="http://schemas.microsoft.com/office/powerpoint/2010/main" val="12636301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VIRTUAL MEMORY</a:t>
            </a:r>
            <a:endParaRPr lang="en-US" b="1"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b="1" dirty="0">
                <a:solidFill>
                  <a:srgbClr val="7030A0"/>
                </a:solidFill>
                <a:hlinkClick r:id="rId2"/>
              </a:rPr>
              <a:t>https://</a:t>
            </a:r>
            <a:r>
              <a:rPr lang="en-US" b="1" dirty="0" smtClean="0">
                <a:solidFill>
                  <a:srgbClr val="7030A0"/>
                </a:solidFill>
                <a:hlinkClick r:id="rId2"/>
              </a:rPr>
              <a:t>www.youtube.com/watch?v=qlH4-oHnBb8</a:t>
            </a:r>
            <a:endParaRPr lang="en-US" b="1" dirty="0" smtClean="0">
              <a:solidFill>
                <a:srgbClr val="7030A0"/>
              </a:solidFill>
            </a:endParaRPr>
          </a:p>
          <a:p>
            <a:endParaRPr lang="en-US" b="1" dirty="0">
              <a:solidFill>
                <a:srgbClr val="7030A0"/>
              </a:solidFill>
            </a:endParaRPr>
          </a:p>
          <a:p>
            <a:r>
              <a:rPr lang="en-US" b="1" dirty="0">
                <a:solidFill>
                  <a:srgbClr val="7030A0"/>
                </a:solidFill>
                <a:hlinkClick r:id="rId3"/>
              </a:rPr>
              <a:t>https://</a:t>
            </a:r>
            <a:r>
              <a:rPr lang="en-US" b="1" dirty="0" smtClean="0">
                <a:solidFill>
                  <a:srgbClr val="7030A0"/>
                </a:solidFill>
                <a:hlinkClick r:id="rId3"/>
              </a:rPr>
              <a:t>www.youtube.com/watch?v=2quKyPnUShQ</a:t>
            </a:r>
            <a:r>
              <a:rPr lang="en-US" b="1" dirty="0" smtClean="0">
                <a:solidFill>
                  <a:srgbClr val="7030A0"/>
                </a:solidFill>
              </a:rPr>
              <a:t> (All about Virtual Memory)</a:t>
            </a:r>
          </a:p>
          <a:p>
            <a:endParaRPr lang="en-US" b="1" dirty="0">
              <a:solidFill>
                <a:srgbClr val="7030A0"/>
              </a:solidFill>
            </a:endParaRPr>
          </a:p>
          <a:p>
            <a:pPr lvl="0"/>
            <a:r>
              <a:rPr lang="en-US" dirty="0"/>
              <a:t>Virtual memory is </a:t>
            </a:r>
            <a:r>
              <a:rPr lang="en-US" dirty="0">
                <a:solidFill>
                  <a:srgbClr val="FF0000"/>
                </a:solidFill>
              </a:rPr>
              <a:t>a technique that allows the execution of processes that may not be completely in memory.</a:t>
            </a:r>
          </a:p>
          <a:p>
            <a:endParaRPr lang="en-US" b="1" dirty="0">
              <a:solidFill>
                <a:srgbClr val="7030A0"/>
              </a:solidFill>
            </a:endParaRPr>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53</a:t>
            </a:fld>
            <a:endParaRPr lang="en-US"/>
          </a:p>
        </p:txBody>
      </p:sp>
    </p:spTree>
    <p:extLst>
      <p:ext uri="{BB962C8B-B14F-4D97-AF65-F5344CB8AC3E}">
        <p14:creationId xmlns:p14="http://schemas.microsoft.com/office/powerpoint/2010/main" val="31531345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VIRTUAL MEMORY</a:t>
            </a:r>
            <a:endParaRPr lang="en-US" dirty="0"/>
          </a:p>
        </p:txBody>
      </p:sp>
      <p:sp>
        <p:nvSpPr>
          <p:cNvPr id="3" name="Content Placeholder 2"/>
          <p:cNvSpPr>
            <a:spLocks noGrp="1"/>
          </p:cNvSpPr>
          <p:nvPr>
            <p:ph idx="1"/>
          </p:nvPr>
        </p:nvSpPr>
        <p:spPr>
          <a:xfrm>
            <a:off x="457200" y="1484784"/>
            <a:ext cx="8229600" cy="4896544"/>
          </a:xfrm>
        </p:spPr>
        <p:txBody>
          <a:bodyPr/>
          <a:lstStyle/>
          <a:p>
            <a:r>
              <a:rPr lang="en-US" b="1" dirty="0" smtClean="0"/>
              <a:t>Term refers to : </a:t>
            </a:r>
          </a:p>
          <a:p>
            <a:pPr lvl="1"/>
            <a:r>
              <a:rPr lang="en-US" dirty="0" smtClean="0"/>
              <a:t>Something which is appears to be present ; But actually it is not present.</a:t>
            </a:r>
          </a:p>
          <a:p>
            <a:pPr lvl="1"/>
            <a:r>
              <a:rPr lang="en-US" dirty="0" smtClean="0"/>
              <a:t>Something like </a:t>
            </a:r>
            <a:r>
              <a:rPr lang="en-US" b="1" dirty="0" smtClean="0">
                <a:solidFill>
                  <a:srgbClr val="FF0000"/>
                </a:solidFill>
              </a:rPr>
              <a:t>Illusion</a:t>
            </a:r>
          </a:p>
          <a:p>
            <a:pPr marL="544513" lvl="1" indent="-457200">
              <a:buFont typeface="Arial" pitchFamily="34" charset="0"/>
              <a:buChar char="•"/>
            </a:pPr>
            <a:r>
              <a:rPr lang="en-US" dirty="0" smtClean="0"/>
              <a:t>It allows the user to use more memory of the program than the real memory of the computer</a:t>
            </a:r>
          </a:p>
          <a:p>
            <a:pPr marL="544513" lvl="1" indent="-457200">
              <a:buFont typeface="Arial" pitchFamily="34" charset="0"/>
              <a:buChar char="•"/>
            </a:pPr>
            <a:r>
              <a:rPr lang="en-US" dirty="0" smtClean="0"/>
              <a:t>A programmer can write a program which requires more memory than the capacity of main memory.</a:t>
            </a:r>
          </a:p>
          <a:p>
            <a:pPr marL="944563" lvl="2" indent="-457200"/>
            <a:r>
              <a:rPr lang="en-US" dirty="0" smtClean="0"/>
              <a:t>Such program is executed by virtual memory technique.</a:t>
            </a:r>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54</a:t>
            </a:fld>
            <a:endParaRPr lang="en-US"/>
          </a:p>
        </p:txBody>
      </p:sp>
    </p:spTree>
    <p:extLst>
      <p:ext uri="{BB962C8B-B14F-4D97-AF65-F5344CB8AC3E}">
        <p14:creationId xmlns:p14="http://schemas.microsoft.com/office/powerpoint/2010/main" val="35455395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VIRTUAL MEMORY</a:t>
            </a:r>
            <a:endParaRPr lang="en-US" dirty="0"/>
          </a:p>
        </p:txBody>
      </p:sp>
      <p:sp>
        <p:nvSpPr>
          <p:cNvPr id="3" name="Content Placeholder 2"/>
          <p:cNvSpPr>
            <a:spLocks noGrp="1"/>
          </p:cNvSpPr>
          <p:nvPr>
            <p:ph idx="1"/>
          </p:nvPr>
        </p:nvSpPr>
        <p:spPr>
          <a:xfrm>
            <a:off x="467544" y="1484784"/>
            <a:ext cx="8229600" cy="4713387"/>
          </a:xfrm>
        </p:spPr>
        <p:txBody>
          <a:bodyPr>
            <a:normAutofit lnSpcReduction="10000"/>
          </a:bodyPr>
          <a:lstStyle/>
          <a:p>
            <a:r>
              <a:rPr lang="en-US" dirty="0" smtClean="0"/>
              <a:t> Some important points related to Virtual memory</a:t>
            </a:r>
          </a:p>
          <a:p>
            <a:pPr lvl="1"/>
            <a:r>
              <a:rPr lang="en-US" dirty="0" smtClean="0"/>
              <a:t>Only part of the program needs to be in the main memory for execution.</a:t>
            </a:r>
          </a:p>
          <a:p>
            <a:pPr lvl="1"/>
            <a:r>
              <a:rPr lang="en-US" dirty="0" smtClean="0"/>
              <a:t>Logical address space can therefore be much larger than physical address space</a:t>
            </a:r>
          </a:p>
          <a:p>
            <a:pPr lvl="1"/>
            <a:r>
              <a:rPr lang="en-US" dirty="0" smtClean="0"/>
              <a:t>Virtual memory allows address space to be shared by the several processes.</a:t>
            </a:r>
          </a:p>
          <a:p>
            <a:pPr lvl="1"/>
            <a:r>
              <a:rPr lang="en-US" dirty="0" smtClean="0"/>
              <a:t>More programs can run concurrently.</a:t>
            </a:r>
          </a:p>
          <a:p>
            <a:pPr lvl="1"/>
            <a:r>
              <a:rPr lang="en-US" dirty="0" smtClean="0"/>
              <a:t>Less I/O needed to load or swapping the process.</a:t>
            </a: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55</a:t>
            </a:fld>
            <a:endParaRPr lang="en-US"/>
          </a:p>
        </p:txBody>
      </p:sp>
    </p:spTree>
    <p:extLst>
      <p:ext uri="{BB962C8B-B14F-4D97-AF65-F5344CB8AC3E}">
        <p14:creationId xmlns:p14="http://schemas.microsoft.com/office/powerpoint/2010/main" val="24264297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VIRTUAL MEMORY</a:t>
            </a: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56</a:t>
            </a:fld>
            <a:endParaRPr lang="en-US"/>
          </a:p>
        </p:txBody>
      </p:sp>
      <p:pic>
        <p:nvPicPr>
          <p:cNvPr id="6" name="Content Placeholder 5"/>
          <p:cNvPicPr>
            <a:picLocks noGrp="1"/>
          </p:cNvPicPr>
          <p:nvPr>
            <p:ph idx="1"/>
          </p:nvPr>
        </p:nvPicPr>
        <p:blipFill>
          <a:blip r:embed="rId2"/>
          <a:stretch>
            <a:fillRect/>
          </a:stretch>
        </p:blipFill>
        <p:spPr>
          <a:xfrm>
            <a:off x="251520" y="1484784"/>
            <a:ext cx="8532440" cy="5112568"/>
          </a:xfrm>
          <a:prstGeom prst="rect">
            <a:avLst/>
          </a:prstGeom>
        </p:spPr>
      </p:pic>
    </p:spTree>
    <p:extLst>
      <p:ext uri="{BB962C8B-B14F-4D97-AF65-F5344CB8AC3E}">
        <p14:creationId xmlns:p14="http://schemas.microsoft.com/office/powerpoint/2010/main" val="11877533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DEMAND PAGING</a:t>
            </a:r>
            <a:endParaRPr lang="en-US" b="1" dirty="0">
              <a:solidFill>
                <a:srgbClr val="FF0000"/>
              </a:solidFill>
            </a:endParaRPr>
          </a:p>
        </p:txBody>
      </p:sp>
      <p:sp>
        <p:nvSpPr>
          <p:cNvPr id="3" name="Content Placeholder 2"/>
          <p:cNvSpPr>
            <a:spLocks noGrp="1"/>
          </p:cNvSpPr>
          <p:nvPr>
            <p:ph idx="1"/>
          </p:nvPr>
        </p:nvSpPr>
        <p:spPr>
          <a:xfrm>
            <a:off x="457200" y="1340768"/>
            <a:ext cx="8229600" cy="4968552"/>
          </a:xfrm>
        </p:spPr>
        <p:txBody>
          <a:bodyPr>
            <a:normAutofit fontScale="85000" lnSpcReduction="10000"/>
          </a:bodyPr>
          <a:lstStyle/>
          <a:p>
            <a:pPr lvl="0" algn="just">
              <a:lnSpc>
                <a:spcPct val="120000"/>
              </a:lnSpc>
            </a:pPr>
            <a:r>
              <a:rPr lang="en-US" dirty="0"/>
              <a:t>A demand-paging system is similar to a paging system with swapping. </a:t>
            </a:r>
          </a:p>
          <a:p>
            <a:pPr lvl="0" algn="just">
              <a:lnSpc>
                <a:spcPct val="120000"/>
              </a:lnSpc>
            </a:pPr>
            <a:r>
              <a:rPr lang="en-US" dirty="0"/>
              <a:t>When a process is to be swapped in, the pager guesses which pages will be used before the process is swapped out again. </a:t>
            </a:r>
          </a:p>
          <a:p>
            <a:pPr lvl="0" algn="just">
              <a:lnSpc>
                <a:spcPct val="120000"/>
              </a:lnSpc>
            </a:pPr>
            <a:r>
              <a:rPr lang="en-US" dirty="0"/>
              <a:t>Instead of swapping in a whole process, the pager brings only those necessary pages into the memory. </a:t>
            </a:r>
            <a:endParaRPr lang="en-US" dirty="0" smtClean="0"/>
          </a:p>
          <a:p>
            <a:pPr algn="just">
              <a:lnSpc>
                <a:spcPct val="120000"/>
              </a:lnSpc>
            </a:pPr>
            <a:r>
              <a:rPr lang="en-US" dirty="0"/>
              <a:t>Thus, it avoids reading into memory pages that will not be used anyway, decreasing the swap time and the amount of physical memory needed</a:t>
            </a:r>
            <a:r>
              <a:rPr lang="en-US" dirty="0" smtClean="0"/>
              <a:t>.</a:t>
            </a:r>
            <a:endParaRPr lang="en-US" dirty="0"/>
          </a:p>
          <a:p>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57</a:t>
            </a:fld>
            <a:endParaRPr lang="en-US"/>
          </a:p>
        </p:txBody>
      </p:sp>
    </p:spTree>
    <p:extLst>
      <p:ext uri="{BB962C8B-B14F-4D97-AF65-F5344CB8AC3E}">
        <p14:creationId xmlns:p14="http://schemas.microsoft.com/office/powerpoint/2010/main" val="25482524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DEMAND PAGING</a:t>
            </a: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58</a:t>
            </a:fld>
            <a:endParaRPr lang="en-US"/>
          </a:p>
        </p:txBody>
      </p:sp>
      <p:pic>
        <p:nvPicPr>
          <p:cNvPr id="6" name="Content Placeholder 5"/>
          <p:cNvPicPr>
            <a:picLocks noGrp="1"/>
          </p:cNvPicPr>
          <p:nvPr>
            <p:ph idx="1"/>
          </p:nvPr>
        </p:nvPicPr>
        <p:blipFill>
          <a:blip r:embed="rId2"/>
          <a:stretch>
            <a:fillRect/>
          </a:stretch>
        </p:blipFill>
        <p:spPr>
          <a:xfrm>
            <a:off x="611560" y="1556792"/>
            <a:ext cx="7776864" cy="4680520"/>
          </a:xfrm>
          <a:prstGeom prst="rect">
            <a:avLst/>
          </a:prstGeom>
        </p:spPr>
      </p:pic>
    </p:spTree>
    <p:extLst>
      <p:ext uri="{BB962C8B-B14F-4D97-AF65-F5344CB8AC3E}">
        <p14:creationId xmlns:p14="http://schemas.microsoft.com/office/powerpoint/2010/main" val="5304616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DEMAND PAGING</a:t>
            </a:r>
            <a:endParaRPr lang="en-US" dirty="0"/>
          </a:p>
        </p:txBody>
      </p:sp>
      <p:sp>
        <p:nvSpPr>
          <p:cNvPr id="3" name="Content Placeholder 2"/>
          <p:cNvSpPr>
            <a:spLocks noGrp="1"/>
          </p:cNvSpPr>
          <p:nvPr>
            <p:ph idx="1"/>
          </p:nvPr>
        </p:nvSpPr>
        <p:spPr>
          <a:xfrm>
            <a:off x="457200" y="1600200"/>
            <a:ext cx="8229600" cy="4781128"/>
          </a:xfrm>
        </p:spPr>
        <p:txBody>
          <a:bodyPr>
            <a:normAutofit fontScale="85000" lnSpcReduction="20000"/>
          </a:bodyPr>
          <a:lstStyle/>
          <a:p>
            <a:pPr lvl="0">
              <a:lnSpc>
                <a:spcPct val="120000"/>
              </a:lnSpc>
            </a:pPr>
            <a:r>
              <a:rPr lang="en-US" dirty="0"/>
              <a:t>To distinguish between those pages that are in memory and those that are on disk, we use an invalid-valid bit which is a field in each page-table entry. </a:t>
            </a:r>
          </a:p>
          <a:p>
            <a:pPr lvl="0">
              <a:lnSpc>
                <a:spcPct val="120000"/>
              </a:lnSpc>
            </a:pPr>
            <a:r>
              <a:rPr lang="en-US" dirty="0"/>
              <a:t>When this bit is set to </a:t>
            </a:r>
            <a:r>
              <a:rPr lang="en-US" b="1" dirty="0">
                <a:solidFill>
                  <a:srgbClr val="FF0000"/>
                </a:solidFill>
              </a:rPr>
              <a:t>“valid”, </a:t>
            </a:r>
            <a:r>
              <a:rPr lang="en-US" dirty="0"/>
              <a:t>this value indicates that the associated page is both legal and in memory.</a:t>
            </a:r>
          </a:p>
          <a:p>
            <a:pPr lvl="0">
              <a:lnSpc>
                <a:spcPct val="120000"/>
              </a:lnSpc>
            </a:pPr>
            <a:r>
              <a:rPr lang="en-US" dirty="0"/>
              <a:t>If the bit is set to </a:t>
            </a:r>
            <a:r>
              <a:rPr lang="en-US" b="1" dirty="0">
                <a:solidFill>
                  <a:srgbClr val="FF0000"/>
                </a:solidFill>
              </a:rPr>
              <a:t>“invalid”,</a:t>
            </a:r>
            <a:r>
              <a:rPr lang="en-US" dirty="0"/>
              <a:t> it indicates that the page is either not valid (i.e., not in logical address space of the process), or is valid but is currently on the disk</a:t>
            </a:r>
            <a:r>
              <a:rPr lang="en-US" dirty="0" smtClean="0"/>
              <a:t>.</a:t>
            </a:r>
          </a:p>
          <a:p>
            <a:pPr lvl="0">
              <a:lnSpc>
                <a:spcPct val="120000"/>
              </a:lnSpc>
            </a:pPr>
            <a:endParaRPr lang="en-US" dirty="0"/>
          </a:p>
          <a:p>
            <a:pPr lvl="0">
              <a:lnSpc>
                <a:spcPct val="120000"/>
              </a:lnSpc>
            </a:pPr>
            <a:r>
              <a:rPr lang="en-US" b="1" dirty="0">
                <a:solidFill>
                  <a:srgbClr val="7030A0"/>
                </a:solidFill>
              </a:rPr>
              <a:t>https://www.youtube.com/watch?v=dOVrEbZVeoU</a:t>
            </a:r>
          </a:p>
          <a:p>
            <a:endParaRPr lang="en-US" b="1" dirty="0">
              <a:solidFill>
                <a:srgbClr val="7030A0"/>
              </a:solidFill>
            </a:endParaRPr>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59</a:t>
            </a:fld>
            <a:endParaRPr lang="en-US"/>
          </a:p>
        </p:txBody>
      </p:sp>
    </p:spTree>
    <p:extLst>
      <p:ext uri="{BB962C8B-B14F-4D97-AF65-F5344CB8AC3E}">
        <p14:creationId xmlns:p14="http://schemas.microsoft.com/office/powerpoint/2010/main" val="2661350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t>What is Memory Management</a:t>
            </a:r>
            <a:r>
              <a:rPr lang="en-US" b="1" dirty="0" smtClean="0"/>
              <a:t>?</a:t>
            </a:r>
            <a:endParaRPr lang="en-US" dirty="0">
              <a:solidFill>
                <a:srgbClr val="FF0000"/>
              </a:solidFill>
            </a:endParaRPr>
          </a:p>
        </p:txBody>
      </p:sp>
      <p:sp>
        <p:nvSpPr>
          <p:cNvPr id="3" name="Content Placeholder 2"/>
          <p:cNvSpPr>
            <a:spLocks noGrp="1"/>
          </p:cNvSpPr>
          <p:nvPr>
            <p:ph idx="1"/>
          </p:nvPr>
        </p:nvSpPr>
        <p:spPr>
          <a:xfrm>
            <a:off x="457200" y="1340768"/>
            <a:ext cx="8229600" cy="4968552"/>
          </a:xfrm>
        </p:spPr>
        <p:txBody>
          <a:bodyPr>
            <a:normAutofit fontScale="85000" lnSpcReduction="20000"/>
          </a:bodyPr>
          <a:lstStyle/>
          <a:p>
            <a:pPr algn="just">
              <a:lnSpc>
                <a:spcPct val="120000"/>
              </a:lnSpc>
            </a:pPr>
            <a:r>
              <a:rPr lang="en-IN" b="1" dirty="0"/>
              <a:t>Memory Management</a:t>
            </a:r>
            <a:r>
              <a:rPr lang="en-IN" dirty="0"/>
              <a:t> is </a:t>
            </a:r>
            <a:r>
              <a:rPr lang="en-IN" dirty="0">
                <a:solidFill>
                  <a:srgbClr val="FF0000"/>
                </a:solidFill>
              </a:rPr>
              <a:t>the process of controlling and coordinating computer memory, assigning portions known as blocks to various running programs to optimize the overall performance </a:t>
            </a:r>
            <a:r>
              <a:rPr lang="en-IN" dirty="0"/>
              <a:t>of the system</a:t>
            </a:r>
            <a:r>
              <a:rPr lang="en-IN" dirty="0" smtClean="0"/>
              <a:t>.</a:t>
            </a:r>
          </a:p>
          <a:p>
            <a:pPr algn="just">
              <a:lnSpc>
                <a:spcPct val="120000"/>
              </a:lnSpc>
            </a:pPr>
            <a:r>
              <a:rPr lang="en-IN" dirty="0"/>
              <a:t>It is the most important function of an operating system that </a:t>
            </a:r>
            <a:r>
              <a:rPr lang="en-IN" dirty="0">
                <a:solidFill>
                  <a:srgbClr val="FF0000"/>
                </a:solidFill>
              </a:rPr>
              <a:t>manages primary memory</a:t>
            </a:r>
            <a:r>
              <a:rPr lang="en-IN" dirty="0" smtClean="0">
                <a:solidFill>
                  <a:srgbClr val="FF0000"/>
                </a:solidFill>
              </a:rPr>
              <a:t>.</a:t>
            </a:r>
          </a:p>
          <a:p>
            <a:pPr algn="just">
              <a:lnSpc>
                <a:spcPct val="120000"/>
              </a:lnSpc>
            </a:pPr>
            <a:r>
              <a:rPr lang="en-IN" dirty="0"/>
              <a:t>It helps </a:t>
            </a:r>
            <a:r>
              <a:rPr lang="en-IN" dirty="0">
                <a:solidFill>
                  <a:srgbClr val="FF0000"/>
                </a:solidFill>
              </a:rPr>
              <a:t>processes to move back and forward </a:t>
            </a:r>
            <a:r>
              <a:rPr lang="en-IN" dirty="0"/>
              <a:t>between the main memory and execution disk</a:t>
            </a:r>
            <a:r>
              <a:rPr lang="en-IN" dirty="0" smtClean="0"/>
              <a:t>.</a:t>
            </a:r>
          </a:p>
          <a:p>
            <a:pPr algn="just">
              <a:lnSpc>
                <a:spcPct val="120000"/>
              </a:lnSpc>
            </a:pPr>
            <a:r>
              <a:rPr lang="en-IN" dirty="0"/>
              <a:t>It helps OS to keep track of </a:t>
            </a:r>
            <a:r>
              <a:rPr lang="en-IN" dirty="0">
                <a:solidFill>
                  <a:srgbClr val="FF0000"/>
                </a:solidFill>
              </a:rPr>
              <a:t>every memory location, irrespective of whether it is allocated to some process or it remains free.</a:t>
            </a:r>
            <a:endParaRPr lang="en-US" dirty="0">
              <a:solidFill>
                <a:srgbClr val="FF0000"/>
              </a:solidFill>
            </a:endParaRPr>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6</a:t>
            </a:fld>
            <a:endParaRPr lang="en-US"/>
          </a:p>
        </p:txBody>
      </p:sp>
    </p:spTree>
    <p:extLst>
      <p:ext uri="{BB962C8B-B14F-4D97-AF65-F5344CB8AC3E}">
        <p14:creationId xmlns:p14="http://schemas.microsoft.com/office/powerpoint/2010/main" val="12802763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t>Why Use Memory Management</a:t>
            </a:r>
            <a:r>
              <a:rPr lang="en-US" b="1" dirty="0" smtClean="0"/>
              <a:t>?</a:t>
            </a:r>
            <a:endParaRPr lang="en-US" dirty="0"/>
          </a:p>
        </p:txBody>
      </p:sp>
      <p:sp>
        <p:nvSpPr>
          <p:cNvPr id="3" name="Content Placeholder 2"/>
          <p:cNvSpPr>
            <a:spLocks noGrp="1"/>
          </p:cNvSpPr>
          <p:nvPr>
            <p:ph idx="1"/>
          </p:nvPr>
        </p:nvSpPr>
        <p:spPr>
          <a:xfrm>
            <a:off x="457200" y="1340768"/>
            <a:ext cx="8229600" cy="5040560"/>
          </a:xfrm>
        </p:spPr>
        <p:txBody>
          <a:bodyPr>
            <a:normAutofit fontScale="85000" lnSpcReduction="20000"/>
          </a:bodyPr>
          <a:lstStyle/>
          <a:p>
            <a:pPr algn="just">
              <a:lnSpc>
                <a:spcPct val="120000"/>
              </a:lnSpc>
            </a:pPr>
            <a:r>
              <a:rPr lang="en-IN" dirty="0"/>
              <a:t>It allows you </a:t>
            </a:r>
            <a:r>
              <a:rPr lang="en-IN" dirty="0">
                <a:solidFill>
                  <a:srgbClr val="FF0000"/>
                </a:solidFill>
              </a:rPr>
              <a:t>to check how much memory needs to be allocated to processes that decide which processor should get memory at what time</a:t>
            </a:r>
            <a:r>
              <a:rPr lang="en-IN" dirty="0"/>
              <a:t>.</a:t>
            </a:r>
          </a:p>
          <a:p>
            <a:pPr algn="just">
              <a:lnSpc>
                <a:spcPct val="120000"/>
              </a:lnSpc>
            </a:pPr>
            <a:r>
              <a:rPr lang="en-IN" dirty="0"/>
              <a:t>Tracks whenever inventory gets freed or unallocated. According to it will update the status.</a:t>
            </a:r>
          </a:p>
          <a:p>
            <a:pPr algn="just">
              <a:lnSpc>
                <a:spcPct val="120000"/>
              </a:lnSpc>
            </a:pPr>
            <a:r>
              <a:rPr lang="en-IN" dirty="0"/>
              <a:t>It allocates the space to application routines.</a:t>
            </a:r>
          </a:p>
          <a:p>
            <a:pPr algn="just">
              <a:lnSpc>
                <a:spcPct val="120000"/>
              </a:lnSpc>
            </a:pPr>
            <a:r>
              <a:rPr lang="en-IN" dirty="0"/>
              <a:t>It also make sure that these applications do not interfere with each other.</a:t>
            </a:r>
          </a:p>
          <a:p>
            <a:pPr algn="just">
              <a:lnSpc>
                <a:spcPct val="120000"/>
              </a:lnSpc>
            </a:pPr>
            <a:r>
              <a:rPr lang="en-IN" dirty="0"/>
              <a:t>Helps protect different processes from each other</a:t>
            </a:r>
          </a:p>
          <a:p>
            <a:pPr algn="just">
              <a:lnSpc>
                <a:spcPct val="120000"/>
              </a:lnSpc>
            </a:pPr>
            <a:r>
              <a:rPr lang="en-IN" dirty="0"/>
              <a:t>It places the programs in memory so that memory is utilized to its full extent</a:t>
            </a:r>
            <a:r>
              <a:rPr lang="en-IN" dirty="0" smtClean="0"/>
              <a:t>.</a:t>
            </a:r>
            <a:endParaRPr lang="en-IN"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7</a:t>
            </a:fld>
            <a:endParaRPr lang="en-US"/>
          </a:p>
        </p:txBody>
      </p:sp>
    </p:spTree>
    <p:extLst>
      <p:ext uri="{BB962C8B-B14F-4D97-AF65-F5344CB8AC3E}">
        <p14:creationId xmlns:p14="http://schemas.microsoft.com/office/powerpoint/2010/main" val="6320469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solidFill>
                  <a:srgbClr val="FF0000"/>
                </a:solidFill>
              </a:rPr>
              <a:t>MEMORY ALLOCATION STRATEGIES</a:t>
            </a:r>
            <a:endParaRPr lang="en-US" dirty="0">
              <a:solidFill>
                <a:srgbClr val="FF0000"/>
              </a:solidFill>
            </a:endParaRPr>
          </a:p>
        </p:txBody>
      </p:sp>
      <p:sp>
        <p:nvSpPr>
          <p:cNvPr id="3" name="Content Placeholder 2"/>
          <p:cNvSpPr>
            <a:spLocks noGrp="1"/>
          </p:cNvSpPr>
          <p:nvPr>
            <p:ph idx="1"/>
          </p:nvPr>
        </p:nvSpPr>
        <p:spPr>
          <a:xfrm>
            <a:off x="457200" y="1412776"/>
            <a:ext cx="8229600" cy="4968552"/>
          </a:xfrm>
        </p:spPr>
        <p:txBody>
          <a:bodyPr numCol="1"/>
          <a:lstStyle/>
          <a:p>
            <a:pPr marL="0" indent="0" algn="ctr">
              <a:buNone/>
            </a:pPr>
            <a:r>
              <a:rPr lang="en-US" sz="2400" b="1" dirty="0"/>
              <a:t>CONTIGUOUS ALLOCATION </a:t>
            </a:r>
            <a:r>
              <a:rPr lang="en-US" sz="2400" b="1" dirty="0" smtClean="0"/>
              <a:t>   NON-CONTIGUOUS </a:t>
            </a:r>
            <a:r>
              <a:rPr lang="en-US" sz="2400" b="1" dirty="0"/>
              <a:t>ALLOCATION</a:t>
            </a:r>
            <a:r>
              <a:rPr lang="en-US" sz="2400" b="1" dirty="0" smtClean="0"/>
              <a:t>				</a:t>
            </a:r>
          </a:p>
          <a:p>
            <a:pPr marL="0" indent="0">
              <a:buNone/>
            </a:pPr>
            <a:r>
              <a:rPr lang="en-US" b="1" dirty="0" smtClean="0"/>
              <a:t>				</a:t>
            </a:r>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8</a:t>
            </a:fld>
            <a:endParaRPr lang="en-US"/>
          </a:p>
        </p:txBody>
      </p:sp>
      <p:pic>
        <p:nvPicPr>
          <p:cNvPr id="6" name="Picture 5"/>
          <p:cNvPicPr/>
          <p:nvPr/>
        </p:nvPicPr>
        <p:blipFill>
          <a:blip r:embed="rId2"/>
          <a:stretch>
            <a:fillRect/>
          </a:stretch>
        </p:blipFill>
        <p:spPr>
          <a:xfrm>
            <a:off x="971600" y="2049360"/>
            <a:ext cx="2736304" cy="4331967"/>
          </a:xfrm>
          <a:prstGeom prst="rect">
            <a:avLst/>
          </a:prstGeom>
        </p:spPr>
      </p:pic>
      <p:pic>
        <p:nvPicPr>
          <p:cNvPr id="7" name="Picture 6"/>
          <p:cNvPicPr/>
          <p:nvPr/>
        </p:nvPicPr>
        <p:blipFill>
          <a:blip r:embed="rId3"/>
          <a:stretch>
            <a:fillRect/>
          </a:stretch>
        </p:blipFill>
        <p:spPr>
          <a:xfrm>
            <a:off x="5004048" y="2049360"/>
            <a:ext cx="2800598" cy="4331967"/>
          </a:xfrm>
          <a:prstGeom prst="rect">
            <a:avLst/>
          </a:prstGeom>
        </p:spPr>
      </p:pic>
    </p:spTree>
    <p:extLst>
      <p:ext uri="{BB962C8B-B14F-4D97-AF65-F5344CB8AC3E}">
        <p14:creationId xmlns:p14="http://schemas.microsoft.com/office/powerpoint/2010/main" val="2678594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9</a:t>
            </a:fld>
            <a:endParaRPr lang="en-US"/>
          </a:p>
        </p:txBody>
      </p:sp>
      <p:pic>
        <p:nvPicPr>
          <p:cNvPr id="6" name="Picture 5"/>
          <p:cNvPicPr/>
          <p:nvPr/>
        </p:nvPicPr>
        <p:blipFill>
          <a:blip r:embed="rId2"/>
          <a:stretch>
            <a:fillRect/>
          </a:stretch>
        </p:blipFill>
        <p:spPr>
          <a:xfrm>
            <a:off x="1115616" y="184917"/>
            <a:ext cx="6696744" cy="6192688"/>
          </a:xfrm>
          <a:prstGeom prst="rect">
            <a:avLst/>
          </a:prstGeom>
        </p:spPr>
      </p:pic>
    </p:spTree>
    <p:extLst>
      <p:ext uri="{BB962C8B-B14F-4D97-AF65-F5344CB8AC3E}">
        <p14:creationId xmlns:p14="http://schemas.microsoft.com/office/powerpoint/2010/main" val="36272487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1701</TotalTime>
  <Words>2882</Words>
  <Application>Microsoft Office PowerPoint</Application>
  <PresentationFormat>On-screen Show (4:3)</PresentationFormat>
  <Paragraphs>343</Paragraphs>
  <Slides>59</Slides>
  <Notes>0</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Office Theme</vt:lpstr>
      <vt:lpstr>SCS1301 - OPERATING SYSTEM</vt:lpstr>
      <vt:lpstr>SYLLUBUS</vt:lpstr>
      <vt:lpstr>COURSE  OUTCOMES</vt:lpstr>
      <vt:lpstr>STORAGE / MEMORY  MANAGEMENT</vt:lpstr>
      <vt:lpstr>GOALS OF MEMORY  MANAGEMENT</vt:lpstr>
      <vt:lpstr>What is Memory Management?</vt:lpstr>
      <vt:lpstr>Why Use Memory Management?</vt:lpstr>
      <vt:lpstr>MEMORY ALLOCATION STRATEGIES</vt:lpstr>
      <vt:lpstr>PowerPoint Presentation</vt:lpstr>
      <vt:lpstr>CONTIGUOUS ALLOCATION </vt:lpstr>
      <vt:lpstr>NON-CONTIGUOUS ALLOCATION</vt:lpstr>
      <vt:lpstr>What is Memory Partitioning in  OS?</vt:lpstr>
      <vt:lpstr>FIXED PARTITION SCHEME</vt:lpstr>
      <vt:lpstr>PowerPoint Presentation</vt:lpstr>
      <vt:lpstr>VARIABLE PARTITION SCHEME</vt:lpstr>
      <vt:lpstr>MULTIPROGRAMMING</vt:lpstr>
      <vt:lpstr>PowerPoint Presentation</vt:lpstr>
      <vt:lpstr>STORAGE HIERARCHY</vt:lpstr>
      <vt:lpstr>STORAGE HIERARCHY</vt:lpstr>
      <vt:lpstr>What is Dynamic Loading?</vt:lpstr>
      <vt:lpstr>What is Dynamic Linking?</vt:lpstr>
      <vt:lpstr>Static and Dynamic Loading</vt:lpstr>
      <vt:lpstr>Static and Dynamic Linking</vt:lpstr>
      <vt:lpstr>SWAPPING</vt:lpstr>
      <vt:lpstr>PowerPoint Presentation</vt:lpstr>
      <vt:lpstr>BENEFITS OF SWAPPING</vt:lpstr>
      <vt:lpstr>What is Memory allocation?</vt:lpstr>
      <vt:lpstr>Partition Allocation</vt:lpstr>
      <vt:lpstr>PARTITION ALLOCATION</vt:lpstr>
      <vt:lpstr>PowerPoint Presentation</vt:lpstr>
      <vt:lpstr>PowerPoint Presentation</vt:lpstr>
      <vt:lpstr>PowerPoint Presentation</vt:lpstr>
      <vt:lpstr>MULTIPLE-PARTITION  ALLOCATION</vt:lpstr>
      <vt:lpstr>FRAGMENTATION</vt:lpstr>
      <vt:lpstr>TWO TYPES OF  FRAGMENTATION</vt:lpstr>
      <vt:lpstr>PowerPoint Presentation</vt:lpstr>
      <vt:lpstr>PAGING</vt:lpstr>
      <vt:lpstr>PAGING</vt:lpstr>
      <vt:lpstr>PAGE TABLE</vt:lpstr>
      <vt:lpstr>PowerPoint Presentation</vt:lpstr>
      <vt:lpstr>PowerPoint Presentation</vt:lpstr>
      <vt:lpstr>PowerPoint Presentation</vt:lpstr>
      <vt:lpstr>Address Translation</vt:lpstr>
      <vt:lpstr>PowerPoint Presentation</vt:lpstr>
      <vt:lpstr>SEGMENTATION</vt:lpstr>
      <vt:lpstr>PowerPoint Presentation</vt:lpstr>
      <vt:lpstr>TUPLES</vt:lpstr>
      <vt:lpstr>PAGED-SEGMENTATION</vt:lpstr>
      <vt:lpstr>PAGE REPLACEMENT </vt:lpstr>
      <vt:lpstr>PAGE FAULT</vt:lpstr>
      <vt:lpstr>PAGE REPLACEMENT  ALGORITHMS</vt:lpstr>
      <vt:lpstr>TYPES OF REPLACEMENT ALGORITHMS</vt:lpstr>
      <vt:lpstr>VIRTUAL MEMORY</vt:lpstr>
      <vt:lpstr>VIRTUAL MEMORY</vt:lpstr>
      <vt:lpstr>VIRTUAL MEMORY</vt:lpstr>
      <vt:lpstr>VIRTUAL MEMORY</vt:lpstr>
      <vt:lpstr>DEMAND PAGING</vt:lpstr>
      <vt:lpstr>DEMAND PAGING</vt:lpstr>
      <vt:lpstr>DEMAND PAGING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128</cp:revision>
  <dcterms:created xsi:type="dcterms:W3CDTF">2020-08-23T13:35:42Z</dcterms:created>
  <dcterms:modified xsi:type="dcterms:W3CDTF">2020-10-22T04:33:47Z</dcterms:modified>
</cp:coreProperties>
</file>