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handoutMasterIdLst>
    <p:handoutMasterId r:id="rId85"/>
  </p:handoutMasterIdLst>
  <p:sldIdLst>
    <p:sldId id="256" r:id="rId2"/>
    <p:sldId id="258" r:id="rId3"/>
    <p:sldId id="259" r:id="rId4"/>
    <p:sldId id="260" r:id="rId5"/>
    <p:sldId id="321" r:id="rId6"/>
    <p:sldId id="261" r:id="rId7"/>
    <p:sldId id="263" r:id="rId8"/>
    <p:sldId id="385" r:id="rId9"/>
    <p:sldId id="386" r:id="rId10"/>
    <p:sldId id="384" r:id="rId11"/>
    <p:sldId id="381" r:id="rId12"/>
    <p:sldId id="378" r:id="rId13"/>
    <p:sldId id="382" r:id="rId14"/>
    <p:sldId id="380" r:id="rId15"/>
    <p:sldId id="377" r:id="rId16"/>
    <p:sldId id="379" r:id="rId17"/>
    <p:sldId id="264" r:id="rId18"/>
    <p:sldId id="362" r:id="rId19"/>
    <p:sldId id="361" r:id="rId20"/>
    <p:sldId id="360" r:id="rId21"/>
    <p:sldId id="358" r:id="rId22"/>
    <p:sldId id="356" r:id="rId23"/>
    <p:sldId id="357" r:id="rId24"/>
    <p:sldId id="417" r:id="rId25"/>
    <p:sldId id="327" r:id="rId26"/>
    <p:sldId id="365" r:id="rId27"/>
    <p:sldId id="364" r:id="rId28"/>
    <p:sldId id="418" r:id="rId29"/>
    <p:sldId id="355" r:id="rId30"/>
    <p:sldId id="329" r:id="rId31"/>
    <p:sldId id="359" r:id="rId32"/>
    <p:sldId id="366" r:id="rId33"/>
    <p:sldId id="323" r:id="rId34"/>
    <p:sldId id="367" r:id="rId35"/>
    <p:sldId id="369" r:id="rId36"/>
    <p:sldId id="368" r:id="rId37"/>
    <p:sldId id="407" r:id="rId38"/>
    <p:sldId id="370" r:id="rId39"/>
    <p:sldId id="374" r:id="rId40"/>
    <p:sldId id="375" r:id="rId41"/>
    <p:sldId id="376" r:id="rId42"/>
    <p:sldId id="373" r:id="rId43"/>
    <p:sldId id="371" r:id="rId44"/>
    <p:sldId id="403" r:id="rId45"/>
    <p:sldId id="426" r:id="rId46"/>
    <p:sldId id="429" r:id="rId47"/>
    <p:sldId id="430" r:id="rId48"/>
    <p:sldId id="431" r:id="rId49"/>
    <p:sldId id="432" r:id="rId50"/>
    <p:sldId id="433" r:id="rId51"/>
    <p:sldId id="427" r:id="rId52"/>
    <p:sldId id="428" r:id="rId53"/>
    <p:sldId id="383" r:id="rId54"/>
    <p:sldId id="388" r:id="rId55"/>
    <p:sldId id="404" r:id="rId56"/>
    <p:sldId id="397" r:id="rId57"/>
    <p:sldId id="398" r:id="rId58"/>
    <p:sldId id="399" r:id="rId59"/>
    <p:sldId id="400" r:id="rId60"/>
    <p:sldId id="419" r:id="rId61"/>
    <p:sldId id="402" r:id="rId62"/>
    <p:sldId id="434" r:id="rId63"/>
    <p:sldId id="390" r:id="rId64"/>
    <p:sldId id="392" r:id="rId65"/>
    <p:sldId id="391" r:id="rId66"/>
    <p:sldId id="394" r:id="rId67"/>
    <p:sldId id="405" r:id="rId68"/>
    <p:sldId id="406" r:id="rId69"/>
    <p:sldId id="408" r:id="rId70"/>
    <p:sldId id="409" r:id="rId71"/>
    <p:sldId id="410" r:id="rId72"/>
    <p:sldId id="411" r:id="rId73"/>
    <p:sldId id="414" r:id="rId74"/>
    <p:sldId id="415" r:id="rId75"/>
    <p:sldId id="416" r:id="rId76"/>
    <p:sldId id="423" r:id="rId77"/>
    <p:sldId id="424" r:id="rId78"/>
    <p:sldId id="395" r:id="rId79"/>
    <p:sldId id="420" r:id="rId80"/>
    <p:sldId id="422" r:id="rId81"/>
    <p:sldId id="421" r:id="rId82"/>
    <p:sldId id="396"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3B1F17A-1394-4FF9-ACF1-D980DD07DD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D69814-9D1C-46FB-84A1-58B8F70D85E2}" type="datetimeFigureOut">
              <a:rPr lang="en-IN" smtClean="0"/>
              <a:t>29-10-2020</a:t>
            </a:fld>
            <a:endParaRPr lang="en-IN"/>
          </a:p>
        </p:txBody>
      </p:sp>
      <p:sp>
        <p:nvSpPr>
          <p:cNvPr id="4" name="Footer Placeholder 3">
            <a:extLst>
              <a:ext uri="{FF2B5EF4-FFF2-40B4-BE49-F238E27FC236}">
                <a16:creationId xmlns:a16="http://schemas.microsoft.com/office/drawing/2014/main" id="{CCC5148F-F45F-4034-B6E2-805D613DD6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F52B5C1-748D-4882-A0F3-18D8115896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7373BF-A434-4122-83A4-589DAD257E70}" type="slidenum">
              <a:rPr lang="en-IN" smtClean="0"/>
              <a:t>‹#›</a:t>
            </a:fld>
            <a:endParaRPr lang="en-IN"/>
          </a:p>
        </p:txBody>
      </p:sp>
    </p:spTree>
    <p:extLst>
      <p:ext uri="{BB962C8B-B14F-4D97-AF65-F5344CB8AC3E}">
        <p14:creationId xmlns:p14="http://schemas.microsoft.com/office/powerpoint/2010/main" val="3137314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01713-5382-4FB2-8087-C721400F8574}" type="datetimeFigureOut">
              <a:rPr lang="en-IN" smtClean="0"/>
              <a:t>29-10-2020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C5883-FB1E-46E2-8DF9-6DE3BF8E3FF1}" type="slidenum">
              <a:rPr lang="en-IN" smtClean="0"/>
              <a:t>‹#›</a:t>
            </a:fld>
            <a:endParaRPr lang="en-IN"/>
          </a:p>
        </p:txBody>
      </p:sp>
    </p:spTree>
    <p:extLst>
      <p:ext uri="{BB962C8B-B14F-4D97-AF65-F5344CB8AC3E}">
        <p14:creationId xmlns:p14="http://schemas.microsoft.com/office/powerpoint/2010/main" val="2760323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97B3-A76A-4883-A7FF-0C9B9EC597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4BD37C-2815-45A2-B5E9-62EE028B78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135F53-DDAD-495B-B04D-06409B9B04CC}"/>
              </a:ext>
            </a:extLst>
          </p:cNvPr>
          <p:cNvSpPr>
            <a:spLocks noGrp="1"/>
          </p:cNvSpPr>
          <p:nvPr>
            <p:ph type="dt" sz="half" idx="10"/>
          </p:nvPr>
        </p:nvSpPr>
        <p:spPr/>
        <p:txBody>
          <a:bodyPr/>
          <a:lstStyle/>
          <a:p>
            <a:fld id="{AC7FC9EE-A7BE-4A0A-BB5C-D08B0F1C7D1D}" type="datetime1">
              <a:rPr lang="en-IN" smtClean="0"/>
              <a:t>29-10-2020</a:t>
            </a:fld>
            <a:endParaRPr lang="en-IN"/>
          </a:p>
        </p:txBody>
      </p:sp>
      <p:sp>
        <p:nvSpPr>
          <p:cNvPr id="5" name="Footer Placeholder 4">
            <a:extLst>
              <a:ext uri="{FF2B5EF4-FFF2-40B4-BE49-F238E27FC236}">
                <a16:creationId xmlns:a16="http://schemas.microsoft.com/office/drawing/2014/main" id="{CD91EEF2-5B00-4CF8-9853-06117DF56365}"/>
              </a:ext>
            </a:extLst>
          </p:cNvPr>
          <p:cNvSpPr>
            <a:spLocks noGrp="1"/>
          </p:cNvSpPr>
          <p:nvPr>
            <p:ph type="ftr" sz="quarter" idx="11"/>
          </p:nvPr>
        </p:nvSpPr>
        <p:spPr/>
        <p:txBody>
          <a:bodyPr/>
          <a:lstStyle/>
          <a:p>
            <a:r>
              <a:rPr lang="en-US"/>
              <a:t>SCS1301 Operating System - Unit IV Filemanagement</a:t>
            </a:r>
            <a:endParaRPr lang="en-IN" dirty="0"/>
          </a:p>
        </p:txBody>
      </p:sp>
      <p:sp>
        <p:nvSpPr>
          <p:cNvPr id="6" name="Slide Number Placeholder 5">
            <a:extLst>
              <a:ext uri="{FF2B5EF4-FFF2-40B4-BE49-F238E27FC236}">
                <a16:creationId xmlns:a16="http://schemas.microsoft.com/office/drawing/2014/main" id="{F2A52029-F000-4765-80D2-B231D8BDDF8E}"/>
              </a:ext>
            </a:extLst>
          </p:cNvPr>
          <p:cNvSpPr>
            <a:spLocks noGrp="1"/>
          </p:cNvSpPr>
          <p:nvPr>
            <p:ph type="sldNum" sz="quarter" idx="12"/>
          </p:nvPr>
        </p:nvSpPr>
        <p:spPr/>
        <p:txBody>
          <a:bodyPr/>
          <a:lstStyle/>
          <a:p>
            <a:fld id="{C47D4F2A-FF3F-4D76-897B-B2071BBC9AF3}" type="slidenum">
              <a:rPr lang="en-IN" smtClean="0"/>
              <a:t>‹#›</a:t>
            </a:fld>
            <a:endParaRPr lang="en-IN"/>
          </a:p>
        </p:txBody>
      </p:sp>
      <p:pic>
        <p:nvPicPr>
          <p:cNvPr id="8" name="Picture 7">
            <a:extLst>
              <a:ext uri="{FF2B5EF4-FFF2-40B4-BE49-F238E27FC236}">
                <a16:creationId xmlns:a16="http://schemas.microsoft.com/office/drawing/2014/main" id="{07DCD003-89FF-4236-A961-A0B4C7DFDD08}"/>
              </a:ext>
            </a:extLst>
          </p:cNvPr>
          <p:cNvPicPr>
            <a:picLocks noChangeAspect="1"/>
          </p:cNvPicPr>
          <p:nvPr userDrawn="1"/>
        </p:nvPicPr>
        <p:blipFill>
          <a:blip r:embed="rId2"/>
          <a:stretch>
            <a:fillRect/>
          </a:stretch>
        </p:blipFill>
        <p:spPr>
          <a:xfrm>
            <a:off x="3229249" y="0"/>
            <a:ext cx="5581650" cy="1400175"/>
          </a:xfrm>
          <a:prstGeom prst="rect">
            <a:avLst/>
          </a:prstGeom>
        </p:spPr>
      </p:pic>
      <p:pic>
        <p:nvPicPr>
          <p:cNvPr id="10" name="Picture 9">
            <a:extLst>
              <a:ext uri="{FF2B5EF4-FFF2-40B4-BE49-F238E27FC236}">
                <a16:creationId xmlns:a16="http://schemas.microsoft.com/office/drawing/2014/main" id="{56EDCB9C-2D4C-443F-A132-884712300AA3}"/>
              </a:ext>
            </a:extLst>
          </p:cNvPr>
          <p:cNvPicPr>
            <a:picLocks noChangeAspect="1"/>
          </p:cNvPicPr>
          <p:nvPr userDrawn="1"/>
        </p:nvPicPr>
        <p:blipFill>
          <a:blip r:embed="rId3"/>
          <a:stretch>
            <a:fillRect/>
          </a:stretch>
        </p:blipFill>
        <p:spPr>
          <a:xfrm>
            <a:off x="1516412" y="20356"/>
            <a:ext cx="1341921" cy="1359462"/>
          </a:xfrm>
          <a:prstGeom prst="rect">
            <a:avLst/>
          </a:prstGeom>
        </p:spPr>
      </p:pic>
      <p:pic>
        <p:nvPicPr>
          <p:cNvPr id="12" name="Picture 11">
            <a:extLst>
              <a:ext uri="{FF2B5EF4-FFF2-40B4-BE49-F238E27FC236}">
                <a16:creationId xmlns:a16="http://schemas.microsoft.com/office/drawing/2014/main" id="{163482E2-6CE5-4A2D-BB0C-90E643298106}"/>
              </a:ext>
            </a:extLst>
          </p:cNvPr>
          <p:cNvPicPr>
            <a:picLocks noChangeAspect="1"/>
          </p:cNvPicPr>
          <p:nvPr userDrawn="1"/>
        </p:nvPicPr>
        <p:blipFill>
          <a:blip r:embed="rId4"/>
          <a:stretch>
            <a:fillRect/>
          </a:stretch>
        </p:blipFill>
        <p:spPr>
          <a:xfrm>
            <a:off x="9038940" y="50800"/>
            <a:ext cx="1386776" cy="1400175"/>
          </a:xfrm>
          <a:prstGeom prst="rect">
            <a:avLst/>
          </a:prstGeom>
        </p:spPr>
      </p:pic>
    </p:spTree>
    <p:extLst>
      <p:ext uri="{BB962C8B-B14F-4D97-AF65-F5344CB8AC3E}">
        <p14:creationId xmlns:p14="http://schemas.microsoft.com/office/powerpoint/2010/main" val="673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1657-2673-4D18-84C4-D907D50013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C7C09-4776-4415-B896-B6160F328F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F7D101-8337-4881-B2EE-793E2AE72FA0}"/>
              </a:ext>
            </a:extLst>
          </p:cNvPr>
          <p:cNvSpPr>
            <a:spLocks noGrp="1"/>
          </p:cNvSpPr>
          <p:nvPr>
            <p:ph type="dt" sz="half" idx="10"/>
          </p:nvPr>
        </p:nvSpPr>
        <p:spPr/>
        <p:txBody>
          <a:bodyPr/>
          <a:lstStyle/>
          <a:p>
            <a:fld id="{BE6B0135-421E-45F1-AD61-C0434EE5BBDA}" type="datetime1">
              <a:rPr lang="en-IN" smtClean="0"/>
              <a:t>29-10-2020</a:t>
            </a:fld>
            <a:endParaRPr lang="en-IN"/>
          </a:p>
        </p:txBody>
      </p:sp>
      <p:sp>
        <p:nvSpPr>
          <p:cNvPr id="5" name="Footer Placeholder 4">
            <a:extLst>
              <a:ext uri="{FF2B5EF4-FFF2-40B4-BE49-F238E27FC236}">
                <a16:creationId xmlns:a16="http://schemas.microsoft.com/office/drawing/2014/main" id="{1A066BE8-BBCF-4B02-A906-68965E560B65}"/>
              </a:ext>
            </a:extLst>
          </p:cNvPr>
          <p:cNvSpPr>
            <a:spLocks noGrp="1"/>
          </p:cNvSpPr>
          <p:nvPr>
            <p:ph type="ftr" sz="quarter" idx="11"/>
          </p:nvPr>
        </p:nvSpPr>
        <p:spPr/>
        <p:txBody>
          <a:bodyPr/>
          <a:lstStyle/>
          <a:p>
            <a:r>
              <a:rPr lang="en-US"/>
              <a:t>SCS1301 Operating System - Unit IV Filemanagement</a:t>
            </a:r>
            <a:endParaRPr lang="en-IN"/>
          </a:p>
        </p:txBody>
      </p:sp>
      <p:sp>
        <p:nvSpPr>
          <p:cNvPr id="6" name="Slide Number Placeholder 5">
            <a:extLst>
              <a:ext uri="{FF2B5EF4-FFF2-40B4-BE49-F238E27FC236}">
                <a16:creationId xmlns:a16="http://schemas.microsoft.com/office/drawing/2014/main" id="{4E83E3F1-45DC-4D62-BC4B-255C54C8536B}"/>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897387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1B2350-D8A2-43BB-83F3-EBE31CC610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40F520-2CE2-4582-9B00-E1787339F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5F1E84-BBAE-4502-BE51-5B95B04D349E}"/>
              </a:ext>
            </a:extLst>
          </p:cNvPr>
          <p:cNvSpPr>
            <a:spLocks noGrp="1"/>
          </p:cNvSpPr>
          <p:nvPr>
            <p:ph type="dt" sz="half" idx="10"/>
          </p:nvPr>
        </p:nvSpPr>
        <p:spPr/>
        <p:txBody>
          <a:bodyPr/>
          <a:lstStyle/>
          <a:p>
            <a:fld id="{BA133E1C-B807-48AD-BD6C-34C424791446}" type="datetime1">
              <a:rPr lang="en-IN" smtClean="0"/>
              <a:t>29-10-2020</a:t>
            </a:fld>
            <a:endParaRPr lang="en-IN"/>
          </a:p>
        </p:txBody>
      </p:sp>
      <p:sp>
        <p:nvSpPr>
          <p:cNvPr id="5" name="Footer Placeholder 4">
            <a:extLst>
              <a:ext uri="{FF2B5EF4-FFF2-40B4-BE49-F238E27FC236}">
                <a16:creationId xmlns:a16="http://schemas.microsoft.com/office/drawing/2014/main" id="{36F75446-757F-442E-9C21-C82874BCF571}"/>
              </a:ext>
            </a:extLst>
          </p:cNvPr>
          <p:cNvSpPr>
            <a:spLocks noGrp="1"/>
          </p:cNvSpPr>
          <p:nvPr>
            <p:ph type="ftr" sz="quarter" idx="11"/>
          </p:nvPr>
        </p:nvSpPr>
        <p:spPr/>
        <p:txBody>
          <a:bodyPr/>
          <a:lstStyle/>
          <a:p>
            <a:r>
              <a:rPr lang="en-US"/>
              <a:t>SCS1301 Operating System - Unit IV Filemanagement</a:t>
            </a:r>
            <a:endParaRPr lang="en-IN"/>
          </a:p>
        </p:txBody>
      </p:sp>
      <p:sp>
        <p:nvSpPr>
          <p:cNvPr id="6" name="Slide Number Placeholder 5">
            <a:extLst>
              <a:ext uri="{FF2B5EF4-FFF2-40B4-BE49-F238E27FC236}">
                <a16:creationId xmlns:a16="http://schemas.microsoft.com/office/drawing/2014/main" id="{897D1562-0F49-4083-89C5-D747753A9A43}"/>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45755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31B3-4FED-44AF-908F-24863BD3E0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0F69C6-D4E6-46F8-923F-ADC6AEA22DCA}"/>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F3CE4A12-B188-4084-9CB4-3DF7782AB541}"/>
              </a:ext>
            </a:extLst>
          </p:cNvPr>
          <p:cNvSpPr>
            <a:spLocks noGrp="1"/>
          </p:cNvSpPr>
          <p:nvPr>
            <p:ph type="dt" sz="half" idx="10"/>
          </p:nvPr>
        </p:nvSpPr>
        <p:spPr/>
        <p:txBody>
          <a:bodyPr/>
          <a:lstStyle/>
          <a:p>
            <a:fld id="{760ABD1E-7004-476E-9EA2-E809B253225B}" type="datetime1">
              <a:rPr lang="en-IN" smtClean="0"/>
              <a:t>29-10-2020</a:t>
            </a:fld>
            <a:endParaRPr lang="en-IN" dirty="0"/>
          </a:p>
        </p:txBody>
      </p:sp>
      <p:sp>
        <p:nvSpPr>
          <p:cNvPr id="5" name="Footer Placeholder 4">
            <a:extLst>
              <a:ext uri="{FF2B5EF4-FFF2-40B4-BE49-F238E27FC236}">
                <a16:creationId xmlns:a16="http://schemas.microsoft.com/office/drawing/2014/main" id="{15AC46E3-2837-4415-8C8B-3E8DFF24FC75}"/>
              </a:ext>
            </a:extLst>
          </p:cNvPr>
          <p:cNvSpPr>
            <a:spLocks noGrp="1"/>
          </p:cNvSpPr>
          <p:nvPr>
            <p:ph type="ftr" sz="quarter" idx="11"/>
          </p:nvPr>
        </p:nvSpPr>
        <p:spPr/>
        <p:txBody>
          <a:bodyPr/>
          <a:lstStyle/>
          <a:p>
            <a:r>
              <a:rPr lang="en-US"/>
              <a:t>SCS1301 Operating System - Unit IV Filemanagement</a:t>
            </a:r>
            <a:endParaRPr lang="en-IN"/>
          </a:p>
        </p:txBody>
      </p:sp>
      <p:sp>
        <p:nvSpPr>
          <p:cNvPr id="6" name="Slide Number Placeholder 5">
            <a:extLst>
              <a:ext uri="{FF2B5EF4-FFF2-40B4-BE49-F238E27FC236}">
                <a16:creationId xmlns:a16="http://schemas.microsoft.com/office/drawing/2014/main" id="{3A490897-07D6-41B8-87BF-0470EE3B5D95}"/>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3346459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605AF-982A-419A-A8F5-78C8DECE65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E988D3-0E3F-454B-B40B-181A936E39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585D59-076A-4456-90B0-91762B2382CF}"/>
              </a:ext>
            </a:extLst>
          </p:cNvPr>
          <p:cNvSpPr>
            <a:spLocks noGrp="1"/>
          </p:cNvSpPr>
          <p:nvPr>
            <p:ph type="dt" sz="half" idx="10"/>
          </p:nvPr>
        </p:nvSpPr>
        <p:spPr/>
        <p:txBody>
          <a:bodyPr/>
          <a:lstStyle/>
          <a:p>
            <a:fld id="{6022E611-96AE-4697-8809-B2EF48E75525}" type="datetime1">
              <a:rPr lang="en-IN" smtClean="0"/>
              <a:t>29-10-2020</a:t>
            </a:fld>
            <a:endParaRPr lang="en-IN"/>
          </a:p>
        </p:txBody>
      </p:sp>
      <p:sp>
        <p:nvSpPr>
          <p:cNvPr id="5" name="Footer Placeholder 4">
            <a:extLst>
              <a:ext uri="{FF2B5EF4-FFF2-40B4-BE49-F238E27FC236}">
                <a16:creationId xmlns:a16="http://schemas.microsoft.com/office/drawing/2014/main" id="{70A7F26C-1CE1-4295-A9F1-40262C303E7D}"/>
              </a:ext>
            </a:extLst>
          </p:cNvPr>
          <p:cNvSpPr>
            <a:spLocks noGrp="1"/>
          </p:cNvSpPr>
          <p:nvPr>
            <p:ph type="ftr" sz="quarter" idx="11"/>
          </p:nvPr>
        </p:nvSpPr>
        <p:spPr/>
        <p:txBody>
          <a:bodyPr/>
          <a:lstStyle/>
          <a:p>
            <a:r>
              <a:rPr lang="en-US"/>
              <a:t>SCS1301 Operating System - Unit IV Filemanagement</a:t>
            </a:r>
            <a:endParaRPr lang="en-IN"/>
          </a:p>
        </p:txBody>
      </p:sp>
      <p:sp>
        <p:nvSpPr>
          <p:cNvPr id="6" name="Slide Number Placeholder 5">
            <a:extLst>
              <a:ext uri="{FF2B5EF4-FFF2-40B4-BE49-F238E27FC236}">
                <a16:creationId xmlns:a16="http://schemas.microsoft.com/office/drawing/2014/main" id="{69046D1C-9375-4AAA-80E4-441C77E9550B}"/>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88621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84AB9-10E3-434E-B489-2745C0FA9F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CAE2C-3FCD-49B2-B2F2-19D3579427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D85B89-DD15-4695-B7ED-CEF2B64D0A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5286DA-C0B5-49FF-89BE-4B24A91615B7}"/>
              </a:ext>
            </a:extLst>
          </p:cNvPr>
          <p:cNvSpPr>
            <a:spLocks noGrp="1"/>
          </p:cNvSpPr>
          <p:nvPr>
            <p:ph type="dt" sz="half" idx="10"/>
          </p:nvPr>
        </p:nvSpPr>
        <p:spPr/>
        <p:txBody>
          <a:bodyPr/>
          <a:lstStyle/>
          <a:p>
            <a:fld id="{05BEBB81-5BF0-4C3B-A151-8AFD5335EC35}" type="datetime1">
              <a:rPr lang="en-IN" smtClean="0"/>
              <a:t>29-10-2020</a:t>
            </a:fld>
            <a:endParaRPr lang="en-IN"/>
          </a:p>
        </p:txBody>
      </p:sp>
      <p:sp>
        <p:nvSpPr>
          <p:cNvPr id="6" name="Footer Placeholder 5">
            <a:extLst>
              <a:ext uri="{FF2B5EF4-FFF2-40B4-BE49-F238E27FC236}">
                <a16:creationId xmlns:a16="http://schemas.microsoft.com/office/drawing/2014/main" id="{D90EFD9C-24A3-45BE-9CF6-43380DADA27E}"/>
              </a:ext>
            </a:extLst>
          </p:cNvPr>
          <p:cNvSpPr>
            <a:spLocks noGrp="1"/>
          </p:cNvSpPr>
          <p:nvPr>
            <p:ph type="ftr" sz="quarter" idx="11"/>
          </p:nvPr>
        </p:nvSpPr>
        <p:spPr/>
        <p:txBody>
          <a:bodyPr/>
          <a:lstStyle/>
          <a:p>
            <a:r>
              <a:rPr lang="en-US"/>
              <a:t>SCS1301 Operating System - Unit IV Filemanagement</a:t>
            </a:r>
            <a:endParaRPr lang="en-IN"/>
          </a:p>
        </p:txBody>
      </p:sp>
      <p:sp>
        <p:nvSpPr>
          <p:cNvPr id="7" name="Slide Number Placeholder 6">
            <a:extLst>
              <a:ext uri="{FF2B5EF4-FFF2-40B4-BE49-F238E27FC236}">
                <a16:creationId xmlns:a16="http://schemas.microsoft.com/office/drawing/2014/main" id="{A4E30791-2485-4827-89BD-2620D5617AB5}"/>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1814405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A88FD-93FF-4205-98A0-A532BC975B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3CD9D5-DCE4-4AD8-B4E9-C9BF0DDE24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078F08-8505-48D2-B372-AEDA89F449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6E6C90-6118-4CD0-A452-70770D3CE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B1829F-55A9-4BDE-A548-0298DC04F4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DB3A17-04D9-42A6-8A96-C1C0E82278AA}"/>
              </a:ext>
            </a:extLst>
          </p:cNvPr>
          <p:cNvSpPr>
            <a:spLocks noGrp="1"/>
          </p:cNvSpPr>
          <p:nvPr>
            <p:ph type="dt" sz="half" idx="10"/>
          </p:nvPr>
        </p:nvSpPr>
        <p:spPr/>
        <p:txBody>
          <a:bodyPr/>
          <a:lstStyle/>
          <a:p>
            <a:fld id="{2574829B-C57D-43D0-87A2-88DB6AB4009D}" type="datetime1">
              <a:rPr lang="en-IN" smtClean="0"/>
              <a:t>29-10-2020</a:t>
            </a:fld>
            <a:endParaRPr lang="en-IN"/>
          </a:p>
        </p:txBody>
      </p:sp>
      <p:sp>
        <p:nvSpPr>
          <p:cNvPr id="8" name="Footer Placeholder 7">
            <a:extLst>
              <a:ext uri="{FF2B5EF4-FFF2-40B4-BE49-F238E27FC236}">
                <a16:creationId xmlns:a16="http://schemas.microsoft.com/office/drawing/2014/main" id="{655C95FE-FB87-4886-A3B6-A6B47BABE0FF}"/>
              </a:ext>
            </a:extLst>
          </p:cNvPr>
          <p:cNvSpPr>
            <a:spLocks noGrp="1"/>
          </p:cNvSpPr>
          <p:nvPr>
            <p:ph type="ftr" sz="quarter" idx="11"/>
          </p:nvPr>
        </p:nvSpPr>
        <p:spPr/>
        <p:txBody>
          <a:bodyPr/>
          <a:lstStyle/>
          <a:p>
            <a:r>
              <a:rPr lang="en-US"/>
              <a:t>SCS1301 Operating System - Unit IV Filemanagement</a:t>
            </a:r>
            <a:endParaRPr lang="en-IN"/>
          </a:p>
        </p:txBody>
      </p:sp>
      <p:sp>
        <p:nvSpPr>
          <p:cNvPr id="9" name="Slide Number Placeholder 8">
            <a:extLst>
              <a:ext uri="{FF2B5EF4-FFF2-40B4-BE49-F238E27FC236}">
                <a16:creationId xmlns:a16="http://schemas.microsoft.com/office/drawing/2014/main" id="{0D40977A-5AB3-474C-92AF-B1A0C31B3EBA}"/>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517080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D404-2C2A-4C44-BE1A-7788DAB55B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198680-66A1-44E0-B876-63B7415D0476}"/>
              </a:ext>
            </a:extLst>
          </p:cNvPr>
          <p:cNvSpPr>
            <a:spLocks noGrp="1"/>
          </p:cNvSpPr>
          <p:nvPr>
            <p:ph type="dt" sz="half" idx="10"/>
          </p:nvPr>
        </p:nvSpPr>
        <p:spPr/>
        <p:txBody>
          <a:bodyPr/>
          <a:lstStyle/>
          <a:p>
            <a:fld id="{4D8F38D2-D887-4CEB-9946-A5B4F8300B61}" type="datetime1">
              <a:rPr lang="en-IN" smtClean="0"/>
              <a:t>29-10-2020</a:t>
            </a:fld>
            <a:endParaRPr lang="en-IN"/>
          </a:p>
        </p:txBody>
      </p:sp>
      <p:sp>
        <p:nvSpPr>
          <p:cNvPr id="4" name="Footer Placeholder 3">
            <a:extLst>
              <a:ext uri="{FF2B5EF4-FFF2-40B4-BE49-F238E27FC236}">
                <a16:creationId xmlns:a16="http://schemas.microsoft.com/office/drawing/2014/main" id="{64E59AD0-9B2D-415C-8796-74A6D1EBA2B2}"/>
              </a:ext>
            </a:extLst>
          </p:cNvPr>
          <p:cNvSpPr>
            <a:spLocks noGrp="1"/>
          </p:cNvSpPr>
          <p:nvPr>
            <p:ph type="ftr" sz="quarter" idx="11"/>
          </p:nvPr>
        </p:nvSpPr>
        <p:spPr/>
        <p:txBody>
          <a:bodyPr/>
          <a:lstStyle/>
          <a:p>
            <a:r>
              <a:rPr lang="en-US"/>
              <a:t>SCS1301 Operating System - Unit IV Filemanagement</a:t>
            </a:r>
            <a:endParaRPr lang="en-IN"/>
          </a:p>
        </p:txBody>
      </p:sp>
      <p:sp>
        <p:nvSpPr>
          <p:cNvPr id="5" name="Slide Number Placeholder 4">
            <a:extLst>
              <a:ext uri="{FF2B5EF4-FFF2-40B4-BE49-F238E27FC236}">
                <a16:creationId xmlns:a16="http://schemas.microsoft.com/office/drawing/2014/main" id="{2717F2C6-5AA6-4074-9A34-E4A7C3FDB16E}"/>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1655558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AFC19-1BB9-41E7-88A5-541C238AC3F4}"/>
              </a:ext>
            </a:extLst>
          </p:cNvPr>
          <p:cNvSpPr>
            <a:spLocks noGrp="1"/>
          </p:cNvSpPr>
          <p:nvPr>
            <p:ph type="dt" sz="half" idx="10"/>
          </p:nvPr>
        </p:nvSpPr>
        <p:spPr/>
        <p:txBody>
          <a:bodyPr/>
          <a:lstStyle/>
          <a:p>
            <a:fld id="{2C94F5F6-905A-4757-848F-B29628C2B003}" type="datetime1">
              <a:rPr lang="en-IN" smtClean="0"/>
              <a:t>29-10-2020</a:t>
            </a:fld>
            <a:endParaRPr lang="en-IN"/>
          </a:p>
        </p:txBody>
      </p:sp>
      <p:sp>
        <p:nvSpPr>
          <p:cNvPr id="3" name="Footer Placeholder 2">
            <a:extLst>
              <a:ext uri="{FF2B5EF4-FFF2-40B4-BE49-F238E27FC236}">
                <a16:creationId xmlns:a16="http://schemas.microsoft.com/office/drawing/2014/main" id="{41B3FA06-8CE8-44B1-997D-296869625F3F}"/>
              </a:ext>
            </a:extLst>
          </p:cNvPr>
          <p:cNvSpPr>
            <a:spLocks noGrp="1"/>
          </p:cNvSpPr>
          <p:nvPr>
            <p:ph type="ftr" sz="quarter" idx="11"/>
          </p:nvPr>
        </p:nvSpPr>
        <p:spPr/>
        <p:txBody>
          <a:bodyPr/>
          <a:lstStyle/>
          <a:p>
            <a:r>
              <a:rPr lang="en-US"/>
              <a:t>SCS1301 Operating System - Unit IV Filemanagement</a:t>
            </a:r>
            <a:endParaRPr lang="en-IN"/>
          </a:p>
        </p:txBody>
      </p:sp>
      <p:sp>
        <p:nvSpPr>
          <p:cNvPr id="4" name="Slide Number Placeholder 3">
            <a:extLst>
              <a:ext uri="{FF2B5EF4-FFF2-40B4-BE49-F238E27FC236}">
                <a16:creationId xmlns:a16="http://schemas.microsoft.com/office/drawing/2014/main" id="{C819AAE2-0880-4C80-9291-0B894DDD7E15}"/>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400003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75D8-B54C-44CF-A80D-A7AB1EC394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42BB1C-D321-46D5-81C8-E1C0EF338E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9AA224-1EF5-455C-8620-5EC0588D8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EC8025-41F6-4524-A072-EF7F0CF4B22D}"/>
              </a:ext>
            </a:extLst>
          </p:cNvPr>
          <p:cNvSpPr>
            <a:spLocks noGrp="1"/>
          </p:cNvSpPr>
          <p:nvPr>
            <p:ph type="dt" sz="half" idx="10"/>
          </p:nvPr>
        </p:nvSpPr>
        <p:spPr/>
        <p:txBody>
          <a:bodyPr/>
          <a:lstStyle/>
          <a:p>
            <a:fld id="{66468FBC-0FC6-49DF-8022-B05C5B056716}" type="datetime1">
              <a:rPr lang="en-IN" smtClean="0"/>
              <a:t>29-10-2020</a:t>
            </a:fld>
            <a:endParaRPr lang="en-IN"/>
          </a:p>
        </p:txBody>
      </p:sp>
      <p:sp>
        <p:nvSpPr>
          <p:cNvPr id="6" name="Footer Placeholder 5">
            <a:extLst>
              <a:ext uri="{FF2B5EF4-FFF2-40B4-BE49-F238E27FC236}">
                <a16:creationId xmlns:a16="http://schemas.microsoft.com/office/drawing/2014/main" id="{4FA654C4-9BCD-4656-A0D9-0A088F7BE1F4}"/>
              </a:ext>
            </a:extLst>
          </p:cNvPr>
          <p:cNvSpPr>
            <a:spLocks noGrp="1"/>
          </p:cNvSpPr>
          <p:nvPr>
            <p:ph type="ftr" sz="quarter" idx="11"/>
          </p:nvPr>
        </p:nvSpPr>
        <p:spPr/>
        <p:txBody>
          <a:bodyPr/>
          <a:lstStyle/>
          <a:p>
            <a:r>
              <a:rPr lang="en-US"/>
              <a:t>SCS1301 Operating System - Unit IV Filemanagement</a:t>
            </a:r>
            <a:endParaRPr lang="en-IN"/>
          </a:p>
        </p:txBody>
      </p:sp>
      <p:sp>
        <p:nvSpPr>
          <p:cNvPr id="7" name="Slide Number Placeholder 6">
            <a:extLst>
              <a:ext uri="{FF2B5EF4-FFF2-40B4-BE49-F238E27FC236}">
                <a16:creationId xmlns:a16="http://schemas.microsoft.com/office/drawing/2014/main" id="{68BE6148-2CF2-4411-9E71-1383241197F3}"/>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738167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6B57-4414-4D00-A552-8DF3F69456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E114F2-91DA-4DA9-BBEF-287F838E9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0E02FC-81C6-4F0B-B01B-D1B56AD9B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87249-9ED3-4B4B-94A3-3567D840D546}"/>
              </a:ext>
            </a:extLst>
          </p:cNvPr>
          <p:cNvSpPr>
            <a:spLocks noGrp="1"/>
          </p:cNvSpPr>
          <p:nvPr>
            <p:ph type="dt" sz="half" idx="10"/>
          </p:nvPr>
        </p:nvSpPr>
        <p:spPr/>
        <p:txBody>
          <a:bodyPr/>
          <a:lstStyle/>
          <a:p>
            <a:fld id="{287CD29F-2DCF-40F2-8C5F-53741F670BA6}" type="datetime1">
              <a:rPr lang="en-IN" smtClean="0"/>
              <a:t>29-10-2020</a:t>
            </a:fld>
            <a:endParaRPr lang="en-IN"/>
          </a:p>
        </p:txBody>
      </p:sp>
      <p:sp>
        <p:nvSpPr>
          <p:cNvPr id="6" name="Footer Placeholder 5">
            <a:extLst>
              <a:ext uri="{FF2B5EF4-FFF2-40B4-BE49-F238E27FC236}">
                <a16:creationId xmlns:a16="http://schemas.microsoft.com/office/drawing/2014/main" id="{B69B77AA-9B0B-42FB-90B1-EFB36B1050AB}"/>
              </a:ext>
            </a:extLst>
          </p:cNvPr>
          <p:cNvSpPr>
            <a:spLocks noGrp="1"/>
          </p:cNvSpPr>
          <p:nvPr>
            <p:ph type="ftr" sz="quarter" idx="11"/>
          </p:nvPr>
        </p:nvSpPr>
        <p:spPr/>
        <p:txBody>
          <a:bodyPr/>
          <a:lstStyle/>
          <a:p>
            <a:r>
              <a:rPr lang="en-US"/>
              <a:t>SCS1301 Operating System - Unit IV Filemanagement</a:t>
            </a:r>
            <a:endParaRPr lang="en-IN"/>
          </a:p>
        </p:txBody>
      </p:sp>
      <p:sp>
        <p:nvSpPr>
          <p:cNvPr id="7" name="Slide Number Placeholder 6">
            <a:extLst>
              <a:ext uri="{FF2B5EF4-FFF2-40B4-BE49-F238E27FC236}">
                <a16:creationId xmlns:a16="http://schemas.microsoft.com/office/drawing/2014/main" id="{84F638BF-E992-47DA-824F-7264E1F678A2}"/>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360813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3B4F0-CACE-4879-B829-8A8DE283C9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7D7AC3-BD15-458F-9118-ECF83C64D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6178AC-10CD-4007-8A3D-83822FF5E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9B898-E359-459D-8B52-1C43F92D0425}" type="datetime1">
              <a:rPr lang="en-IN" smtClean="0"/>
              <a:t>29-10-2020</a:t>
            </a:fld>
            <a:endParaRPr lang="en-IN"/>
          </a:p>
        </p:txBody>
      </p:sp>
      <p:sp>
        <p:nvSpPr>
          <p:cNvPr id="5" name="Footer Placeholder 4">
            <a:extLst>
              <a:ext uri="{FF2B5EF4-FFF2-40B4-BE49-F238E27FC236}">
                <a16:creationId xmlns:a16="http://schemas.microsoft.com/office/drawing/2014/main" id="{635BC67C-CFB8-47EB-81DA-660269DFF5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SCS1301 Operating System - Unit IV Filemanagement</a:t>
            </a:r>
            <a:endParaRPr lang="en-IN"/>
          </a:p>
        </p:txBody>
      </p:sp>
      <p:sp>
        <p:nvSpPr>
          <p:cNvPr id="6" name="Slide Number Placeholder 5">
            <a:extLst>
              <a:ext uri="{FF2B5EF4-FFF2-40B4-BE49-F238E27FC236}">
                <a16:creationId xmlns:a16="http://schemas.microsoft.com/office/drawing/2014/main" id="{2D1A37FE-0197-41EB-93B0-5888672774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D4F2A-FF3F-4D76-897B-B2071BBC9AF3}" type="slidenum">
              <a:rPr lang="en-IN" smtClean="0"/>
              <a:t>‹#›</a:t>
            </a:fld>
            <a:endParaRPr lang="en-IN"/>
          </a:p>
        </p:txBody>
      </p:sp>
    </p:spTree>
    <p:extLst>
      <p:ext uri="{BB962C8B-B14F-4D97-AF65-F5344CB8AC3E}">
        <p14:creationId xmlns:p14="http://schemas.microsoft.com/office/powerpoint/2010/main" val="2919936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eg"/></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9BE2-8210-4D49-9381-A88CEE440033}"/>
              </a:ext>
            </a:extLst>
          </p:cNvPr>
          <p:cNvSpPr>
            <a:spLocks noGrp="1"/>
          </p:cNvSpPr>
          <p:nvPr>
            <p:ph type="ctrTitle"/>
          </p:nvPr>
        </p:nvSpPr>
        <p:spPr>
          <a:xfrm>
            <a:off x="1550634" y="3279637"/>
            <a:ext cx="9144000" cy="2387600"/>
          </a:xfrm>
        </p:spPr>
        <p:txBody>
          <a:bodyPr>
            <a:noAutofit/>
          </a:bodyPr>
          <a:lstStyle/>
          <a:p>
            <a:pPr algn="ctr"/>
            <a:r>
              <a:rPr lang="en-IN" sz="4400" b="1" dirty="0"/>
              <a:t>Subject Code: SCS1301 </a:t>
            </a:r>
            <a:br>
              <a:rPr lang="en-IN" sz="4400" b="1" dirty="0"/>
            </a:br>
            <a:r>
              <a:rPr lang="en-IN" sz="4400" b="1" dirty="0"/>
              <a:t>Subject Name: Operating System</a:t>
            </a:r>
            <a:br>
              <a:rPr lang="en-IN" sz="4400" b="1" dirty="0"/>
            </a:br>
            <a:r>
              <a:rPr lang="en-IN" sz="4400" b="1" dirty="0"/>
              <a:t>UNIT III</a:t>
            </a:r>
            <a:br>
              <a:rPr lang="en-IN" sz="4400" b="1" dirty="0"/>
            </a:br>
            <a:br>
              <a:rPr lang="en-IN" sz="4400" dirty="0"/>
            </a:br>
            <a:r>
              <a:rPr lang="en-IN" sz="4400" b="1" dirty="0"/>
              <a:t>Faculty Name: </a:t>
            </a:r>
            <a:r>
              <a:rPr lang="en-IN" sz="4400" b="1" dirty="0" err="1"/>
              <a:t>Dr.</a:t>
            </a:r>
            <a:r>
              <a:rPr lang="en-IN" sz="4400" b="1" dirty="0"/>
              <a:t> P. AJITHA</a:t>
            </a:r>
            <a:br>
              <a:rPr lang="en-IN" sz="4400" b="1" dirty="0"/>
            </a:br>
            <a:endParaRPr lang="en-IN" sz="4400" dirty="0"/>
          </a:p>
        </p:txBody>
      </p:sp>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sp>
        <p:nvSpPr>
          <p:cNvPr id="4" name="Date Placeholder 3">
            <a:extLst>
              <a:ext uri="{FF2B5EF4-FFF2-40B4-BE49-F238E27FC236}">
                <a16:creationId xmlns:a16="http://schemas.microsoft.com/office/drawing/2014/main" id="{DE4603CB-2C8A-48BB-B566-2FDCE3BC894E}"/>
              </a:ext>
            </a:extLst>
          </p:cNvPr>
          <p:cNvSpPr>
            <a:spLocks noGrp="1"/>
          </p:cNvSpPr>
          <p:nvPr>
            <p:ph type="dt" sz="half" idx="10"/>
          </p:nvPr>
        </p:nvSpPr>
        <p:spPr/>
        <p:txBody>
          <a:bodyPr/>
          <a:lstStyle/>
          <a:p>
            <a:fld id="{AE354B7B-DC95-46CE-B150-4871D74CB2A7}" type="datetime1">
              <a:rPr lang="en-IN" smtClean="0"/>
              <a:t>29-10-2020</a:t>
            </a:fld>
            <a:endParaRPr lang="en-IN"/>
          </a:p>
        </p:txBody>
      </p:sp>
      <p:sp>
        <p:nvSpPr>
          <p:cNvPr id="5" name="Footer Placeholder 4">
            <a:extLst>
              <a:ext uri="{FF2B5EF4-FFF2-40B4-BE49-F238E27FC236}">
                <a16:creationId xmlns:a16="http://schemas.microsoft.com/office/drawing/2014/main" id="{0BF6E1E4-C863-41F8-BE7C-A93E81107932}"/>
              </a:ext>
            </a:extLst>
          </p:cNvPr>
          <p:cNvSpPr>
            <a:spLocks noGrp="1"/>
          </p:cNvSpPr>
          <p:nvPr>
            <p:ph type="ftr" sz="quarter" idx="11"/>
          </p:nvPr>
        </p:nvSpPr>
        <p:spPr/>
        <p:txBody>
          <a:bodyPr/>
          <a:lstStyle/>
          <a:p>
            <a:r>
              <a:rPr lang="en-US"/>
              <a:t>SCS1301 Operating System - Unit IV Filemanagement</a:t>
            </a:r>
            <a:endParaRPr lang="en-IN" dirty="0"/>
          </a:p>
        </p:txBody>
      </p:sp>
      <p:sp>
        <p:nvSpPr>
          <p:cNvPr id="6" name="Slide Number Placeholder 5">
            <a:extLst>
              <a:ext uri="{FF2B5EF4-FFF2-40B4-BE49-F238E27FC236}">
                <a16:creationId xmlns:a16="http://schemas.microsoft.com/office/drawing/2014/main" id="{90DA9A70-C579-4621-AEF8-5693B168D4F8}"/>
              </a:ext>
            </a:extLst>
          </p:cNvPr>
          <p:cNvSpPr>
            <a:spLocks noGrp="1"/>
          </p:cNvSpPr>
          <p:nvPr>
            <p:ph type="sldNum" sz="quarter" idx="12"/>
          </p:nvPr>
        </p:nvSpPr>
        <p:spPr/>
        <p:txBody>
          <a:bodyPr/>
          <a:lstStyle/>
          <a:p>
            <a:fld id="{C47D4F2A-FF3F-4D76-897B-B2071BBC9AF3}" type="slidenum">
              <a:rPr lang="en-IN" smtClean="0"/>
              <a:t>1</a:t>
            </a:fld>
            <a:endParaRPr lang="en-IN"/>
          </a:p>
        </p:txBody>
      </p:sp>
    </p:spTree>
    <p:extLst>
      <p:ext uri="{BB962C8B-B14F-4D97-AF65-F5344CB8AC3E}">
        <p14:creationId xmlns:p14="http://schemas.microsoft.com/office/powerpoint/2010/main" val="2804940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573797" cy="36009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rPr>
              <a:t>Advantage of Virtual Memory: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Users would be able to write programs whose logical address space is greater than the </a:t>
            </a:r>
            <a:r>
              <a:rPr kumimoji="0" lang="en-IN"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physical address space.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More programs could be run at the same time thus increasing the degree of </a:t>
            </a:r>
            <a:r>
              <a:rPr kumimoji="0" lang="en-IN"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multiprogramming.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 </a:t>
            </a:r>
            <a:r>
              <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Less I/O would be needed to load or swap each user program into memory, so each </a:t>
            </a:r>
            <a:r>
              <a:rPr kumimoji="0" lang="en-IN"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program would run faster.</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Virtual memory can be implemented via:</a:t>
            </a:r>
          </a:p>
          <a:p>
            <a:pPr marL="742950" marR="0" lvl="2"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Demand paging </a:t>
            </a:r>
          </a:p>
          <a:p>
            <a:pPr marL="742950" marR="0" lvl="2"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Demand segmentation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IN"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9A90A9-3500-4537-B294-F6422A4CA4B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1094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628" y="1611969"/>
            <a:ext cx="9916572" cy="30469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rPr>
              <a:t>Demand Paging: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800100" marR="0" lvl="1"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The basic idea behind </a:t>
            </a:r>
            <a:r>
              <a:rPr kumimoji="0" lang="en-US" sz="2400" b="1" u="none" strike="noStrike" kern="1200" cap="none" spc="0" normalizeH="0" baseline="0" noProof="0" dirty="0">
                <a:ln>
                  <a:noFill/>
                </a:ln>
                <a:solidFill>
                  <a:srgbClr val="FF0000"/>
                </a:solidFill>
                <a:effectLst/>
                <a:uLnTx/>
                <a:uFillTx/>
                <a:latin typeface="Calibri" panose="020F0502020204030204"/>
                <a:ea typeface="+mn-ea"/>
                <a:cs typeface="+mn-cs"/>
              </a:rPr>
              <a:t>demand paging</a:t>
            </a:r>
            <a:r>
              <a:rPr kumimoji="0" lang="en-US" sz="2400" b="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is that when a process is swapped in, its pages are not swapped in all at once. </a:t>
            </a:r>
          </a:p>
          <a:p>
            <a:pPr marL="800100" marR="0" lvl="1"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Rather they are swapped in only when the process needs them. ( on demand. ) </a:t>
            </a:r>
          </a:p>
          <a:p>
            <a:pPr marL="800100" marR="0" lvl="1"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This is termed a </a:t>
            </a:r>
            <a:r>
              <a:rPr kumimoji="0" lang="en-US" sz="2400" b="1" u="none" strike="noStrike" kern="1200" cap="none" spc="0" normalizeH="0" baseline="0" noProof="0" dirty="0">
                <a:ln>
                  <a:noFill/>
                </a:ln>
                <a:solidFill>
                  <a:srgbClr val="FF0000"/>
                </a:solidFill>
                <a:effectLst/>
                <a:uLnTx/>
                <a:uFillTx/>
                <a:latin typeface="Calibri" panose="020F0502020204030204"/>
                <a:ea typeface="+mn-ea"/>
                <a:cs typeface="+mn-cs"/>
              </a:rPr>
              <a:t>lazy swapper</a:t>
            </a: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 although a </a:t>
            </a:r>
            <a:r>
              <a:rPr kumimoji="0" lang="en-US" sz="2400" b="1" i="1" u="none" strike="noStrike" kern="1200" cap="none" spc="0" normalizeH="0" baseline="0" noProof="0" dirty="0">
                <a:ln>
                  <a:noFill/>
                </a:ln>
                <a:solidFill>
                  <a:srgbClr val="000000"/>
                </a:solidFill>
                <a:effectLst/>
                <a:uLnTx/>
                <a:uFillTx/>
                <a:latin typeface="Calibri" panose="020F0502020204030204"/>
                <a:ea typeface="+mn-ea"/>
                <a:cs typeface="+mn-cs"/>
              </a:rPr>
              <a:t>pager</a:t>
            </a: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 is a more accurate term.</a:t>
            </a: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AC3C816-2235-4894-A9A3-8CA28AB4E85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5809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26899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rPr>
              <a:t>Transfer of a paged memory to contiguous disk Space</a:t>
            </a: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A2BBA9-D003-4521-9A6C-3801BC8EE363}"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926FCB41-DD7A-4998-82BD-6A2EF132B7A5}"/>
              </a:ext>
            </a:extLst>
          </p:cNvPr>
          <p:cNvPicPr>
            <a:picLocks noChangeAspect="1"/>
          </p:cNvPicPr>
          <p:nvPr/>
        </p:nvPicPr>
        <p:blipFill>
          <a:blip r:embed="rId2"/>
          <a:stretch>
            <a:fillRect/>
          </a:stretch>
        </p:blipFill>
        <p:spPr>
          <a:xfrm>
            <a:off x="2342755" y="2419350"/>
            <a:ext cx="7506490" cy="3705225"/>
          </a:xfrm>
          <a:prstGeom prst="rect">
            <a:avLst/>
          </a:prstGeom>
        </p:spPr>
      </p:pic>
    </p:spTree>
    <p:extLst>
      <p:ext uri="{BB962C8B-B14F-4D97-AF65-F5344CB8AC3E}">
        <p14:creationId xmlns:p14="http://schemas.microsoft.com/office/powerpoint/2010/main" val="3854087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628" y="1611969"/>
            <a:ext cx="9916572" cy="32932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rPr>
              <a:t>Demand Paging: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The basic idea behind paging is that when a process is swapped in, the pager only loads into memory those pages that it expects the process to need ( right away. )</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Pages that are not loaded into memory are marked as invalid in the page table, using the invalid bit. ( The rest of the page table entry may either be blank or contain information about where to find the swapped-out page on the hard drive. )</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If the process only ever accesses pages that are loaded in memory ( </a:t>
            </a:r>
            <a:r>
              <a:rPr kumimoji="0" lang="en-US" sz="2000" b="1" i="1" u="none" strike="noStrike" kern="1200" cap="none" spc="0" normalizeH="0" baseline="0" noProof="0" dirty="0">
                <a:ln>
                  <a:noFill/>
                </a:ln>
                <a:solidFill>
                  <a:srgbClr val="000000"/>
                </a:solidFill>
                <a:effectLst/>
                <a:uLnTx/>
                <a:uFillTx/>
                <a:latin typeface="Calibri" panose="020F0502020204030204"/>
                <a:ea typeface="+mn-ea"/>
                <a:cs typeface="+mn-cs"/>
              </a:rPr>
              <a:t>memory resident</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pages ), then the process runs exactly as if all the pages were loaded in to memory.</a:t>
            </a: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AF8FD87-1262-4851-B8F6-BF4901A994C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9414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26899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rPr>
              <a:t>Page table when some pages are not in main memory.</a:t>
            </a: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B3E69DA-5F30-4004-BD63-1215035F6EF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8D019A91-3805-489C-8BD9-4BA98F3FC251}"/>
              </a:ext>
            </a:extLst>
          </p:cNvPr>
          <p:cNvPicPr>
            <a:picLocks noChangeAspect="1"/>
          </p:cNvPicPr>
          <p:nvPr/>
        </p:nvPicPr>
        <p:blipFill>
          <a:blip r:embed="rId2"/>
          <a:stretch>
            <a:fillRect/>
          </a:stretch>
        </p:blipFill>
        <p:spPr>
          <a:xfrm>
            <a:off x="2447925" y="2285999"/>
            <a:ext cx="8096250" cy="3800475"/>
          </a:xfrm>
          <a:prstGeom prst="rect">
            <a:avLst/>
          </a:prstGeom>
        </p:spPr>
      </p:pic>
    </p:spTree>
    <p:extLst>
      <p:ext uri="{BB962C8B-B14F-4D97-AF65-F5344CB8AC3E}">
        <p14:creationId xmlns:p14="http://schemas.microsoft.com/office/powerpoint/2010/main" val="4140476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268997" cy="42165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rPr>
              <a:t>Steps to Handle Page Fault:</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457200" marR="0" lvl="1"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If a page is needed that was not originally loaded up, then a </a:t>
            </a:r>
            <a:r>
              <a:rPr kumimoji="0" lang="en-US" sz="2000" b="1" u="none" strike="noStrike" kern="1200" cap="none" spc="0" normalizeH="0" baseline="0" noProof="0" dirty="0">
                <a:ln>
                  <a:noFill/>
                </a:ln>
                <a:solidFill>
                  <a:srgbClr val="FF0000"/>
                </a:solidFill>
                <a:effectLst/>
                <a:uLnTx/>
                <a:uFillTx/>
                <a:latin typeface="Calibri" panose="020F0502020204030204"/>
                <a:ea typeface="+mn-ea"/>
                <a:cs typeface="+mn-cs"/>
              </a:rPr>
              <a:t>page fault trap</a:t>
            </a:r>
            <a:r>
              <a:rPr kumimoji="0" lang="en-US" sz="2000" b="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is generated, which must be handled in a series of steps</a:t>
            </a:r>
          </a:p>
          <a:p>
            <a:pPr marL="1257300" marR="0" lvl="2"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We check an internal table (usually kept with the PCB) for this process, to determine</a:t>
            </a:r>
          </a:p>
          <a:p>
            <a:pPr marL="914400" marR="0" lvl="2"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whether the reference was a valid or invalid memory access.</a:t>
            </a:r>
          </a:p>
          <a:p>
            <a:pPr marL="1257300" marR="0" lvl="2"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If the reference was invalid, we terminate the process. Otherwise, we have not brought</a:t>
            </a:r>
          </a:p>
          <a:p>
            <a:pPr marL="914400" marR="0" lvl="2"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 that page into the memory.</a:t>
            </a:r>
          </a:p>
          <a:p>
            <a:pPr marL="1257300" marR="0" lvl="2"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We find a free frame.</a:t>
            </a:r>
          </a:p>
          <a:p>
            <a:pPr marL="1257300" marR="0" lvl="2"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We schedule a disk operation to read the desired page into the newly allocated frame.</a:t>
            </a:r>
          </a:p>
          <a:p>
            <a:pPr marL="1257300" marR="0" lvl="2"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When the disk read is complete, we modify the internal table kept with the process and</a:t>
            </a:r>
          </a:p>
          <a:p>
            <a:pPr marL="914400" marR="0" lvl="2"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page table to indicate that the page is now in memory.</a:t>
            </a:r>
          </a:p>
          <a:p>
            <a:pPr marL="1257300" marR="0" lvl="2"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We restart the instruction that was interrupted by the trap. That process can now access</a:t>
            </a:r>
          </a:p>
          <a:p>
            <a:pPr marL="914400" marR="0" lvl="2"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page as though it had been always in memory.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DD4FB0-E61A-4E76-B786-3901BB575427}"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396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26899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rPr>
              <a:t>Steps to Handle Page Fault: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7C1767D-64AC-47B3-A7EB-73A3D40E7E13}"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F7450E22-9755-4F32-A909-69DFCF90D294}"/>
              </a:ext>
            </a:extLst>
          </p:cNvPr>
          <p:cNvPicPr>
            <a:picLocks noChangeAspect="1"/>
          </p:cNvPicPr>
          <p:nvPr/>
        </p:nvPicPr>
        <p:blipFill>
          <a:blip r:embed="rId2"/>
          <a:stretch>
            <a:fillRect/>
          </a:stretch>
        </p:blipFill>
        <p:spPr>
          <a:xfrm>
            <a:off x="1733550" y="2409825"/>
            <a:ext cx="8381999" cy="3390900"/>
          </a:xfrm>
          <a:prstGeom prst="rect">
            <a:avLst/>
          </a:prstGeom>
        </p:spPr>
      </p:pic>
    </p:spTree>
    <p:extLst>
      <p:ext uri="{BB962C8B-B14F-4D97-AF65-F5344CB8AC3E}">
        <p14:creationId xmlns:p14="http://schemas.microsoft.com/office/powerpoint/2010/main" val="590428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2954655"/>
          </a:xfrm>
          <a:prstGeom prst="rect">
            <a:avLst/>
          </a:prstGeom>
          <a:noFill/>
        </p:spPr>
        <p:txBody>
          <a:bodyPr wrap="square" rtlCol="0">
            <a:spAutoFit/>
          </a:bodyPr>
          <a:lstStyle/>
          <a:p>
            <a:pPr algn="just"/>
            <a:r>
              <a:rPr lang="en-IN" sz="2400" b="1" u="sng" dirty="0">
                <a:solidFill>
                  <a:srgbClr val="0070C0"/>
                </a:solidFill>
                <a:latin typeface="Calibri" panose="020F0502020204030204"/>
              </a:rPr>
              <a:t>Page Replacement </a:t>
            </a:r>
            <a:endParaRPr lang="en-IN" sz="2400" dirty="0"/>
          </a:p>
          <a:p>
            <a:pPr algn="l"/>
            <a:endParaRPr lang="en-IN" sz="1800" b="0" i="0" u="none" strike="noStrike" baseline="0" dirty="0">
              <a:solidFill>
                <a:srgbClr val="000000"/>
              </a:solidFill>
              <a:latin typeface="Arial" panose="020B0604020202020204" pitchFamily="34" charset="0"/>
            </a:endParaRPr>
          </a:p>
          <a:p>
            <a:pPr marL="342900" indent="-342900" algn="l">
              <a:buFont typeface="Wingdings" panose="05000000000000000000" pitchFamily="2" charset="2"/>
              <a:buChar char="Ø"/>
            </a:pPr>
            <a:r>
              <a:rPr lang="en-US" sz="2400" b="0" i="0" u="none" strike="noStrike" baseline="0" dirty="0"/>
              <a:t>The basic approach of page replacement is: </a:t>
            </a:r>
          </a:p>
          <a:p>
            <a:pPr marL="342900" indent="-342900" algn="l">
              <a:buFont typeface="Wingdings" panose="05000000000000000000" pitchFamily="2" charset="2"/>
              <a:buChar char="Ø"/>
            </a:pPr>
            <a:r>
              <a:rPr lang="en-US" sz="2400" b="0" i="0" u="none" strike="noStrike" baseline="0" dirty="0"/>
              <a:t>If no frame is free, we find one which is currently being used and free it. </a:t>
            </a:r>
          </a:p>
          <a:p>
            <a:pPr marL="342900" indent="-342900" algn="l">
              <a:buFont typeface="Wingdings" panose="05000000000000000000" pitchFamily="2" charset="2"/>
              <a:buChar char="Ø"/>
            </a:pPr>
            <a:r>
              <a:rPr lang="en-US" sz="2400" b="0" i="0" u="none" strike="noStrike" baseline="0" dirty="0"/>
              <a:t>We can free a frame by writing its contents to swap space, and changing</a:t>
            </a:r>
          </a:p>
          <a:p>
            <a:pPr algn="l"/>
            <a:r>
              <a:rPr lang="en-US" sz="2400" b="0" i="0" u="none" strike="noStrike" baseline="0" dirty="0"/>
              <a:t>    the page table and all other tables. </a:t>
            </a:r>
          </a:p>
          <a:p>
            <a:pPr marL="342900" indent="-342900" algn="l">
              <a:buFont typeface="Wingdings" panose="05000000000000000000" pitchFamily="2" charset="2"/>
              <a:buChar char="Ø"/>
            </a:pPr>
            <a:r>
              <a:rPr lang="en-US" sz="2400" b="0" i="0" u="none" strike="noStrike" baseline="0" dirty="0"/>
              <a:t>The freed frame can now be used to hold the page for which </a:t>
            </a:r>
            <a:r>
              <a:rPr lang="en-IN" sz="2400" b="0" i="0" u="none" strike="noStrike" baseline="0" dirty="0"/>
              <a:t>the process faulted.</a:t>
            </a:r>
            <a:endParaRPr lang="en-IN" sz="2400" dirty="0"/>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fld id="{E4E99694-006B-4C43-AD15-DA2EB3A41E00}" type="datetime1">
              <a:rPr lang="en-IN" smtClean="0"/>
              <a:t>29-10-2020</a:t>
            </a:fld>
            <a:endParaRPr lang="en-IN"/>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r>
              <a:rPr lang="en-US"/>
              <a:t>SCS1301 Operating System - Unit IV Filemanagement</a:t>
            </a:r>
            <a:endParaRPr lang="en-IN" dirty="0"/>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fld id="{C47D4F2A-FF3F-4D76-897B-B2071BBC9AF3}" type="slidenum">
              <a:rPr lang="en-IN" smtClean="0"/>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73866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Need for Page Replacement </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3D7916-BAA8-41BD-9D2A-81ADDBBE0EA7}"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602F9BB-E9CA-4199-8B7D-B46105E86E25}"/>
              </a:ext>
            </a:extLst>
          </p:cNvPr>
          <p:cNvPicPr>
            <a:picLocks noChangeAspect="1"/>
          </p:cNvPicPr>
          <p:nvPr/>
        </p:nvPicPr>
        <p:blipFill>
          <a:blip r:embed="rId2"/>
          <a:stretch>
            <a:fillRect/>
          </a:stretch>
        </p:blipFill>
        <p:spPr>
          <a:xfrm>
            <a:off x="1666875" y="2162174"/>
            <a:ext cx="9594455" cy="3886201"/>
          </a:xfrm>
          <a:prstGeom prst="rect">
            <a:avLst/>
          </a:prstGeom>
        </p:spPr>
      </p:pic>
    </p:spTree>
    <p:extLst>
      <p:ext uri="{BB962C8B-B14F-4D97-AF65-F5344CB8AC3E}">
        <p14:creationId xmlns:p14="http://schemas.microsoft.com/office/powerpoint/2010/main" val="1400427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40626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Page Replacement </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342900" indent="-342900" algn="l">
              <a:buFont typeface="+mj-lt"/>
              <a:buAutoNum type="arabicPeriod"/>
            </a:pPr>
            <a:r>
              <a:rPr lang="en-US" sz="2400" b="0" i="0" u="none" strike="noStrike" baseline="0" dirty="0"/>
              <a:t>Find the location of the desired page on the disk.</a:t>
            </a:r>
          </a:p>
          <a:p>
            <a:pPr marL="342900" indent="-342900" algn="l">
              <a:buFont typeface="+mj-lt"/>
              <a:buAutoNum type="arabicPeriod"/>
            </a:pPr>
            <a:r>
              <a:rPr lang="en-IN" sz="2400" b="0" i="0" u="none" strike="noStrike" baseline="0" dirty="0"/>
              <a:t>Find a free frame:</a:t>
            </a:r>
          </a:p>
          <a:p>
            <a:pPr algn="l"/>
            <a:r>
              <a:rPr lang="en-US" sz="2400" b="0" i="0" u="none" strike="noStrike" baseline="0" dirty="0"/>
              <a:t>	a. If there is a free frame, use it.</a:t>
            </a:r>
          </a:p>
          <a:p>
            <a:pPr algn="l"/>
            <a:r>
              <a:rPr lang="en-US" sz="2400" b="0" i="0" u="none" strike="noStrike" baseline="0" dirty="0"/>
              <a:t>	b. If there is no free frame, use a page-replacement algorithm to select</a:t>
            </a:r>
          </a:p>
          <a:p>
            <a:pPr algn="l"/>
            <a:r>
              <a:rPr lang="en-US" sz="2400" dirty="0"/>
              <a:t>	c. </a:t>
            </a:r>
            <a:r>
              <a:rPr lang="en-US" sz="2400" b="0" i="0" u="none" strike="noStrike" baseline="0" dirty="0"/>
              <a:t>Write the victim frame to the disk; change the page and frame tables  	</a:t>
            </a:r>
            <a:r>
              <a:rPr lang="en-IN" sz="2400" b="0" i="0" u="none" strike="noStrike" baseline="0" dirty="0"/>
              <a:t>accordingly.</a:t>
            </a:r>
          </a:p>
          <a:p>
            <a:pPr algn="l"/>
            <a:r>
              <a:rPr lang="en-US" sz="2400" b="0" i="0" u="none" strike="noStrike" baseline="0" dirty="0"/>
              <a:t>3.   Read the desired page into the newly freed frame; change the page and </a:t>
            </a:r>
            <a:r>
              <a:rPr lang="en-IN" sz="2400" b="0" i="0" u="none" strike="noStrike" baseline="0" dirty="0"/>
              <a:t>frame tables.</a:t>
            </a:r>
          </a:p>
          <a:p>
            <a:pPr algn="l"/>
            <a:r>
              <a:rPr lang="en-IN" sz="2400" b="0" i="0" u="none" strike="noStrike" baseline="0" dirty="0"/>
              <a:t>4.   Restart the user process.</a:t>
            </a:r>
            <a:endParaRPr kumimoji="0" lang="en-IN" sz="2400" b="0"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276F14-E97B-44B2-9943-2B437B3C11C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247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pic>
        <p:nvPicPr>
          <p:cNvPr id="11" name="Picture 10">
            <a:extLst>
              <a:ext uri="{FF2B5EF4-FFF2-40B4-BE49-F238E27FC236}">
                <a16:creationId xmlns:a16="http://schemas.microsoft.com/office/drawing/2014/main" id="{1A03BAFB-4736-4E09-B620-AAF3A0C3D6C9}"/>
              </a:ext>
            </a:extLst>
          </p:cNvPr>
          <p:cNvPicPr>
            <a:picLocks noChangeAspect="1"/>
          </p:cNvPicPr>
          <p:nvPr/>
        </p:nvPicPr>
        <p:blipFill>
          <a:blip r:embed="rId3"/>
          <a:stretch>
            <a:fillRect/>
          </a:stretch>
        </p:blipFill>
        <p:spPr>
          <a:xfrm>
            <a:off x="559294" y="1450975"/>
            <a:ext cx="11123720" cy="4868862"/>
          </a:xfrm>
          <a:prstGeom prst="rect">
            <a:avLst/>
          </a:prstGeom>
        </p:spPr>
      </p:pic>
      <p:sp>
        <p:nvSpPr>
          <p:cNvPr id="3" name="Date Placeholder 2">
            <a:extLst>
              <a:ext uri="{FF2B5EF4-FFF2-40B4-BE49-F238E27FC236}">
                <a16:creationId xmlns:a16="http://schemas.microsoft.com/office/drawing/2014/main" id="{96043663-C318-46EC-B49B-4FD478E4B97B}"/>
              </a:ext>
            </a:extLst>
          </p:cNvPr>
          <p:cNvSpPr>
            <a:spLocks noGrp="1"/>
          </p:cNvSpPr>
          <p:nvPr>
            <p:ph type="dt" sz="half" idx="10"/>
          </p:nvPr>
        </p:nvSpPr>
        <p:spPr/>
        <p:txBody>
          <a:bodyPr/>
          <a:lstStyle/>
          <a:p>
            <a:fld id="{353F7609-5AEF-42B4-800C-7F2F934CA8C0}" type="datetime1">
              <a:rPr lang="en-IN" smtClean="0"/>
              <a:t>29-10-2020</a:t>
            </a:fld>
            <a:endParaRPr lang="en-IN"/>
          </a:p>
        </p:txBody>
      </p:sp>
      <p:sp>
        <p:nvSpPr>
          <p:cNvPr id="4" name="Footer Placeholder 3">
            <a:extLst>
              <a:ext uri="{FF2B5EF4-FFF2-40B4-BE49-F238E27FC236}">
                <a16:creationId xmlns:a16="http://schemas.microsoft.com/office/drawing/2014/main" id="{906CEA6F-B295-4A8F-8EA3-A672A7159DDD}"/>
              </a:ext>
            </a:extLst>
          </p:cNvPr>
          <p:cNvSpPr>
            <a:spLocks noGrp="1"/>
          </p:cNvSpPr>
          <p:nvPr>
            <p:ph type="ftr" sz="quarter" idx="11"/>
          </p:nvPr>
        </p:nvSpPr>
        <p:spPr/>
        <p:txBody>
          <a:bodyPr/>
          <a:lstStyle/>
          <a:p>
            <a:r>
              <a:rPr lang="en-US"/>
              <a:t>SCS1301 Operating System - Unit IV Filemanagement</a:t>
            </a:r>
            <a:endParaRPr lang="en-IN" dirty="0"/>
          </a:p>
        </p:txBody>
      </p:sp>
      <p:sp>
        <p:nvSpPr>
          <p:cNvPr id="5" name="Slide Number Placeholder 4">
            <a:extLst>
              <a:ext uri="{FF2B5EF4-FFF2-40B4-BE49-F238E27FC236}">
                <a16:creationId xmlns:a16="http://schemas.microsoft.com/office/drawing/2014/main" id="{FA0B180F-60AA-4C84-81BA-AE7CBD4AC049}"/>
              </a:ext>
            </a:extLst>
          </p:cNvPr>
          <p:cNvSpPr>
            <a:spLocks noGrp="1"/>
          </p:cNvSpPr>
          <p:nvPr>
            <p:ph type="sldNum" sz="quarter" idx="12"/>
          </p:nvPr>
        </p:nvSpPr>
        <p:spPr/>
        <p:txBody>
          <a:bodyPr/>
          <a:lstStyle/>
          <a:p>
            <a:fld id="{C47D4F2A-FF3F-4D76-897B-B2071BBC9AF3}" type="slidenum">
              <a:rPr lang="en-IN" smtClean="0"/>
              <a:t>2</a:t>
            </a:fld>
            <a:endParaRPr lang="en-IN"/>
          </a:p>
        </p:txBody>
      </p:sp>
    </p:spTree>
    <p:extLst>
      <p:ext uri="{BB962C8B-B14F-4D97-AF65-F5344CB8AC3E}">
        <p14:creationId xmlns:p14="http://schemas.microsoft.com/office/powerpoint/2010/main" val="2217246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73866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Page Replacement </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5BEC65-C7CA-4D37-850A-5429EAB9263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BC4E28C-137A-442D-B9A6-9CBA22C824B9}"/>
              </a:ext>
            </a:extLst>
          </p:cNvPr>
          <p:cNvPicPr>
            <a:picLocks noChangeAspect="1"/>
          </p:cNvPicPr>
          <p:nvPr/>
        </p:nvPicPr>
        <p:blipFill>
          <a:blip r:embed="rId2"/>
          <a:stretch>
            <a:fillRect/>
          </a:stretch>
        </p:blipFill>
        <p:spPr>
          <a:xfrm>
            <a:off x="2209800" y="2122032"/>
            <a:ext cx="8020050" cy="3993017"/>
          </a:xfrm>
          <a:prstGeom prst="rect">
            <a:avLst/>
          </a:prstGeom>
        </p:spPr>
      </p:pic>
    </p:spTree>
    <p:extLst>
      <p:ext uri="{BB962C8B-B14F-4D97-AF65-F5344CB8AC3E}">
        <p14:creationId xmlns:p14="http://schemas.microsoft.com/office/powerpoint/2010/main" val="3964458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443198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Page Replacement </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800100" lvl="1" indent="-342900">
              <a:buFont typeface="Wingdings" panose="05000000000000000000" pitchFamily="2" charset="2"/>
              <a:buChar char="Ø"/>
            </a:pPr>
            <a:r>
              <a:rPr lang="en-US" sz="2000" b="0" i="0" u="none" strike="noStrike" baseline="0" dirty="0"/>
              <a:t>If no frames are free, </a:t>
            </a:r>
            <a:r>
              <a:rPr lang="en-US" sz="2000" b="1" i="0" u="none" strike="noStrike" baseline="0" dirty="0">
                <a:solidFill>
                  <a:srgbClr val="FF0000"/>
                </a:solidFill>
              </a:rPr>
              <a:t>two page transfers </a:t>
            </a:r>
            <a:r>
              <a:rPr lang="en-US" sz="2000" b="0" i="0" u="none" strike="noStrike" baseline="0" dirty="0"/>
              <a:t>(one out and one in) are required.</a:t>
            </a:r>
          </a:p>
          <a:p>
            <a:pPr marL="800100" lvl="1" indent="-342900">
              <a:buFont typeface="Wingdings" panose="05000000000000000000" pitchFamily="2" charset="2"/>
              <a:buChar char="Ø"/>
            </a:pPr>
            <a:r>
              <a:rPr lang="en-US" sz="2000" b="0" i="0" u="none" strike="noStrike" baseline="0" dirty="0"/>
              <a:t> This effectively doubles the page-fault service time and will increase the effective access time accordingly. </a:t>
            </a:r>
          </a:p>
          <a:p>
            <a:pPr marL="800100" lvl="1" indent="-342900">
              <a:buFont typeface="Wingdings" panose="05000000000000000000" pitchFamily="2" charset="2"/>
              <a:buChar char="Ø"/>
            </a:pPr>
            <a:r>
              <a:rPr lang="en-US" sz="2000" b="0" i="0" u="none" strike="noStrike" baseline="0" dirty="0"/>
              <a:t>This overhead can be reduced by the use of a </a:t>
            </a:r>
            <a:r>
              <a:rPr lang="en-US" sz="2000" b="1" i="0" u="none" strike="noStrike" baseline="0" dirty="0">
                <a:solidFill>
                  <a:srgbClr val="FF0000"/>
                </a:solidFill>
              </a:rPr>
              <a:t>modify (dirty) bit</a:t>
            </a:r>
            <a:r>
              <a:rPr lang="en-US" sz="2000" b="0" i="0" u="none" strike="noStrike" baseline="0" dirty="0"/>
              <a:t>. </a:t>
            </a:r>
          </a:p>
          <a:p>
            <a:pPr marL="800100" lvl="1" indent="-342900">
              <a:buFont typeface="Wingdings" panose="05000000000000000000" pitchFamily="2" charset="2"/>
              <a:buChar char="Ø"/>
            </a:pPr>
            <a:r>
              <a:rPr lang="en-US" sz="2000" b="0" i="0" u="none" strike="noStrike" baseline="0" dirty="0"/>
              <a:t>Each page may have a modify bit associated with it in the hardware. </a:t>
            </a:r>
          </a:p>
          <a:p>
            <a:pPr marL="800100" lvl="1" indent="-342900">
              <a:buFont typeface="Wingdings" panose="05000000000000000000" pitchFamily="2" charset="2"/>
              <a:buChar char="Ø"/>
            </a:pPr>
            <a:r>
              <a:rPr lang="en-US" sz="2000" b="0" i="0" u="none" strike="noStrike" baseline="0" dirty="0"/>
              <a:t>The modify bit for a page is set by the hardware whenever any word or bytes in the page is modified. </a:t>
            </a:r>
          </a:p>
          <a:p>
            <a:pPr marL="800100" lvl="1" indent="-342900">
              <a:buFont typeface="Wingdings" panose="05000000000000000000" pitchFamily="2" charset="2"/>
              <a:buChar char="Ø"/>
            </a:pPr>
            <a:r>
              <a:rPr lang="en-US" sz="2000" b="0" i="0" u="none" strike="noStrike" baseline="0" dirty="0"/>
              <a:t>When we select a page for replacement, we examine it’s modify bit.</a:t>
            </a:r>
          </a:p>
          <a:p>
            <a:pPr marL="800100" lvl="1" indent="-342900">
              <a:buFont typeface="Wingdings" panose="05000000000000000000" pitchFamily="2" charset="2"/>
              <a:buChar char="Ø"/>
            </a:pPr>
            <a:r>
              <a:rPr lang="en-US" sz="2000" b="0" i="0" u="none" strike="noStrike" baseline="0" dirty="0"/>
              <a:t> If it is set, it means the page has been modified since it was read from the disk.</a:t>
            </a:r>
          </a:p>
          <a:p>
            <a:pPr marL="800100" lvl="1" indent="-342900">
              <a:buFont typeface="Wingdings" panose="05000000000000000000" pitchFamily="2" charset="2"/>
              <a:buChar char="Ø"/>
            </a:pPr>
            <a:r>
              <a:rPr lang="en-US" sz="2000" b="0" i="0" u="none" strike="noStrike" baseline="0" dirty="0"/>
              <a:t> In this case, we must write that page to the disk. </a:t>
            </a:r>
          </a:p>
          <a:p>
            <a:pPr marL="800100" lvl="1" indent="-342900">
              <a:buFont typeface="Wingdings" panose="05000000000000000000" pitchFamily="2" charset="2"/>
              <a:buChar char="Ø"/>
            </a:pPr>
            <a:r>
              <a:rPr lang="en-US" sz="2000" b="0" i="0" u="none" strike="noStrike" baseline="0" dirty="0"/>
              <a:t>If the modify bit is not set,  the copy of this page on the disk has not been overwritten (by some other page, for example), we can avoid writing the memory page to the disk.</a:t>
            </a:r>
            <a:endParaRPr kumimoji="0" lang="en-IN" sz="2000" b="0"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A235E90-F3FA-4046-AA03-88BDF6838555}"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7809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3847207"/>
          </a:xfrm>
          <a:prstGeom prst="rect">
            <a:avLst/>
          </a:prstGeom>
          <a:noFill/>
        </p:spPr>
        <p:txBody>
          <a:bodyPr wrap="square" rtlCol="0">
            <a:spAutoFit/>
          </a:bodyPr>
          <a:lstStyle/>
          <a:p>
            <a:pPr algn="just">
              <a:defRPr/>
            </a:pPr>
            <a:r>
              <a:rPr lang="en-IN" sz="2400" b="1" u="sng" dirty="0">
                <a:solidFill>
                  <a:srgbClr val="0070C0"/>
                </a:solidFill>
                <a:latin typeface="Calibri" panose="020F0502020204030204"/>
              </a:rPr>
              <a:t>PAGE REPLACEMENT ALGORITHMS</a:t>
            </a:r>
          </a:p>
          <a:p>
            <a:pPr algn="l"/>
            <a:endParaRPr lang="en-IN" sz="2000" b="1" i="0" u="none" strike="noStrike" baseline="0" dirty="0"/>
          </a:p>
          <a:p>
            <a:pPr marL="342900" indent="-342900" algn="l">
              <a:buFont typeface="Wingdings" panose="05000000000000000000" pitchFamily="2" charset="2"/>
              <a:buChar char="Ø"/>
            </a:pPr>
            <a:r>
              <a:rPr lang="en-US" sz="2000" b="0" i="0" u="none" strike="noStrike" baseline="0" dirty="0"/>
              <a:t>There are many page-replacement algorithms. </a:t>
            </a:r>
          </a:p>
          <a:p>
            <a:pPr marL="342900" indent="-342900" algn="l">
              <a:buFont typeface="Wingdings" panose="05000000000000000000" pitchFamily="2" charset="2"/>
              <a:buChar char="Ø"/>
            </a:pPr>
            <a:r>
              <a:rPr lang="en-US" sz="2000" b="0" i="0" u="none" strike="noStrike" baseline="0" dirty="0"/>
              <a:t>We select a particular replacement algorithm based on the one with the </a:t>
            </a:r>
            <a:r>
              <a:rPr lang="en-US" sz="2000" b="1" i="0" u="none" strike="noStrike" baseline="0" dirty="0">
                <a:solidFill>
                  <a:srgbClr val="FF0000"/>
                </a:solidFill>
              </a:rPr>
              <a:t>lowest page-fault rate.</a:t>
            </a:r>
          </a:p>
          <a:p>
            <a:pPr marL="342900" indent="-342900" algn="l">
              <a:buFont typeface="Wingdings" panose="05000000000000000000" pitchFamily="2" charset="2"/>
              <a:buChar char="Ø"/>
            </a:pPr>
            <a:r>
              <a:rPr lang="en-US" sz="2000" b="0" i="0" u="none" strike="noStrike" baseline="0" dirty="0"/>
              <a:t>An algorithm is evaluated by running it on a particular string of memory references (called a </a:t>
            </a:r>
            <a:r>
              <a:rPr lang="en-US" sz="2000" b="1" i="0" u="none" strike="noStrike" baseline="0" dirty="0">
                <a:solidFill>
                  <a:srgbClr val="FF0000"/>
                </a:solidFill>
              </a:rPr>
              <a:t>reference string</a:t>
            </a:r>
            <a:r>
              <a:rPr lang="en-US" sz="2000" b="0" i="0" u="none" strike="noStrike" baseline="0" dirty="0"/>
              <a:t>) and computing the number of page-faults.</a:t>
            </a:r>
          </a:p>
          <a:p>
            <a:pPr marL="342900" indent="-342900" algn="l">
              <a:buFont typeface="Wingdings" panose="05000000000000000000" pitchFamily="2" charset="2"/>
              <a:buChar char="Ø"/>
            </a:pPr>
            <a:r>
              <a:rPr lang="en-US" sz="2000" b="0" i="0" u="none" strike="noStrike" baseline="0" dirty="0"/>
              <a:t> Reference strings are generated artificially (by a random-number generator, for example) or by tracing a given system and recording the address of each memory reference. </a:t>
            </a:r>
          </a:p>
          <a:p>
            <a:pPr marL="342900" indent="-342900" algn="l">
              <a:buFont typeface="Wingdings" panose="05000000000000000000" pitchFamily="2" charset="2"/>
              <a:buChar char="Ø"/>
            </a:pPr>
            <a:r>
              <a:rPr lang="en-US" sz="2000" b="0" i="0" u="none" strike="noStrike" baseline="0" dirty="0"/>
              <a:t>For simplicity we consider only the page number of each address. </a:t>
            </a:r>
          </a:p>
          <a:p>
            <a:pPr marL="342900" indent="-342900" algn="l">
              <a:buFont typeface="Wingdings" panose="05000000000000000000" pitchFamily="2" charset="2"/>
              <a:buChar char="Ø"/>
            </a:pPr>
            <a:r>
              <a:rPr lang="en-US" sz="2000" b="0" i="0" u="none" strike="noStrike" baseline="0" dirty="0"/>
              <a:t>And if we have a reference to page p, then any immediately following references to page p will never cause a page fault.</a:t>
            </a:r>
            <a:endParaRPr kumimoji="0" lang="en-IN" sz="2000" b="0"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94182F9-7BF9-4119-99B6-22EF40A92D51}"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57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323165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Page Replacement </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algn="l"/>
            <a:r>
              <a:rPr lang="en-US" sz="2400" b="0" i="0" u="none" strike="noStrike" baseline="0" dirty="0"/>
              <a:t>E.g., if we trace a particular process, we might record the following address sequence</a:t>
            </a:r>
          </a:p>
          <a:p>
            <a:pPr algn="l"/>
            <a:r>
              <a:rPr lang="en-IN" sz="2400" dirty="0"/>
              <a:t>0100,0432,0101,0612,0102,0103,0104,0101,0611,0102,0103, 0104,0101,0610,0102,0103,0104,0101,0609,0102,0105</a:t>
            </a:r>
          </a:p>
          <a:p>
            <a:pPr algn="l"/>
            <a:endParaRPr lang="en-IN" dirty="0">
              <a:latin typeface="Times New Roman" panose="02020603050405020304" pitchFamily="18" charset="0"/>
            </a:endParaRPr>
          </a:p>
          <a:p>
            <a:pPr algn="l"/>
            <a:r>
              <a:rPr lang="en-US" sz="2400" b="0" i="0" u="none" strike="noStrike" baseline="0" dirty="0"/>
              <a:t>which, at 100 bytes per page, is reduced to the following reference string</a:t>
            </a:r>
          </a:p>
          <a:p>
            <a:pPr algn="l"/>
            <a:r>
              <a:rPr lang="en-IN" sz="2400" dirty="0"/>
              <a:t>1, 4, 1, 6, 1, 6, 1, 6, 1, 6, 1</a:t>
            </a: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055E60-E589-44DC-B84A-A653494CFF9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0915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73866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Page Replacement </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8BF8CE8-831B-4E81-AA7B-D7969CD8FF3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364894DE-8B0D-4FDA-82E6-41F93717CFD9}"/>
              </a:ext>
            </a:extLst>
          </p:cNvPr>
          <p:cNvPicPr>
            <a:picLocks noChangeAspect="1"/>
          </p:cNvPicPr>
          <p:nvPr/>
        </p:nvPicPr>
        <p:blipFill>
          <a:blip r:embed="rId2"/>
          <a:stretch>
            <a:fillRect/>
          </a:stretch>
        </p:blipFill>
        <p:spPr>
          <a:xfrm>
            <a:off x="2552701" y="2360159"/>
            <a:ext cx="7591424" cy="3516766"/>
          </a:xfrm>
          <a:prstGeom prst="rect">
            <a:avLst/>
          </a:prstGeom>
        </p:spPr>
      </p:pic>
    </p:spTree>
    <p:extLst>
      <p:ext uri="{BB962C8B-B14F-4D97-AF65-F5344CB8AC3E}">
        <p14:creationId xmlns:p14="http://schemas.microsoft.com/office/powerpoint/2010/main" val="1526520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735794"/>
            <a:ext cx="9916572" cy="4154984"/>
          </a:xfrm>
          <a:prstGeom prst="rect">
            <a:avLst/>
          </a:prstGeom>
          <a:noFill/>
        </p:spPr>
        <p:txBody>
          <a:bodyPr wrap="square" rtlCol="0">
            <a:spAutoFit/>
          </a:bodyPr>
          <a:lstStyle/>
          <a:p>
            <a:pPr algn="just">
              <a:defRPr/>
            </a:pPr>
            <a:r>
              <a:rPr lang="en-IN" sz="2400" b="1" u="sng" dirty="0">
                <a:solidFill>
                  <a:srgbClr val="0070C0"/>
                </a:solidFill>
                <a:latin typeface="Calibri" panose="020F0502020204030204"/>
              </a:rPr>
              <a:t>FIFO Page Replacement Algorithm</a:t>
            </a:r>
          </a:p>
          <a:p>
            <a:pPr algn="l"/>
            <a:endParaRPr lang="en-IN" sz="1800" b="1" i="0" u="none" strike="noStrike" baseline="0" dirty="0">
              <a:latin typeface="Helvetica-Bold"/>
            </a:endParaRPr>
          </a:p>
          <a:p>
            <a:pPr marL="742950" lvl="1" indent="-285750">
              <a:buFont typeface="Wingdings" panose="05000000000000000000" pitchFamily="2" charset="2"/>
              <a:buChar char="Ø"/>
            </a:pPr>
            <a:r>
              <a:rPr lang="en-US" b="0" i="0" u="none" strike="noStrike" baseline="0" dirty="0">
                <a:latin typeface="Helvetica" panose="020B0604020202020204" pitchFamily="34" charset="0"/>
              </a:rPr>
              <a:t>When a page must be replaced, the oldest page in the memory is chosen.  </a:t>
            </a:r>
          </a:p>
          <a:p>
            <a:pPr marL="742950" lvl="1" indent="-285750">
              <a:buFont typeface="Wingdings" panose="05000000000000000000" pitchFamily="2" charset="2"/>
              <a:buChar char="Ø"/>
            </a:pPr>
            <a:r>
              <a:rPr lang="en-US" b="0" i="0" u="none" strike="noStrike" baseline="0" dirty="0">
                <a:latin typeface="Helvetica" panose="020B0604020202020204" pitchFamily="34" charset="0"/>
              </a:rPr>
              <a:t>This can be implemented by using a FIFO queue. </a:t>
            </a:r>
          </a:p>
          <a:p>
            <a:pPr marL="742950" lvl="1" indent="-285750">
              <a:buFont typeface="Wingdings" panose="05000000000000000000" pitchFamily="2" charset="2"/>
              <a:buChar char="Ø"/>
            </a:pPr>
            <a:r>
              <a:rPr lang="en-US" b="0" i="0" u="none" strike="noStrike" baseline="0" dirty="0">
                <a:latin typeface="Helvetica" panose="020B0604020202020204" pitchFamily="34" charset="0"/>
              </a:rPr>
              <a:t>The queue holds all the pages in the memory. </a:t>
            </a:r>
          </a:p>
          <a:p>
            <a:pPr marL="742950" lvl="1" indent="-285750">
              <a:buFont typeface="Wingdings" panose="05000000000000000000" pitchFamily="2" charset="2"/>
              <a:buChar char="Ø"/>
            </a:pPr>
            <a:r>
              <a:rPr lang="en-US" b="0" i="0" u="none" strike="noStrike" baseline="0" dirty="0">
                <a:latin typeface="Helvetica" panose="020B0604020202020204" pitchFamily="34" charset="0"/>
              </a:rPr>
              <a:t>We replace the page at the head of the queue. </a:t>
            </a:r>
          </a:p>
          <a:p>
            <a:pPr marL="742950" lvl="1" indent="-285750">
              <a:buFont typeface="Wingdings" panose="05000000000000000000" pitchFamily="2" charset="2"/>
              <a:buChar char="Ø"/>
            </a:pPr>
            <a:r>
              <a:rPr lang="en-US" b="0" i="0" u="none" strike="noStrike" baseline="0" dirty="0">
                <a:latin typeface="Helvetica" panose="020B0604020202020204" pitchFamily="34" charset="0"/>
              </a:rPr>
              <a:t>When a page is brought into memory, we insert it at the tail of the queue. Reference string</a:t>
            </a:r>
          </a:p>
          <a:p>
            <a:pPr algn="l"/>
            <a:endParaRPr lang="en-IN" sz="1800" b="0" i="0" u="none" strike="noStrike" baseline="0" dirty="0">
              <a:latin typeface="Helvetica" panose="020B0604020202020204" pitchFamily="34" charset="0"/>
            </a:endParaRPr>
          </a:p>
          <a:p>
            <a:pPr algn="l"/>
            <a:r>
              <a:rPr lang="en-IN" sz="1800" b="0" i="0" u="none" strike="noStrike" baseline="0" dirty="0">
                <a:latin typeface="Helvetica" panose="020B0604020202020204" pitchFamily="34" charset="0"/>
              </a:rPr>
              <a:t>		7 0 1 2 0 3 0 4 2 3 0 3 2 1 2 0 1 7 0 1</a:t>
            </a:r>
          </a:p>
          <a:p>
            <a:pPr algn="l"/>
            <a:endParaRPr lang="en-US" sz="1800" b="0" i="0" u="none" strike="noStrike" baseline="0" dirty="0">
              <a:latin typeface="Helvetica" panose="020B0604020202020204" pitchFamily="34" charset="0"/>
            </a:endParaRPr>
          </a:p>
          <a:p>
            <a:pPr algn="l"/>
            <a:r>
              <a:rPr lang="en-US" sz="1800" b="0" i="0" u="none" strike="noStrike" baseline="0" dirty="0">
                <a:latin typeface="Helvetica" panose="020B0604020202020204" pitchFamily="34" charset="0"/>
              </a:rPr>
              <a:t>	With number of frames = 3, the number of page faults is 15.</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457200" marR="0" lvl="1" indent="0" algn="just"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4FF369-FCDA-455A-85D1-AEB309A48FAD}"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5695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1384995"/>
          </a:xfrm>
          <a:prstGeom prst="rect">
            <a:avLst/>
          </a:prstGeom>
          <a:noFill/>
        </p:spPr>
        <p:txBody>
          <a:bodyPr wrap="square" rtlCol="0">
            <a:spAutoFit/>
          </a:bodyPr>
          <a:lstStyle/>
          <a:p>
            <a:pPr algn="just">
              <a:defRPr/>
            </a:pPr>
            <a:r>
              <a:rPr lang="en-IN" sz="2400" b="1" u="sng" dirty="0">
                <a:solidFill>
                  <a:srgbClr val="0070C0"/>
                </a:solidFill>
                <a:latin typeface="Calibri" panose="020F0502020204030204"/>
              </a:rPr>
              <a:t>FIFO Page Replacement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prstClr val="black"/>
              </a:solidFill>
              <a:effectLst/>
              <a:uLnTx/>
              <a:uFillTx/>
              <a:latin typeface="Helvetica-Bold"/>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457200" marR="0" lvl="1" indent="0" algn="just"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91276A-08E9-4ECB-961A-3EDAE25BCD81}"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89C9D257-8082-4D8F-8295-088A4136BACC}"/>
              </a:ext>
            </a:extLst>
          </p:cNvPr>
          <p:cNvPicPr>
            <a:picLocks noChangeAspect="1"/>
          </p:cNvPicPr>
          <p:nvPr/>
        </p:nvPicPr>
        <p:blipFill>
          <a:blip r:embed="rId2"/>
          <a:stretch>
            <a:fillRect/>
          </a:stretch>
        </p:blipFill>
        <p:spPr>
          <a:xfrm>
            <a:off x="1571626" y="2085975"/>
            <a:ext cx="8562974" cy="4000499"/>
          </a:xfrm>
          <a:prstGeom prst="rect">
            <a:avLst/>
          </a:prstGeom>
        </p:spPr>
      </p:pic>
    </p:spTree>
    <p:extLst>
      <p:ext uri="{BB962C8B-B14F-4D97-AF65-F5344CB8AC3E}">
        <p14:creationId xmlns:p14="http://schemas.microsoft.com/office/powerpoint/2010/main" val="900914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531340"/>
            <a:ext cx="9916572" cy="138499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FIFO Page Replacement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prstClr val="black"/>
              </a:solidFill>
              <a:effectLst/>
              <a:uLnTx/>
              <a:uFillTx/>
              <a:latin typeface="Helvetica-Bold"/>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457200" marR="0" lvl="1" indent="0" algn="just"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5D3796-4EC7-4357-8206-DD3772C4679B}"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716CDD2-D184-4223-A3B7-20D646C55766}"/>
              </a:ext>
            </a:extLst>
          </p:cNvPr>
          <p:cNvPicPr>
            <a:picLocks noChangeAspect="1"/>
          </p:cNvPicPr>
          <p:nvPr/>
        </p:nvPicPr>
        <p:blipFill>
          <a:blip r:embed="rId2"/>
          <a:stretch>
            <a:fillRect/>
          </a:stretch>
        </p:blipFill>
        <p:spPr>
          <a:xfrm>
            <a:off x="838200" y="2410568"/>
            <a:ext cx="10729890" cy="3066554"/>
          </a:xfrm>
          <a:prstGeom prst="rect">
            <a:avLst/>
          </a:prstGeom>
        </p:spPr>
      </p:pic>
    </p:spTree>
    <p:extLst>
      <p:ext uri="{BB962C8B-B14F-4D97-AF65-F5344CB8AC3E}">
        <p14:creationId xmlns:p14="http://schemas.microsoft.com/office/powerpoint/2010/main" val="3655259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531340"/>
            <a:ext cx="9916572" cy="138499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FIFO Page Replacement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prstClr val="black"/>
              </a:solidFill>
              <a:effectLst/>
              <a:uLnTx/>
              <a:uFillTx/>
              <a:latin typeface="Helvetica-Bold"/>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457200" marR="0" lvl="1" indent="0" algn="just"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AF29ED7-31FF-4611-85AA-23A4AD720C1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716CDD2-D184-4223-A3B7-20D646C55766}"/>
              </a:ext>
            </a:extLst>
          </p:cNvPr>
          <p:cNvPicPr>
            <a:picLocks noChangeAspect="1"/>
          </p:cNvPicPr>
          <p:nvPr/>
        </p:nvPicPr>
        <p:blipFill>
          <a:blip r:embed="rId2"/>
          <a:stretch>
            <a:fillRect/>
          </a:stretch>
        </p:blipFill>
        <p:spPr>
          <a:xfrm>
            <a:off x="838200" y="2410568"/>
            <a:ext cx="10729890" cy="3066554"/>
          </a:xfrm>
          <a:prstGeom prst="rect">
            <a:avLst/>
          </a:prstGeom>
        </p:spPr>
      </p:pic>
    </p:spTree>
    <p:extLst>
      <p:ext uri="{BB962C8B-B14F-4D97-AF65-F5344CB8AC3E}">
        <p14:creationId xmlns:p14="http://schemas.microsoft.com/office/powerpoint/2010/main" val="2946118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602" y="1535769"/>
            <a:ext cx="10345197" cy="4616648"/>
          </a:xfrm>
          <a:prstGeom prst="rect">
            <a:avLst/>
          </a:prstGeom>
          <a:noFill/>
        </p:spPr>
        <p:txBody>
          <a:bodyPr wrap="square" rtlCol="0">
            <a:spAutoFit/>
          </a:bodyPr>
          <a:lstStyle/>
          <a:p>
            <a:pPr>
              <a:defRPr/>
            </a:pPr>
            <a:r>
              <a:rPr lang="en-IN" sz="2400" b="1" u="sng" dirty="0">
                <a:solidFill>
                  <a:srgbClr val="0070C0"/>
                </a:solidFill>
                <a:latin typeface="Calibri" panose="020F0502020204030204"/>
              </a:rPr>
              <a:t>FIFO </a:t>
            </a: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Page Replacement </a:t>
            </a:r>
            <a:r>
              <a:rPr lang="en-IN" sz="2400" b="1" u="sng" dirty="0">
                <a:solidFill>
                  <a:srgbClr val="0070C0"/>
                </a:solidFill>
                <a:latin typeface="Calibri" panose="020F0502020204030204"/>
              </a:rPr>
              <a:t>Algorithm</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page-fault rate is expected to decrease as the number of allocated frames increase.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This may not always be the case.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If the page-fault rate increases as the number of allocated frames increase, we say that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Belady’s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anomaly has occurred.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Such a case can be seen by trying out the reference string using FIFO algorithm:</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1 2 3 4 1 2 5 1 2 3 4 5</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You will notice that the number of page faults for four frames is greater than that for three </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frames.</a:t>
            </a:r>
          </a:p>
          <a:p>
            <a:pPr algn="l"/>
            <a:endParaRPr lang="en-IN" sz="1800" b="1" i="0" u="none" strike="noStrike" baseline="0" dirty="0">
              <a:latin typeface="Helvetica-Bold"/>
            </a:endParaRPr>
          </a:p>
          <a:p>
            <a:pPr algn="l"/>
            <a:r>
              <a:rPr lang="en-IN" sz="1800" b="1" i="0" u="none" strike="noStrike" baseline="0" dirty="0">
                <a:latin typeface="Helvetica-Bold"/>
              </a:rPr>
              <a:t>Disadvantages</a:t>
            </a:r>
            <a:r>
              <a:rPr lang="en-IN" sz="1800" b="0" i="0" u="none" strike="noStrike" baseline="0" dirty="0">
                <a:latin typeface="Helvetica" panose="020B0604020202020204" pitchFamily="34" charset="0"/>
              </a:rPr>
              <a:t>:</a:t>
            </a:r>
          </a:p>
          <a:p>
            <a:pPr algn="l"/>
            <a:r>
              <a:rPr lang="en-US" dirty="0">
                <a:latin typeface="Symbol" panose="05050102010706020507" pitchFamily="18" charset="2"/>
              </a:rPr>
              <a:t>	</a:t>
            </a:r>
            <a:r>
              <a:rPr lang="en-US" sz="1800" b="0" i="0" u="none" strike="noStrike" baseline="0" dirty="0">
                <a:latin typeface="Symbol" panose="05050102010706020507" pitchFamily="18" charset="2"/>
              </a:rPr>
              <a:t> </a:t>
            </a:r>
            <a:r>
              <a:rPr lang="en-US" sz="1800" b="0" i="0" u="none" strike="noStrike" baseline="0" dirty="0">
                <a:latin typeface="Helvetica" panose="020B0604020202020204" pitchFamily="34" charset="0"/>
              </a:rPr>
              <a:t>It can suffer from </a:t>
            </a:r>
            <a:r>
              <a:rPr lang="en-US" sz="1800" b="0" i="0" u="none" strike="noStrike" baseline="0" dirty="0" err="1">
                <a:latin typeface="Helvetica" panose="020B0604020202020204" pitchFamily="34" charset="0"/>
              </a:rPr>
              <a:t>Belady’s</a:t>
            </a:r>
            <a:r>
              <a:rPr lang="en-US" sz="1800" b="0" i="0" u="none" strike="noStrike" baseline="0" dirty="0">
                <a:latin typeface="Helvetica" panose="020B0604020202020204" pitchFamily="34" charset="0"/>
              </a:rPr>
              <a:t> anomaly.</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3DF14C-2C53-4DBC-8D02-5A8F3D32164A}"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826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pic>
        <p:nvPicPr>
          <p:cNvPr id="10" name="Picture 9">
            <a:extLst>
              <a:ext uri="{FF2B5EF4-FFF2-40B4-BE49-F238E27FC236}">
                <a16:creationId xmlns:a16="http://schemas.microsoft.com/office/drawing/2014/main" id="{7D05D18E-3F16-420B-9D7F-289C784B29EB}"/>
              </a:ext>
            </a:extLst>
          </p:cNvPr>
          <p:cNvPicPr>
            <a:picLocks noChangeAspect="1"/>
          </p:cNvPicPr>
          <p:nvPr/>
        </p:nvPicPr>
        <p:blipFill>
          <a:blip r:embed="rId3"/>
          <a:stretch>
            <a:fillRect/>
          </a:stretch>
        </p:blipFill>
        <p:spPr>
          <a:xfrm>
            <a:off x="440046" y="1837692"/>
            <a:ext cx="10913754" cy="3573787"/>
          </a:xfrm>
          <a:prstGeom prst="rect">
            <a:avLst/>
          </a:prstGeom>
        </p:spPr>
      </p:pic>
      <p:sp>
        <p:nvSpPr>
          <p:cNvPr id="3" name="Date Placeholder 2">
            <a:extLst>
              <a:ext uri="{FF2B5EF4-FFF2-40B4-BE49-F238E27FC236}">
                <a16:creationId xmlns:a16="http://schemas.microsoft.com/office/drawing/2014/main" id="{9EAEFFA1-561F-4D7D-9F10-1C29E3D0ADD8}"/>
              </a:ext>
            </a:extLst>
          </p:cNvPr>
          <p:cNvSpPr>
            <a:spLocks noGrp="1"/>
          </p:cNvSpPr>
          <p:nvPr>
            <p:ph type="dt" sz="half" idx="10"/>
          </p:nvPr>
        </p:nvSpPr>
        <p:spPr/>
        <p:txBody>
          <a:bodyPr/>
          <a:lstStyle/>
          <a:p>
            <a:fld id="{378C996A-56DC-4BAD-9500-9447DB515507}" type="datetime1">
              <a:rPr lang="en-IN" smtClean="0"/>
              <a:t>29-10-2020</a:t>
            </a:fld>
            <a:endParaRPr lang="en-IN"/>
          </a:p>
        </p:txBody>
      </p:sp>
      <p:sp>
        <p:nvSpPr>
          <p:cNvPr id="4" name="Footer Placeholder 3">
            <a:extLst>
              <a:ext uri="{FF2B5EF4-FFF2-40B4-BE49-F238E27FC236}">
                <a16:creationId xmlns:a16="http://schemas.microsoft.com/office/drawing/2014/main" id="{176329E5-9A80-43D7-9359-8CC1B6149518}"/>
              </a:ext>
            </a:extLst>
          </p:cNvPr>
          <p:cNvSpPr>
            <a:spLocks noGrp="1"/>
          </p:cNvSpPr>
          <p:nvPr>
            <p:ph type="ftr" sz="quarter" idx="11"/>
          </p:nvPr>
        </p:nvSpPr>
        <p:spPr/>
        <p:txBody>
          <a:bodyPr/>
          <a:lstStyle/>
          <a:p>
            <a:r>
              <a:rPr lang="en-US"/>
              <a:t>SCS1301 Operating System - Unit IV Filemanagement</a:t>
            </a:r>
            <a:endParaRPr lang="en-IN" dirty="0"/>
          </a:p>
        </p:txBody>
      </p:sp>
      <p:sp>
        <p:nvSpPr>
          <p:cNvPr id="5" name="Slide Number Placeholder 4">
            <a:extLst>
              <a:ext uri="{FF2B5EF4-FFF2-40B4-BE49-F238E27FC236}">
                <a16:creationId xmlns:a16="http://schemas.microsoft.com/office/drawing/2014/main" id="{9B3A8280-435E-4665-A6CE-9A52C93ABD48}"/>
              </a:ext>
            </a:extLst>
          </p:cNvPr>
          <p:cNvSpPr>
            <a:spLocks noGrp="1"/>
          </p:cNvSpPr>
          <p:nvPr>
            <p:ph type="sldNum" sz="quarter" idx="12"/>
          </p:nvPr>
        </p:nvSpPr>
        <p:spPr/>
        <p:txBody>
          <a:bodyPr/>
          <a:lstStyle/>
          <a:p>
            <a:fld id="{C47D4F2A-FF3F-4D76-897B-B2071BBC9AF3}" type="slidenum">
              <a:rPr lang="en-IN" smtClean="0"/>
              <a:t>3</a:t>
            </a:fld>
            <a:endParaRPr lang="en-IN"/>
          </a:p>
        </p:txBody>
      </p:sp>
    </p:spTree>
    <p:extLst>
      <p:ext uri="{BB962C8B-B14F-4D97-AF65-F5344CB8AC3E}">
        <p14:creationId xmlns:p14="http://schemas.microsoft.com/office/powerpoint/2010/main" val="3754141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602" y="1535769"/>
            <a:ext cx="10345197" cy="1969770"/>
          </a:xfrm>
          <a:prstGeom prst="rect">
            <a:avLst/>
          </a:prstGeom>
          <a:noFill/>
        </p:spPr>
        <p:txBody>
          <a:bodyPr wrap="square" rtlCol="0">
            <a:spAutoFit/>
          </a:bodyPr>
          <a:lstStyle/>
          <a:p>
            <a:pPr>
              <a:defRPr/>
            </a:pPr>
            <a:r>
              <a:rPr lang="en-IN" sz="2400" b="1" u="sng" dirty="0">
                <a:solidFill>
                  <a:srgbClr val="0070C0"/>
                </a:solidFill>
                <a:latin typeface="Calibri" panose="020F0502020204030204"/>
              </a:rPr>
              <a:t>Optimal </a:t>
            </a: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Page Replacement </a:t>
            </a:r>
            <a:r>
              <a:rPr lang="en-IN" sz="2400" b="1" u="sng" dirty="0">
                <a:solidFill>
                  <a:srgbClr val="0070C0"/>
                </a:solidFill>
                <a:latin typeface="Calibri" panose="020F0502020204030204"/>
              </a:rPr>
              <a:t>Algorithm</a:t>
            </a:r>
          </a:p>
          <a:p>
            <a:pPr algn="l"/>
            <a:endParaRPr lang="en-IN" sz="1800" b="1" i="0" u="none" strike="noStrike" baseline="0" dirty="0">
              <a:latin typeface="Helvetica-Bold"/>
            </a:endParaRPr>
          </a:p>
          <a:p>
            <a:pPr marL="742950" lvl="1" indent="-285750">
              <a:buFont typeface="Wingdings" panose="05000000000000000000" pitchFamily="2" charset="2"/>
              <a:buChar char="Ø"/>
            </a:pPr>
            <a:r>
              <a:rPr lang="en-US" sz="2000" b="0" i="0" u="none" strike="noStrike" baseline="0" dirty="0"/>
              <a:t>Replace the page that will not be used for the longest period of time.</a:t>
            </a:r>
          </a:p>
          <a:p>
            <a:pPr marL="742950" lvl="1" indent="-285750">
              <a:buFont typeface="Wingdings" panose="05000000000000000000" pitchFamily="2" charset="2"/>
              <a:buChar char="Ø"/>
            </a:pPr>
            <a:r>
              <a:rPr lang="en-US" sz="2000" b="0" i="0" u="none" strike="noStrike" baseline="0" dirty="0"/>
              <a:t>This algorithm has the lowest page-fault rate of all algorithms.</a:t>
            </a:r>
          </a:p>
          <a:p>
            <a:pPr marL="742950" lvl="1" indent="-285750">
              <a:buFont typeface="Wingdings" panose="05000000000000000000" pitchFamily="2" charset="2"/>
              <a:buChar char="Ø"/>
            </a:pPr>
            <a:r>
              <a:rPr lang="en-US" sz="2000" b="0" i="0" u="none" strike="noStrike" baseline="0" dirty="0"/>
              <a:t> It will never suffer from </a:t>
            </a:r>
            <a:r>
              <a:rPr lang="en-US" sz="2000" b="0" i="0" u="none" strike="noStrike" baseline="0" dirty="0" err="1"/>
              <a:t>Belady’s</a:t>
            </a:r>
            <a:r>
              <a:rPr lang="en-US" sz="2000" dirty="0"/>
              <a:t> </a:t>
            </a:r>
            <a:r>
              <a:rPr lang="en-US" sz="2000" b="0" i="0" u="none" strike="noStrike" baseline="0" dirty="0"/>
              <a:t>anomaly. </a:t>
            </a:r>
          </a:p>
          <a:p>
            <a:pPr lvl="1"/>
            <a:endParaRPr kumimoji="0" lang="en-IN" sz="2000" b="0"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66342B3-46DA-467D-8E89-338DFC0A2AA7}"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3427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602" y="1535769"/>
            <a:ext cx="10345197" cy="738664"/>
          </a:xfrm>
          <a:prstGeom prst="rect">
            <a:avLst/>
          </a:prstGeom>
          <a:noFill/>
        </p:spPr>
        <p:txBody>
          <a:bodyPr wrap="square" rtlCol="0">
            <a:spAutoFit/>
          </a:bodyPr>
          <a:lstStyle/>
          <a:p>
            <a:pPr marR="0" lvl="0" indent="0" fontAlgn="auto">
              <a:lnSpc>
                <a:spcPct val="100000"/>
              </a:lnSpc>
              <a:spcBef>
                <a:spcPts val="0"/>
              </a:spcBef>
              <a:spcAft>
                <a:spcPts val="0"/>
              </a:spcAft>
              <a:buClrTx/>
              <a:buSzTx/>
              <a:buFontTx/>
              <a:buNone/>
              <a:tabLst/>
              <a:defRPr/>
            </a:pPr>
            <a:r>
              <a:rPr lang="en-IN" sz="2400" b="1" u="sng" dirty="0">
                <a:solidFill>
                  <a:srgbClr val="0070C0"/>
                </a:solidFill>
                <a:latin typeface="Calibri" panose="020F0502020204030204"/>
              </a:rPr>
              <a:t>Optimal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prstClr val="black"/>
              </a:solidFill>
              <a:effectLst/>
              <a:uLnTx/>
              <a:uFillTx/>
              <a:latin typeface="Helvetica-Bold"/>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1E2B660-D121-4A9E-B508-280398FB526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6F174920-8BED-42DD-963B-EAAC78CA47C4}"/>
              </a:ext>
            </a:extLst>
          </p:cNvPr>
          <p:cNvPicPr>
            <a:picLocks noChangeAspect="1"/>
          </p:cNvPicPr>
          <p:nvPr/>
        </p:nvPicPr>
        <p:blipFill>
          <a:blip r:embed="rId2"/>
          <a:stretch>
            <a:fillRect/>
          </a:stretch>
        </p:blipFill>
        <p:spPr>
          <a:xfrm>
            <a:off x="2004487" y="2274433"/>
            <a:ext cx="8353425" cy="3863280"/>
          </a:xfrm>
          <a:prstGeom prst="rect">
            <a:avLst/>
          </a:prstGeom>
        </p:spPr>
      </p:pic>
    </p:spTree>
    <p:extLst>
      <p:ext uri="{BB962C8B-B14F-4D97-AF65-F5344CB8AC3E}">
        <p14:creationId xmlns:p14="http://schemas.microsoft.com/office/powerpoint/2010/main" val="269572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602" y="1535769"/>
            <a:ext cx="10345197"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Optimal Page Replacement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prstClr val="black"/>
              </a:solidFill>
              <a:effectLst/>
              <a:uLnTx/>
              <a:uFillTx/>
              <a:latin typeface="Helvetica-Bold"/>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E702AD-C17B-4638-8052-4404DD464F7C}"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172A949-65FA-46C3-985F-620004000A5B}"/>
              </a:ext>
            </a:extLst>
          </p:cNvPr>
          <p:cNvPicPr>
            <a:picLocks noChangeAspect="1"/>
          </p:cNvPicPr>
          <p:nvPr/>
        </p:nvPicPr>
        <p:blipFill>
          <a:blip r:embed="rId2"/>
          <a:stretch>
            <a:fillRect/>
          </a:stretch>
        </p:blipFill>
        <p:spPr>
          <a:xfrm>
            <a:off x="842437" y="2443162"/>
            <a:ext cx="10677525" cy="2981325"/>
          </a:xfrm>
          <a:prstGeom prst="rect">
            <a:avLst/>
          </a:prstGeom>
        </p:spPr>
      </p:pic>
    </p:spTree>
    <p:extLst>
      <p:ext uri="{BB962C8B-B14F-4D97-AF65-F5344CB8AC3E}">
        <p14:creationId xmlns:p14="http://schemas.microsoft.com/office/powerpoint/2010/main" val="3250098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9916572" cy="1661993"/>
          </a:xfrm>
          <a:prstGeom prst="rect">
            <a:avLst/>
          </a:prstGeom>
          <a:noFill/>
        </p:spPr>
        <p:txBody>
          <a:bodyPr wrap="square" rtlCol="0">
            <a:spAutoFit/>
          </a:bodyPr>
          <a:lstStyle/>
          <a:p>
            <a:pPr algn="l"/>
            <a:r>
              <a:rPr lang="en-US" sz="2400" b="1" u="sng" strike="noStrike" baseline="0" dirty="0">
                <a:solidFill>
                  <a:schemeClr val="accent1"/>
                </a:solidFill>
              </a:rPr>
              <a:t>Disadvantage:</a:t>
            </a:r>
          </a:p>
          <a:p>
            <a:pPr algn="l"/>
            <a:endParaRPr lang="en-US" dirty="0">
              <a:latin typeface="Helvetica" panose="020B0604020202020204" pitchFamily="34" charset="0"/>
            </a:endParaRPr>
          </a:p>
          <a:p>
            <a:pPr marL="285750" indent="-285750" algn="l">
              <a:buFont typeface="Wingdings" panose="05000000000000000000" pitchFamily="2" charset="2"/>
              <a:buChar char="Ø"/>
            </a:pPr>
            <a:r>
              <a:rPr lang="en-US" sz="2000" b="0" i="0" u="none" strike="noStrike" baseline="0" dirty="0"/>
              <a:t>Difficult to implement since future knowledge of the reference string is required.</a:t>
            </a:r>
          </a:p>
          <a:p>
            <a:pPr marL="285750" indent="-285750" algn="l">
              <a:buFont typeface="Wingdings" panose="05000000000000000000" pitchFamily="2" charset="2"/>
              <a:buChar char="Ø"/>
            </a:pPr>
            <a:r>
              <a:rPr lang="en-US" sz="2000" b="0" i="0" u="none" strike="noStrike" baseline="0" dirty="0"/>
              <a:t>Because of the above disadvantage, this algorithm is mainly used for comparison studies, i.e., to see whether some algorithm can perform as good as the optimal algorithm.</a:t>
            </a:r>
            <a:endParaRPr kumimoji="0" lang="en-IN" sz="2000" b="0"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AFEB092-A96F-439C-A416-506BB36C2D17}"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279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9916572" cy="437042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u="sng" dirty="0">
                <a:solidFill>
                  <a:srgbClr val="4472C4"/>
                </a:solidFill>
                <a:latin typeface="Calibri" panose="020F0502020204030204"/>
              </a:rPr>
              <a:t>LRU (Least Recently Used)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u="sng" dirty="0">
              <a:solidFill>
                <a:srgbClr val="4472C4"/>
              </a:solidFill>
              <a:latin typeface="Calibri" panose="020F0502020204030204"/>
            </a:endParaRPr>
          </a:p>
          <a:p>
            <a:pPr marL="742950" lvl="1" indent="-285750">
              <a:buFont typeface="Wingdings" panose="05000000000000000000" pitchFamily="2" charset="2"/>
              <a:buChar char="Ø"/>
            </a:pPr>
            <a:r>
              <a:rPr lang="en-US" b="0" i="0" u="none" strike="noStrike" baseline="0" dirty="0"/>
              <a:t>Replace the page that has not been used for the longest period of time.</a:t>
            </a:r>
          </a:p>
          <a:p>
            <a:pPr marL="742950" lvl="1" indent="-285750">
              <a:buFont typeface="Wingdings" panose="05000000000000000000" pitchFamily="2" charset="2"/>
              <a:buChar char="Ø"/>
            </a:pPr>
            <a:r>
              <a:rPr lang="en-US" b="0" i="0" u="none" strike="noStrike" baseline="0" dirty="0"/>
              <a:t>For the same test set, the number of page faults produced by this algorithm is 12.</a:t>
            </a:r>
          </a:p>
          <a:p>
            <a:pPr marL="742950" lvl="1" indent="-285750">
              <a:buFont typeface="Wingdings" panose="05000000000000000000" pitchFamily="2" charset="2"/>
              <a:buChar char="Ø"/>
            </a:pPr>
            <a:r>
              <a:rPr lang="en-US" b="0" i="0" u="none" strike="noStrike" baseline="0" dirty="0"/>
              <a:t>This algorithm is considered to be quite good and is often used.</a:t>
            </a:r>
          </a:p>
          <a:p>
            <a:pPr marL="742950" lvl="1" indent="-285750">
              <a:buFont typeface="Wingdings" panose="05000000000000000000" pitchFamily="2" charset="2"/>
              <a:buChar char="Ø"/>
            </a:pPr>
            <a:r>
              <a:rPr lang="en-US" b="0" i="0" u="none" strike="noStrike" baseline="0" dirty="0"/>
              <a:t> It can be implemented in two ways:</a:t>
            </a:r>
          </a:p>
          <a:p>
            <a:pPr algn="l"/>
            <a:r>
              <a:rPr lang="en-US" sz="2400" b="1" u="sng" dirty="0">
                <a:solidFill>
                  <a:srgbClr val="4472C4"/>
                </a:solidFill>
                <a:latin typeface="Calibri" panose="020F0502020204030204"/>
              </a:rPr>
              <a:t>Counters: </a:t>
            </a:r>
          </a:p>
          <a:p>
            <a:pPr algn="l"/>
            <a:endParaRPr lang="en-US" dirty="0">
              <a:latin typeface="Helvetica" panose="020B0604020202020204" pitchFamily="34" charset="0"/>
            </a:endParaRPr>
          </a:p>
          <a:p>
            <a:pPr marL="742950" lvl="1" indent="-285750">
              <a:buFont typeface="Wingdings" panose="05000000000000000000" pitchFamily="2" charset="2"/>
              <a:buChar char="Ø"/>
            </a:pPr>
            <a:r>
              <a:rPr lang="en-US" b="0" i="0" u="none" strike="noStrike" baseline="0" dirty="0"/>
              <a:t>We associate with each page-table entry a time-of-use field, and add to the CPU a logical clock or counter.</a:t>
            </a:r>
          </a:p>
          <a:p>
            <a:pPr marL="742950" lvl="1" indent="-285750">
              <a:buFont typeface="Wingdings" panose="05000000000000000000" pitchFamily="2" charset="2"/>
              <a:buChar char="Ø"/>
            </a:pPr>
            <a:r>
              <a:rPr lang="en-US" b="0" i="0" u="none" strike="noStrike" baseline="0" dirty="0"/>
              <a:t>The clock is incremented for every memory reference.</a:t>
            </a:r>
          </a:p>
          <a:p>
            <a:pPr marL="742950" lvl="1" indent="-285750">
              <a:buFont typeface="Wingdings" panose="05000000000000000000" pitchFamily="2" charset="2"/>
              <a:buChar char="Ø"/>
            </a:pPr>
            <a:r>
              <a:rPr lang="en-US" b="0" i="0" u="none" strike="noStrike" baseline="0" dirty="0"/>
              <a:t>Whenever a reference to a page is made, the contents of the clock register are copied to</a:t>
            </a:r>
          </a:p>
          <a:p>
            <a:pPr marL="742950" lvl="1" indent="-285750">
              <a:buFont typeface="Wingdings" panose="05000000000000000000" pitchFamily="2" charset="2"/>
              <a:buChar char="Ø"/>
            </a:pPr>
            <a:r>
              <a:rPr lang="en-US" b="0" i="0" u="none" strike="noStrike" baseline="0" dirty="0"/>
              <a:t>the time-of-use field in the page table for that page. </a:t>
            </a:r>
          </a:p>
          <a:p>
            <a:pPr marL="742950" lvl="1" indent="-285750">
              <a:buFont typeface="Wingdings" panose="05000000000000000000" pitchFamily="2" charset="2"/>
              <a:buChar char="Ø"/>
            </a:pPr>
            <a:r>
              <a:rPr lang="en-US" b="0" i="0" u="none" strike="noStrike" baseline="0" dirty="0"/>
              <a:t>We replace the page with the smallest </a:t>
            </a:r>
            <a:r>
              <a:rPr lang="en-IN" b="0" i="0" u="none" strike="noStrike" baseline="0" dirty="0"/>
              <a:t>value.</a:t>
            </a:r>
            <a:endParaRPr kumimoji="0" lang="en-IN" sz="2000" b="0"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27269C7-22C7-4F7F-B9C9-5C898D36BD54}"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7749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9916572" cy="437042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rPr>
              <a:t>LRU (Least Recently Used)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Replace the page that has not been used for the longest period of time.</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For the same test set, the number of page faults produced by this algorithm is 12.</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algorithm is considered to be quite good and is often used.</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It can be implemented in two ways: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rPr>
              <a:t>Counters: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We associate with each page-table entry a time-of-use field, and add to the CPU a logical clock or counter.</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clock is incremented for every memory reference.</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Whenever a reference to a page is made, the contents of the clock register are copied to the time-of-use field in the page table for that page.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We replace the page with the smallest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value.</a:t>
            </a:r>
            <a:endPar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D1D6C3-E21B-4206-8552-D388417A2966}"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6497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9916572" cy="1846659"/>
          </a:xfrm>
          <a:prstGeom prst="rect">
            <a:avLst/>
          </a:prstGeom>
          <a:noFill/>
        </p:spPr>
        <p:txBody>
          <a:bodyPr wrap="square" rtlCol="0">
            <a:spAutoFit/>
          </a:bodyPr>
          <a:lstStyle/>
          <a:p>
            <a:pPr algn="l"/>
            <a:r>
              <a:rPr lang="en-US" sz="2400" b="1" u="sng" strike="noStrike" baseline="0" dirty="0">
                <a:solidFill>
                  <a:schemeClr val="accent1"/>
                </a:solidFill>
              </a:rPr>
              <a:t>Stack:</a:t>
            </a:r>
          </a:p>
          <a:p>
            <a:pPr algn="l"/>
            <a:endParaRPr lang="en-US" dirty="0">
              <a:latin typeface="Helvetica" panose="020B0604020202020204" pitchFamily="34" charset="0"/>
            </a:endParaRPr>
          </a:p>
          <a:p>
            <a:pPr marL="742950" lvl="1" indent="-285750">
              <a:buFont typeface="Wingdings" panose="05000000000000000000" pitchFamily="2" charset="2"/>
              <a:buChar char="Ø"/>
            </a:pPr>
            <a:r>
              <a:rPr lang="en-US" b="0" i="0" u="none" strike="noStrike" baseline="0" dirty="0">
                <a:latin typeface="Helvetica" panose="020B0604020202020204" pitchFamily="34" charset="0"/>
              </a:rPr>
              <a:t>Another way is to keep a stack of page numbers.</a:t>
            </a:r>
          </a:p>
          <a:p>
            <a:pPr marL="742950" lvl="1" indent="-285750">
              <a:buFont typeface="Wingdings" panose="05000000000000000000" pitchFamily="2" charset="2"/>
              <a:buChar char="Ø"/>
            </a:pPr>
            <a:r>
              <a:rPr lang="en-US" b="0" i="0" u="none" strike="noStrike" baseline="0" dirty="0">
                <a:latin typeface="Helvetica" panose="020B0604020202020204" pitchFamily="34" charset="0"/>
              </a:rPr>
              <a:t>Whenever a page is referenced, </a:t>
            </a:r>
            <a:r>
              <a:rPr lang="en-US" dirty="0">
                <a:latin typeface="Helvetica" panose="020B0604020202020204" pitchFamily="34" charset="0"/>
              </a:rPr>
              <a:t>i</a:t>
            </a:r>
            <a:r>
              <a:rPr lang="en-US" b="0" i="0" u="none" strike="noStrike" baseline="0" dirty="0">
                <a:latin typeface="Helvetica" panose="020B0604020202020204" pitchFamily="34" charset="0"/>
              </a:rPr>
              <a:t>t is removed from the stack and put on the top.</a:t>
            </a:r>
          </a:p>
          <a:p>
            <a:pPr marL="742950" lvl="1" indent="-285750">
              <a:buFont typeface="Wingdings" panose="05000000000000000000" pitchFamily="2" charset="2"/>
              <a:buChar char="Ø"/>
            </a:pPr>
            <a:r>
              <a:rPr lang="en-US" b="0" i="0" u="none" strike="noStrike" baseline="0" dirty="0">
                <a:latin typeface="Helvetica" panose="020B0604020202020204" pitchFamily="34" charset="0"/>
              </a:rPr>
              <a:t>In this way, the top of the stack is always the most recently used page and the bottom is the least recently used (LRU) page.</a:t>
            </a:r>
            <a:endParaRPr kumimoji="0" lang="en-IN" sz="2000" b="0"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B7F0661-C655-46D4-8C24-DCD9547D3FBC}"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95F781E-04C6-46CA-8AAB-8501D5671BA8}"/>
              </a:ext>
            </a:extLst>
          </p:cNvPr>
          <p:cNvPicPr>
            <a:picLocks noChangeAspect="1"/>
          </p:cNvPicPr>
          <p:nvPr/>
        </p:nvPicPr>
        <p:blipFill>
          <a:blip r:embed="rId2"/>
          <a:stretch>
            <a:fillRect/>
          </a:stretch>
        </p:blipFill>
        <p:spPr>
          <a:xfrm>
            <a:off x="2624137" y="3705224"/>
            <a:ext cx="6943725" cy="2651125"/>
          </a:xfrm>
          <a:prstGeom prst="rect">
            <a:avLst/>
          </a:prstGeom>
        </p:spPr>
      </p:pic>
    </p:spTree>
    <p:extLst>
      <p:ext uri="{BB962C8B-B14F-4D97-AF65-F5344CB8AC3E}">
        <p14:creationId xmlns:p14="http://schemas.microsoft.com/office/powerpoint/2010/main" val="2581940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9916572"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rPr>
              <a:t>LRU</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AB17CF2-45EA-45F9-B770-509951293677}"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2B8D32A-A77A-48A8-9C46-076B3D0C70BB}"/>
              </a:ext>
            </a:extLst>
          </p:cNvPr>
          <p:cNvPicPr>
            <a:picLocks noChangeAspect="1"/>
          </p:cNvPicPr>
          <p:nvPr/>
        </p:nvPicPr>
        <p:blipFill>
          <a:blip r:embed="rId2"/>
          <a:stretch>
            <a:fillRect/>
          </a:stretch>
        </p:blipFill>
        <p:spPr>
          <a:xfrm>
            <a:off x="1666875" y="2295525"/>
            <a:ext cx="9029700" cy="3482440"/>
          </a:xfrm>
          <a:prstGeom prst="rect">
            <a:avLst/>
          </a:prstGeom>
        </p:spPr>
      </p:pic>
    </p:spTree>
    <p:extLst>
      <p:ext uri="{BB962C8B-B14F-4D97-AF65-F5344CB8AC3E}">
        <p14:creationId xmlns:p14="http://schemas.microsoft.com/office/powerpoint/2010/main" val="987946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9916572"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rPr>
              <a:t>LRU (Least Recently Used)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F6BD5D-954C-4CD2-8BFA-336B01B06224}"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9A873DC-CA5B-44F9-B2C9-B083DD325216}"/>
              </a:ext>
            </a:extLst>
          </p:cNvPr>
          <p:cNvPicPr>
            <a:picLocks noChangeAspect="1"/>
          </p:cNvPicPr>
          <p:nvPr/>
        </p:nvPicPr>
        <p:blipFill>
          <a:blip r:embed="rId2"/>
          <a:stretch>
            <a:fillRect/>
          </a:stretch>
        </p:blipFill>
        <p:spPr>
          <a:xfrm>
            <a:off x="804862" y="2771775"/>
            <a:ext cx="10582275" cy="2933700"/>
          </a:xfrm>
          <a:prstGeom prst="rect">
            <a:avLst/>
          </a:prstGeom>
        </p:spPr>
      </p:pic>
    </p:spTree>
    <p:extLst>
      <p:ext uri="{BB962C8B-B14F-4D97-AF65-F5344CB8AC3E}">
        <p14:creationId xmlns:p14="http://schemas.microsoft.com/office/powerpoint/2010/main" val="3524524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9916572" cy="51706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rPr>
              <a:t>LRU (Least Recently Used) Approximation Algorithm: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u="sng" dirty="0">
                <a:solidFill>
                  <a:srgbClr val="4472C4"/>
                </a:solidFill>
                <a:latin typeface="Calibri" panose="020F0502020204030204"/>
              </a:rPr>
              <a:t>Second Chance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285750" indent="-285750" algn="just">
              <a:buFont typeface="Wingdings" panose="05000000000000000000" pitchFamily="2" charset="2"/>
              <a:buChar char="Ø"/>
            </a:pPr>
            <a:r>
              <a:rPr lang="en-US" b="0" i="0" dirty="0">
                <a:solidFill>
                  <a:srgbClr val="000000"/>
                </a:solidFill>
                <a:effectLst/>
              </a:rPr>
              <a:t>The </a:t>
            </a:r>
            <a:r>
              <a:rPr lang="en-US" b="1" i="1" dirty="0">
                <a:solidFill>
                  <a:srgbClr val="000000"/>
                </a:solidFill>
                <a:effectLst/>
              </a:rPr>
              <a:t>second chance algorithm</a:t>
            </a:r>
            <a:r>
              <a:rPr lang="en-US" b="0" i="0" dirty="0">
                <a:solidFill>
                  <a:srgbClr val="000000"/>
                </a:solidFill>
                <a:effectLst/>
              </a:rPr>
              <a:t> is essentially a FIFO, except the reference bit is used to give pages a second chance at staying in the page table. When a page must be replaced, the page table is scanned in a FIFO ( circular queue ) manner.</a:t>
            </a:r>
          </a:p>
          <a:p>
            <a:pPr marL="285750" indent="-285750" algn="just">
              <a:buFont typeface="Wingdings" panose="05000000000000000000" pitchFamily="2" charset="2"/>
              <a:buChar char="Ø"/>
            </a:pPr>
            <a:r>
              <a:rPr lang="en-US" b="0" i="0" dirty="0">
                <a:solidFill>
                  <a:srgbClr val="000000"/>
                </a:solidFill>
                <a:effectLst/>
              </a:rPr>
              <a:t>If a page is found with its reference bit not set, then that page is selected as the next victim.</a:t>
            </a:r>
          </a:p>
          <a:p>
            <a:pPr marL="285750" indent="-285750" algn="just">
              <a:buFont typeface="Wingdings" panose="05000000000000000000" pitchFamily="2" charset="2"/>
              <a:buChar char="Ø"/>
            </a:pPr>
            <a:r>
              <a:rPr lang="en-US" b="0" i="0" dirty="0">
                <a:solidFill>
                  <a:srgbClr val="000000"/>
                </a:solidFill>
                <a:effectLst/>
              </a:rPr>
              <a:t>If, however, the next page in the FIFO </a:t>
            </a:r>
            <a:r>
              <a:rPr lang="en-US" b="1" i="0" dirty="0">
                <a:solidFill>
                  <a:srgbClr val="000000"/>
                </a:solidFill>
                <a:effectLst/>
              </a:rPr>
              <a:t>does</a:t>
            </a:r>
            <a:r>
              <a:rPr lang="en-US" b="0" i="0" dirty="0">
                <a:solidFill>
                  <a:srgbClr val="000000"/>
                </a:solidFill>
                <a:effectLst/>
              </a:rPr>
              <a:t> have its reference bit set, then it is given a second chance:</a:t>
            </a:r>
          </a:p>
          <a:p>
            <a:pPr marL="742950" lvl="1" indent="-285750" algn="just">
              <a:buFont typeface="Wingdings" panose="05000000000000000000" pitchFamily="2" charset="2"/>
              <a:buChar char="Ø"/>
            </a:pPr>
            <a:r>
              <a:rPr lang="en-US" b="0" i="0" dirty="0">
                <a:solidFill>
                  <a:srgbClr val="000000"/>
                </a:solidFill>
                <a:effectLst/>
              </a:rPr>
              <a:t>The reference bit is cleared, and the FIFO search continues.</a:t>
            </a:r>
          </a:p>
          <a:p>
            <a:pPr marL="742950" lvl="1" indent="-285750" algn="just">
              <a:buFont typeface="Wingdings" panose="05000000000000000000" pitchFamily="2" charset="2"/>
              <a:buChar char="Ø"/>
            </a:pPr>
            <a:r>
              <a:rPr lang="en-US" b="0" i="0" dirty="0">
                <a:solidFill>
                  <a:srgbClr val="000000"/>
                </a:solidFill>
                <a:effectLst/>
              </a:rPr>
              <a:t>If some other page is found that did not have its reference bit set, then that page will be selected as the victim, and this page ( the one being given the second chance ) will be allowed to stay in the page table.</a:t>
            </a:r>
          </a:p>
          <a:p>
            <a:pPr marL="742950" lvl="1" indent="-285750" algn="just">
              <a:buFont typeface="Wingdings" panose="05000000000000000000" pitchFamily="2" charset="2"/>
              <a:buChar char="Ø"/>
            </a:pPr>
            <a:r>
              <a:rPr lang="en-US" b="0" i="0" dirty="0">
                <a:solidFill>
                  <a:srgbClr val="000000"/>
                </a:solidFill>
                <a:effectLst/>
              </a:rPr>
              <a:t>If , however, there are no other pages that do not have their reference bit set, then this page will be selected as the victim when the FIFO search circles back around to this page on the second pass.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DAA6AC-023D-4A92-8120-5A42BE9DAC6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52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pic>
        <p:nvPicPr>
          <p:cNvPr id="10" name="Picture 9">
            <a:extLst>
              <a:ext uri="{FF2B5EF4-FFF2-40B4-BE49-F238E27FC236}">
                <a16:creationId xmlns:a16="http://schemas.microsoft.com/office/drawing/2014/main" id="{42E2B649-89AA-4781-98F3-0C833621C18B}"/>
              </a:ext>
            </a:extLst>
          </p:cNvPr>
          <p:cNvPicPr>
            <a:picLocks noChangeAspect="1"/>
          </p:cNvPicPr>
          <p:nvPr/>
        </p:nvPicPr>
        <p:blipFill>
          <a:blip r:embed="rId3"/>
          <a:stretch>
            <a:fillRect/>
          </a:stretch>
        </p:blipFill>
        <p:spPr>
          <a:xfrm>
            <a:off x="630916" y="1608661"/>
            <a:ext cx="11318534" cy="4321622"/>
          </a:xfrm>
          <a:prstGeom prst="rect">
            <a:avLst/>
          </a:prstGeom>
        </p:spPr>
      </p:pic>
      <p:sp>
        <p:nvSpPr>
          <p:cNvPr id="3" name="Date Placeholder 2">
            <a:extLst>
              <a:ext uri="{FF2B5EF4-FFF2-40B4-BE49-F238E27FC236}">
                <a16:creationId xmlns:a16="http://schemas.microsoft.com/office/drawing/2014/main" id="{0373D604-54BA-4ADB-8F51-86348AD851C2}"/>
              </a:ext>
            </a:extLst>
          </p:cNvPr>
          <p:cNvSpPr>
            <a:spLocks noGrp="1"/>
          </p:cNvSpPr>
          <p:nvPr>
            <p:ph type="dt" sz="half" idx="10"/>
          </p:nvPr>
        </p:nvSpPr>
        <p:spPr/>
        <p:txBody>
          <a:bodyPr/>
          <a:lstStyle/>
          <a:p>
            <a:fld id="{AD9D0B60-4FC1-4D7E-AC7F-F5249B634D94}" type="datetime1">
              <a:rPr lang="en-IN" smtClean="0"/>
              <a:t>29-10-2020</a:t>
            </a:fld>
            <a:endParaRPr lang="en-IN"/>
          </a:p>
        </p:txBody>
      </p:sp>
      <p:sp>
        <p:nvSpPr>
          <p:cNvPr id="4" name="Footer Placeholder 3">
            <a:extLst>
              <a:ext uri="{FF2B5EF4-FFF2-40B4-BE49-F238E27FC236}">
                <a16:creationId xmlns:a16="http://schemas.microsoft.com/office/drawing/2014/main" id="{A1E46D8B-A1DE-4483-9421-E304E00D8579}"/>
              </a:ext>
            </a:extLst>
          </p:cNvPr>
          <p:cNvSpPr>
            <a:spLocks noGrp="1"/>
          </p:cNvSpPr>
          <p:nvPr>
            <p:ph type="ftr" sz="quarter" idx="11"/>
          </p:nvPr>
        </p:nvSpPr>
        <p:spPr/>
        <p:txBody>
          <a:bodyPr/>
          <a:lstStyle/>
          <a:p>
            <a:r>
              <a:rPr lang="en-US"/>
              <a:t>SCS1301 Operating System - Unit IV Filemanagement</a:t>
            </a:r>
            <a:endParaRPr lang="en-IN" dirty="0"/>
          </a:p>
        </p:txBody>
      </p:sp>
      <p:sp>
        <p:nvSpPr>
          <p:cNvPr id="5" name="Slide Number Placeholder 4">
            <a:extLst>
              <a:ext uri="{FF2B5EF4-FFF2-40B4-BE49-F238E27FC236}">
                <a16:creationId xmlns:a16="http://schemas.microsoft.com/office/drawing/2014/main" id="{2CF8B7F6-0354-48A2-9F11-69AD502B3476}"/>
              </a:ext>
            </a:extLst>
          </p:cNvPr>
          <p:cNvSpPr>
            <a:spLocks noGrp="1"/>
          </p:cNvSpPr>
          <p:nvPr>
            <p:ph type="sldNum" sz="quarter" idx="12"/>
          </p:nvPr>
        </p:nvSpPr>
        <p:spPr/>
        <p:txBody>
          <a:bodyPr/>
          <a:lstStyle/>
          <a:p>
            <a:fld id="{C47D4F2A-FF3F-4D76-897B-B2071BBC9AF3}" type="slidenum">
              <a:rPr lang="en-IN" smtClean="0"/>
              <a:t>4</a:t>
            </a:fld>
            <a:endParaRPr lang="en-IN"/>
          </a:p>
        </p:txBody>
      </p:sp>
    </p:spTree>
    <p:extLst>
      <p:ext uri="{BB962C8B-B14F-4D97-AF65-F5344CB8AC3E}">
        <p14:creationId xmlns:p14="http://schemas.microsoft.com/office/powerpoint/2010/main" val="2021742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593186"/>
            <a:ext cx="9916572"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rPr>
              <a:t>Second Chance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662F6E-5183-4B4B-AC0B-71A911DF0AC5}"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D547A5D-AFC4-45F0-8C74-C20BB650D278}"/>
              </a:ext>
            </a:extLst>
          </p:cNvPr>
          <p:cNvPicPr>
            <a:picLocks noChangeAspect="1"/>
          </p:cNvPicPr>
          <p:nvPr/>
        </p:nvPicPr>
        <p:blipFill>
          <a:blip r:embed="rId2"/>
          <a:stretch>
            <a:fillRect/>
          </a:stretch>
        </p:blipFill>
        <p:spPr>
          <a:xfrm>
            <a:off x="2038350" y="2209800"/>
            <a:ext cx="8553450" cy="4083934"/>
          </a:xfrm>
          <a:prstGeom prst="rect">
            <a:avLst/>
          </a:prstGeom>
        </p:spPr>
      </p:pic>
    </p:spTree>
    <p:extLst>
      <p:ext uri="{BB962C8B-B14F-4D97-AF65-F5344CB8AC3E}">
        <p14:creationId xmlns:p14="http://schemas.microsoft.com/office/powerpoint/2010/main" val="2173377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593186"/>
            <a:ext cx="9916572" cy="55399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rPr>
              <a:t>Enhanced Second Chance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u="sng" dirty="0">
              <a:solidFill>
                <a:srgbClr val="4472C4"/>
              </a:solidFill>
              <a:latin typeface="Calibri" panose="020F0502020204030204"/>
            </a:endParaRPr>
          </a:p>
          <a:p>
            <a:pPr marL="342900" indent="-342900" algn="l">
              <a:buFont typeface="Wingdings" panose="05000000000000000000" pitchFamily="2" charset="2"/>
              <a:buChar char="Ø"/>
            </a:pPr>
            <a:r>
              <a:rPr lang="en-US" sz="2000" b="0" i="0" dirty="0">
                <a:solidFill>
                  <a:srgbClr val="000000"/>
                </a:solidFill>
                <a:effectLst/>
              </a:rPr>
              <a:t>The </a:t>
            </a:r>
            <a:r>
              <a:rPr lang="en-US" sz="2000" b="1" i="0" dirty="0">
                <a:solidFill>
                  <a:srgbClr val="000000"/>
                </a:solidFill>
                <a:effectLst/>
              </a:rPr>
              <a:t>enhanced second chance algorithm</a:t>
            </a:r>
            <a:r>
              <a:rPr lang="en-US" sz="2000" b="0" i="0" dirty="0">
                <a:solidFill>
                  <a:srgbClr val="000000"/>
                </a:solidFill>
                <a:effectLst/>
              </a:rPr>
              <a:t> looks at the reference bit and the modify bit ( dirty bit ) as an ordered page, and classifies pages into one of four classes:</a:t>
            </a:r>
          </a:p>
          <a:p>
            <a:pPr marL="800100" lvl="1" indent="-342900" algn="l">
              <a:buFont typeface="Wingdings" panose="05000000000000000000" pitchFamily="2" charset="2"/>
              <a:buChar char="Ø"/>
            </a:pPr>
            <a:r>
              <a:rPr lang="en-US" sz="2000" b="0" i="0" dirty="0">
                <a:solidFill>
                  <a:srgbClr val="000000"/>
                </a:solidFill>
                <a:effectLst/>
              </a:rPr>
              <a:t>( 0, 0 ) - Neither recently used nor modified.</a:t>
            </a:r>
          </a:p>
          <a:p>
            <a:pPr marL="800100" lvl="1" indent="-342900" algn="l">
              <a:buFont typeface="Wingdings" panose="05000000000000000000" pitchFamily="2" charset="2"/>
              <a:buChar char="Ø"/>
            </a:pPr>
            <a:r>
              <a:rPr lang="en-US" sz="2000" b="0" i="0" dirty="0">
                <a:solidFill>
                  <a:srgbClr val="000000"/>
                </a:solidFill>
                <a:effectLst/>
              </a:rPr>
              <a:t>( 0, 1 ) - Not recently used, but modified.</a:t>
            </a:r>
          </a:p>
          <a:p>
            <a:pPr marL="800100" lvl="1" indent="-342900" algn="l">
              <a:buFont typeface="Wingdings" panose="05000000000000000000" pitchFamily="2" charset="2"/>
              <a:buChar char="Ø"/>
            </a:pPr>
            <a:r>
              <a:rPr lang="en-US" sz="2000" b="0" i="0" dirty="0">
                <a:solidFill>
                  <a:srgbClr val="000000"/>
                </a:solidFill>
                <a:effectLst/>
              </a:rPr>
              <a:t>( 1, 0 ) - Recently used, but clean.</a:t>
            </a:r>
          </a:p>
          <a:p>
            <a:pPr marL="800100" lvl="1" indent="-342900" algn="l">
              <a:buFont typeface="Wingdings" panose="05000000000000000000" pitchFamily="2" charset="2"/>
              <a:buChar char="Ø"/>
            </a:pPr>
            <a:r>
              <a:rPr lang="en-US" sz="2000" b="0" i="0" dirty="0">
                <a:solidFill>
                  <a:srgbClr val="000000"/>
                </a:solidFill>
                <a:effectLst/>
              </a:rPr>
              <a:t>( 1, 1 ) - Recently used and modified.</a:t>
            </a:r>
          </a:p>
          <a:p>
            <a:pPr marL="342900" indent="-342900" algn="l">
              <a:buFont typeface="Wingdings" panose="05000000000000000000" pitchFamily="2" charset="2"/>
              <a:buChar char="Ø"/>
            </a:pPr>
            <a:r>
              <a:rPr lang="en-US" sz="2000" b="0" i="0" dirty="0">
                <a:solidFill>
                  <a:srgbClr val="000000"/>
                </a:solidFill>
                <a:effectLst/>
              </a:rPr>
              <a:t>This algorithm searches the page table in a circular fashion ( in as many as four passes ), looking for the first page it can find in the lowest numbered category. I.e. it first makes a pass looking for a ( 0, 0 ), and then if it can't find one, it makes another pass looking for a ( 0, 1 ), etc.</a:t>
            </a:r>
          </a:p>
          <a:p>
            <a:pPr marL="342900" indent="-342900" algn="l">
              <a:buFont typeface="Wingdings" panose="05000000000000000000" pitchFamily="2" charset="2"/>
              <a:buChar char="Ø"/>
            </a:pPr>
            <a:r>
              <a:rPr lang="en-US" sz="2000" b="0" i="0" dirty="0">
                <a:solidFill>
                  <a:srgbClr val="000000"/>
                </a:solidFill>
                <a:effectLst/>
              </a:rPr>
              <a:t>The main difference between this algorithm and the previous one is the preference for replacing clean pages if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CFEAA48-AF33-4709-AC9C-D355F47A2F1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8679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428" y="1669119"/>
            <a:ext cx="9916572" cy="38779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rPr>
              <a:t>Counting Based Page Replacement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u="sng" dirty="0">
              <a:solidFill>
                <a:srgbClr val="4472C4"/>
              </a:solidFill>
              <a:latin typeface="Calibri" panose="020F0502020204030204"/>
            </a:endParaRPr>
          </a:p>
          <a:p>
            <a:pPr marL="800100" lvl="1" indent="-342900" algn="just">
              <a:buFont typeface="Wingdings" panose="05000000000000000000" pitchFamily="2" charset="2"/>
              <a:buChar char="Ø"/>
            </a:pPr>
            <a:r>
              <a:rPr lang="en-US" sz="2000" b="0" i="0" u="none" strike="noStrike" baseline="0" dirty="0"/>
              <a:t>keep a counter of the number of references that have been made to each page and develop the following two schemes</a:t>
            </a:r>
          </a:p>
          <a:p>
            <a:pPr marL="1257300" lvl="2" indent="-342900" algn="just">
              <a:buFont typeface="Wingdings" panose="05000000000000000000" pitchFamily="2" charset="2"/>
              <a:buChar char="Ø"/>
            </a:pPr>
            <a:endParaRPr kumimoji="0" lang="en-US" sz="2000" b="1" i="0" u="sng" strike="noStrike" kern="1200" cap="none" spc="0" normalizeH="0" baseline="0" noProof="0" dirty="0">
              <a:ln>
                <a:noFill/>
              </a:ln>
              <a:solidFill>
                <a:srgbClr val="4472C4"/>
              </a:solidFill>
              <a:effectLst/>
              <a:uLnTx/>
              <a:uFillTx/>
              <a:ea typeface="+mn-ea"/>
              <a:cs typeface="+mn-cs"/>
            </a:endParaRPr>
          </a:p>
          <a:p>
            <a:pPr marL="1714500" lvl="3" indent="-342900">
              <a:buFont typeface="Wingdings" panose="05000000000000000000" pitchFamily="2" charset="2"/>
              <a:buChar char="Ø"/>
            </a:pPr>
            <a:r>
              <a:rPr lang="en-US" sz="2000" dirty="0"/>
              <a:t>MFU (Most Frequently Used) Algorithm</a:t>
            </a:r>
          </a:p>
          <a:p>
            <a:pPr marL="1714500" lvl="3" indent="-342900">
              <a:buFont typeface="Wingdings" panose="05000000000000000000" pitchFamily="2" charset="2"/>
              <a:buChar char="Ø"/>
            </a:pPr>
            <a:r>
              <a:rPr lang="en-US" sz="2000" dirty="0"/>
              <a:t>LFU (Least Frequently Used) Algorithm</a:t>
            </a:r>
          </a:p>
          <a:p>
            <a:pPr lvl="3"/>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r>
              <a:rPr lang="en-US" sz="2000" b="1" dirty="0"/>
              <a:t>MFU (Most Frequently Used) Algorithm</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Replace the most frequently used page</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rPr>
              <a:t>This algorithm is based on the argument that the page with the smallest count was probably just brought in and has yet to be used. </a:t>
            </a: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EA11BA-BE93-4017-8B08-0BD54F6C05F6}"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55960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9916572" cy="1600438"/>
          </a:xfrm>
          <a:prstGeom prst="rect">
            <a:avLst/>
          </a:prstGeom>
          <a:noFill/>
        </p:spPr>
        <p:txBody>
          <a:bodyPr wrap="square" rtlCol="0">
            <a:spAutoFit/>
          </a:bodyPr>
          <a:lstStyle/>
          <a:p>
            <a:r>
              <a:rPr lang="en-US" sz="2000" b="1" dirty="0"/>
              <a:t>LFU (Least Frequently Used) Algorithm</a:t>
            </a:r>
          </a:p>
          <a:p>
            <a:pPr algn="l"/>
            <a:endParaRPr lang="en-US" sz="1800" b="0" i="0" u="none" strike="noStrike" baseline="0" dirty="0">
              <a:latin typeface="Helvetica" panose="020B0604020202020204" pitchFamily="34" charset="0"/>
            </a:endParaRPr>
          </a:p>
          <a:p>
            <a:pPr marL="742950" lvl="1" indent="-285750">
              <a:buFont typeface="Wingdings" panose="05000000000000000000" pitchFamily="2" charset="2"/>
              <a:buChar char="Ø"/>
            </a:pPr>
            <a:r>
              <a:rPr lang="en-US" sz="2000" dirty="0"/>
              <a:t>Replace the least frequently used page</a:t>
            </a:r>
          </a:p>
          <a:p>
            <a:pPr marL="742950" lvl="1" indent="-285750">
              <a:buFont typeface="Wingdings" panose="05000000000000000000" pitchFamily="2" charset="2"/>
              <a:buChar char="Ø"/>
            </a:pPr>
            <a:r>
              <a:rPr lang="en-US" sz="2000" dirty="0"/>
              <a:t>Replace the page with least count</a:t>
            </a:r>
          </a:p>
          <a:p>
            <a:pPr algn="l"/>
            <a:endParaRPr lang="en-US" sz="2000" dirty="0"/>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4D6FB8-16B5-4008-8CF4-3952C1F72A35}"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0295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9916572" cy="1877437"/>
          </a:xfrm>
          <a:prstGeom prst="rect">
            <a:avLst/>
          </a:prstGeom>
          <a:noFill/>
        </p:spPr>
        <p:txBody>
          <a:bodyPr wrap="square" rtlCol="0">
            <a:spAutoFit/>
          </a:bodyPr>
          <a:lstStyle/>
          <a:p>
            <a:pPr algn="l"/>
            <a:r>
              <a:rPr lang="en-IN" sz="2400" b="1" u="sng" dirty="0">
                <a:solidFill>
                  <a:srgbClr val="4472C4"/>
                </a:solidFill>
                <a:latin typeface="Calibri" panose="020F0502020204030204"/>
              </a:rPr>
              <a:t>Anticipatory Paging</a:t>
            </a:r>
          </a:p>
          <a:p>
            <a:pPr algn="l"/>
            <a:endParaRPr lang="en-IN" sz="2400" b="1" u="sng" dirty="0">
              <a:solidFill>
                <a:srgbClr val="4472C4"/>
              </a:solidFill>
              <a:latin typeface="Calibri" panose="020F0502020204030204"/>
            </a:endParaRPr>
          </a:p>
          <a:p>
            <a:pPr marL="285750" indent="-285750" algn="l">
              <a:buFont typeface="Wingdings" panose="05000000000000000000" pitchFamily="2" charset="2"/>
              <a:buChar char="Ø"/>
            </a:pPr>
            <a:r>
              <a:rPr lang="en-US" sz="2400" b="0" i="0" u="none" strike="noStrike" baseline="0" dirty="0"/>
              <a:t>Operating system attempts to predict the pages a process will need and preloads these pages when memory space is available</a:t>
            </a:r>
          </a:p>
          <a:p>
            <a:pPr algn="l"/>
            <a:endPar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B8C10CF-E0C9-416D-BDC9-2EB422E44231}"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5369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10907172" cy="5262979"/>
          </a:xfrm>
          <a:prstGeom prst="rect">
            <a:avLst/>
          </a:prstGeom>
          <a:noFill/>
        </p:spPr>
        <p:txBody>
          <a:bodyPr wrap="square" rtlCol="0">
            <a:spAutoFit/>
          </a:bodyPr>
          <a:lstStyle/>
          <a:p>
            <a:r>
              <a:rPr lang="en-IN" sz="2400" b="1" u="sng" dirty="0">
                <a:solidFill>
                  <a:srgbClr val="4472C4"/>
                </a:solidFill>
                <a:latin typeface="Calibri" panose="020F0502020204030204"/>
              </a:rPr>
              <a:t>Segmented Paging</a:t>
            </a:r>
          </a:p>
          <a:p>
            <a:endParaRPr lang="en-IN" sz="2400" b="1" u="sng" dirty="0">
              <a:solidFill>
                <a:srgbClr val="4472C4"/>
              </a:solidFill>
              <a:latin typeface="Calibri" panose="020F0502020204030204"/>
            </a:endParaRPr>
          </a:p>
          <a:p>
            <a:r>
              <a:rPr lang="en-US" sz="2000" b="0" i="0" dirty="0">
                <a:solidFill>
                  <a:srgbClr val="303030"/>
                </a:solidFill>
                <a:effectLst/>
              </a:rPr>
              <a:t>Segmented paging is a scheme that implements the combination of segmentation and paging.</a:t>
            </a:r>
          </a:p>
          <a:p>
            <a:pPr marL="800100" lvl="1" indent="-342900" algn="just" fontAlgn="base">
              <a:buFont typeface="Wingdings" panose="05000000000000000000" pitchFamily="2" charset="2"/>
              <a:buChar char="Ø"/>
            </a:pPr>
            <a:r>
              <a:rPr lang="en-US" sz="2000" b="0" i="0" dirty="0">
                <a:solidFill>
                  <a:srgbClr val="303030"/>
                </a:solidFill>
                <a:effectLst/>
              </a:rPr>
              <a:t>Process is first divided into segments and then each segment is divided into pages.</a:t>
            </a:r>
          </a:p>
          <a:p>
            <a:pPr marL="800100" lvl="1" indent="-342900" algn="just" fontAlgn="base">
              <a:buFont typeface="Wingdings" panose="05000000000000000000" pitchFamily="2" charset="2"/>
              <a:buChar char="Ø"/>
            </a:pPr>
            <a:r>
              <a:rPr lang="en-US" sz="2000" b="0" i="0" dirty="0">
                <a:solidFill>
                  <a:srgbClr val="303030"/>
                </a:solidFill>
                <a:effectLst/>
              </a:rPr>
              <a:t>These pages are then stored in the frames of main memory.</a:t>
            </a:r>
          </a:p>
          <a:p>
            <a:pPr marL="800100" lvl="1" indent="-342900" algn="just" fontAlgn="base">
              <a:buFont typeface="Wingdings" panose="05000000000000000000" pitchFamily="2" charset="2"/>
              <a:buChar char="Ø"/>
            </a:pPr>
            <a:r>
              <a:rPr lang="en-US" sz="2000" b="0" i="0" dirty="0">
                <a:solidFill>
                  <a:srgbClr val="303030"/>
                </a:solidFill>
                <a:effectLst/>
              </a:rPr>
              <a:t>A page table exists for each segment that keeps track of the frames storing the pages of that segment.</a:t>
            </a:r>
          </a:p>
          <a:p>
            <a:pPr marL="800100" lvl="1" indent="-342900" algn="just" fontAlgn="base">
              <a:buFont typeface="Wingdings" panose="05000000000000000000" pitchFamily="2" charset="2"/>
              <a:buChar char="Ø"/>
            </a:pPr>
            <a:r>
              <a:rPr lang="en-US" sz="2000" b="0" i="0" dirty="0">
                <a:solidFill>
                  <a:srgbClr val="303030"/>
                </a:solidFill>
                <a:effectLst/>
              </a:rPr>
              <a:t>Each page table occupies one frame in the main memory.</a:t>
            </a:r>
          </a:p>
          <a:p>
            <a:pPr marL="800100" lvl="1" indent="-342900" algn="just" fontAlgn="base">
              <a:buFont typeface="Wingdings" panose="05000000000000000000" pitchFamily="2" charset="2"/>
              <a:buChar char="Ø"/>
            </a:pPr>
            <a:r>
              <a:rPr lang="en-US" sz="2000" b="0" i="0" dirty="0">
                <a:solidFill>
                  <a:srgbClr val="303030"/>
                </a:solidFill>
                <a:effectLst/>
              </a:rPr>
              <a:t>Number of entries in the page table of a segment = Number of pages that segment is divided.</a:t>
            </a:r>
          </a:p>
          <a:p>
            <a:pPr marL="800100" lvl="1" indent="-342900" algn="just" fontAlgn="base">
              <a:buFont typeface="Wingdings" panose="05000000000000000000" pitchFamily="2" charset="2"/>
              <a:buChar char="Ø"/>
            </a:pPr>
            <a:r>
              <a:rPr lang="en-US" sz="2000" b="0" i="0" dirty="0">
                <a:solidFill>
                  <a:srgbClr val="303030"/>
                </a:solidFill>
                <a:effectLst/>
              </a:rPr>
              <a:t>A segment table exists that keeps track of the frames storing the page tables of segments.</a:t>
            </a:r>
          </a:p>
          <a:p>
            <a:pPr marL="800100" lvl="1" indent="-342900" algn="just" fontAlgn="base">
              <a:buFont typeface="Wingdings" panose="05000000000000000000" pitchFamily="2" charset="2"/>
              <a:buChar char="Ø"/>
            </a:pPr>
            <a:r>
              <a:rPr lang="en-US" sz="2000" b="0" i="0" dirty="0">
                <a:solidFill>
                  <a:srgbClr val="303030"/>
                </a:solidFill>
                <a:effectLst/>
              </a:rPr>
              <a:t>Number of entries in the segment table of a process = Number of segments that process is divided.</a:t>
            </a:r>
          </a:p>
          <a:p>
            <a:pPr marL="800100" lvl="1" indent="-342900" algn="just" fontAlgn="base">
              <a:buFont typeface="Wingdings" panose="05000000000000000000" pitchFamily="2" charset="2"/>
              <a:buChar char="Ø"/>
            </a:pPr>
            <a:r>
              <a:rPr lang="en-US" sz="2000" b="0" i="0" dirty="0">
                <a:solidFill>
                  <a:srgbClr val="303030"/>
                </a:solidFill>
                <a:effectLst/>
              </a:rPr>
              <a:t>The base address of the segment table is stored in the segment table base register.</a:t>
            </a:r>
          </a:p>
          <a:p>
            <a:pPr marL="800100" lvl="1" indent="-342900" algn="just">
              <a:buFont typeface="Wingdings" panose="05000000000000000000" pitchFamily="2" charset="2"/>
              <a:buChar char="Ø"/>
            </a:pPr>
            <a:endParaRPr lang="en-IN" sz="2400" b="1" u="sng" dirty="0">
              <a:solidFill>
                <a:srgbClr val="4472C4"/>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B94BA65-1C0E-43AF-B3E5-78C5161ABED0}"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03195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103" y="1212275"/>
            <a:ext cx="10907172" cy="55092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Segmented Paging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algn="l" fontAlgn="base"/>
            <a:r>
              <a:rPr lang="en-US" sz="2000" b="1" i="0" u="sng" dirty="0">
                <a:solidFill>
                  <a:srgbClr val="303030"/>
                </a:solidFill>
                <a:effectLst/>
              </a:rPr>
              <a:t>Translating Logical Address into Physical Address-</a:t>
            </a:r>
            <a:endParaRPr lang="en-US" sz="2000" b="1" i="0" dirty="0">
              <a:solidFill>
                <a:srgbClr val="303030"/>
              </a:solidFill>
              <a:effectLst/>
            </a:endParaRPr>
          </a:p>
          <a:p>
            <a:pPr algn="l" fontAlgn="base"/>
            <a:r>
              <a:rPr lang="en-US" sz="2000" b="0" i="0" dirty="0">
                <a:solidFill>
                  <a:srgbClr val="303030"/>
                </a:solidFill>
                <a:effectLst/>
              </a:rPr>
              <a:t> </a:t>
            </a:r>
          </a:p>
          <a:p>
            <a:pPr algn="l" fontAlgn="base">
              <a:buFont typeface="Arial" panose="020B0604020202020204" pitchFamily="34" charset="0"/>
              <a:buChar char="•"/>
            </a:pPr>
            <a:r>
              <a:rPr lang="en-US" sz="2000" b="0" i="0" dirty="0">
                <a:solidFill>
                  <a:srgbClr val="303030"/>
                </a:solidFill>
                <a:effectLst/>
              </a:rPr>
              <a:t>CPU always generates a logical address.</a:t>
            </a:r>
          </a:p>
          <a:p>
            <a:pPr algn="l" fontAlgn="base">
              <a:buFont typeface="Arial" panose="020B0604020202020204" pitchFamily="34" charset="0"/>
              <a:buChar char="•"/>
            </a:pPr>
            <a:r>
              <a:rPr lang="en-US" sz="2000" b="0" i="0" dirty="0">
                <a:solidFill>
                  <a:srgbClr val="303030"/>
                </a:solidFill>
                <a:effectLst/>
              </a:rPr>
              <a:t>A physical address is needed to access the main memory.</a:t>
            </a:r>
          </a:p>
          <a:p>
            <a:pPr algn="l" fontAlgn="base"/>
            <a:r>
              <a:rPr lang="en-US" sz="2000" b="0" i="0" dirty="0">
                <a:solidFill>
                  <a:srgbClr val="303030"/>
                </a:solidFill>
                <a:effectLst/>
              </a:rPr>
              <a:t> </a:t>
            </a:r>
          </a:p>
          <a:p>
            <a:pPr algn="l" fontAlgn="base"/>
            <a:r>
              <a:rPr lang="en-US" sz="2000" b="0" i="0" dirty="0">
                <a:solidFill>
                  <a:srgbClr val="303030"/>
                </a:solidFill>
                <a:effectLst/>
              </a:rPr>
              <a:t>Following steps are followed to translate logical address into physical address-</a:t>
            </a:r>
          </a:p>
          <a:p>
            <a:pPr algn="l" fontAlgn="base"/>
            <a:r>
              <a:rPr lang="en-US" sz="2000" b="0" i="0" dirty="0">
                <a:solidFill>
                  <a:srgbClr val="303030"/>
                </a:solidFill>
                <a:effectLst/>
              </a:rPr>
              <a:t> </a:t>
            </a:r>
          </a:p>
          <a:p>
            <a:pPr algn="l" fontAlgn="base"/>
            <a:r>
              <a:rPr lang="en-US" sz="2000" b="1" i="0" u="sng" dirty="0">
                <a:solidFill>
                  <a:srgbClr val="303030"/>
                </a:solidFill>
                <a:effectLst/>
              </a:rPr>
              <a:t>Step-01:</a:t>
            </a:r>
            <a:endParaRPr lang="en-US" sz="2000" b="1" i="0" dirty="0">
              <a:solidFill>
                <a:srgbClr val="303030"/>
              </a:solidFill>
              <a:effectLst/>
            </a:endParaRPr>
          </a:p>
          <a:p>
            <a:pPr algn="l" fontAlgn="base"/>
            <a:r>
              <a:rPr lang="en-US" sz="2000" b="0" i="0" dirty="0">
                <a:solidFill>
                  <a:srgbClr val="303030"/>
                </a:solidFill>
                <a:effectLst/>
              </a:rPr>
              <a:t> </a:t>
            </a:r>
          </a:p>
          <a:p>
            <a:pPr algn="l" fontAlgn="base"/>
            <a:r>
              <a:rPr lang="en-US" sz="2000" b="0" i="0" dirty="0">
                <a:solidFill>
                  <a:srgbClr val="303030"/>
                </a:solidFill>
                <a:effectLst/>
              </a:rPr>
              <a:t>CPU generates a logical address consisting of three parts-</a:t>
            </a:r>
          </a:p>
          <a:p>
            <a:pPr algn="l" fontAlgn="base">
              <a:buFont typeface="+mj-lt"/>
              <a:buAutoNum type="arabicPeriod"/>
            </a:pPr>
            <a:r>
              <a:rPr lang="en-US" sz="2000" b="0" i="0" dirty="0">
                <a:solidFill>
                  <a:srgbClr val="303030"/>
                </a:solidFill>
                <a:effectLst/>
              </a:rPr>
              <a:t>Segment Number</a:t>
            </a:r>
          </a:p>
          <a:p>
            <a:pPr algn="l" fontAlgn="base">
              <a:buFont typeface="+mj-lt"/>
              <a:buAutoNum type="arabicPeriod"/>
            </a:pPr>
            <a:r>
              <a:rPr lang="en-US" sz="2000" b="0" i="0" dirty="0">
                <a:solidFill>
                  <a:srgbClr val="303030"/>
                </a:solidFill>
                <a:effectLst/>
              </a:rPr>
              <a:t>Page Number</a:t>
            </a:r>
          </a:p>
          <a:p>
            <a:pPr algn="l" fontAlgn="base">
              <a:buFont typeface="+mj-lt"/>
              <a:buAutoNum type="arabicPeriod"/>
            </a:pPr>
            <a:r>
              <a:rPr lang="en-US" sz="2000" b="0" i="0" dirty="0">
                <a:solidFill>
                  <a:srgbClr val="303030"/>
                </a:solidFill>
                <a:effectLst/>
              </a:rPr>
              <a:t>Page Offset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2AA3BEE-28C5-451B-AB27-76CEB5B82F94}"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64615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103" y="1212275"/>
            <a:ext cx="10907172" cy="27392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Segmented Paging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800100" lvl="1" indent="-342900" fontAlgn="base">
              <a:buFont typeface="Wingdings" panose="05000000000000000000" pitchFamily="2" charset="2"/>
              <a:buChar char="Ø"/>
            </a:pPr>
            <a:r>
              <a:rPr lang="en-US" sz="2000" b="0" i="0" dirty="0">
                <a:solidFill>
                  <a:srgbClr val="303030"/>
                </a:solidFill>
                <a:effectLst/>
              </a:rPr>
              <a:t>Segment Number specifies the specific segment from which CPU wants to reads the data.</a:t>
            </a:r>
          </a:p>
          <a:p>
            <a:pPr marL="800100" lvl="1" indent="-342900" fontAlgn="base">
              <a:buFont typeface="Wingdings" panose="05000000000000000000" pitchFamily="2" charset="2"/>
              <a:buChar char="Ø"/>
            </a:pPr>
            <a:r>
              <a:rPr lang="en-US" sz="2000" b="0" i="0" dirty="0">
                <a:solidFill>
                  <a:srgbClr val="303030"/>
                </a:solidFill>
                <a:effectLst/>
              </a:rPr>
              <a:t>Page Number specifies the specific page of that segment from which CPU wants to read the data.</a:t>
            </a:r>
          </a:p>
          <a:p>
            <a:pPr marL="800100" lvl="1" indent="-342900" fontAlgn="base">
              <a:buFont typeface="Wingdings" panose="05000000000000000000" pitchFamily="2" charset="2"/>
              <a:buChar char="Ø"/>
            </a:pPr>
            <a:r>
              <a:rPr lang="en-US" sz="2000" b="0" i="0" dirty="0">
                <a:solidFill>
                  <a:srgbClr val="303030"/>
                </a:solidFill>
                <a:effectLst/>
              </a:rPr>
              <a:t>Page Offset specifies the specific word on that page that CPU wants to read.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9F66E2-16E3-4542-91FA-6051AEEA2DB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7C95436-6C16-4753-9098-741F840CB11C}"/>
              </a:ext>
            </a:extLst>
          </p:cNvPr>
          <p:cNvPicPr>
            <a:picLocks noChangeAspect="1"/>
          </p:cNvPicPr>
          <p:nvPr/>
        </p:nvPicPr>
        <p:blipFill>
          <a:blip r:embed="rId2"/>
          <a:stretch>
            <a:fillRect/>
          </a:stretch>
        </p:blipFill>
        <p:spPr>
          <a:xfrm>
            <a:off x="2095500" y="3495675"/>
            <a:ext cx="7886700" cy="2400300"/>
          </a:xfrm>
          <a:prstGeom prst="rect">
            <a:avLst/>
          </a:prstGeom>
        </p:spPr>
      </p:pic>
    </p:spTree>
    <p:extLst>
      <p:ext uri="{BB962C8B-B14F-4D97-AF65-F5344CB8AC3E}">
        <p14:creationId xmlns:p14="http://schemas.microsoft.com/office/powerpoint/2010/main" val="4082199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803" y="1078925"/>
            <a:ext cx="10907172" cy="54476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Segmented Paging</a:t>
            </a:r>
          </a:p>
          <a:p>
            <a:pPr algn="l" fontAlgn="base"/>
            <a:r>
              <a:rPr lang="en-US" sz="2000" b="1" i="0" u="sng" dirty="0">
                <a:solidFill>
                  <a:srgbClr val="303030"/>
                </a:solidFill>
                <a:effectLst/>
              </a:rPr>
              <a:t>Step-02:</a:t>
            </a:r>
            <a:endParaRPr lang="en-US" sz="2000" b="1" i="0" dirty="0">
              <a:solidFill>
                <a:srgbClr val="303030"/>
              </a:solidFill>
              <a:effectLst/>
            </a:endParaRPr>
          </a:p>
          <a:p>
            <a:pPr algn="l" fontAlgn="base"/>
            <a:r>
              <a:rPr lang="en-US" sz="2000" b="0" i="0" dirty="0">
                <a:solidFill>
                  <a:srgbClr val="303030"/>
                </a:solidFill>
                <a:effectLst/>
              </a:rPr>
              <a:t> </a:t>
            </a:r>
          </a:p>
          <a:p>
            <a:pPr marL="342900" indent="-342900" algn="l" fontAlgn="base">
              <a:buFont typeface="Wingdings" panose="05000000000000000000" pitchFamily="2" charset="2"/>
              <a:buChar char="Ø"/>
            </a:pPr>
            <a:r>
              <a:rPr lang="en-US" sz="2000" b="0" i="0" dirty="0">
                <a:solidFill>
                  <a:srgbClr val="303030"/>
                </a:solidFill>
                <a:effectLst/>
              </a:rPr>
              <a:t>For the generated segment number, corresponding entry is located in the segment table.</a:t>
            </a:r>
          </a:p>
          <a:p>
            <a:pPr marL="342900" indent="-342900" algn="l" fontAlgn="base">
              <a:buFont typeface="Wingdings" panose="05000000000000000000" pitchFamily="2" charset="2"/>
              <a:buChar char="Ø"/>
            </a:pPr>
            <a:r>
              <a:rPr lang="en-US" sz="2000" b="0" i="0" dirty="0">
                <a:solidFill>
                  <a:srgbClr val="303030"/>
                </a:solidFill>
                <a:effectLst/>
              </a:rPr>
              <a:t>Segment table provides the frame number of the frame storing the page table of the referred segment.</a:t>
            </a:r>
          </a:p>
          <a:p>
            <a:pPr marL="342900" indent="-342900" algn="l" fontAlgn="base">
              <a:buFont typeface="Wingdings" panose="05000000000000000000" pitchFamily="2" charset="2"/>
              <a:buChar char="Ø"/>
            </a:pPr>
            <a:r>
              <a:rPr lang="en-US" sz="2000" b="0" i="0" dirty="0">
                <a:solidFill>
                  <a:srgbClr val="303030"/>
                </a:solidFill>
                <a:effectLst/>
              </a:rPr>
              <a:t>The frame containing the page table is located.</a:t>
            </a:r>
          </a:p>
          <a:p>
            <a:pPr marL="342900" indent="-342900" algn="l" fontAlgn="base">
              <a:buFont typeface="Wingdings" panose="05000000000000000000" pitchFamily="2" charset="2"/>
              <a:buChar char="Ø"/>
            </a:pPr>
            <a:endParaRPr lang="en-US" sz="2000" dirty="0">
              <a:solidFill>
                <a:srgbClr val="303030"/>
              </a:solidFill>
            </a:endParaRPr>
          </a:p>
          <a:p>
            <a:pPr algn="l" fontAlgn="base"/>
            <a:r>
              <a:rPr lang="en-US" sz="2000" b="1" i="0" u="sng" dirty="0">
                <a:solidFill>
                  <a:srgbClr val="303030"/>
                </a:solidFill>
                <a:effectLst/>
              </a:rPr>
              <a:t>Step-03:</a:t>
            </a:r>
            <a:endParaRPr lang="en-US" sz="2000" b="1" i="0" dirty="0">
              <a:solidFill>
                <a:srgbClr val="303030"/>
              </a:solidFill>
              <a:effectLst/>
            </a:endParaRPr>
          </a:p>
          <a:p>
            <a:pPr algn="l" fontAlgn="base"/>
            <a:r>
              <a:rPr lang="en-US" sz="2000" b="0" i="0" dirty="0">
                <a:solidFill>
                  <a:srgbClr val="303030"/>
                </a:solidFill>
                <a:effectLst/>
              </a:rPr>
              <a:t> </a:t>
            </a:r>
          </a:p>
          <a:p>
            <a:pPr marL="342900" indent="-342900" algn="l" fontAlgn="base">
              <a:buFont typeface="Wingdings" panose="05000000000000000000" pitchFamily="2" charset="2"/>
              <a:buChar char="Ø"/>
            </a:pPr>
            <a:r>
              <a:rPr lang="en-US" sz="2000" b="0" i="0" dirty="0">
                <a:solidFill>
                  <a:srgbClr val="303030"/>
                </a:solidFill>
                <a:effectLst/>
              </a:rPr>
              <a:t>For the generated page number, corresponding entry is located in the page table.</a:t>
            </a:r>
          </a:p>
          <a:p>
            <a:pPr marL="342900" indent="-342900" algn="l" fontAlgn="base">
              <a:buFont typeface="Wingdings" panose="05000000000000000000" pitchFamily="2" charset="2"/>
              <a:buChar char="Ø"/>
            </a:pPr>
            <a:r>
              <a:rPr lang="en-US" sz="2000" b="0" i="0" dirty="0">
                <a:solidFill>
                  <a:srgbClr val="303030"/>
                </a:solidFill>
                <a:effectLst/>
              </a:rPr>
              <a:t>Page table provides the frame number of the frame storing the required page of the referred segment.</a:t>
            </a:r>
          </a:p>
          <a:p>
            <a:pPr marL="342900" indent="-342900" algn="l" fontAlgn="base">
              <a:buFont typeface="Wingdings" panose="05000000000000000000" pitchFamily="2" charset="2"/>
              <a:buChar char="Ø"/>
            </a:pPr>
            <a:r>
              <a:rPr lang="en-US" sz="2000" b="0" i="0" dirty="0">
                <a:solidFill>
                  <a:srgbClr val="303030"/>
                </a:solidFill>
                <a:effectLst/>
              </a:rPr>
              <a:t>The frame containing the required page is located.</a:t>
            </a:r>
          </a:p>
          <a:p>
            <a:pPr marL="342900" indent="-342900" algn="l" fontAlgn="base">
              <a:buFont typeface="Wingdings" panose="05000000000000000000" pitchFamily="2" charset="2"/>
              <a:buChar char="Ø"/>
            </a:pPr>
            <a:endParaRPr lang="en-US" sz="2000" b="0" i="0" dirty="0">
              <a:solidFill>
                <a:srgbClr val="303030"/>
              </a:solidFill>
              <a:effectLst/>
              <a:latin typeface="Arim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EDA76D7-699E-4273-95A3-C3A8D8FD8224}"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03860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803" y="1078925"/>
            <a:ext cx="10907172"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Segmented Paging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algn="l" fontAlgn="base"/>
            <a:r>
              <a:rPr lang="en-US" sz="2000" b="1" i="0" u="sng" dirty="0">
                <a:solidFill>
                  <a:srgbClr val="303030"/>
                </a:solidFill>
                <a:effectLst/>
              </a:rPr>
              <a:t>Step-04:</a:t>
            </a:r>
            <a:endParaRPr lang="en-US" sz="2000" b="1" i="0" dirty="0">
              <a:solidFill>
                <a:srgbClr val="303030"/>
              </a:solidFill>
              <a:effectLst/>
            </a:endParaRPr>
          </a:p>
          <a:p>
            <a:pPr algn="l" fontAlgn="base"/>
            <a:r>
              <a:rPr lang="en-US" sz="2000" b="0" i="0" dirty="0">
                <a:solidFill>
                  <a:srgbClr val="303030"/>
                </a:solidFill>
                <a:effectLst/>
              </a:rPr>
              <a:t> </a:t>
            </a:r>
          </a:p>
          <a:p>
            <a:pPr marL="342900" indent="-342900" algn="l" fontAlgn="base">
              <a:buFont typeface="Wingdings" panose="05000000000000000000" pitchFamily="2" charset="2"/>
              <a:buChar char="Ø"/>
            </a:pPr>
            <a:r>
              <a:rPr lang="en-US" sz="2000" b="0" i="0" dirty="0">
                <a:solidFill>
                  <a:srgbClr val="303030"/>
                </a:solidFill>
                <a:effectLst/>
              </a:rPr>
              <a:t>The frame number combined with the page offset forms the required physical address.</a:t>
            </a:r>
          </a:p>
          <a:p>
            <a:pPr marL="342900" indent="-342900" algn="l" fontAlgn="base">
              <a:buFont typeface="Wingdings" panose="05000000000000000000" pitchFamily="2" charset="2"/>
              <a:buChar char="Ø"/>
            </a:pPr>
            <a:r>
              <a:rPr lang="en-US" sz="2000" b="0" i="0" dirty="0">
                <a:solidFill>
                  <a:srgbClr val="303030"/>
                </a:solidFill>
                <a:effectLst/>
              </a:rPr>
              <a:t>For the generated page offset, corresponding word is located in the page and read.</a:t>
            </a:r>
          </a:p>
          <a:p>
            <a:pPr marR="0" lvl="0" algn="l" defTabSz="914400" rtl="0" eaLnBrk="1" fontAlgn="base"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srgbClr val="30303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1495571-5CCE-481E-B6B0-339D3039EF8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2941FF4B-6AB4-4CDE-B493-DDBB2C7D5D7C}"/>
              </a:ext>
            </a:extLst>
          </p:cNvPr>
          <p:cNvPicPr>
            <a:picLocks noChangeAspect="1"/>
          </p:cNvPicPr>
          <p:nvPr/>
        </p:nvPicPr>
        <p:blipFill>
          <a:blip r:embed="rId2"/>
          <a:stretch>
            <a:fillRect/>
          </a:stretch>
        </p:blipFill>
        <p:spPr>
          <a:xfrm>
            <a:off x="2466975" y="3429000"/>
            <a:ext cx="7258050" cy="2286000"/>
          </a:xfrm>
          <a:prstGeom prst="rect">
            <a:avLst/>
          </a:prstGeom>
        </p:spPr>
      </p:pic>
    </p:spTree>
    <p:extLst>
      <p:ext uri="{BB962C8B-B14F-4D97-AF65-F5344CB8AC3E}">
        <p14:creationId xmlns:p14="http://schemas.microsoft.com/office/powerpoint/2010/main" val="2652135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sp>
        <p:nvSpPr>
          <p:cNvPr id="4" name="TextBox 3">
            <a:extLst>
              <a:ext uri="{FF2B5EF4-FFF2-40B4-BE49-F238E27FC236}">
                <a16:creationId xmlns:a16="http://schemas.microsoft.com/office/drawing/2014/main" id="{D8AF06F4-4F50-4E50-B1ED-349443FBF94F}"/>
              </a:ext>
            </a:extLst>
          </p:cNvPr>
          <p:cNvSpPr txBox="1"/>
          <p:nvPr/>
        </p:nvSpPr>
        <p:spPr>
          <a:xfrm>
            <a:off x="612559" y="1651247"/>
            <a:ext cx="10289220" cy="42780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sng" strike="noStrike" kern="1200" cap="none" spc="0" normalizeH="0" baseline="0" noProof="0" dirty="0">
                <a:ln>
                  <a:noFill/>
                </a:ln>
                <a:solidFill>
                  <a:schemeClr val="accent1"/>
                </a:solidFill>
                <a:effectLst/>
                <a:uLnTx/>
                <a:uFillTx/>
                <a:latin typeface="Calibri" panose="020F0502020204030204"/>
                <a:ea typeface="+mn-ea"/>
                <a:cs typeface="+mn-cs"/>
              </a:rPr>
              <a:t>Course Outcome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indent="-342900">
              <a:buFontTx/>
              <a:buAutoNum type="arabicPeriod"/>
            </a:pPr>
            <a:r>
              <a:rPr lang="en-IN" dirty="0">
                <a:solidFill>
                  <a:prstClr val="black"/>
                </a:solidFill>
                <a:latin typeface="Calibri" panose="020F0502020204030204"/>
              </a:rPr>
              <a:t>Comprehend knowledge about </a:t>
            </a:r>
            <a:r>
              <a:rPr lang="en-IN" b="1" dirty="0">
                <a:solidFill>
                  <a:schemeClr val="accent1"/>
                </a:solidFill>
                <a:latin typeface="Calibri" panose="020F0502020204030204"/>
              </a:rPr>
              <a:t>Operating system components and  services</a:t>
            </a:r>
            <a:r>
              <a:rPr lang="en-IN" dirty="0">
                <a:solidFill>
                  <a:prstClr val="black"/>
                </a:solidFill>
                <a:latin typeface="Calibri" panose="020F0502020204030204"/>
              </a:rPr>
              <a:t>.</a:t>
            </a:r>
          </a:p>
          <a:p>
            <a:pPr marL="342900" indent="-342900">
              <a:buFontTx/>
              <a:buAutoNum type="arabicPeriod"/>
            </a:pPr>
            <a:r>
              <a:rPr lang="en-IN" dirty="0">
                <a:solidFill>
                  <a:prstClr val="black"/>
                </a:solidFill>
                <a:latin typeface="Calibri" panose="020F0502020204030204"/>
              </a:rPr>
              <a:t>Apply knowledge of </a:t>
            </a:r>
            <a:r>
              <a:rPr lang="en-IN" b="1" dirty="0">
                <a:solidFill>
                  <a:schemeClr val="accent1"/>
                </a:solidFill>
                <a:latin typeface="Calibri" panose="020F0502020204030204"/>
              </a:rPr>
              <a:t>process scheduling algorithms </a:t>
            </a:r>
            <a:r>
              <a:rPr lang="en-IN" dirty="0">
                <a:solidFill>
                  <a:prstClr val="black"/>
                </a:solidFill>
                <a:latin typeface="Calibri" panose="020F0502020204030204"/>
              </a:rPr>
              <a:t>for a given context</a:t>
            </a:r>
          </a:p>
          <a:p>
            <a:pPr marL="342900" indent="-342900">
              <a:buFontTx/>
              <a:buAutoNum type="arabicPeriod"/>
            </a:pPr>
            <a:r>
              <a:rPr lang="en-IN" dirty="0" err="1">
                <a:solidFill>
                  <a:prstClr val="black"/>
                </a:solidFill>
                <a:latin typeface="Calibri" panose="020F0502020204030204"/>
              </a:rPr>
              <a:t>Analyze</a:t>
            </a:r>
            <a:r>
              <a:rPr lang="en-IN" dirty="0">
                <a:solidFill>
                  <a:prstClr val="black"/>
                </a:solidFill>
                <a:latin typeface="Calibri" panose="020F0502020204030204"/>
              </a:rPr>
              <a:t> </a:t>
            </a:r>
            <a:r>
              <a:rPr lang="en-IN" b="1" dirty="0">
                <a:solidFill>
                  <a:schemeClr val="accent1"/>
                </a:solidFill>
                <a:latin typeface="Calibri" panose="020F0502020204030204"/>
              </a:rPr>
              <a:t>process synchronization and deadlock Conditions</a:t>
            </a:r>
          </a:p>
          <a:p>
            <a:pPr marL="342900" indent="-342900">
              <a:buFontTx/>
              <a:buAutoNum type="arabicPeriod"/>
            </a:pPr>
            <a:r>
              <a:rPr lang="en-IN" dirty="0">
                <a:solidFill>
                  <a:prstClr val="black"/>
                </a:solidFill>
                <a:latin typeface="Calibri" panose="020F0502020204030204"/>
              </a:rPr>
              <a:t>Construct the process of </a:t>
            </a:r>
            <a:r>
              <a:rPr lang="en-IN" b="1" dirty="0">
                <a:solidFill>
                  <a:schemeClr val="accent1"/>
                </a:solidFill>
                <a:latin typeface="Calibri" panose="020F0502020204030204"/>
              </a:rPr>
              <a:t>Mapping logical address to physical address</a:t>
            </a:r>
          </a:p>
          <a:p>
            <a:pPr marL="342900" indent="-342900">
              <a:buFontTx/>
              <a:buAutoNum type="arabicPeriod"/>
            </a:pPr>
            <a:r>
              <a:rPr lang="en-IN" dirty="0">
                <a:solidFill>
                  <a:prstClr val="black"/>
                </a:solidFill>
                <a:latin typeface="Calibri" panose="020F0502020204030204"/>
              </a:rPr>
              <a:t>Design appropriate strategies for </a:t>
            </a:r>
            <a:r>
              <a:rPr lang="en-IN" b="1" dirty="0">
                <a:solidFill>
                  <a:schemeClr val="accent1"/>
                </a:solidFill>
                <a:latin typeface="Calibri" panose="020F0502020204030204"/>
              </a:rPr>
              <a:t>Paging and Segmentation</a:t>
            </a:r>
          </a:p>
          <a:p>
            <a:pPr marL="342900" indent="-342900">
              <a:buFontTx/>
              <a:buAutoNum type="arabicPeriod"/>
            </a:pPr>
            <a:r>
              <a:rPr lang="en-IN" dirty="0">
                <a:solidFill>
                  <a:prstClr val="black"/>
                </a:solidFill>
                <a:latin typeface="Calibri" panose="020F0502020204030204"/>
              </a:rPr>
              <a:t>Develop Real Time Applications Based on </a:t>
            </a:r>
            <a:r>
              <a:rPr lang="en-IN" b="1" dirty="0">
                <a:solidFill>
                  <a:schemeClr val="accent1"/>
                </a:solidFill>
                <a:latin typeface="Calibri" panose="020F0502020204030204"/>
              </a:rPr>
              <a:t>Linux Shell Programming</a:t>
            </a:r>
            <a:r>
              <a:rPr lang="en-IN" dirty="0">
                <a:solidFill>
                  <a:prstClr val="black"/>
                </a:solidFill>
                <a:latin typeface="Calibri" panose="020F0502020204030204"/>
              </a:rPr>
              <a:t>.</a:t>
            </a:r>
          </a:p>
          <a:p>
            <a:pPr marL="342900" indent="-342900">
              <a:buFontTx/>
              <a:buAutoNum type="arabicPeriod"/>
            </a:pPr>
            <a:endParaRPr lang="en-IN"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7A0E721-330A-472D-8DF8-93B071E8392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F7DDC7C-50FD-40D9-A352-44C3090564F1}"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F5531C03-338E-42F7-81AC-609B5623E8B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3F46666-51C5-4D6A-9C59-BAB49CECD0B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86564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803" y="1078925"/>
            <a:ext cx="10907172" cy="11387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Segmented Paging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D25F8C-A593-4AB2-A09C-E94FC8EC4224}"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112C1684-FE1C-459D-A3B3-984CEAE0032F}"/>
              </a:ext>
            </a:extLst>
          </p:cNvPr>
          <p:cNvPicPr>
            <a:picLocks noChangeAspect="1"/>
          </p:cNvPicPr>
          <p:nvPr/>
        </p:nvPicPr>
        <p:blipFill>
          <a:blip r:embed="rId2"/>
          <a:stretch>
            <a:fillRect/>
          </a:stretch>
        </p:blipFill>
        <p:spPr>
          <a:xfrm>
            <a:off x="128587" y="2066925"/>
            <a:ext cx="11934825" cy="3990975"/>
          </a:xfrm>
          <a:prstGeom prst="rect">
            <a:avLst/>
          </a:prstGeom>
        </p:spPr>
      </p:pic>
    </p:spTree>
    <p:extLst>
      <p:ext uri="{BB962C8B-B14F-4D97-AF65-F5344CB8AC3E}">
        <p14:creationId xmlns:p14="http://schemas.microsoft.com/office/powerpoint/2010/main" val="19026386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9916572" cy="11387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Segmented Paging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E6EDE5-BF83-4618-B0B5-690A324E793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72E6F41-A00C-4548-8659-A870DCCEF373}"/>
              </a:ext>
            </a:extLst>
          </p:cNvPr>
          <p:cNvPicPr>
            <a:picLocks noChangeAspect="1"/>
          </p:cNvPicPr>
          <p:nvPr/>
        </p:nvPicPr>
        <p:blipFill>
          <a:blip r:embed="rId2"/>
          <a:stretch>
            <a:fillRect/>
          </a:stretch>
        </p:blipFill>
        <p:spPr>
          <a:xfrm>
            <a:off x="1343025" y="2428875"/>
            <a:ext cx="9505950" cy="3486150"/>
          </a:xfrm>
          <a:prstGeom prst="rect">
            <a:avLst/>
          </a:prstGeom>
        </p:spPr>
      </p:pic>
    </p:spTree>
    <p:extLst>
      <p:ext uri="{BB962C8B-B14F-4D97-AF65-F5344CB8AC3E}">
        <p14:creationId xmlns:p14="http://schemas.microsoft.com/office/powerpoint/2010/main" val="42570384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9916572" cy="55092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Segmented Paging</a:t>
            </a:r>
          </a:p>
          <a:p>
            <a:pPr algn="l" fontAlgn="base"/>
            <a:r>
              <a:rPr lang="en-US" sz="2000" b="1" i="0" u="sng" dirty="0">
                <a:solidFill>
                  <a:srgbClr val="303030"/>
                </a:solidFill>
                <a:effectLst/>
              </a:rPr>
              <a:t>Advantages-</a:t>
            </a:r>
            <a:endParaRPr lang="en-US" sz="2000" b="1" i="0" dirty="0">
              <a:solidFill>
                <a:srgbClr val="303030"/>
              </a:solidFill>
              <a:effectLst/>
            </a:endParaRPr>
          </a:p>
          <a:p>
            <a:pPr algn="l" fontAlgn="base"/>
            <a:r>
              <a:rPr lang="en-US" sz="2000" b="0" i="0" dirty="0">
                <a:solidFill>
                  <a:srgbClr val="303030"/>
                </a:solidFill>
                <a:effectLst/>
              </a:rPr>
              <a:t> </a:t>
            </a:r>
          </a:p>
          <a:p>
            <a:pPr algn="l" fontAlgn="base"/>
            <a:r>
              <a:rPr lang="en-US" sz="2000" b="0" i="0" dirty="0">
                <a:solidFill>
                  <a:srgbClr val="303030"/>
                </a:solidFill>
                <a:effectLst/>
              </a:rPr>
              <a:t>The advantages of segmented paging are-</a:t>
            </a:r>
          </a:p>
          <a:p>
            <a:pPr marL="800100" lvl="1" indent="-342900" fontAlgn="base">
              <a:buFont typeface="Wingdings" panose="05000000000000000000" pitchFamily="2" charset="2"/>
              <a:buChar char="Ø"/>
            </a:pPr>
            <a:r>
              <a:rPr lang="en-US" sz="2000" b="0" i="0" dirty="0">
                <a:solidFill>
                  <a:srgbClr val="303030"/>
                </a:solidFill>
                <a:effectLst/>
              </a:rPr>
              <a:t>Segment table contains only one entry corresponding to each segment.</a:t>
            </a:r>
          </a:p>
          <a:p>
            <a:pPr marL="800100" lvl="1" indent="-342900" fontAlgn="base">
              <a:buFont typeface="Wingdings" panose="05000000000000000000" pitchFamily="2" charset="2"/>
              <a:buChar char="Ø"/>
            </a:pPr>
            <a:r>
              <a:rPr lang="en-US" sz="2000" b="0" i="0" dirty="0">
                <a:solidFill>
                  <a:srgbClr val="303030"/>
                </a:solidFill>
                <a:effectLst/>
              </a:rPr>
              <a:t>It reduces memory usage.</a:t>
            </a:r>
          </a:p>
          <a:p>
            <a:pPr marL="800100" lvl="1" indent="-342900" fontAlgn="base">
              <a:buFont typeface="Wingdings" panose="05000000000000000000" pitchFamily="2" charset="2"/>
              <a:buChar char="Ø"/>
            </a:pPr>
            <a:r>
              <a:rPr lang="en-US" sz="2000" dirty="0">
                <a:solidFill>
                  <a:srgbClr val="303030"/>
                </a:solidFill>
              </a:rPr>
              <a:t>The size of page table is limited by the segment size.</a:t>
            </a:r>
          </a:p>
          <a:p>
            <a:pPr marL="800100" lvl="1" indent="-342900" fontAlgn="base">
              <a:buFont typeface="Wingdings" panose="05000000000000000000" pitchFamily="2" charset="2"/>
              <a:buChar char="Ø"/>
            </a:pPr>
            <a:r>
              <a:rPr lang="en-US" sz="2000" dirty="0">
                <a:solidFill>
                  <a:srgbClr val="303030"/>
                </a:solidFill>
              </a:rPr>
              <a:t>It solves the problem of external fragmentation.</a:t>
            </a:r>
          </a:p>
          <a:p>
            <a:pPr fontAlgn="base"/>
            <a:r>
              <a:rPr lang="en-US" sz="2000" dirty="0">
                <a:solidFill>
                  <a:srgbClr val="303030"/>
                </a:solidFill>
              </a:rPr>
              <a:t> </a:t>
            </a:r>
          </a:p>
          <a:p>
            <a:pPr algn="l" fontAlgn="base"/>
            <a:r>
              <a:rPr lang="en-US" sz="2000" b="1" i="0" u="sng" dirty="0">
                <a:solidFill>
                  <a:srgbClr val="303030"/>
                </a:solidFill>
                <a:effectLst/>
              </a:rPr>
              <a:t>Disadvantages-</a:t>
            </a:r>
            <a:endParaRPr lang="en-US" sz="2000" b="1" i="0" dirty="0">
              <a:solidFill>
                <a:srgbClr val="303030"/>
              </a:solidFill>
              <a:effectLst/>
            </a:endParaRPr>
          </a:p>
          <a:p>
            <a:pPr algn="l" fontAlgn="base"/>
            <a:r>
              <a:rPr lang="en-US" sz="2000" b="0" i="0" dirty="0">
                <a:solidFill>
                  <a:srgbClr val="303030"/>
                </a:solidFill>
                <a:effectLst/>
              </a:rPr>
              <a:t> </a:t>
            </a:r>
          </a:p>
          <a:p>
            <a:pPr algn="l" fontAlgn="base"/>
            <a:r>
              <a:rPr lang="en-US" sz="2000" b="0" i="0" dirty="0">
                <a:solidFill>
                  <a:srgbClr val="303030"/>
                </a:solidFill>
                <a:effectLst/>
              </a:rPr>
              <a:t>The disadvantages of segmented paging are-</a:t>
            </a:r>
          </a:p>
          <a:p>
            <a:pPr marL="800100" lvl="1" indent="-342900" fontAlgn="base">
              <a:buFont typeface="Wingdings" panose="05000000000000000000" pitchFamily="2" charset="2"/>
              <a:buChar char="Ø"/>
            </a:pPr>
            <a:r>
              <a:rPr lang="en-US" sz="2000" b="0" i="0" dirty="0">
                <a:solidFill>
                  <a:srgbClr val="303030"/>
                </a:solidFill>
                <a:effectLst/>
              </a:rPr>
              <a:t>Segmented paging suffers from internal fragmentation.</a:t>
            </a:r>
          </a:p>
          <a:p>
            <a:pPr marL="800100" lvl="1" indent="-342900" fontAlgn="base">
              <a:buFont typeface="Wingdings" panose="05000000000000000000" pitchFamily="2" charset="2"/>
              <a:buChar char="Ø"/>
            </a:pPr>
            <a:r>
              <a:rPr lang="en-US" sz="2000" b="0" i="0" dirty="0">
                <a:solidFill>
                  <a:srgbClr val="303030"/>
                </a:solidFill>
                <a:effectLst/>
              </a:rPr>
              <a:t>The complexity level is much higher as compared to paging.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F21AB1B-EE22-4415-9892-8AA075B11D75}"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73145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573797" cy="38164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rPr>
              <a:t>File Concept:</a:t>
            </a:r>
          </a:p>
          <a:p>
            <a:pPr marL="742950" lvl="1" indent="-285750">
              <a:buFont typeface="Wingdings" panose="05000000000000000000" pitchFamily="2" charset="2"/>
              <a:buChar char="Ø"/>
            </a:pPr>
            <a:endParaRPr lang="en-US" b="0" i="0" u="none" strike="noStrike" baseline="0" dirty="0">
              <a:latin typeface="Helvetica" panose="020B0604020202020204" pitchFamily="34" charset="0"/>
            </a:endParaRPr>
          </a:p>
          <a:p>
            <a:pPr marL="742950" lvl="1" indent="-285750">
              <a:buFont typeface="Wingdings" panose="05000000000000000000" pitchFamily="2" charset="2"/>
              <a:buChar char="Ø"/>
            </a:pPr>
            <a:r>
              <a:rPr lang="en-US" sz="2000" b="0" i="0" u="none" strike="noStrike" baseline="0" dirty="0"/>
              <a:t>A file is a named collection of related information that is recorded on secondary storage.</a:t>
            </a:r>
          </a:p>
          <a:p>
            <a:pPr lvl="1"/>
            <a:endParaRPr lang="en-US" sz="2000" b="0" i="0" u="none" strike="noStrike" baseline="0" dirty="0"/>
          </a:p>
          <a:p>
            <a:pPr algn="l"/>
            <a:r>
              <a:rPr lang="en-IN" sz="2000" b="1" i="0" u="none" strike="noStrike" baseline="0" dirty="0"/>
              <a:t>File Structure</a:t>
            </a:r>
          </a:p>
          <a:p>
            <a:pPr algn="l"/>
            <a:r>
              <a:rPr lang="en-US" sz="2000" b="0" i="0" u="none" strike="noStrike" baseline="0" dirty="0"/>
              <a:t>A file has a certain defined structure which depends on its types:</a:t>
            </a:r>
          </a:p>
          <a:p>
            <a:pPr marL="742950" lvl="1" indent="-285750">
              <a:buFont typeface="Wingdings" panose="05000000000000000000" pitchFamily="2" charset="2"/>
              <a:buChar char="Ø"/>
            </a:pPr>
            <a:r>
              <a:rPr lang="en-US" sz="2000" b="0" i="0" u="none" strike="noStrike" baseline="0" dirty="0"/>
              <a:t>A text file is a sequence of characters organized into lines.</a:t>
            </a:r>
          </a:p>
          <a:p>
            <a:pPr marL="742950" lvl="1" indent="-285750">
              <a:buFont typeface="Wingdings" panose="05000000000000000000" pitchFamily="2" charset="2"/>
              <a:buChar char="Ø"/>
            </a:pPr>
            <a:r>
              <a:rPr lang="en-US" sz="2000" b="0" i="0" u="none" strike="noStrike" baseline="0" dirty="0"/>
              <a:t>A source file is a sequence of subroutines and function.</a:t>
            </a:r>
          </a:p>
          <a:p>
            <a:pPr marL="742950" lvl="1" indent="-285750">
              <a:buFont typeface="Wingdings" panose="05000000000000000000" pitchFamily="2" charset="2"/>
              <a:buChar char="Ø"/>
            </a:pPr>
            <a:r>
              <a:rPr lang="en-US" sz="2000" b="0" i="0" u="none" strike="noStrike" baseline="0" dirty="0"/>
              <a:t>An object file is a sequence of bytes organized into blocks understandable by the </a:t>
            </a:r>
            <a:r>
              <a:rPr lang="en-IN" sz="2000" b="0" i="0" u="none" strike="noStrike" baseline="0" dirty="0"/>
              <a:t>system’s linker.</a:t>
            </a:r>
          </a:p>
          <a:p>
            <a:pPr marL="742950" lvl="1" indent="-285750">
              <a:buFont typeface="Wingdings" panose="05000000000000000000" pitchFamily="2" charset="2"/>
              <a:buChar char="Ø"/>
            </a:pPr>
            <a:r>
              <a:rPr lang="en-US" sz="2000" b="0" i="0" u="none" strike="noStrike" baseline="0" dirty="0"/>
              <a:t>An executable file is a series of code sections that the loader can bring into memory and </a:t>
            </a:r>
            <a:r>
              <a:rPr lang="en-IN" sz="2000" b="0" i="0" u="none" strike="noStrike" baseline="0" dirty="0"/>
              <a:t>execute.</a:t>
            </a: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E41BFE-2509-4533-96B3-4C15DB971D4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22238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573797" cy="3293209"/>
          </a:xfrm>
          <a:prstGeom prst="rect">
            <a:avLst/>
          </a:prstGeom>
          <a:noFill/>
        </p:spPr>
        <p:txBody>
          <a:bodyPr wrap="square" rtlCol="0">
            <a:spAutoFit/>
          </a:bodyPr>
          <a:lstStyle/>
          <a:p>
            <a:pPr>
              <a:defRPr/>
            </a:pPr>
            <a:r>
              <a:rPr lang="en-IN" sz="2400" b="1" u="sng" dirty="0">
                <a:solidFill>
                  <a:srgbClr val="4472C4"/>
                </a:solidFill>
                <a:latin typeface="Calibri" panose="020F0502020204030204"/>
              </a:rPr>
              <a:t>File Attributes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742950" lvl="1" indent="-285750">
              <a:buFont typeface="Wingdings" panose="05000000000000000000" pitchFamily="2" charset="2"/>
              <a:buChar char="Ø"/>
            </a:pPr>
            <a:r>
              <a:rPr lang="en-US" sz="2000" b="0" i="0" u="none" strike="noStrike" baseline="0" dirty="0"/>
              <a:t>Name – only information kept in human-readable form</a:t>
            </a:r>
          </a:p>
          <a:p>
            <a:pPr marL="742950" lvl="1" indent="-285750">
              <a:buFont typeface="Wingdings" panose="05000000000000000000" pitchFamily="2" charset="2"/>
              <a:buChar char="Ø"/>
            </a:pPr>
            <a:r>
              <a:rPr lang="en-US" sz="2000" b="0" i="0" u="none" strike="noStrike" baseline="0" dirty="0"/>
              <a:t> Identifier – unique tag (number) identifies file within file system</a:t>
            </a:r>
          </a:p>
          <a:p>
            <a:pPr marL="742950" lvl="1" indent="-285750">
              <a:buFont typeface="Wingdings" panose="05000000000000000000" pitchFamily="2" charset="2"/>
              <a:buChar char="Ø"/>
            </a:pPr>
            <a:r>
              <a:rPr lang="en-US" sz="2000" b="0" i="0" u="none" strike="noStrike" baseline="0" dirty="0"/>
              <a:t> Type – needed for systems that support different types</a:t>
            </a:r>
          </a:p>
          <a:p>
            <a:pPr marL="742950" lvl="1" indent="-285750">
              <a:buFont typeface="Wingdings" panose="05000000000000000000" pitchFamily="2" charset="2"/>
              <a:buChar char="Ø"/>
            </a:pPr>
            <a:r>
              <a:rPr lang="en-IN" sz="2000" b="0" i="0" u="none" strike="noStrike" baseline="0" dirty="0"/>
              <a:t>Location – pointer to file location on device</a:t>
            </a:r>
          </a:p>
          <a:p>
            <a:pPr marL="742950" lvl="1" indent="-285750">
              <a:buFont typeface="Wingdings" panose="05000000000000000000" pitchFamily="2" charset="2"/>
              <a:buChar char="Ø"/>
            </a:pPr>
            <a:r>
              <a:rPr lang="en-IN" sz="2000" b="0" i="0" u="none" strike="noStrike" baseline="0" dirty="0"/>
              <a:t>Size – current file size</a:t>
            </a:r>
          </a:p>
          <a:p>
            <a:pPr marL="742950" lvl="1" indent="-285750">
              <a:buFont typeface="Wingdings" panose="05000000000000000000" pitchFamily="2" charset="2"/>
              <a:buChar char="Ø"/>
            </a:pPr>
            <a:r>
              <a:rPr lang="en-US" sz="2000" b="0" i="0" u="none" strike="noStrike" baseline="0" dirty="0"/>
              <a:t>Protection – controls who can do reading, writing, executing</a:t>
            </a:r>
          </a:p>
          <a:p>
            <a:pPr marL="742950" lvl="1" indent="-285750">
              <a:buFont typeface="Wingdings" panose="05000000000000000000" pitchFamily="2" charset="2"/>
              <a:buChar char="Ø"/>
            </a:pPr>
            <a:r>
              <a:rPr lang="en-US" sz="2000" b="0" i="0" u="none" strike="noStrike" baseline="0" dirty="0"/>
              <a:t> Time, date, and user identification – data for protection, security, and usage </a:t>
            </a:r>
            <a:r>
              <a:rPr lang="en-IN" sz="2000" b="0" i="0" u="none" strike="noStrike" baseline="0" dirty="0"/>
              <a:t>monitoring</a:t>
            </a:r>
          </a:p>
          <a:p>
            <a:pPr marL="742950" lvl="1" indent="-285750">
              <a:buFont typeface="Wingdings" panose="05000000000000000000" pitchFamily="2" charset="2"/>
              <a:buChar char="Ø"/>
            </a:pPr>
            <a:r>
              <a:rPr lang="en-US" sz="2000" b="0" i="0" u="none" strike="noStrike" baseline="0" dirty="0"/>
              <a:t>Information about files are kept in the directory structure, which is maintained on the </a:t>
            </a:r>
            <a:r>
              <a:rPr lang="en-IN" sz="2000" b="0" i="0" u="none" strike="noStrike" baseline="0" dirty="0"/>
              <a:t>disk</a:t>
            </a: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9D25D54-039C-41E7-8F4F-492FF82B9874}"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29068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9792748" cy="36009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File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algn="just"/>
            <a:r>
              <a:rPr lang="en-US" sz="2000" b="0" i="0" u="none" strike="noStrike" baseline="0" dirty="0"/>
              <a:t>The operating system provides system calls to create, write, read, reposition, delete, and</a:t>
            </a:r>
          </a:p>
          <a:p>
            <a:pPr algn="just"/>
            <a:r>
              <a:rPr lang="en-US" sz="2000" b="0" i="0" u="none" strike="noStrike" baseline="0" dirty="0"/>
              <a:t>truncate files. </a:t>
            </a:r>
          </a:p>
          <a:p>
            <a:pPr algn="just"/>
            <a:endParaRPr lang="en-IN" sz="2000" b="0" i="0" u="none" strike="noStrike" baseline="0" dirty="0"/>
          </a:p>
          <a:p>
            <a:pPr marL="800100" lvl="1" indent="-342900" algn="just">
              <a:buFont typeface="Wingdings" panose="05000000000000000000" pitchFamily="2" charset="2"/>
              <a:buChar char="Ø"/>
            </a:pPr>
            <a:r>
              <a:rPr lang="en-US" sz="2000" b="1" i="0" u="none" strike="noStrike" baseline="0" dirty="0"/>
              <a:t>Creating a file</a:t>
            </a:r>
            <a:r>
              <a:rPr lang="en-US" sz="2000" b="0" i="0" u="none" strike="noStrike" baseline="0" dirty="0"/>
              <a:t>. </a:t>
            </a:r>
            <a:endParaRPr kumimoji="0" lang="en-US" sz="2000" kern="1200" cap="none" spc="0" normalizeH="0" noProof="0" dirty="0">
              <a:ln>
                <a:noFill/>
              </a:ln>
              <a:solidFill>
                <a:srgbClr val="4472C4"/>
              </a:solidFill>
              <a:effectLst/>
              <a:uLnTx/>
              <a:uFillTx/>
              <a:ea typeface="+mn-ea"/>
              <a:cs typeface="+mn-cs"/>
            </a:endParaRPr>
          </a:p>
          <a:p>
            <a:pPr marL="800100" lvl="1" indent="-342900" algn="just">
              <a:buFont typeface="Wingdings" panose="05000000000000000000" pitchFamily="2" charset="2"/>
              <a:buChar char="Ø"/>
            </a:pPr>
            <a:r>
              <a:rPr lang="en-US" sz="2000" b="1" i="0" u="none" strike="noStrike" baseline="0" dirty="0"/>
              <a:t>Writing a file</a:t>
            </a:r>
            <a:r>
              <a:rPr lang="en-US" sz="2000" b="0" i="0" u="none" strike="noStrike" baseline="0" dirty="0"/>
              <a:t>. </a:t>
            </a:r>
          </a:p>
          <a:p>
            <a:pPr marL="800100" lvl="1" indent="-342900" algn="just">
              <a:buFont typeface="Wingdings" panose="05000000000000000000" pitchFamily="2" charset="2"/>
              <a:buChar char="Ø"/>
            </a:pPr>
            <a:r>
              <a:rPr lang="en-US" sz="2000" b="1" i="0" u="none" strike="noStrike" baseline="0" dirty="0">
                <a:latin typeface="Helvetica-Bold"/>
              </a:rPr>
              <a:t>Reading a file</a:t>
            </a:r>
          </a:p>
          <a:p>
            <a:pPr marL="800100" lvl="1" indent="-342900" algn="just">
              <a:buFont typeface="Wingdings" panose="05000000000000000000" pitchFamily="2" charset="2"/>
              <a:buChar char="Ø"/>
            </a:pPr>
            <a:r>
              <a:rPr lang="en-US" sz="2000" b="1" i="0" u="none" strike="noStrike" baseline="0" dirty="0">
                <a:latin typeface="Helvetica-Bold"/>
              </a:rPr>
              <a:t>Repositioning within a file</a:t>
            </a:r>
          </a:p>
          <a:p>
            <a:pPr marL="800100" lvl="1" indent="-342900" algn="just">
              <a:buFont typeface="Wingdings" panose="05000000000000000000" pitchFamily="2" charset="2"/>
              <a:buChar char="Ø"/>
            </a:pPr>
            <a:r>
              <a:rPr lang="en-US" sz="2000" b="1" i="0" u="none" strike="noStrike" baseline="0" dirty="0">
                <a:latin typeface="Helvetica-Bold"/>
              </a:rPr>
              <a:t>Deleting a file</a:t>
            </a:r>
          </a:p>
          <a:p>
            <a:pPr marL="800100" lvl="1" indent="-342900" algn="just">
              <a:buFont typeface="Wingdings" panose="05000000000000000000" pitchFamily="2" charset="2"/>
              <a:buChar char="Ø"/>
            </a:pPr>
            <a:r>
              <a:rPr lang="en-US" sz="2000" b="1" i="0" u="none" strike="noStrike" baseline="0" dirty="0">
                <a:latin typeface="Helvetica-Bold"/>
              </a:rPr>
              <a:t>Truncating a file</a:t>
            </a:r>
            <a:endParaRPr kumimoji="0" lang="en-US" sz="2000" b="1" i="0" u="sng" strike="noStrike" kern="1200" cap="none" spc="0" normalizeH="0" baseline="0" noProof="0" dirty="0">
              <a:ln>
                <a:noFill/>
              </a:ln>
              <a:solidFill>
                <a:srgbClr val="4472C4"/>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C3E4E92-F1AB-49C1-B02E-3ED8D7EA01AA}"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18234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573797" cy="26468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File Access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algn="just"/>
            <a:r>
              <a:rPr lang="en-US" sz="2000" b="0" i="0" dirty="0">
                <a:solidFill>
                  <a:srgbClr val="000000"/>
                </a:solidFill>
                <a:effectLst/>
              </a:rPr>
              <a:t>File access mechanism refers to the manner in which the records of a file may be accessed. There are several ways to access files −</a:t>
            </a:r>
          </a:p>
          <a:p>
            <a:pPr marL="800100" lvl="1" indent="-342900">
              <a:buFont typeface="+mj-lt"/>
              <a:buAutoNum type="arabicPeriod"/>
            </a:pPr>
            <a:r>
              <a:rPr lang="en-US" sz="2000" b="0" i="0" dirty="0">
                <a:effectLst/>
              </a:rPr>
              <a:t>Sequential access</a:t>
            </a:r>
          </a:p>
          <a:p>
            <a:pPr marL="800100" lvl="1" indent="-342900">
              <a:buFont typeface="+mj-lt"/>
              <a:buAutoNum type="arabicPeriod"/>
            </a:pPr>
            <a:r>
              <a:rPr lang="en-US" sz="2000" b="0" i="0" dirty="0">
                <a:effectLst/>
              </a:rPr>
              <a:t>Direct/Random access</a:t>
            </a:r>
          </a:p>
          <a:p>
            <a:pPr marL="800100" lvl="1" indent="-342900">
              <a:buFont typeface="+mj-lt"/>
              <a:buAutoNum type="arabicPeriod"/>
            </a:pPr>
            <a:r>
              <a:rPr lang="en-US" sz="2000" b="0" i="0" dirty="0">
                <a:effectLst/>
              </a:rPr>
              <a:t>Indexed sequential access</a:t>
            </a:r>
          </a:p>
          <a:p>
            <a:pPr marR="0" lvl="1"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EEDCFA-AF18-483A-9C1E-1C0D4596757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49590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502" y="1544389"/>
            <a:ext cx="10573797" cy="32624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File Access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Sequential access</a:t>
            </a:r>
          </a:p>
          <a:p>
            <a:pPr marL="742950" lvl="1" indent="-285750">
              <a:buFont typeface="Wingdings" panose="05000000000000000000" pitchFamily="2" charset="2"/>
              <a:buChar char="Ø"/>
            </a:pPr>
            <a:r>
              <a:rPr lang="en-US" sz="2000" dirty="0"/>
              <a:t>A sequential access is that in which the records are accessed in some sequence, i.e., the information in the file is processed in order, one record after the other. </a:t>
            </a:r>
          </a:p>
          <a:p>
            <a:pPr marL="1714500" lvl="3" indent="-342900">
              <a:buFont typeface="Wingdings" panose="05000000000000000000" pitchFamily="2" charset="2"/>
              <a:buChar char="Ø"/>
            </a:pPr>
            <a:r>
              <a:rPr lang="en-US" sz="2000" b="0" i="0" dirty="0">
                <a:solidFill>
                  <a:srgbClr val="000000"/>
                </a:solidFill>
                <a:effectLst/>
                <a:latin typeface="Times New Roman" panose="02020603050405020304" pitchFamily="18" charset="0"/>
              </a:rPr>
              <a:t>read next - read a record and advance the tape to the next position.</a:t>
            </a:r>
          </a:p>
          <a:p>
            <a:pPr marL="1714500" lvl="3" indent="-342900">
              <a:buFont typeface="Wingdings" panose="05000000000000000000" pitchFamily="2" charset="2"/>
              <a:buChar char="Ø"/>
            </a:pPr>
            <a:r>
              <a:rPr lang="en-US" sz="2000" b="0" i="0" dirty="0">
                <a:solidFill>
                  <a:srgbClr val="000000"/>
                </a:solidFill>
                <a:effectLst/>
                <a:latin typeface="Times New Roman" panose="02020603050405020304" pitchFamily="18" charset="0"/>
              </a:rPr>
              <a:t>write next - write a record and advance the tape to the next position.</a:t>
            </a:r>
          </a:p>
          <a:p>
            <a:pPr marL="1714500" lvl="3" indent="-342900">
              <a:buFont typeface="Wingdings" panose="05000000000000000000" pitchFamily="2" charset="2"/>
              <a:buChar char="Ø"/>
            </a:pPr>
            <a:r>
              <a:rPr lang="en-US" sz="2000" b="0" i="0" dirty="0">
                <a:solidFill>
                  <a:srgbClr val="000000"/>
                </a:solidFill>
                <a:effectLst/>
                <a:latin typeface="Times New Roman" panose="02020603050405020304" pitchFamily="18" charset="0"/>
              </a:rPr>
              <a:t>rewind</a:t>
            </a:r>
          </a:p>
          <a:p>
            <a:pPr lvl="1"/>
            <a:endParaRPr lang="en-US" sz="2000" dirty="0"/>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D9C03F-05B8-4199-BF2D-9D7FAE9700F6}"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623DB8F3-8BDF-4999-8013-771E7A93ED9F}"/>
              </a:ext>
            </a:extLst>
          </p:cNvPr>
          <p:cNvPicPr>
            <a:picLocks noChangeAspect="1"/>
          </p:cNvPicPr>
          <p:nvPr/>
        </p:nvPicPr>
        <p:blipFill>
          <a:blip r:embed="rId2"/>
          <a:stretch>
            <a:fillRect/>
          </a:stretch>
        </p:blipFill>
        <p:spPr>
          <a:xfrm>
            <a:off x="2412206" y="4334704"/>
            <a:ext cx="7367587" cy="2021646"/>
          </a:xfrm>
          <a:prstGeom prst="rect">
            <a:avLst/>
          </a:prstGeom>
        </p:spPr>
      </p:pic>
    </p:spTree>
    <p:extLst>
      <p:ext uri="{BB962C8B-B14F-4D97-AF65-F5344CB8AC3E}">
        <p14:creationId xmlns:p14="http://schemas.microsoft.com/office/powerpoint/2010/main" val="2300758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573797" cy="32624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File Access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r>
              <a:rPr lang="en-US" sz="2000" dirty="0"/>
              <a:t>Direct/Random access</a:t>
            </a:r>
          </a:p>
          <a:p>
            <a:endParaRPr lang="en-US" sz="2000" dirty="0"/>
          </a:p>
          <a:p>
            <a:pPr marL="742950" lvl="1" indent="-285750">
              <a:buFont typeface="Wingdings" panose="05000000000000000000" pitchFamily="2" charset="2"/>
              <a:buChar char="Ø"/>
            </a:pPr>
            <a:r>
              <a:rPr lang="en-US" sz="2000" dirty="0"/>
              <a:t>Random access file organization provides, accessing the records directly.</a:t>
            </a:r>
          </a:p>
          <a:p>
            <a:pPr marL="742950" lvl="1" indent="-285750">
              <a:buFont typeface="Wingdings" panose="05000000000000000000" pitchFamily="2" charset="2"/>
              <a:buChar char="Ø"/>
            </a:pPr>
            <a:r>
              <a:rPr lang="en-US" sz="2000" dirty="0"/>
              <a:t>Each record has its own address on the file with by the help of which it can be directly accessed for reading or writing.</a:t>
            </a:r>
          </a:p>
          <a:p>
            <a:pPr marL="742950" lvl="1" indent="-285750">
              <a:buFont typeface="Wingdings" panose="05000000000000000000" pitchFamily="2" charset="2"/>
              <a:buChar char="Ø"/>
            </a:pPr>
            <a:r>
              <a:rPr lang="en-US" sz="2000" dirty="0"/>
              <a:t>The records need not be in any sequence within the file and they need not be in adjacent locations on the storage medium.</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3612C2E-6323-4110-9AEC-07D3CC9B270B}"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67477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478" y="1754844"/>
            <a:ext cx="10573797" cy="26468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File Access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algn="l"/>
            <a:r>
              <a:rPr lang="en-US" sz="2000" b="0" i="0" dirty="0">
                <a:effectLst/>
              </a:rPr>
              <a:t>Indexed sequential access</a:t>
            </a:r>
          </a:p>
          <a:p>
            <a:pPr algn="l"/>
            <a:endParaRPr lang="en-US" sz="2000" b="0" i="0" dirty="0">
              <a:effectLst/>
            </a:endParaRPr>
          </a:p>
          <a:p>
            <a:pPr marL="742950" lvl="1" indent="-285750">
              <a:buFont typeface="Wingdings" panose="05000000000000000000" pitchFamily="2" charset="2"/>
              <a:buChar char="Ø"/>
            </a:pPr>
            <a:r>
              <a:rPr lang="en-US" sz="2000" b="0" i="0" dirty="0">
                <a:effectLst/>
              </a:rPr>
              <a:t>This mechanism is built up on base of sequential access.</a:t>
            </a:r>
          </a:p>
          <a:p>
            <a:pPr marL="742950" lvl="1" indent="-285750">
              <a:buFont typeface="Wingdings" panose="05000000000000000000" pitchFamily="2" charset="2"/>
              <a:buChar char="Ø"/>
            </a:pPr>
            <a:r>
              <a:rPr lang="en-US" sz="2000" b="0" i="0" dirty="0">
                <a:effectLst/>
              </a:rPr>
              <a:t>An index is created for each file which contains pointers to various blocks.</a:t>
            </a:r>
          </a:p>
          <a:p>
            <a:pPr marL="742950" lvl="1" indent="-285750">
              <a:buFont typeface="Wingdings" panose="05000000000000000000" pitchFamily="2" charset="2"/>
              <a:buChar char="Ø"/>
            </a:pPr>
            <a:r>
              <a:rPr lang="en-US" sz="2000" b="0" i="0" dirty="0">
                <a:effectLst/>
              </a:rPr>
              <a:t>Index is searched sequentially and its pointer is used to access the file directly.</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10303C0-1A5A-4C28-A8D2-92ED1774BA65}"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4969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pic>
        <p:nvPicPr>
          <p:cNvPr id="1026" name="Picture 2" descr="Operating System Concepts | I.K International Publishing House Pvt. Ltd.">
            <a:extLst>
              <a:ext uri="{FF2B5EF4-FFF2-40B4-BE49-F238E27FC236}">
                <a16:creationId xmlns:a16="http://schemas.microsoft.com/office/drawing/2014/main" id="{EFD0F527-8425-4B19-9749-E0BBED5467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677" y="1761632"/>
            <a:ext cx="3535779" cy="45947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erating Systems (3rd Edition): Deitel, Harvey M., Deitel, Paul J.,  Choffnes, David R.: 9780131828278: Amazon.com ...">
            <a:extLst>
              <a:ext uri="{FF2B5EF4-FFF2-40B4-BE49-F238E27FC236}">
                <a16:creationId xmlns:a16="http://schemas.microsoft.com/office/drawing/2014/main" id="{0C0BFACE-1BC8-4E36-83EC-20BD76A663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9056" y="1799362"/>
            <a:ext cx="3711421" cy="45569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Operating Systems: A Modern Perspective, Lab Update Book Online at Low  Prices in India | Operating Systems: A ...">
            <a:extLst>
              <a:ext uri="{FF2B5EF4-FFF2-40B4-BE49-F238E27FC236}">
                <a16:creationId xmlns:a16="http://schemas.microsoft.com/office/drawing/2014/main" id="{7D6FBA5D-02C6-4585-A2CD-FEC085153D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3077" y="1761632"/>
            <a:ext cx="3438246" cy="454906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34B718B-6395-4156-962F-8A7AADF5DCA3}"/>
              </a:ext>
            </a:extLst>
          </p:cNvPr>
          <p:cNvSpPr txBox="1"/>
          <p:nvPr/>
        </p:nvSpPr>
        <p:spPr>
          <a:xfrm>
            <a:off x="398387" y="1392300"/>
            <a:ext cx="4546475" cy="369332"/>
          </a:xfrm>
          <a:prstGeom prst="rect">
            <a:avLst/>
          </a:prstGeom>
          <a:noFill/>
        </p:spPr>
        <p:txBody>
          <a:bodyPr wrap="square" rtlCol="0">
            <a:spAutoFit/>
          </a:bodyPr>
          <a:lstStyle/>
          <a:p>
            <a:r>
              <a:rPr lang="en-IN" b="1" dirty="0"/>
              <a:t>Recommended Books:</a:t>
            </a:r>
          </a:p>
        </p:txBody>
      </p:sp>
      <p:sp>
        <p:nvSpPr>
          <p:cNvPr id="3" name="Date Placeholder 2">
            <a:extLst>
              <a:ext uri="{FF2B5EF4-FFF2-40B4-BE49-F238E27FC236}">
                <a16:creationId xmlns:a16="http://schemas.microsoft.com/office/drawing/2014/main" id="{A28D3660-6EF0-4FA6-AC4D-D4C3926C23B7}"/>
              </a:ext>
            </a:extLst>
          </p:cNvPr>
          <p:cNvSpPr>
            <a:spLocks noGrp="1"/>
          </p:cNvSpPr>
          <p:nvPr>
            <p:ph type="dt" sz="half" idx="10"/>
          </p:nvPr>
        </p:nvSpPr>
        <p:spPr/>
        <p:txBody>
          <a:bodyPr/>
          <a:lstStyle/>
          <a:p>
            <a:fld id="{6438D9B3-B777-45D2-B5C0-3F7EA2E7C9ED}" type="datetime1">
              <a:rPr lang="en-IN" smtClean="0"/>
              <a:t>29-10-2020</a:t>
            </a:fld>
            <a:endParaRPr lang="en-IN"/>
          </a:p>
        </p:txBody>
      </p:sp>
      <p:sp>
        <p:nvSpPr>
          <p:cNvPr id="4" name="Footer Placeholder 3">
            <a:extLst>
              <a:ext uri="{FF2B5EF4-FFF2-40B4-BE49-F238E27FC236}">
                <a16:creationId xmlns:a16="http://schemas.microsoft.com/office/drawing/2014/main" id="{041BEBD3-DAF0-4DF3-8983-BA08004EF2AF}"/>
              </a:ext>
            </a:extLst>
          </p:cNvPr>
          <p:cNvSpPr>
            <a:spLocks noGrp="1"/>
          </p:cNvSpPr>
          <p:nvPr>
            <p:ph type="ftr" sz="quarter" idx="11"/>
          </p:nvPr>
        </p:nvSpPr>
        <p:spPr/>
        <p:txBody>
          <a:bodyPr/>
          <a:lstStyle/>
          <a:p>
            <a:r>
              <a:rPr lang="en-US"/>
              <a:t>SCS1301 Operating System - Unit IV Filemanagement</a:t>
            </a:r>
            <a:endParaRPr lang="en-IN" dirty="0"/>
          </a:p>
        </p:txBody>
      </p:sp>
      <p:sp>
        <p:nvSpPr>
          <p:cNvPr id="5" name="Slide Number Placeholder 4">
            <a:extLst>
              <a:ext uri="{FF2B5EF4-FFF2-40B4-BE49-F238E27FC236}">
                <a16:creationId xmlns:a16="http://schemas.microsoft.com/office/drawing/2014/main" id="{FF7E433F-1E55-4372-8950-39E9ED19177B}"/>
              </a:ext>
            </a:extLst>
          </p:cNvPr>
          <p:cNvSpPr>
            <a:spLocks noGrp="1"/>
          </p:cNvSpPr>
          <p:nvPr>
            <p:ph type="sldNum" sz="quarter" idx="12"/>
          </p:nvPr>
        </p:nvSpPr>
        <p:spPr/>
        <p:txBody>
          <a:bodyPr/>
          <a:lstStyle/>
          <a:p>
            <a:fld id="{C47D4F2A-FF3F-4D76-897B-B2071BBC9AF3}" type="slidenum">
              <a:rPr lang="en-IN" smtClean="0"/>
              <a:t>6</a:t>
            </a:fld>
            <a:endParaRPr lang="en-IN"/>
          </a:p>
        </p:txBody>
      </p:sp>
    </p:spTree>
    <p:extLst>
      <p:ext uri="{BB962C8B-B14F-4D97-AF65-F5344CB8AC3E}">
        <p14:creationId xmlns:p14="http://schemas.microsoft.com/office/powerpoint/2010/main" val="934344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478" y="1754844"/>
            <a:ext cx="10573797"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File Access Method-Index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74D61B-4CEF-45C4-8587-00A21739293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DB44F87-1FF9-4503-8D99-2BF121F47DCD}"/>
              </a:ext>
            </a:extLst>
          </p:cNvPr>
          <p:cNvPicPr>
            <a:picLocks noChangeAspect="1"/>
          </p:cNvPicPr>
          <p:nvPr/>
        </p:nvPicPr>
        <p:blipFill>
          <a:blip r:embed="rId2"/>
          <a:stretch>
            <a:fillRect/>
          </a:stretch>
        </p:blipFill>
        <p:spPr>
          <a:xfrm>
            <a:off x="1824037" y="2762250"/>
            <a:ext cx="8543925" cy="3081337"/>
          </a:xfrm>
          <a:prstGeom prst="rect">
            <a:avLst/>
          </a:prstGeom>
        </p:spPr>
      </p:pic>
    </p:spTree>
    <p:extLst>
      <p:ext uri="{BB962C8B-B14F-4D97-AF65-F5344CB8AC3E}">
        <p14:creationId xmlns:p14="http://schemas.microsoft.com/office/powerpoint/2010/main" val="6400307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573797" cy="166199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Directory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0000"/>
              </a:solidFill>
              <a:effectLst/>
              <a:uLnTx/>
              <a:uFillTx/>
              <a:ea typeface="+mn-ea"/>
              <a:cs typeface="+mn-cs"/>
            </a:endParaRPr>
          </a:p>
          <a:p>
            <a:pPr marL="285750" indent="-285750">
              <a:buFont typeface="Wingdings" panose="05000000000000000000" pitchFamily="2" charset="2"/>
              <a:buChar char="Ø"/>
            </a:pPr>
            <a:r>
              <a:rPr lang="en-US" sz="2000" b="0" i="0" dirty="0">
                <a:effectLst/>
                <a:latin typeface="Roboto"/>
              </a:rPr>
              <a:t>A </a:t>
            </a:r>
            <a:r>
              <a:rPr lang="en-US" sz="2000" b="1" i="0" dirty="0">
                <a:effectLst/>
                <a:latin typeface="Roboto"/>
              </a:rPr>
              <a:t>directory</a:t>
            </a:r>
            <a:r>
              <a:rPr lang="en-US" sz="2000" b="0" i="0" dirty="0">
                <a:effectLst/>
                <a:latin typeface="Roboto"/>
              </a:rPr>
              <a:t> is a container that is used to contain folders and file. It organizes files and folders into a hierarchical manner.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4F7AD1F-94F3-46AA-93D8-EE15E4C00DE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D62600B7-B6ED-4421-8F4B-7088D40FE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3276600"/>
            <a:ext cx="7200900" cy="2833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0135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573797"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Directory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Efficiency – locating a file quickly.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Naming – convenient to users.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Two users can have same name for different files.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same file can have several different names.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Grouping – logical grouping of files by properties, (e.g., all Pascal programs, all games,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7D4B012-C015-4DC7-9737-AD104A113C96}"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82980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573797"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Directory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R="0" lvl="1"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DD59F53-5E01-421F-B657-11EDBE1DBC15}"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BAD04EB8-1D2F-4161-80A5-F9827187375E}"/>
              </a:ext>
            </a:extLst>
          </p:cNvPr>
          <p:cNvPicPr>
            <a:picLocks noChangeAspect="1"/>
          </p:cNvPicPr>
          <p:nvPr/>
        </p:nvPicPr>
        <p:blipFill>
          <a:blip r:embed="rId2"/>
          <a:stretch>
            <a:fillRect/>
          </a:stretch>
        </p:blipFill>
        <p:spPr>
          <a:xfrm>
            <a:off x="780002" y="2384425"/>
            <a:ext cx="10115550" cy="3971925"/>
          </a:xfrm>
          <a:prstGeom prst="rect">
            <a:avLst/>
          </a:prstGeom>
        </p:spPr>
      </p:pic>
    </p:spTree>
    <p:extLst>
      <p:ext uri="{BB962C8B-B14F-4D97-AF65-F5344CB8AC3E}">
        <p14:creationId xmlns:p14="http://schemas.microsoft.com/office/powerpoint/2010/main" val="34742320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573797"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Directory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98D1FB9-72E9-45DC-934B-0B13B7EC094A}"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2B1DDD8-7914-4CA6-A86C-0F0084F94844}"/>
              </a:ext>
            </a:extLst>
          </p:cNvPr>
          <p:cNvPicPr>
            <a:picLocks noChangeAspect="1"/>
          </p:cNvPicPr>
          <p:nvPr/>
        </p:nvPicPr>
        <p:blipFill>
          <a:blip r:embed="rId2"/>
          <a:stretch>
            <a:fillRect/>
          </a:stretch>
        </p:blipFill>
        <p:spPr>
          <a:xfrm>
            <a:off x="1685925" y="2486025"/>
            <a:ext cx="7662863" cy="3666548"/>
          </a:xfrm>
          <a:prstGeom prst="rect">
            <a:avLst/>
          </a:prstGeom>
        </p:spPr>
      </p:pic>
    </p:spTree>
    <p:extLst>
      <p:ext uri="{BB962C8B-B14F-4D97-AF65-F5344CB8AC3E}">
        <p14:creationId xmlns:p14="http://schemas.microsoft.com/office/powerpoint/2010/main" val="2777153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573797"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Directory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CF6A18E-72F9-4076-AE0E-A4236CB4D87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C4A1286-2D93-4B5E-9E0B-6C476EAFF38B}"/>
              </a:ext>
            </a:extLst>
          </p:cNvPr>
          <p:cNvPicPr>
            <a:picLocks noChangeAspect="1"/>
          </p:cNvPicPr>
          <p:nvPr/>
        </p:nvPicPr>
        <p:blipFill>
          <a:blip r:embed="rId2"/>
          <a:stretch>
            <a:fillRect/>
          </a:stretch>
        </p:blipFill>
        <p:spPr>
          <a:xfrm>
            <a:off x="1619249" y="2352674"/>
            <a:ext cx="8467725" cy="3895725"/>
          </a:xfrm>
          <a:prstGeom prst="rect">
            <a:avLst/>
          </a:prstGeom>
        </p:spPr>
      </p:pic>
    </p:spTree>
    <p:extLst>
      <p:ext uri="{BB962C8B-B14F-4D97-AF65-F5344CB8AC3E}">
        <p14:creationId xmlns:p14="http://schemas.microsoft.com/office/powerpoint/2010/main" val="37322944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573797"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Directory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BE8DA9A-2503-4477-AD04-6134B92F4655}"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131F720-292E-4823-A0A9-4B3B900FDFFB}"/>
              </a:ext>
            </a:extLst>
          </p:cNvPr>
          <p:cNvPicPr>
            <a:picLocks noChangeAspect="1"/>
          </p:cNvPicPr>
          <p:nvPr/>
        </p:nvPicPr>
        <p:blipFill>
          <a:blip r:embed="rId2"/>
          <a:stretch>
            <a:fillRect/>
          </a:stretch>
        </p:blipFill>
        <p:spPr>
          <a:xfrm>
            <a:off x="1600200" y="2409825"/>
            <a:ext cx="8229599" cy="3552825"/>
          </a:xfrm>
          <a:prstGeom prst="rect">
            <a:avLst/>
          </a:prstGeom>
        </p:spPr>
      </p:pic>
    </p:spTree>
    <p:extLst>
      <p:ext uri="{BB962C8B-B14F-4D97-AF65-F5344CB8AC3E}">
        <p14:creationId xmlns:p14="http://schemas.microsoft.com/office/powerpoint/2010/main" val="39716501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573797" cy="2708434"/>
          </a:xfrm>
          <a:prstGeom prst="rect">
            <a:avLst/>
          </a:prstGeom>
          <a:noFill/>
        </p:spPr>
        <p:txBody>
          <a:bodyPr wrap="square" rtlCol="0">
            <a:spAutoFit/>
          </a:bodyPr>
          <a:lstStyle/>
          <a:p>
            <a:pPr>
              <a:defRPr/>
            </a:pPr>
            <a:r>
              <a:rPr lang="en-IN" sz="2400" b="1" u="sng" dirty="0">
                <a:solidFill>
                  <a:srgbClr val="4472C4"/>
                </a:solidFill>
                <a:latin typeface="Calibri" panose="020F0502020204030204"/>
              </a:rPr>
              <a:t>Allocation Methods</a:t>
            </a:r>
          </a:p>
          <a:p>
            <a:pPr>
              <a:defRPr/>
            </a:pPr>
            <a:endParaRPr lang="en-IN" sz="2400" b="1" u="sng" dirty="0">
              <a:solidFill>
                <a:srgbClr val="4472C4"/>
              </a:solidFill>
              <a:latin typeface="Calibri" panose="020F0502020204030204"/>
            </a:endParaRPr>
          </a:p>
          <a:p>
            <a:pPr algn="l"/>
            <a:r>
              <a:rPr lang="en-US" sz="2000" b="0" i="0" u="none" strike="noStrike" baseline="0" dirty="0"/>
              <a:t>An allocation method refers to how disk blocks are allocated for files:</a:t>
            </a:r>
          </a:p>
          <a:p>
            <a:pPr marL="800100" lvl="1" indent="-342900">
              <a:buFont typeface="Wingdings" panose="05000000000000000000" pitchFamily="2" charset="2"/>
              <a:buChar char="Ø"/>
            </a:pPr>
            <a:r>
              <a:rPr lang="en-IN" sz="2000" b="0" i="0" u="none" strike="noStrike" baseline="0" dirty="0"/>
              <a:t>Contiguous allocation</a:t>
            </a:r>
          </a:p>
          <a:p>
            <a:pPr marL="800100" lvl="1" indent="-342900">
              <a:buFont typeface="Wingdings" panose="05000000000000000000" pitchFamily="2" charset="2"/>
              <a:buChar char="Ø"/>
            </a:pPr>
            <a:r>
              <a:rPr lang="en-IN" sz="2000" b="0" i="0" u="none" strike="noStrike" baseline="0" dirty="0"/>
              <a:t>Linked allocation</a:t>
            </a:r>
          </a:p>
          <a:p>
            <a:pPr marL="800100" lvl="1" indent="-342900">
              <a:buFont typeface="Wingdings" panose="05000000000000000000" pitchFamily="2" charset="2"/>
              <a:buChar char="Ø"/>
            </a:pPr>
            <a:r>
              <a:rPr lang="en-IN" sz="2000" b="0" i="0" u="none" strike="noStrike" baseline="0" dirty="0"/>
              <a:t>Indexed allocation</a:t>
            </a:r>
            <a:endParaRPr kumimoji="0" lang="en-IN" sz="2000" b="1" i="0" u="sng" strike="noStrike" kern="1200" cap="none" spc="0" normalizeH="0" baseline="0" noProof="0" dirty="0">
              <a:ln>
                <a:noFill/>
              </a:ln>
              <a:solidFill>
                <a:srgbClr val="4472C4"/>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CE7615D-7212-4296-9E99-127DE31A1E3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79923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573797" cy="2708434"/>
          </a:xfrm>
          <a:prstGeom prst="rect">
            <a:avLst/>
          </a:prstGeom>
          <a:noFill/>
        </p:spPr>
        <p:txBody>
          <a:bodyPr wrap="square" rtlCol="0">
            <a:spAutoFit/>
          </a:bodyPr>
          <a:lstStyle/>
          <a:p>
            <a:pPr>
              <a:defRPr/>
            </a:pPr>
            <a:r>
              <a:rPr lang="en-IN" sz="2400" b="1" u="sng" dirty="0">
                <a:solidFill>
                  <a:srgbClr val="4472C4"/>
                </a:solidFill>
                <a:latin typeface="Calibri" panose="020F0502020204030204"/>
              </a:rPr>
              <a:t>Contiguous</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IN" sz="2400" b="1" u="sng" dirty="0">
                <a:solidFill>
                  <a:srgbClr val="4472C4"/>
                </a:solidFill>
                <a:latin typeface="Calibri" panose="020F0502020204030204"/>
              </a:rPr>
              <a:t>allocation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allocation method refers to how disk blocks are allocated for files: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Contiguous allocation</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Linked allocation</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Indexed allocation</a:t>
            </a:r>
            <a:endParaRPr kumimoji="0" lang="en-IN" sz="20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E2FA4EF-595B-406C-8C66-68890716D1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3965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4153946" cy="49859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Contiguous</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allocation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b="1" u="sng" dirty="0">
              <a:solidFill>
                <a:srgbClr val="4472C4"/>
              </a:solidFill>
              <a:latin typeface="Calibri" panose="020F0502020204030204"/>
            </a:endParaRPr>
          </a:p>
          <a:p>
            <a:pPr marL="342900" indent="-342900" algn="just">
              <a:buFont typeface="Wingdings" panose="05000000000000000000" pitchFamily="2" charset="2"/>
              <a:buChar char="Ø"/>
            </a:pPr>
            <a:r>
              <a:rPr lang="en-US" sz="2000" b="1" i="1" dirty="0">
                <a:solidFill>
                  <a:srgbClr val="000000"/>
                </a:solidFill>
                <a:effectLst/>
              </a:rPr>
              <a:t>It </a:t>
            </a:r>
            <a:r>
              <a:rPr lang="en-US" sz="2000" b="0" i="0" dirty="0">
                <a:solidFill>
                  <a:srgbClr val="000000"/>
                </a:solidFill>
                <a:effectLst/>
              </a:rPr>
              <a:t>requires that all blocks of a file be kept together contiguously.</a:t>
            </a:r>
          </a:p>
          <a:p>
            <a:pPr marL="342900" indent="-342900" algn="just">
              <a:buFont typeface="Wingdings" panose="05000000000000000000" pitchFamily="2" charset="2"/>
              <a:buChar char="Ø"/>
            </a:pPr>
            <a:r>
              <a:rPr lang="en-US" sz="2000" b="0" i="0" dirty="0">
                <a:solidFill>
                  <a:srgbClr val="000000"/>
                </a:solidFill>
                <a:effectLst/>
              </a:rPr>
              <a:t>Performance is very fast, because reading successive blocks of the same file generally requires no movement of the disk heads, or at most one small step to the next adjacent cylinder.</a:t>
            </a:r>
          </a:p>
          <a:p>
            <a:pPr algn="just">
              <a:buFont typeface="Arial" panose="020B0604020202020204" pitchFamily="34" charset="0"/>
              <a:buChar char="•"/>
            </a:pPr>
            <a:endParaRPr lang="en-US" sz="2000" b="0" i="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2A846F-866F-479D-854B-35C199AB7964}"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8EF06CF0-A11D-48B7-9FA2-109482C5A3DB}"/>
              </a:ext>
            </a:extLst>
          </p:cNvPr>
          <p:cNvPicPr>
            <a:picLocks noChangeAspect="1"/>
          </p:cNvPicPr>
          <p:nvPr/>
        </p:nvPicPr>
        <p:blipFill>
          <a:blip r:embed="rId2"/>
          <a:stretch>
            <a:fillRect/>
          </a:stretch>
        </p:blipFill>
        <p:spPr>
          <a:xfrm>
            <a:off x="5391149" y="2105025"/>
            <a:ext cx="5962650" cy="4019550"/>
          </a:xfrm>
          <a:prstGeom prst="rect">
            <a:avLst/>
          </a:prstGeom>
        </p:spPr>
      </p:pic>
    </p:spTree>
    <p:extLst>
      <p:ext uri="{BB962C8B-B14F-4D97-AF65-F5344CB8AC3E}">
        <p14:creationId xmlns:p14="http://schemas.microsoft.com/office/powerpoint/2010/main" val="145255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52596" y="1444436"/>
            <a:ext cx="8286808" cy="4647426"/>
          </a:xfrm>
          <a:prstGeom prst="rect">
            <a:avLst/>
          </a:prstGeom>
          <a:noFill/>
        </p:spPr>
        <p:txBody>
          <a:bodyPr wrap="square" rtlCol="0">
            <a:spAutoFit/>
          </a:bodyPr>
          <a:lstStyle/>
          <a:p>
            <a:pPr algn="ctr"/>
            <a:endParaRPr lang="en-IN" sz="2400" b="1" dirty="0"/>
          </a:p>
          <a:p>
            <a:pPr algn="ctr"/>
            <a:endParaRPr lang="en-IN" sz="2400" b="1" dirty="0"/>
          </a:p>
          <a:p>
            <a:pPr algn="ctr"/>
            <a:endParaRPr lang="en-IN" sz="2400" b="1" dirty="0"/>
          </a:p>
          <a:p>
            <a:pPr algn="ctr"/>
            <a:r>
              <a:rPr lang="en-IN" sz="3200" b="1" dirty="0"/>
              <a:t>Roadmap to UNIT IV</a:t>
            </a:r>
          </a:p>
          <a:p>
            <a:pPr algn="ctr"/>
            <a:endParaRPr lang="en-IN" sz="3200" b="1" dirty="0"/>
          </a:p>
          <a:p>
            <a:pPr algn="ctr"/>
            <a:r>
              <a:rPr lang="en-IN" sz="3200" b="1" dirty="0"/>
              <a:t>Page Replacement Strategies -</a:t>
            </a:r>
          </a:p>
          <a:p>
            <a:pPr algn="ctr"/>
            <a:r>
              <a:rPr lang="en-IN" sz="3200" b="1" dirty="0"/>
              <a:t>Demand &amp; Anticipatory Paging - File Concept - Access Methods - Directory Structure - File Sharing - Protection - File -</a:t>
            </a:r>
          </a:p>
          <a:p>
            <a:pPr algn="ctr"/>
            <a:r>
              <a:rPr lang="en-IN" sz="3200" b="1" dirty="0"/>
              <a:t>System Structure - Implementation.</a:t>
            </a:r>
          </a:p>
        </p:txBody>
      </p:sp>
      <p:sp>
        <p:nvSpPr>
          <p:cNvPr id="6" name="Date Placeholder 5">
            <a:extLst>
              <a:ext uri="{FF2B5EF4-FFF2-40B4-BE49-F238E27FC236}">
                <a16:creationId xmlns:a16="http://schemas.microsoft.com/office/drawing/2014/main" id="{5E07DEDF-1A86-4F2B-84C3-2DCB4AF19A43}"/>
              </a:ext>
            </a:extLst>
          </p:cNvPr>
          <p:cNvSpPr>
            <a:spLocks noGrp="1"/>
          </p:cNvSpPr>
          <p:nvPr>
            <p:ph type="dt" sz="half" idx="10"/>
          </p:nvPr>
        </p:nvSpPr>
        <p:spPr/>
        <p:txBody>
          <a:bodyPr/>
          <a:lstStyle/>
          <a:p>
            <a:fld id="{6DF821E9-7163-48D8-8A25-8B2EE7CD86D1}" type="datetime1">
              <a:rPr lang="en-IN" smtClean="0"/>
              <a:t>29-10-2020</a:t>
            </a:fld>
            <a:endParaRPr lang="en-IN"/>
          </a:p>
        </p:txBody>
      </p:sp>
      <p:sp>
        <p:nvSpPr>
          <p:cNvPr id="7" name="Footer Placeholder 6">
            <a:extLst>
              <a:ext uri="{FF2B5EF4-FFF2-40B4-BE49-F238E27FC236}">
                <a16:creationId xmlns:a16="http://schemas.microsoft.com/office/drawing/2014/main" id="{7ABB20AC-8623-4D0B-8BC9-3CE29B3E12C1}"/>
              </a:ext>
            </a:extLst>
          </p:cNvPr>
          <p:cNvSpPr>
            <a:spLocks noGrp="1"/>
          </p:cNvSpPr>
          <p:nvPr>
            <p:ph type="ftr" sz="quarter" idx="11"/>
          </p:nvPr>
        </p:nvSpPr>
        <p:spPr/>
        <p:txBody>
          <a:bodyPr/>
          <a:lstStyle/>
          <a:p>
            <a:r>
              <a:rPr lang="en-US"/>
              <a:t>SCS1301 Operating System - Unit IV Filemanagement</a:t>
            </a:r>
            <a:endParaRPr lang="en-IN" dirty="0"/>
          </a:p>
        </p:txBody>
      </p:sp>
      <p:sp>
        <p:nvSpPr>
          <p:cNvPr id="8" name="Slide Number Placeholder 7">
            <a:extLst>
              <a:ext uri="{FF2B5EF4-FFF2-40B4-BE49-F238E27FC236}">
                <a16:creationId xmlns:a16="http://schemas.microsoft.com/office/drawing/2014/main" id="{0B53C2AA-B31E-4A23-9154-F54BE700D8BF}"/>
              </a:ext>
            </a:extLst>
          </p:cNvPr>
          <p:cNvSpPr>
            <a:spLocks noGrp="1"/>
          </p:cNvSpPr>
          <p:nvPr>
            <p:ph type="sldNum" sz="quarter" idx="12"/>
          </p:nvPr>
        </p:nvSpPr>
        <p:spPr/>
        <p:txBody>
          <a:bodyPr/>
          <a:lstStyle/>
          <a:p>
            <a:fld id="{C47D4F2A-FF3F-4D76-897B-B2071BBC9AF3}" type="slidenum">
              <a:rPr lang="en-IN" smtClean="0"/>
              <a:t>7</a:t>
            </a:fld>
            <a:endParaRPr lang="en-I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10259472" cy="50475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Contiguous</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allocation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Drawback: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b="1" u="sng" dirty="0">
              <a:solidFill>
                <a:srgbClr val="4472C4"/>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b="0" i="0" dirty="0">
                <a:solidFill>
                  <a:srgbClr val="000000"/>
                </a:solidFill>
                <a:effectLst/>
              </a:rPr>
              <a:t>Problems can arise when files grow, or if the exact size of a file is unknown at creation time: </a:t>
            </a:r>
          </a:p>
          <a:p>
            <a:pPr marL="800100" lvl="1" indent="-342900">
              <a:buFont typeface="Wingdings" panose="05000000000000000000" pitchFamily="2" charset="2"/>
              <a:buChar char="Ø"/>
              <a:defRPr/>
            </a:pPr>
            <a:r>
              <a:rPr lang="en-US" sz="2000" b="0" i="0" dirty="0">
                <a:solidFill>
                  <a:srgbClr val="000000"/>
                </a:solidFill>
                <a:effectLst/>
              </a:rPr>
              <a:t>Over-estimation of the file's final size increases external fragmentation and wastes disk space.</a:t>
            </a:r>
          </a:p>
          <a:p>
            <a:pPr marL="800100" lvl="1" indent="-342900">
              <a:buFont typeface="Wingdings" panose="05000000000000000000" pitchFamily="2" charset="2"/>
              <a:buChar char="Ø"/>
            </a:pPr>
            <a:r>
              <a:rPr lang="en-US" sz="2000" b="0" i="0" dirty="0">
                <a:solidFill>
                  <a:srgbClr val="000000"/>
                </a:solidFill>
                <a:effectLst/>
              </a:rPr>
              <a:t>Under-estimation may require that a file be moved or a process aborted if the file grows beyond its originally allocated space.</a:t>
            </a:r>
          </a:p>
          <a:p>
            <a:pPr marL="342900" indent="-342900" algn="l">
              <a:buFont typeface="Wingdings" panose="05000000000000000000" pitchFamily="2" charset="2"/>
              <a:buChar char="Ø"/>
            </a:pPr>
            <a:r>
              <a:rPr lang="en-US" sz="2000" b="0" i="0" dirty="0">
                <a:solidFill>
                  <a:srgbClr val="000000"/>
                </a:solidFill>
                <a:effectLst/>
              </a:rPr>
              <a:t>If a file grows slowly over a long time period and the total final space must be allocated initially, then a lot of space becomes unusable before the file fills the space.</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E9E1C76-DAAE-4263-9C96-A1B76C0D8EA7}"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98302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4153946" cy="52937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Linked</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allocation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342900" indent="-342900" algn="just">
              <a:buFont typeface="Wingdings" panose="05000000000000000000" pitchFamily="2" charset="2"/>
              <a:buChar char="Ø"/>
            </a:pPr>
            <a:r>
              <a:rPr lang="en-US" sz="2000" b="0" i="0" dirty="0">
                <a:solidFill>
                  <a:srgbClr val="000000"/>
                </a:solidFill>
                <a:effectLst/>
              </a:rPr>
              <a:t>Disk files can be stored as linked lists, with the expense of the storage space consumed by each link. </a:t>
            </a:r>
          </a:p>
          <a:p>
            <a:pPr marL="342900" indent="-342900" algn="just">
              <a:buFont typeface="Wingdings" panose="05000000000000000000" pitchFamily="2" charset="2"/>
              <a:buChar char="Ø"/>
            </a:pPr>
            <a:r>
              <a:rPr lang="en-US" sz="2000" b="0" i="0" dirty="0">
                <a:solidFill>
                  <a:srgbClr val="000000"/>
                </a:solidFill>
                <a:effectLst/>
              </a:rPr>
              <a:t>Linked allocation involves no external fragmentation, does not require pre-known file sizes, and allows files to grow dynamically at any time.</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256BB32-61BF-4502-95F3-80DC02676327}"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7AB76A9-FB78-4F9B-90E4-734C93C903B0}"/>
              </a:ext>
            </a:extLst>
          </p:cNvPr>
          <p:cNvPicPr>
            <a:picLocks noChangeAspect="1"/>
          </p:cNvPicPr>
          <p:nvPr/>
        </p:nvPicPr>
        <p:blipFill>
          <a:blip r:embed="rId2"/>
          <a:stretch>
            <a:fillRect/>
          </a:stretch>
        </p:blipFill>
        <p:spPr>
          <a:xfrm>
            <a:off x="5600700" y="1697694"/>
            <a:ext cx="5886450" cy="4367212"/>
          </a:xfrm>
          <a:prstGeom prst="rect">
            <a:avLst/>
          </a:prstGeom>
        </p:spPr>
      </p:pic>
    </p:spTree>
    <p:extLst>
      <p:ext uri="{BB962C8B-B14F-4D97-AF65-F5344CB8AC3E}">
        <p14:creationId xmlns:p14="http://schemas.microsoft.com/office/powerpoint/2010/main" val="33235577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10259472" cy="35086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Linked</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allocation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Drawback: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342900" indent="-342900" algn="l">
              <a:buFont typeface="Wingdings" panose="05000000000000000000" pitchFamily="2" charset="2"/>
              <a:buChar char="Ø"/>
            </a:pPr>
            <a:r>
              <a:rPr lang="en-US" sz="2000" b="0" i="0" dirty="0">
                <a:solidFill>
                  <a:srgbClr val="000000"/>
                </a:solidFill>
                <a:effectLst/>
              </a:rPr>
              <a:t>Unfortunately linked allocation is only efficient for sequential access files. </a:t>
            </a:r>
          </a:p>
          <a:p>
            <a:pPr marL="342900" indent="-342900" algn="l">
              <a:buFont typeface="Wingdings" panose="05000000000000000000" pitchFamily="2" charset="2"/>
              <a:buChar char="Ø"/>
            </a:pPr>
            <a:r>
              <a:rPr lang="en-US" sz="2000" b="0" i="0" dirty="0">
                <a:solidFill>
                  <a:srgbClr val="000000"/>
                </a:solidFill>
                <a:effectLst/>
              </a:rPr>
              <a:t>Another big problem with linked allocation is reliability if a pointer is lost or damaged. Doubly linked lists provide some protection, at the cost of additional overhead and wasted space.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IN" sz="2400" b="1" i="0" u="sng" strike="noStrike" kern="1200" cap="none" spc="0" normalizeH="0" baseline="0" noProof="0" dirty="0">
              <a:ln>
                <a:noFill/>
              </a:ln>
              <a:solidFill>
                <a:srgbClr val="4472C4"/>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BC9CC8-CED6-4567-A311-CFE4F585681A}"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13684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4858797" cy="50475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Linked</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allocation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File Allocation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342900" indent="-342900" algn="just">
              <a:buFont typeface="Wingdings" panose="05000000000000000000" pitchFamily="2" charset="2"/>
              <a:buChar char="Ø"/>
            </a:pPr>
            <a:r>
              <a:rPr lang="en-US" sz="2000" b="1" dirty="0">
                <a:solidFill>
                  <a:srgbClr val="FF0000"/>
                </a:solidFill>
                <a:effectLst/>
              </a:rPr>
              <a:t>FAT</a:t>
            </a:r>
            <a:r>
              <a:rPr lang="en-US" sz="2000" b="1" i="1" dirty="0">
                <a:solidFill>
                  <a:srgbClr val="000000"/>
                </a:solidFill>
                <a:effectLst/>
              </a:rPr>
              <a:t>, </a:t>
            </a:r>
            <a:r>
              <a:rPr lang="en-US" sz="2000" b="0" i="0" dirty="0">
                <a:solidFill>
                  <a:srgbClr val="000000"/>
                </a:solidFill>
                <a:effectLst/>
              </a:rPr>
              <a:t>used by DOS is a variation of linked allocation, where all the links are stored in a separate table at the beginning of the disk. </a:t>
            </a:r>
          </a:p>
          <a:p>
            <a:pPr marL="342900" indent="-342900" algn="just">
              <a:buFont typeface="Wingdings" panose="05000000000000000000" pitchFamily="2" charset="2"/>
              <a:buChar char="Ø"/>
            </a:pPr>
            <a:r>
              <a:rPr lang="en-US" sz="2000" b="0" i="0" dirty="0">
                <a:solidFill>
                  <a:srgbClr val="000000"/>
                </a:solidFill>
                <a:effectLst/>
              </a:rPr>
              <a:t>The benefit of this approach is that the FAT table can be cached in memory, greatly improving random access speeds.</a:t>
            </a:r>
          </a:p>
          <a:p>
            <a:br>
              <a:rPr lang="en-US" sz="2000" dirty="0"/>
            </a:br>
            <a:endParaRPr kumimoji="0" lang="en-IN" sz="2400" b="1" i="0" u="sng" strike="noStrike" kern="1200" cap="none" spc="0" normalizeH="0" baseline="0" noProof="0" dirty="0">
              <a:ln>
                <a:noFill/>
              </a:ln>
              <a:solidFill>
                <a:srgbClr val="4472C4"/>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2C9A6B6-5C18-4015-8172-099CA641D164}"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B29677DD-63C8-4C8E-A528-2228F3211EE3}"/>
              </a:ext>
            </a:extLst>
          </p:cNvPr>
          <p:cNvPicPr>
            <a:picLocks noChangeAspect="1"/>
          </p:cNvPicPr>
          <p:nvPr/>
        </p:nvPicPr>
        <p:blipFill>
          <a:blip r:embed="rId2"/>
          <a:stretch>
            <a:fillRect/>
          </a:stretch>
        </p:blipFill>
        <p:spPr>
          <a:xfrm>
            <a:off x="6096000" y="1613697"/>
            <a:ext cx="5600700" cy="4500562"/>
          </a:xfrm>
          <a:prstGeom prst="rect">
            <a:avLst/>
          </a:prstGeom>
        </p:spPr>
      </p:pic>
    </p:spTree>
    <p:extLst>
      <p:ext uri="{BB962C8B-B14F-4D97-AF65-F5344CB8AC3E}">
        <p14:creationId xmlns:p14="http://schemas.microsoft.com/office/powerpoint/2010/main" val="36787715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4153946" cy="437042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Indexed</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allocation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342900" indent="-342900" algn="just">
              <a:buFont typeface="Wingdings" panose="05000000000000000000" pitchFamily="2" charset="2"/>
              <a:buChar char="Ø"/>
            </a:pPr>
            <a:r>
              <a:rPr lang="en-US" sz="2000" b="0" i="0" dirty="0">
                <a:solidFill>
                  <a:srgbClr val="000000"/>
                </a:solidFill>
                <a:effectLst/>
              </a:rPr>
              <a:t>It combines all of the indexes for accessing each file into a common block ( for that file ), as opposed to spreading them all over the disk or storing them in a FAT table.</a:t>
            </a:r>
          </a:p>
          <a:p>
            <a:br>
              <a:rPr lang="en-US" sz="2000" dirty="0"/>
            </a:br>
            <a:endParaRPr kumimoji="0" lang="en-US" sz="20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61B6A3-E15A-443C-A3F6-3C4E8108E9B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A8495F7-50DF-45AD-A714-6F0F3EE4F5B7}"/>
              </a:ext>
            </a:extLst>
          </p:cNvPr>
          <p:cNvPicPr>
            <a:picLocks noChangeAspect="1"/>
          </p:cNvPicPr>
          <p:nvPr/>
        </p:nvPicPr>
        <p:blipFill>
          <a:blip r:embed="rId2"/>
          <a:stretch>
            <a:fillRect/>
          </a:stretch>
        </p:blipFill>
        <p:spPr>
          <a:xfrm>
            <a:off x="5343525" y="1690587"/>
            <a:ext cx="6286500" cy="4395787"/>
          </a:xfrm>
          <a:prstGeom prst="rect">
            <a:avLst/>
          </a:prstGeom>
        </p:spPr>
      </p:pic>
    </p:spTree>
    <p:extLst>
      <p:ext uri="{BB962C8B-B14F-4D97-AF65-F5344CB8AC3E}">
        <p14:creationId xmlns:p14="http://schemas.microsoft.com/office/powerpoint/2010/main" val="9032231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10259472" cy="40010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Indexed</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allocation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Drawback: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b="0" i="0" dirty="0">
                <a:solidFill>
                  <a:srgbClr val="000000"/>
                </a:solidFill>
                <a:effectLst/>
              </a:rPr>
              <a:t>Some disk space is wasted ( relative to linked lists or FAT tables ) because an entire index block must be allocated for each file, regardless of how many data blocks the file contains. </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b="0" i="0" dirty="0">
                <a:solidFill>
                  <a:srgbClr val="000000"/>
                </a:solidFill>
                <a:effectLst/>
              </a:rPr>
              <a:t>This leads to questions of how big the index block should be, and how it should be implemented.</a:t>
            </a:r>
          </a:p>
          <a:p>
            <a:pPr marL="800100" lvl="1" indent="-342900" algn="just">
              <a:buFont typeface="Wingdings" panose="05000000000000000000" pitchFamily="2" charset="2"/>
              <a:buChar char="Ø"/>
              <a:defRPr/>
            </a:pPr>
            <a:r>
              <a:rPr lang="en-US" sz="2000" b="0" i="0" dirty="0">
                <a:solidFill>
                  <a:srgbClr val="FF0000"/>
                </a:solidFill>
                <a:effectLst/>
              </a:rPr>
              <a:t> </a:t>
            </a:r>
            <a:r>
              <a:rPr lang="en-US" sz="2000" b="1" i="0" dirty="0">
                <a:solidFill>
                  <a:srgbClr val="FF0000"/>
                </a:solidFill>
                <a:effectLst/>
              </a:rPr>
              <a:t>Multi-Level Index </a:t>
            </a:r>
            <a:r>
              <a:rPr lang="en-US" sz="2000" b="1" i="0" dirty="0">
                <a:solidFill>
                  <a:srgbClr val="000000"/>
                </a:solidFill>
                <a:effectLst/>
              </a:rPr>
              <a:t>- </a:t>
            </a:r>
            <a:r>
              <a:rPr lang="en-US" sz="2000" b="0" i="0" dirty="0">
                <a:solidFill>
                  <a:srgbClr val="000000"/>
                </a:solidFill>
                <a:effectLst/>
              </a:rPr>
              <a:t>The first index block contains a set of pointers to secondary index blocks, which in turn contain pointers to the actual data blocks.</a:t>
            </a:r>
          </a:p>
          <a:p>
            <a:pPr lvl="2" algn="just"/>
            <a:endParaRPr kumimoji="0" lang="en-IN" sz="2000" b="1" i="0" u="sng" strike="noStrike" kern="1200" cap="none" spc="0" normalizeH="0" baseline="0" noProof="0" dirty="0">
              <a:ln>
                <a:noFill/>
              </a:ln>
              <a:solidFill>
                <a:srgbClr val="4472C4"/>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E51E4C-FDDF-45D5-82E6-B2A28230DBF7}"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29221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10259472" cy="43088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File Sharing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Multiple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algn="l">
              <a:buFont typeface="Arial" panose="020B0604020202020204" pitchFamily="34" charset="0"/>
              <a:buChar char="•"/>
            </a:pPr>
            <a:r>
              <a:rPr lang="en-US" sz="2000" b="0" i="0" dirty="0">
                <a:solidFill>
                  <a:srgbClr val="000000"/>
                </a:solidFill>
                <a:effectLst/>
              </a:rPr>
              <a:t>On a multi-user system, more information needs to be stored for each file:The owner ( user ) who owns the file, and who can control its access.</a:t>
            </a:r>
          </a:p>
          <a:p>
            <a:pPr algn="l">
              <a:buFont typeface="Arial" panose="020B0604020202020204" pitchFamily="34" charset="0"/>
              <a:buChar char="•"/>
            </a:pPr>
            <a:r>
              <a:rPr lang="en-US" sz="2000" b="0" i="0" dirty="0">
                <a:solidFill>
                  <a:srgbClr val="000000"/>
                </a:solidFill>
                <a:effectLst/>
              </a:rPr>
              <a:t>The group of other user IDs that may have some special access to the file.</a:t>
            </a:r>
          </a:p>
          <a:p>
            <a:pPr algn="l">
              <a:buFont typeface="Arial" panose="020B0604020202020204" pitchFamily="34" charset="0"/>
              <a:buChar char="•"/>
            </a:pPr>
            <a:r>
              <a:rPr lang="en-US" sz="2000" b="0" i="0" dirty="0">
                <a:solidFill>
                  <a:srgbClr val="000000"/>
                </a:solidFill>
                <a:effectLst/>
              </a:rPr>
              <a:t>What access rights are afforded to the owner ( </a:t>
            </a:r>
            <a:r>
              <a:rPr lang="en-US" sz="2000" b="1" i="0" dirty="0">
                <a:solidFill>
                  <a:srgbClr val="FF0000"/>
                </a:solidFill>
                <a:effectLst/>
              </a:rPr>
              <a:t>U</a:t>
            </a:r>
            <a:r>
              <a:rPr lang="en-US" sz="2000" b="0" i="0" dirty="0">
                <a:solidFill>
                  <a:srgbClr val="000000"/>
                </a:solidFill>
                <a:effectLst/>
              </a:rPr>
              <a:t>ser ), the </a:t>
            </a:r>
            <a:r>
              <a:rPr lang="en-US" sz="2000" b="1" i="0" dirty="0">
                <a:solidFill>
                  <a:srgbClr val="FF0000"/>
                </a:solidFill>
                <a:effectLst/>
              </a:rPr>
              <a:t>G</a:t>
            </a:r>
            <a:r>
              <a:rPr lang="en-US" sz="2000" b="0" i="0" dirty="0">
                <a:solidFill>
                  <a:srgbClr val="000000"/>
                </a:solidFill>
                <a:effectLst/>
              </a:rPr>
              <a:t>roup, and to the rest of the world ( the universe, a.k.a. </a:t>
            </a:r>
            <a:r>
              <a:rPr lang="en-US" sz="2000" b="1" i="0" dirty="0">
                <a:solidFill>
                  <a:srgbClr val="FF0000"/>
                </a:solidFill>
                <a:effectLst/>
              </a:rPr>
              <a:t>O</a:t>
            </a:r>
            <a:r>
              <a:rPr lang="en-US" sz="2000" b="0" i="0" dirty="0">
                <a:solidFill>
                  <a:srgbClr val="000000"/>
                </a:solidFill>
                <a:effectLst/>
              </a:rPr>
              <a:t>thers. )</a:t>
            </a:r>
          </a:p>
          <a:p>
            <a:pPr algn="l">
              <a:buFont typeface="Arial" panose="020B0604020202020204" pitchFamily="34" charset="0"/>
              <a:buChar char="•"/>
            </a:pPr>
            <a:r>
              <a:rPr lang="en-US" sz="2000" b="0" i="0" dirty="0">
                <a:solidFill>
                  <a:srgbClr val="000000"/>
                </a:solidFill>
                <a:effectLst/>
              </a:rPr>
              <a:t>Some systems have more complicated access control, allowing or denying specific accesses to specifically named users or groups.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sng" strike="noStrike" kern="1200" cap="none" spc="0" normalizeH="0" baseline="0" noProof="0" dirty="0">
              <a:ln>
                <a:noFill/>
              </a:ln>
              <a:solidFill>
                <a:srgbClr val="4472C4"/>
              </a:solidFill>
              <a:effectLst/>
              <a:uLnTx/>
              <a:uFillTx/>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8D03DB7-A3DE-44CA-B506-164518A6AD2D}"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9694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97694"/>
            <a:ext cx="10259472" cy="4862870"/>
          </a:xfrm>
          <a:prstGeom prst="rect">
            <a:avLst/>
          </a:prstGeom>
          <a:noFill/>
        </p:spPr>
        <p:txBody>
          <a:bodyPr wrap="square" rtlCol="0">
            <a:spAutoFit/>
          </a:bodyPr>
          <a:lstStyle/>
          <a:p>
            <a:pPr>
              <a:defRPr/>
            </a:pPr>
            <a:r>
              <a:rPr lang="en-IN" sz="2400" b="1" u="sng" dirty="0">
                <a:solidFill>
                  <a:srgbClr val="4472C4"/>
                </a:solidFill>
                <a:latin typeface="Calibri" panose="020F0502020204030204"/>
              </a:rPr>
              <a:t>Consistency Semantics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algn="just"/>
            <a:r>
              <a:rPr lang="en-US" sz="2000" b="1" i="1" dirty="0">
                <a:solidFill>
                  <a:srgbClr val="000000"/>
                </a:solidFill>
                <a:effectLst/>
                <a:latin typeface="Times New Roman" panose="02020603050405020304" pitchFamily="18" charset="0"/>
              </a:rPr>
              <a:t>Consistency Semantics</a:t>
            </a:r>
            <a:r>
              <a:rPr lang="en-US" sz="2000" b="0" i="0" dirty="0">
                <a:solidFill>
                  <a:srgbClr val="000000"/>
                </a:solidFill>
                <a:effectLst/>
                <a:latin typeface="Times New Roman" panose="02020603050405020304" pitchFamily="18" charset="0"/>
              </a:rPr>
              <a:t> deals with the consistency between the views of shared files on a networked system. When one user changes the file, when do other users see the changes?</a:t>
            </a:r>
          </a:p>
          <a:p>
            <a:pPr marL="800100" lvl="1" indent="-342900" algn="just">
              <a:buFont typeface="Wingdings" panose="05000000000000000000" pitchFamily="2" charset="2"/>
              <a:buChar char="Ø"/>
            </a:pPr>
            <a:r>
              <a:rPr lang="en-US" sz="2000" b="0" i="0" dirty="0">
                <a:solidFill>
                  <a:srgbClr val="000000"/>
                </a:solidFill>
                <a:effectLst/>
              </a:rPr>
              <a:t>The UNIX file system uses the following semantics: Writes to an open file are immediately visible to any other user who has the file open.</a:t>
            </a:r>
          </a:p>
          <a:p>
            <a:pPr marL="800100" lvl="1" indent="-342900" algn="just">
              <a:buFont typeface="Wingdings" panose="05000000000000000000" pitchFamily="2" charset="2"/>
              <a:buChar char="Ø"/>
            </a:pPr>
            <a:r>
              <a:rPr lang="en-US" sz="2000" b="0" i="0" dirty="0">
                <a:solidFill>
                  <a:srgbClr val="000000"/>
                </a:solidFill>
                <a:effectLst/>
              </a:rPr>
              <a:t>One implementation uses a shared location pointer, which is adjusted for all sharing users.</a:t>
            </a:r>
          </a:p>
          <a:p>
            <a:pPr marL="800100" lvl="1" indent="-342900" algn="just">
              <a:buFont typeface="Wingdings" panose="05000000000000000000" pitchFamily="2" charset="2"/>
              <a:buChar char="Ø"/>
            </a:pPr>
            <a:r>
              <a:rPr lang="en-US" sz="2000" b="0" i="0" dirty="0">
                <a:solidFill>
                  <a:srgbClr val="000000"/>
                </a:solidFill>
                <a:effectLst/>
              </a:rPr>
              <a:t>The Andrew File System, AFS uses the following semantics: Writes to an open file are not immediately visible to other users.</a:t>
            </a:r>
          </a:p>
          <a:p>
            <a:pPr marL="800100" lvl="1" indent="-342900" algn="just">
              <a:buFont typeface="Wingdings" panose="05000000000000000000" pitchFamily="2" charset="2"/>
              <a:buChar char="Ø"/>
            </a:pPr>
            <a:r>
              <a:rPr lang="en-US" sz="2000" b="0" i="0" dirty="0">
                <a:solidFill>
                  <a:srgbClr val="000000"/>
                </a:solidFill>
                <a:effectLst/>
              </a:rPr>
              <a:t>When a file is closed, any changes made become available only to users who open the file at a later time.</a:t>
            </a:r>
          </a:p>
          <a:p>
            <a:pPr marL="800100" marR="0" lvl="1"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IN" sz="20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840AD1-E5EB-4534-9804-098ECCBB023D}"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05233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573797" cy="37548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File Protection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b="1" u="sng" dirty="0">
              <a:solidFill>
                <a:srgbClr val="4472C4"/>
              </a:solidFill>
              <a:latin typeface="Calibri" panose="020F0502020204030204"/>
            </a:endParaRPr>
          </a:p>
          <a:p>
            <a:pPr marL="342900" indent="-342900" algn="l">
              <a:buFont typeface="Wingdings" panose="05000000000000000000" pitchFamily="2" charset="2"/>
              <a:buChar char="Ø"/>
            </a:pPr>
            <a:r>
              <a:rPr lang="en-US" sz="2000" b="0" i="0" dirty="0">
                <a:solidFill>
                  <a:srgbClr val="000000"/>
                </a:solidFill>
                <a:effectLst/>
              </a:rPr>
              <a:t>Files must be kept safe for reliability ( against accidental damage ), and protection ( against deliberate malicious access. ) The former is usually managed with backup copies. This section discusses the latter.</a:t>
            </a:r>
          </a:p>
          <a:p>
            <a:pPr marL="342900" indent="-342900" algn="l">
              <a:buFont typeface="Wingdings" panose="05000000000000000000" pitchFamily="2" charset="2"/>
              <a:buChar char="Ø"/>
            </a:pPr>
            <a:r>
              <a:rPr lang="en-US" sz="2000" b="0" i="0" dirty="0">
                <a:solidFill>
                  <a:srgbClr val="000000"/>
                </a:solidFill>
                <a:effectLst/>
              </a:rPr>
              <a:t>One simple protection scheme is to remove all access to a file. However this makes the file unusable, so some sort of controlled access must be arranged.</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IN" sz="2400" b="1" u="sng" dirty="0">
              <a:solidFill>
                <a:srgbClr val="4472C4"/>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A0187F6-3347-44AC-AC24-350FFB5C3493}"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19551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573797" cy="523220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File Protection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b="1" u="sng" dirty="0">
              <a:solidFill>
                <a:srgbClr val="4472C4"/>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dirty="0">
                <a:solidFill>
                  <a:srgbClr val="000000"/>
                </a:solidFill>
                <a:effectLst/>
              </a:rPr>
              <a:t>Types of Access</a:t>
            </a:r>
          </a:p>
          <a:p>
            <a:pPr marL="800100" lvl="1" indent="-342900">
              <a:buFont typeface="Wingdings" panose="05000000000000000000" pitchFamily="2" charset="2"/>
              <a:buChar char="Ø"/>
            </a:pPr>
            <a:r>
              <a:rPr lang="en-US" sz="2000" b="0" i="0" dirty="0">
                <a:solidFill>
                  <a:srgbClr val="000000"/>
                </a:solidFill>
                <a:effectLst/>
              </a:rPr>
              <a:t>The following low-level operations are often controlled:</a:t>
            </a:r>
          </a:p>
          <a:p>
            <a:pPr marL="1257300" lvl="2" indent="-342900">
              <a:buFont typeface="Wingdings" panose="05000000000000000000" pitchFamily="2" charset="2"/>
              <a:buChar char="Ø"/>
            </a:pPr>
            <a:r>
              <a:rPr lang="en-US" sz="2000" b="0" i="0" dirty="0">
                <a:solidFill>
                  <a:srgbClr val="000000"/>
                </a:solidFill>
                <a:effectLst/>
              </a:rPr>
              <a:t>Read - View the contents of the file</a:t>
            </a:r>
          </a:p>
          <a:p>
            <a:pPr marL="1257300" lvl="2" indent="-342900">
              <a:buFont typeface="Wingdings" panose="05000000000000000000" pitchFamily="2" charset="2"/>
              <a:buChar char="Ø"/>
            </a:pPr>
            <a:r>
              <a:rPr lang="en-US" sz="2000" b="0" i="0" dirty="0">
                <a:solidFill>
                  <a:srgbClr val="000000"/>
                </a:solidFill>
                <a:effectLst/>
              </a:rPr>
              <a:t>Write - Change the contents of the file.</a:t>
            </a:r>
          </a:p>
          <a:p>
            <a:pPr marL="1257300" lvl="2" indent="-342900">
              <a:buFont typeface="Wingdings" panose="05000000000000000000" pitchFamily="2" charset="2"/>
              <a:buChar char="Ø"/>
            </a:pPr>
            <a:r>
              <a:rPr lang="en-US" sz="2000" b="0" i="0" dirty="0">
                <a:solidFill>
                  <a:srgbClr val="000000"/>
                </a:solidFill>
                <a:effectLst/>
              </a:rPr>
              <a:t>Execute - Load the file onto the CPU and follow the instructions contained therein.</a:t>
            </a:r>
          </a:p>
          <a:p>
            <a:pPr marL="1257300" lvl="2" indent="-342900">
              <a:buFont typeface="Wingdings" panose="05000000000000000000" pitchFamily="2" charset="2"/>
              <a:buChar char="Ø"/>
            </a:pPr>
            <a:r>
              <a:rPr lang="en-US" sz="2000" b="0" i="0" dirty="0">
                <a:solidFill>
                  <a:srgbClr val="000000"/>
                </a:solidFill>
                <a:effectLst/>
              </a:rPr>
              <a:t>Append - Add to the end of an existing file.</a:t>
            </a:r>
          </a:p>
          <a:p>
            <a:pPr marL="1257300" lvl="2" indent="-342900">
              <a:buFont typeface="Wingdings" panose="05000000000000000000" pitchFamily="2" charset="2"/>
              <a:buChar char="Ø"/>
            </a:pPr>
            <a:r>
              <a:rPr lang="en-US" sz="2000" b="0" i="0" dirty="0">
                <a:solidFill>
                  <a:srgbClr val="000000"/>
                </a:solidFill>
                <a:effectLst/>
              </a:rPr>
              <a:t>Delete - Remove a file from the system.</a:t>
            </a:r>
          </a:p>
          <a:p>
            <a:pPr marL="1257300" lvl="2" indent="-342900">
              <a:buFont typeface="Wingdings" panose="05000000000000000000" pitchFamily="2" charset="2"/>
              <a:buChar char="Ø"/>
            </a:pPr>
            <a:r>
              <a:rPr lang="en-US" sz="2000" b="0" i="0" dirty="0">
                <a:solidFill>
                  <a:srgbClr val="000000"/>
                </a:solidFill>
                <a:effectLst/>
              </a:rPr>
              <a:t>List -View the name and other attributes of files on the system.</a:t>
            </a:r>
          </a:p>
          <a:p>
            <a:pPr marL="800100" lvl="1" indent="-342900">
              <a:buFont typeface="Wingdings" panose="05000000000000000000" pitchFamily="2" charset="2"/>
              <a:buChar char="Ø"/>
            </a:pPr>
            <a:r>
              <a:rPr lang="en-US" sz="2000" b="0" i="0" dirty="0">
                <a:solidFill>
                  <a:srgbClr val="000000"/>
                </a:solidFill>
                <a:effectLst/>
              </a:rPr>
              <a:t>Higher-level operations, such as copy, can generally be performed through combinations of the above.</a:t>
            </a:r>
          </a:p>
          <a:p>
            <a:pPr marL="800100" lvl="1" indent="-342900">
              <a:buFont typeface="Wingdings" panose="05000000000000000000" pitchFamily="2" charset="2"/>
              <a:buChar char="Ø"/>
              <a:defRPr/>
            </a:pPr>
            <a:endParaRPr kumimoji="0" lang="en-IN" sz="2000" b="1" i="0" u="sng" strike="noStrike" kern="1200" cap="none" spc="0" normalizeH="0" baseline="0" noProof="0" dirty="0">
              <a:ln>
                <a:noFill/>
              </a:ln>
              <a:solidFill>
                <a:srgbClr val="4472C4"/>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BBD1937-B37C-4785-A0E0-D621D5453AA4}"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020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3" y="1669119"/>
            <a:ext cx="10573797" cy="44319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rPr>
              <a:t>Virtual Memory: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ea typeface="+mn-ea"/>
                <a:cs typeface="+mn-cs"/>
              </a:rPr>
              <a:t>Virtual memory is a technique that allows the execution of processes that may not be completely in memory.</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ea typeface="+mn-ea"/>
                <a:cs typeface="+mn-cs"/>
              </a:rPr>
              <a:t>Something which appear to be present actually it is not. </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ea typeface="+mn-ea"/>
                <a:cs typeface="+mn-cs"/>
              </a:rPr>
              <a:t>It gives illusion to user.</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ea typeface="+mn-ea"/>
                <a:cs typeface="+mn-cs"/>
              </a:rPr>
              <a:t>The size of the program can be larger than the capacity of main memory.</a:t>
            </a:r>
          </a:p>
          <a:p>
            <a:pPr marL="1200150" marR="0" lvl="2"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ea typeface="+mn-ea"/>
                <a:cs typeface="+mn-cs"/>
              </a:rPr>
              <a:t>A programmer can write a program which requires more memory than the capacity of the main memory. Such a program can be executed using virtual memory technique.</a:t>
            </a:r>
          </a:p>
          <a:p>
            <a:pPr marL="1200150" marR="0" lvl="2"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err="1">
                <a:ln>
                  <a:noFill/>
                </a:ln>
                <a:solidFill>
                  <a:prstClr val="black"/>
                </a:solidFill>
                <a:effectLst/>
                <a:uLnTx/>
                <a:uFillTx/>
                <a:ea typeface="+mn-ea"/>
                <a:cs typeface="+mn-cs"/>
              </a:rPr>
              <a:t>Eg.</a:t>
            </a:r>
            <a:r>
              <a:rPr kumimoji="0" lang="en-US" sz="1800" b="0" i="0" u="none" strike="noStrike" kern="1200" cap="none" spc="0" normalizeH="0" baseline="0" noProof="0" dirty="0">
                <a:ln>
                  <a:noFill/>
                </a:ln>
                <a:solidFill>
                  <a:prstClr val="black"/>
                </a:solidFill>
                <a:effectLst/>
                <a:uLnTx/>
                <a:uFillTx/>
                <a:ea typeface="+mn-ea"/>
                <a:cs typeface="+mn-cs"/>
              </a:rPr>
              <a:t> 16GB program can be executed with 4GB Main memory</a:t>
            </a:r>
          </a:p>
          <a:p>
            <a:pPr marL="1200150" marR="0" lvl="2"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ea typeface="+mn-ea"/>
                <a:cs typeface="+mn-cs"/>
              </a:rPr>
              <a:t>Only part of the program need to be in memory for execution.</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ea typeface="+mn-ea"/>
                <a:cs typeface="+mn-cs"/>
              </a:rPr>
              <a:t>In many cases, in the course of execution of a program, some part of the program may never be executed. E.g., code in programs that handle unusual error conditions will not be executed (needed) most of the time. </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ea typeface="+mn-ea"/>
                <a:cs typeface="+mn-cs"/>
              </a:rPr>
              <a:t>And even if the whole program is needed, it may not all be needed at the same time.</a:t>
            </a: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82A8537-A8BB-4D30-A654-F2936EF3FDA6}"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28177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573797" cy="37548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File Protection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u="sng" dirty="0">
                <a:solidFill>
                  <a:srgbClr val="4472C4"/>
                </a:solidFill>
                <a:latin typeface="Calibri" panose="020F0502020204030204"/>
              </a:rPr>
              <a:t>Access Control</a:t>
            </a: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800100" lvl="1" indent="-342900">
              <a:buFont typeface="Wingdings" panose="05000000000000000000" pitchFamily="2" charset="2"/>
              <a:buChar char="Ø"/>
              <a:defRPr/>
            </a:pPr>
            <a:r>
              <a:rPr lang="en-US" sz="2000" b="0" i="0" dirty="0">
                <a:solidFill>
                  <a:srgbClr val="000000"/>
                </a:solidFill>
                <a:effectLst/>
              </a:rPr>
              <a:t>One approach is to have complicated</a:t>
            </a:r>
            <a:r>
              <a:rPr lang="en-US" sz="2000" b="1" i="1" dirty="0">
                <a:solidFill>
                  <a:srgbClr val="000000"/>
                </a:solidFill>
                <a:effectLst/>
              </a:rPr>
              <a:t> Access Control Lists, ACL, </a:t>
            </a:r>
            <a:r>
              <a:rPr lang="en-US" sz="2000" b="0" i="0" dirty="0">
                <a:solidFill>
                  <a:srgbClr val="000000"/>
                </a:solidFill>
                <a:effectLst/>
              </a:rPr>
              <a:t>which specify exactly what access is allowed or denied for specific users or groups.</a:t>
            </a:r>
          </a:p>
          <a:p>
            <a:pPr marL="800100" lvl="1" indent="-342900">
              <a:buFont typeface="Wingdings" panose="05000000000000000000" pitchFamily="2" charset="2"/>
              <a:buChar char="Ø"/>
              <a:defRPr/>
            </a:pPr>
            <a:r>
              <a:rPr lang="en-US" sz="2000" b="0" i="0" dirty="0">
                <a:solidFill>
                  <a:srgbClr val="000000"/>
                </a:solidFill>
                <a:effectLst/>
              </a:rPr>
              <a:t>UNIX uses a set of 9 access control bits, in three groups of three. These correspond to R, W, and X permissions for each of the Owner, Group, and Others. </a:t>
            </a:r>
          </a:p>
          <a:p>
            <a:pPr marL="800100" lvl="1" indent="-342900">
              <a:buFont typeface="Wingdings" panose="05000000000000000000" pitchFamily="2" charset="2"/>
              <a:buChar char="Ø"/>
              <a:defRPr/>
            </a:pPr>
            <a:endParaRPr kumimoji="0" lang="en-IN" sz="2000" b="1" i="0" u="sng" strike="noStrike" kern="1200" cap="none" spc="0" normalizeH="0" baseline="0" noProof="0" dirty="0">
              <a:ln>
                <a:noFill/>
              </a:ln>
              <a:solidFill>
                <a:srgbClr val="4472C4"/>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F8BEDA-4AA1-497A-95E1-1C80DCFF3FA4}"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83414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573797" cy="52937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File Protection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b="1" u="sng" dirty="0">
              <a:solidFill>
                <a:srgbClr val="4472C4"/>
              </a:solidFill>
              <a:latin typeface="Calibri" panose="020F0502020204030204"/>
            </a:endParaRPr>
          </a:p>
          <a:p>
            <a:pPr algn="l"/>
            <a:r>
              <a:rPr lang="en-US" sz="2000" b="1" i="0" dirty="0">
                <a:solidFill>
                  <a:srgbClr val="000000"/>
                </a:solidFill>
                <a:effectLst/>
              </a:rPr>
              <a:t>Other Protection Approaches and Issues</a:t>
            </a:r>
          </a:p>
          <a:p>
            <a:pPr algn="l"/>
            <a:endParaRPr lang="en-US" sz="2000" b="1" i="0" dirty="0">
              <a:solidFill>
                <a:srgbClr val="000000"/>
              </a:solidFill>
              <a:effectLst/>
            </a:endParaRPr>
          </a:p>
          <a:p>
            <a:pPr marL="800100" lvl="1" indent="-342900">
              <a:buFont typeface="Wingdings" panose="05000000000000000000" pitchFamily="2" charset="2"/>
              <a:buChar char="Ø"/>
            </a:pPr>
            <a:r>
              <a:rPr lang="en-US" sz="2000" b="0" i="0" dirty="0">
                <a:solidFill>
                  <a:srgbClr val="000000"/>
                </a:solidFill>
                <a:effectLst/>
              </a:rPr>
              <a:t>Some systems can apply passwords, either to individual files, or to specific sub-directories, or to the entire system. There is a trade-off between the number of passwords that must be maintained ( and remembered by the users ) and the amount of information that is vulnerable to a lost or forgotten password.</a:t>
            </a:r>
          </a:p>
          <a:p>
            <a:pPr marL="800100" lvl="1" indent="-342900">
              <a:buFont typeface="Wingdings" panose="05000000000000000000" pitchFamily="2" charset="2"/>
              <a:buChar char="Ø"/>
            </a:pPr>
            <a:r>
              <a:rPr lang="en-US" sz="2000" b="0" i="0" dirty="0">
                <a:solidFill>
                  <a:srgbClr val="000000"/>
                </a:solidFill>
                <a:effectLst/>
              </a:rPr>
              <a:t>Older systems which did not originally have multi-user file access permissions ( DOS and older versions of Mac ) must now be </a:t>
            </a:r>
            <a:r>
              <a:rPr lang="en-US" sz="2000" b="1" i="1" dirty="0">
                <a:solidFill>
                  <a:srgbClr val="000000"/>
                </a:solidFill>
                <a:effectLst/>
              </a:rPr>
              <a:t>retrofitted</a:t>
            </a:r>
            <a:r>
              <a:rPr lang="en-US" sz="2000" b="0" i="0" dirty="0">
                <a:solidFill>
                  <a:srgbClr val="000000"/>
                </a:solidFill>
                <a:effectLst/>
              </a:rPr>
              <a:t> if they are to share files on a network.</a:t>
            </a:r>
          </a:p>
          <a:p>
            <a:pPr marL="800100" lvl="1" indent="-342900">
              <a:buFont typeface="Wingdings" panose="05000000000000000000" pitchFamily="2" charset="2"/>
              <a:buChar char="Ø"/>
            </a:pPr>
            <a:r>
              <a:rPr lang="en-US" sz="2000" b="0" i="0" dirty="0">
                <a:solidFill>
                  <a:srgbClr val="000000"/>
                </a:solidFill>
                <a:effectLst/>
              </a:rPr>
              <a:t>Access to a file requires access to all the files along its path as well. In a cyclic directory structure, users may have different access to the same file accessed through different paths.</a:t>
            </a:r>
          </a:p>
          <a:p>
            <a:pPr lvl="1">
              <a:defRPr/>
            </a:pPr>
            <a:endParaRPr lang="en-IN" sz="2400" b="1" u="sng" dirty="0">
              <a:solidFill>
                <a:srgbClr val="4472C4"/>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0288BF-F7FF-4E80-B76B-FC171D70A9F3}"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3203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573797" cy="510909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rPr>
              <a:t>File Protection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a:tabLst>
                <a:tab pos="1833563" algn="l"/>
                <a:tab pos="4459288" algn="l"/>
                <a:tab pos="5195888" algn="l"/>
                <a:tab pos="5888038" algn="l"/>
              </a:tabLst>
            </a:pPr>
            <a:r>
              <a:rPr lang="en-US" altLang="en-US" sz="2000" dirty="0"/>
              <a:t>Mode of access:  read, write, execute</a:t>
            </a:r>
          </a:p>
          <a:p>
            <a:pPr>
              <a:tabLst>
                <a:tab pos="1833563" algn="l"/>
                <a:tab pos="4459288" algn="l"/>
                <a:tab pos="5195888" algn="l"/>
                <a:tab pos="5888038" algn="l"/>
              </a:tabLst>
            </a:pPr>
            <a:r>
              <a:rPr lang="en-US" altLang="en-US" sz="2000" dirty="0"/>
              <a:t>Three classes of users</a:t>
            </a:r>
          </a:p>
          <a:p>
            <a:pPr>
              <a:spcBef>
                <a:spcPct val="10000"/>
              </a:spcBef>
              <a:buFontTx/>
              <a:buNone/>
              <a:tabLst>
                <a:tab pos="1833563" algn="l"/>
                <a:tab pos="4459288" algn="l"/>
                <a:tab pos="5195888" algn="l"/>
                <a:tab pos="5888038" algn="l"/>
              </a:tabLst>
            </a:pPr>
            <a:r>
              <a:rPr lang="en-US" altLang="en-US" sz="2000" dirty="0"/>
              <a:t>				</a:t>
            </a:r>
          </a:p>
          <a:p>
            <a:pPr>
              <a:spcBef>
                <a:spcPct val="10000"/>
              </a:spcBef>
              <a:buFontTx/>
              <a:buNone/>
              <a:tabLst>
                <a:tab pos="1833563" algn="l"/>
                <a:tab pos="4459288" algn="l"/>
                <a:tab pos="5195888" algn="l"/>
                <a:tab pos="5888038" algn="l"/>
              </a:tabLst>
            </a:pPr>
            <a:r>
              <a:rPr lang="en-US" altLang="en-US" sz="2000" dirty="0"/>
              <a:t>a) owner access 	  RWX	</a:t>
            </a:r>
            <a:r>
              <a:rPr lang="en-US" altLang="en-US" sz="2000" dirty="0">
                <a:sym typeface="Symbol" panose="05050102010706020507" pitchFamily="18" charset="2"/>
              </a:rPr>
              <a:t>	1 1 1</a:t>
            </a:r>
            <a:br>
              <a:rPr lang="en-US" altLang="en-US" sz="2000" dirty="0">
                <a:sym typeface="Symbol" panose="05050102010706020507" pitchFamily="18" charset="2"/>
              </a:rPr>
            </a:br>
            <a:r>
              <a:rPr lang="en-US" altLang="en-US" sz="2000" dirty="0">
                <a:sym typeface="Symbol" panose="05050102010706020507" pitchFamily="18" charset="2"/>
              </a:rPr>
              <a:t>				</a:t>
            </a:r>
          </a:p>
          <a:p>
            <a:pPr>
              <a:spcBef>
                <a:spcPct val="10000"/>
              </a:spcBef>
              <a:buFontTx/>
              <a:buNone/>
              <a:tabLst>
                <a:tab pos="1833563" algn="l"/>
                <a:tab pos="4459288" algn="l"/>
                <a:tab pos="5195888" algn="l"/>
                <a:tab pos="5888038" algn="l"/>
              </a:tabLst>
            </a:pPr>
            <a:r>
              <a:rPr lang="en-US" altLang="en-US" sz="2000" dirty="0">
                <a:sym typeface="Symbol" panose="05050102010706020507" pitchFamily="18" charset="2"/>
              </a:rPr>
              <a:t>b) groups access 	 RWX 	 	1 1 0</a:t>
            </a:r>
          </a:p>
          <a:p>
            <a:pPr>
              <a:spcBef>
                <a:spcPct val="10000"/>
              </a:spcBef>
              <a:buFontTx/>
              <a:buNone/>
              <a:tabLst>
                <a:tab pos="1833563" algn="l"/>
                <a:tab pos="4459288" algn="l"/>
                <a:tab pos="5195888" algn="l"/>
                <a:tab pos="5888038" algn="l"/>
              </a:tabLst>
            </a:pPr>
            <a:r>
              <a:rPr lang="en-US" altLang="en-US" sz="2000" dirty="0">
                <a:sym typeface="Symbol" panose="05050102010706020507" pitchFamily="18" charset="2"/>
              </a:rPr>
              <a:t>c) public access	 RWX 	 	0 0 1</a:t>
            </a:r>
          </a:p>
          <a:p>
            <a:pPr>
              <a:tabLst>
                <a:tab pos="1833563" algn="l"/>
                <a:tab pos="4459288" algn="l"/>
                <a:tab pos="5195888" algn="l"/>
                <a:tab pos="5888038" algn="l"/>
              </a:tabLst>
            </a:pPr>
            <a:r>
              <a:rPr lang="en-US" altLang="en-US" sz="2000" dirty="0">
                <a:sym typeface="Symbol" panose="05050102010706020507" pitchFamily="18" charset="2"/>
              </a:rPr>
              <a:t>Ask manager to create a group (unique name), say G, and add some users to the group.</a:t>
            </a:r>
          </a:p>
          <a:p>
            <a:pPr>
              <a:tabLst>
                <a:tab pos="1833563" algn="l"/>
                <a:tab pos="4459288" algn="l"/>
                <a:tab pos="5195888" algn="l"/>
                <a:tab pos="5888038" algn="l"/>
              </a:tabLst>
            </a:pPr>
            <a:r>
              <a:rPr lang="en-US" altLang="en-US" sz="2000" dirty="0">
                <a:sym typeface="Symbol" panose="05050102010706020507" pitchFamily="18" charset="2"/>
              </a:rPr>
              <a:t>For a particular file (say </a:t>
            </a:r>
            <a:r>
              <a:rPr lang="en-US" altLang="en-US" sz="2000" i="1" dirty="0">
                <a:sym typeface="Symbol" panose="05050102010706020507" pitchFamily="18" charset="2"/>
              </a:rPr>
              <a:t>game</a:t>
            </a:r>
            <a:r>
              <a:rPr lang="en-US" altLang="en-US" sz="2000" dirty="0">
                <a:sym typeface="Symbol" panose="05050102010706020507" pitchFamily="18" charset="2"/>
              </a:rPr>
              <a:t>) or subdirectory, define an appropriate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23949E1-11BC-4E7A-8524-F7835826349B}"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8139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002" y="1697694"/>
            <a:ext cx="1057379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rPr>
              <a:t>Virtual Memory: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215C58-36FC-4CBF-BF65-6B02BCECDCA0}"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29-10-2020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IV Filemanagement</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58C71AA-F4EC-492E-B037-F929DDBB3684}"/>
              </a:ext>
            </a:extLst>
          </p:cNvPr>
          <p:cNvPicPr>
            <a:picLocks noChangeAspect="1"/>
          </p:cNvPicPr>
          <p:nvPr/>
        </p:nvPicPr>
        <p:blipFill>
          <a:blip r:embed="rId2"/>
          <a:stretch>
            <a:fillRect/>
          </a:stretch>
        </p:blipFill>
        <p:spPr>
          <a:xfrm>
            <a:off x="2447925" y="2285999"/>
            <a:ext cx="8096250" cy="3800475"/>
          </a:xfrm>
          <a:prstGeom prst="rect">
            <a:avLst/>
          </a:prstGeom>
        </p:spPr>
      </p:pic>
    </p:spTree>
    <p:extLst>
      <p:ext uri="{BB962C8B-B14F-4D97-AF65-F5344CB8AC3E}">
        <p14:creationId xmlns:p14="http://schemas.microsoft.com/office/powerpoint/2010/main" val="856735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3839</TotalTime>
  <Words>5333</Words>
  <Application>Microsoft Office PowerPoint</Application>
  <PresentationFormat>Widescreen</PresentationFormat>
  <Paragraphs>734</Paragraphs>
  <Slides>82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82</vt:i4>
      </vt:variant>
    </vt:vector>
  </HeadingPairs>
  <TitlesOfParts>
    <vt:vector size="93" baseType="lpstr">
      <vt:lpstr>Arial</vt:lpstr>
      <vt:lpstr>Arimo</vt:lpstr>
      <vt:lpstr>Calibri</vt:lpstr>
      <vt:lpstr>Calibri Light</vt:lpstr>
      <vt:lpstr>Helvetica</vt:lpstr>
      <vt:lpstr>Helvetica-Bold</vt:lpstr>
      <vt:lpstr>Roboto</vt:lpstr>
      <vt:lpstr>Symbol</vt:lpstr>
      <vt:lpstr>Times New Roman</vt:lpstr>
      <vt:lpstr>Wingdings</vt:lpstr>
      <vt:lpstr>Office Theme</vt:lpstr>
      <vt:lpstr>Subject Code: SCS1301  Subject Name: Operating System UNIT III  Faculty Name: Dr. P. AJITHA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Internet</dc:creator>
  <cp:lastModifiedBy>Ajitha Ponnupillai</cp:lastModifiedBy>
  <cp:revision>195</cp:revision>
  <dcterms:created xsi:type="dcterms:W3CDTF">2020-08-09T03:09:59Z</dcterms:created>
  <dcterms:modified xsi:type="dcterms:W3CDTF">2020-10-29T05:00:52Z</dcterms:modified>
</cp:coreProperties>
</file>