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9.xml" ContentType="application/vnd.openxmlformats-officedocument.presentationml.slide+xml"/>
  <Override PartName="/ppt/slides/slide118.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9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 id="2147483672" r:id="rId3"/>
    <p:sldMasterId id="2147483660" r:id="rId4"/>
  </p:sldMasterIdLst>
  <p:notesMasterIdLst>
    <p:notesMasterId r:id="rId131"/>
  </p:notesMasterIdLst>
  <p:handoutMasterIdLst>
    <p:handoutMasterId r:id="rId132"/>
  </p:handoutMasterIdLst>
  <p:sldIdLst>
    <p:sldId id="275" r:id="rId5"/>
    <p:sldId id="278" r:id="rId6"/>
    <p:sldId id="310" r:id="rId7"/>
    <p:sldId id="311" r:id="rId8"/>
    <p:sldId id="301" r:id="rId9"/>
    <p:sldId id="309" r:id="rId10"/>
    <p:sldId id="302" r:id="rId11"/>
    <p:sldId id="303" r:id="rId12"/>
    <p:sldId id="313" r:id="rId13"/>
    <p:sldId id="304" r:id="rId14"/>
    <p:sldId id="307" r:id="rId15"/>
    <p:sldId id="305" r:id="rId16"/>
    <p:sldId id="308" r:id="rId17"/>
    <p:sldId id="312" r:id="rId18"/>
    <p:sldId id="306" r:id="rId19"/>
    <p:sldId id="318" r:id="rId20"/>
    <p:sldId id="319" r:id="rId21"/>
    <p:sldId id="316" r:id="rId22"/>
    <p:sldId id="299" r:id="rId23"/>
    <p:sldId id="317" r:id="rId24"/>
    <p:sldId id="323" r:id="rId25"/>
    <p:sldId id="324" r:id="rId26"/>
    <p:sldId id="354" r:id="rId27"/>
    <p:sldId id="322" r:id="rId28"/>
    <p:sldId id="355" r:id="rId29"/>
    <p:sldId id="325" r:id="rId30"/>
    <p:sldId id="350" r:id="rId31"/>
    <p:sldId id="349" r:id="rId32"/>
    <p:sldId id="351" r:id="rId33"/>
    <p:sldId id="352" r:id="rId34"/>
    <p:sldId id="329" r:id="rId35"/>
    <p:sldId id="353" r:id="rId36"/>
    <p:sldId id="326" r:id="rId37"/>
    <p:sldId id="330" r:id="rId38"/>
    <p:sldId id="331" r:id="rId39"/>
    <p:sldId id="356" r:id="rId40"/>
    <p:sldId id="327" r:id="rId41"/>
    <p:sldId id="332" r:id="rId42"/>
    <p:sldId id="333" r:id="rId43"/>
    <p:sldId id="339" r:id="rId44"/>
    <p:sldId id="340" r:id="rId45"/>
    <p:sldId id="334" r:id="rId46"/>
    <p:sldId id="342" r:id="rId47"/>
    <p:sldId id="343" r:id="rId48"/>
    <p:sldId id="344" r:id="rId49"/>
    <p:sldId id="345" r:id="rId50"/>
    <p:sldId id="368" r:id="rId51"/>
    <p:sldId id="357" r:id="rId52"/>
    <p:sldId id="360" r:id="rId53"/>
    <p:sldId id="361" r:id="rId54"/>
    <p:sldId id="362" r:id="rId55"/>
    <p:sldId id="363" r:id="rId56"/>
    <p:sldId id="369" r:id="rId57"/>
    <p:sldId id="370" r:id="rId58"/>
    <p:sldId id="364" r:id="rId59"/>
    <p:sldId id="365" r:id="rId60"/>
    <p:sldId id="366" r:id="rId61"/>
    <p:sldId id="367" r:id="rId62"/>
    <p:sldId id="387" r:id="rId63"/>
    <p:sldId id="358" r:id="rId64"/>
    <p:sldId id="386" r:id="rId65"/>
    <p:sldId id="373" r:id="rId66"/>
    <p:sldId id="391" r:id="rId67"/>
    <p:sldId id="371" r:id="rId68"/>
    <p:sldId id="372" r:id="rId69"/>
    <p:sldId id="378" r:id="rId70"/>
    <p:sldId id="379" r:id="rId71"/>
    <p:sldId id="382" r:id="rId72"/>
    <p:sldId id="381" r:id="rId73"/>
    <p:sldId id="385" r:id="rId74"/>
    <p:sldId id="384" r:id="rId75"/>
    <p:sldId id="383" r:id="rId76"/>
    <p:sldId id="393" r:id="rId77"/>
    <p:sldId id="397" r:id="rId78"/>
    <p:sldId id="398" r:id="rId79"/>
    <p:sldId id="399" r:id="rId80"/>
    <p:sldId id="400" r:id="rId81"/>
    <p:sldId id="401" r:id="rId82"/>
    <p:sldId id="405" r:id="rId83"/>
    <p:sldId id="416" r:id="rId84"/>
    <p:sldId id="417" r:id="rId85"/>
    <p:sldId id="406" r:id="rId86"/>
    <p:sldId id="404" r:id="rId87"/>
    <p:sldId id="421" r:id="rId88"/>
    <p:sldId id="410" r:id="rId89"/>
    <p:sldId id="423" r:id="rId90"/>
    <p:sldId id="408" r:id="rId91"/>
    <p:sldId id="407" r:id="rId92"/>
    <p:sldId id="396" r:id="rId93"/>
    <p:sldId id="412" r:id="rId94"/>
    <p:sldId id="413" r:id="rId95"/>
    <p:sldId id="414" r:id="rId96"/>
    <p:sldId id="422" r:id="rId97"/>
    <p:sldId id="419" r:id="rId98"/>
    <p:sldId id="418" r:id="rId99"/>
    <p:sldId id="420" r:id="rId100"/>
    <p:sldId id="415" r:id="rId101"/>
    <p:sldId id="424" r:id="rId102"/>
    <p:sldId id="426" r:id="rId103"/>
    <p:sldId id="427" r:id="rId104"/>
    <p:sldId id="428" r:id="rId105"/>
    <p:sldId id="425" r:id="rId106"/>
    <p:sldId id="429" r:id="rId107"/>
    <p:sldId id="430" r:id="rId108"/>
    <p:sldId id="431" r:id="rId109"/>
    <p:sldId id="432" r:id="rId110"/>
    <p:sldId id="446" r:id="rId111"/>
    <p:sldId id="441" r:id="rId112"/>
    <p:sldId id="453" r:id="rId113"/>
    <p:sldId id="454" r:id="rId114"/>
    <p:sldId id="434" r:id="rId115"/>
    <p:sldId id="442" r:id="rId116"/>
    <p:sldId id="448" r:id="rId117"/>
    <p:sldId id="459" r:id="rId118"/>
    <p:sldId id="460" r:id="rId119"/>
    <p:sldId id="449" r:id="rId120"/>
    <p:sldId id="450" r:id="rId121"/>
    <p:sldId id="451" r:id="rId122"/>
    <p:sldId id="458" r:id="rId123"/>
    <p:sldId id="444" r:id="rId124"/>
    <p:sldId id="437" r:id="rId125"/>
    <p:sldId id="438" r:id="rId126"/>
    <p:sldId id="439" r:id="rId127"/>
    <p:sldId id="445" r:id="rId128"/>
    <p:sldId id="455" r:id="rId129"/>
    <p:sldId id="292"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6AC577-97E0-4283-9BC9-18F87AA5B61B}" type="datetimeFigureOut">
              <a:rPr lang="en-US" smtClean="0"/>
              <a:pPr/>
              <a:t>10/15/2020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1E4492-6840-43AC-9356-795FF208BAC6}"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AE312-036D-4AFC-A526-11DAE0354725}" type="datetimeFigureOut">
              <a:rPr lang="en-US" smtClean="0"/>
              <a:pPr/>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01078-CCE8-4F49-A9F3-F780B173ECD5}"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E5F3AC-022A-463A-8A41-B3A572DFF95E}"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37FD5-4002-4444-9719-8E3D4099BF8E}"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6B47E-03E7-4189-BB3C-18C1B4AA6487}"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6F3ED-3814-44AB-9E85-5B7322E5C647}"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557A19-61F3-47AB-9807-50F245FEB37D}"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791C8-5F30-4F97-8BAB-DA909172325F}"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847CCD-F2A7-4062-A083-496575101B5E}"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20995-BBD3-4EF8-A5EC-328E9E76E10F}"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0B5622-60E9-4A3A-AEB8-E7759C766118}" type="datetime4">
              <a:rPr lang="en-US" smtClean="0"/>
              <a:pPr/>
              <a:t>October 15, 2020</a:t>
            </a:fld>
            <a:endParaRPr lang="en-US"/>
          </a:p>
        </p:txBody>
      </p:sp>
      <p:sp>
        <p:nvSpPr>
          <p:cNvPr id="8" name="Footer Placeholder 7"/>
          <p:cNvSpPr>
            <a:spLocks noGrp="1"/>
          </p:cNvSpPr>
          <p:nvPr>
            <p:ph type="ftr" sz="quarter" idx="11"/>
          </p:nvPr>
        </p:nvSpPr>
        <p:spPr/>
        <p:txBody>
          <a:bodyPr/>
          <a:lstStyle/>
          <a:p>
            <a:r>
              <a:rPr lang="en-US" smtClean="0"/>
              <a:t>SCS1303 Compiler Design</a:t>
            </a:r>
            <a:endParaRPr lang="en-US"/>
          </a:p>
        </p:txBody>
      </p:sp>
      <p:sp>
        <p:nvSpPr>
          <p:cNvPr id="9" name="Slide Number Placeholder 8"/>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A95B81-89D9-4EFC-82CE-86AFD57267EB}" type="datetime4">
              <a:rPr lang="en-US" smtClean="0"/>
              <a:pPr/>
              <a:t>October 15, 2020</a:t>
            </a:fld>
            <a:endParaRPr lang="en-US"/>
          </a:p>
        </p:txBody>
      </p:sp>
      <p:sp>
        <p:nvSpPr>
          <p:cNvPr id="4" name="Footer Placeholder 3"/>
          <p:cNvSpPr>
            <a:spLocks noGrp="1"/>
          </p:cNvSpPr>
          <p:nvPr>
            <p:ph type="ftr" sz="quarter" idx="11"/>
          </p:nvPr>
        </p:nvSpPr>
        <p:spPr/>
        <p:txBody>
          <a:bodyPr/>
          <a:lstStyle/>
          <a:p>
            <a:r>
              <a:rPr lang="en-US" smtClean="0"/>
              <a:t>SCS1303 Compiler Design</a:t>
            </a:r>
            <a:endParaRPr lang="en-US"/>
          </a:p>
        </p:txBody>
      </p:sp>
      <p:sp>
        <p:nvSpPr>
          <p:cNvPr id="5" name="Slide Number Placeholder 4"/>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CDD02-625E-4B76-93A7-5E03148E5116}" type="datetime4">
              <a:rPr lang="en-US" smtClean="0"/>
              <a:pPr/>
              <a:t>October 15, 2020</a:t>
            </a:fld>
            <a:endParaRPr lang="en-US"/>
          </a:p>
        </p:txBody>
      </p:sp>
      <p:sp>
        <p:nvSpPr>
          <p:cNvPr id="3" name="Footer Placeholder 2"/>
          <p:cNvSpPr>
            <a:spLocks noGrp="1"/>
          </p:cNvSpPr>
          <p:nvPr>
            <p:ph type="ftr" sz="quarter" idx="11"/>
          </p:nvPr>
        </p:nvSpPr>
        <p:spPr/>
        <p:txBody>
          <a:bodyPr/>
          <a:lstStyle/>
          <a:p>
            <a:r>
              <a:rPr lang="en-US" smtClean="0"/>
              <a:t>SCS1303 Compiler Design</a:t>
            </a:r>
            <a:endParaRPr lang="en-US"/>
          </a:p>
        </p:txBody>
      </p:sp>
      <p:sp>
        <p:nvSpPr>
          <p:cNvPr id="4" name="Slide Number Placeholder 3"/>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a:t>
            </a:fld>
            <a:endParaRPr lang="en-US"/>
          </a:p>
        </p:txBody>
      </p:sp>
      <p:pic>
        <p:nvPicPr>
          <p:cNvPr id="7" name="Picture 6" descr="logo.jpg"/>
          <p:cNvPicPr>
            <a:picLocks noChangeAspect="1"/>
          </p:cNvPicPr>
          <p:nvPr userDrawn="1"/>
        </p:nvPicPr>
        <p:blipFill>
          <a:blip r:embed="rId2" cstate="print"/>
          <a:stretch>
            <a:fillRect/>
          </a:stretch>
        </p:blipFill>
        <p:spPr>
          <a:xfrm>
            <a:off x="0" y="0"/>
            <a:ext cx="857222" cy="80007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527234-5501-45A2-B280-9F39FA63A443}"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BD653-19F2-4547-978A-DAB26BB21BC0}"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72073-D421-4DCB-94C6-B332866D8C11}"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B97E6-245E-4CA8-BB7D-EE48778101E6}"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B7AFD575-1625-4E3A-A9B0-800F53B6B5C0}"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7D5C2-52FC-4DAB-AC27-4181D699E9C0}"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8B7F6-4EFB-4C9D-99B1-3FF608EE22CF}"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C8F2CF-3969-480B-B0B0-E3A5212688AD}"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EE5A2-913F-444A-B732-3D30B303E33A}"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5467F6-9354-4474-B24F-092CB1437CFD}" type="datetime4">
              <a:rPr lang="en-US" smtClean="0"/>
              <a:pPr/>
              <a:t>October 15, 2020</a:t>
            </a:fld>
            <a:endParaRPr lang="en-US"/>
          </a:p>
        </p:txBody>
      </p:sp>
      <p:sp>
        <p:nvSpPr>
          <p:cNvPr id="8" name="Footer Placeholder 7"/>
          <p:cNvSpPr>
            <a:spLocks noGrp="1"/>
          </p:cNvSpPr>
          <p:nvPr>
            <p:ph type="ftr" sz="quarter" idx="11"/>
          </p:nvPr>
        </p:nvSpPr>
        <p:spPr/>
        <p:txBody>
          <a:bodyPr/>
          <a:lstStyle/>
          <a:p>
            <a:r>
              <a:rPr lang="en-US" smtClean="0"/>
              <a:t>SCS1303 Compiler Design</a:t>
            </a:r>
            <a:endParaRPr lang="en-US"/>
          </a:p>
        </p:txBody>
      </p:sp>
      <p:sp>
        <p:nvSpPr>
          <p:cNvPr id="9" name="Slide Number Placeholder 8"/>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A74512-3B84-40D0-8708-A3B0F14A3299}" type="datetime4">
              <a:rPr lang="en-US" smtClean="0"/>
              <a:pPr/>
              <a:t>October 15, 2020</a:t>
            </a:fld>
            <a:endParaRPr lang="en-US"/>
          </a:p>
        </p:txBody>
      </p:sp>
      <p:sp>
        <p:nvSpPr>
          <p:cNvPr id="4" name="Footer Placeholder 3"/>
          <p:cNvSpPr>
            <a:spLocks noGrp="1"/>
          </p:cNvSpPr>
          <p:nvPr>
            <p:ph type="ftr" sz="quarter" idx="11"/>
          </p:nvPr>
        </p:nvSpPr>
        <p:spPr/>
        <p:txBody>
          <a:bodyPr/>
          <a:lstStyle/>
          <a:p>
            <a:r>
              <a:rPr lang="en-US" smtClean="0"/>
              <a:t>SCS1303 Compiler Design</a:t>
            </a:r>
            <a:endParaRPr lang="en-US"/>
          </a:p>
        </p:txBody>
      </p:sp>
      <p:sp>
        <p:nvSpPr>
          <p:cNvPr id="5" name="Slide Number Placeholder 4"/>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0E99DD-55B8-440D-9A9B-8F76F6E02417}" type="datetime4">
              <a:rPr lang="en-US" smtClean="0"/>
              <a:pPr/>
              <a:t>October 15, 2020</a:t>
            </a:fld>
            <a:endParaRPr lang="en-US"/>
          </a:p>
        </p:txBody>
      </p:sp>
      <p:sp>
        <p:nvSpPr>
          <p:cNvPr id="4" name="Footer Placeholder 3"/>
          <p:cNvSpPr>
            <a:spLocks noGrp="1"/>
          </p:cNvSpPr>
          <p:nvPr>
            <p:ph type="ftr" sz="quarter" idx="11"/>
          </p:nvPr>
        </p:nvSpPr>
        <p:spPr/>
        <p:txBody>
          <a:bodyPr/>
          <a:lstStyle/>
          <a:p>
            <a:r>
              <a:rPr lang="en-US" smtClean="0"/>
              <a:t>SCS1303 Compiler Design</a:t>
            </a:r>
            <a:endParaRPr lang="en-US"/>
          </a:p>
        </p:txBody>
      </p:sp>
      <p:sp>
        <p:nvSpPr>
          <p:cNvPr id="5" name="Slide Number Placeholder 4"/>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63CD-0963-45CB-BCDA-96A5D443DBC1}" type="datetime4">
              <a:rPr lang="en-US" smtClean="0"/>
              <a:pPr/>
              <a:t>October 15, 2020</a:t>
            </a:fld>
            <a:endParaRPr lang="en-US"/>
          </a:p>
        </p:txBody>
      </p:sp>
      <p:sp>
        <p:nvSpPr>
          <p:cNvPr id="3" name="Footer Placeholder 2"/>
          <p:cNvSpPr>
            <a:spLocks noGrp="1"/>
          </p:cNvSpPr>
          <p:nvPr>
            <p:ph type="ftr" sz="quarter" idx="11"/>
          </p:nvPr>
        </p:nvSpPr>
        <p:spPr/>
        <p:txBody>
          <a:bodyPr/>
          <a:lstStyle/>
          <a:p>
            <a:r>
              <a:rPr lang="en-US" smtClean="0"/>
              <a:t>SCS1303 Compiler Design</a:t>
            </a:r>
            <a:endParaRPr lang="en-US"/>
          </a:p>
        </p:txBody>
      </p:sp>
      <p:sp>
        <p:nvSpPr>
          <p:cNvPr id="4" name="Slide Number Placeholder 3"/>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90B87-1646-4514-8BC5-3EBAD2078B98}"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8BCCD-945D-4426-A915-8A57D387E9BB}"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A679-262C-4A1A-A74C-EC7E179F4612}"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825B9-4A2A-4FDD-99E7-19ABC6309DE3}"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7031075F-A910-4BA3-8A9F-53F5C8CF901A}"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DF3596-254A-4A5F-B0B5-08994198DE9F}"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8F029-1F32-4558-9A95-27D5255B8FCE}"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8E3CD-26E3-4D2A-B6EA-FAFCE791F3A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B483CB-8989-49A0-BF48-C5D292D78869}"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8FF24D-F7E6-46DF-AD75-72E5092E3598}" type="datetime4">
              <a:rPr lang="en-US" smtClean="0"/>
              <a:pPr/>
              <a:t>October 15, 2020</a:t>
            </a:fld>
            <a:endParaRPr lang="en-US"/>
          </a:p>
        </p:txBody>
      </p:sp>
      <p:sp>
        <p:nvSpPr>
          <p:cNvPr id="8" name="Footer Placeholder 7"/>
          <p:cNvSpPr>
            <a:spLocks noGrp="1"/>
          </p:cNvSpPr>
          <p:nvPr>
            <p:ph type="ftr" sz="quarter" idx="11"/>
          </p:nvPr>
        </p:nvSpPr>
        <p:spPr/>
        <p:txBody>
          <a:bodyPr/>
          <a:lstStyle/>
          <a:p>
            <a:r>
              <a:rPr lang="en-US" smtClean="0"/>
              <a:t>SCS1303 Compiler Design</a:t>
            </a:r>
            <a:endParaRPr lang="en-US"/>
          </a:p>
        </p:txBody>
      </p:sp>
      <p:sp>
        <p:nvSpPr>
          <p:cNvPr id="9" name="Slide Number Placeholder 8"/>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6E119-C783-4C17-A32F-01906FAE4A6D}"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1ABE8-3F42-4D84-A7D8-309D79524092}" type="datetime4">
              <a:rPr lang="en-US" smtClean="0"/>
              <a:pPr/>
              <a:t>October 15, 2020</a:t>
            </a:fld>
            <a:endParaRPr lang="en-US"/>
          </a:p>
        </p:txBody>
      </p:sp>
      <p:sp>
        <p:nvSpPr>
          <p:cNvPr id="4" name="Footer Placeholder 3"/>
          <p:cNvSpPr>
            <a:spLocks noGrp="1"/>
          </p:cNvSpPr>
          <p:nvPr>
            <p:ph type="ftr" sz="quarter" idx="11"/>
          </p:nvPr>
        </p:nvSpPr>
        <p:spPr/>
        <p:txBody>
          <a:bodyPr/>
          <a:lstStyle/>
          <a:p>
            <a:r>
              <a:rPr lang="en-US" smtClean="0"/>
              <a:t>SCS1303 Compiler Design</a:t>
            </a:r>
            <a:endParaRPr lang="en-US"/>
          </a:p>
        </p:txBody>
      </p:sp>
      <p:sp>
        <p:nvSpPr>
          <p:cNvPr id="5" name="Slide Number Placeholder 4"/>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7E09E-1A4A-4DF1-986D-CD07B0F2C175}" type="datetime4">
              <a:rPr lang="en-US" smtClean="0"/>
              <a:pPr/>
              <a:t>October 15, 2020</a:t>
            </a:fld>
            <a:endParaRPr lang="en-US"/>
          </a:p>
        </p:txBody>
      </p:sp>
      <p:sp>
        <p:nvSpPr>
          <p:cNvPr id="3" name="Footer Placeholder 2"/>
          <p:cNvSpPr>
            <a:spLocks noGrp="1"/>
          </p:cNvSpPr>
          <p:nvPr>
            <p:ph type="ftr" sz="quarter" idx="11"/>
          </p:nvPr>
        </p:nvSpPr>
        <p:spPr/>
        <p:txBody>
          <a:bodyPr/>
          <a:lstStyle/>
          <a:p>
            <a:r>
              <a:rPr lang="en-US" smtClean="0"/>
              <a:t>SCS1303 Compiler Design</a:t>
            </a:r>
            <a:endParaRPr lang="en-US"/>
          </a:p>
        </p:txBody>
      </p:sp>
      <p:sp>
        <p:nvSpPr>
          <p:cNvPr id="4" name="Slide Number Placeholder 3"/>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0380DC-07EF-46BD-AF69-C917B8A19FC2}"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133C6-AECC-45B6-B159-9C1B3F3DC8FB}"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19B37-42D7-4730-ACC3-35ABDA14024F}"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00983-8E23-4F4A-A222-848E42C17510}"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5A93DE1B-92F9-4861-A887-9DBE3E889A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9068B-93FC-4426-89E2-36CF18FE7BFF}"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B517DE-AFAD-4C06-B973-69532B3825DC}" type="datetime4">
              <a:rPr lang="en-US" smtClean="0"/>
              <a:pPr/>
              <a:t>October 15, 2020</a:t>
            </a:fld>
            <a:endParaRPr lang="en-US"/>
          </a:p>
        </p:txBody>
      </p:sp>
      <p:sp>
        <p:nvSpPr>
          <p:cNvPr id="8" name="Footer Placeholder 7"/>
          <p:cNvSpPr>
            <a:spLocks noGrp="1"/>
          </p:cNvSpPr>
          <p:nvPr>
            <p:ph type="ftr" sz="quarter" idx="11"/>
          </p:nvPr>
        </p:nvSpPr>
        <p:spPr/>
        <p:txBody>
          <a:bodyPr/>
          <a:lstStyle/>
          <a:p>
            <a:r>
              <a:rPr lang="en-US" smtClean="0"/>
              <a:t>SCS1303 Compiler Design</a:t>
            </a:r>
            <a:endParaRPr lang="en-US"/>
          </a:p>
        </p:txBody>
      </p:sp>
      <p:sp>
        <p:nvSpPr>
          <p:cNvPr id="9" name="Slide Number Placeholder 8"/>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EFD99E-B644-4F9B-9A86-7335BB1198E1}" type="datetime4">
              <a:rPr lang="en-US" smtClean="0"/>
              <a:pPr/>
              <a:t>October 15, 2020</a:t>
            </a:fld>
            <a:endParaRPr lang="en-US"/>
          </a:p>
        </p:txBody>
      </p:sp>
      <p:sp>
        <p:nvSpPr>
          <p:cNvPr id="4" name="Footer Placeholder 3"/>
          <p:cNvSpPr>
            <a:spLocks noGrp="1"/>
          </p:cNvSpPr>
          <p:nvPr>
            <p:ph type="ftr" sz="quarter" idx="11"/>
          </p:nvPr>
        </p:nvSpPr>
        <p:spPr/>
        <p:txBody>
          <a:bodyPr/>
          <a:lstStyle/>
          <a:p>
            <a:r>
              <a:rPr lang="en-US" smtClean="0"/>
              <a:t>SCS1303 Compiler Design</a:t>
            </a:r>
            <a:endParaRPr lang="en-US"/>
          </a:p>
        </p:txBody>
      </p:sp>
      <p:sp>
        <p:nvSpPr>
          <p:cNvPr id="5" name="Slide Number Placeholder 4"/>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0A072-EEC5-4A1D-958C-B9357A6B30D7}" type="datetime4">
              <a:rPr lang="en-US" smtClean="0"/>
              <a:pPr/>
              <a:t>October 15, 2020</a:t>
            </a:fld>
            <a:endParaRPr lang="en-US"/>
          </a:p>
        </p:txBody>
      </p:sp>
      <p:sp>
        <p:nvSpPr>
          <p:cNvPr id="3" name="Footer Placeholder 2"/>
          <p:cNvSpPr>
            <a:spLocks noGrp="1"/>
          </p:cNvSpPr>
          <p:nvPr>
            <p:ph type="ftr" sz="quarter" idx="11"/>
          </p:nvPr>
        </p:nvSpPr>
        <p:spPr/>
        <p:txBody>
          <a:bodyPr/>
          <a:lstStyle/>
          <a:p>
            <a:r>
              <a:rPr lang="en-US" smtClean="0"/>
              <a:t>SCS1303 Compiler Design</a:t>
            </a:r>
            <a:endParaRPr lang="en-US"/>
          </a:p>
        </p:txBody>
      </p:sp>
      <p:sp>
        <p:nvSpPr>
          <p:cNvPr id="4" name="Slide Number Placeholder 3"/>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55A4-83C4-46C1-8B9A-27E893329789}" type="datetime4">
              <a:rPr lang="en-US" smtClean="0"/>
              <a:pPr/>
              <a:t>October 15, 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607C201B-F5BE-49F4-826E-F9D197F516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83DC3-C629-4DAA-8320-B6D75BCDB075}" type="datetime4">
              <a:rPr lang="en-US" smtClean="0"/>
              <a:pPr/>
              <a:t>October 15, 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SCS1303 Compiler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C201B-F5BE-49F4-826E-F9D197F516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84"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08D5F-5C33-45D2-A059-98B5C9E9E79C}" type="datetime4">
              <a:rPr lang="en-US" smtClean="0"/>
              <a:pPr/>
              <a:t>October 15, 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SCS1303 Compiler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FD575-1625-4E3A-A9B0-800F53B6B5C0}" type="slidenum">
              <a:rPr lang="en-US" smtClean="0"/>
              <a:pPr/>
              <a:t>‹#›</a:t>
            </a:fld>
            <a:endParaRPr lang="en-US"/>
          </a:p>
        </p:txBody>
      </p:sp>
      <p:pic>
        <p:nvPicPr>
          <p:cNvPr id="7" name="Picture 6" descr="logo.jpg"/>
          <p:cNvPicPr>
            <a:picLocks noChangeAspect="1"/>
          </p:cNvPicPr>
          <p:nvPr userDrawn="1"/>
        </p:nvPicPr>
        <p:blipFill>
          <a:blip r:embed="rId13"/>
          <a:stretch>
            <a:fillRect/>
          </a:stretch>
        </p:blipFill>
        <p:spPr>
          <a:xfrm>
            <a:off x="7995914" y="1"/>
            <a:ext cx="1148085" cy="1071546"/>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DD5A4-BBB9-4B18-8172-626068766341}" type="datetime4">
              <a:rPr lang="en-US" smtClean="0"/>
              <a:pPr/>
              <a:t>October 15, 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SCS1303 Compiler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1075F-A910-4BA3-8A9F-53F5C8CF901A}" type="slidenum">
              <a:rPr lang="en-US" smtClean="0"/>
              <a:pPr/>
              <a:t>‹#›</a:t>
            </a:fld>
            <a:endParaRPr lang="en-US"/>
          </a:p>
        </p:txBody>
      </p:sp>
      <p:sp>
        <p:nvSpPr>
          <p:cNvPr id="7" name="Rectangle 6"/>
          <p:cNvSpPr/>
          <p:nvPr userDrawn="1"/>
        </p:nvSpPr>
        <p:spPr>
          <a:xfrm>
            <a:off x="7858148" y="0"/>
            <a:ext cx="1285852" cy="785794"/>
          </a:xfrm>
          <a:prstGeom prst="rect">
            <a:avLst/>
          </a:prstGeom>
          <a:blipFill>
            <a:blip r:embed="rId1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5C463-F8AB-4A13-BD1C-AF8EF3E89255}" type="datetime4">
              <a:rPr lang="en-US" smtClean="0"/>
              <a:pPr/>
              <a:t>October 15, 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SCS1303 Compiler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3DE1B-92F9-4861-A887-9DBE3E889A90}" type="slidenum">
              <a:rPr lang="en-US" smtClean="0"/>
              <a:pPr/>
              <a:t>‹#›</a:t>
            </a:fld>
            <a:endParaRPr lang="en-US"/>
          </a:p>
        </p:txBody>
      </p:sp>
      <p:sp>
        <p:nvSpPr>
          <p:cNvPr id="7" name="Rectangle 6"/>
          <p:cNvSpPr/>
          <p:nvPr userDrawn="1"/>
        </p:nvSpPr>
        <p:spPr>
          <a:xfrm>
            <a:off x="7500958" y="0"/>
            <a:ext cx="1357290" cy="785794"/>
          </a:xfrm>
          <a:prstGeom prst="rect">
            <a:avLst/>
          </a:prstGeom>
          <a:blipFill dpi="0" rotWithShape="1">
            <a:blip r:embed="rId1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625989"/>
          </a:xfrm>
        </p:spPr>
        <p:txBody>
          <a:bodyPr>
            <a:normAutofit fontScale="92500" lnSpcReduction="10000"/>
          </a:bodyPr>
          <a:lstStyle/>
          <a:p>
            <a:pPr algn="ctr">
              <a:buNone/>
            </a:pPr>
            <a:endParaRPr lang="en-IN" sz="4800" dirty="0" smtClean="0">
              <a:latin typeface="Georgia" pitchFamily="18" charset="0"/>
            </a:endParaRPr>
          </a:p>
          <a:p>
            <a:pPr algn="ctr">
              <a:buNone/>
            </a:pPr>
            <a:r>
              <a:rPr lang="en-IN" sz="4800" dirty="0" smtClean="0">
                <a:latin typeface="Georgia" pitchFamily="18" charset="0"/>
              </a:rPr>
              <a:t>Course Name:</a:t>
            </a:r>
          </a:p>
          <a:p>
            <a:pPr algn="ctr">
              <a:buNone/>
            </a:pPr>
            <a:r>
              <a:rPr lang="en-IN" sz="4800" b="1" dirty="0" smtClean="0">
                <a:latin typeface="Georgia" pitchFamily="18" charset="0"/>
              </a:rPr>
              <a:t>COMPILER DESIGN</a:t>
            </a:r>
          </a:p>
          <a:p>
            <a:pPr algn="ctr">
              <a:buNone/>
            </a:pPr>
            <a:endParaRPr lang="en-IN" sz="4800" dirty="0" smtClean="0">
              <a:latin typeface="Georgia" pitchFamily="18" charset="0"/>
            </a:endParaRPr>
          </a:p>
          <a:p>
            <a:pPr algn="ctr">
              <a:buNone/>
            </a:pPr>
            <a:r>
              <a:rPr lang="en-IN" sz="4800" dirty="0" smtClean="0">
                <a:latin typeface="Georgia" pitchFamily="18" charset="0"/>
              </a:rPr>
              <a:t>Course code: </a:t>
            </a:r>
          </a:p>
          <a:p>
            <a:pPr algn="ctr">
              <a:buNone/>
            </a:pPr>
            <a:r>
              <a:rPr lang="en-IN" sz="4800" b="1" dirty="0" smtClean="0">
                <a:latin typeface="Arial" pitchFamily="34" charset="0"/>
                <a:cs typeface="Arial" pitchFamily="34" charset="0"/>
              </a:rPr>
              <a:t>SCS1303</a:t>
            </a:r>
            <a:endParaRPr lang="en-US" sz="4800" b="1" dirty="0">
              <a:latin typeface="Arial" pitchFamily="34" charset="0"/>
              <a:cs typeface="Arial"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4"/>
            <a:ext cx="91440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fld id="{2F48D876-FE52-4C1A-8508-DB8DD32CEE97}" type="datetime4">
              <a:rPr lang="en-US" smtClean="0"/>
              <a:pPr/>
              <a:t>October 15, 2020</a:t>
            </a:fld>
            <a:endParaRPr lang="en-US"/>
          </a:p>
        </p:txBody>
      </p:sp>
      <p:sp>
        <p:nvSpPr>
          <p:cNvPr id="8" name="Slide Number Placeholder 7"/>
          <p:cNvSpPr>
            <a:spLocks noGrp="1"/>
          </p:cNvSpPr>
          <p:nvPr>
            <p:ph type="sldNum" sz="quarter" idx="12"/>
          </p:nvPr>
        </p:nvSpPr>
        <p:spPr/>
        <p:txBody>
          <a:bodyPr/>
          <a:lstStyle/>
          <a:p>
            <a:fld id="{607C201B-F5BE-49F4-826E-F9D197F51699}"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00066"/>
          </a:xfrm>
        </p:spPr>
        <p:txBody>
          <a:bodyPr>
            <a:normAutofit fontScale="90000"/>
          </a:bodyPr>
          <a:lstStyle/>
          <a:p>
            <a:r>
              <a:rPr lang="en-US" dirty="0" smtClean="0"/>
              <a:t>Syntax-Directed Definitions</a:t>
            </a:r>
            <a:endParaRPr lang="en-US" dirty="0"/>
          </a:p>
        </p:txBody>
      </p:sp>
      <p:sp>
        <p:nvSpPr>
          <p:cNvPr id="3" name="Content Placeholder 2"/>
          <p:cNvSpPr>
            <a:spLocks noGrp="1"/>
          </p:cNvSpPr>
          <p:nvPr>
            <p:ph idx="1"/>
          </p:nvPr>
        </p:nvSpPr>
        <p:spPr>
          <a:xfrm>
            <a:off x="457200" y="785794"/>
            <a:ext cx="8229600" cy="5500726"/>
          </a:xfrm>
        </p:spPr>
        <p:txBody>
          <a:bodyPr>
            <a:noAutofit/>
          </a:bodyPr>
          <a:lstStyle/>
          <a:p>
            <a:pPr algn="just"/>
            <a:r>
              <a:rPr lang="en-US" sz="2200" dirty="0" smtClean="0"/>
              <a:t>A syntax-directed definition is a generalization of a context-free grammar in which:</a:t>
            </a:r>
          </a:p>
          <a:p>
            <a:pPr lvl="1" algn="just"/>
            <a:r>
              <a:rPr lang="en-US" sz="2200" dirty="0" smtClean="0"/>
              <a:t>Each grammar symbol is associated with a set of attributes. </a:t>
            </a:r>
          </a:p>
          <a:p>
            <a:pPr lvl="1" algn="just"/>
            <a:r>
              <a:rPr lang="en-US" sz="2200" dirty="0" smtClean="0"/>
              <a:t>This set of attributes for a grammar symbol is partitioned into two subsets called </a:t>
            </a:r>
            <a:r>
              <a:rPr lang="en-US" sz="2200" b="1" dirty="0" smtClean="0"/>
              <a:t>synthesized </a:t>
            </a:r>
            <a:r>
              <a:rPr lang="en-US" sz="2200" dirty="0" smtClean="0"/>
              <a:t>and </a:t>
            </a:r>
            <a:r>
              <a:rPr lang="en-US" sz="2200" b="1" dirty="0" smtClean="0"/>
              <a:t>inherited </a:t>
            </a:r>
            <a:r>
              <a:rPr lang="en-US" sz="2200" dirty="0" smtClean="0"/>
              <a:t>attributes of that grammar symbol. </a:t>
            </a:r>
          </a:p>
          <a:p>
            <a:pPr lvl="1" algn="just"/>
            <a:r>
              <a:rPr lang="en-US" sz="2200" dirty="0" smtClean="0"/>
              <a:t>Each production rule is associated with a set of semantic rules.</a:t>
            </a:r>
          </a:p>
          <a:p>
            <a:pPr algn="just"/>
            <a:endParaRPr lang="en-US" sz="22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a:t>
            </a:fld>
            <a:endParaRPr lang="en-US"/>
          </a:p>
        </p:txBody>
      </p:sp>
      <p:pic>
        <p:nvPicPr>
          <p:cNvPr id="7" name="Picture 2"/>
          <p:cNvPicPr>
            <a:picLocks noChangeAspect="1" noChangeArrowheads="1"/>
          </p:cNvPicPr>
          <p:nvPr/>
        </p:nvPicPr>
        <p:blipFill>
          <a:blip r:embed="rId2"/>
          <a:srcRect/>
          <a:stretch>
            <a:fillRect/>
          </a:stretch>
        </p:blipFill>
        <p:spPr bwMode="auto">
          <a:xfrm>
            <a:off x="642910" y="3643314"/>
            <a:ext cx="8072494" cy="2290774"/>
          </a:xfrm>
          <a:prstGeom prst="rect">
            <a:avLst/>
          </a:prstGeom>
          <a:noFill/>
          <a:ln w="9525">
            <a:noFill/>
            <a:miter lim="800000"/>
            <a:headEnd/>
            <a:tailEnd/>
          </a:ln>
          <a:effectLst/>
        </p:spPr>
      </p:pic>
      <p:sp>
        <p:nvSpPr>
          <p:cNvPr id="8" name="TextBox 7"/>
          <p:cNvSpPr txBox="1"/>
          <p:nvPr/>
        </p:nvSpPr>
        <p:spPr>
          <a:xfrm>
            <a:off x="2786050" y="5786454"/>
            <a:ext cx="4214842" cy="461665"/>
          </a:xfrm>
          <a:prstGeom prst="rect">
            <a:avLst/>
          </a:prstGeom>
          <a:noFill/>
        </p:spPr>
        <p:txBody>
          <a:bodyPr wrap="square" rtlCol="0">
            <a:spAutoFit/>
          </a:bodyPr>
          <a:lstStyle/>
          <a:p>
            <a:r>
              <a:rPr lang="en-IN" sz="2400" dirty="0" smtClean="0"/>
              <a:t>A</a:t>
            </a:r>
            <a:r>
              <a:rPr lang="en-IN" sz="2400" dirty="0" smtClean="0">
                <a:latin typeface="Calibri"/>
                <a:cs typeface="Calibri"/>
              </a:rPr>
              <a:t>→XYZ           {Y.VAL=2*A.VAL}</a:t>
            </a:r>
            <a:endParaRPr 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82594"/>
          </a:xfrm>
        </p:spPr>
        <p:txBody>
          <a:bodyPr>
            <a:normAutofit fontScale="90000"/>
          </a:bodyPr>
          <a:lstStyle/>
          <a:p>
            <a:r>
              <a:rPr lang="en-IN" dirty="0" smtClean="0"/>
              <a:t>Syntax-Directed Translation</a:t>
            </a:r>
            <a:endParaRPr lang="en-US" dirty="0"/>
          </a:p>
        </p:txBody>
      </p:sp>
      <p:graphicFrame>
        <p:nvGraphicFramePr>
          <p:cNvPr id="7" name="Content Placeholder 6"/>
          <p:cNvGraphicFramePr>
            <a:graphicFrameLocks noGrp="1"/>
          </p:cNvGraphicFramePr>
          <p:nvPr>
            <p:ph idx="1"/>
          </p:nvPr>
        </p:nvGraphicFramePr>
        <p:xfrm>
          <a:off x="785786" y="928670"/>
          <a:ext cx="8143932" cy="2697480"/>
        </p:xfrm>
        <a:graphic>
          <a:graphicData uri="http://schemas.openxmlformats.org/drawingml/2006/table">
            <a:tbl>
              <a:tblPr firstRow="1" bandRow="1">
                <a:tableStyleId>{5C22544A-7EE6-4342-B048-85BDC9FD1C3A}</a:tableStyleId>
              </a:tblPr>
              <a:tblGrid>
                <a:gridCol w="2357454"/>
                <a:gridCol w="5786478"/>
              </a:tblGrid>
              <a:tr h="370840">
                <a:tc>
                  <a:txBody>
                    <a:bodyPr/>
                    <a:lstStyle/>
                    <a:p>
                      <a:pPr algn="ctr" fontAlgn="t"/>
                      <a:r>
                        <a:rPr lang="en-US" sz="2200" dirty="0">
                          <a:solidFill>
                            <a:srgbClr val="000000"/>
                          </a:solidFill>
                          <a:latin typeface="Bodoni MT" pitchFamily="18" charset="0"/>
                        </a:rPr>
                        <a:t>Production Rule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fontAlgn="t"/>
                      <a:r>
                        <a:rPr lang="en-US" sz="2200" dirty="0">
                          <a:solidFill>
                            <a:srgbClr val="000000"/>
                          </a:solidFill>
                          <a:latin typeface="Bodoni MT" pitchFamily="18" charset="0"/>
                        </a:rPr>
                        <a:t>Semantic Action</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370840">
                <a:tc>
                  <a:txBody>
                    <a:bodyPr/>
                    <a:lstStyle/>
                    <a:p>
                      <a:pPr algn="l" fontAlgn="t"/>
                      <a:r>
                        <a:rPr lang="en-US" sz="2200" dirty="0">
                          <a:solidFill>
                            <a:srgbClr val="000000"/>
                          </a:solidFill>
                          <a:latin typeface="Bodoni MT" pitchFamily="18" charset="0"/>
                        </a:rPr>
                        <a:t>S → call id(</a:t>
                      </a:r>
                      <a:r>
                        <a:rPr lang="en-US" sz="2200" dirty="0" err="1">
                          <a:solidFill>
                            <a:srgbClr val="000000"/>
                          </a:solidFill>
                          <a:latin typeface="Bodoni MT" pitchFamily="18" charset="0"/>
                        </a:rPr>
                        <a:t>Elist</a:t>
                      </a:r>
                      <a:r>
                        <a:rPr lang="en-US" sz="2200" dirty="0">
                          <a:solidFill>
                            <a:srgbClr val="000000"/>
                          </a:solidFill>
                          <a:latin typeface="Bodoni MT" pitchFamily="18"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200" dirty="0" smtClean="0">
                          <a:solidFill>
                            <a:srgbClr val="000000"/>
                          </a:solidFill>
                          <a:latin typeface="Bodoni MT" pitchFamily="18" charset="0"/>
                        </a:rPr>
                        <a:t>{for </a:t>
                      </a:r>
                      <a:r>
                        <a:rPr lang="en-US" sz="2200" dirty="0">
                          <a:solidFill>
                            <a:srgbClr val="000000"/>
                          </a:solidFill>
                          <a:latin typeface="Bodoni MT" pitchFamily="18" charset="0"/>
                        </a:rPr>
                        <a:t>each item p on QUEUE do</a:t>
                      </a:r>
                      <a:br>
                        <a:rPr lang="en-US" sz="2200" dirty="0">
                          <a:solidFill>
                            <a:srgbClr val="000000"/>
                          </a:solidFill>
                          <a:latin typeface="Bodoni MT" pitchFamily="18" charset="0"/>
                        </a:rPr>
                      </a:br>
                      <a:r>
                        <a:rPr lang="en-US" sz="2200" dirty="0">
                          <a:solidFill>
                            <a:srgbClr val="000000"/>
                          </a:solidFill>
                          <a:latin typeface="Bodoni MT" pitchFamily="18" charset="0"/>
                        </a:rPr>
                        <a:t> </a:t>
                      </a:r>
                      <a:r>
                        <a:rPr lang="en-US" sz="2200" dirty="0" smtClean="0">
                          <a:solidFill>
                            <a:srgbClr val="000000"/>
                          </a:solidFill>
                          <a:latin typeface="Bodoni MT" pitchFamily="18" charset="0"/>
                        </a:rPr>
                        <a:t>           </a:t>
                      </a:r>
                      <a:r>
                        <a:rPr lang="en-US" sz="2200" dirty="0">
                          <a:solidFill>
                            <a:srgbClr val="000000"/>
                          </a:solidFill>
                          <a:latin typeface="Bodoni MT" pitchFamily="18" charset="0"/>
                        </a:rPr>
                        <a:t>GEN (</a:t>
                      </a:r>
                      <a:r>
                        <a:rPr lang="en-US" sz="2200" dirty="0" err="1">
                          <a:solidFill>
                            <a:srgbClr val="000000"/>
                          </a:solidFill>
                          <a:latin typeface="Bodoni MT" pitchFamily="18" charset="0"/>
                        </a:rPr>
                        <a:t>param</a:t>
                      </a:r>
                      <a:r>
                        <a:rPr lang="en-US" sz="2200" dirty="0">
                          <a:solidFill>
                            <a:srgbClr val="000000"/>
                          </a:solidFill>
                          <a:latin typeface="Bodoni MT" pitchFamily="18" charset="0"/>
                        </a:rPr>
                        <a:t> p)</a:t>
                      </a:r>
                      <a:br>
                        <a:rPr lang="en-US" sz="2200" dirty="0">
                          <a:solidFill>
                            <a:srgbClr val="000000"/>
                          </a:solidFill>
                          <a:latin typeface="Bodoni MT" pitchFamily="18" charset="0"/>
                        </a:rPr>
                      </a:br>
                      <a:r>
                        <a:rPr lang="en-US" sz="2200" dirty="0">
                          <a:solidFill>
                            <a:srgbClr val="000000"/>
                          </a:solidFill>
                          <a:latin typeface="Bodoni MT" pitchFamily="18" charset="0"/>
                        </a:rPr>
                        <a:t>  </a:t>
                      </a:r>
                      <a:r>
                        <a:rPr lang="en-US" sz="2200" baseline="0" dirty="0" smtClean="0">
                          <a:solidFill>
                            <a:srgbClr val="000000"/>
                          </a:solidFill>
                          <a:latin typeface="Bodoni MT" pitchFamily="18" charset="0"/>
                        </a:rPr>
                        <a:t> </a:t>
                      </a:r>
                      <a:r>
                        <a:rPr lang="en-US" sz="2200" dirty="0" smtClean="0">
                          <a:solidFill>
                            <a:srgbClr val="000000"/>
                          </a:solidFill>
                          <a:latin typeface="Bodoni MT" pitchFamily="18" charset="0"/>
                        </a:rPr>
                        <a:t>GEN </a:t>
                      </a:r>
                      <a:r>
                        <a:rPr lang="en-US" sz="2200" dirty="0">
                          <a:solidFill>
                            <a:srgbClr val="000000"/>
                          </a:solidFill>
                          <a:latin typeface="Bodoni MT" pitchFamily="18" charset="0"/>
                        </a:rPr>
                        <a:t>(call </a:t>
                      </a:r>
                      <a:r>
                        <a:rPr lang="en-US" sz="2200" dirty="0" err="1">
                          <a:solidFill>
                            <a:srgbClr val="000000"/>
                          </a:solidFill>
                          <a:latin typeface="Bodoni MT" pitchFamily="18" charset="0"/>
                        </a:rPr>
                        <a:t>id.PLACE</a:t>
                      </a:r>
                      <a:r>
                        <a:rPr lang="en-US" sz="2200" dirty="0" smtClean="0">
                          <a:solidFill>
                            <a:srgbClr val="000000"/>
                          </a:solidFill>
                          <a:latin typeface="Bodoni MT" pitchFamily="18" charset="0"/>
                        </a:rPr>
                        <a:t>) }</a:t>
                      </a:r>
                      <a:endParaRPr lang="en-US" sz="220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370840">
                <a:tc>
                  <a:txBody>
                    <a:bodyPr/>
                    <a:lstStyle/>
                    <a:p>
                      <a:pPr algn="l" fontAlgn="t"/>
                      <a:r>
                        <a:rPr lang="en-US" sz="2200" dirty="0" err="1">
                          <a:solidFill>
                            <a:srgbClr val="000000"/>
                          </a:solidFill>
                          <a:latin typeface="Bodoni MT" pitchFamily="18" charset="0"/>
                        </a:rPr>
                        <a:t>Elist</a:t>
                      </a:r>
                      <a:r>
                        <a:rPr lang="en-US" sz="2200" dirty="0">
                          <a:solidFill>
                            <a:srgbClr val="000000"/>
                          </a:solidFill>
                          <a:latin typeface="Bodoni MT" pitchFamily="18" charset="0"/>
                        </a:rPr>
                        <a:t> → </a:t>
                      </a:r>
                      <a:r>
                        <a:rPr lang="en-US" sz="2200" dirty="0" err="1">
                          <a:solidFill>
                            <a:srgbClr val="000000"/>
                          </a:solidFill>
                          <a:latin typeface="Bodoni MT" pitchFamily="18" charset="0"/>
                        </a:rPr>
                        <a:t>Elist</a:t>
                      </a:r>
                      <a:r>
                        <a:rPr lang="en-US" sz="2200" dirty="0">
                          <a:solidFill>
                            <a:srgbClr val="000000"/>
                          </a:solidFill>
                          <a:latin typeface="Bodoni MT" pitchFamily="18" charset="0"/>
                        </a:rPr>
                        <a:t>, 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200" dirty="0" smtClean="0">
                          <a:solidFill>
                            <a:srgbClr val="000000"/>
                          </a:solidFill>
                          <a:latin typeface="Bodoni MT" pitchFamily="18" charset="0"/>
                        </a:rPr>
                        <a:t>{append </a:t>
                      </a:r>
                      <a:r>
                        <a:rPr lang="en-US" sz="2200" dirty="0">
                          <a:solidFill>
                            <a:srgbClr val="000000"/>
                          </a:solidFill>
                          <a:latin typeface="Bodoni MT" pitchFamily="18" charset="0"/>
                        </a:rPr>
                        <a:t>E.PLACE to the end of </a:t>
                      </a:r>
                      <a:r>
                        <a:rPr lang="en-US" sz="2200" dirty="0" smtClean="0">
                          <a:solidFill>
                            <a:srgbClr val="000000"/>
                          </a:solidFill>
                          <a:latin typeface="Bodoni MT" pitchFamily="18" charset="0"/>
                        </a:rPr>
                        <a:t>QUEUE }</a:t>
                      </a:r>
                      <a:endParaRPr lang="en-US" sz="220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370840">
                <a:tc>
                  <a:txBody>
                    <a:bodyPr/>
                    <a:lstStyle/>
                    <a:p>
                      <a:pPr algn="l" fontAlgn="t"/>
                      <a:r>
                        <a:rPr lang="en-US" sz="2200" dirty="0" err="1">
                          <a:solidFill>
                            <a:srgbClr val="000000"/>
                          </a:solidFill>
                          <a:latin typeface="Bodoni MT" pitchFamily="18" charset="0"/>
                        </a:rPr>
                        <a:t>Elist</a:t>
                      </a:r>
                      <a:r>
                        <a:rPr lang="en-US" sz="2200" dirty="0">
                          <a:solidFill>
                            <a:srgbClr val="000000"/>
                          </a:solidFill>
                          <a:latin typeface="Bodoni MT" pitchFamily="18" charset="0"/>
                        </a:rPr>
                        <a:t> → 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200" dirty="0" smtClean="0">
                          <a:solidFill>
                            <a:srgbClr val="000000"/>
                          </a:solidFill>
                          <a:latin typeface="Bodoni MT" pitchFamily="18" charset="0"/>
                        </a:rPr>
                        <a:t>{initialize </a:t>
                      </a:r>
                      <a:r>
                        <a:rPr lang="en-US" sz="2200" dirty="0">
                          <a:solidFill>
                            <a:srgbClr val="000000"/>
                          </a:solidFill>
                          <a:latin typeface="Bodoni MT" pitchFamily="18" charset="0"/>
                        </a:rPr>
                        <a:t>QUEUE to </a:t>
                      </a:r>
                      <a:r>
                        <a:rPr lang="en-US" sz="2200" dirty="0" smtClean="0">
                          <a:solidFill>
                            <a:srgbClr val="000000"/>
                          </a:solidFill>
                          <a:latin typeface="Bodoni MT" pitchFamily="18" charset="0"/>
                        </a:rPr>
                        <a:t>contain</a:t>
                      </a:r>
                      <a:r>
                        <a:rPr lang="en-US" sz="2200" baseline="0" dirty="0" smtClean="0">
                          <a:solidFill>
                            <a:srgbClr val="000000"/>
                          </a:solidFill>
                          <a:latin typeface="Bodoni MT" pitchFamily="18" charset="0"/>
                        </a:rPr>
                        <a:t>  </a:t>
                      </a:r>
                      <a:r>
                        <a:rPr lang="en-US" sz="2200" dirty="0" smtClean="0">
                          <a:solidFill>
                            <a:srgbClr val="000000"/>
                          </a:solidFill>
                          <a:latin typeface="Bodoni MT" pitchFamily="18" charset="0"/>
                        </a:rPr>
                        <a:t>only</a:t>
                      </a:r>
                      <a:r>
                        <a:rPr lang="en-US" sz="2200" dirty="0">
                          <a:solidFill>
                            <a:srgbClr val="000000"/>
                          </a:solidFill>
                          <a:latin typeface="Bodoni MT" pitchFamily="18" charset="0"/>
                        </a:rPr>
                        <a:t> </a:t>
                      </a:r>
                      <a:r>
                        <a:rPr lang="en-US" sz="2200" dirty="0" smtClean="0">
                          <a:solidFill>
                            <a:srgbClr val="000000"/>
                          </a:solidFill>
                          <a:latin typeface="Bodoni MT" pitchFamily="18" charset="0"/>
                        </a:rPr>
                        <a:t> E.PLACE}</a:t>
                      </a:r>
                      <a:endParaRPr lang="en-US" sz="220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100</a:t>
            </a:fld>
            <a:endParaRPr lang="en-US"/>
          </a:p>
        </p:txBody>
      </p:sp>
      <p:sp>
        <p:nvSpPr>
          <p:cNvPr id="8" name="Rectangle 7"/>
          <p:cNvSpPr/>
          <p:nvPr/>
        </p:nvSpPr>
        <p:spPr>
          <a:xfrm>
            <a:off x="285720" y="3857628"/>
            <a:ext cx="8501122" cy="830997"/>
          </a:xfrm>
          <a:prstGeom prst="rect">
            <a:avLst/>
          </a:prstGeom>
        </p:spPr>
        <p:txBody>
          <a:bodyPr wrap="square">
            <a:spAutoFit/>
          </a:bodyPr>
          <a:lstStyle/>
          <a:p>
            <a:pPr algn="just"/>
            <a:r>
              <a:rPr lang="en-US" sz="2400" dirty="0" smtClean="0"/>
              <a:t>* QUEUE is used to store the list of parameters in the procedure   </a:t>
            </a:r>
          </a:p>
          <a:p>
            <a:pPr algn="just"/>
            <a:r>
              <a:rPr lang="en-US" sz="2400" dirty="0" smtClean="0"/>
              <a:t>    call.</a:t>
            </a:r>
            <a:endParaRPr lang="en-US" sz="24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368280"/>
          </a:xfrm>
        </p:spPr>
        <p:txBody>
          <a:bodyPr>
            <a:normAutofit fontScale="90000"/>
          </a:bodyPr>
          <a:lstStyle/>
          <a:p>
            <a:r>
              <a:rPr lang="en-IN" dirty="0" smtClean="0"/>
              <a:t>Parse Tree</a:t>
            </a:r>
            <a:endParaRPr lang="en-US" dirty="0"/>
          </a:p>
        </p:txBody>
      </p:sp>
      <p:sp>
        <p:nvSpPr>
          <p:cNvPr id="3" name="Content Placeholder 2"/>
          <p:cNvSpPr>
            <a:spLocks noGrp="1"/>
          </p:cNvSpPr>
          <p:nvPr>
            <p:ph idx="1"/>
          </p:nvPr>
        </p:nvSpPr>
        <p:spPr>
          <a:xfrm>
            <a:off x="457200" y="500042"/>
            <a:ext cx="8229600" cy="5626121"/>
          </a:xfrm>
        </p:spPr>
        <p:txBody>
          <a:bodyPr>
            <a:normAutofit/>
          </a:bodyPr>
          <a:lstStyle/>
          <a:p>
            <a:pPr algn="just">
              <a:buNone/>
            </a:pPr>
            <a:r>
              <a:rPr lang="en-IN" sz="2400" dirty="0" smtClean="0"/>
              <a:t>    e.g. </a:t>
            </a:r>
            <a:r>
              <a:rPr lang="en-IN" sz="2400" b="1" dirty="0" smtClean="0"/>
              <a:t> sum(</a:t>
            </a:r>
            <a:r>
              <a:rPr lang="en-IN" sz="2400" b="1" dirty="0" err="1" smtClean="0"/>
              <a:t>x,y,z</a:t>
            </a:r>
            <a:r>
              <a:rPr lang="en-IN" sz="2400" b="1" dirty="0" smtClean="0"/>
              <a:t>)</a:t>
            </a:r>
            <a:endParaRPr lang="en-US" sz="2400" b="1" dirty="0" smtClean="0"/>
          </a:p>
          <a:p>
            <a:pPr>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101</a:t>
            </a:fld>
            <a:endParaRPr lang="en-US"/>
          </a:p>
        </p:txBody>
      </p:sp>
      <p:graphicFrame>
        <p:nvGraphicFramePr>
          <p:cNvPr id="56" name="Table 55"/>
          <p:cNvGraphicFramePr>
            <a:graphicFrameLocks noGrp="1"/>
          </p:cNvGraphicFramePr>
          <p:nvPr/>
        </p:nvGraphicFramePr>
        <p:xfrm>
          <a:off x="1928794" y="5500702"/>
          <a:ext cx="2643208" cy="365760"/>
        </p:xfrm>
        <a:graphic>
          <a:graphicData uri="http://schemas.openxmlformats.org/drawingml/2006/table">
            <a:tbl>
              <a:tblPr firstRow="1" bandRow="1">
                <a:tableStyleId>{5C22544A-7EE6-4342-B048-85BDC9FD1C3A}</a:tableStyleId>
              </a:tblPr>
              <a:tblGrid>
                <a:gridCol w="660802"/>
                <a:gridCol w="660802"/>
                <a:gridCol w="660802"/>
                <a:gridCol w="660802"/>
              </a:tblGrid>
              <a:tr h="357190">
                <a:tc>
                  <a:txBody>
                    <a:bodyPr/>
                    <a:lstStyle/>
                    <a:p>
                      <a:pPr algn="ctr"/>
                      <a:r>
                        <a:rPr lang="en-IN"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graphicFrame>
        <p:nvGraphicFramePr>
          <p:cNvPr id="57" name="Table 56"/>
          <p:cNvGraphicFramePr>
            <a:graphicFrameLocks noGrp="1"/>
          </p:cNvGraphicFramePr>
          <p:nvPr/>
        </p:nvGraphicFramePr>
        <p:xfrm>
          <a:off x="3428992" y="4429132"/>
          <a:ext cx="2643208" cy="365760"/>
        </p:xfrm>
        <a:graphic>
          <a:graphicData uri="http://schemas.openxmlformats.org/drawingml/2006/table">
            <a:tbl>
              <a:tblPr firstRow="1" bandRow="1">
                <a:tableStyleId>{5C22544A-7EE6-4342-B048-85BDC9FD1C3A}</a:tableStyleId>
              </a:tblPr>
              <a:tblGrid>
                <a:gridCol w="660802"/>
                <a:gridCol w="660802"/>
                <a:gridCol w="660802"/>
                <a:gridCol w="660802"/>
              </a:tblGrid>
              <a:tr h="357190">
                <a:tc>
                  <a:txBody>
                    <a:bodyPr/>
                    <a:lstStyle/>
                    <a:p>
                      <a:pPr algn="ctr"/>
                      <a:r>
                        <a:rPr lang="en-IN"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dirty="0" smtClean="0">
                          <a:solidFill>
                            <a:schemeClr val="tx1"/>
                          </a:solidFill>
                        </a:rPr>
                        <a:t>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graphicFrame>
        <p:nvGraphicFramePr>
          <p:cNvPr id="58" name="Table 57"/>
          <p:cNvGraphicFramePr>
            <a:graphicFrameLocks noGrp="1"/>
          </p:cNvGraphicFramePr>
          <p:nvPr/>
        </p:nvGraphicFramePr>
        <p:xfrm>
          <a:off x="4357686" y="3357562"/>
          <a:ext cx="2643208" cy="365760"/>
        </p:xfrm>
        <a:graphic>
          <a:graphicData uri="http://schemas.openxmlformats.org/drawingml/2006/table">
            <a:tbl>
              <a:tblPr firstRow="1" bandRow="1">
                <a:tableStyleId>{5C22544A-7EE6-4342-B048-85BDC9FD1C3A}</a:tableStyleId>
              </a:tblPr>
              <a:tblGrid>
                <a:gridCol w="660802"/>
                <a:gridCol w="660802"/>
                <a:gridCol w="660802"/>
                <a:gridCol w="660802"/>
              </a:tblGrid>
              <a:tr h="357190">
                <a:tc>
                  <a:txBody>
                    <a:bodyPr/>
                    <a:lstStyle/>
                    <a:p>
                      <a:pPr algn="ctr"/>
                      <a:r>
                        <a:rPr lang="en-IN"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dirty="0" smtClean="0">
                          <a:solidFill>
                            <a:schemeClr val="tx1"/>
                          </a:solidFill>
                        </a:rPr>
                        <a:t>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dirty="0" smtClean="0">
                          <a:solidFill>
                            <a:schemeClr val="tx1"/>
                          </a:solidFill>
                        </a:rPr>
                        <a:t>z</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grpSp>
        <p:nvGrpSpPr>
          <p:cNvPr id="62" name="Group 61"/>
          <p:cNvGrpSpPr/>
          <p:nvPr/>
        </p:nvGrpSpPr>
        <p:grpSpPr>
          <a:xfrm>
            <a:off x="199601" y="1000108"/>
            <a:ext cx="4229523" cy="4941364"/>
            <a:chOff x="1714480" y="1000108"/>
            <a:chExt cx="4229523" cy="4941364"/>
          </a:xfrm>
        </p:grpSpPr>
        <p:grpSp>
          <p:nvGrpSpPr>
            <p:cNvPr id="55" name="Group 54"/>
            <p:cNvGrpSpPr/>
            <p:nvPr/>
          </p:nvGrpSpPr>
          <p:grpSpPr>
            <a:xfrm>
              <a:off x="2000232" y="1000108"/>
              <a:ext cx="3704156" cy="4869926"/>
              <a:chOff x="2571736" y="1000108"/>
              <a:chExt cx="3704156" cy="4869926"/>
            </a:xfrm>
          </p:grpSpPr>
          <p:sp>
            <p:nvSpPr>
              <p:cNvPr id="7" name="TextBox 6"/>
              <p:cNvSpPr txBox="1"/>
              <p:nvPr/>
            </p:nvSpPr>
            <p:spPr>
              <a:xfrm>
                <a:off x="4000496" y="1000108"/>
                <a:ext cx="309700" cy="369332"/>
              </a:xfrm>
              <a:prstGeom prst="rect">
                <a:avLst/>
              </a:prstGeom>
              <a:noFill/>
            </p:spPr>
            <p:txBody>
              <a:bodyPr wrap="none" rtlCol="0">
                <a:spAutoFit/>
              </a:bodyPr>
              <a:lstStyle/>
              <a:p>
                <a:r>
                  <a:rPr lang="en-IN" dirty="0" smtClean="0">
                    <a:latin typeface="Bodoni MT" pitchFamily="18" charset="0"/>
                  </a:rPr>
                  <a:t>S</a:t>
                </a:r>
                <a:endParaRPr lang="en-US" dirty="0">
                  <a:latin typeface="Bodoni MT" pitchFamily="18" charset="0"/>
                </a:endParaRPr>
              </a:p>
            </p:txBody>
          </p:sp>
          <p:cxnSp>
            <p:nvCxnSpPr>
              <p:cNvPr id="9" name="Straight Connector 8"/>
              <p:cNvCxnSpPr/>
              <p:nvPr/>
            </p:nvCxnSpPr>
            <p:spPr>
              <a:xfrm rot="10800000" flipV="1">
                <a:off x="2786050" y="1357298"/>
                <a:ext cx="1071570"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393273" y="1678769"/>
                <a:ext cx="857256"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p:cNvCxnSpPr>
              <p:nvPr/>
            </p:nvCxnSpPr>
            <p:spPr>
              <a:xfrm rot="16200000" flipH="1">
                <a:off x="3833959" y="1690827"/>
                <a:ext cx="987990" cy="345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4357686" y="1428736"/>
                <a:ext cx="857256"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0" y="1285860"/>
                <a:ext cx="1000132" cy="857256"/>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71736" y="2143116"/>
                <a:ext cx="521297" cy="369332"/>
              </a:xfrm>
              <a:prstGeom prst="rect">
                <a:avLst/>
              </a:prstGeom>
              <a:noFill/>
            </p:spPr>
            <p:txBody>
              <a:bodyPr wrap="none" rtlCol="0">
                <a:spAutoFit/>
              </a:bodyPr>
              <a:lstStyle/>
              <a:p>
                <a:r>
                  <a:rPr lang="en-IN" dirty="0" smtClean="0">
                    <a:latin typeface="Bodoni MT" pitchFamily="18" charset="0"/>
                  </a:rPr>
                  <a:t>call</a:t>
                </a:r>
                <a:endParaRPr lang="en-US" dirty="0">
                  <a:latin typeface="Bodoni MT" pitchFamily="18" charset="0"/>
                </a:endParaRPr>
              </a:p>
            </p:txBody>
          </p:sp>
          <p:sp>
            <p:nvSpPr>
              <p:cNvPr id="28" name="TextBox 27"/>
              <p:cNvSpPr txBox="1"/>
              <p:nvPr/>
            </p:nvSpPr>
            <p:spPr>
              <a:xfrm>
                <a:off x="3428992" y="2357430"/>
                <a:ext cx="369012" cy="369332"/>
              </a:xfrm>
              <a:prstGeom prst="rect">
                <a:avLst/>
              </a:prstGeom>
              <a:noFill/>
            </p:spPr>
            <p:txBody>
              <a:bodyPr wrap="none" rtlCol="0">
                <a:spAutoFit/>
              </a:bodyPr>
              <a:lstStyle/>
              <a:p>
                <a:r>
                  <a:rPr lang="en-IN" dirty="0" smtClean="0">
                    <a:latin typeface="Bodoni MT" pitchFamily="18" charset="0"/>
                  </a:rPr>
                  <a:t>id</a:t>
                </a:r>
                <a:endParaRPr lang="en-US" dirty="0">
                  <a:latin typeface="Bodoni MT" pitchFamily="18" charset="0"/>
                </a:endParaRPr>
              </a:p>
            </p:txBody>
          </p:sp>
          <p:sp>
            <p:nvSpPr>
              <p:cNvPr id="29" name="TextBox 28"/>
              <p:cNvSpPr txBox="1"/>
              <p:nvPr/>
            </p:nvSpPr>
            <p:spPr>
              <a:xfrm>
                <a:off x="4357686" y="2500306"/>
                <a:ext cx="260008" cy="369332"/>
              </a:xfrm>
              <a:prstGeom prst="rect">
                <a:avLst/>
              </a:prstGeom>
              <a:noFill/>
            </p:spPr>
            <p:txBody>
              <a:bodyPr wrap="none" rtlCol="0">
                <a:spAutoFit/>
              </a:bodyPr>
              <a:lstStyle/>
              <a:p>
                <a:r>
                  <a:rPr lang="en-IN" dirty="0" smtClean="0">
                    <a:latin typeface="Bodoni MT" pitchFamily="18" charset="0"/>
                  </a:rPr>
                  <a:t>(</a:t>
                </a:r>
                <a:endParaRPr lang="en-US" dirty="0">
                  <a:latin typeface="Bodoni MT" pitchFamily="18" charset="0"/>
                </a:endParaRPr>
              </a:p>
            </p:txBody>
          </p:sp>
          <p:sp>
            <p:nvSpPr>
              <p:cNvPr id="30" name="TextBox 29"/>
              <p:cNvSpPr txBox="1"/>
              <p:nvPr/>
            </p:nvSpPr>
            <p:spPr>
              <a:xfrm>
                <a:off x="5000628" y="2357430"/>
                <a:ext cx="644728" cy="369332"/>
              </a:xfrm>
              <a:prstGeom prst="rect">
                <a:avLst/>
              </a:prstGeom>
              <a:noFill/>
            </p:spPr>
            <p:txBody>
              <a:bodyPr wrap="none" rtlCol="0">
                <a:spAutoFit/>
              </a:bodyPr>
              <a:lstStyle/>
              <a:p>
                <a:r>
                  <a:rPr lang="en-IN" dirty="0" err="1" smtClean="0">
                    <a:latin typeface="Bodoni MT" pitchFamily="18" charset="0"/>
                  </a:rPr>
                  <a:t>Elist</a:t>
                </a:r>
                <a:endParaRPr lang="en-US" dirty="0">
                  <a:latin typeface="Bodoni MT" pitchFamily="18" charset="0"/>
                </a:endParaRPr>
              </a:p>
            </p:txBody>
          </p:sp>
          <p:sp>
            <p:nvSpPr>
              <p:cNvPr id="31" name="TextBox 30"/>
              <p:cNvSpPr txBox="1"/>
              <p:nvPr/>
            </p:nvSpPr>
            <p:spPr>
              <a:xfrm>
                <a:off x="5669314" y="2071678"/>
                <a:ext cx="260008" cy="369332"/>
              </a:xfrm>
              <a:prstGeom prst="rect">
                <a:avLst/>
              </a:prstGeom>
              <a:noFill/>
            </p:spPr>
            <p:txBody>
              <a:bodyPr wrap="none" rtlCol="0">
                <a:spAutoFit/>
              </a:bodyPr>
              <a:lstStyle/>
              <a:p>
                <a:r>
                  <a:rPr lang="en-IN" dirty="0" smtClean="0">
                    <a:latin typeface="Bodoni MT" pitchFamily="18" charset="0"/>
                  </a:rPr>
                  <a:t>)</a:t>
                </a:r>
                <a:endParaRPr lang="en-US" dirty="0">
                  <a:latin typeface="Bodoni MT" pitchFamily="18" charset="0"/>
                </a:endParaRPr>
              </a:p>
            </p:txBody>
          </p:sp>
          <p:cxnSp>
            <p:nvCxnSpPr>
              <p:cNvPr id="33" name="Straight Connector 32"/>
              <p:cNvCxnSpPr/>
              <p:nvPr/>
            </p:nvCxnSpPr>
            <p:spPr>
              <a:xfrm rot="10800000" flipV="1">
                <a:off x="4500562" y="2786058"/>
                <a:ext cx="714380"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036347" y="3107529"/>
                <a:ext cx="57150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00694" y="2786058"/>
                <a:ext cx="571504" cy="500066"/>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14810" y="3357562"/>
                <a:ext cx="644728" cy="369332"/>
              </a:xfrm>
              <a:prstGeom prst="rect">
                <a:avLst/>
              </a:prstGeom>
              <a:noFill/>
            </p:spPr>
            <p:txBody>
              <a:bodyPr wrap="none" rtlCol="0">
                <a:spAutoFit/>
              </a:bodyPr>
              <a:lstStyle/>
              <a:p>
                <a:r>
                  <a:rPr lang="en-IN" dirty="0" err="1" smtClean="0">
                    <a:latin typeface="Bodoni MT" pitchFamily="18" charset="0"/>
                  </a:rPr>
                  <a:t>Elist</a:t>
                </a:r>
                <a:endParaRPr lang="en-US" dirty="0">
                  <a:latin typeface="Bodoni MT" pitchFamily="18" charset="0"/>
                </a:endParaRPr>
              </a:p>
            </p:txBody>
          </p:sp>
          <p:sp>
            <p:nvSpPr>
              <p:cNvPr id="41" name="TextBox 40"/>
              <p:cNvSpPr txBox="1"/>
              <p:nvPr/>
            </p:nvSpPr>
            <p:spPr>
              <a:xfrm>
                <a:off x="5143504" y="3357562"/>
                <a:ext cx="357190" cy="461665"/>
              </a:xfrm>
              <a:prstGeom prst="rect">
                <a:avLst/>
              </a:prstGeom>
              <a:noFill/>
            </p:spPr>
            <p:txBody>
              <a:bodyPr wrap="square" rtlCol="0">
                <a:spAutoFit/>
              </a:bodyPr>
              <a:lstStyle/>
              <a:p>
                <a:r>
                  <a:rPr lang="en-IN" sz="2400" dirty="0" smtClean="0"/>
                  <a:t>,</a:t>
                </a:r>
                <a:endParaRPr lang="en-US" sz="2400" dirty="0"/>
              </a:p>
            </p:txBody>
          </p:sp>
          <p:sp>
            <p:nvSpPr>
              <p:cNvPr id="42" name="TextBox 41"/>
              <p:cNvSpPr txBox="1"/>
              <p:nvPr/>
            </p:nvSpPr>
            <p:spPr>
              <a:xfrm>
                <a:off x="5929322" y="3429000"/>
                <a:ext cx="346570" cy="369332"/>
              </a:xfrm>
              <a:prstGeom prst="rect">
                <a:avLst/>
              </a:prstGeom>
              <a:noFill/>
            </p:spPr>
            <p:txBody>
              <a:bodyPr wrap="none" rtlCol="0">
                <a:spAutoFit/>
              </a:bodyPr>
              <a:lstStyle/>
              <a:p>
                <a:r>
                  <a:rPr lang="en-IN" dirty="0" smtClean="0">
                    <a:latin typeface="Bodoni MT" pitchFamily="18" charset="0"/>
                  </a:rPr>
                  <a:t>E</a:t>
                </a:r>
                <a:endParaRPr lang="en-US" dirty="0">
                  <a:latin typeface="Bodoni MT" pitchFamily="18" charset="0"/>
                </a:endParaRPr>
              </a:p>
            </p:txBody>
          </p:sp>
          <p:cxnSp>
            <p:nvCxnSpPr>
              <p:cNvPr id="43" name="Straight Connector 42"/>
              <p:cNvCxnSpPr/>
              <p:nvPr/>
            </p:nvCxnSpPr>
            <p:spPr>
              <a:xfrm rot="10800000" flipV="1">
                <a:off x="3643306" y="3786190"/>
                <a:ext cx="714380"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179091" y="4107661"/>
                <a:ext cx="57150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643438" y="3786190"/>
                <a:ext cx="571504" cy="500066"/>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57554" y="4357694"/>
                <a:ext cx="644728" cy="369332"/>
              </a:xfrm>
              <a:prstGeom prst="rect">
                <a:avLst/>
              </a:prstGeom>
              <a:noFill/>
            </p:spPr>
            <p:txBody>
              <a:bodyPr wrap="none" rtlCol="0">
                <a:spAutoFit/>
              </a:bodyPr>
              <a:lstStyle/>
              <a:p>
                <a:r>
                  <a:rPr lang="en-IN" dirty="0" err="1" smtClean="0">
                    <a:latin typeface="Bodoni MT" pitchFamily="18" charset="0"/>
                  </a:rPr>
                  <a:t>Elist</a:t>
                </a:r>
                <a:endParaRPr lang="en-US" dirty="0">
                  <a:latin typeface="Bodoni MT" pitchFamily="18" charset="0"/>
                </a:endParaRPr>
              </a:p>
            </p:txBody>
          </p:sp>
          <p:sp>
            <p:nvSpPr>
              <p:cNvPr id="47" name="TextBox 46"/>
              <p:cNvSpPr txBox="1"/>
              <p:nvPr/>
            </p:nvSpPr>
            <p:spPr>
              <a:xfrm>
                <a:off x="4286248" y="4357694"/>
                <a:ext cx="357190" cy="461665"/>
              </a:xfrm>
              <a:prstGeom prst="rect">
                <a:avLst/>
              </a:prstGeom>
              <a:noFill/>
            </p:spPr>
            <p:txBody>
              <a:bodyPr wrap="square" rtlCol="0">
                <a:spAutoFit/>
              </a:bodyPr>
              <a:lstStyle/>
              <a:p>
                <a:r>
                  <a:rPr lang="en-IN" sz="2400" dirty="0" smtClean="0"/>
                  <a:t>,</a:t>
                </a:r>
                <a:endParaRPr lang="en-US" sz="2400" dirty="0"/>
              </a:p>
            </p:txBody>
          </p:sp>
          <p:sp>
            <p:nvSpPr>
              <p:cNvPr id="48" name="TextBox 47"/>
              <p:cNvSpPr txBox="1"/>
              <p:nvPr/>
            </p:nvSpPr>
            <p:spPr>
              <a:xfrm>
                <a:off x="5072066" y="4429132"/>
                <a:ext cx="346570" cy="369332"/>
              </a:xfrm>
              <a:prstGeom prst="rect">
                <a:avLst/>
              </a:prstGeom>
              <a:noFill/>
            </p:spPr>
            <p:txBody>
              <a:bodyPr wrap="none" rtlCol="0">
                <a:spAutoFit/>
              </a:bodyPr>
              <a:lstStyle/>
              <a:p>
                <a:r>
                  <a:rPr lang="en-IN" dirty="0" smtClean="0">
                    <a:latin typeface="Bodoni MT" pitchFamily="18" charset="0"/>
                  </a:rPr>
                  <a:t>E</a:t>
                </a:r>
                <a:endParaRPr lang="en-US" dirty="0">
                  <a:latin typeface="Bodoni MT" pitchFamily="18" charset="0"/>
                </a:endParaRPr>
              </a:p>
            </p:txBody>
          </p:sp>
          <p:cxnSp>
            <p:nvCxnSpPr>
              <p:cNvPr id="50" name="Straight Connector 49"/>
              <p:cNvCxnSpPr>
                <a:stCxn id="46" idx="2"/>
              </p:cNvCxnSpPr>
              <p:nvPr/>
            </p:nvCxnSpPr>
            <p:spPr>
              <a:xfrm rot="5400000">
                <a:off x="3274774" y="5095558"/>
                <a:ext cx="773676" cy="36612"/>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500430" y="5500702"/>
                <a:ext cx="346570" cy="369332"/>
              </a:xfrm>
              <a:prstGeom prst="rect">
                <a:avLst/>
              </a:prstGeom>
              <a:noFill/>
            </p:spPr>
            <p:txBody>
              <a:bodyPr wrap="none" rtlCol="0">
                <a:spAutoFit/>
              </a:bodyPr>
              <a:lstStyle/>
              <a:p>
                <a:r>
                  <a:rPr lang="en-IN" dirty="0" smtClean="0">
                    <a:latin typeface="Bodoni MT" pitchFamily="18" charset="0"/>
                  </a:rPr>
                  <a:t>E</a:t>
                </a:r>
                <a:endParaRPr lang="en-US" dirty="0">
                  <a:latin typeface="Bodoni MT" pitchFamily="18" charset="0"/>
                </a:endParaRPr>
              </a:p>
            </p:txBody>
          </p:sp>
        </p:grpSp>
        <p:sp>
          <p:nvSpPr>
            <p:cNvPr id="59" name="TextBox 58"/>
            <p:cNvSpPr txBox="1"/>
            <p:nvPr/>
          </p:nvSpPr>
          <p:spPr>
            <a:xfrm>
              <a:off x="1714480" y="5572140"/>
              <a:ext cx="1184940" cy="369332"/>
            </a:xfrm>
            <a:prstGeom prst="rect">
              <a:avLst/>
            </a:prstGeom>
            <a:noFill/>
          </p:spPr>
          <p:txBody>
            <a:bodyPr wrap="none" rtlCol="0">
              <a:spAutoFit/>
            </a:bodyPr>
            <a:lstStyle/>
            <a:p>
              <a:r>
                <a:rPr lang="en-IN" dirty="0" err="1" smtClean="0">
                  <a:latin typeface="Bodoni MT" pitchFamily="18" charset="0"/>
                </a:rPr>
                <a:t>E.place</a:t>
              </a:r>
              <a:r>
                <a:rPr lang="en-IN" dirty="0" smtClean="0">
                  <a:latin typeface="Bodoni MT" pitchFamily="18" charset="0"/>
                </a:rPr>
                <a:t>=x</a:t>
              </a:r>
              <a:endParaRPr lang="en-US" dirty="0">
                <a:latin typeface="Bodoni MT" pitchFamily="18" charset="0"/>
              </a:endParaRPr>
            </a:p>
          </p:txBody>
        </p:sp>
        <p:sp>
          <p:nvSpPr>
            <p:cNvPr id="60" name="TextBox 59"/>
            <p:cNvSpPr txBox="1"/>
            <p:nvPr/>
          </p:nvSpPr>
          <p:spPr>
            <a:xfrm>
              <a:off x="3958564" y="4702742"/>
              <a:ext cx="1184940" cy="369332"/>
            </a:xfrm>
            <a:prstGeom prst="rect">
              <a:avLst/>
            </a:prstGeom>
            <a:noFill/>
          </p:spPr>
          <p:txBody>
            <a:bodyPr wrap="none" rtlCol="0">
              <a:spAutoFit/>
            </a:bodyPr>
            <a:lstStyle/>
            <a:p>
              <a:r>
                <a:rPr lang="en-IN" dirty="0" err="1" smtClean="0">
                  <a:latin typeface="Bodoni MT" pitchFamily="18" charset="0"/>
                </a:rPr>
                <a:t>E.place</a:t>
              </a:r>
              <a:r>
                <a:rPr lang="en-IN" dirty="0" smtClean="0">
                  <a:latin typeface="Bodoni MT" pitchFamily="18" charset="0"/>
                </a:rPr>
                <a:t>=y</a:t>
              </a:r>
              <a:endParaRPr lang="en-US" dirty="0">
                <a:latin typeface="Bodoni MT" pitchFamily="18" charset="0"/>
              </a:endParaRPr>
            </a:p>
          </p:txBody>
        </p:sp>
        <p:sp>
          <p:nvSpPr>
            <p:cNvPr id="61" name="TextBox 60"/>
            <p:cNvSpPr txBox="1"/>
            <p:nvPr/>
          </p:nvSpPr>
          <p:spPr>
            <a:xfrm>
              <a:off x="4786314" y="3702610"/>
              <a:ext cx="1157689" cy="369332"/>
            </a:xfrm>
            <a:prstGeom prst="rect">
              <a:avLst/>
            </a:prstGeom>
            <a:noFill/>
          </p:spPr>
          <p:txBody>
            <a:bodyPr wrap="none" rtlCol="0">
              <a:spAutoFit/>
            </a:bodyPr>
            <a:lstStyle/>
            <a:p>
              <a:r>
                <a:rPr lang="en-IN" dirty="0" err="1" smtClean="0">
                  <a:latin typeface="Bodoni MT" pitchFamily="18" charset="0"/>
                </a:rPr>
                <a:t>E.place</a:t>
              </a:r>
              <a:r>
                <a:rPr lang="en-IN" dirty="0" smtClean="0">
                  <a:latin typeface="Bodoni MT" pitchFamily="18" charset="0"/>
                </a:rPr>
                <a:t>=z</a:t>
              </a:r>
              <a:endParaRPr lang="en-US" dirty="0">
                <a:latin typeface="Bodoni MT" pitchFamily="18" charset="0"/>
              </a:endParaRPr>
            </a:p>
          </p:txBody>
        </p:sp>
      </p:grpSp>
      <p:sp>
        <p:nvSpPr>
          <p:cNvPr id="63" name="TextBox 62"/>
          <p:cNvSpPr txBox="1"/>
          <p:nvPr/>
        </p:nvSpPr>
        <p:spPr>
          <a:xfrm>
            <a:off x="5572132" y="642918"/>
            <a:ext cx="2275879" cy="1631216"/>
          </a:xfrm>
          <a:prstGeom prst="rect">
            <a:avLst/>
          </a:prstGeom>
          <a:noFill/>
        </p:spPr>
        <p:txBody>
          <a:bodyPr wrap="none" rtlCol="0">
            <a:spAutoFit/>
          </a:bodyPr>
          <a:lstStyle/>
          <a:p>
            <a:r>
              <a:rPr lang="en-IN" sz="2000" b="1" dirty="0" smtClean="0">
                <a:latin typeface="Bodoni MT" pitchFamily="18" charset="0"/>
              </a:rPr>
              <a:t>Three address code</a:t>
            </a:r>
            <a:r>
              <a:rPr lang="en-IN" sz="2000" dirty="0" smtClean="0">
                <a:latin typeface="Bodoni MT" pitchFamily="18" charset="0"/>
              </a:rPr>
              <a:t>:</a:t>
            </a:r>
          </a:p>
          <a:p>
            <a:r>
              <a:rPr lang="en-IN" sz="2000" dirty="0" err="1" smtClean="0">
                <a:latin typeface="Bodoni MT" pitchFamily="18" charset="0"/>
              </a:rPr>
              <a:t>param</a:t>
            </a:r>
            <a:r>
              <a:rPr lang="en-IN" sz="2000" dirty="0" smtClean="0">
                <a:latin typeface="Bodoni MT" pitchFamily="18" charset="0"/>
              </a:rPr>
              <a:t> x</a:t>
            </a:r>
          </a:p>
          <a:p>
            <a:r>
              <a:rPr lang="en-IN" sz="2000" dirty="0" err="1" smtClean="0">
                <a:latin typeface="Bodoni MT" pitchFamily="18" charset="0"/>
              </a:rPr>
              <a:t>param</a:t>
            </a:r>
            <a:r>
              <a:rPr lang="en-IN" sz="2000" dirty="0" smtClean="0">
                <a:latin typeface="Bodoni MT" pitchFamily="18" charset="0"/>
              </a:rPr>
              <a:t> y</a:t>
            </a:r>
          </a:p>
          <a:p>
            <a:r>
              <a:rPr lang="en-IN" sz="2000" dirty="0" err="1" smtClean="0">
                <a:latin typeface="Bodoni MT" pitchFamily="18" charset="0"/>
              </a:rPr>
              <a:t>param</a:t>
            </a:r>
            <a:r>
              <a:rPr lang="en-IN" sz="2000" dirty="0" smtClean="0">
                <a:latin typeface="Bodoni MT" pitchFamily="18" charset="0"/>
              </a:rPr>
              <a:t> z</a:t>
            </a:r>
          </a:p>
          <a:p>
            <a:r>
              <a:rPr lang="en-IN" sz="2000" dirty="0" smtClean="0">
                <a:latin typeface="Bodoni MT" pitchFamily="18" charset="0"/>
              </a:rPr>
              <a:t>call sum ,3</a:t>
            </a:r>
            <a:endParaRPr lang="en-US" sz="2000" dirty="0">
              <a:latin typeface="Bodoni MT"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2918"/>
          </a:xfrm>
        </p:spPr>
        <p:txBody>
          <a:bodyPr>
            <a:normAutofit fontScale="90000"/>
          </a:bodyPr>
          <a:lstStyle/>
          <a:p>
            <a:r>
              <a:rPr lang="en-IN" dirty="0" smtClean="0"/>
              <a:t>Example</a:t>
            </a:r>
            <a:endParaRPr lang="en-US" dirty="0"/>
          </a:p>
        </p:txBody>
      </p:sp>
      <p:sp>
        <p:nvSpPr>
          <p:cNvPr id="3" name="Content Placeholder 2"/>
          <p:cNvSpPr>
            <a:spLocks noGrp="1"/>
          </p:cNvSpPr>
          <p:nvPr>
            <p:ph idx="1"/>
          </p:nvPr>
        </p:nvSpPr>
        <p:spPr>
          <a:xfrm>
            <a:off x="457200" y="785795"/>
            <a:ext cx="3900486" cy="2500329"/>
          </a:xfrm>
        </p:spPr>
        <p:txBody>
          <a:bodyPr>
            <a:noAutofit/>
          </a:bodyPr>
          <a:lstStyle/>
          <a:p>
            <a:pPr>
              <a:buNone/>
            </a:pPr>
            <a:r>
              <a:rPr lang="en-IN" sz="2400" dirty="0" smtClean="0"/>
              <a:t>Procedure call :  </a:t>
            </a:r>
            <a:r>
              <a:rPr lang="en-IN" sz="2400" b="1" dirty="0" smtClean="0"/>
              <a:t>sum(a+1,b,5)</a:t>
            </a:r>
          </a:p>
          <a:p>
            <a:pPr>
              <a:buNone/>
            </a:pPr>
            <a:r>
              <a:rPr lang="en-IN" sz="2400" dirty="0" smtClean="0"/>
              <a:t>void main()</a:t>
            </a:r>
          </a:p>
          <a:p>
            <a:pPr>
              <a:buNone/>
            </a:pPr>
            <a:r>
              <a:rPr lang="en-IN" sz="2400" dirty="0" smtClean="0"/>
              <a:t>{</a:t>
            </a:r>
          </a:p>
          <a:p>
            <a:pPr>
              <a:buNone/>
            </a:pPr>
            <a:r>
              <a:rPr lang="en-IN" sz="2400" dirty="0" smtClean="0"/>
              <a:t>sum(a+1,b,5);</a:t>
            </a:r>
          </a:p>
          <a:p>
            <a:pPr>
              <a:buNone/>
            </a:pPr>
            <a:r>
              <a:rPr lang="en-IN" sz="2400" dirty="0" smtClean="0"/>
              <a:t>}</a:t>
            </a:r>
          </a:p>
          <a:p>
            <a:pPr>
              <a:buNone/>
            </a:pPr>
            <a:r>
              <a:rPr lang="en-IN" sz="2400" dirty="0" smtClean="0"/>
              <a:t>void sum(</a:t>
            </a:r>
            <a:r>
              <a:rPr lang="en-IN" sz="2400" dirty="0" err="1" smtClean="0"/>
              <a:t>int</a:t>
            </a:r>
            <a:r>
              <a:rPr lang="en-IN" sz="2400" dirty="0" smtClean="0"/>
              <a:t> </a:t>
            </a:r>
            <a:r>
              <a:rPr lang="en-IN" sz="2400" dirty="0" err="1" smtClean="0"/>
              <a:t>x,int</a:t>
            </a:r>
            <a:r>
              <a:rPr lang="en-IN" sz="2400" dirty="0" smtClean="0"/>
              <a:t> </a:t>
            </a:r>
            <a:r>
              <a:rPr lang="en-IN" sz="2400" dirty="0" err="1" smtClean="0"/>
              <a:t>y,int</a:t>
            </a:r>
            <a:r>
              <a:rPr lang="en-IN" sz="2400" dirty="0" smtClean="0"/>
              <a:t> z)</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102</a:t>
            </a:fld>
            <a:endParaRPr lang="en-US"/>
          </a:p>
        </p:txBody>
      </p:sp>
      <p:sp>
        <p:nvSpPr>
          <p:cNvPr id="7" name="TextBox 6"/>
          <p:cNvSpPr txBox="1"/>
          <p:nvPr/>
        </p:nvSpPr>
        <p:spPr>
          <a:xfrm>
            <a:off x="5357818" y="857232"/>
            <a:ext cx="2857520" cy="2677656"/>
          </a:xfrm>
          <a:prstGeom prst="rect">
            <a:avLst/>
          </a:prstGeom>
          <a:noFill/>
        </p:spPr>
        <p:txBody>
          <a:bodyPr wrap="square" rtlCol="0">
            <a:spAutoFit/>
          </a:bodyPr>
          <a:lstStyle/>
          <a:p>
            <a:r>
              <a:rPr lang="en-IN" sz="2400" b="1" dirty="0" smtClean="0"/>
              <a:t>Three address code:</a:t>
            </a:r>
          </a:p>
          <a:p>
            <a:r>
              <a:rPr lang="en-IN" sz="2400" dirty="0" smtClean="0"/>
              <a:t>T</a:t>
            </a:r>
            <a:r>
              <a:rPr lang="en-IN" sz="2400" baseline="-25000" dirty="0" smtClean="0"/>
              <a:t>1</a:t>
            </a:r>
            <a:r>
              <a:rPr lang="en-IN" sz="2400" dirty="0" smtClean="0"/>
              <a:t>=a+1</a:t>
            </a:r>
          </a:p>
          <a:p>
            <a:r>
              <a:rPr lang="en-IN" sz="2400" dirty="0" smtClean="0"/>
              <a:t>T</a:t>
            </a:r>
            <a:r>
              <a:rPr lang="en-IN" sz="2400" baseline="-25000" dirty="0" smtClean="0"/>
              <a:t>2</a:t>
            </a:r>
            <a:r>
              <a:rPr lang="en-IN" sz="2400" dirty="0" smtClean="0"/>
              <a:t>=5</a:t>
            </a:r>
          </a:p>
          <a:p>
            <a:r>
              <a:rPr lang="en-IN" sz="2400" dirty="0" err="1" smtClean="0"/>
              <a:t>param</a:t>
            </a:r>
            <a:r>
              <a:rPr lang="en-IN" sz="2400" dirty="0" smtClean="0"/>
              <a:t>  T</a:t>
            </a:r>
            <a:r>
              <a:rPr lang="en-IN" sz="2400" baseline="-25000" dirty="0" smtClean="0"/>
              <a:t>1</a:t>
            </a:r>
          </a:p>
          <a:p>
            <a:r>
              <a:rPr lang="en-IN" sz="2400" dirty="0" err="1" smtClean="0"/>
              <a:t>param</a:t>
            </a:r>
            <a:r>
              <a:rPr lang="en-IN" sz="2400" dirty="0" smtClean="0"/>
              <a:t> b</a:t>
            </a:r>
          </a:p>
          <a:p>
            <a:r>
              <a:rPr lang="en-IN" sz="2400" dirty="0" err="1" smtClean="0"/>
              <a:t>param</a:t>
            </a:r>
            <a:r>
              <a:rPr lang="en-IN" sz="2400" dirty="0" smtClean="0"/>
              <a:t> T</a:t>
            </a:r>
            <a:r>
              <a:rPr lang="en-IN" sz="2400" baseline="-25000" dirty="0" smtClean="0"/>
              <a:t>2</a:t>
            </a:r>
          </a:p>
          <a:p>
            <a:r>
              <a:rPr lang="en-IN" sz="2400" dirty="0" smtClean="0"/>
              <a:t>call sum,3</a:t>
            </a:r>
            <a:endParaRPr lang="en-US" sz="24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algn="ctr">
              <a:buNone/>
            </a:pPr>
            <a:endParaRPr lang="en-IN" sz="5400" dirty="0" smtClean="0"/>
          </a:p>
          <a:p>
            <a:pPr algn="ctr">
              <a:buNone/>
            </a:pPr>
            <a:r>
              <a:rPr lang="en-IN" sz="5400" dirty="0" smtClean="0"/>
              <a:t>Next Topic:</a:t>
            </a:r>
          </a:p>
          <a:p>
            <a:pPr algn="ctr">
              <a:buNone/>
            </a:pPr>
            <a:r>
              <a:rPr lang="en-IN" sz="5400" b="1" dirty="0" smtClean="0">
                <a:solidFill>
                  <a:srgbClr val="FF0000"/>
                </a:solidFill>
              </a:rPr>
              <a:t>Symbol Table</a:t>
            </a:r>
            <a:endParaRPr lang="en-US" sz="5400" b="1" dirty="0">
              <a:solidFill>
                <a:srgbClr val="FF0000"/>
              </a:solidFill>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500066"/>
          </a:xfrm>
        </p:spPr>
        <p:txBody>
          <a:bodyPr>
            <a:normAutofit fontScale="90000"/>
          </a:bodyPr>
          <a:lstStyle/>
          <a:p>
            <a:r>
              <a:rPr lang="en-US" b="1" dirty="0" smtClean="0"/>
              <a:t>Symbol Table</a:t>
            </a:r>
            <a:r>
              <a:rPr lang="en-US" dirty="0" smtClean="0"/>
              <a:t> </a:t>
            </a:r>
            <a:endParaRPr lang="en-US" dirty="0"/>
          </a:p>
        </p:txBody>
      </p:sp>
      <p:sp>
        <p:nvSpPr>
          <p:cNvPr id="3" name="Content Placeholder 2"/>
          <p:cNvSpPr>
            <a:spLocks noGrp="1"/>
          </p:cNvSpPr>
          <p:nvPr>
            <p:ph idx="1"/>
          </p:nvPr>
        </p:nvSpPr>
        <p:spPr>
          <a:xfrm>
            <a:off x="457200" y="571480"/>
            <a:ext cx="8229600" cy="5786478"/>
          </a:xfrm>
        </p:spPr>
        <p:txBody>
          <a:bodyPr>
            <a:noAutofit/>
          </a:bodyPr>
          <a:lstStyle/>
          <a:p>
            <a:pPr algn="just"/>
            <a:r>
              <a:rPr lang="en-US" sz="2400" dirty="0" smtClean="0"/>
              <a:t>An important data structure created and maintained by the compiler in order to keep track of semantics of variable .</a:t>
            </a:r>
          </a:p>
          <a:p>
            <a:pPr algn="just"/>
            <a:endParaRPr lang="en-US" sz="2400" dirty="0" smtClean="0"/>
          </a:p>
          <a:p>
            <a:pPr algn="just"/>
            <a:r>
              <a:rPr lang="en-US" sz="2400" dirty="0" smtClean="0"/>
              <a:t>It stores information about scope and binding information about names, information about instances of various entities such as variable and function names, classes, objects, etc.</a:t>
            </a:r>
          </a:p>
          <a:p>
            <a:pPr algn="just"/>
            <a:endParaRPr lang="en-US" sz="2400" dirty="0" smtClean="0"/>
          </a:p>
          <a:p>
            <a:pPr algn="just" fontAlgn="base"/>
            <a:r>
              <a:rPr lang="en-US" sz="2400" dirty="0" smtClean="0"/>
              <a:t>It is built in lexical and syntax analysis phases.</a:t>
            </a:r>
          </a:p>
          <a:p>
            <a:pPr algn="just" fontAlgn="base"/>
            <a:endParaRPr lang="en-US" sz="2400" dirty="0" smtClean="0"/>
          </a:p>
          <a:p>
            <a:pPr algn="just" fontAlgn="base"/>
            <a:r>
              <a:rPr lang="en-US" sz="2400" dirty="0" smtClean="0"/>
              <a:t>The information is collected by the analysis phases of compiler and is used by synthesis phases of compiler to generate code.</a:t>
            </a:r>
          </a:p>
          <a:p>
            <a:pPr algn="just" fontAlgn="base"/>
            <a:endParaRPr lang="en-US" sz="2400" dirty="0" smtClean="0"/>
          </a:p>
          <a:p>
            <a:pPr algn="just" fontAlgn="base"/>
            <a:r>
              <a:rPr lang="en-US" sz="2400" dirty="0" smtClean="0"/>
              <a:t>It is used by compiler to achieve compile time efficiency.</a:t>
            </a:r>
          </a:p>
          <a:p>
            <a:pPr algn="just">
              <a:buNone/>
            </a:pPr>
            <a:r>
              <a:rPr lang="en-US" sz="2400" dirty="0" smtClean="0"/>
              <a:t/>
            </a:r>
            <a:br>
              <a:rPr lang="en-US" sz="2400" dirty="0" smtClean="0"/>
            </a:b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8961"/>
            <a:ext cx="8229600" cy="5697559"/>
          </a:xfrm>
        </p:spPr>
        <p:txBody>
          <a:bodyPr>
            <a:noAutofit/>
          </a:bodyPr>
          <a:lstStyle/>
          <a:p>
            <a:pPr algn="just" fontAlgn="base">
              <a:buNone/>
            </a:pPr>
            <a:r>
              <a:rPr lang="en-US" sz="2200" dirty="0" smtClean="0"/>
              <a:t>It is used by various phases of compiler as follows :-</a:t>
            </a:r>
          </a:p>
          <a:p>
            <a:pPr algn="just" fontAlgn="base">
              <a:buNone/>
            </a:pPr>
            <a:r>
              <a:rPr lang="en-US" sz="2200" b="1" dirty="0" smtClean="0"/>
              <a:t>Lexical Analysis:</a:t>
            </a:r>
            <a:r>
              <a:rPr lang="en-US" sz="2200" dirty="0" smtClean="0"/>
              <a:t> Creates new table entries in the table, example like entries about token.</a:t>
            </a:r>
          </a:p>
          <a:p>
            <a:pPr algn="just" fontAlgn="base">
              <a:buNone/>
            </a:pPr>
            <a:r>
              <a:rPr lang="en-US" sz="2200" b="1" dirty="0" smtClean="0"/>
              <a:t>Syntax Analysis:</a:t>
            </a:r>
            <a:r>
              <a:rPr lang="en-US" sz="2200" dirty="0" smtClean="0"/>
              <a:t> Adds information regarding attribute type, scope, dimension, line of reference, use, etc in the table.</a:t>
            </a:r>
          </a:p>
          <a:p>
            <a:pPr algn="just" fontAlgn="base">
              <a:buNone/>
            </a:pPr>
            <a:r>
              <a:rPr lang="en-US" sz="2200" b="1" dirty="0" smtClean="0"/>
              <a:t>Semantic Analysis:</a:t>
            </a:r>
            <a:r>
              <a:rPr lang="en-US" sz="2200" dirty="0" smtClean="0"/>
              <a:t> Uses available information in the table to check for semantics i.e. to verify that expressions and assignments are semantically correct(type checking) and update it accordingly.</a:t>
            </a:r>
          </a:p>
          <a:p>
            <a:pPr algn="just" fontAlgn="base">
              <a:buNone/>
            </a:pPr>
            <a:r>
              <a:rPr lang="en-US" sz="2200" b="1" dirty="0" smtClean="0"/>
              <a:t>Intermediate Code generation:</a:t>
            </a:r>
            <a:r>
              <a:rPr lang="en-US" sz="2200" dirty="0" smtClean="0"/>
              <a:t> Refers symbol table for knowing how much and what type of run-time is allocated and table helps in adding temporary variable information.</a:t>
            </a:r>
          </a:p>
          <a:p>
            <a:pPr algn="just" fontAlgn="base">
              <a:buNone/>
            </a:pPr>
            <a:r>
              <a:rPr lang="en-US" sz="2200" b="1" dirty="0" smtClean="0"/>
              <a:t>Code Optimization:</a:t>
            </a:r>
            <a:r>
              <a:rPr lang="en-US" sz="2200" dirty="0" smtClean="0"/>
              <a:t> Uses information present in symbol table for machine dependent optimization.</a:t>
            </a:r>
          </a:p>
          <a:p>
            <a:pPr algn="just" fontAlgn="base">
              <a:buNone/>
            </a:pPr>
            <a:r>
              <a:rPr lang="en-US" sz="2200" b="1" dirty="0" smtClean="0"/>
              <a:t>Target Code generation:</a:t>
            </a:r>
            <a:r>
              <a:rPr lang="en-US" sz="2200" dirty="0" smtClean="0"/>
              <a:t> Generates code by using address information of identifier present in the table.</a:t>
            </a:r>
          </a:p>
          <a:p>
            <a:pPr algn="just">
              <a:buNone/>
            </a:pPr>
            <a:endParaRPr lang="en-US" sz="22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28628"/>
          </a:xfrm>
        </p:spPr>
        <p:txBody>
          <a:bodyPr>
            <a:normAutofit fontScale="90000"/>
          </a:bodyPr>
          <a:lstStyle/>
          <a:p>
            <a:r>
              <a:rPr lang="en-US" dirty="0" smtClean="0"/>
              <a:t>Symbol Table entries</a:t>
            </a:r>
            <a:endParaRPr lang="en-US" dirty="0"/>
          </a:p>
        </p:txBody>
      </p:sp>
      <p:sp>
        <p:nvSpPr>
          <p:cNvPr id="3" name="Content Placeholder 2"/>
          <p:cNvSpPr>
            <a:spLocks noGrp="1"/>
          </p:cNvSpPr>
          <p:nvPr>
            <p:ph idx="1"/>
          </p:nvPr>
        </p:nvSpPr>
        <p:spPr>
          <a:xfrm>
            <a:off x="457200" y="571480"/>
            <a:ext cx="8229600" cy="5857916"/>
          </a:xfrm>
        </p:spPr>
        <p:txBody>
          <a:bodyPr>
            <a:noAutofit/>
          </a:bodyPr>
          <a:lstStyle/>
          <a:p>
            <a:pPr algn="just" fontAlgn="base"/>
            <a:r>
              <a:rPr lang="en-US" sz="2000" dirty="0" smtClean="0"/>
              <a:t>Each entry in symbol table is associated with attributes that support compiler in different phases.</a:t>
            </a:r>
          </a:p>
          <a:p>
            <a:pPr algn="just" fontAlgn="base"/>
            <a:r>
              <a:rPr lang="en-US" sz="2000" dirty="0" smtClean="0">
                <a:solidFill>
                  <a:prstClr val="black"/>
                </a:solidFill>
              </a:rPr>
              <a:t>The symbol table is searched every time a name is encountered in the source text.</a:t>
            </a:r>
          </a:p>
          <a:p>
            <a:pPr algn="just" fontAlgn="base"/>
            <a:r>
              <a:rPr lang="en-US" sz="2000" dirty="0" smtClean="0"/>
              <a:t>Changes to the table occur if a new name or new information about an existing name is discovered.</a:t>
            </a:r>
          </a:p>
          <a:p>
            <a:pPr algn="just" fontAlgn="base"/>
            <a:r>
              <a:rPr lang="en-US" sz="2000" dirty="0" smtClean="0"/>
              <a:t>The symbol table grows </a:t>
            </a:r>
            <a:r>
              <a:rPr lang="en-US" sz="2000" b="1" dirty="0" smtClean="0"/>
              <a:t>dynamically</a:t>
            </a:r>
            <a:r>
              <a:rPr lang="en-US" sz="2000" dirty="0" smtClean="0"/>
              <a:t> even though fixed at compile time.</a:t>
            </a:r>
          </a:p>
          <a:p>
            <a:pPr algn="just" fontAlgn="base"/>
            <a:r>
              <a:rPr lang="en-US" sz="2000" dirty="0" smtClean="0"/>
              <a:t>Each entry in the symbol table is for the declaration of a name.</a:t>
            </a:r>
          </a:p>
          <a:p>
            <a:pPr algn="just" fontAlgn="base"/>
            <a:r>
              <a:rPr lang="en-US" sz="2000" dirty="0" smtClean="0"/>
              <a:t>The format of entries is not uniform.</a:t>
            </a:r>
          </a:p>
          <a:p>
            <a:pPr algn="just" fontAlgn="base">
              <a:buNone/>
            </a:pPr>
            <a:r>
              <a:rPr lang="en-US" sz="2000" dirty="0" smtClean="0">
                <a:solidFill>
                  <a:prstClr val="black"/>
                </a:solidFill>
              </a:rPr>
              <a:t> </a:t>
            </a:r>
            <a:r>
              <a:rPr lang="en-US" sz="2000" dirty="0" smtClean="0"/>
              <a:t/>
            </a:r>
            <a:br>
              <a:rPr lang="en-US" sz="2000" dirty="0" smtClean="0"/>
            </a:br>
            <a:r>
              <a:rPr lang="en-US" sz="2000" b="1" dirty="0" smtClean="0"/>
              <a:t>Items stored in Symbol table:</a:t>
            </a:r>
            <a:endParaRPr lang="en-US" sz="2000" dirty="0" smtClean="0"/>
          </a:p>
          <a:p>
            <a:pPr marL="914400" lvl="1" indent="-457200" algn="just" fontAlgn="base">
              <a:buFont typeface="+mj-lt"/>
              <a:buAutoNum type="arabicPeriod"/>
            </a:pPr>
            <a:r>
              <a:rPr lang="en-US" sz="2000" dirty="0" smtClean="0"/>
              <a:t>Variable names and constants</a:t>
            </a:r>
          </a:p>
          <a:p>
            <a:pPr marL="914400" lvl="1" indent="-457200" algn="just" fontAlgn="base">
              <a:buFont typeface="+mj-lt"/>
              <a:buAutoNum type="arabicPeriod"/>
            </a:pPr>
            <a:r>
              <a:rPr lang="en-US" sz="2000" dirty="0" smtClean="0"/>
              <a:t>Procedure and function names</a:t>
            </a:r>
          </a:p>
          <a:p>
            <a:pPr marL="914400" lvl="1" indent="-457200" algn="just" fontAlgn="base">
              <a:buFont typeface="+mj-lt"/>
              <a:buAutoNum type="arabicPeriod"/>
            </a:pPr>
            <a:r>
              <a:rPr lang="en-US" sz="2000" dirty="0" smtClean="0"/>
              <a:t>Literal constants and strings</a:t>
            </a:r>
          </a:p>
          <a:p>
            <a:pPr marL="914400" lvl="1" indent="-457200" algn="just" fontAlgn="base">
              <a:buFont typeface="+mj-lt"/>
              <a:buAutoNum type="arabicPeriod"/>
            </a:pPr>
            <a:r>
              <a:rPr lang="en-US" sz="2000" dirty="0" smtClean="0"/>
              <a:t>Compiler generated temporaries</a:t>
            </a:r>
          </a:p>
          <a:p>
            <a:pPr marL="914400" lvl="1" indent="-457200" algn="just" fontAlgn="base">
              <a:buFont typeface="+mj-lt"/>
              <a:buAutoNum type="arabicPeriod"/>
            </a:pPr>
            <a:r>
              <a:rPr lang="en-US" sz="2000" dirty="0" smtClean="0"/>
              <a:t>Labels in source languages</a:t>
            </a:r>
          </a:p>
          <a:p>
            <a:pPr marL="914400" lvl="1" indent="-457200" algn="just" fontAlgn="base">
              <a:buFont typeface="+mj-lt"/>
              <a:buAutoNum type="arabicPeriod"/>
            </a:pPr>
            <a:endParaRPr lang="en-US" sz="2000" dirty="0" smtClean="0"/>
          </a:p>
          <a:p>
            <a:pPr algn="just">
              <a:buNone/>
            </a:pPr>
            <a:endParaRPr lang="en-US" sz="20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106</a:t>
            </a:fld>
            <a:endParaRPr lang="en-US"/>
          </a:p>
        </p:txBody>
      </p:sp>
      <p:sp>
        <p:nvSpPr>
          <p:cNvPr id="7" name="Rectangle 6"/>
          <p:cNvSpPr/>
          <p:nvPr/>
        </p:nvSpPr>
        <p:spPr>
          <a:xfrm>
            <a:off x="5000628" y="3571876"/>
            <a:ext cx="3929090" cy="2862322"/>
          </a:xfrm>
          <a:prstGeom prst="rect">
            <a:avLst/>
          </a:prstGeom>
          <a:ln w="6350">
            <a:solidFill>
              <a:schemeClr val="tx1"/>
            </a:solidFill>
          </a:ln>
        </p:spPr>
        <p:txBody>
          <a:bodyPr wrap="square">
            <a:spAutoFit/>
          </a:bodyPr>
          <a:lstStyle/>
          <a:p>
            <a:pPr algn="just"/>
            <a:r>
              <a:rPr lang="en-US" dirty="0" smtClean="0"/>
              <a:t>The following information about </a:t>
            </a:r>
            <a:r>
              <a:rPr lang="en-US" b="1" dirty="0" smtClean="0"/>
              <a:t>identifiers</a:t>
            </a:r>
            <a:r>
              <a:rPr lang="en-US" dirty="0" smtClean="0"/>
              <a:t> are stored in symbol table.</a:t>
            </a:r>
          </a:p>
          <a:p>
            <a:pPr marL="800100" lvl="1" indent="-342900" algn="just">
              <a:buFont typeface="+mj-lt"/>
              <a:buAutoNum type="arabicPeriod"/>
            </a:pPr>
            <a:r>
              <a:rPr lang="en-US" dirty="0" smtClean="0"/>
              <a:t>The name.</a:t>
            </a:r>
          </a:p>
          <a:p>
            <a:pPr marL="800100" lvl="1" indent="-342900" algn="just">
              <a:buFont typeface="+mj-lt"/>
              <a:buAutoNum type="arabicPeriod"/>
            </a:pPr>
            <a:r>
              <a:rPr lang="en-US" dirty="0" smtClean="0"/>
              <a:t>The data type.</a:t>
            </a:r>
          </a:p>
          <a:p>
            <a:pPr marL="800100" lvl="1" indent="-342900" algn="just">
              <a:buFont typeface="+mj-lt"/>
              <a:buAutoNum type="arabicPeriod"/>
            </a:pPr>
            <a:r>
              <a:rPr lang="en-US" dirty="0" smtClean="0"/>
              <a:t>The block level.</a:t>
            </a:r>
          </a:p>
          <a:p>
            <a:pPr marL="800100" lvl="1" indent="-342900" algn="just">
              <a:buFont typeface="+mj-lt"/>
              <a:buAutoNum type="arabicPeriod"/>
            </a:pPr>
            <a:r>
              <a:rPr lang="en-US" dirty="0" smtClean="0"/>
              <a:t>Its scope (local, global).</a:t>
            </a:r>
          </a:p>
          <a:p>
            <a:pPr marL="800100" lvl="1" indent="-342900" algn="just">
              <a:buFont typeface="+mj-lt"/>
              <a:buAutoNum type="arabicPeriod"/>
            </a:pPr>
            <a:r>
              <a:rPr lang="en-US" dirty="0" smtClean="0"/>
              <a:t>Pointer / address</a:t>
            </a:r>
          </a:p>
          <a:p>
            <a:pPr marL="800100" lvl="1" indent="-342900" algn="just">
              <a:buFont typeface="+mj-lt"/>
              <a:buAutoNum type="arabicPeriod"/>
            </a:pPr>
            <a:r>
              <a:rPr lang="en-US" dirty="0" smtClean="0"/>
              <a:t>Its offset from base pointer</a:t>
            </a:r>
          </a:p>
          <a:p>
            <a:pPr marL="800100" lvl="1" indent="-342900" algn="just">
              <a:buFont typeface="+mj-lt"/>
              <a:buAutoNum type="arabicPeriod"/>
            </a:pPr>
            <a:r>
              <a:rPr lang="en-US" dirty="0" smtClean="0"/>
              <a:t>Function name, parameter and variable.</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a:bodyPr>
          <a:lstStyle/>
          <a:p>
            <a:pPr algn="just"/>
            <a:r>
              <a:rPr lang="en-US" sz="2400" dirty="0" smtClean="0"/>
              <a:t>A </a:t>
            </a:r>
            <a:r>
              <a:rPr lang="en-US" sz="2400" b="1" dirty="0" smtClean="0"/>
              <a:t>symbol table</a:t>
            </a:r>
            <a:r>
              <a:rPr lang="en-US" sz="2400" dirty="0" smtClean="0"/>
              <a:t> may serve the following purposes depending upon the language :</a:t>
            </a:r>
          </a:p>
          <a:p>
            <a:pPr lvl="1" algn="just"/>
            <a:r>
              <a:rPr lang="en-US" sz="2400" dirty="0" smtClean="0"/>
              <a:t>To store the names of all entities in a </a:t>
            </a:r>
            <a:r>
              <a:rPr lang="en-US" sz="2400" b="1" dirty="0" smtClean="0"/>
              <a:t>structured</a:t>
            </a:r>
            <a:r>
              <a:rPr lang="en-US" sz="2400" dirty="0" smtClean="0"/>
              <a:t> form at one place.</a:t>
            </a:r>
          </a:p>
          <a:p>
            <a:pPr lvl="1" algn="just"/>
            <a:r>
              <a:rPr lang="en-US" sz="2400" dirty="0" smtClean="0"/>
              <a:t>To verify if a </a:t>
            </a:r>
            <a:r>
              <a:rPr lang="en-US" sz="2400" b="1" dirty="0" smtClean="0"/>
              <a:t>variable</a:t>
            </a:r>
            <a:r>
              <a:rPr lang="en-US" sz="2400" dirty="0" smtClean="0"/>
              <a:t> has been declared.</a:t>
            </a:r>
          </a:p>
          <a:p>
            <a:pPr lvl="1" algn="just"/>
            <a:r>
              <a:rPr lang="en-US" sz="2400" dirty="0" smtClean="0"/>
              <a:t>To </a:t>
            </a:r>
            <a:r>
              <a:rPr lang="en-US" sz="2400" b="1" dirty="0" smtClean="0"/>
              <a:t>implement</a:t>
            </a:r>
            <a:r>
              <a:rPr lang="en-US" sz="2400" dirty="0" smtClean="0"/>
              <a:t> type checking, by verifying assignments and expressions.</a:t>
            </a:r>
          </a:p>
          <a:p>
            <a:pPr lvl="1" algn="just"/>
            <a:r>
              <a:rPr lang="en-US" sz="2400" dirty="0" smtClean="0"/>
              <a:t>To determine the </a:t>
            </a:r>
            <a:r>
              <a:rPr lang="en-US" sz="2400" b="1" dirty="0" smtClean="0"/>
              <a:t>scope</a:t>
            </a:r>
            <a:r>
              <a:rPr lang="en-US" sz="2400" dirty="0" smtClean="0"/>
              <a:t> of a name (scope resolution).</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11156"/>
          </a:xfrm>
        </p:spPr>
        <p:txBody>
          <a:bodyPr>
            <a:normAutofit fontScale="90000"/>
          </a:bodyPr>
          <a:lstStyle/>
          <a:p>
            <a:r>
              <a:rPr lang="en-US" dirty="0" smtClean="0"/>
              <a:t>Operations of Symbol table</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pPr algn="just">
              <a:buNone/>
            </a:pPr>
            <a:r>
              <a:rPr lang="en-US" sz="2400" dirty="0" smtClean="0"/>
              <a:t>The basic operations defined on a symbol table include:</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108</a:t>
            </a:fld>
            <a:endParaRPr lang="en-US"/>
          </a:p>
        </p:txBody>
      </p:sp>
      <p:pic>
        <p:nvPicPr>
          <p:cNvPr id="304130" name="Picture 2" descr="https://media.geeksforgeeks.org/wp-content/uploads/asd1-1.png"/>
          <p:cNvPicPr>
            <a:picLocks noChangeAspect="1" noChangeArrowheads="1"/>
          </p:cNvPicPr>
          <p:nvPr/>
        </p:nvPicPr>
        <p:blipFill>
          <a:blip r:embed="rId2"/>
          <a:srcRect/>
          <a:stretch>
            <a:fillRect/>
          </a:stretch>
        </p:blipFill>
        <p:spPr bwMode="auto">
          <a:xfrm>
            <a:off x="642910" y="1571612"/>
            <a:ext cx="7787253" cy="4071966"/>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511156"/>
          </a:xfrm>
        </p:spPr>
        <p:txBody>
          <a:bodyPr>
            <a:normAutofit fontScale="90000"/>
          </a:bodyPr>
          <a:lstStyle/>
          <a:p>
            <a:r>
              <a:rPr lang="en-US" dirty="0" smtClean="0"/>
              <a:t>Insert</a:t>
            </a:r>
            <a:endParaRPr lang="en-US" dirty="0"/>
          </a:p>
        </p:txBody>
      </p:sp>
      <p:sp>
        <p:nvSpPr>
          <p:cNvPr id="3" name="Content Placeholder 2"/>
          <p:cNvSpPr>
            <a:spLocks noGrp="1"/>
          </p:cNvSpPr>
          <p:nvPr>
            <p:ph idx="1"/>
          </p:nvPr>
        </p:nvSpPr>
        <p:spPr>
          <a:xfrm>
            <a:off x="457200" y="714356"/>
            <a:ext cx="8229600" cy="5643602"/>
          </a:xfrm>
        </p:spPr>
        <p:txBody>
          <a:bodyPr>
            <a:noAutofit/>
          </a:bodyPr>
          <a:lstStyle/>
          <a:p>
            <a:pPr algn="just"/>
            <a:r>
              <a:rPr lang="en-US" sz="2400" dirty="0" smtClean="0"/>
              <a:t>Insert() operation is more frequently used in the analysis phase when the tokens are identified and names are stored in the table.</a:t>
            </a:r>
          </a:p>
          <a:p>
            <a:pPr algn="just"/>
            <a:r>
              <a:rPr lang="en-US" sz="2400" dirty="0" smtClean="0"/>
              <a:t>The insert() operation is used to insert the information in the symbol table like the unique name occurring in the source code.</a:t>
            </a:r>
          </a:p>
          <a:p>
            <a:pPr algn="just"/>
            <a:r>
              <a:rPr lang="en-US" sz="2400" dirty="0" smtClean="0"/>
              <a:t>In the source code, the attribute for a symbol is the information associated with that symbol. The information contains the state, value, type and scope about the symbol.</a:t>
            </a:r>
          </a:p>
          <a:p>
            <a:pPr algn="just">
              <a:buNone/>
            </a:pPr>
            <a:r>
              <a:rPr lang="en-US" sz="2400" dirty="0" smtClean="0"/>
              <a:t>	</a:t>
            </a:r>
          </a:p>
          <a:p>
            <a:pPr algn="just">
              <a:buNone/>
            </a:pPr>
            <a:r>
              <a:rPr lang="en-US" sz="2400" dirty="0" smtClean="0"/>
              <a:t>For example:</a:t>
            </a:r>
          </a:p>
          <a:p>
            <a:pPr algn="just">
              <a:buNone/>
            </a:pPr>
            <a:r>
              <a:rPr lang="en-US" sz="2400" b="1" dirty="0" smtClean="0"/>
              <a:t>	</a:t>
            </a:r>
            <a:r>
              <a:rPr lang="en-US" sz="2400" b="1" dirty="0" err="1" smtClean="0"/>
              <a:t>int</a:t>
            </a:r>
            <a:r>
              <a:rPr lang="en-US" sz="2400" dirty="0" smtClean="0"/>
              <a:t> x;  </a:t>
            </a:r>
          </a:p>
          <a:p>
            <a:pPr algn="just">
              <a:buNone/>
            </a:pPr>
            <a:r>
              <a:rPr lang="en-US" sz="2400" dirty="0" smtClean="0"/>
              <a:t>	Should be processed by the compiler as:</a:t>
            </a:r>
          </a:p>
          <a:p>
            <a:pPr algn="just">
              <a:buNone/>
            </a:pPr>
            <a:r>
              <a:rPr lang="en-US" sz="2400" dirty="0" smtClean="0"/>
              <a:t>	insert (x, </a:t>
            </a:r>
            <a:r>
              <a:rPr lang="en-US" sz="2400" b="1" dirty="0" err="1" smtClean="0"/>
              <a:t>int</a:t>
            </a:r>
            <a:r>
              <a:rPr lang="en-US" sz="2400" dirty="0" smtClean="0"/>
              <a:t>)</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a:t>
            </a:fld>
            <a:endParaRPr lang="en-US"/>
          </a:p>
        </p:txBody>
      </p:sp>
      <p:pic>
        <p:nvPicPr>
          <p:cNvPr id="1026" name="Picture 2"/>
          <p:cNvPicPr>
            <a:picLocks noChangeAspect="1" noChangeArrowheads="1"/>
          </p:cNvPicPr>
          <p:nvPr/>
        </p:nvPicPr>
        <p:blipFill>
          <a:blip r:embed="rId2"/>
          <a:srcRect/>
          <a:stretch>
            <a:fillRect/>
          </a:stretch>
        </p:blipFill>
        <p:spPr bwMode="auto">
          <a:xfrm>
            <a:off x="642910" y="642918"/>
            <a:ext cx="8215370" cy="5572164"/>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571504"/>
          </a:xfrm>
        </p:spPr>
        <p:txBody>
          <a:bodyPr>
            <a:normAutofit fontScale="90000"/>
          </a:bodyPr>
          <a:lstStyle/>
          <a:p>
            <a:r>
              <a:rPr lang="en-US" dirty="0" smtClean="0"/>
              <a:t>Lookup </a:t>
            </a:r>
            <a:endParaRPr lang="en-US" dirty="0"/>
          </a:p>
        </p:txBody>
      </p:sp>
      <p:sp>
        <p:nvSpPr>
          <p:cNvPr id="3" name="Content Placeholder 2"/>
          <p:cNvSpPr>
            <a:spLocks noGrp="1"/>
          </p:cNvSpPr>
          <p:nvPr>
            <p:ph idx="1"/>
          </p:nvPr>
        </p:nvSpPr>
        <p:spPr>
          <a:xfrm>
            <a:off x="457200" y="642918"/>
            <a:ext cx="8229600" cy="5483245"/>
          </a:xfrm>
        </p:spPr>
        <p:txBody>
          <a:bodyPr>
            <a:normAutofit/>
          </a:bodyPr>
          <a:lstStyle/>
          <a:p>
            <a:pPr marL="0" indent="0" algn="just">
              <a:buNone/>
            </a:pPr>
            <a:r>
              <a:rPr lang="en-US" sz="2400" dirty="0" smtClean="0"/>
              <a:t>In the symbol table, lookup() operation is used to search a name. </a:t>
            </a:r>
          </a:p>
          <a:p>
            <a:pPr algn="just">
              <a:buNone/>
            </a:pPr>
            <a:r>
              <a:rPr lang="en-US" sz="2400" dirty="0" smtClean="0"/>
              <a:t>	It is used to determine:</a:t>
            </a:r>
          </a:p>
          <a:p>
            <a:pPr lvl="1" algn="just">
              <a:buFont typeface="Arial" pitchFamily="34" charset="0"/>
              <a:buChar char="•"/>
            </a:pPr>
            <a:r>
              <a:rPr lang="en-US" sz="2400" dirty="0" smtClean="0"/>
              <a:t>The existence of symbol in the table.</a:t>
            </a:r>
          </a:p>
          <a:p>
            <a:pPr lvl="1" algn="just">
              <a:buFont typeface="Arial" pitchFamily="34" charset="0"/>
              <a:buChar char="•"/>
            </a:pPr>
            <a:r>
              <a:rPr lang="en-US" sz="2400" dirty="0" smtClean="0"/>
              <a:t>The declaration of the symbol before it is used.</a:t>
            </a:r>
          </a:p>
          <a:p>
            <a:pPr lvl="1" algn="just">
              <a:buFont typeface="Arial" pitchFamily="34" charset="0"/>
              <a:buChar char="•"/>
            </a:pPr>
            <a:r>
              <a:rPr lang="en-US" sz="2400" dirty="0" smtClean="0"/>
              <a:t>Check whether the name is used in the scope.</a:t>
            </a:r>
          </a:p>
          <a:p>
            <a:pPr lvl="1" algn="just">
              <a:buFont typeface="Arial" pitchFamily="34" charset="0"/>
              <a:buChar char="•"/>
            </a:pPr>
            <a:r>
              <a:rPr lang="en-US" sz="2400" dirty="0" smtClean="0"/>
              <a:t>Initialization of the symbol.</a:t>
            </a:r>
          </a:p>
          <a:p>
            <a:pPr lvl="1" algn="just">
              <a:buFont typeface="Arial" pitchFamily="34" charset="0"/>
              <a:buChar char="•"/>
            </a:pPr>
            <a:r>
              <a:rPr lang="en-US" sz="2400" dirty="0" smtClean="0"/>
              <a:t>Checking whether the name is declared multiple times.</a:t>
            </a:r>
          </a:p>
          <a:p>
            <a:pPr marL="285750" lvl="1" algn="just">
              <a:buNone/>
            </a:pPr>
            <a:endParaRPr lang="en-US" sz="2400" dirty="0" smtClean="0"/>
          </a:p>
          <a:p>
            <a:pPr marL="285750" lvl="1" algn="just">
              <a:buNone/>
            </a:pPr>
            <a:r>
              <a:rPr lang="en-US" sz="2400" dirty="0" smtClean="0"/>
              <a:t>The basic format of lookup() function is as follows:</a:t>
            </a:r>
          </a:p>
          <a:p>
            <a:pPr lvl="1" algn="just">
              <a:buNone/>
            </a:pPr>
            <a:r>
              <a:rPr lang="en-US" sz="2400" dirty="0" smtClean="0"/>
              <a:t>	lookup (symbol)  </a:t>
            </a:r>
          </a:p>
          <a:p>
            <a:pPr marL="0" lvl="1" indent="0" algn="just">
              <a:buNone/>
            </a:pPr>
            <a:endParaRPr lang="en-US" sz="2400" dirty="0" smtClean="0"/>
          </a:p>
          <a:p>
            <a:pPr marL="0" lvl="1" indent="0" algn="just">
              <a:buNone/>
            </a:pPr>
            <a:r>
              <a:rPr lang="en-US" sz="2400" dirty="0" smtClean="0"/>
              <a:t>This format is varies according to the programming language.</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39718"/>
          </a:xfrm>
        </p:spPr>
        <p:txBody>
          <a:bodyPr>
            <a:normAutofit fontScale="90000"/>
          </a:bodyPr>
          <a:lstStyle/>
          <a:p>
            <a:r>
              <a:rPr lang="en-US" dirty="0" smtClean="0"/>
              <a:t>Implementation</a:t>
            </a:r>
            <a:endParaRPr lang="en-US" dirty="0"/>
          </a:p>
        </p:txBody>
      </p:sp>
      <p:sp>
        <p:nvSpPr>
          <p:cNvPr id="3" name="Content Placeholder 2"/>
          <p:cNvSpPr>
            <a:spLocks noGrp="1"/>
          </p:cNvSpPr>
          <p:nvPr>
            <p:ph idx="1"/>
          </p:nvPr>
        </p:nvSpPr>
        <p:spPr>
          <a:xfrm>
            <a:off x="457200" y="785794"/>
            <a:ext cx="8229600" cy="5340369"/>
          </a:xfrm>
        </p:spPr>
        <p:txBody>
          <a:bodyPr>
            <a:normAutofit lnSpcReduction="10000"/>
          </a:bodyPr>
          <a:lstStyle/>
          <a:p>
            <a:pPr algn="just"/>
            <a:r>
              <a:rPr lang="en-US" sz="2800" dirty="0" smtClean="0"/>
              <a:t>The symbol table can be implemented in the unordered list if the compiler is used to handle the small amount of data.</a:t>
            </a:r>
          </a:p>
          <a:p>
            <a:pPr algn="just"/>
            <a:endParaRPr lang="en-US" sz="2800" dirty="0" smtClean="0"/>
          </a:p>
          <a:p>
            <a:pPr algn="just"/>
            <a:r>
              <a:rPr lang="en-US" sz="2800" dirty="0" smtClean="0"/>
              <a:t>A symbol table can be implemented in one of the following techniques:</a:t>
            </a:r>
          </a:p>
          <a:p>
            <a:pPr lvl="1" algn="just"/>
            <a:r>
              <a:rPr lang="en-US" b="1" dirty="0" smtClean="0"/>
              <a:t>Linear (sorted or unsorted) list</a:t>
            </a:r>
          </a:p>
          <a:p>
            <a:pPr lvl="1" algn="just"/>
            <a:r>
              <a:rPr lang="en-US" b="1" dirty="0" smtClean="0"/>
              <a:t>Hash </a:t>
            </a:r>
            <a:r>
              <a:rPr lang="en-US" b="1" dirty="0" smtClean="0"/>
              <a:t>table</a:t>
            </a:r>
          </a:p>
          <a:p>
            <a:pPr lvl="1" algn="just"/>
            <a:r>
              <a:rPr lang="en-US" b="1" dirty="0" smtClean="0"/>
              <a:t>Binary search tree</a:t>
            </a:r>
          </a:p>
          <a:p>
            <a:pPr algn="just"/>
            <a:endParaRPr lang="en-US" sz="2800" dirty="0" smtClean="0"/>
          </a:p>
          <a:p>
            <a:pPr algn="just"/>
            <a:r>
              <a:rPr lang="en-US" sz="2800" dirty="0" smtClean="0"/>
              <a:t>Symbol table are mostly implemented as hash table.</a:t>
            </a:r>
          </a:p>
          <a:p>
            <a:pPr algn="just"/>
            <a:endParaRPr lang="en-US" sz="28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11156"/>
          </a:xfrm>
        </p:spPr>
        <p:txBody>
          <a:bodyPr>
            <a:normAutofit fontScale="90000"/>
          </a:bodyPr>
          <a:lstStyle/>
          <a:p>
            <a:pPr fontAlgn="base"/>
            <a:r>
              <a:rPr lang="en-US" b="1" dirty="0" smtClean="0"/>
              <a:t>List </a:t>
            </a:r>
            <a:endParaRPr lang="en-US" dirty="0" smtClean="0"/>
          </a:p>
        </p:txBody>
      </p:sp>
      <p:sp>
        <p:nvSpPr>
          <p:cNvPr id="3" name="Content Placeholder 2"/>
          <p:cNvSpPr>
            <a:spLocks noGrp="1"/>
          </p:cNvSpPr>
          <p:nvPr>
            <p:ph idx="1"/>
          </p:nvPr>
        </p:nvSpPr>
        <p:spPr>
          <a:xfrm>
            <a:off x="571472" y="731837"/>
            <a:ext cx="8229600" cy="5483245"/>
          </a:xfrm>
        </p:spPr>
        <p:txBody>
          <a:bodyPr>
            <a:noAutofit/>
          </a:bodyPr>
          <a:lstStyle/>
          <a:p>
            <a:pPr marL="354013" lvl="1" algn="just" fontAlgn="base">
              <a:buFont typeface="Arial" pitchFamily="34" charset="0"/>
              <a:buChar char="•"/>
            </a:pPr>
            <a:r>
              <a:rPr lang="en-US" sz="2400" dirty="0" smtClean="0"/>
              <a:t>An array is used to store names and associated information.</a:t>
            </a:r>
          </a:p>
          <a:p>
            <a:pPr marL="354013" lvl="1" algn="just" fontAlgn="base">
              <a:buFont typeface="Arial" pitchFamily="34" charset="0"/>
              <a:buChar char="•"/>
            </a:pPr>
            <a:r>
              <a:rPr lang="en-US" sz="2400" dirty="0" smtClean="0"/>
              <a:t>A pointer</a:t>
            </a:r>
            <a:r>
              <a:rPr lang="en-US" sz="2400" b="1" dirty="0" smtClean="0"/>
              <a:t> “available”</a:t>
            </a:r>
            <a:r>
              <a:rPr lang="en-US" sz="2400" dirty="0" smtClean="0"/>
              <a:t> is maintained at end of all stored records and new names are added in the order as they arrive.</a:t>
            </a:r>
          </a:p>
          <a:p>
            <a:pPr marL="354013" lvl="1" algn="just" fontAlgn="base">
              <a:buFont typeface="Arial" pitchFamily="34" charset="0"/>
              <a:buChar char="•"/>
            </a:pPr>
            <a:r>
              <a:rPr lang="en-US" sz="2400" dirty="0" smtClean="0"/>
              <a:t>To search for a name we start from beginning of list till available pointer and if not found we get an error </a:t>
            </a:r>
            <a:r>
              <a:rPr lang="en-US" sz="2400" b="1" dirty="0" smtClean="0"/>
              <a:t>“use of undeclared name”.</a:t>
            </a:r>
            <a:endParaRPr lang="en-US" sz="2400" dirty="0" smtClean="0"/>
          </a:p>
          <a:p>
            <a:pPr marL="354013" lvl="1" algn="just" fontAlgn="base">
              <a:buFont typeface="Arial" pitchFamily="34" charset="0"/>
              <a:buChar char="•"/>
            </a:pPr>
            <a:r>
              <a:rPr lang="en-US" sz="2400" dirty="0" smtClean="0"/>
              <a:t>While inserting a new name we must ensure that it is not already present otherwise error occurs i.e. </a:t>
            </a:r>
            <a:r>
              <a:rPr lang="en-US" sz="2400" b="1" dirty="0" smtClean="0"/>
              <a:t>“Multiple defined name”.</a:t>
            </a:r>
            <a:endParaRPr lang="en-US" sz="2400" dirty="0" smtClean="0"/>
          </a:p>
          <a:p>
            <a:pPr marL="354013" lvl="1" algn="just" fontAlgn="base">
              <a:buFont typeface="Arial" pitchFamily="34" charset="0"/>
              <a:buChar char="•"/>
            </a:pPr>
            <a:r>
              <a:rPr lang="en-US" sz="2400" dirty="0" smtClean="0"/>
              <a:t>Insertion is fast O(1), but lookup is slow for large tables – O(n) on average.</a:t>
            </a:r>
          </a:p>
          <a:p>
            <a:pPr marL="354013" lvl="1" algn="just" fontAlgn="base">
              <a:buFont typeface="Arial" pitchFamily="34" charset="0"/>
              <a:buChar char="•"/>
            </a:pPr>
            <a:r>
              <a:rPr lang="en-US" sz="2400" dirty="0" smtClean="0"/>
              <a:t>Advantage is that it takes minimum amount of space.</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lgn="just"/>
            <a:r>
              <a:rPr lang="en-US" sz="2000" dirty="0" smtClean="0"/>
              <a:t>The compiler plans out the </a:t>
            </a:r>
            <a:r>
              <a:rPr lang="en-US" sz="2000" b="1" dirty="0" smtClean="0"/>
              <a:t>activation</a:t>
            </a:r>
            <a:r>
              <a:rPr lang="en-US" sz="2000" dirty="0" smtClean="0"/>
              <a:t> record for each procedure.</a:t>
            </a:r>
          </a:p>
          <a:p>
            <a:pPr algn="just"/>
            <a:r>
              <a:rPr lang="en-US" sz="2000" dirty="0" smtClean="0"/>
              <a:t>The simplest and easiest to implement data structure for a symbol table is a </a:t>
            </a:r>
            <a:r>
              <a:rPr lang="en-US" sz="2000" b="1" dirty="0" smtClean="0"/>
              <a:t>linear</a:t>
            </a:r>
            <a:r>
              <a:rPr lang="en-US" sz="2000" dirty="0" smtClean="0"/>
              <a:t> list of records.</a:t>
            </a:r>
          </a:p>
          <a:p>
            <a:pPr algn="just"/>
            <a:r>
              <a:rPr lang="en-US" sz="2000" dirty="0" smtClean="0"/>
              <a:t>We use a single array, or equivalently several arrays. To store names and their </a:t>
            </a:r>
            <a:r>
              <a:rPr lang="en-US" sz="2000" b="1" dirty="0" smtClean="0"/>
              <a:t>associated</a:t>
            </a:r>
            <a:r>
              <a:rPr lang="en-US" sz="2000" dirty="0" smtClean="0"/>
              <a:t> information.</a:t>
            </a:r>
          </a:p>
          <a:p>
            <a:pPr algn="just"/>
            <a:r>
              <a:rPr lang="en-US" sz="2000" dirty="0" smtClean="0"/>
              <a:t>If the symbol table contains </a:t>
            </a:r>
            <a:r>
              <a:rPr lang="en-US" sz="2000" b="1" dirty="0" smtClean="0"/>
              <a:t>n</a:t>
            </a:r>
            <a:r>
              <a:rPr lang="en-US" sz="2000" dirty="0" smtClean="0"/>
              <a:t> names, To find the data about a name, on the average, we search n/2 names, so the cost of an inquiry is also proportional to n.</a:t>
            </a:r>
          </a:p>
          <a:p>
            <a:pPr algn="just"/>
            <a:endParaRPr lang="en-US" sz="20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113</a:t>
            </a:fld>
            <a:endParaRPr lang="en-US"/>
          </a:p>
        </p:txBody>
      </p:sp>
      <p:pic>
        <p:nvPicPr>
          <p:cNvPr id="310274" name="Picture 2" descr=" List of Data Structure"/>
          <p:cNvPicPr>
            <a:picLocks noChangeAspect="1" noChangeArrowheads="1"/>
          </p:cNvPicPr>
          <p:nvPr/>
        </p:nvPicPr>
        <p:blipFill>
          <a:blip r:embed="rId3"/>
          <a:srcRect/>
          <a:stretch>
            <a:fillRect/>
          </a:stretch>
        </p:blipFill>
        <p:spPr bwMode="auto">
          <a:xfrm>
            <a:off x="1571604" y="3109645"/>
            <a:ext cx="3743319" cy="3534065"/>
          </a:xfrm>
          <a:prstGeom prst="rect">
            <a:avLst/>
          </a:prstGeom>
          <a:noFill/>
        </p:spPr>
      </p:pic>
      <p:sp>
        <p:nvSpPr>
          <p:cNvPr id="7" name="Rectangle 6"/>
          <p:cNvSpPr/>
          <p:nvPr/>
        </p:nvSpPr>
        <p:spPr>
          <a:xfrm>
            <a:off x="4429124" y="3561710"/>
            <a:ext cx="4572000" cy="1938992"/>
          </a:xfrm>
          <a:prstGeom prst="rect">
            <a:avLst/>
          </a:prstGeom>
        </p:spPr>
        <p:txBody>
          <a:bodyPr>
            <a:spAutoFit/>
          </a:bodyPr>
          <a:lstStyle/>
          <a:p>
            <a:pPr algn="just"/>
            <a:r>
              <a:rPr lang="en-US" sz="2000" b="1" dirty="0" smtClean="0"/>
              <a:t>Drawbacks:</a:t>
            </a:r>
          </a:p>
          <a:p>
            <a:pPr marL="457200" indent="-457200" algn="just">
              <a:buFont typeface="+mj-lt"/>
              <a:buAutoNum type="arabicPeriod"/>
            </a:pPr>
            <a:r>
              <a:rPr lang="en-US" sz="2000" dirty="0" smtClean="0"/>
              <a:t>As the array fills, collisions become more frequent – reduced performance.</a:t>
            </a:r>
          </a:p>
          <a:p>
            <a:pPr marL="457200" indent="-457200" algn="just">
              <a:buFont typeface="+mj-lt"/>
              <a:buAutoNum type="arabicPeriod"/>
            </a:pPr>
            <a:r>
              <a:rPr lang="en-US" sz="2000" dirty="0" smtClean="0"/>
              <a:t>Table size is an issue – dynamically increasing the table size is a difficulty.</a:t>
            </a:r>
            <a:endParaRPr lang="en-US" sz="20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lgn="just">
              <a:buNone/>
            </a:pPr>
            <a:r>
              <a:rPr lang="en-US" sz="2400" b="1" dirty="0" smtClean="0"/>
              <a:t>Example:</a:t>
            </a:r>
          </a:p>
          <a:p>
            <a:pPr lvl="1" algn="just">
              <a:buNone/>
            </a:pPr>
            <a:r>
              <a:rPr lang="en-US" sz="2000" dirty="0" smtClean="0"/>
              <a:t>static </a:t>
            </a:r>
            <a:r>
              <a:rPr lang="en-US" sz="2000" dirty="0" err="1" smtClean="0"/>
              <a:t>int</a:t>
            </a:r>
            <a:r>
              <a:rPr lang="en-US" sz="2000" dirty="0" smtClean="0"/>
              <a:t> a;</a:t>
            </a:r>
          </a:p>
          <a:p>
            <a:pPr lvl="1" algn="just">
              <a:buNone/>
            </a:pPr>
            <a:r>
              <a:rPr lang="en-US" sz="2000" dirty="0" smtClean="0"/>
              <a:t>float b;</a:t>
            </a:r>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b="1" dirty="0" smtClean="0"/>
          </a:p>
          <a:p>
            <a:pPr marL="457200" indent="-457200" algn="just">
              <a:buFont typeface="+mj-lt"/>
              <a:buAutoNum type="arabicPeriod"/>
            </a:pPr>
            <a:r>
              <a:rPr lang="en-US" sz="2400" dirty="0" smtClean="0"/>
              <a:t>fixed length</a:t>
            </a:r>
          </a:p>
          <a:p>
            <a:pPr marL="457200" indent="-457200" algn="just">
              <a:buNone/>
            </a:pPr>
            <a:r>
              <a:rPr lang="en-US" sz="2400" b="1" dirty="0" smtClean="0"/>
              <a:t>e.g.</a:t>
            </a:r>
          </a:p>
          <a:p>
            <a:pPr lvl="1" algn="just">
              <a:buNone/>
            </a:pPr>
            <a:r>
              <a:rPr lang="en-US" sz="2000" dirty="0" err="1" smtClean="0"/>
              <a:t>int</a:t>
            </a:r>
            <a:r>
              <a:rPr lang="en-US" sz="2000" dirty="0" smtClean="0"/>
              <a:t> calculate</a:t>
            </a:r>
          </a:p>
          <a:p>
            <a:pPr lvl="1" algn="just">
              <a:buNone/>
            </a:pPr>
            <a:r>
              <a:rPr lang="en-US" sz="2000" dirty="0" err="1" smtClean="0"/>
              <a:t>int</a:t>
            </a:r>
            <a:r>
              <a:rPr lang="en-US" sz="2000" dirty="0" smtClean="0"/>
              <a:t> sum</a:t>
            </a:r>
          </a:p>
          <a:p>
            <a:pPr lvl="1" algn="just">
              <a:buNone/>
            </a:pPr>
            <a:r>
              <a:rPr lang="en-US" sz="2000" dirty="0" err="1" smtClean="0"/>
              <a:t>int</a:t>
            </a:r>
            <a:r>
              <a:rPr lang="en-US" sz="2000" dirty="0" smtClean="0"/>
              <a:t> </a:t>
            </a:r>
            <a:r>
              <a:rPr lang="en-US" sz="2000" dirty="0" err="1" smtClean="0"/>
              <a:t>a,b</a:t>
            </a:r>
            <a:endParaRPr lang="en-US" sz="20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114</a:t>
            </a:fld>
            <a:endParaRPr lang="en-US"/>
          </a:p>
        </p:txBody>
      </p:sp>
      <p:graphicFrame>
        <p:nvGraphicFramePr>
          <p:cNvPr id="7" name="Table 6"/>
          <p:cNvGraphicFramePr>
            <a:graphicFrameLocks noGrp="1"/>
          </p:cNvGraphicFramePr>
          <p:nvPr/>
        </p:nvGraphicFramePr>
        <p:xfrm>
          <a:off x="1524000" y="1744976"/>
          <a:ext cx="3119439" cy="1097280"/>
        </p:xfrm>
        <a:graphic>
          <a:graphicData uri="http://schemas.openxmlformats.org/drawingml/2006/table">
            <a:tbl>
              <a:tblPr firstRow="1" bandRow="1">
                <a:tableStyleId>{5C22544A-7EE6-4342-B048-85BDC9FD1C3A}</a:tableStyleId>
              </a:tblPr>
              <a:tblGrid>
                <a:gridCol w="1039813"/>
                <a:gridCol w="1039813"/>
                <a:gridCol w="1039813"/>
              </a:tblGrid>
              <a:tr h="299402">
                <a:tc>
                  <a:txBody>
                    <a:bodyPr/>
                    <a:lstStyle/>
                    <a:p>
                      <a:r>
                        <a:rPr lang="en-US" dirty="0" smtClean="0">
                          <a:solidFill>
                            <a:schemeClr val="tx1"/>
                          </a:solidFill>
                        </a:rPr>
                        <a:t>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Type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attribute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299402">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err="1" smtClean="0">
                          <a:solidFill>
                            <a:schemeClr val="tx1"/>
                          </a:solidFill>
                        </a:rPr>
                        <a:t>int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static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299402">
                <a:tc>
                  <a:txBody>
                    <a:bodyPr/>
                    <a:lstStyle/>
                    <a:p>
                      <a:r>
                        <a:rPr lang="en-US" dirty="0" smtClean="0">
                          <a:solidFill>
                            <a:schemeClr val="tx1"/>
                          </a:solidFill>
                        </a:rPr>
                        <a:t>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float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graphicFrame>
        <p:nvGraphicFramePr>
          <p:cNvPr id="8" name="Table 7"/>
          <p:cNvGraphicFramePr>
            <a:graphicFrameLocks noGrp="1"/>
          </p:cNvGraphicFramePr>
          <p:nvPr/>
        </p:nvGraphicFramePr>
        <p:xfrm>
          <a:off x="3116602" y="4286256"/>
          <a:ext cx="5384488" cy="1828800"/>
        </p:xfrm>
        <a:graphic>
          <a:graphicData uri="http://schemas.openxmlformats.org/drawingml/2006/table">
            <a:tbl>
              <a:tblPr firstRow="1" bandRow="1">
                <a:tableStyleId>{5C22544A-7EE6-4342-B048-85BDC9FD1C3A}</a:tableStyleId>
              </a:tblPr>
              <a:tblGrid>
                <a:gridCol w="325936"/>
                <a:gridCol w="325936"/>
                <a:gridCol w="325936"/>
                <a:gridCol w="325936"/>
                <a:gridCol w="325936"/>
                <a:gridCol w="325936"/>
                <a:gridCol w="325936"/>
                <a:gridCol w="433092"/>
                <a:gridCol w="345990"/>
                <a:gridCol w="345990"/>
                <a:gridCol w="345990"/>
                <a:gridCol w="345990"/>
                <a:gridCol w="1285884"/>
              </a:tblGrid>
              <a:tr h="142876">
                <a:tc gridSpan="12">
                  <a:txBody>
                    <a:bodyPr/>
                    <a:lstStyle/>
                    <a:p>
                      <a:r>
                        <a:rPr lang="en-US" dirty="0" smtClean="0">
                          <a:solidFill>
                            <a:schemeClr val="tx1"/>
                          </a:solidFill>
                        </a:rPr>
                        <a:t>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smtClean="0">
                          <a:solidFill>
                            <a:schemeClr val="tx1"/>
                          </a:solidFill>
                        </a:rPr>
                        <a:t>Type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142876">
                <a:tc>
                  <a:txBody>
                    <a:bodyPr/>
                    <a:lstStyle/>
                    <a:p>
                      <a:r>
                        <a:rPr lang="en-US" dirty="0" smtClean="0">
                          <a:solidFill>
                            <a:schemeClr val="tx1"/>
                          </a:solidFill>
                        </a:rPr>
                        <a:t>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US" dirty="0" err="1" smtClean="0">
                          <a:solidFill>
                            <a:schemeClr val="tx1"/>
                          </a:solidFill>
                        </a:rPr>
                        <a:t>int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142876">
                <a:tc>
                  <a:txBody>
                    <a:bodyPr/>
                    <a:lstStyle/>
                    <a:p>
                      <a:r>
                        <a:rPr lang="en-US" dirty="0" smtClean="0">
                          <a:solidFill>
                            <a:schemeClr val="tx1"/>
                          </a:solidFill>
                        </a:rPr>
                        <a: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US" dirty="0" err="1" smtClean="0">
                          <a:solidFill>
                            <a:schemeClr val="tx1"/>
                          </a:solidFill>
                        </a:rPr>
                        <a:t>int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142876">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US" dirty="0" err="1" smtClean="0">
                          <a:solidFill>
                            <a:schemeClr val="tx1"/>
                          </a:solidFill>
                        </a:rPr>
                        <a:t>int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142876">
                <a:tc>
                  <a:txBody>
                    <a:bodyPr/>
                    <a:lstStyle/>
                    <a:p>
                      <a:r>
                        <a:rPr lang="en-US" dirty="0" smtClean="0">
                          <a:solidFill>
                            <a:schemeClr val="tx1"/>
                          </a:solidFill>
                        </a:rPr>
                        <a:t>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US" dirty="0" err="1" smtClean="0">
                          <a:solidFill>
                            <a:schemeClr val="tx1"/>
                          </a:solidFill>
                        </a:rPr>
                        <a:t>int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sp>
        <p:nvSpPr>
          <p:cNvPr id="9" name="Rectangle 8"/>
          <p:cNvSpPr/>
          <p:nvPr/>
        </p:nvSpPr>
        <p:spPr>
          <a:xfrm>
            <a:off x="2214546" y="-24"/>
            <a:ext cx="6357982" cy="584775"/>
          </a:xfrm>
          <a:prstGeom prst="rect">
            <a:avLst/>
          </a:prstGeom>
        </p:spPr>
        <p:txBody>
          <a:bodyPr wrap="square">
            <a:spAutoFit/>
          </a:bodyPr>
          <a:lstStyle/>
          <a:p>
            <a:r>
              <a:rPr lang="en-US" sz="3200" b="1" dirty="0" smtClean="0"/>
              <a:t>Storing the characters of the name</a:t>
            </a:r>
            <a:endParaRPr lang="en-US" sz="32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marL="514350" indent="-514350" algn="just">
              <a:buNone/>
            </a:pPr>
            <a:r>
              <a:rPr lang="en-US" sz="2400" dirty="0" smtClean="0"/>
              <a:t>2. Variable length</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115</a:t>
            </a:fld>
            <a:endParaRPr lang="en-US"/>
          </a:p>
        </p:txBody>
      </p:sp>
      <p:graphicFrame>
        <p:nvGraphicFramePr>
          <p:cNvPr id="7" name="Table 6"/>
          <p:cNvGraphicFramePr>
            <a:graphicFrameLocks noGrp="1"/>
          </p:cNvGraphicFramePr>
          <p:nvPr/>
        </p:nvGraphicFramePr>
        <p:xfrm>
          <a:off x="714346" y="1428736"/>
          <a:ext cx="7929625" cy="1000132"/>
        </p:xfrm>
        <a:graphic>
          <a:graphicData uri="http://schemas.openxmlformats.org/drawingml/2006/table">
            <a:tbl>
              <a:tblPr firstRow="1" bandRow="1">
                <a:tableStyleId>{5C22544A-7EE6-4342-B048-85BDC9FD1C3A}</a:tableStyleId>
              </a:tblPr>
              <a:tblGrid>
                <a:gridCol w="376007"/>
                <a:gridCol w="376007"/>
                <a:gridCol w="376007"/>
                <a:gridCol w="376007"/>
                <a:gridCol w="376007"/>
                <a:gridCol w="376007"/>
                <a:gridCol w="376007"/>
                <a:gridCol w="499624"/>
                <a:gridCol w="503072"/>
                <a:gridCol w="429488"/>
                <a:gridCol w="429488"/>
                <a:gridCol w="429488"/>
                <a:gridCol w="429488"/>
                <a:gridCol w="429488"/>
                <a:gridCol w="429488"/>
                <a:gridCol w="429488"/>
                <a:gridCol w="429488"/>
                <a:gridCol w="429488"/>
                <a:gridCol w="429488"/>
              </a:tblGrid>
              <a:tr h="500066">
                <a:tc>
                  <a:txBody>
                    <a:bodyPr/>
                    <a:lstStyle/>
                    <a:p>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2</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3</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4</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5</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6</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7</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8</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9</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12</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13</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14</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15</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16</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17</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18</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500066">
                <a:tc>
                  <a:txBody>
                    <a:bodyPr/>
                    <a:lstStyle/>
                    <a:p>
                      <a:r>
                        <a:rPr lang="en-US" dirty="0" smtClean="0">
                          <a:solidFill>
                            <a:schemeClr val="tx1"/>
                          </a:solidFill>
                        </a:rPr>
                        <a:t>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graphicFrame>
        <p:nvGraphicFramePr>
          <p:cNvPr id="8" name="Table 7"/>
          <p:cNvGraphicFramePr>
            <a:graphicFrameLocks noGrp="1"/>
          </p:cNvGraphicFramePr>
          <p:nvPr/>
        </p:nvGraphicFramePr>
        <p:xfrm>
          <a:off x="4786315" y="3214686"/>
          <a:ext cx="3500463" cy="2103120"/>
        </p:xfrm>
        <a:graphic>
          <a:graphicData uri="http://schemas.openxmlformats.org/drawingml/2006/table">
            <a:tbl>
              <a:tblPr firstRow="1" bandRow="1">
                <a:tableStyleId>{5C22544A-7EE6-4342-B048-85BDC9FD1C3A}</a:tableStyleId>
              </a:tblPr>
              <a:tblGrid>
                <a:gridCol w="1166821"/>
                <a:gridCol w="1166821"/>
                <a:gridCol w="1166821"/>
              </a:tblGrid>
              <a:tr h="574854">
                <a:tc>
                  <a:txBody>
                    <a:bodyPr/>
                    <a:lstStyle/>
                    <a:p>
                      <a:r>
                        <a:rPr lang="en-US" dirty="0" smtClean="0">
                          <a:solidFill>
                            <a:schemeClr val="tx1"/>
                          </a:solidFill>
                        </a:rPr>
                        <a:t>Starting index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length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type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328488">
                <a:tc>
                  <a:txBody>
                    <a:bodyPr/>
                    <a:lstStyle/>
                    <a:p>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err="1" smtClean="0">
                          <a:solidFill>
                            <a:schemeClr val="tx1"/>
                          </a:solidFill>
                        </a:rPr>
                        <a:t>int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328488">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int</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328488">
                <a:tc>
                  <a:txBody>
                    <a:bodyPr/>
                    <a:lstStyle/>
                    <a:p>
                      <a:r>
                        <a:rPr lang="en-US" dirty="0" smtClean="0">
                          <a:solidFill>
                            <a:schemeClr val="tx1"/>
                          </a:solidFill>
                        </a:rPr>
                        <a:t>14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err="1" smtClean="0">
                          <a:solidFill>
                            <a:schemeClr val="tx1"/>
                          </a:solidFill>
                        </a:rPr>
                        <a:t>int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328488">
                <a:tc>
                  <a:txBody>
                    <a:bodyPr/>
                    <a:lstStyle/>
                    <a:p>
                      <a:r>
                        <a:rPr lang="en-US" dirty="0" smtClean="0">
                          <a:solidFill>
                            <a:schemeClr val="tx1"/>
                          </a:solidFill>
                        </a:rPr>
                        <a:t>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r>
                        <a:rPr lang="en-US" dirty="0" err="1" smtClean="0">
                          <a:solidFill>
                            <a:schemeClr val="tx1"/>
                          </a:solidFill>
                        </a:rPr>
                        <a:t>int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cxnSp>
        <p:nvCxnSpPr>
          <p:cNvPr id="10" name="Curved Connector 9"/>
          <p:cNvCxnSpPr/>
          <p:nvPr/>
        </p:nvCxnSpPr>
        <p:spPr>
          <a:xfrm>
            <a:off x="928662" y="2428868"/>
            <a:ext cx="3786214" cy="1643074"/>
          </a:xfrm>
          <a:prstGeom prst="curvedConnector3">
            <a:avLst>
              <a:gd name="adj1" fmla="val -780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11156"/>
          </a:xfrm>
        </p:spPr>
        <p:txBody>
          <a:bodyPr>
            <a:normAutofit fontScale="90000"/>
          </a:bodyPr>
          <a:lstStyle/>
          <a:p>
            <a:r>
              <a:rPr lang="en-US" dirty="0" smtClean="0"/>
              <a:t>Hash Tables for Symbol Tables</a:t>
            </a:r>
            <a:endParaRPr lang="en-US" dirty="0"/>
          </a:p>
        </p:txBody>
      </p:sp>
      <p:sp>
        <p:nvSpPr>
          <p:cNvPr id="3" name="Content Placeholder 2"/>
          <p:cNvSpPr>
            <a:spLocks noGrp="1"/>
          </p:cNvSpPr>
          <p:nvPr>
            <p:ph idx="1"/>
          </p:nvPr>
        </p:nvSpPr>
        <p:spPr>
          <a:xfrm>
            <a:off x="457200" y="857232"/>
            <a:ext cx="8229600" cy="5268931"/>
          </a:xfrm>
        </p:spPr>
        <p:txBody>
          <a:bodyPr>
            <a:noAutofit/>
          </a:bodyPr>
          <a:lstStyle/>
          <a:p>
            <a:pPr algn="just"/>
            <a:r>
              <a:rPr lang="en-US" sz="2400" dirty="0" smtClean="0"/>
              <a:t>This method is generally more efficient than linear lists. </a:t>
            </a:r>
          </a:p>
          <a:p>
            <a:pPr algn="just"/>
            <a:r>
              <a:rPr lang="en-US" sz="2400" dirty="0" smtClean="0"/>
              <a:t>This scheme gives the capability of performing </a:t>
            </a:r>
            <a:r>
              <a:rPr lang="en-US" sz="2400" b="1" dirty="0" smtClean="0"/>
              <a:t>e</a:t>
            </a:r>
            <a:r>
              <a:rPr lang="en-US" sz="2400" dirty="0" smtClean="0"/>
              <a:t> inquiries on </a:t>
            </a:r>
            <a:r>
              <a:rPr lang="en-US" sz="2400" b="1" dirty="0" smtClean="0"/>
              <a:t>n</a:t>
            </a:r>
            <a:r>
              <a:rPr lang="en-US" sz="2400" dirty="0" smtClean="0"/>
              <a:t> names in time proportional to </a:t>
            </a:r>
            <a:r>
              <a:rPr lang="en-US" sz="2400" b="1" dirty="0" smtClean="0"/>
              <a:t>n ( </a:t>
            </a:r>
            <a:r>
              <a:rPr lang="en-US" sz="2400" b="1" dirty="0" err="1" smtClean="0"/>
              <a:t>n+e</a:t>
            </a:r>
            <a:r>
              <a:rPr lang="en-US" sz="2400" b="1" dirty="0" smtClean="0"/>
              <a:t>) / m</a:t>
            </a:r>
            <a:r>
              <a:rPr lang="en-US" sz="2400" dirty="0" smtClean="0"/>
              <a:t>, for any constant </a:t>
            </a:r>
            <a:r>
              <a:rPr lang="en-US" sz="2400" b="1" dirty="0" smtClean="0"/>
              <a:t>m</a:t>
            </a:r>
            <a:r>
              <a:rPr lang="en-US" sz="2400" dirty="0" smtClean="0"/>
              <a:t>.</a:t>
            </a:r>
          </a:p>
          <a:p>
            <a:pPr algn="just"/>
            <a:endParaRPr lang="en-US" sz="2400" dirty="0" smtClean="0"/>
          </a:p>
          <a:p>
            <a:pPr algn="just">
              <a:buNone/>
            </a:pPr>
            <a:r>
              <a:rPr lang="en-US" sz="2400" b="1" dirty="0" smtClean="0"/>
              <a:t>The basic hashing scheme:</a:t>
            </a:r>
          </a:p>
          <a:p>
            <a:pPr algn="just"/>
            <a:r>
              <a:rPr lang="en-US" sz="2400" dirty="0" smtClean="0"/>
              <a:t> There are two parts to the data structure:</a:t>
            </a:r>
          </a:p>
          <a:p>
            <a:pPr lvl="1" algn="just"/>
            <a:r>
              <a:rPr lang="en-US" sz="2400" dirty="0" smtClean="0"/>
              <a:t>A hash table consisting of a fixed array of </a:t>
            </a:r>
            <a:r>
              <a:rPr lang="en-US" sz="2400" b="1" dirty="0" smtClean="0"/>
              <a:t>m</a:t>
            </a:r>
            <a:r>
              <a:rPr lang="en-US" sz="2400" dirty="0" smtClean="0"/>
              <a:t> pointers to table entries.</a:t>
            </a:r>
          </a:p>
          <a:p>
            <a:pPr lvl="1" algn="just"/>
            <a:r>
              <a:rPr lang="en-US" sz="2400" dirty="0" smtClean="0"/>
              <a:t>Table entries organized into m separate </a:t>
            </a:r>
            <a:r>
              <a:rPr lang="en-US" sz="2400" b="1" dirty="0" smtClean="0"/>
              <a:t>linked lists</a:t>
            </a:r>
            <a:r>
              <a:rPr lang="en-US" sz="2400" dirty="0" smtClean="0"/>
              <a:t>, called buckets (some buckets may be empty). Each record in the symbol table appears on exactly one of these lists.</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117</a:t>
            </a:fld>
            <a:endParaRPr lang="en-US"/>
          </a:p>
        </p:txBody>
      </p:sp>
      <p:pic>
        <p:nvPicPr>
          <p:cNvPr id="2" name="Picture 2"/>
          <p:cNvPicPr>
            <a:picLocks noChangeAspect="1" noChangeArrowheads="1"/>
          </p:cNvPicPr>
          <p:nvPr/>
        </p:nvPicPr>
        <p:blipFill>
          <a:blip r:embed="rId2"/>
          <a:srcRect/>
          <a:stretch>
            <a:fillRect/>
          </a:stretch>
        </p:blipFill>
        <p:spPr bwMode="auto">
          <a:xfrm>
            <a:off x="442913" y="552450"/>
            <a:ext cx="8258175" cy="575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82594"/>
          </a:xfrm>
        </p:spPr>
        <p:txBody>
          <a:bodyPr>
            <a:normAutofit fontScale="90000"/>
          </a:bodyPr>
          <a:lstStyle/>
          <a:p>
            <a:r>
              <a:rPr lang="en-US" dirty="0" smtClean="0"/>
              <a:t>Representing Scope Information</a:t>
            </a:r>
            <a:endParaRPr lang="en-US" dirty="0"/>
          </a:p>
        </p:txBody>
      </p:sp>
      <p:sp>
        <p:nvSpPr>
          <p:cNvPr id="3" name="Content Placeholder 2"/>
          <p:cNvSpPr>
            <a:spLocks noGrp="1"/>
          </p:cNvSpPr>
          <p:nvPr>
            <p:ph idx="1"/>
          </p:nvPr>
        </p:nvSpPr>
        <p:spPr>
          <a:xfrm>
            <a:off x="457200" y="714356"/>
            <a:ext cx="8229600" cy="5411807"/>
          </a:xfrm>
        </p:spPr>
        <p:txBody>
          <a:bodyPr>
            <a:normAutofit/>
          </a:bodyPr>
          <a:lstStyle/>
          <a:p>
            <a:pPr algn="just"/>
            <a:r>
              <a:rPr lang="en-US" sz="2400" dirty="0" smtClean="0"/>
              <a:t>A simple approach is to </a:t>
            </a:r>
            <a:r>
              <a:rPr lang="en-US" sz="2400" b="1" dirty="0" smtClean="0"/>
              <a:t>maintain</a:t>
            </a:r>
            <a:r>
              <a:rPr lang="en-US" sz="2400" dirty="0" smtClean="0"/>
              <a:t> a separate symbol table for each scope. </a:t>
            </a:r>
          </a:p>
          <a:p>
            <a:pPr algn="just"/>
            <a:r>
              <a:rPr lang="en-US" sz="2400" dirty="0" smtClean="0"/>
              <a:t>The symbol table for a procedure or scope is the compile time equivalent of an activation record.</a:t>
            </a:r>
          </a:p>
          <a:p>
            <a:pPr algn="just"/>
            <a:r>
              <a:rPr lang="en-US" sz="2400" dirty="0" smtClean="0"/>
              <a:t>Linked list is best to represent the Scope Information.</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118</a:t>
            </a:fld>
            <a:endParaRPr lang="en-US"/>
          </a:p>
        </p:txBody>
      </p:sp>
      <p:pic>
        <p:nvPicPr>
          <p:cNvPr id="285698" name="Picture 2"/>
          <p:cNvPicPr>
            <a:picLocks noChangeAspect="1" noChangeArrowheads="1"/>
          </p:cNvPicPr>
          <p:nvPr/>
        </p:nvPicPr>
        <p:blipFill>
          <a:blip r:embed="rId3"/>
          <a:srcRect/>
          <a:stretch>
            <a:fillRect/>
          </a:stretch>
        </p:blipFill>
        <p:spPr bwMode="auto">
          <a:xfrm>
            <a:off x="495329" y="3328998"/>
            <a:ext cx="8220075"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lgn="just"/>
            <a:r>
              <a:rPr lang="en-US" sz="2400" dirty="0" smtClean="0"/>
              <a:t>The hash function will assign each key to a unique bucket.</a:t>
            </a:r>
          </a:p>
          <a:p>
            <a:pPr algn="just"/>
            <a:r>
              <a:rPr lang="en-US" sz="2400" dirty="0" smtClean="0"/>
              <a:t>But most hash table designs employ an imperfect hash function, which might cause hash </a:t>
            </a:r>
            <a:r>
              <a:rPr lang="en-US" sz="2400" b="1" i="1" dirty="0" smtClean="0"/>
              <a:t>collisions</a:t>
            </a:r>
            <a:r>
              <a:rPr lang="en-US" sz="2400" dirty="0" smtClean="0"/>
              <a:t> where the hash function generates the same index for more than one key. </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119</a:t>
            </a:fld>
            <a:endParaRPr lang="en-US"/>
          </a:p>
        </p:txBody>
      </p:sp>
      <p:pic>
        <p:nvPicPr>
          <p:cNvPr id="284674" name="Picture 2" descr="https://upload.wikimedia.org/wikipedia/commons/thumb/7/7d/Hash_table_3_1_1_0_1_0_0_SP.svg/315px-Hash_table_3_1_1_0_1_0_0_SP.svg.png"/>
          <p:cNvPicPr>
            <a:picLocks noChangeAspect="1" noChangeArrowheads="1"/>
          </p:cNvPicPr>
          <p:nvPr/>
        </p:nvPicPr>
        <p:blipFill>
          <a:blip r:embed="rId3"/>
          <a:srcRect/>
          <a:stretch>
            <a:fillRect/>
          </a:stretch>
        </p:blipFill>
        <p:spPr bwMode="auto">
          <a:xfrm>
            <a:off x="285720" y="2285992"/>
            <a:ext cx="3000375" cy="2190750"/>
          </a:xfrm>
          <a:prstGeom prst="rect">
            <a:avLst/>
          </a:prstGeom>
          <a:noFill/>
        </p:spPr>
      </p:pic>
      <p:sp>
        <p:nvSpPr>
          <p:cNvPr id="8" name="Rectangle 7"/>
          <p:cNvSpPr/>
          <p:nvPr/>
        </p:nvSpPr>
        <p:spPr>
          <a:xfrm>
            <a:off x="-32" y="4500570"/>
            <a:ext cx="3480825" cy="369332"/>
          </a:xfrm>
          <a:prstGeom prst="rect">
            <a:avLst/>
          </a:prstGeom>
        </p:spPr>
        <p:txBody>
          <a:bodyPr wrap="none">
            <a:spAutoFit/>
          </a:bodyPr>
          <a:lstStyle/>
          <a:p>
            <a:r>
              <a:rPr lang="en-US" dirty="0" smtClean="0"/>
              <a:t>A small phone book as a hash table</a:t>
            </a:r>
            <a:endParaRPr lang="en-US" dirty="0"/>
          </a:p>
        </p:txBody>
      </p:sp>
      <p:sp>
        <p:nvSpPr>
          <p:cNvPr id="9" name="Rectangle 8"/>
          <p:cNvSpPr/>
          <p:nvPr/>
        </p:nvSpPr>
        <p:spPr>
          <a:xfrm>
            <a:off x="4429124" y="5214950"/>
            <a:ext cx="4357218" cy="369332"/>
          </a:xfrm>
          <a:prstGeom prst="rect">
            <a:avLst/>
          </a:prstGeom>
        </p:spPr>
        <p:txBody>
          <a:bodyPr wrap="none">
            <a:spAutoFit/>
          </a:bodyPr>
          <a:lstStyle/>
          <a:p>
            <a:r>
              <a:rPr lang="en-US" dirty="0" smtClean="0"/>
              <a:t>Hash collision resolved by separate chaining.</a:t>
            </a:r>
            <a:endParaRPr lang="en-US" dirty="0"/>
          </a:p>
        </p:txBody>
      </p:sp>
      <p:pic>
        <p:nvPicPr>
          <p:cNvPr id="284676" name="Picture 4" descr="https://upload.wikimedia.org/wikipedia/commons/thumb/d/d0/Hash_table_5_0_1_1_1_1_1_LL.svg/450px-Hash_table_5_0_1_1_1_1_1_LL.svg.png"/>
          <p:cNvPicPr>
            <a:picLocks noChangeAspect="1" noChangeArrowheads="1"/>
          </p:cNvPicPr>
          <p:nvPr/>
        </p:nvPicPr>
        <p:blipFill>
          <a:blip r:embed="rId4"/>
          <a:srcRect/>
          <a:stretch>
            <a:fillRect/>
          </a:stretch>
        </p:blipFill>
        <p:spPr bwMode="auto">
          <a:xfrm>
            <a:off x="4429124" y="2285992"/>
            <a:ext cx="4286250" cy="295275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500066"/>
          </a:xfrm>
        </p:spPr>
        <p:txBody>
          <a:bodyPr>
            <a:normAutofit fontScale="90000"/>
          </a:bodyPr>
          <a:lstStyle/>
          <a:p>
            <a:r>
              <a:rPr lang="en-US" dirty="0" smtClean="0"/>
              <a:t>Annotated Parse Tree</a:t>
            </a:r>
            <a:endParaRPr lang="en-US" dirty="0"/>
          </a:p>
        </p:txBody>
      </p:sp>
      <p:sp>
        <p:nvSpPr>
          <p:cNvPr id="3" name="Content Placeholder 2"/>
          <p:cNvSpPr>
            <a:spLocks noGrp="1"/>
          </p:cNvSpPr>
          <p:nvPr>
            <p:ph idx="1"/>
          </p:nvPr>
        </p:nvSpPr>
        <p:spPr>
          <a:xfrm>
            <a:off x="457200" y="571480"/>
            <a:ext cx="8401080" cy="5554683"/>
          </a:xfrm>
        </p:spPr>
        <p:txBody>
          <a:bodyPr>
            <a:normAutofit/>
          </a:bodyPr>
          <a:lstStyle/>
          <a:p>
            <a:pPr algn="just"/>
            <a:r>
              <a:rPr lang="en-US" sz="2200" dirty="0" smtClean="0"/>
              <a:t>A parse tree showing the values of attributes at each node is called an </a:t>
            </a:r>
            <a:r>
              <a:rPr lang="en-US" sz="2200" b="1" dirty="0" smtClean="0"/>
              <a:t>annotated parse tree.</a:t>
            </a:r>
          </a:p>
          <a:p>
            <a:pPr algn="just"/>
            <a:r>
              <a:rPr lang="en-US" sz="2200" dirty="0" smtClean="0"/>
              <a:t>The process of computing the attributes values at the nodes is called </a:t>
            </a:r>
            <a:r>
              <a:rPr lang="en-US" sz="2200" b="1" dirty="0" smtClean="0"/>
              <a:t>annotating</a:t>
            </a:r>
            <a:r>
              <a:rPr lang="en-US" sz="2200" dirty="0" smtClean="0"/>
              <a:t>(or </a:t>
            </a:r>
            <a:r>
              <a:rPr lang="en-US" sz="2200" b="1" dirty="0" smtClean="0"/>
              <a:t>decorating</a:t>
            </a:r>
            <a:r>
              <a:rPr lang="en-US" sz="2200" dirty="0" smtClean="0"/>
              <a:t>) of the parse tree.</a:t>
            </a:r>
          </a:p>
          <a:p>
            <a:pPr algn="just"/>
            <a:r>
              <a:rPr lang="en-US" sz="2200" dirty="0" smtClean="0"/>
              <a:t>Of course, the order of these computations depends on the dependency graph induced by the semantic rules.</a:t>
            </a:r>
          </a:p>
          <a:p>
            <a:pPr algn="just">
              <a:buNone/>
            </a:pPr>
            <a:endParaRPr lang="en-US" sz="22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12</a:t>
            </a:fld>
            <a:endParaRPr lang="en-US"/>
          </a:p>
        </p:txBody>
      </p:sp>
      <p:pic>
        <p:nvPicPr>
          <p:cNvPr id="2051" name="Picture 3"/>
          <p:cNvPicPr>
            <a:picLocks noChangeAspect="1" noChangeArrowheads="1"/>
          </p:cNvPicPr>
          <p:nvPr/>
        </p:nvPicPr>
        <p:blipFill>
          <a:blip r:embed="rId2"/>
          <a:srcRect/>
          <a:stretch>
            <a:fillRect/>
          </a:stretch>
        </p:blipFill>
        <p:spPr bwMode="auto">
          <a:xfrm>
            <a:off x="1714480" y="2786058"/>
            <a:ext cx="5500726" cy="3562351"/>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28628"/>
          </a:xfrm>
        </p:spPr>
        <p:txBody>
          <a:bodyPr>
            <a:normAutofit fontScale="90000"/>
          </a:bodyPr>
          <a:lstStyle/>
          <a:p>
            <a:r>
              <a:rPr lang="en-US" sz="4000" dirty="0" smtClean="0"/>
              <a:t>Binary Search Tree</a:t>
            </a:r>
            <a:endParaRPr lang="en-US" sz="4000" dirty="0"/>
          </a:p>
        </p:txBody>
      </p:sp>
      <p:sp>
        <p:nvSpPr>
          <p:cNvPr id="3" name="Content Placeholder 2"/>
          <p:cNvSpPr>
            <a:spLocks noGrp="1"/>
          </p:cNvSpPr>
          <p:nvPr>
            <p:ph idx="1"/>
          </p:nvPr>
        </p:nvSpPr>
        <p:spPr>
          <a:xfrm>
            <a:off x="457200" y="642918"/>
            <a:ext cx="8229600" cy="5715040"/>
          </a:xfrm>
        </p:spPr>
        <p:txBody>
          <a:bodyPr>
            <a:normAutofit/>
          </a:bodyPr>
          <a:lstStyle/>
          <a:p>
            <a:pPr algn="just" fontAlgn="base"/>
            <a:r>
              <a:rPr lang="en-US" sz="2400" b="1" dirty="0" smtClean="0"/>
              <a:t> </a:t>
            </a:r>
            <a:r>
              <a:rPr lang="en-US" sz="2400" dirty="0" smtClean="0"/>
              <a:t>Another approach to implement symbol table is to use binary search tree i.e. add two link fields (left and right child)</a:t>
            </a:r>
          </a:p>
          <a:p>
            <a:pPr algn="just" fontAlgn="base"/>
            <a:r>
              <a:rPr lang="en-US" sz="2400" dirty="0" smtClean="0"/>
              <a:t>All names are created as child of root node that always follow the property of binary search tree.</a:t>
            </a:r>
          </a:p>
          <a:p>
            <a:pPr algn="just" fontAlgn="base"/>
            <a:r>
              <a:rPr lang="en-US" sz="2400" dirty="0" smtClean="0"/>
              <a:t>Insertion and lookup are O(log</a:t>
            </a:r>
            <a:r>
              <a:rPr lang="en-US" sz="2400" baseline="-25000" dirty="0" smtClean="0"/>
              <a:t>2</a:t>
            </a:r>
            <a:r>
              <a:rPr lang="en-US" sz="2400" dirty="0" smtClean="0"/>
              <a:t> n) on average.</a:t>
            </a:r>
          </a:p>
          <a:p>
            <a:pPr algn="just" fontAlgn="base">
              <a:buNone/>
            </a:pPr>
            <a:r>
              <a:rPr lang="en-IN" sz="2400" dirty="0" smtClean="0"/>
              <a:t>			</a:t>
            </a:r>
            <a:r>
              <a:rPr lang="en-IN" sz="2400" b="1" u="sng" dirty="0" smtClean="0"/>
              <a:t>Binary tree search routine</a:t>
            </a:r>
          </a:p>
          <a:p>
            <a:pPr algn="just" fontAlgn="base">
              <a:buNone/>
            </a:pPr>
            <a:r>
              <a:rPr lang="en-IN" sz="2400" dirty="0" smtClean="0"/>
              <a:t>	While P</a:t>
            </a:r>
            <a:r>
              <a:rPr lang="en-IN" sz="2400" dirty="0" smtClean="0">
                <a:latin typeface="Calibri"/>
                <a:cs typeface="Calibri"/>
              </a:rPr>
              <a:t>≠ null do    /*P is </a:t>
            </a:r>
            <a:r>
              <a:rPr lang="en-IN" sz="2400" dirty="0" err="1" smtClean="0">
                <a:latin typeface="Calibri"/>
                <a:cs typeface="Calibri"/>
              </a:rPr>
              <a:t>initailly</a:t>
            </a:r>
            <a:r>
              <a:rPr lang="en-IN" sz="2400" dirty="0" smtClean="0">
                <a:latin typeface="Calibri"/>
                <a:cs typeface="Calibri"/>
              </a:rPr>
              <a:t> a pointer to the root*/</a:t>
            </a:r>
          </a:p>
          <a:p>
            <a:pPr algn="just" fontAlgn="base">
              <a:buNone/>
            </a:pPr>
            <a:r>
              <a:rPr lang="en-IN" sz="2400" dirty="0" smtClean="0">
                <a:latin typeface="Calibri"/>
                <a:cs typeface="Calibri"/>
              </a:rPr>
              <a:t>		if NAME=NAME(P) then </a:t>
            </a:r>
          </a:p>
          <a:p>
            <a:pPr algn="just" fontAlgn="base">
              <a:buNone/>
            </a:pPr>
            <a:r>
              <a:rPr lang="en-IN" sz="2400" dirty="0" smtClean="0">
                <a:latin typeface="Calibri"/>
                <a:cs typeface="Calibri"/>
              </a:rPr>
              <a:t>			NAME </a:t>
            </a:r>
            <a:r>
              <a:rPr lang="en-IN" sz="2400" dirty="0" err="1" smtClean="0">
                <a:latin typeface="Calibri"/>
                <a:cs typeface="Calibri"/>
              </a:rPr>
              <a:t>found,do</a:t>
            </a:r>
            <a:r>
              <a:rPr lang="en-IN" sz="2400" dirty="0" smtClean="0">
                <a:latin typeface="Calibri"/>
                <a:cs typeface="Calibri"/>
              </a:rPr>
              <a:t> required action</a:t>
            </a:r>
          </a:p>
          <a:p>
            <a:pPr algn="just" fontAlgn="base">
              <a:buNone/>
            </a:pPr>
            <a:r>
              <a:rPr lang="en-IN" sz="2400" dirty="0" smtClean="0">
                <a:latin typeface="Calibri"/>
                <a:cs typeface="Calibri"/>
              </a:rPr>
              <a:t>		else if NAME &lt; NAME(P) then </a:t>
            </a:r>
          </a:p>
          <a:p>
            <a:pPr algn="just" fontAlgn="base">
              <a:buNone/>
            </a:pPr>
            <a:r>
              <a:rPr lang="en-IN" sz="2400" dirty="0" smtClean="0">
                <a:latin typeface="Calibri"/>
                <a:cs typeface="Calibri"/>
              </a:rPr>
              <a:t>			P=LEFT(P)  /* visit left child*/</a:t>
            </a:r>
          </a:p>
          <a:p>
            <a:pPr algn="just" fontAlgn="base">
              <a:buNone/>
            </a:pPr>
            <a:r>
              <a:rPr lang="en-IN" sz="2400" dirty="0" smtClean="0">
                <a:latin typeface="Calibri"/>
                <a:cs typeface="Calibri"/>
              </a:rPr>
              <a:t>     		else    </a:t>
            </a:r>
            <a:r>
              <a:rPr lang="en-IN" sz="2400" dirty="0" smtClean="0">
                <a:cs typeface="Calibri"/>
              </a:rPr>
              <a:t>P=RIGHT(P) /* visit right child*/</a:t>
            </a:r>
          </a:p>
          <a:p>
            <a:pPr algn="just" fontAlgn="base">
              <a:buNone/>
            </a:pPr>
            <a:r>
              <a:rPr lang="en-IN" sz="2400" dirty="0" smtClean="0">
                <a:cs typeface="Calibri"/>
              </a:rPr>
              <a:t>    /*if we fall through the loop ,we have failed to find NAME */</a:t>
            </a:r>
            <a:endParaRPr lang="en-US" sz="2400" dirty="0" smtClean="0"/>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39718"/>
          </a:xfrm>
        </p:spPr>
        <p:txBody>
          <a:bodyPr>
            <a:normAutofit fontScale="90000"/>
          </a:bodyPr>
          <a:lstStyle/>
          <a:p>
            <a:r>
              <a:rPr lang="en-US" dirty="0" smtClean="0"/>
              <a:t>Data structure for symbol table</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pPr algn="just"/>
            <a:r>
              <a:rPr lang="en-US" sz="2400" dirty="0" smtClean="0"/>
              <a:t>A compiler contains two type of symbol table: </a:t>
            </a:r>
          </a:p>
          <a:p>
            <a:pPr marL="857250" lvl="1" indent="-457200" algn="just">
              <a:buFont typeface="+mj-lt"/>
              <a:buAutoNum type="arabicPeriod"/>
            </a:pPr>
            <a:r>
              <a:rPr lang="en-US" sz="2400" dirty="0" smtClean="0"/>
              <a:t>global symbol table and </a:t>
            </a:r>
          </a:p>
          <a:p>
            <a:pPr marL="857250" lvl="1" indent="-457200" algn="just">
              <a:buFont typeface="+mj-lt"/>
              <a:buAutoNum type="arabicPeriod"/>
            </a:pPr>
            <a:r>
              <a:rPr lang="en-US" sz="2400" dirty="0" smtClean="0"/>
              <a:t>scope symbol table.</a:t>
            </a:r>
          </a:p>
          <a:p>
            <a:pPr algn="just"/>
            <a:r>
              <a:rPr lang="en-US" sz="2400" dirty="0" smtClean="0"/>
              <a:t>Global symbol table can be accessed by all the procedures and scope symbol table.</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1971660" cy="4929222"/>
          </a:xfrm>
        </p:spPr>
        <p:txBody>
          <a:bodyPr>
            <a:noAutofit/>
          </a:bodyPr>
          <a:lstStyle/>
          <a:p>
            <a:pPr>
              <a:spcBef>
                <a:spcPts val="0"/>
              </a:spcBef>
              <a:buNone/>
            </a:pPr>
            <a:r>
              <a:rPr lang="en-US" sz="1800" b="1" dirty="0" err="1" smtClean="0"/>
              <a:t>int</a:t>
            </a:r>
            <a:r>
              <a:rPr lang="en-US" sz="1800" dirty="0" smtClean="0"/>
              <a:t> value=10;  </a:t>
            </a:r>
          </a:p>
          <a:p>
            <a:pPr>
              <a:spcBef>
                <a:spcPts val="0"/>
              </a:spcBef>
              <a:buNone/>
            </a:pPr>
            <a:r>
              <a:rPr lang="en-US" sz="1800" dirty="0" smtClean="0"/>
              <a:t>  </a:t>
            </a:r>
            <a:r>
              <a:rPr lang="en-US" sz="1800" b="1" dirty="0" err="1" smtClean="0"/>
              <a:t>int</a:t>
            </a:r>
            <a:r>
              <a:rPr lang="en-US" sz="1800" dirty="0" smtClean="0"/>
              <a:t> </a:t>
            </a:r>
            <a:r>
              <a:rPr lang="en-US" sz="1800" dirty="0" err="1" smtClean="0"/>
              <a:t>sum_num</a:t>
            </a:r>
            <a:r>
              <a:rPr lang="en-US" sz="1800" dirty="0" smtClean="0"/>
              <a:t>()  </a:t>
            </a:r>
          </a:p>
          <a:p>
            <a:pPr>
              <a:spcBef>
                <a:spcPts val="0"/>
              </a:spcBef>
              <a:buNone/>
            </a:pPr>
            <a:r>
              <a:rPr lang="en-US" sz="1800" dirty="0" smtClean="0"/>
              <a:t>     {  </a:t>
            </a:r>
          </a:p>
          <a:p>
            <a:pPr>
              <a:spcBef>
                <a:spcPts val="0"/>
              </a:spcBef>
              <a:buNone/>
            </a:pPr>
            <a:r>
              <a:rPr lang="en-US" sz="1800" dirty="0" smtClean="0"/>
              <a:t>       </a:t>
            </a:r>
            <a:r>
              <a:rPr lang="en-US" sz="1800" b="1" dirty="0" err="1" smtClean="0"/>
              <a:t>int</a:t>
            </a:r>
            <a:r>
              <a:rPr lang="en-US" sz="1800" dirty="0" smtClean="0"/>
              <a:t> num_1;  </a:t>
            </a:r>
          </a:p>
          <a:p>
            <a:pPr>
              <a:spcBef>
                <a:spcPts val="0"/>
              </a:spcBef>
              <a:buNone/>
            </a:pPr>
            <a:r>
              <a:rPr lang="en-US" sz="1800" dirty="0" smtClean="0"/>
              <a:t>       </a:t>
            </a:r>
            <a:r>
              <a:rPr lang="en-US" sz="1800" b="1" dirty="0" err="1" smtClean="0"/>
              <a:t>int</a:t>
            </a:r>
            <a:r>
              <a:rPr lang="en-US" sz="1800" dirty="0" smtClean="0"/>
              <a:t> num_2;  </a:t>
            </a:r>
          </a:p>
          <a:p>
            <a:pPr>
              <a:spcBef>
                <a:spcPts val="0"/>
              </a:spcBef>
              <a:buNone/>
            </a:pPr>
            <a:r>
              <a:rPr lang="en-US" sz="1800" dirty="0" smtClean="0"/>
              <a:t>             {  </a:t>
            </a:r>
          </a:p>
          <a:p>
            <a:pPr>
              <a:spcBef>
                <a:spcPts val="0"/>
              </a:spcBef>
              <a:buNone/>
            </a:pPr>
            <a:r>
              <a:rPr lang="en-US" sz="1800" dirty="0" smtClean="0"/>
              <a:t>             </a:t>
            </a:r>
            <a:r>
              <a:rPr lang="en-US" sz="1800" b="1" dirty="0" err="1" smtClean="0"/>
              <a:t>int</a:t>
            </a:r>
            <a:r>
              <a:rPr lang="en-US" sz="1800" dirty="0" smtClean="0"/>
              <a:t> num_3;       </a:t>
            </a:r>
            <a:r>
              <a:rPr lang="en-US" sz="1800" b="1" dirty="0" err="1" smtClean="0"/>
              <a:t>int</a:t>
            </a:r>
            <a:r>
              <a:rPr lang="en-US" sz="1800" dirty="0" smtClean="0"/>
              <a:t> num_4;  </a:t>
            </a:r>
          </a:p>
          <a:p>
            <a:pPr>
              <a:spcBef>
                <a:spcPts val="0"/>
              </a:spcBef>
              <a:buNone/>
            </a:pPr>
            <a:r>
              <a:rPr lang="en-US" sz="1800" dirty="0" smtClean="0"/>
              <a:t>            }  </a:t>
            </a:r>
          </a:p>
          <a:p>
            <a:pPr>
              <a:spcBef>
                <a:spcPts val="0"/>
              </a:spcBef>
              <a:buNone/>
            </a:pPr>
            <a:r>
              <a:rPr lang="en-US" sz="1800" dirty="0" smtClean="0"/>
              <a:t>         </a:t>
            </a:r>
            <a:r>
              <a:rPr lang="en-US" sz="1800" b="1" dirty="0" err="1" smtClean="0"/>
              <a:t>int</a:t>
            </a:r>
            <a:r>
              <a:rPr lang="en-US" sz="1800" dirty="0" smtClean="0"/>
              <a:t> num_5;  </a:t>
            </a:r>
          </a:p>
          <a:p>
            <a:pPr>
              <a:spcBef>
                <a:spcPts val="0"/>
              </a:spcBef>
              <a:buNone/>
            </a:pPr>
            <a:r>
              <a:rPr lang="en-US" sz="1800" dirty="0" smtClean="0"/>
              <a:t>             {  </a:t>
            </a:r>
          </a:p>
          <a:p>
            <a:pPr>
              <a:spcBef>
                <a:spcPts val="0"/>
              </a:spcBef>
              <a:buNone/>
            </a:pPr>
            <a:r>
              <a:rPr lang="en-US" sz="1800" dirty="0" smtClean="0"/>
              <a:t>             </a:t>
            </a:r>
            <a:r>
              <a:rPr lang="en-US" sz="1800" dirty="0" err="1" smtClean="0"/>
              <a:t>int_num</a:t>
            </a:r>
            <a:r>
              <a:rPr lang="en-US" sz="1800" dirty="0" smtClean="0"/>
              <a:t> 6;       </a:t>
            </a:r>
            <a:r>
              <a:rPr lang="en-US" sz="1800" dirty="0" err="1" smtClean="0"/>
              <a:t>int_num</a:t>
            </a:r>
            <a:r>
              <a:rPr lang="en-US" sz="1800" dirty="0" smtClean="0"/>
              <a:t> 7;  </a:t>
            </a:r>
          </a:p>
          <a:p>
            <a:pPr>
              <a:spcBef>
                <a:spcPts val="0"/>
              </a:spcBef>
              <a:buNone/>
            </a:pPr>
            <a:r>
              <a:rPr lang="en-US" sz="1800" dirty="0" smtClean="0"/>
              <a:t>            }  </a:t>
            </a:r>
          </a:p>
          <a:p>
            <a:pPr>
              <a:spcBef>
                <a:spcPts val="0"/>
              </a:spcBef>
              <a:buNone/>
            </a:pPr>
            <a:r>
              <a:rPr lang="en-US" sz="1800" dirty="0" smtClean="0"/>
              <a:t>      }  </a:t>
            </a:r>
          </a:p>
          <a:p>
            <a:pPr>
              <a:spcBef>
                <a:spcPts val="0"/>
              </a:spcBef>
              <a:buNone/>
            </a:pPr>
            <a:r>
              <a:rPr lang="en-US" sz="1800" dirty="0" smtClean="0"/>
              <a:t>  </a:t>
            </a: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122</a:t>
            </a:fld>
            <a:endParaRPr lang="en-US"/>
          </a:p>
        </p:txBody>
      </p:sp>
      <p:sp>
        <p:nvSpPr>
          <p:cNvPr id="7" name="Rectangle 6"/>
          <p:cNvSpPr/>
          <p:nvPr/>
        </p:nvSpPr>
        <p:spPr>
          <a:xfrm>
            <a:off x="2000232" y="1428736"/>
            <a:ext cx="1714512" cy="3970318"/>
          </a:xfrm>
          <a:prstGeom prst="rect">
            <a:avLst/>
          </a:prstGeom>
        </p:spPr>
        <p:txBody>
          <a:bodyPr wrap="square">
            <a:spAutoFit/>
          </a:bodyPr>
          <a:lstStyle/>
          <a:p>
            <a:pPr>
              <a:buNone/>
            </a:pPr>
            <a:r>
              <a:rPr lang="en-US" b="1" dirty="0" err="1" smtClean="0"/>
              <a:t>int</a:t>
            </a:r>
            <a:r>
              <a:rPr lang="en-US" dirty="0" smtClean="0"/>
              <a:t> </a:t>
            </a:r>
            <a:r>
              <a:rPr lang="en-US" dirty="0" err="1" smtClean="0"/>
              <a:t>sum_id</a:t>
            </a:r>
            <a:r>
              <a:rPr lang="en-US" dirty="0" smtClean="0"/>
              <a:t>  </a:t>
            </a:r>
          </a:p>
          <a:p>
            <a:pPr>
              <a:buNone/>
            </a:pPr>
            <a:r>
              <a:rPr lang="en-US" dirty="0" smtClean="0"/>
              <a:t>     {  </a:t>
            </a:r>
          </a:p>
          <a:p>
            <a:pPr>
              <a:buNone/>
            </a:pPr>
            <a:r>
              <a:rPr lang="en-US" dirty="0" smtClean="0"/>
              <a:t>       </a:t>
            </a:r>
            <a:r>
              <a:rPr lang="en-US" b="1" dirty="0" err="1" smtClean="0"/>
              <a:t>int</a:t>
            </a:r>
            <a:r>
              <a:rPr lang="en-US" dirty="0" smtClean="0"/>
              <a:t> id_1;  </a:t>
            </a:r>
          </a:p>
          <a:p>
            <a:pPr>
              <a:buNone/>
            </a:pPr>
            <a:r>
              <a:rPr lang="en-US" dirty="0" smtClean="0"/>
              <a:t>       </a:t>
            </a:r>
            <a:r>
              <a:rPr lang="en-US" b="1" dirty="0" err="1" smtClean="0"/>
              <a:t>int</a:t>
            </a:r>
            <a:r>
              <a:rPr lang="en-US" dirty="0" smtClean="0"/>
              <a:t> id_2;  </a:t>
            </a:r>
          </a:p>
          <a:p>
            <a:pPr>
              <a:buNone/>
            </a:pPr>
            <a:r>
              <a:rPr lang="en-US" dirty="0" smtClean="0"/>
              <a:t>            {  </a:t>
            </a:r>
          </a:p>
          <a:p>
            <a:pPr>
              <a:buNone/>
            </a:pPr>
            <a:r>
              <a:rPr lang="en-US" dirty="0" smtClean="0"/>
              <a:t>             </a:t>
            </a:r>
            <a:r>
              <a:rPr lang="en-US" b="1" dirty="0" err="1" smtClean="0"/>
              <a:t>int</a:t>
            </a:r>
            <a:r>
              <a:rPr lang="en-US" dirty="0" smtClean="0"/>
              <a:t> id_3;               </a:t>
            </a:r>
            <a:r>
              <a:rPr lang="en-US" b="1" dirty="0" err="1" smtClean="0"/>
              <a:t>int</a:t>
            </a:r>
            <a:r>
              <a:rPr lang="en-US" dirty="0" smtClean="0"/>
              <a:t> id_4;              }  </a:t>
            </a:r>
          </a:p>
          <a:p>
            <a:pPr>
              <a:buNone/>
            </a:pPr>
            <a:r>
              <a:rPr lang="en-US" dirty="0" smtClean="0"/>
              <a:t>         </a:t>
            </a:r>
            <a:r>
              <a:rPr lang="en-US" b="1" dirty="0" err="1" smtClean="0"/>
              <a:t>int</a:t>
            </a:r>
            <a:r>
              <a:rPr lang="en-US" dirty="0" smtClean="0"/>
              <a:t> num_5;       }  </a:t>
            </a:r>
          </a:p>
          <a:p>
            <a:pPr>
              <a:buNone/>
            </a:pPr>
            <a:endParaRPr lang="en-IN" dirty="0" smtClean="0"/>
          </a:p>
          <a:p>
            <a:pPr>
              <a:buNone/>
            </a:pPr>
            <a:endParaRPr lang="en-IN" dirty="0" smtClean="0"/>
          </a:p>
          <a:p>
            <a:pPr>
              <a:buNone/>
            </a:pPr>
            <a:endParaRPr lang="en-US" dirty="0" smtClean="0"/>
          </a:p>
          <a:p>
            <a:pPr>
              <a:buNone/>
            </a:pPr>
            <a:endParaRPr lang="en-US" dirty="0"/>
          </a:p>
        </p:txBody>
      </p:sp>
      <p:sp>
        <p:nvSpPr>
          <p:cNvPr id="8" name="Rectangle 7"/>
          <p:cNvSpPr/>
          <p:nvPr/>
        </p:nvSpPr>
        <p:spPr>
          <a:xfrm>
            <a:off x="785786" y="428604"/>
            <a:ext cx="7858180" cy="830997"/>
          </a:xfrm>
          <a:prstGeom prst="rect">
            <a:avLst/>
          </a:prstGeom>
        </p:spPr>
        <p:txBody>
          <a:bodyPr wrap="square">
            <a:spAutoFit/>
          </a:bodyPr>
          <a:lstStyle/>
          <a:p>
            <a:pPr algn="just">
              <a:buNone/>
            </a:pPr>
            <a:r>
              <a:rPr lang="en-US" sz="2400" dirty="0" smtClean="0"/>
              <a:t>The scope of a name and symbol table is arranged in the hierarchy structure as shown below:</a:t>
            </a:r>
          </a:p>
        </p:txBody>
      </p:sp>
      <p:pic>
        <p:nvPicPr>
          <p:cNvPr id="9" name="Picture 2" descr="Data structure for symbol table"/>
          <p:cNvPicPr>
            <a:picLocks noChangeAspect="1" noChangeArrowheads="1"/>
          </p:cNvPicPr>
          <p:nvPr/>
        </p:nvPicPr>
        <p:blipFill>
          <a:blip r:embed="rId3"/>
          <a:srcRect/>
          <a:stretch>
            <a:fillRect/>
          </a:stretch>
        </p:blipFill>
        <p:spPr bwMode="auto">
          <a:xfrm>
            <a:off x="3643306" y="1357298"/>
            <a:ext cx="5500693" cy="4857784"/>
          </a:xfrm>
          <a:prstGeom prst="rect">
            <a:avLst/>
          </a:prstGeom>
          <a:noFill/>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lgn="just">
              <a:buNone/>
            </a:pPr>
            <a:r>
              <a:rPr lang="en-US" sz="2400" dirty="0" smtClean="0"/>
              <a:t>	The global symbol table contains one global variable and two procedure names. The name mentioned in the </a:t>
            </a:r>
            <a:r>
              <a:rPr lang="en-US" sz="2400" dirty="0" err="1" smtClean="0"/>
              <a:t>sum_num</a:t>
            </a:r>
            <a:r>
              <a:rPr lang="en-US" sz="2400" dirty="0" smtClean="0"/>
              <a:t> table is not available for </a:t>
            </a:r>
            <a:r>
              <a:rPr lang="en-US" sz="2400" dirty="0" err="1" smtClean="0"/>
              <a:t>sum_id</a:t>
            </a:r>
            <a:r>
              <a:rPr lang="en-US" sz="2400" dirty="0" smtClean="0"/>
              <a:t> and its child tables.</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123</a:t>
            </a:fld>
            <a:endParaRPr lang="en-US"/>
          </a:p>
        </p:txBody>
      </p:sp>
      <p:pic>
        <p:nvPicPr>
          <p:cNvPr id="284674" name="Picture 2" descr="Data structure for symbol table"/>
          <p:cNvPicPr>
            <a:picLocks noChangeAspect="1" noChangeArrowheads="1"/>
          </p:cNvPicPr>
          <p:nvPr/>
        </p:nvPicPr>
        <p:blipFill>
          <a:blip r:embed="rId2"/>
          <a:srcRect/>
          <a:stretch>
            <a:fillRect/>
          </a:stretch>
        </p:blipFill>
        <p:spPr bwMode="auto">
          <a:xfrm>
            <a:off x="1071538" y="1714488"/>
            <a:ext cx="6858048" cy="5072074"/>
          </a:xfrm>
          <a:prstGeom prst="rect">
            <a:avLst/>
          </a:prstGeom>
          <a:noFill/>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368280"/>
          </a:xfrm>
        </p:spPr>
        <p:txBody>
          <a:bodyPr>
            <a:normAutofit fontScale="90000"/>
          </a:bodyPr>
          <a:lstStyle/>
          <a:p>
            <a:r>
              <a:rPr lang="en-US" dirty="0" smtClean="0"/>
              <a:t>Improvised Symbol Table Structure</a:t>
            </a:r>
            <a:endParaRPr lang="en-US" dirty="0"/>
          </a:p>
        </p:txBody>
      </p:sp>
      <p:sp>
        <p:nvSpPr>
          <p:cNvPr id="3" name="Content Placeholder 2"/>
          <p:cNvSpPr>
            <a:spLocks noGrp="1"/>
          </p:cNvSpPr>
          <p:nvPr>
            <p:ph idx="1"/>
          </p:nvPr>
        </p:nvSpPr>
        <p:spPr>
          <a:xfrm>
            <a:off x="457200" y="714357"/>
            <a:ext cx="8229600" cy="5715040"/>
          </a:xfrm>
        </p:spPr>
        <p:txBody>
          <a:bodyPr>
            <a:normAutofit fontScale="92500"/>
          </a:bodyPr>
          <a:lstStyle/>
          <a:p>
            <a:pPr algn="just"/>
            <a:r>
              <a:rPr lang="en-US" sz="2400" dirty="0" smtClean="0"/>
              <a:t>Symbol table is the environment where the variables and functions/methods exist according to their scope and the most recent updated values are kept for the successful running of the code. </a:t>
            </a:r>
          </a:p>
          <a:p>
            <a:pPr algn="just"/>
            <a:endParaRPr lang="en-US" sz="2400" dirty="0" smtClean="0"/>
          </a:p>
          <a:p>
            <a:pPr algn="just"/>
            <a:r>
              <a:rPr lang="en-US" sz="2400" dirty="0" smtClean="0"/>
              <a:t>It helps in code functioning. It is created during compilation and maintained, used during running of the code. </a:t>
            </a:r>
          </a:p>
          <a:p>
            <a:pPr algn="just"/>
            <a:endParaRPr lang="en-US" sz="2400" dirty="0" smtClean="0"/>
          </a:p>
          <a:p>
            <a:pPr algn="just"/>
            <a:r>
              <a:rPr lang="en-US" sz="2400" dirty="0" smtClean="0"/>
              <a:t>Adding a utility called common file can help in conversion of one code to another code. </a:t>
            </a:r>
          </a:p>
          <a:p>
            <a:pPr algn="just"/>
            <a:endParaRPr lang="en-US" sz="2400" dirty="0" smtClean="0"/>
          </a:p>
          <a:p>
            <a:pPr algn="just"/>
            <a:r>
              <a:rPr lang="en-US" sz="2400" dirty="0" smtClean="0"/>
              <a:t>As common file can be explained as the file containing the common functionalities of different languages, say, every language has a print function but with different syntax; these different syntax of print are added in common file which help in the conversion. </a:t>
            </a:r>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368280"/>
          </a:xfrm>
        </p:spPr>
        <p:txBody>
          <a:bodyPr>
            <a:normAutofit fontScale="90000"/>
          </a:bodyPr>
          <a:lstStyle/>
          <a:p>
            <a:r>
              <a:rPr lang="en-US" dirty="0" smtClean="0"/>
              <a:t>Improvised Symbol Table Structure</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125</a:t>
            </a:fld>
            <a:endParaRPr lang="en-US"/>
          </a:p>
        </p:txBody>
      </p:sp>
      <p:pic>
        <p:nvPicPr>
          <p:cNvPr id="306178" name="Picture 2" descr="Improvised Symbol Table Structure | SpringerLink"/>
          <p:cNvPicPr>
            <a:picLocks noChangeAspect="1" noChangeArrowheads="1"/>
          </p:cNvPicPr>
          <p:nvPr/>
        </p:nvPicPr>
        <p:blipFill>
          <a:blip r:embed="rId2"/>
          <a:srcRect/>
          <a:stretch>
            <a:fillRect/>
          </a:stretch>
        </p:blipFill>
        <p:spPr bwMode="auto">
          <a:xfrm>
            <a:off x="357158" y="857232"/>
            <a:ext cx="8286808" cy="5219715"/>
          </a:xfrm>
          <a:prstGeom prst="rect">
            <a:avLst/>
          </a:prstGeom>
          <a:noFill/>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4840303"/>
          </a:xfrm>
        </p:spPr>
        <p:txBody>
          <a:bodyPr/>
          <a:lstStyle/>
          <a:p>
            <a:pPr>
              <a:buNone/>
            </a:pPr>
            <a:endParaRPr lang="en-IN" dirty="0" smtClean="0"/>
          </a:p>
          <a:p>
            <a:pPr>
              <a:buNone/>
            </a:pPr>
            <a:endParaRPr lang="en-IN" dirty="0" smtClean="0"/>
          </a:p>
          <a:p>
            <a:pPr>
              <a:buNone/>
            </a:pPr>
            <a:endParaRPr lang="en-IN" dirty="0" smtClean="0"/>
          </a:p>
          <a:p>
            <a:pPr algn="ctr">
              <a:buNone/>
            </a:pPr>
            <a:r>
              <a:rPr lang="en-IN" sz="7200" b="1" dirty="0" smtClean="0">
                <a:solidFill>
                  <a:srgbClr val="00B0F0"/>
                </a:solidFill>
                <a:latin typeface="Monotype Corsiva" pitchFamily="66" charset="0"/>
              </a:rPr>
              <a:t>THANK YOU</a:t>
            </a:r>
            <a:endParaRPr lang="en-US" sz="7200" b="1" dirty="0">
              <a:solidFill>
                <a:srgbClr val="00B0F0"/>
              </a:solidFill>
              <a:latin typeface="Monotype Corsiva" pitchFamily="66" charset="0"/>
            </a:endParaRPr>
          </a:p>
        </p:txBody>
      </p:sp>
      <p:sp>
        <p:nvSpPr>
          <p:cNvPr id="4" name="Date Placeholder 3"/>
          <p:cNvSpPr>
            <a:spLocks noGrp="1"/>
          </p:cNvSpPr>
          <p:nvPr>
            <p:ph type="dt" sz="half" idx="10"/>
          </p:nvPr>
        </p:nvSpPr>
        <p:spPr/>
        <p:txBody>
          <a:bodyPr/>
          <a:lstStyle/>
          <a:p>
            <a:fld id="{469A429B-D8BA-4604-ADB6-610B393E3131}" type="datetime4">
              <a:rPr lang="en-US" smtClean="0"/>
              <a:pPr/>
              <a:t>October 15, 2020</a:t>
            </a:fld>
            <a:endParaRPr lang="en-US"/>
          </a:p>
        </p:txBody>
      </p:sp>
      <p:sp>
        <p:nvSpPr>
          <p:cNvPr id="5" name="Slide Number Placeholder 4"/>
          <p:cNvSpPr>
            <a:spLocks noGrp="1"/>
          </p:cNvSpPr>
          <p:nvPr>
            <p:ph type="sldNum" sz="quarter" idx="12"/>
          </p:nvPr>
        </p:nvSpPr>
        <p:spPr/>
        <p:txBody>
          <a:bodyPr/>
          <a:lstStyle/>
          <a:p>
            <a:fld id="{607C201B-F5BE-49F4-826E-F9D197F51699}" type="slidenum">
              <a:rPr lang="en-US" smtClean="0"/>
              <a:pPr/>
              <a:t>126</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US" dirty="0" smtClean="0"/>
              <a:t>Syntax-Directed Definitions</a:t>
            </a:r>
            <a:endParaRPr lang="en-US" dirty="0"/>
          </a:p>
        </p:txBody>
      </p:sp>
      <p:sp>
        <p:nvSpPr>
          <p:cNvPr id="10" name="Content Placeholder 9"/>
          <p:cNvSpPr>
            <a:spLocks noGrp="1"/>
          </p:cNvSpPr>
          <p:nvPr>
            <p:ph idx="1"/>
          </p:nvPr>
        </p:nvSpPr>
        <p:spPr>
          <a:xfrm>
            <a:off x="457200" y="785794"/>
            <a:ext cx="8229600" cy="5340369"/>
          </a:xfrm>
        </p:spPr>
        <p:txBody>
          <a:bodyPr>
            <a:normAutofit/>
          </a:bodyPr>
          <a:lstStyle/>
          <a:p>
            <a:pPr algn="just"/>
            <a:r>
              <a:rPr lang="en-US" sz="2400" i="1" dirty="0" smtClean="0"/>
              <a:t>Semantic rules </a:t>
            </a:r>
            <a:r>
              <a:rPr lang="en-US" sz="2400" dirty="0" smtClean="0"/>
              <a:t>set up dependencies between attributes which can be represented by a </a:t>
            </a:r>
            <a:r>
              <a:rPr lang="en-US" sz="2400" i="1" dirty="0" smtClean="0">
                <a:solidFill>
                  <a:srgbClr val="FF0000"/>
                </a:solidFill>
              </a:rPr>
              <a:t>dependency graph</a:t>
            </a:r>
            <a:r>
              <a:rPr lang="en-US" sz="2400" i="1" dirty="0" smtClean="0"/>
              <a:t>.</a:t>
            </a:r>
          </a:p>
          <a:p>
            <a:pPr algn="just"/>
            <a:r>
              <a:rPr lang="en-US" sz="2400" dirty="0" smtClean="0"/>
              <a:t>This dependency graph determines the evaluation order of these semantic rules.</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13</a:t>
            </a:fld>
            <a:endParaRPr lang="en-US"/>
          </a:p>
        </p:txBody>
      </p:sp>
      <p:pic>
        <p:nvPicPr>
          <p:cNvPr id="12" name="Picture 2"/>
          <p:cNvPicPr>
            <a:picLocks noChangeAspect="1" noChangeArrowheads="1"/>
          </p:cNvPicPr>
          <p:nvPr/>
        </p:nvPicPr>
        <p:blipFill>
          <a:blip r:embed="rId2"/>
          <a:srcRect/>
          <a:stretch>
            <a:fillRect/>
          </a:stretch>
        </p:blipFill>
        <p:spPr bwMode="auto">
          <a:xfrm>
            <a:off x="714348" y="2357430"/>
            <a:ext cx="7643866" cy="3429024"/>
          </a:xfrm>
          <a:prstGeom prst="rect">
            <a:avLst/>
          </a:prstGeom>
          <a:noFill/>
          <a:ln w="9525">
            <a:noFill/>
            <a:miter lim="800000"/>
            <a:headEnd/>
            <a:tailEnd/>
          </a:ln>
          <a:effectLst/>
        </p:spPr>
      </p:pic>
      <p:sp>
        <p:nvSpPr>
          <p:cNvPr id="13" name="Rectangle 12"/>
          <p:cNvSpPr/>
          <p:nvPr/>
        </p:nvSpPr>
        <p:spPr>
          <a:xfrm>
            <a:off x="428596" y="5721510"/>
            <a:ext cx="8215370" cy="707886"/>
          </a:xfrm>
          <a:prstGeom prst="rect">
            <a:avLst/>
          </a:prstGeom>
        </p:spPr>
        <p:txBody>
          <a:bodyPr wrap="square">
            <a:spAutoFit/>
          </a:bodyPr>
          <a:lstStyle/>
          <a:p>
            <a:pPr algn="just"/>
            <a:r>
              <a:rPr lang="en-US" sz="2000" dirty="0" smtClean="0"/>
              <a:t>The flow of information happens bottom-up and all the children attributes are computed before parents.</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IN" dirty="0" smtClean="0"/>
              <a:t>Example</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14</a:t>
            </a:fld>
            <a:endParaRPr lang="en-US"/>
          </a:p>
        </p:txBody>
      </p:sp>
      <p:pic>
        <p:nvPicPr>
          <p:cNvPr id="7170" name="Picture 2"/>
          <p:cNvPicPr>
            <a:picLocks noChangeAspect="1" noChangeArrowheads="1"/>
          </p:cNvPicPr>
          <p:nvPr/>
        </p:nvPicPr>
        <p:blipFill>
          <a:blip r:embed="rId2"/>
          <a:srcRect/>
          <a:stretch>
            <a:fillRect/>
          </a:stretch>
        </p:blipFill>
        <p:spPr bwMode="auto">
          <a:xfrm>
            <a:off x="214282" y="857232"/>
            <a:ext cx="8786842"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1414"/>
            <a:ext cx="8229600" cy="428628"/>
          </a:xfrm>
        </p:spPr>
        <p:txBody>
          <a:bodyPr>
            <a:normAutofit fontScale="90000"/>
          </a:bodyPr>
          <a:lstStyle/>
          <a:p>
            <a:r>
              <a:rPr lang="en-IN" dirty="0" smtClean="0"/>
              <a:t>Implementation of SDT</a:t>
            </a:r>
            <a:endParaRPr lang="en-US" dirty="0"/>
          </a:p>
        </p:txBody>
      </p:sp>
      <p:sp>
        <p:nvSpPr>
          <p:cNvPr id="9" name="Content Placeholder 8"/>
          <p:cNvSpPr>
            <a:spLocks noGrp="1"/>
          </p:cNvSpPr>
          <p:nvPr>
            <p:ph idx="1"/>
          </p:nvPr>
        </p:nvSpPr>
        <p:spPr>
          <a:xfrm>
            <a:off x="457200" y="714356"/>
            <a:ext cx="8229600" cy="5411807"/>
          </a:xfrm>
        </p:spPr>
        <p:txBody>
          <a:bodyPr>
            <a:normAutofit/>
          </a:bodyPr>
          <a:lstStyle/>
          <a:p>
            <a:pPr algn="just"/>
            <a:r>
              <a:rPr lang="en-IN" sz="2400" dirty="0" smtClean="0"/>
              <a:t>Use an extra fields in the parser stack entries corresponding to the grammar symbols.</a:t>
            </a:r>
          </a:p>
          <a:p>
            <a:pPr algn="just"/>
            <a:r>
              <a:rPr lang="en-IN" sz="2400" dirty="0" smtClean="0"/>
              <a:t>These fields hold the values of the corresponding translations.</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15</a:t>
            </a:fld>
            <a:endParaRPr lang="en-US"/>
          </a:p>
        </p:txBody>
      </p:sp>
      <p:graphicFrame>
        <p:nvGraphicFramePr>
          <p:cNvPr id="10" name="Table 9"/>
          <p:cNvGraphicFramePr>
            <a:graphicFrameLocks noGrp="1"/>
          </p:cNvGraphicFramePr>
          <p:nvPr/>
        </p:nvGraphicFramePr>
        <p:xfrm>
          <a:off x="2214546" y="2476495"/>
          <a:ext cx="2643206" cy="2857518"/>
        </p:xfrm>
        <a:graphic>
          <a:graphicData uri="http://schemas.openxmlformats.org/drawingml/2006/table">
            <a:tbl>
              <a:tblPr firstRow="1" bandRow="1">
                <a:tableStyleId>{5C22544A-7EE6-4342-B048-85BDC9FD1C3A}</a:tableStyleId>
              </a:tblPr>
              <a:tblGrid>
                <a:gridCol w="1321603"/>
                <a:gridCol w="1321603"/>
              </a:tblGrid>
              <a:tr h="476253">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53">
                <a:tc>
                  <a:txBody>
                    <a:bodyPr/>
                    <a:lstStyle/>
                    <a:p>
                      <a:pPr algn="ctr"/>
                      <a:r>
                        <a:rPr lang="en-IN" dirty="0" smtClean="0">
                          <a:solidFill>
                            <a:schemeClr val="tx1"/>
                          </a:solidFill>
                        </a:rPr>
                        <a:t>Z</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Z.VAL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53">
                <a:tc>
                  <a:txBody>
                    <a:bodyPr/>
                    <a:lstStyle/>
                    <a:p>
                      <a:pPr algn="ctr"/>
                      <a:r>
                        <a:rPr lang="en-IN" dirty="0" smtClean="0">
                          <a:solidFill>
                            <a:schemeClr val="tx1"/>
                          </a:solidFill>
                        </a:rPr>
                        <a:t>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Y.VAL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53">
                <a:tc>
                  <a:txBody>
                    <a:bodyPr/>
                    <a:lstStyle/>
                    <a:p>
                      <a:pPr algn="ctr"/>
                      <a:r>
                        <a:rPr lang="en-IN"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X.VAL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53">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53">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2571736" y="2130974"/>
            <a:ext cx="722505" cy="369332"/>
          </a:xfrm>
          <a:prstGeom prst="rect">
            <a:avLst/>
          </a:prstGeom>
          <a:noFill/>
        </p:spPr>
        <p:txBody>
          <a:bodyPr wrap="none" rtlCol="0">
            <a:spAutoFit/>
          </a:bodyPr>
          <a:lstStyle/>
          <a:p>
            <a:r>
              <a:rPr lang="en-IN" dirty="0" smtClean="0"/>
              <a:t>STATE</a:t>
            </a:r>
            <a:endParaRPr lang="en-US" dirty="0"/>
          </a:p>
        </p:txBody>
      </p:sp>
      <p:sp>
        <p:nvSpPr>
          <p:cNvPr id="12" name="TextBox 11"/>
          <p:cNvSpPr txBox="1"/>
          <p:nvPr/>
        </p:nvSpPr>
        <p:spPr>
          <a:xfrm>
            <a:off x="3992371" y="2130974"/>
            <a:ext cx="536109" cy="369332"/>
          </a:xfrm>
          <a:prstGeom prst="rect">
            <a:avLst/>
          </a:prstGeom>
          <a:noFill/>
        </p:spPr>
        <p:txBody>
          <a:bodyPr wrap="none" rtlCol="0">
            <a:spAutoFit/>
          </a:bodyPr>
          <a:lstStyle/>
          <a:p>
            <a:r>
              <a:rPr lang="en-IN" dirty="0" smtClean="0"/>
              <a:t>VAL</a:t>
            </a:r>
            <a:endParaRPr lang="en-US" dirty="0"/>
          </a:p>
        </p:txBody>
      </p:sp>
      <p:grpSp>
        <p:nvGrpSpPr>
          <p:cNvPr id="16" name="Group 15"/>
          <p:cNvGrpSpPr/>
          <p:nvPr/>
        </p:nvGrpSpPr>
        <p:grpSpPr>
          <a:xfrm>
            <a:off x="1071538" y="2713032"/>
            <a:ext cx="1000132" cy="430216"/>
            <a:chOff x="1071538" y="2713032"/>
            <a:chExt cx="1000132" cy="430216"/>
          </a:xfrm>
        </p:grpSpPr>
        <p:cxnSp>
          <p:nvCxnSpPr>
            <p:cNvPr id="14" name="Straight Arrow Connector 13"/>
            <p:cNvCxnSpPr/>
            <p:nvPr/>
          </p:nvCxnSpPr>
          <p:spPr>
            <a:xfrm>
              <a:off x="1428728" y="3141660"/>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71538" y="2713032"/>
              <a:ext cx="561244" cy="369332"/>
            </a:xfrm>
            <a:prstGeom prst="rect">
              <a:avLst/>
            </a:prstGeom>
            <a:noFill/>
          </p:spPr>
          <p:txBody>
            <a:bodyPr wrap="none" rtlCol="0">
              <a:spAutoFit/>
            </a:bodyPr>
            <a:lstStyle/>
            <a:p>
              <a:r>
                <a:rPr lang="en-IN" dirty="0" smtClean="0"/>
                <a:t>TOP</a:t>
              </a:r>
              <a:endParaRPr lang="en-US" dirty="0"/>
            </a:p>
          </p:txBody>
        </p:sp>
      </p:grpSp>
      <p:sp>
        <p:nvSpPr>
          <p:cNvPr id="17" name="TextBox 16"/>
          <p:cNvSpPr txBox="1"/>
          <p:nvPr/>
        </p:nvSpPr>
        <p:spPr>
          <a:xfrm>
            <a:off x="2211523" y="5500702"/>
            <a:ext cx="2717667" cy="369332"/>
          </a:xfrm>
          <a:prstGeom prst="rect">
            <a:avLst/>
          </a:prstGeom>
          <a:noFill/>
        </p:spPr>
        <p:txBody>
          <a:bodyPr wrap="none" rtlCol="0">
            <a:spAutoFit/>
          </a:bodyPr>
          <a:lstStyle/>
          <a:p>
            <a:r>
              <a:rPr lang="en-IN" dirty="0" smtClean="0"/>
              <a:t>STACK BEFORE REDUCTION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smtClean="0"/>
              <a:t>SDT scheme for Desk calculator</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pPr>
              <a:buNone/>
            </a:pPr>
            <a:endParaRPr lang="en-US" sz="2400" dirty="0" smtClean="0"/>
          </a:p>
          <a:p>
            <a:pPr>
              <a:buNone/>
            </a:pPr>
            <a:r>
              <a:rPr lang="en-US" sz="2400" dirty="0" smtClean="0">
                <a:latin typeface="Bodoni MT" pitchFamily="18" charset="0"/>
              </a:rPr>
              <a:t>S → E $ 		{ printE.VAL }</a:t>
            </a:r>
          </a:p>
          <a:p>
            <a:pPr>
              <a:buNone/>
            </a:pPr>
            <a:r>
              <a:rPr lang="en-US" sz="2400" dirty="0" smtClean="0">
                <a:latin typeface="Bodoni MT" pitchFamily="18" charset="0"/>
              </a:rPr>
              <a:t>E → E</a:t>
            </a:r>
            <a:r>
              <a:rPr lang="en-US" sz="2400" baseline="-25000" dirty="0" smtClean="0">
                <a:latin typeface="Bodoni MT" pitchFamily="18" charset="0"/>
              </a:rPr>
              <a:t>1</a:t>
            </a:r>
            <a:r>
              <a:rPr lang="en-US" sz="2400" dirty="0" smtClean="0">
                <a:latin typeface="Bodoni MT" pitchFamily="18" charset="0"/>
              </a:rPr>
              <a:t> + E</a:t>
            </a:r>
            <a:r>
              <a:rPr lang="en-US" sz="2400" baseline="-25000" dirty="0" smtClean="0">
                <a:latin typeface="Bodoni MT" pitchFamily="18" charset="0"/>
              </a:rPr>
              <a:t>2</a:t>
            </a:r>
            <a:r>
              <a:rPr lang="en-US" sz="2400" dirty="0" smtClean="0">
                <a:latin typeface="Bodoni MT" pitchFamily="18" charset="0"/>
              </a:rPr>
              <a:t>		{E.VAL := E</a:t>
            </a:r>
            <a:r>
              <a:rPr lang="en-US" sz="2400" baseline="-25000" dirty="0" smtClean="0">
                <a:latin typeface="Bodoni MT" pitchFamily="18" charset="0"/>
              </a:rPr>
              <a:t>1</a:t>
            </a:r>
            <a:r>
              <a:rPr lang="en-US" sz="2400" dirty="0" smtClean="0">
                <a:latin typeface="Bodoni MT" pitchFamily="18" charset="0"/>
              </a:rPr>
              <a:t>.VAL + E</a:t>
            </a:r>
            <a:r>
              <a:rPr lang="en-US" sz="2400" baseline="-25000" dirty="0" smtClean="0">
                <a:latin typeface="Bodoni MT" pitchFamily="18" charset="0"/>
              </a:rPr>
              <a:t>2</a:t>
            </a:r>
            <a:r>
              <a:rPr lang="en-US" sz="2400" dirty="0" smtClean="0">
                <a:latin typeface="Bodoni MT" pitchFamily="18" charset="0"/>
              </a:rPr>
              <a:t>.VAL }</a:t>
            </a:r>
          </a:p>
          <a:p>
            <a:pPr>
              <a:buNone/>
            </a:pPr>
            <a:r>
              <a:rPr lang="en-US" sz="2400" dirty="0" smtClean="0">
                <a:latin typeface="Bodoni MT" pitchFamily="18" charset="0"/>
              </a:rPr>
              <a:t>E → E</a:t>
            </a:r>
            <a:r>
              <a:rPr lang="en-US" sz="2400" baseline="-25000" dirty="0" smtClean="0">
                <a:latin typeface="Bodoni MT" pitchFamily="18" charset="0"/>
              </a:rPr>
              <a:t>1</a:t>
            </a:r>
            <a:r>
              <a:rPr lang="en-US" sz="2400" dirty="0" smtClean="0">
                <a:latin typeface="Bodoni MT" pitchFamily="18" charset="0"/>
              </a:rPr>
              <a:t> * E</a:t>
            </a:r>
            <a:r>
              <a:rPr lang="en-US" sz="2400" baseline="-25000" dirty="0" smtClean="0">
                <a:latin typeface="Bodoni MT" pitchFamily="18" charset="0"/>
              </a:rPr>
              <a:t>2 </a:t>
            </a:r>
            <a:r>
              <a:rPr lang="en-US" sz="2400" dirty="0" smtClean="0">
                <a:latin typeface="Bodoni MT" pitchFamily="18" charset="0"/>
              </a:rPr>
              <a:t>		{E.VAL := E</a:t>
            </a:r>
            <a:r>
              <a:rPr lang="en-US" sz="2400" baseline="-25000" dirty="0" smtClean="0">
                <a:latin typeface="Bodoni MT" pitchFamily="18" charset="0"/>
              </a:rPr>
              <a:t>1</a:t>
            </a:r>
            <a:r>
              <a:rPr lang="en-US" sz="2400" dirty="0" smtClean="0">
                <a:latin typeface="Bodoni MT" pitchFamily="18" charset="0"/>
              </a:rPr>
              <a:t>.VAL * E</a:t>
            </a:r>
            <a:r>
              <a:rPr lang="en-US" sz="2400" baseline="-25000" dirty="0" smtClean="0">
                <a:latin typeface="Bodoni MT" pitchFamily="18" charset="0"/>
              </a:rPr>
              <a:t>2</a:t>
            </a:r>
            <a:r>
              <a:rPr lang="en-US" sz="2400" dirty="0" smtClean="0">
                <a:latin typeface="Bodoni MT" pitchFamily="18" charset="0"/>
              </a:rPr>
              <a:t>.VAL }</a:t>
            </a:r>
          </a:p>
          <a:p>
            <a:pPr>
              <a:buNone/>
            </a:pPr>
            <a:r>
              <a:rPr lang="en-US" sz="2400" dirty="0" smtClean="0">
                <a:latin typeface="Bodoni MT" pitchFamily="18" charset="0"/>
              </a:rPr>
              <a:t>E → (E</a:t>
            </a:r>
            <a:r>
              <a:rPr lang="en-US" sz="2400" baseline="-25000" dirty="0" smtClean="0">
                <a:latin typeface="Bodoni MT" pitchFamily="18" charset="0"/>
              </a:rPr>
              <a:t>1</a:t>
            </a:r>
            <a:r>
              <a:rPr lang="en-US" sz="2400" dirty="0" smtClean="0">
                <a:latin typeface="Bodoni MT" pitchFamily="18" charset="0"/>
              </a:rPr>
              <a:t>)		{E.VAL := E</a:t>
            </a:r>
            <a:r>
              <a:rPr lang="en-US" sz="2400" baseline="-25000" dirty="0" smtClean="0">
                <a:latin typeface="Bodoni MT" pitchFamily="18" charset="0"/>
              </a:rPr>
              <a:t>1</a:t>
            </a:r>
            <a:r>
              <a:rPr lang="en-US" sz="2400" dirty="0" smtClean="0">
                <a:latin typeface="Bodoni MT" pitchFamily="18" charset="0"/>
              </a:rPr>
              <a:t>.VAL }</a:t>
            </a:r>
          </a:p>
          <a:p>
            <a:pPr>
              <a:buNone/>
            </a:pPr>
            <a:r>
              <a:rPr lang="en-US" sz="2400" dirty="0" smtClean="0">
                <a:latin typeface="Bodoni MT" pitchFamily="18" charset="0"/>
              </a:rPr>
              <a:t>E → I			{E.VAL := I.VAL }</a:t>
            </a:r>
          </a:p>
          <a:p>
            <a:pPr>
              <a:buNone/>
            </a:pPr>
            <a:r>
              <a:rPr lang="en-US" sz="2400" dirty="0" smtClean="0">
                <a:latin typeface="Bodoni MT" pitchFamily="18" charset="0"/>
              </a:rPr>
              <a:t>I → I</a:t>
            </a:r>
            <a:r>
              <a:rPr lang="en-US" sz="2400" baseline="-25000" dirty="0" smtClean="0">
                <a:latin typeface="Bodoni MT" pitchFamily="18" charset="0"/>
              </a:rPr>
              <a:t>1</a:t>
            </a:r>
            <a:r>
              <a:rPr lang="en-US" sz="2400" dirty="0" smtClean="0">
                <a:latin typeface="Bodoni MT" pitchFamily="18" charset="0"/>
              </a:rPr>
              <a:t> digit		{I.VAL := 10 * I</a:t>
            </a:r>
            <a:r>
              <a:rPr lang="en-US" sz="2400" baseline="-25000" dirty="0" smtClean="0">
                <a:latin typeface="Bodoni MT" pitchFamily="18" charset="0"/>
              </a:rPr>
              <a:t>1</a:t>
            </a:r>
            <a:r>
              <a:rPr lang="en-US" sz="2400" dirty="0" smtClean="0">
                <a:latin typeface="Bodoni MT" pitchFamily="18" charset="0"/>
              </a:rPr>
              <a:t>.VAL + LEXVAL }</a:t>
            </a:r>
          </a:p>
          <a:p>
            <a:pPr>
              <a:buNone/>
            </a:pPr>
            <a:r>
              <a:rPr lang="en-US" sz="2400" dirty="0" smtClean="0">
                <a:latin typeface="Bodoni MT" pitchFamily="18" charset="0"/>
              </a:rPr>
              <a:t>I → digit		{ I.VAL:= LEXVAL}</a:t>
            </a:r>
            <a:endParaRPr lang="en-US" sz="2400" dirty="0">
              <a:latin typeface="Bodoni MT" pitchFamily="18" charset="0"/>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16</a:t>
            </a:fld>
            <a:endParaRPr lang="en-US"/>
          </a:p>
        </p:txBody>
      </p:sp>
      <p:sp>
        <p:nvSpPr>
          <p:cNvPr id="8" name="TextBox 7"/>
          <p:cNvSpPr txBox="1"/>
          <p:nvPr/>
        </p:nvSpPr>
        <p:spPr>
          <a:xfrm>
            <a:off x="428596" y="916528"/>
            <a:ext cx="1589922" cy="461665"/>
          </a:xfrm>
          <a:prstGeom prst="rect">
            <a:avLst/>
          </a:prstGeom>
          <a:noFill/>
        </p:spPr>
        <p:txBody>
          <a:bodyPr wrap="none" rtlCol="0">
            <a:spAutoFit/>
          </a:bodyPr>
          <a:lstStyle/>
          <a:p>
            <a:r>
              <a:rPr lang="en-IN" sz="2400" b="1" dirty="0" smtClean="0"/>
              <a:t>Production</a:t>
            </a:r>
            <a:endParaRPr lang="en-US" sz="2400" b="1" dirty="0"/>
          </a:p>
        </p:txBody>
      </p:sp>
      <p:sp>
        <p:nvSpPr>
          <p:cNvPr id="9" name="TextBox 8"/>
          <p:cNvSpPr txBox="1"/>
          <p:nvPr/>
        </p:nvSpPr>
        <p:spPr>
          <a:xfrm>
            <a:off x="3243025" y="928670"/>
            <a:ext cx="2257669" cy="461665"/>
          </a:xfrm>
          <a:prstGeom prst="rect">
            <a:avLst/>
          </a:prstGeom>
          <a:noFill/>
        </p:spPr>
        <p:txBody>
          <a:bodyPr wrap="none" rtlCol="0">
            <a:spAutoFit/>
          </a:bodyPr>
          <a:lstStyle/>
          <a:p>
            <a:r>
              <a:rPr lang="en-IN" sz="2400" b="1" dirty="0" smtClean="0"/>
              <a:t>Semantic Action</a:t>
            </a:r>
            <a:endParaRPr 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14"/>
            <a:ext cx="7258072" cy="500066"/>
          </a:xfrm>
        </p:spPr>
        <p:txBody>
          <a:bodyPr>
            <a:normAutofit fontScale="90000"/>
          </a:bodyPr>
          <a:lstStyle/>
          <a:p>
            <a:r>
              <a:rPr lang="en-IN" dirty="0" smtClean="0"/>
              <a:t>Parse Tree</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17</a:t>
            </a:fld>
            <a:endParaRPr lang="en-US"/>
          </a:p>
        </p:txBody>
      </p:sp>
      <p:pic>
        <p:nvPicPr>
          <p:cNvPr id="1027" name="Picture 3"/>
          <p:cNvPicPr>
            <a:picLocks noChangeAspect="1" noChangeArrowheads="1"/>
          </p:cNvPicPr>
          <p:nvPr/>
        </p:nvPicPr>
        <p:blipFill>
          <a:blip r:embed="rId2"/>
          <a:srcRect/>
          <a:stretch>
            <a:fillRect/>
          </a:stretch>
        </p:blipFill>
        <p:spPr bwMode="auto">
          <a:xfrm>
            <a:off x="2143108" y="642918"/>
            <a:ext cx="5929354" cy="5572164"/>
          </a:xfrm>
          <a:prstGeom prst="rect">
            <a:avLst/>
          </a:prstGeom>
          <a:noFill/>
          <a:ln w="9525">
            <a:noFill/>
            <a:miter lim="800000"/>
            <a:headEnd/>
            <a:tailEnd/>
          </a:ln>
          <a:effectLst/>
        </p:spPr>
      </p:pic>
      <p:sp>
        <p:nvSpPr>
          <p:cNvPr id="9" name="Rectangle 8"/>
          <p:cNvSpPr/>
          <p:nvPr/>
        </p:nvSpPr>
        <p:spPr>
          <a:xfrm>
            <a:off x="285720" y="928670"/>
            <a:ext cx="3429024" cy="2031325"/>
          </a:xfrm>
          <a:prstGeom prst="rect">
            <a:avLst/>
          </a:prstGeom>
        </p:spPr>
        <p:txBody>
          <a:bodyPr wrap="square">
            <a:spAutoFit/>
          </a:bodyPr>
          <a:lstStyle/>
          <a:p>
            <a:pPr>
              <a:buNone/>
            </a:pPr>
            <a:r>
              <a:rPr lang="en-US" dirty="0" smtClean="0">
                <a:latin typeface="Bodoni MT" pitchFamily="18" charset="0"/>
              </a:rPr>
              <a:t>S → E $ 		</a:t>
            </a:r>
          </a:p>
          <a:p>
            <a:pPr>
              <a:buNone/>
            </a:pPr>
            <a:r>
              <a:rPr lang="en-US" dirty="0" smtClean="0">
                <a:latin typeface="Bodoni MT" pitchFamily="18" charset="0"/>
              </a:rPr>
              <a:t>E → E</a:t>
            </a:r>
            <a:r>
              <a:rPr lang="en-US" baseline="-25000" dirty="0" smtClean="0">
                <a:latin typeface="Bodoni MT" pitchFamily="18" charset="0"/>
              </a:rPr>
              <a:t>1</a:t>
            </a:r>
            <a:r>
              <a:rPr lang="en-US" dirty="0" smtClean="0">
                <a:latin typeface="Bodoni MT" pitchFamily="18" charset="0"/>
              </a:rPr>
              <a:t> + E</a:t>
            </a:r>
            <a:r>
              <a:rPr lang="en-US" baseline="-25000" dirty="0" smtClean="0">
                <a:latin typeface="Bodoni MT" pitchFamily="18" charset="0"/>
              </a:rPr>
              <a:t>2</a:t>
            </a:r>
            <a:r>
              <a:rPr lang="en-US" dirty="0" smtClean="0">
                <a:latin typeface="Bodoni MT" pitchFamily="18" charset="0"/>
              </a:rPr>
              <a:t>		</a:t>
            </a:r>
          </a:p>
          <a:p>
            <a:pPr>
              <a:buNone/>
            </a:pPr>
            <a:r>
              <a:rPr lang="en-US" dirty="0" smtClean="0">
                <a:latin typeface="Bodoni MT" pitchFamily="18" charset="0"/>
              </a:rPr>
              <a:t>E → E</a:t>
            </a:r>
            <a:r>
              <a:rPr lang="en-US" baseline="-25000" dirty="0" smtClean="0">
                <a:latin typeface="Bodoni MT" pitchFamily="18" charset="0"/>
              </a:rPr>
              <a:t>1</a:t>
            </a:r>
            <a:r>
              <a:rPr lang="en-US" dirty="0" smtClean="0">
                <a:latin typeface="Bodoni MT" pitchFamily="18" charset="0"/>
              </a:rPr>
              <a:t> * E</a:t>
            </a:r>
            <a:r>
              <a:rPr lang="en-US" baseline="-25000" dirty="0" smtClean="0">
                <a:latin typeface="Bodoni MT" pitchFamily="18" charset="0"/>
              </a:rPr>
              <a:t>2 </a:t>
            </a:r>
            <a:r>
              <a:rPr lang="en-US" dirty="0" smtClean="0">
                <a:latin typeface="Bodoni MT" pitchFamily="18" charset="0"/>
              </a:rPr>
              <a:t>		</a:t>
            </a:r>
          </a:p>
          <a:p>
            <a:pPr>
              <a:buNone/>
            </a:pPr>
            <a:r>
              <a:rPr lang="en-US" dirty="0" smtClean="0">
                <a:latin typeface="Bodoni MT" pitchFamily="18" charset="0"/>
              </a:rPr>
              <a:t>E → (E</a:t>
            </a:r>
            <a:r>
              <a:rPr lang="en-US" baseline="-25000" dirty="0" smtClean="0">
                <a:latin typeface="Bodoni MT" pitchFamily="18" charset="0"/>
              </a:rPr>
              <a:t>1</a:t>
            </a:r>
            <a:r>
              <a:rPr lang="en-US" dirty="0" smtClean="0">
                <a:latin typeface="Bodoni MT" pitchFamily="18" charset="0"/>
              </a:rPr>
              <a:t>)		</a:t>
            </a:r>
          </a:p>
          <a:p>
            <a:pPr>
              <a:buNone/>
            </a:pPr>
            <a:r>
              <a:rPr lang="en-US" dirty="0" smtClean="0">
                <a:latin typeface="Bodoni MT" pitchFamily="18" charset="0"/>
              </a:rPr>
              <a:t>E → I			</a:t>
            </a:r>
          </a:p>
          <a:p>
            <a:pPr>
              <a:buNone/>
            </a:pPr>
            <a:r>
              <a:rPr lang="en-US" dirty="0" smtClean="0">
                <a:latin typeface="Bodoni MT" pitchFamily="18" charset="0"/>
              </a:rPr>
              <a:t>I → I</a:t>
            </a:r>
            <a:r>
              <a:rPr lang="en-US" baseline="-25000" dirty="0" smtClean="0">
                <a:latin typeface="Bodoni MT" pitchFamily="18" charset="0"/>
              </a:rPr>
              <a:t>1</a:t>
            </a:r>
            <a:r>
              <a:rPr lang="en-US" dirty="0" smtClean="0">
                <a:latin typeface="Bodoni MT" pitchFamily="18" charset="0"/>
              </a:rPr>
              <a:t> digit		</a:t>
            </a:r>
          </a:p>
          <a:p>
            <a:pPr>
              <a:buNone/>
            </a:pPr>
            <a:r>
              <a:rPr lang="en-US" dirty="0" smtClean="0">
                <a:latin typeface="Bodoni MT" pitchFamily="18" charset="0"/>
              </a:rPr>
              <a:t>I → digit</a:t>
            </a:r>
            <a:endParaRPr lang="en-US" dirty="0"/>
          </a:p>
        </p:txBody>
      </p:sp>
      <p:sp>
        <p:nvSpPr>
          <p:cNvPr id="10" name="Rectangle 9"/>
          <p:cNvSpPr/>
          <p:nvPr/>
        </p:nvSpPr>
        <p:spPr>
          <a:xfrm>
            <a:off x="357158" y="3214686"/>
            <a:ext cx="1714512" cy="369332"/>
          </a:xfrm>
          <a:prstGeom prst="rect">
            <a:avLst/>
          </a:prstGeom>
        </p:spPr>
        <p:txBody>
          <a:bodyPr wrap="square">
            <a:spAutoFit/>
          </a:bodyPr>
          <a:lstStyle/>
          <a:p>
            <a:r>
              <a:rPr lang="en-IN" dirty="0" smtClean="0">
                <a:latin typeface="Bodoni MT" pitchFamily="18" charset="0"/>
              </a:rPr>
              <a:t>Input: 23*5+4$</a:t>
            </a:r>
            <a:endParaRPr lang="en-US" dirty="0">
              <a:latin typeface="Bodoni MT"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18</a:t>
            </a:fld>
            <a:endParaRPr lang="en-US"/>
          </a:p>
        </p:txBody>
      </p:sp>
      <p:sp>
        <p:nvSpPr>
          <p:cNvPr id="7" name="Title 7"/>
          <p:cNvSpPr>
            <a:spLocks noGrp="1"/>
          </p:cNvSpPr>
          <p:nvPr>
            <p:ph type="title"/>
          </p:nvPr>
        </p:nvSpPr>
        <p:spPr>
          <a:xfrm>
            <a:off x="457200" y="274638"/>
            <a:ext cx="8229600" cy="511156"/>
          </a:xfrm>
        </p:spPr>
        <p:txBody>
          <a:bodyPr>
            <a:normAutofit fontScale="90000"/>
          </a:bodyPr>
          <a:lstStyle/>
          <a:p>
            <a:r>
              <a:rPr lang="en-IN" dirty="0" smtClean="0"/>
              <a:t>Parse tree with translations</a:t>
            </a:r>
            <a:endParaRPr lang="en-US" dirty="0"/>
          </a:p>
        </p:txBody>
      </p:sp>
      <p:pic>
        <p:nvPicPr>
          <p:cNvPr id="8" name="Picture 2" descr="Implementation of Syntax directed translation"/>
          <p:cNvPicPr>
            <a:picLocks noChangeAspect="1" noChangeArrowheads="1"/>
          </p:cNvPicPr>
          <p:nvPr/>
        </p:nvPicPr>
        <p:blipFill>
          <a:blip r:embed="rId2"/>
          <a:srcRect/>
          <a:stretch>
            <a:fillRect/>
          </a:stretch>
        </p:blipFill>
        <p:spPr bwMode="auto">
          <a:xfrm>
            <a:off x="357190" y="928670"/>
            <a:ext cx="8501090" cy="5429288"/>
          </a:xfrm>
          <a:prstGeom prst="rect">
            <a:avLst/>
          </a:prstGeom>
          <a:noFill/>
        </p:spPr>
      </p:pic>
      <p:sp>
        <p:nvSpPr>
          <p:cNvPr id="9" name="Rectangle 8"/>
          <p:cNvSpPr/>
          <p:nvPr/>
        </p:nvSpPr>
        <p:spPr>
          <a:xfrm>
            <a:off x="500034" y="1000108"/>
            <a:ext cx="1714512" cy="369332"/>
          </a:xfrm>
          <a:prstGeom prst="rect">
            <a:avLst/>
          </a:prstGeom>
        </p:spPr>
        <p:txBody>
          <a:bodyPr wrap="square">
            <a:spAutoFit/>
          </a:bodyPr>
          <a:lstStyle/>
          <a:p>
            <a:r>
              <a:rPr lang="en-IN" dirty="0" smtClean="0">
                <a:latin typeface="Bodoni MT" pitchFamily="18" charset="0"/>
              </a:rPr>
              <a:t>Input: 23*5+4$</a:t>
            </a:r>
            <a:endParaRPr lang="en-US" dirty="0">
              <a:latin typeface="Bodoni MT"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smtClean="0"/>
              <a:t>Implementation of Desk calculator</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pPr>
              <a:buNone/>
            </a:pPr>
            <a:endParaRPr lang="en-US" sz="2400" dirty="0" smtClean="0"/>
          </a:p>
          <a:p>
            <a:pPr>
              <a:buNone/>
            </a:pPr>
            <a:r>
              <a:rPr lang="en-US" sz="2400" dirty="0" smtClean="0">
                <a:latin typeface="Bodoni MT" pitchFamily="18" charset="0"/>
              </a:rPr>
              <a:t>S → E $ 	        print VAL[TOP]</a:t>
            </a:r>
          </a:p>
          <a:p>
            <a:pPr>
              <a:buNone/>
            </a:pPr>
            <a:r>
              <a:rPr lang="en-US" sz="2400" dirty="0" smtClean="0">
                <a:latin typeface="Bodoni MT" pitchFamily="18" charset="0"/>
              </a:rPr>
              <a:t>E → E + E	        VAL[TOP] := VAL[TOP] + VAL[TOP-2]</a:t>
            </a:r>
          </a:p>
          <a:p>
            <a:pPr>
              <a:buNone/>
            </a:pPr>
            <a:r>
              <a:rPr lang="en-US" sz="2400" dirty="0" smtClean="0">
                <a:latin typeface="Bodoni MT" pitchFamily="18" charset="0"/>
              </a:rPr>
              <a:t>E → E * E	        VAL[TOP] := VAL[TOP] * VAL[TOP-2]</a:t>
            </a:r>
          </a:p>
          <a:p>
            <a:pPr>
              <a:buNone/>
            </a:pPr>
            <a:r>
              <a:rPr lang="en-US" sz="2400" dirty="0" smtClean="0">
                <a:latin typeface="Bodoni MT" pitchFamily="18" charset="0"/>
              </a:rPr>
              <a:t>E → (E)	        VAL[TOP] := VAL[TOP-1]</a:t>
            </a:r>
          </a:p>
          <a:p>
            <a:pPr>
              <a:buNone/>
            </a:pPr>
            <a:r>
              <a:rPr lang="en-US" sz="2400" dirty="0" smtClean="0">
                <a:latin typeface="Bodoni MT" pitchFamily="18" charset="0"/>
              </a:rPr>
              <a:t>E → I		        none</a:t>
            </a:r>
          </a:p>
          <a:p>
            <a:pPr>
              <a:buNone/>
            </a:pPr>
            <a:r>
              <a:rPr lang="en-US" sz="2400" dirty="0" smtClean="0">
                <a:latin typeface="Bodoni MT" pitchFamily="18" charset="0"/>
              </a:rPr>
              <a:t>I → I digit	        VAL[TOP] := 10 * VAL[TOP] + LEXVAL</a:t>
            </a:r>
          </a:p>
          <a:p>
            <a:pPr>
              <a:buNone/>
            </a:pPr>
            <a:r>
              <a:rPr lang="en-US" sz="2400" dirty="0" smtClean="0">
                <a:latin typeface="Bodoni MT" pitchFamily="18" charset="0"/>
              </a:rPr>
              <a:t>I → digit                 VAL[TOP] := LEXVAL}</a:t>
            </a:r>
            <a:endParaRPr lang="en-US" sz="2400" dirty="0">
              <a:latin typeface="Bodoni MT" pitchFamily="18" charset="0"/>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19</a:t>
            </a:fld>
            <a:endParaRPr lang="en-US"/>
          </a:p>
        </p:txBody>
      </p:sp>
      <p:sp>
        <p:nvSpPr>
          <p:cNvPr id="8" name="TextBox 7"/>
          <p:cNvSpPr txBox="1"/>
          <p:nvPr/>
        </p:nvSpPr>
        <p:spPr>
          <a:xfrm>
            <a:off x="428596" y="916528"/>
            <a:ext cx="1589922" cy="461665"/>
          </a:xfrm>
          <a:prstGeom prst="rect">
            <a:avLst/>
          </a:prstGeom>
          <a:noFill/>
        </p:spPr>
        <p:txBody>
          <a:bodyPr wrap="none" rtlCol="0">
            <a:spAutoFit/>
          </a:bodyPr>
          <a:lstStyle/>
          <a:p>
            <a:r>
              <a:rPr lang="en-IN" sz="2400" b="1" dirty="0" smtClean="0"/>
              <a:t>Production</a:t>
            </a:r>
            <a:endParaRPr lang="en-US" sz="2400" b="1" dirty="0"/>
          </a:p>
        </p:txBody>
      </p:sp>
      <p:sp>
        <p:nvSpPr>
          <p:cNvPr id="9" name="TextBox 8"/>
          <p:cNvSpPr txBox="1"/>
          <p:nvPr/>
        </p:nvSpPr>
        <p:spPr>
          <a:xfrm>
            <a:off x="3243025" y="928670"/>
            <a:ext cx="2554610" cy="461665"/>
          </a:xfrm>
          <a:prstGeom prst="rect">
            <a:avLst/>
          </a:prstGeom>
          <a:noFill/>
        </p:spPr>
        <p:txBody>
          <a:bodyPr wrap="none" rtlCol="0">
            <a:spAutoFit/>
          </a:bodyPr>
          <a:lstStyle/>
          <a:p>
            <a:r>
              <a:rPr lang="en-IN" sz="2400" b="1" dirty="0" smtClean="0"/>
              <a:t>Program Fragment</a:t>
            </a:r>
            <a:endParaRPr lang="en-US" sz="2400" b="1" dirty="0"/>
          </a:p>
        </p:txBody>
      </p:sp>
      <p:graphicFrame>
        <p:nvGraphicFramePr>
          <p:cNvPr id="10" name="Table 9"/>
          <p:cNvGraphicFramePr>
            <a:graphicFrameLocks noGrp="1"/>
          </p:cNvGraphicFramePr>
          <p:nvPr/>
        </p:nvGraphicFramePr>
        <p:xfrm>
          <a:off x="6572264" y="4714883"/>
          <a:ext cx="2357422" cy="1828800"/>
        </p:xfrm>
        <a:graphic>
          <a:graphicData uri="http://schemas.openxmlformats.org/drawingml/2006/table">
            <a:tbl>
              <a:tblPr firstRow="1" bandRow="1">
                <a:tableStyleId>{5C22544A-7EE6-4342-B048-85BDC9FD1C3A}</a:tableStyleId>
              </a:tblPr>
              <a:tblGrid>
                <a:gridCol w="1178711"/>
                <a:gridCol w="1178711"/>
              </a:tblGrid>
              <a:tr h="303572">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3572">
                <a:tc>
                  <a:txBody>
                    <a:bodyPr/>
                    <a:lstStyle/>
                    <a:p>
                      <a:pPr algn="ctr"/>
                      <a:r>
                        <a:rPr lang="en-IN" dirty="0" smtClean="0">
                          <a:solidFill>
                            <a:schemeClr val="tx1"/>
                          </a:solidFill>
                        </a:rPr>
                        <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E.VAL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3572">
                <a:tc>
                  <a:txBody>
                    <a:bodyPr/>
                    <a:lstStyle/>
                    <a:p>
                      <a:pPr algn="ctr"/>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3572">
                <a:tc>
                  <a:txBody>
                    <a:bodyPr/>
                    <a:lstStyle/>
                    <a:p>
                      <a:pPr algn="ctr"/>
                      <a:r>
                        <a:rPr lang="en-IN" dirty="0" smtClean="0">
                          <a:solidFill>
                            <a:schemeClr val="tx1"/>
                          </a:solidFill>
                        </a:rPr>
                        <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E.VAL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3572">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1" name="Group 10"/>
          <p:cNvGrpSpPr/>
          <p:nvPr/>
        </p:nvGrpSpPr>
        <p:grpSpPr>
          <a:xfrm>
            <a:off x="5500694" y="4857760"/>
            <a:ext cx="1000132" cy="430216"/>
            <a:chOff x="1071538" y="2713032"/>
            <a:chExt cx="1000132" cy="430216"/>
          </a:xfrm>
        </p:grpSpPr>
        <p:cxnSp>
          <p:nvCxnSpPr>
            <p:cNvPr id="12" name="Straight Arrow Connector 11"/>
            <p:cNvCxnSpPr/>
            <p:nvPr/>
          </p:nvCxnSpPr>
          <p:spPr>
            <a:xfrm>
              <a:off x="1428728" y="3141660"/>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1538" y="2713032"/>
              <a:ext cx="561244" cy="369332"/>
            </a:xfrm>
            <a:prstGeom prst="rect">
              <a:avLst/>
            </a:prstGeom>
            <a:noFill/>
          </p:spPr>
          <p:txBody>
            <a:bodyPr wrap="none" rtlCol="0">
              <a:spAutoFit/>
            </a:bodyPr>
            <a:lstStyle/>
            <a:p>
              <a:r>
                <a:rPr lang="en-IN" dirty="0" smtClean="0"/>
                <a:t>TOP</a:t>
              </a:r>
              <a:endParaRPr lang="en-US"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6072230"/>
          </a:xfrm>
        </p:spPr>
        <p:txBody>
          <a:bodyPr>
            <a:normAutofit/>
          </a:bodyPr>
          <a:lstStyle/>
          <a:p>
            <a:pPr algn="ctr">
              <a:buNone/>
            </a:pPr>
            <a:r>
              <a:rPr lang="en-IN" sz="2800" b="1" dirty="0" smtClean="0"/>
              <a:t> UNIT 3 </a:t>
            </a:r>
          </a:p>
          <a:p>
            <a:pPr algn="ctr">
              <a:buNone/>
            </a:pPr>
            <a:r>
              <a:rPr lang="en-IN" sz="2800" b="1" dirty="0" smtClean="0"/>
              <a:t>			INTERMEDIATE CODE GENERATION </a:t>
            </a:r>
            <a:r>
              <a:rPr lang="en-IN" sz="2800" dirty="0" smtClean="0"/>
              <a:t>	</a:t>
            </a:r>
            <a:r>
              <a:rPr lang="en-IN" sz="2400" dirty="0" smtClean="0"/>
              <a:t>							</a:t>
            </a:r>
            <a:endParaRPr lang="en-US" sz="2400" dirty="0" smtClean="0"/>
          </a:p>
          <a:p>
            <a:pPr algn="just"/>
            <a:r>
              <a:rPr lang="en-IN" sz="2800" dirty="0" smtClean="0"/>
              <a:t>Syntax directed translation scheme </a:t>
            </a:r>
          </a:p>
          <a:p>
            <a:pPr algn="just"/>
            <a:r>
              <a:rPr lang="en-IN" sz="2800" dirty="0" smtClean="0"/>
              <a:t>Three Address Code </a:t>
            </a:r>
          </a:p>
          <a:p>
            <a:pPr algn="just"/>
            <a:r>
              <a:rPr lang="en-IN" sz="2800" dirty="0" smtClean="0"/>
              <a:t>Representation of three address code</a:t>
            </a:r>
          </a:p>
          <a:p>
            <a:pPr algn="just"/>
            <a:r>
              <a:rPr lang="en-IN" sz="2800" dirty="0" smtClean="0"/>
              <a:t>Intermediate code generation for: </a:t>
            </a:r>
          </a:p>
          <a:p>
            <a:pPr lvl="1" algn="just"/>
            <a:r>
              <a:rPr lang="en-IN" dirty="0" smtClean="0"/>
              <a:t>Assignment statements </a:t>
            </a:r>
          </a:p>
          <a:p>
            <a:pPr lvl="1" algn="just"/>
            <a:r>
              <a:rPr lang="en-IN" dirty="0" smtClean="0"/>
              <a:t>Boolean statements </a:t>
            </a:r>
          </a:p>
          <a:p>
            <a:pPr lvl="1" algn="just"/>
            <a:r>
              <a:rPr lang="en-IN" dirty="0" smtClean="0"/>
              <a:t>Switch case statement </a:t>
            </a:r>
          </a:p>
          <a:p>
            <a:pPr lvl="1" algn="just"/>
            <a:r>
              <a:rPr lang="en-IN" dirty="0" smtClean="0"/>
              <a:t>Procedure call </a:t>
            </a:r>
          </a:p>
          <a:p>
            <a:pPr marL="90488" lvl="1" indent="0" algn="just">
              <a:buFont typeface="Arial" pitchFamily="34" charset="0"/>
              <a:buChar char="•"/>
            </a:pPr>
            <a:r>
              <a:rPr lang="en-IN" dirty="0" smtClean="0"/>
              <a:t> Symbol Table Generation</a:t>
            </a:r>
            <a:endParaRPr lang="en-US" dirty="0"/>
          </a:p>
        </p:txBody>
      </p:sp>
      <p:sp>
        <p:nvSpPr>
          <p:cNvPr id="4" name="Date Placeholder 3"/>
          <p:cNvSpPr>
            <a:spLocks noGrp="1"/>
          </p:cNvSpPr>
          <p:nvPr>
            <p:ph type="dt" sz="half" idx="10"/>
          </p:nvPr>
        </p:nvSpPr>
        <p:spPr/>
        <p:txBody>
          <a:bodyPr/>
          <a:lstStyle/>
          <a:p>
            <a:fld id="{99D6153C-5EC1-44DA-B5C6-E6A7E31696A0}" type="datetime4">
              <a:rPr lang="en-US" smtClean="0"/>
              <a:pPr/>
              <a:t>October 15, 2020</a:t>
            </a:fld>
            <a:endParaRPr lang="en-US"/>
          </a:p>
        </p:txBody>
      </p:sp>
      <p:sp>
        <p:nvSpPr>
          <p:cNvPr id="5" name="Slide Number Placeholder 4"/>
          <p:cNvSpPr>
            <a:spLocks noGrp="1"/>
          </p:cNvSpPr>
          <p:nvPr>
            <p:ph type="sldNum" sz="quarter" idx="12"/>
          </p:nvPr>
        </p:nvSpPr>
        <p:spPr/>
        <p:txBody>
          <a:bodyPr/>
          <a:lstStyle/>
          <a:p>
            <a:fld id="{607C201B-F5BE-49F4-826E-F9D197F51699}" type="slidenum">
              <a:rPr lang="en-US" smtClean="0"/>
              <a:pPr/>
              <a:t>2</a:t>
            </a:fld>
            <a:endParaRPr lang="en-US"/>
          </a:p>
        </p:txBody>
      </p:sp>
      <p:sp>
        <p:nvSpPr>
          <p:cNvPr id="6" name="Footer Placeholder 5"/>
          <p:cNvSpPr>
            <a:spLocks noGrp="1"/>
          </p:cNvSpPr>
          <p:nvPr>
            <p:ph type="ftr" sz="quarter" idx="11"/>
          </p:nvPr>
        </p:nvSpPr>
        <p:spPr/>
        <p:txBody>
          <a:bodyPr/>
          <a:lstStyle/>
          <a:p>
            <a:r>
              <a:rPr lang="en-US" dirty="0" smtClean="0"/>
              <a:t>SCS1303 Compiler Design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428628" cy="4643470"/>
          </a:xfrm>
        </p:spPr>
        <p:txBody>
          <a:bodyPr vert="vert270">
            <a:noAutofit/>
          </a:bodyPr>
          <a:lstStyle/>
          <a:p>
            <a:r>
              <a:rPr lang="en-IN" sz="3600" dirty="0" smtClean="0"/>
              <a:t>Sequence of Moves</a:t>
            </a:r>
            <a:endParaRPr lang="en-US" sz="36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20</a:t>
            </a:fld>
            <a:endParaRPr lang="en-US"/>
          </a:p>
        </p:txBody>
      </p:sp>
      <p:graphicFrame>
        <p:nvGraphicFramePr>
          <p:cNvPr id="7" name="Table 6"/>
          <p:cNvGraphicFramePr>
            <a:graphicFrameLocks noGrp="1"/>
          </p:cNvGraphicFramePr>
          <p:nvPr/>
        </p:nvGraphicFramePr>
        <p:xfrm>
          <a:off x="1500167" y="142852"/>
          <a:ext cx="6000791" cy="6370320"/>
        </p:xfrm>
        <a:graphic>
          <a:graphicData uri="http://schemas.openxmlformats.org/drawingml/2006/table">
            <a:tbl>
              <a:tblPr firstRow="1" bandRow="1">
                <a:tableStyleId>{5C22544A-7EE6-4342-B048-85BDC9FD1C3A}</a:tableStyleId>
              </a:tblPr>
              <a:tblGrid>
                <a:gridCol w="770742"/>
                <a:gridCol w="1156116"/>
                <a:gridCol w="1156116"/>
                <a:gridCol w="1321276"/>
                <a:gridCol w="1596541"/>
              </a:tblGrid>
              <a:tr h="313533">
                <a:tc>
                  <a:txBody>
                    <a:bodyPr/>
                    <a:lstStyle/>
                    <a:p>
                      <a:pPr algn="ctr"/>
                      <a:r>
                        <a:rPr lang="en-IN" sz="1600" dirty="0" smtClean="0">
                          <a:solidFill>
                            <a:schemeClr val="tx1"/>
                          </a:solidFill>
                          <a:latin typeface="Bodoni MT" pitchFamily="18" charset="0"/>
                        </a:rPr>
                        <a:t>Moves</a:t>
                      </a:r>
                      <a:endParaRPr lang="en-US" sz="16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r>
                        <a:rPr lang="en-IN" sz="1600" dirty="0" smtClean="0">
                          <a:solidFill>
                            <a:schemeClr val="tx1"/>
                          </a:solidFill>
                          <a:latin typeface="Bodoni MT" pitchFamily="18" charset="0"/>
                        </a:rPr>
                        <a:t>Input</a:t>
                      </a:r>
                      <a:endParaRPr lang="en-US" sz="16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r>
                        <a:rPr lang="en-IN" sz="1600" dirty="0" smtClean="0">
                          <a:solidFill>
                            <a:schemeClr val="tx1"/>
                          </a:solidFill>
                          <a:latin typeface="Bodoni MT" pitchFamily="18" charset="0"/>
                        </a:rPr>
                        <a:t>STATE</a:t>
                      </a:r>
                      <a:endParaRPr lang="en-US" sz="16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r>
                        <a:rPr lang="en-IN" sz="1600" dirty="0" smtClean="0">
                          <a:solidFill>
                            <a:schemeClr val="tx1"/>
                          </a:solidFill>
                          <a:latin typeface="Bodoni MT" pitchFamily="18" charset="0"/>
                        </a:rPr>
                        <a:t>VAL</a:t>
                      </a:r>
                      <a:endParaRPr lang="en-US" sz="16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r>
                        <a:rPr lang="en-IN" sz="1600" dirty="0" smtClean="0">
                          <a:solidFill>
                            <a:schemeClr val="tx1"/>
                          </a:solidFill>
                          <a:latin typeface="Bodoni MT" pitchFamily="18" charset="0"/>
                        </a:rPr>
                        <a:t>Production used</a:t>
                      </a:r>
                      <a:endParaRPr lang="en-US" sz="16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23*5+4$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_</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latin typeface="Bodoni MT" pitchFamily="18" charset="0"/>
                        </a:rPr>
                        <a:t>_</a:t>
                      </a:r>
                      <a:endParaRPr lang="en-US" sz="16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600" b="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(2)</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3*5+4$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2</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latin typeface="Bodoni MT" pitchFamily="18" charset="0"/>
                        </a:rPr>
                        <a:t>_</a:t>
                      </a:r>
                      <a:endParaRPr lang="en-US" sz="16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(3)</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3*5+4$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I</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2</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I → digit</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*5+4$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I3</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latin typeface="Bodoni MT" pitchFamily="18" charset="0"/>
                        </a:rPr>
                        <a:t>2_</a:t>
                      </a:r>
                      <a:endParaRPr lang="en-US" sz="16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(5)</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*5+4$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I</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(23)</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I → I digit</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(6</a:t>
                      </a:r>
                      <a:r>
                        <a:rPr lang="en-US" sz="1600" b="0" dirty="0" smtClean="0">
                          <a:solidFill>
                            <a:schemeClr val="tx1"/>
                          </a:solidFill>
                          <a:latin typeface="Bodoni MT" pitchFamily="18" charset="0"/>
                        </a:rPr>
                        <a:t>)</a:t>
                      </a:r>
                      <a:endParaRPr lang="en-IN" sz="16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*5+4$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(23)</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E → I	</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(7)</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5+4$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(23) _</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(8)</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E*5</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latin typeface="Bodoni MT" pitchFamily="18" charset="0"/>
                        </a:rPr>
                        <a:t>(23) _ _</a:t>
                      </a:r>
                      <a:endParaRPr lang="en-US" sz="16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(9)</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E*I</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(23) _ 5</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I → digit</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(10)</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latin typeface="Bodoni MT" pitchFamily="18" charset="0"/>
                        </a:rPr>
                        <a:t>+4$</a:t>
                      </a:r>
                      <a:endParaRPr lang="en-US" sz="16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(23) _ 5</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E → I	</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(11)</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(115)</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E → E * 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(12</a:t>
                      </a:r>
                      <a:r>
                        <a:rPr lang="en-US" sz="1600" b="0" dirty="0" smtClean="0">
                          <a:solidFill>
                            <a:schemeClr val="tx1"/>
                          </a:solidFill>
                          <a:latin typeface="Bodoni MT" pitchFamily="18" charset="0"/>
                        </a:rPr>
                        <a:t>)</a:t>
                      </a:r>
                      <a:endParaRPr lang="en-IN" sz="16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(115) _</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(13)</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(115) _4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E+I</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(115) _4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I → digit</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(15)</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(115) _4</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E → I	</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(16</a:t>
                      </a:r>
                      <a:r>
                        <a:rPr lang="en-US" sz="1600" b="0" dirty="0" smtClean="0">
                          <a:solidFill>
                            <a:schemeClr val="tx1"/>
                          </a:solidFill>
                          <a:latin typeface="Bodoni MT" pitchFamily="18" charset="0"/>
                        </a:rPr>
                        <a:t>)</a:t>
                      </a:r>
                      <a:endParaRPr lang="en-IN" sz="16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(119)</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E → E + 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(17)</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_</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E$</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(119) _</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13533">
                <a:tc>
                  <a:txBody>
                    <a:bodyPr/>
                    <a:lstStyle/>
                    <a:p>
                      <a:pPr algn="ctr"/>
                      <a:r>
                        <a:rPr lang="en-IN" sz="1600" b="0" dirty="0" smtClean="0">
                          <a:solidFill>
                            <a:schemeClr val="tx1"/>
                          </a:solidFill>
                          <a:latin typeface="Bodoni MT" pitchFamily="18" charset="0"/>
                        </a:rPr>
                        <a:t>(18)</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_</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S</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600" b="0" dirty="0" smtClean="0">
                          <a:solidFill>
                            <a:schemeClr val="tx1"/>
                          </a:solidFill>
                          <a:latin typeface="Bodoni MT" pitchFamily="18" charset="0"/>
                        </a:rPr>
                        <a:t>PRINT 119</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US" sz="1600" dirty="0" smtClean="0">
                          <a:latin typeface="Bodoni MT" pitchFamily="18" charset="0"/>
                        </a:rPr>
                        <a:t>S → E $</a:t>
                      </a:r>
                      <a:endParaRPr lang="en-US" sz="16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IN" dirty="0" smtClean="0"/>
              <a:t>Intermediate Code</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21</a:t>
            </a:fld>
            <a:endParaRPr lang="en-US"/>
          </a:p>
        </p:txBody>
      </p:sp>
      <p:pic>
        <p:nvPicPr>
          <p:cNvPr id="75779" name="Picture 3"/>
          <p:cNvPicPr>
            <a:picLocks noChangeAspect="1" noChangeArrowheads="1"/>
          </p:cNvPicPr>
          <p:nvPr/>
        </p:nvPicPr>
        <p:blipFill>
          <a:blip r:embed="rId2"/>
          <a:srcRect/>
          <a:stretch>
            <a:fillRect/>
          </a:stretch>
        </p:blipFill>
        <p:spPr bwMode="auto">
          <a:xfrm>
            <a:off x="500034" y="857232"/>
            <a:ext cx="7786742"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57916"/>
          </a:xfrm>
        </p:spPr>
        <p:txBody>
          <a:bodyPr>
            <a:noAutofit/>
          </a:bodyPr>
          <a:lstStyle/>
          <a:p>
            <a:pPr algn="just" fontAlgn="base"/>
            <a:r>
              <a:rPr lang="en-US" sz="2400" dirty="0" smtClean="0"/>
              <a:t>In the analysis-synthesis model of a compiler, the front end of a compiler translates a source program into an independent intermediate code, then the back end of the compiler uses this intermediate code to generate the target code (which can be understood by the machine).</a:t>
            </a:r>
          </a:p>
          <a:p>
            <a:pPr algn="just" fontAlgn="base"/>
            <a:endParaRPr lang="en-US" sz="2400" dirty="0" smtClean="0"/>
          </a:p>
          <a:p>
            <a:pPr algn="just" fontAlgn="base"/>
            <a:r>
              <a:rPr lang="en-US" sz="2400" dirty="0" smtClean="0"/>
              <a:t>The benefits of using machine independent intermediate code are:</a:t>
            </a:r>
          </a:p>
          <a:p>
            <a:pPr lvl="1" algn="just"/>
            <a:r>
              <a:rPr lang="en-US" sz="2000" dirty="0" smtClean="0"/>
              <a:t>Intermediate code eliminates the need of a new full compiler for every unique machine by keeping the analysis portion same for all the compilers.</a:t>
            </a:r>
          </a:p>
          <a:p>
            <a:pPr lvl="1" algn="just"/>
            <a:r>
              <a:rPr lang="en-US" sz="2000" dirty="0" smtClean="0"/>
              <a:t>The second part of compiler, synthesis, is changed according to the target machine.</a:t>
            </a:r>
          </a:p>
          <a:p>
            <a:pPr lvl="1" algn="just"/>
            <a:r>
              <a:rPr lang="en-US" sz="2000" dirty="0" smtClean="0"/>
              <a:t>It becomes easier to apply the source code modifications to improve code performance by applying code optimization techniques on the intermediate code.</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dirty="0"/>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54032"/>
          </a:xfrm>
        </p:spPr>
        <p:txBody>
          <a:bodyPr>
            <a:normAutofit fontScale="90000"/>
          </a:bodyPr>
          <a:lstStyle/>
          <a:p>
            <a:r>
              <a:rPr lang="en-US" dirty="0" smtClean="0"/>
              <a:t>Intermediate Representation</a:t>
            </a:r>
            <a:endParaRPr lang="en-US" dirty="0"/>
          </a:p>
        </p:txBody>
      </p:sp>
      <p:sp>
        <p:nvSpPr>
          <p:cNvPr id="3" name="Content Placeholder 2"/>
          <p:cNvSpPr>
            <a:spLocks noGrp="1"/>
          </p:cNvSpPr>
          <p:nvPr>
            <p:ph idx="1"/>
          </p:nvPr>
        </p:nvSpPr>
        <p:spPr>
          <a:xfrm>
            <a:off x="457200" y="857232"/>
            <a:ext cx="8229600" cy="5268931"/>
          </a:xfrm>
        </p:spPr>
        <p:txBody>
          <a:bodyPr>
            <a:noAutofit/>
          </a:bodyPr>
          <a:lstStyle/>
          <a:p>
            <a:pPr algn="just"/>
            <a:r>
              <a:rPr lang="en-US" sz="2400" dirty="0" smtClean="0"/>
              <a:t>Intermediate codes can be represented in a variety of ways and they have their own benefits.</a:t>
            </a:r>
          </a:p>
          <a:p>
            <a:pPr algn="just"/>
            <a:r>
              <a:rPr lang="en-US" sz="2400" b="1" dirty="0" smtClean="0"/>
              <a:t>High Level IR</a:t>
            </a:r>
            <a:r>
              <a:rPr lang="en-US" sz="2400" dirty="0" smtClean="0"/>
              <a:t> - High-level intermediate code representation is very close to the source language itself. They can be easily generated from the source code and we can easily apply code modifications to enhance performance. But for target machine optimization, it is less preferred.</a:t>
            </a:r>
          </a:p>
          <a:p>
            <a:pPr algn="just"/>
            <a:r>
              <a:rPr lang="en-US" sz="2400" b="1" dirty="0" smtClean="0"/>
              <a:t>Low Level IR</a:t>
            </a:r>
            <a:r>
              <a:rPr lang="en-US" sz="2400" dirty="0" smtClean="0"/>
              <a:t> - This one is close to the target machine, which makes it suitable for register and memory allocation, instruction set selection, etc. It is good for machine-dependent optimizations.</a:t>
            </a:r>
          </a:p>
          <a:p>
            <a:pPr algn="just"/>
            <a:r>
              <a:rPr lang="en-US" sz="2400" dirty="0" smtClean="0"/>
              <a:t>Intermediate code can be either language specific (e.g., Byte Code for Java) or language independent (three-address code).</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82594"/>
          </a:xfrm>
        </p:spPr>
        <p:txBody>
          <a:bodyPr>
            <a:normAutofit fontScale="90000"/>
          </a:bodyPr>
          <a:lstStyle/>
          <a:p>
            <a:r>
              <a:rPr lang="en-US" dirty="0" smtClean="0"/>
              <a:t>What is intermediate code?</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pPr algn="just"/>
            <a:r>
              <a:rPr lang="en-US" sz="2400" dirty="0" smtClean="0"/>
              <a:t>During the translation of a source program into the object code for a target machine, a compiler may generate a middle-level language code, which is known as </a:t>
            </a:r>
            <a:r>
              <a:rPr lang="en-US" sz="2400" b="1" dirty="0" smtClean="0"/>
              <a:t>intermediate code</a:t>
            </a:r>
            <a:r>
              <a:rPr lang="en-US" sz="2400" dirty="0" smtClean="0"/>
              <a:t> or </a:t>
            </a:r>
            <a:r>
              <a:rPr lang="en-US" sz="2400" b="1" dirty="0" smtClean="0"/>
              <a:t>intermediate text</a:t>
            </a:r>
            <a:r>
              <a:rPr lang="en-US" sz="2400" dirty="0" smtClean="0"/>
              <a:t>. </a:t>
            </a:r>
          </a:p>
          <a:p>
            <a:pPr algn="just"/>
            <a:r>
              <a:rPr lang="en-US" sz="2400" dirty="0" smtClean="0"/>
              <a:t>The complexity of this code lies between the source language code and the object code. </a:t>
            </a:r>
          </a:p>
          <a:p>
            <a:pPr algn="just"/>
            <a:r>
              <a:rPr lang="en-US" sz="2400" dirty="0" smtClean="0"/>
              <a:t>The intermediate code can be represented in the form of:</a:t>
            </a:r>
          </a:p>
          <a:p>
            <a:pPr lvl="1" algn="just"/>
            <a:r>
              <a:rPr lang="en-US" sz="2400" dirty="0" smtClean="0"/>
              <a:t> </a:t>
            </a:r>
            <a:r>
              <a:rPr lang="en-US" sz="2400" b="1" dirty="0" smtClean="0"/>
              <a:t>Postfix notation,</a:t>
            </a:r>
            <a:r>
              <a:rPr lang="en-US" sz="2400" dirty="0" smtClean="0"/>
              <a:t> </a:t>
            </a:r>
          </a:p>
          <a:p>
            <a:pPr lvl="1" algn="just"/>
            <a:r>
              <a:rPr lang="en-US" sz="2400" b="1" dirty="0" smtClean="0"/>
              <a:t>Syntax tree</a:t>
            </a:r>
            <a:r>
              <a:rPr lang="en-US" sz="2400" dirty="0" smtClean="0"/>
              <a:t>, </a:t>
            </a:r>
          </a:p>
          <a:p>
            <a:pPr lvl="1" algn="just"/>
            <a:r>
              <a:rPr lang="en-US" sz="2400" b="1" dirty="0" smtClean="0"/>
              <a:t>Three-address code</a:t>
            </a:r>
            <a:r>
              <a:rPr lang="en-US" sz="2400" dirty="0" smtClean="0"/>
              <a:t>.</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25</a:t>
            </a:fld>
            <a:endParaRPr lang="en-US"/>
          </a:p>
        </p:txBody>
      </p:sp>
      <p:pic>
        <p:nvPicPr>
          <p:cNvPr id="7" name="Picture 2" descr="Intermediate Languages Types&#10;• Graphical IRs:&#10;– Abstract Syntax trees&#10;– Directed Acyclic Graphs (DAGs)&#10;– Control Flow Grap..."/>
          <p:cNvPicPr>
            <a:picLocks noChangeAspect="1" noChangeArrowheads="1"/>
          </p:cNvPicPr>
          <p:nvPr/>
        </p:nvPicPr>
        <p:blipFill>
          <a:blip r:embed="rId2"/>
          <a:srcRect/>
          <a:stretch>
            <a:fillRect/>
          </a:stretch>
        </p:blipFill>
        <p:spPr bwMode="auto">
          <a:xfrm>
            <a:off x="642910" y="571480"/>
            <a:ext cx="8286808" cy="571504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39718"/>
          </a:xfrm>
        </p:spPr>
        <p:txBody>
          <a:bodyPr>
            <a:normAutofit fontScale="90000"/>
          </a:bodyPr>
          <a:lstStyle/>
          <a:p>
            <a:r>
              <a:rPr lang="en-US" dirty="0" smtClean="0"/>
              <a:t>Postfix Notation</a:t>
            </a:r>
            <a:endParaRPr lang="en-US" dirty="0"/>
          </a:p>
        </p:txBody>
      </p:sp>
      <p:sp>
        <p:nvSpPr>
          <p:cNvPr id="3" name="Content Placeholder 2"/>
          <p:cNvSpPr>
            <a:spLocks noGrp="1"/>
          </p:cNvSpPr>
          <p:nvPr>
            <p:ph idx="1"/>
          </p:nvPr>
        </p:nvSpPr>
        <p:spPr>
          <a:xfrm>
            <a:off x="457200" y="928670"/>
            <a:ext cx="8401080" cy="5286412"/>
          </a:xfrm>
        </p:spPr>
        <p:txBody>
          <a:bodyPr>
            <a:noAutofit/>
          </a:bodyPr>
          <a:lstStyle/>
          <a:p>
            <a:pPr algn="just" fontAlgn="base"/>
            <a:r>
              <a:rPr lang="en-US" sz="2400" dirty="0" smtClean="0"/>
              <a:t>The ordinary (infix) way of writing the sum of a and b is with operator in the middle : </a:t>
            </a:r>
            <a:r>
              <a:rPr lang="en-US" sz="2400" b="1" dirty="0" smtClean="0"/>
              <a:t>a + b</a:t>
            </a:r>
          </a:p>
          <a:p>
            <a:pPr algn="just" fontAlgn="base"/>
            <a:endParaRPr lang="en-US" sz="2400" b="1" dirty="0" smtClean="0"/>
          </a:p>
          <a:p>
            <a:pPr algn="just" fontAlgn="base"/>
            <a:r>
              <a:rPr lang="en-US" sz="2400" dirty="0" smtClean="0"/>
              <a:t>The postfix notation for the same expression places the operator at the right end as </a:t>
            </a:r>
            <a:r>
              <a:rPr lang="en-US" sz="2400" b="1" dirty="0" err="1" smtClean="0"/>
              <a:t>ab</a:t>
            </a:r>
            <a:r>
              <a:rPr lang="en-US" sz="2400" b="1" dirty="0" smtClean="0"/>
              <a:t> +</a:t>
            </a:r>
            <a:r>
              <a:rPr lang="en-US" sz="2400" dirty="0" smtClean="0"/>
              <a:t>. </a:t>
            </a:r>
          </a:p>
          <a:p>
            <a:pPr algn="just" fontAlgn="base"/>
            <a:endParaRPr lang="en-US" sz="2400" dirty="0" smtClean="0"/>
          </a:p>
          <a:p>
            <a:pPr algn="just" fontAlgn="base"/>
            <a:r>
              <a:rPr lang="en-US" sz="2400" dirty="0" smtClean="0"/>
              <a:t>In general, if e1 and e2 are any postfix expressions, and + is any binary operator, the postfix notation is:</a:t>
            </a:r>
          </a:p>
          <a:p>
            <a:pPr algn="just" fontAlgn="base">
              <a:buNone/>
            </a:pPr>
            <a:r>
              <a:rPr lang="en-US" sz="2400" dirty="0" smtClean="0"/>
              <a:t>		 	</a:t>
            </a:r>
            <a:r>
              <a:rPr lang="en-US" sz="2400" b="1" dirty="0" smtClean="0"/>
              <a:t>e1e2 +</a:t>
            </a:r>
          </a:p>
          <a:p>
            <a:pPr algn="just" fontAlgn="base"/>
            <a:r>
              <a:rPr lang="en-US" sz="2400" dirty="0" smtClean="0"/>
              <a:t>No parentheses are needed in postfix notation because the position and </a:t>
            </a:r>
            <a:r>
              <a:rPr lang="en-US" sz="2400" dirty="0" err="1" smtClean="0"/>
              <a:t>arity</a:t>
            </a:r>
            <a:r>
              <a:rPr lang="en-US" sz="2400" dirty="0" smtClean="0"/>
              <a:t> (number of arguments) of the operators permit only one way to decode a postfix expression. </a:t>
            </a:r>
          </a:p>
          <a:p>
            <a:pPr algn="just" fontAlgn="base">
              <a:buNone/>
            </a:pPr>
            <a:endParaRPr lang="en-US" sz="2400" b="1" dirty="0" smtClean="0"/>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11156"/>
          </a:xfrm>
        </p:spPr>
        <p:txBody>
          <a:bodyPr>
            <a:normAutofit fontScale="90000"/>
          </a:bodyPr>
          <a:lstStyle/>
          <a:p>
            <a:r>
              <a:rPr lang="en-US" dirty="0" smtClean="0"/>
              <a:t>Postfix Notation (Contd..)</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pPr algn="just"/>
            <a:r>
              <a:rPr lang="en-US" sz="2400" dirty="0" smtClean="0"/>
              <a:t>Postfix notation is the useful form of intermediate code if the given language is expressions.</a:t>
            </a:r>
          </a:p>
          <a:p>
            <a:pPr algn="just"/>
            <a:endParaRPr lang="en-US" sz="2400" dirty="0" smtClean="0"/>
          </a:p>
          <a:p>
            <a:pPr algn="just"/>
            <a:r>
              <a:rPr lang="en-US" sz="2400" dirty="0" smtClean="0"/>
              <a:t>Postfix notation is also called as 'suffix notation' and 'reverse polish'.</a:t>
            </a:r>
          </a:p>
          <a:p>
            <a:pPr algn="just"/>
            <a:endParaRPr lang="en-US" sz="2400" dirty="0" smtClean="0"/>
          </a:p>
          <a:p>
            <a:pPr algn="just"/>
            <a:r>
              <a:rPr lang="en-US" sz="2400" dirty="0" smtClean="0"/>
              <a:t>Postfix notation is a linear representation of a syntax tree.</a:t>
            </a:r>
          </a:p>
          <a:p>
            <a:pPr algn="just"/>
            <a:endParaRPr lang="en-US" sz="2400" dirty="0" smtClean="0"/>
          </a:p>
          <a:p>
            <a:pPr algn="just"/>
            <a:r>
              <a:rPr lang="en-US" sz="2400" dirty="0" smtClean="0"/>
              <a:t>In the postfix notation, any expression can be written unambiguously without parentheses.</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39718"/>
          </a:xfrm>
        </p:spPr>
        <p:txBody>
          <a:bodyPr>
            <a:normAutofit fontScale="90000"/>
          </a:bodyPr>
          <a:lstStyle/>
          <a:p>
            <a:r>
              <a:rPr lang="en-US" b="1" dirty="0" smtClean="0"/>
              <a:t>Example</a:t>
            </a:r>
            <a:endParaRPr lang="en-US" dirty="0"/>
          </a:p>
        </p:txBody>
      </p:sp>
      <p:sp>
        <p:nvSpPr>
          <p:cNvPr id="3" name="Content Placeholder 2"/>
          <p:cNvSpPr>
            <a:spLocks noGrp="1"/>
          </p:cNvSpPr>
          <p:nvPr>
            <p:ph idx="1"/>
          </p:nvPr>
        </p:nvSpPr>
        <p:spPr>
          <a:xfrm>
            <a:off x="457200" y="714356"/>
            <a:ext cx="8229600" cy="5411807"/>
          </a:xfrm>
        </p:spPr>
        <p:txBody>
          <a:bodyPr>
            <a:normAutofit lnSpcReduction="10000"/>
          </a:bodyPr>
          <a:lstStyle/>
          <a:p>
            <a:pPr algn="just" fontAlgn="base">
              <a:buNone/>
            </a:pPr>
            <a:r>
              <a:rPr lang="en-US" sz="2400" b="1" dirty="0" smtClean="0"/>
              <a:t>	</a:t>
            </a:r>
            <a:r>
              <a:rPr lang="en-US" sz="2400" dirty="0" smtClean="0"/>
              <a:t>The postfix representation of the expression</a:t>
            </a:r>
          </a:p>
          <a:p>
            <a:pPr marL="457200" indent="-7938" algn="just" fontAlgn="base">
              <a:buFont typeface="+mj-lt"/>
              <a:buAutoNum type="arabicPeriod"/>
            </a:pPr>
            <a:r>
              <a:rPr lang="en-IN" sz="2400" dirty="0" smtClean="0"/>
              <a:t>	(</a:t>
            </a:r>
            <a:r>
              <a:rPr lang="en-IN" sz="2400" dirty="0" err="1" smtClean="0"/>
              <a:t>a+b</a:t>
            </a:r>
            <a:r>
              <a:rPr lang="en-IN" sz="2400" dirty="0" smtClean="0"/>
              <a:t>)*c 	         </a:t>
            </a:r>
            <a:r>
              <a:rPr lang="en-IN" sz="2400" b="1" dirty="0" err="1" smtClean="0"/>
              <a:t>ab+c</a:t>
            </a:r>
            <a:r>
              <a:rPr lang="en-IN" sz="2400" b="1" dirty="0" smtClean="0"/>
              <a:t>*</a:t>
            </a:r>
          </a:p>
          <a:p>
            <a:pPr marL="457200" indent="-7938" algn="just" fontAlgn="base">
              <a:buFont typeface="+mj-lt"/>
              <a:buAutoNum type="arabicPeriod"/>
            </a:pPr>
            <a:r>
              <a:rPr lang="en-IN" sz="2400" dirty="0" smtClean="0"/>
              <a:t>   a*(</a:t>
            </a:r>
            <a:r>
              <a:rPr lang="en-IN" sz="2400" dirty="0" err="1" smtClean="0"/>
              <a:t>b+c</a:t>
            </a:r>
            <a:r>
              <a:rPr lang="en-IN" sz="2400" dirty="0" smtClean="0"/>
              <a:t>)		         </a:t>
            </a:r>
            <a:r>
              <a:rPr lang="en-IN" sz="2400" b="1" dirty="0" err="1" smtClean="0"/>
              <a:t>abc</a:t>
            </a:r>
            <a:r>
              <a:rPr lang="en-IN" sz="2400" b="1" dirty="0" smtClean="0"/>
              <a:t>+*</a:t>
            </a:r>
          </a:p>
          <a:p>
            <a:pPr marL="457200" indent="-7938" algn="just" fontAlgn="base">
              <a:buFont typeface="+mj-lt"/>
              <a:buAutoNum type="arabicPeriod"/>
            </a:pPr>
            <a:r>
              <a:rPr lang="en-IN" sz="2400" dirty="0" smtClean="0"/>
              <a:t>   (</a:t>
            </a:r>
            <a:r>
              <a:rPr lang="en-IN" sz="2400" dirty="0" err="1" smtClean="0"/>
              <a:t>a+b</a:t>
            </a:r>
            <a:r>
              <a:rPr lang="en-IN" sz="2400" dirty="0" smtClean="0"/>
              <a:t>)*(</a:t>
            </a:r>
            <a:r>
              <a:rPr lang="en-IN" sz="2400" dirty="0" err="1" smtClean="0"/>
              <a:t>c+d</a:t>
            </a:r>
            <a:r>
              <a:rPr lang="en-IN" sz="2400" dirty="0" smtClean="0"/>
              <a:t>) 	        	</a:t>
            </a:r>
            <a:r>
              <a:rPr lang="en-IN" sz="2400" b="1" dirty="0" err="1" smtClean="0"/>
              <a:t>ab+cd</a:t>
            </a:r>
            <a:r>
              <a:rPr lang="en-IN" sz="2400" b="1" dirty="0" smtClean="0"/>
              <a:t>+*</a:t>
            </a:r>
          </a:p>
          <a:p>
            <a:pPr marL="457200" indent="-7938" algn="just" fontAlgn="base">
              <a:buFont typeface="+mj-lt"/>
              <a:buAutoNum type="arabicPeriod"/>
            </a:pPr>
            <a:r>
              <a:rPr lang="en-IN" sz="2400" dirty="0" smtClean="0"/>
              <a:t>   </a:t>
            </a:r>
            <a:r>
              <a:rPr lang="en-US" sz="2400" dirty="0" smtClean="0"/>
              <a:t>(a – b) * (c + d) + (a – b)    	  </a:t>
            </a:r>
            <a:r>
              <a:rPr lang="en-US" sz="2400" b="1" dirty="0" err="1" smtClean="0"/>
              <a:t>ab</a:t>
            </a:r>
            <a:r>
              <a:rPr lang="en-US" sz="2400" b="1" dirty="0" smtClean="0"/>
              <a:t> - </a:t>
            </a:r>
            <a:r>
              <a:rPr lang="en-US" sz="2400" b="1" dirty="0" err="1" smtClean="0"/>
              <a:t>cd</a:t>
            </a:r>
            <a:r>
              <a:rPr lang="en-US" sz="2400" b="1" dirty="0" smtClean="0"/>
              <a:t> + *</a:t>
            </a:r>
            <a:r>
              <a:rPr lang="en-US" sz="2400" b="1" dirty="0" err="1" smtClean="0"/>
              <a:t>ab</a:t>
            </a:r>
            <a:r>
              <a:rPr lang="en-US" sz="2400" b="1" dirty="0" smtClean="0"/>
              <a:t> - +</a:t>
            </a:r>
          </a:p>
          <a:p>
            <a:pPr marL="457200" indent="-7938" algn="just" fontAlgn="base">
              <a:buFont typeface="+mj-lt"/>
              <a:buAutoNum type="arabicPeriod"/>
            </a:pPr>
            <a:r>
              <a:rPr lang="en-IN" sz="2400" dirty="0" smtClean="0"/>
              <a:t> Let us introduce a 3-ary (ternary) operator ,the conditional expression.  Consider  </a:t>
            </a:r>
            <a:r>
              <a:rPr lang="en-IN" sz="2400" b="1" dirty="0" smtClean="0"/>
              <a:t>if e then x else y</a:t>
            </a:r>
            <a:r>
              <a:rPr lang="en-IN" sz="2400" dirty="0" smtClean="0"/>
              <a:t> ,whose value is </a:t>
            </a:r>
          </a:p>
          <a:p>
            <a:pPr marL="457200" indent="-7938" algn="just" fontAlgn="base">
              <a:buFont typeface="+mj-lt"/>
              <a:buAutoNum type="arabicPeriod"/>
            </a:pPr>
            <a:endParaRPr lang="en-IN" sz="2400" b="1" dirty="0" smtClean="0"/>
          </a:p>
          <a:p>
            <a:pPr marL="457200" indent="-7938" algn="just" fontAlgn="base">
              <a:buNone/>
            </a:pPr>
            <a:r>
              <a:rPr lang="en-IN" sz="2400" b="1" dirty="0" smtClean="0"/>
              <a:t>		</a:t>
            </a:r>
          </a:p>
          <a:p>
            <a:pPr marL="457200" indent="-7938" algn="just" fontAlgn="base">
              <a:buNone/>
            </a:pPr>
            <a:endParaRPr lang="en-IN" sz="2400" dirty="0" smtClean="0"/>
          </a:p>
          <a:p>
            <a:pPr marL="457200" indent="-7938" algn="just" fontAlgn="base">
              <a:buNone/>
            </a:pPr>
            <a:r>
              <a:rPr lang="en-IN" sz="2400" dirty="0" smtClean="0"/>
              <a:t>Using ? as a ternary postfix operator, we can represent this expression as:</a:t>
            </a:r>
          </a:p>
          <a:p>
            <a:pPr marL="457200" indent="-7938" algn="just" fontAlgn="base">
              <a:buNone/>
            </a:pPr>
            <a:r>
              <a:rPr lang="en-IN" sz="2400" b="1" dirty="0" err="1" smtClean="0"/>
              <a:t>exy</a:t>
            </a:r>
            <a:r>
              <a:rPr lang="en-IN" sz="2400" b="1" dirty="0" smtClean="0"/>
              <a:t>?</a:t>
            </a:r>
          </a:p>
          <a:p>
            <a:pPr marL="457200" indent="-7938" algn="just" fontAlgn="base">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28</a:t>
            </a:fld>
            <a:endParaRPr lang="en-US"/>
          </a:p>
        </p:txBody>
      </p:sp>
      <p:sp>
        <p:nvSpPr>
          <p:cNvPr id="7" name="Right Arrow 6"/>
          <p:cNvSpPr/>
          <p:nvPr/>
        </p:nvSpPr>
        <p:spPr>
          <a:xfrm>
            <a:off x="2643174" y="1214422"/>
            <a:ext cx="107157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571736" y="1643050"/>
            <a:ext cx="107157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928926" y="2071678"/>
            <a:ext cx="107157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57686" y="2500306"/>
            <a:ext cx="785818"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10"/>
          <p:cNvGraphicFramePr>
            <a:graphicFrameLocks noChangeAspect="1"/>
          </p:cNvGraphicFramePr>
          <p:nvPr/>
        </p:nvGraphicFramePr>
        <p:xfrm>
          <a:off x="2700356" y="3357562"/>
          <a:ext cx="2085958" cy="928683"/>
        </p:xfrm>
        <a:graphic>
          <a:graphicData uri="http://schemas.openxmlformats.org/presentationml/2006/ole">
            <p:oleObj spid="_x0000_s104450" name="Equation" r:id="rId3" imgW="660240" imgH="4572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39718"/>
          </a:xfrm>
        </p:spPr>
        <p:txBody>
          <a:bodyPr>
            <a:normAutofit fontScale="90000"/>
          </a:bodyPr>
          <a:lstStyle/>
          <a:p>
            <a:r>
              <a:rPr lang="en-IN" dirty="0" smtClean="0"/>
              <a:t>Example</a:t>
            </a:r>
            <a:endParaRPr lang="en-US" dirty="0"/>
          </a:p>
        </p:txBody>
      </p:sp>
      <p:sp>
        <p:nvSpPr>
          <p:cNvPr id="3" name="Content Placeholder 2"/>
          <p:cNvSpPr>
            <a:spLocks noGrp="1"/>
          </p:cNvSpPr>
          <p:nvPr>
            <p:ph idx="1"/>
          </p:nvPr>
        </p:nvSpPr>
        <p:spPr>
          <a:xfrm>
            <a:off x="457200" y="785794"/>
            <a:ext cx="8329642" cy="5340369"/>
          </a:xfrm>
        </p:spPr>
        <p:txBody>
          <a:bodyPr/>
          <a:lstStyle/>
          <a:p>
            <a:pPr>
              <a:buNone/>
            </a:pPr>
            <a:r>
              <a:rPr lang="en-IN" dirty="0" smtClean="0"/>
              <a:t>What is the postfix? </a:t>
            </a:r>
          </a:p>
          <a:p>
            <a:pPr>
              <a:buNone/>
            </a:pPr>
            <a:r>
              <a:rPr lang="en-IN" b="1" dirty="0" smtClean="0"/>
              <a:t>	if a then if c-d then </a:t>
            </a:r>
            <a:r>
              <a:rPr lang="en-IN" b="1" dirty="0" err="1" smtClean="0"/>
              <a:t>a+c</a:t>
            </a:r>
            <a:r>
              <a:rPr lang="en-IN" b="1" dirty="0" smtClean="0"/>
              <a:t> else a*c else </a:t>
            </a:r>
            <a:r>
              <a:rPr lang="en-IN" b="1" dirty="0" err="1" smtClean="0"/>
              <a:t>a+b</a:t>
            </a:r>
            <a:endParaRPr lang="en-IN" b="1" dirty="0" smtClean="0"/>
          </a:p>
          <a:p>
            <a:pPr>
              <a:buNone/>
            </a:pPr>
            <a:r>
              <a:rPr lang="en-IN" dirty="0" err="1" smtClean="0"/>
              <a:t>Soln</a:t>
            </a:r>
            <a:r>
              <a:rPr lang="en-IN" dirty="0" smtClean="0"/>
              <a:t>:</a:t>
            </a:r>
          </a:p>
          <a:p>
            <a:pPr>
              <a:buNone/>
            </a:pPr>
            <a:r>
              <a:rPr lang="en-IN" dirty="0" smtClean="0"/>
              <a:t>	</a:t>
            </a:r>
            <a:r>
              <a:rPr lang="en-IN" b="1" dirty="0" err="1" smtClean="0"/>
              <a:t>acd-ac+ac</a:t>
            </a:r>
            <a:r>
              <a:rPr lang="en-IN" b="1" dirty="0" smtClean="0"/>
              <a:t>*?</a:t>
            </a:r>
            <a:r>
              <a:rPr lang="en-IN" b="1" dirty="0" err="1" smtClean="0"/>
              <a:t>ab</a:t>
            </a:r>
            <a:r>
              <a:rPr lang="en-IN" b="1" dirty="0" smtClean="0"/>
              <a:t>+?</a:t>
            </a:r>
          </a:p>
          <a:p>
            <a:pPr>
              <a:buNone/>
            </a:pPr>
            <a:endParaRPr lang="en-IN" dirty="0" smtClean="0"/>
          </a:p>
          <a:p>
            <a:pPr>
              <a:buNone/>
            </a:pP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IN" dirty="0" smtClean="0"/>
              <a:t>Introduction</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a:t>
            </a:fld>
            <a:endParaRPr lang="en-US"/>
          </a:p>
        </p:txBody>
      </p:sp>
      <p:pic>
        <p:nvPicPr>
          <p:cNvPr id="5122" name="Picture 2"/>
          <p:cNvPicPr>
            <a:picLocks noChangeAspect="1" noChangeArrowheads="1"/>
          </p:cNvPicPr>
          <p:nvPr/>
        </p:nvPicPr>
        <p:blipFill>
          <a:blip r:embed="rId2"/>
          <a:srcRect/>
          <a:stretch>
            <a:fillRect/>
          </a:stretch>
        </p:blipFill>
        <p:spPr bwMode="auto">
          <a:xfrm>
            <a:off x="571472" y="1071546"/>
            <a:ext cx="8001056" cy="2457460"/>
          </a:xfrm>
          <a:prstGeom prst="rect">
            <a:avLst/>
          </a:prstGeom>
          <a:noFill/>
          <a:ln w="9525">
            <a:noFill/>
            <a:miter lim="800000"/>
            <a:headEnd/>
            <a:tailEnd/>
          </a:ln>
          <a:effectLst/>
        </p:spPr>
      </p:pic>
      <p:sp>
        <p:nvSpPr>
          <p:cNvPr id="8" name="Oval 7"/>
          <p:cNvSpPr/>
          <p:nvPr/>
        </p:nvSpPr>
        <p:spPr>
          <a:xfrm>
            <a:off x="1500166" y="1000108"/>
            <a:ext cx="1785950" cy="1214446"/>
          </a:xfrm>
          <a:prstGeom prst="ellipse">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23" name="Picture 3"/>
          <p:cNvPicPr>
            <a:picLocks noChangeAspect="1" noChangeArrowheads="1"/>
          </p:cNvPicPr>
          <p:nvPr/>
        </p:nvPicPr>
        <p:blipFill>
          <a:blip r:embed="rId3"/>
          <a:srcRect/>
          <a:stretch>
            <a:fillRect/>
          </a:stretch>
        </p:blipFill>
        <p:spPr bwMode="auto">
          <a:xfrm>
            <a:off x="571472" y="3000372"/>
            <a:ext cx="2057400" cy="1409700"/>
          </a:xfrm>
          <a:prstGeom prst="rect">
            <a:avLst/>
          </a:prstGeom>
          <a:noFill/>
          <a:ln w="9525">
            <a:noFill/>
            <a:miter lim="800000"/>
            <a:headEnd/>
            <a:tailEnd/>
          </a:ln>
          <a:effectLst/>
        </p:spPr>
      </p:pic>
      <p:cxnSp>
        <p:nvCxnSpPr>
          <p:cNvPr id="11" name="Straight Arrow Connector 10"/>
          <p:cNvCxnSpPr/>
          <p:nvPr/>
        </p:nvCxnSpPr>
        <p:spPr>
          <a:xfrm rot="5400000">
            <a:off x="1428728" y="2357430"/>
            <a:ext cx="71438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428992" y="1000108"/>
            <a:ext cx="1785950" cy="1214446"/>
          </a:xfrm>
          <a:prstGeom prst="ellipse">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24" name="Picture 4"/>
          <p:cNvPicPr>
            <a:picLocks noChangeAspect="1" noChangeArrowheads="1"/>
          </p:cNvPicPr>
          <p:nvPr/>
        </p:nvPicPr>
        <p:blipFill>
          <a:blip r:embed="rId4"/>
          <a:srcRect/>
          <a:stretch>
            <a:fillRect/>
          </a:stretch>
        </p:blipFill>
        <p:spPr bwMode="auto">
          <a:xfrm>
            <a:off x="4929190" y="3357562"/>
            <a:ext cx="3257550" cy="1524000"/>
          </a:xfrm>
          <a:prstGeom prst="rect">
            <a:avLst/>
          </a:prstGeom>
          <a:noFill/>
          <a:ln w="9525">
            <a:noFill/>
            <a:miter lim="800000"/>
            <a:headEnd/>
            <a:tailEnd/>
          </a:ln>
          <a:effectLst/>
        </p:spPr>
      </p:pic>
      <p:cxnSp>
        <p:nvCxnSpPr>
          <p:cNvPr id="15" name="Straight Arrow Connector 14"/>
          <p:cNvCxnSpPr/>
          <p:nvPr/>
        </p:nvCxnSpPr>
        <p:spPr>
          <a:xfrm rot="16200000" flipH="1">
            <a:off x="4857752" y="2285992"/>
            <a:ext cx="1214446"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6929454" y="2214554"/>
            <a:ext cx="114300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10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5123"/>
                                        </p:tgtEl>
                                        <p:attrNameLst>
                                          <p:attrName>style.visibility</p:attrName>
                                        </p:attrNameLst>
                                      </p:cBhvr>
                                      <p:to>
                                        <p:strVal val="visible"/>
                                      </p:to>
                                    </p:set>
                                    <p:animEffect transition="in" filter="blinds(horizontal)">
                                      <p:cBhvr>
                                        <p:cTn id="15" dur="1000"/>
                                        <p:tgtEl>
                                          <p:spTgt spid="51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1000"/>
                                        <p:tgtEl>
                                          <p:spTgt spid="15"/>
                                        </p:tgtEl>
                                      </p:cBhvr>
                                    </p:animEffect>
                                  </p:childTnLst>
                                </p:cTn>
                              </p:par>
                              <p:par>
                                <p:cTn id="26" presetID="3" presetClass="entr" presetSubtype="10" fill="hold" nodeType="withEffect">
                                  <p:stCondLst>
                                    <p:cond delay="0"/>
                                  </p:stCondLst>
                                  <p:childTnLst>
                                    <p:set>
                                      <p:cBhvr>
                                        <p:cTn id="27" dur="1" fill="hold">
                                          <p:stCondLst>
                                            <p:cond delay="0"/>
                                          </p:stCondLst>
                                        </p:cTn>
                                        <p:tgtEl>
                                          <p:spTgt spid="5124"/>
                                        </p:tgtEl>
                                        <p:attrNameLst>
                                          <p:attrName>style.visibility</p:attrName>
                                        </p:attrNameLst>
                                      </p:cBhvr>
                                      <p:to>
                                        <p:strVal val="visible"/>
                                      </p:to>
                                    </p:set>
                                    <p:animEffect transition="in" filter="blinds(horizontal)">
                                      <p:cBhvr>
                                        <p:cTn id="28" dur="1000"/>
                                        <p:tgtEl>
                                          <p:spTgt spid="512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39718"/>
          </a:xfrm>
        </p:spPr>
        <p:txBody>
          <a:bodyPr>
            <a:normAutofit fontScale="90000"/>
          </a:bodyPr>
          <a:lstStyle/>
          <a:p>
            <a:r>
              <a:rPr lang="en-IN" dirty="0" smtClean="0"/>
              <a:t>Evaluation of Postfix Expression</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pPr algn="just"/>
            <a:r>
              <a:rPr lang="en-IN" sz="2400" dirty="0" smtClean="0"/>
              <a:t>Consider the postfix expression </a:t>
            </a:r>
            <a:r>
              <a:rPr lang="en-IN" sz="2400" dirty="0" err="1" smtClean="0"/>
              <a:t>ab+c</a:t>
            </a:r>
            <a:r>
              <a:rPr lang="en-IN" sz="2400" dirty="0" smtClean="0"/>
              <a:t>*.Suppose </a:t>
            </a:r>
            <a:r>
              <a:rPr lang="en-IN" sz="2400" dirty="0" err="1" smtClean="0"/>
              <a:t>a,b</a:t>
            </a:r>
            <a:r>
              <a:rPr lang="en-IN" sz="2400" dirty="0" smtClean="0"/>
              <a:t> and c have values 1,3 and 5 respectively.</a:t>
            </a:r>
          </a:p>
          <a:p>
            <a:pPr algn="just"/>
            <a:r>
              <a:rPr lang="en-IN" sz="2400" dirty="0" smtClean="0"/>
              <a:t>To evaluate 13+5*,perform the following:</a:t>
            </a:r>
          </a:p>
          <a:p>
            <a:pPr marL="914400" lvl="1" indent="-457200" algn="just">
              <a:buFont typeface="+mj-lt"/>
              <a:buAutoNum type="arabicPeriod"/>
            </a:pPr>
            <a:r>
              <a:rPr lang="en-IN" sz="2400" dirty="0" smtClean="0"/>
              <a:t>Stack 1</a:t>
            </a:r>
          </a:p>
          <a:p>
            <a:pPr marL="914400" lvl="1" indent="-457200" algn="just">
              <a:buFont typeface="+mj-lt"/>
              <a:buAutoNum type="arabicPeriod"/>
            </a:pPr>
            <a:r>
              <a:rPr lang="en-IN" sz="2400" dirty="0" smtClean="0"/>
              <a:t>Stack 3</a:t>
            </a:r>
          </a:p>
          <a:p>
            <a:pPr marL="914400" lvl="1" indent="-457200" algn="just">
              <a:buFont typeface="+mj-lt"/>
              <a:buAutoNum type="arabicPeriod"/>
            </a:pPr>
            <a:r>
              <a:rPr lang="en-IN" sz="2400" dirty="0" smtClean="0"/>
              <a:t>Add the two topmost elements ,pop them off stack and the stack the result 4.</a:t>
            </a:r>
          </a:p>
          <a:p>
            <a:pPr marL="914400" lvl="1" indent="-457200" algn="just">
              <a:buFont typeface="+mj-lt"/>
              <a:buAutoNum type="arabicPeriod"/>
            </a:pPr>
            <a:r>
              <a:rPr lang="en-IN" sz="2400" dirty="0" smtClean="0"/>
              <a:t>Stack 5</a:t>
            </a:r>
          </a:p>
          <a:p>
            <a:pPr marL="914400" lvl="1" indent="-457200" algn="just">
              <a:buFont typeface="+mj-lt"/>
              <a:buAutoNum type="arabicPeriod"/>
            </a:pPr>
            <a:r>
              <a:rPr lang="en-IN" sz="2400" dirty="0" smtClean="0"/>
              <a:t>Multiply the two topmost elements ,pop them off stack and the stack the result 20.</a:t>
            </a:r>
            <a:endParaRPr lang="en-US" sz="2400" dirty="0" smtClean="0"/>
          </a:p>
          <a:p>
            <a:pPr marL="539750" lvl="1" indent="-457200" algn="just">
              <a:buNone/>
            </a:pPr>
            <a:r>
              <a:rPr lang="en-IN" sz="2400" dirty="0" smtClean="0"/>
              <a:t>The value on top of the stack at the end is the value of the entire expression</a:t>
            </a: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6" y="142852"/>
            <a:ext cx="8401080" cy="511156"/>
          </a:xfrm>
        </p:spPr>
        <p:txBody>
          <a:bodyPr>
            <a:noAutofit/>
          </a:bodyPr>
          <a:lstStyle/>
          <a:p>
            <a:r>
              <a:rPr lang="en-IN" sz="3600" dirty="0" smtClean="0"/>
              <a:t>Syntax-Directed translation to Postfix code</a:t>
            </a:r>
            <a:endParaRPr lang="en-US" sz="3600" dirty="0"/>
          </a:p>
        </p:txBody>
      </p:sp>
      <p:sp>
        <p:nvSpPr>
          <p:cNvPr id="3" name="Content Placeholder 2"/>
          <p:cNvSpPr>
            <a:spLocks noGrp="1"/>
          </p:cNvSpPr>
          <p:nvPr>
            <p:ph idx="1"/>
          </p:nvPr>
        </p:nvSpPr>
        <p:spPr>
          <a:xfrm>
            <a:off x="457200" y="1071546"/>
            <a:ext cx="8229600" cy="5054617"/>
          </a:xfrm>
        </p:spPr>
        <p:txBody>
          <a:bodyPr>
            <a:normAutofit/>
          </a:bodyPr>
          <a:lstStyle/>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IN" sz="2400" dirty="0" smtClean="0"/>
          </a:p>
          <a:p>
            <a:pPr algn="just"/>
            <a:endParaRPr lang="en-IN" sz="2400" dirty="0" smtClean="0"/>
          </a:p>
          <a:p>
            <a:pPr algn="just"/>
            <a:r>
              <a:rPr lang="en-IN" sz="2400" dirty="0" err="1" smtClean="0"/>
              <a:t>E.Code</a:t>
            </a:r>
            <a:r>
              <a:rPr lang="en-IN" sz="2400" dirty="0" smtClean="0"/>
              <a:t> is a string-valued translation</a:t>
            </a:r>
          </a:p>
          <a:p>
            <a:pPr algn="just"/>
            <a:endParaRPr lang="en-IN" sz="2400" dirty="0" smtClean="0"/>
          </a:p>
          <a:p>
            <a:pPr algn="just"/>
            <a:r>
              <a:rPr lang="en-IN" sz="2400" dirty="0" smtClean="0"/>
              <a:t>The value of the translation </a:t>
            </a:r>
            <a:r>
              <a:rPr lang="en-IN" sz="2400" b="1" dirty="0" err="1" smtClean="0"/>
              <a:t>E.code</a:t>
            </a:r>
            <a:r>
              <a:rPr lang="en-IN" sz="2400" dirty="0" smtClean="0"/>
              <a:t>  for the first production is the concatenation of </a:t>
            </a:r>
            <a:r>
              <a:rPr lang="en-IN" sz="2400" b="1" dirty="0" smtClean="0"/>
              <a:t>E</a:t>
            </a:r>
            <a:r>
              <a:rPr lang="en-IN" sz="2400" b="1" baseline="30000" dirty="0" smtClean="0"/>
              <a:t>(1)</a:t>
            </a:r>
            <a:r>
              <a:rPr lang="en-IN" sz="2400" b="1" dirty="0" smtClean="0"/>
              <a:t>.code</a:t>
            </a:r>
            <a:r>
              <a:rPr lang="en-IN" sz="2400" dirty="0" smtClean="0"/>
              <a:t> , </a:t>
            </a:r>
            <a:r>
              <a:rPr lang="en-IN" sz="2400" b="1" dirty="0" smtClean="0"/>
              <a:t>E</a:t>
            </a:r>
            <a:r>
              <a:rPr lang="en-IN" sz="2400" b="1" baseline="30000" dirty="0" smtClean="0"/>
              <a:t>(2)</a:t>
            </a:r>
            <a:r>
              <a:rPr lang="en-IN" sz="2400" b="1" dirty="0" smtClean="0"/>
              <a:t>.code</a:t>
            </a:r>
            <a:r>
              <a:rPr lang="en-IN" sz="2400" dirty="0" smtClean="0"/>
              <a:t> and the symbol </a:t>
            </a:r>
            <a:r>
              <a:rPr lang="en-IN" sz="2400" b="1" dirty="0" smtClean="0"/>
              <a:t>op</a:t>
            </a:r>
          </a:p>
          <a:p>
            <a:pPr algn="just"/>
            <a:endParaRPr lang="en-US" sz="2400" b="1"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31</a:t>
            </a:fld>
            <a:endParaRPr lang="en-US"/>
          </a:p>
        </p:txBody>
      </p:sp>
      <p:pic>
        <p:nvPicPr>
          <p:cNvPr id="82946" name="Picture 2" descr="image003"/>
          <p:cNvPicPr>
            <a:picLocks noChangeAspect="1" noChangeArrowheads="1"/>
          </p:cNvPicPr>
          <p:nvPr/>
        </p:nvPicPr>
        <p:blipFill>
          <a:blip r:embed="rId2"/>
          <a:srcRect/>
          <a:stretch>
            <a:fillRect/>
          </a:stretch>
        </p:blipFill>
        <p:spPr bwMode="auto">
          <a:xfrm>
            <a:off x="1214414" y="1285860"/>
            <a:ext cx="6429420" cy="2214578"/>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IN" dirty="0" smtClean="0"/>
              <a:t>Sequence of moves</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pPr algn="just"/>
            <a:r>
              <a:rPr lang="en-IN" sz="2400" dirty="0" smtClean="0"/>
              <a:t>Processing the input </a:t>
            </a:r>
            <a:r>
              <a:rPr lang="en-IN" sz="2400" dirty="0" err="1" smtClean="0"/>
              <a:t>a+b</a:t>
            </a:r>
            <a:r>
              <a:rPr lang="en-IN" sz="2400" dirty="0" smtClean="0"/>
              <a:t>*c ,a syntax-directed translator based on an LR parser, has the following sequence of moves:</a:t>
            </a:r>
          </a:p>
          <a:p>
            <a:pPr marL="457200" indent="-457200" algn="just">
              <a:buFont typeface="+mj-lt"/>
              <a:buAutoNum type="arabicPeriod"/>
            </a:pPr>
            <a:r>
              <a:rPr lang="en-IN" sz="2400" dirty="0" smtClean="0"/>
              <a:t>Shift a</a:t>
            </a:r>
          </a:p>
          <a:p>
            <a:pPr marL="457200" indent="-457200" algn="just">
              <a:buFont typeface="+mj-lt"/>
              <a:buAutoNum type="arabicPeriod"/>
            </a:pPr>
            <a:r>
              <a:rPr lang="en-IN" sz="2400" dirty="0" smtClean="0"/>
              <a:t>Reduce by E</a:t>
            </a:r>
            <a:r>
              <a:rPr lang="en-IN" sz="2400" dirty="0" smtClean="0">
                <a:latin typeface="Calibri"/>
                <a:cs typeface="Calibri"/>
              </a:rPr>
              <a:t>→ id and print a</a:t>
            </a:r>
          </a:p>
          <a:p>
            <a:pPr marL="457200" indent="-457200" algn="just">
              <a:buFont typeface="+mj-lt"/>
              <a:buAutoNum type="arabicPeriod"/>
            </a:pPr>
            <a:r>
              <a:rPr lang="en-IN" sz="2400" dirty="0" smtClean="0">
                <a:latin typeface="Calibri"/>
                <a:cs typeface="Calibri"/>
              </a:rPr>
              <a:t>Shift +</a:t>
            </a:r>
          </a:p>
          <a:p>
            <a:pPr marL="457200" indent="-457200" algn="just">
              <a:buFont typeface="+mj-lt"/>
              <a:buAutoNum type="arabicPeriod"/>
            </a:pPr>
            <a:r>
              <a:rPr lang="en-IN" sz="2400" dirty="0" smtClean="0">
                <a:latin typeface="Calibri"/>
                <a:cs typeface="Calibri"/>
              </a:rPr>
              <a:t>Shift b</a:t>
            </a:r>
          </a:p>
          <a:p>
            <a:pPr marL="457200" indent="-457200" algn="just">
              <a:buFont typeface="+mj-lt"/>
              <a:buAutoNum type="arabicPeriod"/>
            </a:pPr>
            <a:r>
              <a:rPr lang="en-IN" sz="2400" dirty="0" smtClean="0">
                <a:latin typeface="Calibri"/>
                <a:cs typeface="Calibri"/>
              </a:rPr>
              <a:t>Reduce by </a:t>
            </a:r>
            <a:r>
              <a:rPr lang="en-IN" sz="2400" dirty="0" smtClean="0"/>
              <a:t>E</a:t>
            </a:r>
            <a:r>
              <a:rPr lang="en-IN" sz="2400" dirty="0" smtClean="0">
                <a:cs typeface="Calibri"/>
              </a:rPr>
              <a:t>→ id and print b</a:t>
            </a:r>
          </a:p>
          <a:p>
            <a:pPr marL="457200" indent="-457200" algn="just">
              <a:buFont typeface="+mj-lt"/>
              <a:buAutoNum type="arabicPeriod"/>
            </a:pPr>
            <a:r>
              <a:rPr lang="en-IN" sz="2400" dirty="0" smtClean="0">
                <a:cs typeface="Calibri"/>
              </a:rPr>
              <a:t>Shift *</a:t>
            </a:r>
          </a:p>
          <a:p>
            <a:pPr marL="457200" indent="-457200" algn="just">
              <a:buFont typeface="+mj-lt"/>
              <a:buAutoNum type="arabicPeriod"/>
            </a:pPr>
            <a:r>
              <a:rPr lang="en-IN" sz="2400" dirty="0" smtClean="0">
                <a:cs typeface="Calibri"/>
              </a:rPr>
              <a:t>Shift c</a:t>
            </a:r>
          </a:p>
          <a:p>
            <a:pPr marL="457200" indent="-457200" algn="just">
              <a:buFont typeface="+mj-lt"/>
              <a:buAutoNum type="arabicPeriod"/>
            </a:pPr>
            <a:r>
              <a:rPr lang="en-IN" sz="2400" dirty="0" smtClean="0">
                <a:cs typeface="Calibri"/>
              </a:rPr>
              <a:t>Reduce by </a:t>
            </a:r>
            <a:r>
              <a:rPr lang="en-IN" sz="2400" dirty="0" smtClean="0"/>
              <a:t>E</a:t>
            </a:r>
            <a:r>
              <a:rPr lang="en-IN" sz="2400" dirty="0" smtClean="0">
                <a:cs typeface="Calibri"/>
              </a:rPr>
              <a:t>→ id and print b</a:t>
            </a:r>
          </a:p>
          <a:p>
            <a:pPr marL="457200" indent="-457200" algn="just">
              <a:buFont typeface="+mj-lt"/>
              <a:buAutoNum type="arabicPeriod"/>
            </a:pPr>
            <a:r>
              <a:rPr lang="en-IN" sz="2400" dirty="0" smtClean="0">
                <a:cs typeface="Calibri"/>
              </a:rPr>
              <a:t>Reduce by </a:t>
            </a:r>
            <a:r>
              <a:rPr lang="en-IN" sz="2400" dirty="0" smtClean="0"/>
              <a:t>E</a:t>
            </a:r>
            <a:r>
              <a:rPr lang="en-IN" sz="2400" dirty="0" smtClean="0">
                <a:cs typeface="Calibri"/>
              </a:rPr>
              <a:t>→ E op E and print *</a:t>
            </a:r>
          </a:p>
          <a:p>
            <a:pPr marL="457200" indent="-457200" algn="just">
              <a:buFont typeface="+mj-lt"/>
              <a:buAutoNum type="arabicPeriod"/>
            </a:pPr>
            <a:r>
              <a:rPr lang="en-IN" sz="2400" dirty="0" smtClean="0">
                <a:cs typeface="Calibri"/>
              </a:rPr>
              <a:t>Reduce by </a:t>
            </a:r>
            <a:r>
              <a:rPr lang="en-IN" sz="2400" dirty="0" smtClean="0"/>
              <a:t>E</a:t>
            </a:r>
            <a:r>
              <a:rPr lang="en-IN" sz="2400" dirty="0" smtClean="0">
                <a:cs typeface="Calibri"/>
              </a:rPr>
              <a:t>→ E op E and print +</a:t>
            </a:r>
          </a:p>
          <a:p>
            <a:pPr marL="457200" indent="-457200" algn="just">
              <a:buFont typeface="+mj-lt"/>
              <a:buAutoNum type="arabicPeriod"/>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32</a:t>
            </a:fld>
            <a:endParaRPr lang="en-US"/>
          </a:p>
        </p:txBody>
      </p:sp>
      <p:pic>
        <p:nvPicPr>
          <p:cNvPr id="7" name="Picture 2" descr="image003"/>
          <p:cNvPicPr>
            <a:picLocks noChangeAspect="1" noChangeArrowheads="1"/>
          </p:cNvPicPr>
          <p:nvPr/>
        </p:nvPicPr>
        <p:blipFill>
          <a:blip r:embed="rId2"/>
          <a:srcRect/>
          <a:stretch>
            <a:fillRect/>
          </a:stretch>
        </p:blipFill>
        <p:spPr bwMode="auto">
          <a:xfrm>
            <a:off x="6286512" y="1643050"/>
            <a:ext cx="2857488" cy="110404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00066"/>
          </a:xfrm>
        </p:spPr>
        <p:txBody>
          <a:bodyPr>
            <a:normAutofit fontScale="90000"/>
          </a:bodyPr>
          <a:lstStyle/>
          <a:p>
            <a:r>
              <a:rPr lang="en-US" dirty="0" smtClean="0"/>
              <a:t>Syntax Tree</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pPr algn="just"/>
            <a:r>
              <a:rPr lang="en-US" sz="2400" dirty="0" smtClean="0"/>
              <a:t>Syntax tree is nothing more than condensed form of a parse tree. </a:t>
            </a:r>
          </a:p>
          <a:p>
            <a:pPr algn="just"/>
            <a:endParaRPr lang="en-US" sz="2400" dirty="0" smtClean="0"/>
          </a:p>
          <a:p>
            <a:pPr algn="just"/>
            <a:r>
              <a:rPr lang="en-US" sz="2400" dirty="0" smtClean="0"/>
              <a:t>The operator and keyword nodes of the parse tree are moved to their parents and a chain of single productions is replaced by single link in syntax tree the </a:t>
            </a:r>
            <a:r>
              <a:rPr lang="en-US" sz="2400" b="1" dirty="0" smtClean="0"/>
              <a:t>internal nodes are operators and child nodes are operands. </a:t>
            </a:r>
          </a:p>
          <a:p>
            <a:pPr algn="just"/>
            <a:endParaRPr lang="en-US" sz="2400" dirty="0" smtClean="0"/>
          </a:p>
          <a:p>
            <a:pPr algn="just"/>
            <a:r>
              <a:rPr lang="en-US" sz="2400" dirty="0" smtClean="0"/>
              <a:t>To form syntax tree put parentheses in the expression, this way it's easy to recognize which operand should come first. </a:t>
            </a:r>
          </a:p>
          <a:p>
            <a:pPr>
              <a:buNone/>
            </a:pPr>
            <a:r>
              <a:rPr lang="en-US" sz="2400" dirty="0" smtClean="0"/>
              <a:t>	</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US" dirty="0" smtClean="0"/>
              <a:t>Parse tree vs. Syntax tree</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pPr algn="just"/>
            <a:r>
              <a:rPr lang="en-US" sz="2400" dirty="0" smtClean="0"/>
              <a:t>A parse tree contains more details than actually needed. So, it is very difficult to compiler to parse the parse tree. Take the following parse tree as an example:</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34</a:t>
            </a:fld>
            <a:endParaRPr lang="en-US"/>
          </a:p>
        </p:txBody>
      </p:sp>
      <p:pic>
        <p:nvPicPr>
          <p:cNvPr id="81922" name="Picture 2" descr="Parse tree and Syntax tree"/>
          <p:cNvPicPr>
            <a:picLocks noChangeAspect="1" noChangeArrowheads="1"/>
          </p:cNvPicPr>
          <p:nvPr/>
        </p:nvPicPr>
        <p:blipFill>
          <a:blip r:embed="rId2"/>
          <a:srcRect/>
          <a:stretch>
            <a:fillRect/>
          </a:stretch>
        </p:blipFill>
        <p:spPr bwMode="auto">
          <a:xfrm>
            <a:off x="2714612" y="2285992"/>
            <a:ext cx="2286000" cy="3200401"/>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68280"/>
          </a:xfrm>
        </p:spPr>
        <p:txBody>
          <a:bodyPr>
            <a:normAutofit fontScale="90000"/>
          </a:bodyPr>
          <a:lstStyle/>
          <a:p>
            <a:r>
              <a:rPr lang="en-US" dirty="0" smtClean="0"/>
              <a:t>Parse tree vs. Syntax tree</a:t>
            </a:r>
            <a:endParaRPr lang="en-US" dirty="0"/>
          </a:p>
        </p:txBody>
      </p:sp>
      <p:sp>
        <p:nvSpPr>
          <p:cNvPr id="3" name="Content Placeholder 2"/>
          <p:cNvSpPr>
            <a:spLocks noGrp="1"/>
          </p:cNvSpPr>
          <p:nvPr>
            <p:ph idx="1"/>
          </p:nvPr>
        </p:nvSpPr>
        <p:spPr>
          <a:xfrm>
            <a:off x="457200" y="714356"/>
            <a:ext cx="8229600" cy="5411807"/>
          </a:xfrm>
        </p:spPr>
        <p:txBody>
          <a:bodyPr>
            <a:normAutofit/>
          </a:bodyPr>
          <a:lstStyle/>
          <a:p>
            <a:pPr algn="just"/>
            <a:r>
              <a:rPr lang="en-US" sz="2400" dirty="0" smtClean="0"/>
              <a:t>In the parse tree, most of the leaf nodes are single child to their parent nodes.</a:t>
            </a:r>
          </a:p>
          <a:p>
            <a:pPr algn="just"/>
            <a:r>
              <a:rPr lang="en-US" sz="2400" dirty="0" smtClean="0"/>
              <a:t>In the syntax tree, we can eliminate this extra information.</a:t>
            </a:r>
          </a:p>
          <a:p>
            <a:pPr algn="just"/>
            <a:r>
              <a:rPr lang="en-US" sz="2400" dirty="0" smtClean="0"/>
              <a:t>Syntax tree is a variant of parse tree. In the syntax tree, interior nodes are operators and leaves are operands.</a:t>
            </a:r>
          </a:p>
          <a:p>
            <a:pPr algn="just"/>
            <a:r>
              <a:rPr lang="en-US" sz="2400" dirty="0" smtClean="0"/>
              <a:t>Syntax tree is usually used when represent a program in a tree structure.</a:t>
            </a:r>
          </a:p>
          <a:p>
            <a:pPr algn="just"/>
            <a:r>
              <a:rPr lang="en-US" sz="2400" dirty="0" smtClean="0"/>
              <a:t>A sentence </a:t>
            </a:r>
            <a:r>
              <a:rPr lang="en-US" sz="2400" b="1" dirty="0" smtClean="0"/>
              <a:t>id + id * id</a:t>
            </a:r>
            <a:r>
              <a:rPr lang="en-US" sz="2400" dirty="0" smtClean="0"/>
              <a:t> would have the following syntax tree:</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35</a:t>
            </a:fld>
            <a:endParaRPr lang="en-US"/>
          </a:p>
        </p:txBody>
      </p:sp>
      <p:pic>
        <p:nvPicPr>
          <p:cNvPr id="86018" name="Picture 2" descr="Parse tree and Syntax tree 1"/>
          <p:cNvPicPr>
            <a:picLocks noChangeAspect="1" noChangeArrowheads="1"/>
          </p:cNvPicPr>
          <p:nvPr/>
        </p:nvPicPr>
        <p:blipFill>
          <a:blip r:embed="rId2"/>
          <a:srcRect/>
          <a:stretch>
            <a:fillRect/>
          </a:stretch>
        </p:blipFill>
        <p:spPr bwMode="auto">
          <a:xfrm>
            <a:off x="2500298" y="4286256"/>
            <a:ext cx="2571768" cy="1928826"/>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11156"/>
          </a:xfrm>
        </p:spPr>
        <p:txBody>
          <a:bodyPr>
            <a:normAutofit fontScale="90000"/>
          </a:bodyPr>
          <a:lstStyle/>
          <a:p>
            <a:r>
              <a:rPr lang="en-IN" dirty="0" smtClean="0"/>
              <a:t>Example </a:t>
            </a:r>
            <a:endParaRPr lang="en-US" dirty="0"/>
          </a:p>
        </p:txBody>
      </p:sp>
      <p:sp>
        <p:nvSpPr>
          <p:cNvPr id="3" name="Content Placeholder 2"/>
          <p:cNvSpPr>
            <a:spLocks noGrp="1"/>
          </p:cNvSpPr>
          <p:nvPr>
            <p:ph idx="1"/>
          </p:nvPr>
        </p:nvSpPr>
        <p:spPr>
          <a:xfrm>
            <a:off x="457200" y="642918"/>
            <a:ext cx="8401080" cy="5643602"/>
          </a:xfrm>
        </p:spPr>
        <p:txBody>
          <a:bodyPr>
            <a:normAutofit/>
          </a:bodyPr>
          <a:lstStyle/>
          <a:p>
            <a:pPr algn="just"/>
            <a:r>
              <a:rPr lang="en-IN" sz="2000" dirty="0" smtClean="0"/>
              <a:t>The syntax tree for the expression a*(</a:t>
            </a:r>
            <a:r>
              <a:rPr lang="en-IN" sz="2000" dirty="0" err="1" smtClean="0"/>
              <a:t>b+c</a:t>
            </a:r>
            <a:r>
              <a:rPr lang="en-IN" sz="2000" dirty="0" smtClean="0"/>
              <a:t>)/d</a:t>
            </a:r>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r>
              <a:rPr lang="en-IN" sz="2000" dirty="0" smtClean="0"/>
              <a:t>The syntax tree for the statement if a=b then a=</a:t>
            </a:r>
            <a:r>
              <a:rPr lang="en-IN" sz="2000" dirty="0" err="1" smtClean="0"/>
              <a:t>c+d</a:t>
            </a:r>
            <a:r>
              <a:rPr lang="en-IN" sz="2000" dirty="0" smtClean="0"/>
              <a:t> else b=c-d</a:t>
            </a:r>
            <a:endParaRPr lang="en-US" sz="20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36</a:t>
            </a:fld>
            <a:endParaRPr lang="en-US"/>
          </a:p>
        </p:txBody>
      </p:sp>
      <p:grpSp>
        <p:nvGrpSpPr>
          <p:cNvPr id="66" name="Group 65"/>
          <p:cNvGrpSpPr/>
          <p:nvPr/>
        </p:nvGrpSpPr>
        <p:grpSpPr>
          <a:xfrm>
            <a:off x="2192200" y="1142984"/>
            <a:ext cx="1808296" cy="2286016"/>
            <a:chOff x="2192200" y="1142984"/>
            <a:chExt cx="1808296" cy="2286016"/>
          </a:xfrm>
        </p:grpSpPr>
        <p:cxnSp>
          <p:nvCxnSpPr>
            <p:cNvPr id="21" name="Straight Connector 20"/>
            <p:cNvCxnSpPr/>
            <p:nvPr/>
          </p:nvCxnSpPr>
          <p:spPr>
            <a:xfrm rot="10800000" flipV="1">
              <a:off x="2357423" y="2071679"/>
              <a:ext cx="357190" cy="357189"/>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192200" y="1142984"/>
              <a:ext cx="1808296" cy="2286016"/>
              <a:chOff x="2143108" y="1071546"/>
              <a:chExt cx="1808296" cy="2286016"/>
            </a:xfrm>
          </p:grpSpPr>
          <p:sp>
            <p:nvSpPr>
              <p:cNvPr id="7" name="TextBox 6"/>
              <p:cNvSpPr txBox="1"/>
              <p:nvPr/>
            </p:nvSpPr>
            <p:spPr>
              <a:xfrm>
                <a:off x="3143240" y="1071546"/>
                <a:ext cx="274434" cy="369332"/>
              </a:xfrm>
              <a:prstGeom prst="rect">
                <a:avLst/>
              </a:prstGeom>
              <a:noFill/>
            </p:spPr>
            <p:txBody>
              <a:bodyPr wrap="none" rtlCol="0">
                <a:spAutoFit/>
              </a:bodyPr>
              <a:lstStyle/>
              <a:p>
                <a:r>
                  <a:rPr lang="en-IN" dirty="0" smtClean="0"/>
                  <a:t>/</a:t>
                </a:r>
                <a:endParaRPr lang="en-US" dirty="0"/>
              </a:p>
            </p:txBody>
          </p:sp>
          <p:cxnSp>
            <p:nvCxnSpPr>
              <p:cNvPr id="9" name="Straight Connector 8"/>
              <p:cNvCxnSpPr/>
              <p:nvPr/>
            </p:nvCxnSpPr>
            <p:spPr>
              <a:xfrm rot="10800000" flipV="1">
                <a:off x="2786050" y="1428736"/>
                <a:ext cx="357190" cy="35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p:cNvCxnSpPr>
              <p:nvPr/>
            </p:nvCxnSpPr>
            <p:spPr>
              <a:xfrm rot="16200000" flipH="1">
                <a:off x="3289357" y="1431977"/>
                <a:ext cx="345050" cy="36285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1748" y="1702346"/>
                <a:ext cx="306494" cy="369332"/>
              </a:xfrm>
              <a:prstGeom prst="rect">
                <a:avLst/>
              </a:prstGeom>
              <a:noFill/>
            </p:spPr>
            <p:txBody>
              <a:bodyPr wrap="none" rtlCol="0">
                <a:spAutoFit/>
              </a:bodyPr>
              <a:lstStyle/>
              <a:p>
                <a:r>
                  <a:rPr lang="en-IN" dirty="0" smtClean="0"/>
                  <a:t>d</a:t>
                </a:r>
                <a:endParaRPr lang="en-US" dirty="0"/>
              </a:p>
            </p:txBody>
          </p:sp>
          <p:sp>
            <p:nvSpPr>
              <p:cNvPr id="15" name="TextBox 14"/>
              <p:cNvSpPr txBox="1"/>
              <p:nvPr/>
            </p:nvSpPr>
            <p:spPr>
              <a:xfrm>
                <a:off x="2628844" y="1773784"/>
                <a:ext cx="300082" cy="369332"/>
              </a:xfrm>
              <a:prstGeom prst="rect">
                <a:avLst/>
              </a:prstGeom>
              <a:noFill/>
            </p:spPr>
            <p:txBody>
              <a:bodyPr wrap="none" rtlCol="0">
                <a:spAutoFit/>
              </a:bodyPr>
              <a:lstStyle/>
              <a:p>
                <a:r>
                  <a:rPr lang="en-IN" dirty="0" smtClean="0"/>
                  <a:t>*</a:t>
                </a:r>
                <a:endParaRPr lang="en-US" dirty="0"/>
              </a:p>
            </p:txBody>
          </p:sp>
          <p:sp>
            <p:nvSpPr>
              <p:cNvPr id="16" name="TextBox 15"/>
              <p:cNvSpPr txBox="1"/>
              <p:nvPr/>
            </p:nvSpPr>
            <p:spPr>
              <a:xfrm>
                <a:off x="3143240" y="2357430"/>
                <a:ext cx="300082" cy="369332"/>
              </a:xfrm>
              <a:prstGeom prst="rect">
                <a:avLst/>
              </a:prstGeom>
              <a:noFill/>
            </p:spPr>
            <p:txBody>
              <a:bodyPr wrap="none" rtlCol="0">
                <a:spAutoFit/>
              </a:bodyPr>
              <a:lstStyle/>
              <a:p>
                <a:r>
                  <a:rPr lang="en-IN" dirty="0" smtClean="0"/>
                  <a:t>+</a:t>
                </a:r>
                <a:endParaRPr lang="en-US" dirty="0"/>
              </a:p>
            </p:txBody>
          </p:sp>
          <p:cxnSp>
            <p:nvCxnSpPr>
              <p:cNvPr id="17" name="Straight Connector 16"/>
              <p:cNvCxnSpPr/>
              <p:nvPr/>
            </p:nvCxnSpPr>
            <p:spPr>
              <a:xfrm rot="10800000" flipV="1">
                <a:off x="2857489" y="2643182"/>
                <a:ext cx="357190" cy="35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3342159" y="2652836"/>
                <a:ext cx="345050" cy="350026"/>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68954" y="2988230"/>
                <a:ext cx="282450" cy="369332"/>
              </a:xfrm>
              <a:prstGeom prst="rect">
                <a:avLst/>
              </a:prstGeom>
              <a:noFill/>
            </p:spPr>
            <p:txBody>
              <a:bodyPr wrap="none" rtlCol="0">
                <a:spAutoFit/>
              </a:bodyPr>
              <a:lstStyle/>
              <a:p>
                <a:r>
                  <a:rPr lang="en-IN" dirty="0" smtClean="0"/>
                  <a:t>c</a:t>
                </a:r>
                <a:endParaRPr lang="en-US" dirty="0"/>
              </a:p>
            </p:txBody>
          </p:sp>
          <p:sp>
            <p:nvSpPr>
              <p:cNvPr id="20" name="TextBox 19"/>
              <p:cNvSpPr txBox="1"/>
              <p:nvPr/>
            </p:nvSpPr>
            <p:spPr>
              <a:xfrm>
                <a:off x="2714612" y="2988230"/>
                <a:ext cx="306494" cy="369332"/>
              </a:xfrm>
              <a:prstGeom prst="rect">
                <a:avLst/>
              </a:prstGeom>
              <a:noFill/>
            </p:spPr>
            <p:txBody>
              <a:bodyPr wrap="none" rtlCol="0">
                <a:spAutoFit/>
              </a:bodyPr>
              <a:lstStyle/>
              <a:p>
                <a:r>
                  <a:rPr lang="en-IN" dirty="0" smtClean="0"/>
                  <a:t>b</a:t>
                </a:r>
                <a:endParaRPr lang="en-US" dirty="0"/>
              </a:p>
            </p:txBody>
          </p:sp>
          <p:cxnSp>
            <p:nvCxnSpPr>
              <p:cNvPr id="22" name="Straight Connector 21"/>
              <p:cNvCxnSpPr/>
              <p:nvPr/>
            </p:nvCxnSpPr>
            <p:spPr>
              <a:xfrm rot="16200000" flipH="1">
                <a:off x="2900107" y="2003481"/>
                <a:ext cx="345050" cy="362851"/>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43108" y="2285992"/>
                <a:ext cx="295274" cy="369332"/>
              </a:xfrm>
              <a:prstGeom prst="rect">
                <a:avLst/>
              </a:prstGeom>
              <a:noFill/>
            </p:spPr>
            <p:txBody>
              <a:bodyPr wrap="none" rtlCol="0">
                <a:spAutoFit/>
              </a:bodyPr>
              <a:lstStyle/>
              <a:p>
                <a:r>
                  <a:rPr lang="en-IN" dirty="0" smtClean="0"/>
                  <a:t>a</a:t>
                </a:r>
                <a:endParaRPr lang="en-US" dirty="0"/>
              </a:p>
            </p:txBody>
          </p:sp>
        </p:grpSp>
      </p:grpSp>
      <p:grpSp>
        <p:nvGrpSpPr>
          <p:cNvPr id="65" name="Group 64"/>
          <p:cNvGrpSpPr/>
          <p:nvPr/>
        </p:nvGrpSpPr>
        <p:grpSpPr>
          <a:xfrm>
            <a:off x="2344600" y="3929066"/>
            <a:ext cx="4751774" cy="2357454"/>
            <a:chOff x="2344600" y="3500438"/>
            <a:chExt cx="4751774" cy="2357454"/>
          </a:xfrm>
        </p:grpSpPr>
        <p:sp>
          <p:nvSpPr>
            <p:cNvPr id="27" name="TextBox 26"/>
            <p:cNvSpPr txBox="1"/>
            <p:nvPr/>
          </p:nvSpPr>
          <p:spPr>
            <a:xfrm>
              <a:off x="3884826" y="3500438"/>
              <a:ext cx="1258678" cy="369332"/>
            </a:xfrm>
            <a:prstGeom prst="rect">
              <a:avLst/>
            </a:prstGeom>
            <a:noFill/>
          </p:spPr>
          <p:txBody>
            <a:bodyPr wrap="none" rtlCol="0">
              <a:spAutoFit/>
            </a:bodyPr>
            <a:lstStyle/>
            <a:p>
              <a:r>
                <a:rPr lang="en-IN" dirty="0" smtClean="0"/>
                <a:t>if-then-else</a:t>
              </a:r>
              <a:endParaRPr lang="en-US" dirty="0"/>
            </a:p>
          </p:txBody>
        </p:sp>
        <p:cxnSp>
          <p:nvCxnSpPr>
            <p:cNvPr id="28" name="Straight Connector 27"/>
            <p:cNvCxnSpPr/>
            <p:nvPr/>
          </p:nvCxnSpPr>
          <p:spPr>
            <a:xfrm rot="10800000" flipV="1">
              <a:off x="3143240" y="3857626"/>
              <a:ext cx="785818" cy="42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4286249" y="4071941"/>
              <a:ext cx="428630" cy="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72866" y="4202676"/>
              <a:ext cx="300082" cy="369332"/>
            </a:xfrm>
            <a:prstGeom prst="rect">
              <a:avLst/>
            </a:prstGeom>
            <a:noFill/>
          </p:spPr>
          <p:txBody>
            <a:bodyPr wrap="none" rtlCol="0">
              <a:spAutoFit/>
            </a:bodyPr>
            <a:lstStyle/>
            <a:p>
              <a:r>
                <a:rPr lang="en-IN" dirty="0" smtClean="0"/>
                <a:t>=</a:t>
              </a:r>
              <a:endParaRPr lang="en-US" dirty="0"/>
            </a:p>
          </p:txBody>
        </p:sp>
        <p:sp>
          <p:nvSpPr>
            <p:cNvPr id="31" name="TextBox 30"/>
            <p:cNvSpPr txBox="1"/>
            <p:nvPr/>
          </p:nvSpPr>
          <p:spPr>
            <a:xfrm>
              <a:off x="2830336" y="4202676"/>
              <a:ext cx="300082" cy="369332"/>
            </a:xfrm>
            <a:prstGeom prst="rect">
              <a:avLst/>
            </a:prstGeom>
            <a:noFill/>
          </p:spPr>
          <p:txBody>
            <a:bodyPr wrap="none" rtlCol="0">
              <a:spAutoFit/>
            </a:bodyPr>
            <a:lstStyle/>
            <a:p>
              <a:r>
                <a:rPr lang="en-IN" dirty="0" smtClean="0"/>
                <a:t>=</a:t>
              </a:r>
              <a:endParaRPr lang="en-US" dirty="0"/>
            </a:p>
          </p:txBody>
        </p:sp>
        <p:sp>
          <p:nvSpPr>
            <p:cNvPr id="32" name="TextBox 31"/>
            <p:cNvSpPr txBox="1"/>
            <p:nvPr/>
          </p:nvSpPr>
          <p:spPr>
            <a:xfrm>
              <a:off x="3344732" y="4786322"/>
              <a:ext cx="306494" cy="369332"/>
            </a:xfrm>
            <a:prstGeom prst="rect">
              <a:avLst/>
            </a:prstGeom>
            <a:noFill/>
          </p:spPr>
          <p:txBody>
            <a:bodyPr wrap="none" rtlCol="0">
              <a:spAutoFit/>
            </a:bodyPr>
            <a:lstStyle/>
            <a:p>
              <a:r>
                <a:rPr lang="en-IN" dirty="0" smtClean="0"/>
                <a:t>b</a:t>
              </a:r>
              <a:endParaRPr lang="en-US" dirty="0"/>
            </a:p>
          </p:txBody>
        </p:sp>
        <p:cxnSp>
          <p:nvCxnSpPr>
            <p:cNvPr id="37" name="Straight Connector 36"/>
            <p:cNvCxnSpPr/>
            <p:nvPr/>
          </p:nvCxnSpPr>
          <p:spPr>
            <a:xfrm rot="16200000" flipH="1">
              <a:off x="3101599" y="4432373"/>
              <a:ext cx="345050" cy="362851"/>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344600" y="4714884"/>
              <a:ext cx="295274" cy="369332"/>
            </a:xfrm>
            <a:prstGeom prst="rect">
              <a:avLst/>
            </a:prstGeom>
            <a:noFill/>
          </p:spPr>
          <p:txBody>
            <a:bodyPr wrap="none" rtlCol="0">
              <a:spAutoFit/>
            </a:bodyPr>
            <a:lstStyle/>
            <a:p>
              <a:r>
                <a:rPr lang="en-IN" dirty="0" smtClean="0"/>
                <a:t>a</a:t>
              </a:r>
              <a:endParaRPr lang="en-US" dirty="0"/>
            </a:p>
          </p:txBody>
        </p:sp>
        <p:cxnSp>
          <p:nvCxnSpPr>
            <p:cNvPr id="39" name="Straight Connector 38"/>
            <p:cNvCxnSpPr/>
            <p:nvPr/>
          </p:nvCxnSpPr>
          <p:spPr>
            <a:xfrm rot="10800000" flipV="1">
              <a:off x="2500298" y="4429132"/>
              <a:ext cx="357190" cy="35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929190" y="3857629"/>
              <a:ext cx="857258" cy="357191"/>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857752" y="4857760"/>
              <a:ext cx="300082" cy="369332"/>
            </a:xfrm>
            <a:prstGeom prst="rect">
              <a:avLst/>
            </a:prstGeom>
            <a:noFill/>
          </p:spPr>
          <p:txBody>
            <a:bodyPr wrap="none" rtlCol="0">
              <a:spAutoFit/>
            </a:bodyPr>
            <a:lstStyle/>
            <a:p>
              <a:r>
                <a:rPr lang="en-IN" dirty="0" smtClean="0"/>
                <a:t>+</a:t>
              </a:r>
              <a:endParaRPr lang="en-US" dirty="0"/>
            </a:p>
          </p:txBody>
        </p:sp>
        <p:cxnSp>
          <p:nvCxnSpPr>
            <p:cNvPr id="45" name="Straight Connector 44"/>
            <p:cNvCxnSpPr/>
            <p:nvPr/>
          </p:nvCxnSpPr>
          <p:spPr>
            <a:xfrm rot="10800000" flipV="1">
              <a:off x="4549655" y="5143512"/>
              <a:ext cx="357190" cy="35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034325" y="5153166"/>
              <a:ext cx="345050" cy="350026"/>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61120" y="5488560"/>
              <a:ext cx="306494" cy="369332"/>
            </a:xfrm>
            <a:prstGeom prst="rect">
              <a:avLst/>
            </a:prstGeom>
            <a:noFill/>
          </p:spPr>
          <p:txBody>
            <a:bodyPr wrap="none" rtlCol="0">
              <a:spAutoFit/>
            </a:bodyPr>
            <a:lstStyle/>
            <a:p>
              <a:r>
                <a:rPr lang="en-IN" dirty="0" smtClean="0"/>
                <a:t>d</a:t>
              </a:r>
              <a:endParaRPr lang="en-US" dirty="0"/>
            </a:p>
          </p:txBody>
        </p:sp>
        <p:sp>
          <p:nvSpPr>
            <p:cNvPr id="48" name="TextBox 47"/>
            <p:cNvSpPr txBox="1"/>
            <p:nvPr/>
          </p:nvSpPr>
          <p:spPr>
            <a:xfrm>
              <a:off x="4429124" y="5488560"/>
              <a:ext cx="282450" cy="369332"/>
            </a:xfrm>
            <a:prstGeom prst="rect">
              <a:avLst/>
            </a:prstGeom>
            <a:noFill/>
          </p:spPr>
          <p:txBody>
            <a:bodyPr wrap="none" rtlCol="0">
              <a:spAutoFit/>
            </a:bodyPr>
            <a:lstStyle/>
            <a:p>
              <a:r>
                <a:rPr lang="en-IN" dirty="0" smtClean="0"/>
                <a:t>c</a:t>
              </a:r>
              <a:endParaRPr lang="en-US" dirty="0"/>
            </a:p>
          </p:txBody>
        </p:sp>
        <p:cxnSp>
          <p:nvCxnSpPr>
            <p:cNvPr id="49" name="Straight Connector 48"/>
            <p:cNvCxnSpPr/>
            <p:nvPr/>
          </p:nvCxnSpPr>
          <p:spPr>
            <a:xfrm rot="16200000" flipH="1">
              <a:off x="4614619" y="4503811"/>
              <a:ext cx="345050" cy="362851"/>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857620" y="4786322"/>
              <a:ext cx="295274" cy="369332"/>
            </a:xfrm>
            <a:prstGeom prst="rect">
              <a:avLst/>
            </a:prstGeom>
            <a:noFill/>
          </p:spPr>
          <p:txBody>
            <a:bodyPr wrap="none" rtlCol="0">
              <a:spAutoFit/>
            </a:bodyPr>
            <a:lstStyle/>
            <a:p>
              <a:r>
                <a:rPr lang="en-IN" dirty="0" smtClean="0"/>
                <a:t>a</a:t>
              </a:r>
              <a:endParaRPr lang="en-US" dirty="0"/>
            </a:p>
          </p:txBody>
        </p:sp>
        <p:cxnSp>
          <p:nvCxnSpPr>
            <p:cNvPr id="51" name="Straight Connector 50"/>
            <p:cNvCxnSpPr/>
            <p:nvPr/>
          </p:nvCxnSpPr>
          <p:spPr>
            <a:xfrm rot="10800000" flipV="1">
              <a:off x="4013318" y="4500570"/>
              <a:ext cx="357190" cy="357189"/>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801626" y="4143380"/>
              <a:ext cx="300082" cy="369332"/>
            </a:xfrm>
            <a:prstGeom prst="rect">
              <a:avLst/>
            </a:prstGeom>
            <a:noFill/>
          </p:spPr>
          <p:txBody>
            <a:bodyPr wrap="none" rtlCol="0">
              <a:spAutoFit/>
            </a:bodyPr>
            <a:lstStyle/>
            <a:p>
              <a:r>
                <a:rPr lang="en-IN" dirty="0" smtClean="0"/>
                <a:t>=</a:t>
              </a:r>
              <a:endParaRPr lang="en-US" dirty="0"/>
            </a:p>
          </p:txBody>
        </p:sp>
        <p:sp>
          <p:nvSpPr>
            <p:cNvPr id="56" name="TextBox 55"/>
            <p:cNvSpPr txBox="1"/>
            <p:nvPr/>
          </p:nvSpPr>
          <p:spPr>
            <a:xfrm>
              <a:off x="6286512" y="4798464"/>
              <a:ext cx="255198" cy="369332"/>
            </a:xfrm>
            <a:prstGeom prst="rect">
              <a:avLst/>
            </a:prstGeom>
            <a:noFill/>
          </p:spPr>
          <p:txBody>
            <a:bodyPr wrap="none" rtlCol="0">
              <a:spAutoFit/>
            </a:bodyPr>
            <a:lstStyle/>
            <a:p>
              <a:r>
                <a:rPr lang="en-IN" dirty="0" smtClean="0"/>
                <a:t>-</a:t>
              </a:r>
              <a:endParaRPr lang="en-US" dirty="0"/>
            </a:p>
          </p:txBody>
        </p:sp>
        <p:cxnSp>
          <p:nvCxnSpPr>
            <p:cNvPr id="57" name="Straight Connector 56"/>
            <p:cNvCxnSpPr/>
            <p:nvPr/>
          </p:nvCxnSpPr>
          <p:spPr>
            <a:xfrm rot="10800000" flipV="1">
              <a:off x="5978415" y="5084216"/>
              <a:ext cx="357190" cy="35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6463085" y="5093870"/>
              <a:ext cx="345050" cy="350026"/>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789880" y="5429264"/>
              <a:ext cx="306494" cy="369332"/>
            </a:xfrm>
            <a:prstGeom prst="rect">
              <a:avLst/>
            </a:prstGeom>
            <a:noFill/>
          </p:spPr>
          <p:txBody>
            <a:bodyPr wrap="none" rtlCol="0">
              <a:spAutoFit/>
            </a:bodyPr>
            <a:lstStyle/>
            <a:p>
              <a:r>
                <a:rPr lang="en-IN" dirty="0" smtClean="0"/>
                <a:t>d</a:t>
              </a:r>
              <a:endParaRPr lang="en-US" dirty="0"/>
            </a:p>
          </p:txBody>
        </p:sp>
        <p:sp>
          <p:nvSpPr>
            <p:cNvPr id="60" name="TextBox 59"/>
            <p:cNvSpPr txBox="1"/>
            <p:nvPr/>
          </p:nvSpPr>
          <p:spPr>
            <a:xfrm>
              <a:off x="5857884" y="5429264"/>
              <a:ext cx="282450" cy="369332"/>
            </a:xfrm>
            <a:prstGeom prst="rect">
              <a:avLst/>
            </a:prstGeom>
            <a:noFill/>
          </p:spPr>
          <p:txBody>
            <a:bodyPr wrap="none" rtlCol="0">
              <a:spAutoFit/>
            </a:bodyPr>
            <a:lstStyle/>
            <a:p>
              <a:r>
                <a:rPr lang="en-IN" dirty="0" smtClean="0"/>
                <a:t>c</a:t>
              </a:r>
              <a:endParaRPr lang="en-US" dirty="0"/>
            </a:p>
          </p:txBody>
        </p:sp>
        <p:cxnSp>
          <p:nvCxnSpPr>
            <p:cNvPr id="61" name="Straight Connector 60"/>
            <p:cNvCxnSpPr/>
            <p:nvPr/>
          </p:nvCxnSpPr>
          <p:spPr>
            <a:xfrm rot="16200000" flipH="1">
              <a:off x="6043379" y="4444515"/>
              <a:ext cx="345050" cy="36285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286380" y="4727026"/>
              <a:ext cx="306494" cy="369332"/>
            </a:xfrm>
            <a:prstGeom prst="rect">
              <a:avLst/>
            </a:prstGeom>
            <a:noFill/>
          </p:spPr>
          <p:txBody>
            <a:bodyPr wrap="none" rtlCol="0">
              <a:spAutoFit/>
            </a:bodyPr>
            <a:lstStyle/>
            <a:p>
              <a:r>
                <a:rPr lang="en-IN" dirty="0" smtClean="0"/>
                <a:t>b</a:t>
              </a:r>
              <a:endParaRPr lang="en-US" dirty="0"/>
            </a:p>
          </p:txBody>
        </p:sp>
        <p:cxnSp>
          <p:nvCxnSpPr>
            <p:cNvPr id="63" name="Straight Connector 62"/>
            <p:cNvCxnSpPr/>
            <p:nvPr/>
          </p:nvCxnSpPr>
          <p:spPr>
            <a:xfrm rot="10800000" flipV="1">
              <a:off x="5442078" y="4441274"/>
              <a:ext cx="357190" cy="35718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r>
              <a:rPr lang="en-US" sz="2400" b="1" dirty="0" smtClean="0"/>
              <a:t>Example:</a:t>
            </a:r>
            <a:r>
              <a:rPr lang="en-US" sz="2400" dirty="0" smtClean="0"/>
              <a:t/>
            </a:r>
            <a:br>
              <a:rPr lang="en-US" sz="2400" dirty="0" smtClean="0"/>
            </a:br>
            <a:r>
              <a:rPr lang="en-US" sz="2400" dirty="0" smtClean="0"/>
              <a:t>x = (a + b * c) / (a – b * c)</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37</a:t>
            </a:fld>
            <a:endParaRPr lang="en-US"/>
          </a:p>
        </p:txBody>
      </p:sp>
      <p:pic>
        <p:nvPicPr>
          <p:cNvPr id="7" name="Picture 2" descr="https://media.geeksforgeeks.org/wp-content/cdn-uploads/2-19.png"/>
          <p:cNvPicPr>
            <a:picLocks noChangeAspect="1" noChangeArrowheads="1"/>
          </p:cNvPicPr>
          <p:nvPr/>
        </p:nvPicPr>
        <p:blipFill>
          <a:blip r:embed="rId2"/>
          <a:srcRect/>
          <a:stretch>
            <a:fillRect/>
          </a:stretch>
        </p:blipFill>
        <p:spPr bwMode="auto">
          <a:xfrm>
            <a:off x="1285852" y="1071546"/>
            <a:ext cx="6662741" cy="5195886"/>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771556" y="71414"/>
            <a:ext cx="8229600" cy="500066"/>
          </a:xfrm>
        </p:spPr>
        <p:txBody>
          <a:bodyPr>
            <a:noAutofit/>
          </a:bodyPr>
          <a:lstStyle/>
          <a:p>
            <a:r>
              <a:rPr lang="en-IN" sz="3600" dirty="0" smtClean="0"/>
              <a:t>Syntax-directed construction of syntax tree</a:t>
            </a:r>
            <a:endParaRPr lang="en-US" sz="3600" dirty="0"/>
          </a:p>
        </p:txBody>
      </p:sp>
      <p:sp>
        <p:nvSpPr>
          <p:cNvPr id="3" name="Content Placeholder 2"/>
          <p:cNvSpPr>
            <a:spLocks noGrp="1"/>
          </p:cNvSpPr>
          <p:nvPr>
            <p:ph idx="1"/>
          </p:nvPr>
        </p:nvSpPr>
        <p:spPr>
          <a:xfrm>
            <a:off x="457200" y="714356"/>
            <a:ext cx="8229600" cy="5643602"/>
          </a:xfrm>
        </p:spPr>
        <p:txBody>
          <a:bodyPr>
            <a:normAutofit/>
          </a:bodyPr>
          <a:lstStyle/>
          <a:p>
            <a:pPr algn="just"/>
            <a:r>
              <a:rPr lang="en-US" sz="2400" dirty="0" smtClean="0"/>
              <a:t>Abstract syntax tree can be represented as:</a:t>
            </a:r>
          </a:p>
          <a:p>
            <a:pPr algn="just"/>
            <a:endParaRPr lang="en-IN" sz="2400" dirty="0" smtClean="0"/>
          </a:p>
          <a:p>
            <a:pPr algn="just"/>
            <a:endParaRPr lang="en-IN" sz="2400" dirty="0" smtClean="0"/>
          </a:p>
          <a:p>
            <a:pPr algn="just"/>
            <a:endParaRPr lang="en-IN" sz="2400" dirty="0" smtClean="0"/>
          </a:p>
          <a:p>
            <a:pPr algn="just"/>
            <a:endParaRPr lang="en-US" sz="2400" dirty="0" smtClean="0"/>
          </a:p>
          <a:p>
            <a:pPr algn="just"/>
            <a:r>
              <a:rPr lang="en-US" sz="2400" dirty="0" smtClean="0"/>
              <a:t>Abstract syntax trees are important data structures in a compiler. It contains the least unnecessary information.</a:t>
            </a:r>
          </a:p>
          <a:p>
            <a:pPr algn="just"/>
            <a:r>
              <a:rPr lang="en-US" sz="2400" dirty="0" smtClean="0"/>
              <a:t>Abstract syntax trees are more compact than a parse tree and can be easily used by a compiler.</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38</a:t>
            </a:fld>
            <a:endParaRPr lang="en-US"/>
          </a:p>
        </p:txBody>
      </p:sp>
      <p:pic>
        <p:nvPicPr>
          <p:cNvPr id="87042" name="Picture 2" descr="Parse tree and Syntax tree 2"/>
          <p:cNvPicPr>
            <a:picLocks noChangeAspect="1" noChangeArrowheads="1"/>
          </p:cNvPicPr>
          <p:nvPr/>
        </p:nvPicPr>
        <p:blipFill>
          <a:blip r:embed="rId2"/>
          <a:srcRect/>
          <a:stretch>
            <a:fillRect/>
          </a:stretch>
        </p:blipFill>
        <p:spPr bwMode="auto">
          <a:xfrm>
            <a:off x="2285984" y="1142985"/>
            <a:ext cx="3495675" cy="1714512"/>
          </a:xfrm>
          <a:prstGeom prst="rect">
            <a:avLst/>
          </a:prstGeom>
          <a:noFill/>
        </p:spPr>
      </p:pic>
      <p:pic>
        <p:nvPicPr>
          <p:cNvPr id="87044" name="Picture 4" descr="image001"/>
          <p:cNvPicPr>
            <a:picLocks noChangeAspect="1" noChangeArrowheads="1"/>
          </p:cNvPicPr>
          <p:nvPr/>
        </p:nvPicPr>
        <p:blipFill>
          <a:blip r:embed="rId3"/>
          <a:srcRect/>
          <a:stretch>
            <a:fillRect/>
          </a:stretch>
        </p:blipFill>
        <p:spPr bwMode="auto">
          <a:xfrm>
            <a:off x="1714480" y="4643446"/>
            <a:ext cx="5572164" cy="17859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82594"/>
          </a:xfrm>
        </p:spPr>
        <p:txBody>
          <a:bodyPr>
            <a:normAutofit fontScale="90000"/>
          </a:bodyPr>
          <a:lstStyle/>
          <a:p>
            <a:r>
              <a:rPr lang="en-US" dirty="0" smtClean="0"/>
              <a:t>Three address code</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pPr algn="just"/>
            <a:r>
              <a:rPr lang="en-US" sz="2400" dirty="0" smtClean="0"/>
              <a:t>Three-address code is an intermediate code. It is used by the optimizing compilers.</a:t>
            </a:r>
          </a:p>
          <a:p>
            <a:pPr algn="just"/>
            <a:endParaRPr lang="en-US" sz="2400" dirty="0" smtClean="0"/>
          </a:p>
          <a:p>
            <a:pPr algn="just"/>
            <a:r>
              <a:rPr lang="en-US" sz="2400" dirty="0" smtClean="0"/>
              <a:t>In three-address code, the given expression is broken down into several separate instructions. These instructions can easily translate into assembly language.</a:t>
            </a:r>
          </a:p>
          <a:p>
            <a:pPr algn="just"/>
            <a:endParaRPr lang="en-US" sz="2400" dirty="0" smtClean="0"/>
          </a:p>
          <a:p>
            <a:pPr algn="just"/>
            <a:r>
              <a:rPr lang="en-US" sz="2400" dirty="0" smtClean="0"/>
              <a:t>Each three address code instruction has at most three operands. It is a combination of assignment and a binary operator.</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IN" dirty="0" smtClean="0"/>
              <a:t>Rest of Analysis Phase</a:t>
            </a:r>
            <a:endParaRPr lang="en-US" dirty="0"/>
          </a:p>
        </p:txBody>
      </p:sp>
      <p:sp>
        <p:nvSpPr>
          <p:cNvPr id="3" name="Content Placeholder 2"/>
          <p:cNvSpPr>
            <a:spLocks noGrp="1"/>
          </p:cNvSpPr>
          <p:nvPr>
            <p:ph idx="1"/>
          </p:nvPr>
        </p:nvSpPr>
        <p:spPr>
          <a:xfrm>
            <a:off x="457200" y="1071546"/>
            <a:ext cx="8229600" cy="5054617"/>
          </a:xfrm>
        </p:spPr>
        <p:txBody>
          <a:bodyPr/>
          <a:lstStyle/>
          <a:p>
            <a:r>
              <a:rPr lang="en-IN" dirty="0" smtClean="0"/>
              <a:t>To help in semantic analysis.</a:t>
            </a:r>
          </a:p>
          <a:p>
            <a:r>
              <a:rPr lang="en-IN" dirty="0" smtClean="0"/>
              <a:t>To help in intermediate code generation .</a:t>
            </a:r>
          </a:p>
          <a:p>
            <a:r>
              <a:rPr lang="en-IN" dirty="0" smtClean="0"/>
              <a:t>Two tools are used:</a:t>
            </a:r>
          </a:p>
          <a:p>
            <a:pPr lvl="1"/>
            <a:r>
              <a:rPr lang="en-IN" dirty="0" smtClean="0"/>
              <a:t>Semantic rules </a:t>
            </a:r>
          </a:p>
          <a:p>
            <a:pPr lvl="1"/>
            <a:endParaRPr lang="en-IN" dirty="0" smtClean="0"/>
          </a:p>
          <a:p>
            <a:pPr lvl="1"/>
            <a:endParaRPr lang="en-IN" dirty="0" smtClean="0"/>
          </a:p>
          <a:p>
            <a:pPr lvl="1">
              <a:spcBef>
                <a:spcPts val="0"/>
              </a:spcBef>
            </a:pPr>
            <a:r>
              <a:rPr lang="en-IN" dirty="0" smtClean="0"/>
              <a:t>Semantic actions</a:t>
            </a:r>
          </a:p>
          <a:p>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a:t>
            </a:fld>
            <a:endParaRPr lang="en-US"/>
          </a:p>
        </p:txBody>
      </p:sp>
      <p:pic>
        <p:nvPicPr>
          <p:cNvPr id="6146" name="Picture 2"/>
          <p:cNvPicPr>
            <a:picLocks noChangeAspect="1" noChangeArrowheads="1"/>
          </p:cNvPicPr>
          <p:nvPr/>
        </p:nvPicPr>
        <p:blipFill>
          <a:blip r:embed="rId2"/>
          <a:srcRect/>
          <a:stretch>
            <a:fillRect/>
          </a:stretch>
        </p:blipFill>
        <p:spPr bwMode="auto">
          <a:xfrm>
            <a:off x="1928794" y="3357562"/>
            <a:ext cx="3786214" cy="78581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357422" y="4643446"/>
            <a:ext cx="2714644" cy="728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40</a:t>
            </a:fld>
            <a:endParaRPr lang="en-US"/>
          </a:p>
        </p:txBody>
      </p:sp>
      <p:pic>
        <p:nvPicPr>
          <p:cNvPr id="95234" name="Picture 2" descr="Three-Address Code&#10;• A three-address code is:&#10;x := y op z&#10;where x, y and z are names, constants or compiler-&#10;generated tem..."/>
          <p:cNvPicPr>
            <a:picLocks noChangeAspect="1" noChangeArrowheads="1"/>
          </p:cNvPicPr>
          <p:nvPr/>
        </p:nvPicPr>
        <p:blipFill>
          <a:blip r:embed="rId2"/>
          <a:srcRect/>
          <a:stretch>
            <a:fillRect/>
          </a:stretch>
        </p:blipFill>
        <p:spPr bwMode="auto">
          <a:xfrm>
            <a:off x="857224" y="357190"/>
            <a:ext cx="7929618" cy="6000768"/>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41</a:t>
            </a:fld>
            <a:endParaRPr lang="en-US"/>
          </a:p>
        </p:txBody>
      </p:sp>
      <p:pic>
        <p:nvPicPr>
          <p:cNvPr id="96258" name="Picture 2" descr="Three-Address Statements&#10;Binary Operator: op y,z,result or&#10;result := y op z&#10;where op is a binary arithmetic or logical ope..."/>
          <p:cNvPicPr>
            <a:picLocks noChangeAspect="1" noChangeArrowheads="1"/>
          </p:cNvPicPr>
          <p:nvPr/>
        </p:nvPicPr>
        <p:blipFill>
          <a:blip r:embed="rId2"/>
          <a:srcRect/>
          <a:stretch>
            <a:fillRect/>
          </a:stretch>
        </p:blipFill>
        <p:spPr bwMode="auto">
          <a:xfrm>
            <a:off x="928662" y="285728"/>
            <a:ext cx="7429552" cy="5929354"/>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5403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pPr algn="just">
              <a:buNone/>
            </a:pPr>
            <a:r>
              <a:rPr lang="en-US" sz="2400" dirty="0" smtClean="0"/>
              <a:t>	Given an Expression:</a:t>
            </a:r>
          </a:p>
          <a:p>
            <a:pPr algn="just">
              <a:buNone/>
            </a:pPr>
            <a:r>
              <a:rPr lang="en-US" sz="2400" dirty="0" smtClean="0"/>
              <a:t>		a := (-c * b) + (-c * d)  </a:t>
            </a:r>
          </a:p>
          <a:p>
            <a:pPr algn="just">
              <a:buNone/>
            </a:pPr>
            <a:r>
              <a:rPr lang="en-US" sz="2400" dirty="0" smtClean="0"/>
              <a:t>	Three-address code is as follows:</a:t>
            </a:r>
          </a:p>
          <a:p>
            <a:pPr algn="just">
              <a:buNone/>
            </a:pPr>
            <a:r>
              <a:rPr lang="en-US" sz="2400" dirty="0" smtClean="0"/>
              <a:t>	t</a:t>
            </a:r>
            <a:r>
              <a:rPr lang="en-US" sz="2400" baseline="-25000" dirty="0" smtClean="0"/>
              <a:t>1</a:t>
            </a:r>
            <a:r>
              <a:rPr lang="en-US" sz="2400" dirty="0" smtClean="0"/>
              <a:t> := -c</a:t>
            </a:r>
          </a:p>
          <a:p>
            <a:pPr algn="just">
              <a:buNone/>
            </a:pPr>
            <a:r>
              <a:rPr lang="en-US" sz="2400" dirty="0" smtClean="0"/>
              <a:t>	t</a:t>
            </a:r>
            <a:r>
              <a:rPr lang="en-US" sz="2400" baseline="-25000" dirty="0" smtClean="0"/>
              <a:t>2</a:t>
            </a:r>
            <a:r>
              <a:rPr lang="en-US" sz="2400" dirty="0" smtClean="0"/>
              <a:t> := b*t</a:t>
            </a:r>
            <a:r>
              <a:rPr lang="en-US" sz="2400" baseline="-25000" dirty="0" smtClean="0"/>
              <a:t>1</a:t>
            </a:r>
          </a:p>
          <a:p>
            <a:pPr algn="just">
              <a:buNone/>
            </a:pPr>
            <a:r>
              <a:rPr lang="en-US" sz="2400" baseline="-25000" dirty="0" smtClean="0"/>
              <a:t>	</a:t>
            </a:r>
            <a:r>
              <a:rPr lang="en-US" sz="2400" dirty="0" smtClean="0"/>
              <a:t>t</a:t>
            </a:r>
            <a:r>
              <a:rPr lang="en-US" sz="2400" baseline="-25000" dirty="0" smtClean="0"/>
              <a:t>3</a:t>
            </a:r>
            <a:r>
              <a:rPr lang="en-US" sz="2400" dirty="0" smtClean="0"/>
              <a:t> := -c </a:t>
            </a:r>
          </a:p>
          <a:p>
            <a:pPr algn="just">
              <a:buNone/>
            </a:pPr>
            <a:r>
              <a:rPr lang="en-US" sz="2400" dirty="0" smtClean="0"/>
              <a:t>	t</a:t>
            </a:r>
            <a:r>
              <a:rPr lang="en-US" sz="2400" baseline="-25000" dirty="0" smtClean="0"/>
              <a:t>4</a:t>
            </a:r>
            <a:r>
              <a:rPr lang="en-US" sz="2400" dirty="0" smtClean="0"/>
              <a:t> := d * t</a:t>
            </a:r>
            <a:r>
              <a:rPr lang="en-US" sz="2400" baseline="-25000" dirty="0" smtClean="0"/>
              <a:t>3</a:t>
            </a:r>
            <a:r>
              <a:rPr lang="en-US" sz="2400" dirty="0" smtClean="0"/>
              <a:t> </a:t>
            </a:r>
          </a:p>
          <a:p>
            <a:pPr algn="just">
              <a:buNone/>
            </a:pPr>
            <a:r>
              <a:rPr lang="en-US" sz="2400" dirty="0" smtClean="0"/>
              <a:t>	t</a:t>
            </a:r>
            <a:r>
              <a:rPr lang="en-US" sz="2400" baseline="-25000" dirty="0" smtClean="0"/>
              <a:t>5</a:t>
            </a:r>
            <a:r>
              <a:rPr lang="en-US" sz="2400" dirty="0" smtClean="0"/>
              <a:t> := t</a:t>
            </a:r>
            <a:r>
              <a:rPr lang="en-US" sz="2400" baseline="-25000" dirty="0" smtClean="0"/>
              <a:t>2</a:t>
            </a:r>
            <a:r>
              <a:rPr lang="en-US" sz="2400" dirty="0" smtClean="0"/>
              <a:t> + t</a:t>
            </a:r>
            <a:r>
              <a:rPr lang="en-US" sz="2400" baseline="-25000" dirty="0" smtClean="0"/>
              <a:t>4</a:t>
            </a:r>
            <a:r>
              <a:rPr lang="en-US" sz="2400" dirty="0" smtClean="0"/>
              <a:t> </a:t>
            </a:r>
          </a:p>
          <a:p>
            <a:pPr algn="just">
              <a:buNone/>
            </a:pPr>
            <a:r>
              <a:rPr lang="en-US" sz="2400" dirty="0" smtClean="0"/>
              <a:t>	a := t</a:t>
            </a:r>
            <a:r>
              <a:rPr lang="en-US" sz="2400" baseline="-25000" dirty="0" smtClean="0"/>
              <a:t>5</a:t>
            </a:r>
            <a:r>
              <a:rPr lang="en-US" sz="2400" dirty="0" smtClean="0"/>
              <a:t> </a:t>
            </a:r>
          </a:p>
          <a:p>
            <a:pPr algn="just">
              <a:buNone/>
            </a:pPr>
            <a:r>
              <a:rPr lang="en-US" sz="2400" b="1" dirty="0" smtClean="0"/>
              <a:t>	t</a:t>
            </a:r>
            <a:r>
              <a:rPr lang="en-US" sz="2400" dirty="0" smtClean="0"/>
              <a:t> is used as registers in the target program.</a:t>
            </a:r>
          </a:p>
          <a:p>
            <a:pPr algn="just">
              <a:buNone/>
            </a:pPr>
            <a:r>
              <a:rPr lang="en-US" sz="2400" dirty="0" smtClean="0"/>
              <a:t>	The three address code can be represented in two forms: </a:t>
            </a:r>
            <a:r>
              <a:rPr lang="en-US" sz="2400" b="1" dirty="0" smtClean="0"/>
              <a:t>quadruples</a:t>
            </a:r>
            <a:r>
              <a:rPr lang="en-US" sz="2400" dirty="0" smtClean="0"/>
              <a:t> and </a:t>
            </a:r>
            <a:r>
              <a:rPr lang="en-US" sz="2400" b="1" dirty="0" smtClean="0"/>
              <a:t>triples (and indirect triples)</a:t>
            </a:r>
            <a:r>
              <a:rPr lang="en-US" sz="2400" dirty="0" smtClean="0"/>
              <a:t>.</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654032"/>
          </a:xfrm>
        </p:spPr>
        <p:txBody>
          <a:bodyPr>
            <a:normAutofit fontScale="90000"/>
          </a:bodyPr>
          <a:lstStyle/>
          <a:p>
            <a:r>
              <a:rPr lang="en-IN" dirty="0" smtClean="0"/>
              <a:t>Types of Three Address code</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43</a:t>
            </a:fld>
            <a:endParaRPr lang="en-US"/>
          </a:p>
        </p:txBody>
      </p:sp>
      <p:pic>
        <p:nvPicPr>
          <p:cNvPr id="98306" name="Picture 2" descr="Three-Address Instruction&#10;Assignment Type 1: x := y op z&#10;op is a binary arithmetic or logical operation&#10;x, y and z are add..."/>
          <p:cNvPicPr>
            <a:picLocks noChangeAspect="1" noChangeArrowheads="1"/>
          </p:cNvPicPr>
          <p:nvPr/>
        </p:nvPicPr>
        <p:blipFill>
          <a:blip r:embed="rId2"/>
          <a:srcRect/>
          <a:stretch>
            <a:fillRect/>
          </a:stretch>
        </p:blipFill>
        <p:spPr bwMode="auto">
          <a:xfrm>
            <a:off x="928662" y="1071546"/>
            <a:ext cx="7572428" cy="5072098"/>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85794"/>
            <a:ext cx="8229600" cy="5340369"/>
          </a:xfrm>
        </p:spPr>
        <p:txBody>
          <a:bodyPr>
            <a:normAutofit/>
          </a:bodyPr>
          <a:lstStyle/>
          <a:p>
            <a:pPr algn="just"/>
            <a:r>
              <a:rPr lang="en-IN" sz="2400" dirty="0" smtClean="0"/>
              <a:t>Unconditional Jump:</a:t>
            </a:r>
          </a:p>
          <a:p>
            <a:pPr lvl="1" algn="just">
              <a:buNone/>
            </a:pPr>
            <a:r>
              <a:rPr lang="en-IN" sz="2400" b="1" dirty="0" smtClean="0"/>
              <a:t>			</a:t>
            </a:r>
            <a:r>
              <a:rPr lang="en-IN" sz="2400" b="1" dirty="0" err="1" smtClean="0"/>
              <a:t>goto</a:t>
            </a:r>
            <a:r>
              <a:rPr lang="en-IN" sz="2400" b="1" dirty="0" smtClean="0"/>
              <a:t> L</a:t>
            </a:r>
          </a:p>
          <a:p>
            <a:pPr lvl="1" algn="just"/>
            <a:r>
              <a:rPr lang="en-IN" sz="2400" dirty="0" smtClean="0"/>
              <a:t>Jumps to the three address code with the label L and the execution continues from that statement.</a:t>
            </a:r>
          </a:p>
          <a:p>
            <a:pPr lvl="3" algn="just">
              <a:spcBef>
                <a:spcPts val="0"/>
              </a:spcBef>
              <a:buNone/>
            </a:pPr>
            <a:r>
              <a:rPr lang="en-IN" sz="2400" dirty="0" smtClean="0"/>
              <a:t>e.g. </a:t>
            </a:r>
            <a:r>
              <a:rPr lang="en-IN" sz="2400" dirty="0" err="1" smtClean="0"/>
              <a:t>goto</a:t>
            </a:r>
            <a:r>
              <a:rPr lang="en-IN" sz="2400" dirty="0" smtClean="0"/>
              <a:t> L</a:t>
            </a:r>
          </a:p>
          <a:p>
            <a:pPr lvl="3" algn="just">
              <a:spcBef>
                <a:spcPts val="0"/>
              </a:spcBef>
              <a:buNone/>
            </a:pPr>
            <a:r>
              <a:rPr lang="en-IN" sz="2400" dirty="0" smtClean="0"/>
              <a:t>		...</a:t>
            </a:r>
          </a:p>
          <a:p>
            <a:pPr lvl="3" algn="just">
              <a:spcBef>
                <a:spcPts val="0"/>
              </a:spcBef>
              <a:buNone/>
            </a:pPr>
            <a:r>
              <a:rPr lang="en-IN" sz="2400" dirty="0" smtClean="0"/>
              <a:t>		...</a:t>
            </a:r>
          </a:p>
          <a:p>
            <a:pPr lvl="3" algn="just">
              <a:spcBef>
                <a:spcPts val="0"/>
              </a:spcBef>
              <a:buNone/>
            </a:pPr>
            <a:r>
              <a:rPr lang="en-IN" sz="2400" dirty="0" smtClean="0"/>
              <a:t>L:  x=</a:t>
            </a:r>
            <a:r>
              <a:rPr lang="en-IN" sz="2400" dirty="0" err="1" smtClean="0"/>
              <a:t>y+z</a:t>
            </a:r>
            <a:endParaRPr lang="en-IN" sz="2400" dirty="0" smtClean="0"/>
          </a:p>
          <a:p>
            <a:pPr lvl="3" algn="just">
              <a:spcBef>
                <a:spcPts val="0"/>
              </a:spcBef>
              <a:buNone/>
            </a:pPr>
            <a:r>
              <a:rPr lang="en-IN" sz="2400" dirty="0" smtClean="0"/>
              <a:t>	...	</a:t>
            </a:r>
          </a:p>
          <a:p>
            <a:pPr algn="just"/>
            <a:r>
              <a:rPr lang="en-IN" sz="2400" dirty="0" smtClean="0"/>
              <a:t>Conditional Jump:</a:t>
            </a:r>
          </a:p>
          <a:p>
            <a:pPr lvl="2" algn="just">
              <a:buNone/>
            </a:pPr>
            <a:r>
              <a:rPr lang="en-IN" b="1" dirty="0" smtClean="0"/>
              <a:t>If x </a:t>
            </a:r>
            <a:r>
              <a:rPr lang="en-IN" b="1" dirty="0" err="1" smtClean="0"/>
              <a:t>relop</a:t>
            </a:r>
            <a:r>
              <a:rPr lang="en-IN" b="1" dirty="0" smtClean="0"/>
              <a:t> y </a:t>
            </a:r>
            <a:r>
              <a:rPr lang="en-IN" b="1" dirty="0" err="1" smtClean="0"/>
              <a:t>goto</a:t>
            </a:r>
            <a:r>
              <a:rPr lang="en-IN" b="1" dirty="0" smtClean="0"/>
              <a:t> L</a:t>
            </a:r>
          </a:p>
          <a:p>
            <a:pPr lvl="1"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45</a:t>
            </a:fld>
            <a:endParaRPr lang="en-US"/>
          </a:p>
        </p:txBody>
      </p:sp>
      <p:pic>
        <p:nvPicPr>
          <p:cNvPr id="100354" name="Picture 2" descr="Three-Address Statements (cont.)&#10;Procedure Parameters: param x&#10;Procedure Calls: call p,n&#10;where x is an actual parameter, w..."/>
          <p:cNvPicPr>
            <a:picLocks noChangeAspect="1" noChangeArrowheads="1"/>
          </p:cNvPicPr>
          <p:nvPr/>
        </p:nvPicPr>
        <p:blipFill>
          <a:blip r:embed="rId2"/>
          <a:srcRect/>
          <a:stretch>
            <a:fillRect/>
          </a:stretch>
        </p:blipFill>
        <p:spPr bwMode="auto">
          <a:xfrm>
            <a:off x="857224" y="357190"/>
            <a:ext cx="7715304" cy="592933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46</a:t>
            </a:fld>
            <a:endParaRPr lang="en-US"/>
          </a:p>
        </p:txBody>
      </p:sp>
      <p:pic>
        <p:nvPicPr>
          <p:cNvPr id="101378" name="Picture 2" descr="Three-Address Statements (cont.)&#10;Indexed Assignments:&#10;x := y[i]&#10;sets x to the value in location i memory units beyond loca..."/>
          <p:cNvPicPr>
            <a:picLocks noChangeAspect="1" noChangeArrowheads="1"/>
          </p:cNvPicPr>
          <p:nvPr/>
        </p:nvPicPr>
        <p:blipFill>
          <a:blip r:embed="rId2"/>
          <a:srcRect/>
          <a:stretch>
            <a:fillRect/>
          </a:stretch>
        </p:blipFill>
        <p:spPr bwMode="auto">
          <a:xfrm>
            <a:off x="857224" y="214314"/>
            <a:ext cx="7786742" cy="6143644"/>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82594"/>
          </a:xfrm>
        </p:spPr>
        <p:txBody>
          <a:bodyPr>
            <a:normAutofit fontScale="90000"/>
          </a:bodyPr>
          <a:lstStyle/>
          <a:p>
            <a:r>
              <a:rPr lang="en-US" dirty="0" smtClean="0"/>
              <a:t>Three-address statements</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47</a:t>
            </a:fld>
            <a:endParaRPr lang="en-US"/>
          </a:p>
        </p:txBody>
      </p:sp>
      <p:sp>
        <p:nvSpPr>
          <p:cNvPr id="8" name="Content Placeholder 7"/>
          <p:cNvSpPr>
            <a:spLocks noGrp="1"/>
          </p:cNvSpPr>
          <p:nvPr>
            <p:ph idx="1"/>
          </p:nvPr>
        </p:nvSpPr>
        <p:spPr>
          <a:xfrm>
            <a:off x="457200" y="714356"/>
            <a:ext cx="8229600" cy="5715040"/>
          </a:xfrm>
        </p:spPr>
        <p:txBody>
          <a:bodyPr>
            <a:noAutofit/>
          </a:bodyPr>
          <a:lstStyle/>
          <a:p>
            <a:pPr algn="just">
              <a:buNone/>
            </a:pPr>
            <a:r>
              <a:rPr lang="en-US" sz="2400" dirty="0" smtClean="0"/>
              <a:t>x:=y op z                                    assignment</a:t>
            </a:r>
          </a:p>
          <a:p>
            <a:pPr algn="just">
              <a:buNone/>
            </a:pPr>
            <a:r>
              <a:rPr lang="en-US" sz="2400" dirty="0" smtClean="0"/>
              <a:t>x:=op y                                       unary assignment</a:t>
            </a:r>
          </a:p>
          <a:p>
            <a:pPr algn="just">
              <a:buNone/>
            </a:pPr>
            <a:r>
              <a:rPr lang="en-US" sz="2400" dirty="0" smtClean="0"/>
              <a:t>x:=y                                             copy</a:t>
            </a:r>
          </a:p>
          <a:p>
            <a:pPr algn="just">
              <a:buNone/>
            </a:pPr>
            <a:r>
              <a:rPr lang="en-US" sz="2400" dirty="0" err="1" smtClean="0"/>
              <a:t>goto</a:t>
            </a:r>
            <a:r>
              <a:rPr lang="en-US" sz="2400" dirty="0" smtClean="0"/>
              <a:t> L                                         unconditional jump</a:t>
            </a:r>
          </a:p>
          <a:p>
            <a:pPr algn="just">
              <a:buNone/>
            </a:pPr>
            <a:r>
              <a:rPr lang="en-US" sz="2400" dirty="0" smtClean="0"/>
              <a:t>if x relop y </a:t>
            </a:r>
            <a:r>
              <a:rPr lang="en-US" sz="2400" dirty="0" err="1" smtClean="0"/>
              <a:t>goto</a:t>
            </a:r>
            <a:r>
              <a:rPr lang="en-US" sz="2400" dirty="0" smtClean="0"/>
              <a:t> L                     conditional jump</a:t>
            </a:r>
          </a:p>
          <a:p>
            <a:pPr algn="just">
              <a:buNone/>
            </a:pPr>
            <a:r>
              <a:rPr lang="en-US" sz="2400" dirty="0" err="1" smtClean="0"/>
              <a:t>param</a:t>
            </a:r>
            <a:r>
              <a:rPr lang="en-US" sz="2400" dirty="0" smtClean="0"/>
              <a:t> x                                      procedure call</a:t>
            </a:r>
          </a:p>
          <a:p>
            <a:pPr algn="just">
              <a:buNone/>
            </a:pPr>
            <a:r>
              <a:rPr lang="en-US" sz="2400" dirty="0" smtClean="0"/>
              <a:t>call p n                                        procedure call</a:t>
            </a:r>
          </a:p>
          <a:p>
            <a:pPr algn="just">
              <a:buNone/>
            </a:pPr>
            <a:r>
              <a:rPr lang="en-US" sz="2400" dirty="0" smtClean="0"/>
              <a:t>return y                                      procedure call</a:t>
            </a:r>
          </a:p>
          <a:p>
            <a:pPr algn="just">
              <a:buNone/>
            </a:pPr>
            <a:r>
              <a:rPr lang="en-US" sz="2400" dirty="0" smtClean="0"/>
              <a:t>x:=y[</a:t>
            </a:r>
            <a:r>
              <a:rPr lang="en-US" sz="2400" dirty="0" err="1" smtClean="0"/>
              <a:t>i</a:t>
            </a:r>
            <a:r>
              <a:rPr lang="en-US" sz="2400" dirty="0" smtClean="0"/>
              <a:t>]                                         indexed assignment</a:t>
            </a:r>
          </a:p>
          <a:p>
            <a:pPr algn="just">
              <a:buNone/>
            </a:pPr>
            <a:r>
              <a:rPr lang="en-US" sz="2400" dirty="0" smtClean="0"/>
              <a:t>x[</a:t>
            </a:r>
            <a:r>
              <a:rPr lang="en-US" sz="2400" dirty="0" err="1" smtClean="0"/>
              <a:t>i</a:t>
            </a:r>
            <a:r>
              <a:rPr lang="en-US" sz="2400" dirty="0" smtClean="0"/>
              <a:t>]:=y                                         indexed assignment</a:t>
            </a:r>
          </a:p>
          <a:p>
            <a:pPr algn="just">
              <a:buNone/>
            </a:pPr>
            <a:r>
              <a:rPr lang="en-US" sz="2400" dirty="0" smtClean="0"/>
              <a:t>x:=&amp;y                                          pointer assignment</a:t>
            </a:r>
          </a:p>
          <a:p>
            <a:pPr algn="just">
              <a:buNone/>
            </a:pPr>
            <a:r>
              <a:rPr lang="en-US" sz="2400" dirty="0" smtClean="0"/>
              <a:t>x:=*y                                           pointer assignment</a:t>
            </a:r>
          </a:p>
          <a:p>
            <a:pPr algn="just">
              <a:buNone/>
            </a:pPr>
            <a:r>
              <a:rPr lang="en-US" sz="2400" dirty="0" smtClean="0"/>
              <a:t>*x=y                                            pointer assignment</a:t>
            </a:r>
          </a:p>
          <a:p>
            <a:pPr algn="just">
              <a:buNone/>
            </a:pPr>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algn="just"/>
            <a:endParaRPr lang="en-US" sz="2400" dirty="0" smtClean="0"/>
          </a:p>
          <a:p>
            <a:pPr algn="just"/>
            <a:r>
              <a:rPr lang="en-US" sz="2400" dirty="0" smtClean="0"/>
              <a:t>The three address code can be represented by:</a:t>
            </a:r>
          </a:p>
          <a:p>
            <a:pPr lvl="1" algn="just"/>
            <a:r>
              <a:rPr lang="en-US" sz="2400" dirty="0" smtClean="0"/>
              <a:t> </a:t>
            </a:r>
            <a:r>
              <a:rPr lang="en-US" sz="2400" b="1" dirty="0" smtClean="0"/>
              <a:t>Quadruples</a:t>
            </a:r>
            <a:r>
              <a:rPr lang="en-US" sz="2400" dirty="0" smtClean="0"/>
              <a:t> </a:t>
            </a:r>
          </a:p>
          <a:p>
            <a:pPr lvl="1" algn="just"/>
            <a:endParaRPr lang="en-US" sz="2400" dirty="0" smtClean="0"/>
          </a:p>
          <a:p>
            <a:pPr lvl="1" algn="just"/>
            <a:r>
              <a:rPr lang="en-US" sz="2400" dirty="0" smtClean="0"/>
              <a:t> </a:t>
            </a:r>
            <a:r>
              <a:rPr lang="en-US" sz="2400" b="1" dirty="0" smtClean="0"/>
              <a:t>Triples </a:t>
            </a:r>
            <a:r>
              <a:rPr lang="en-US" sz="2400" b="1" smtClean="0"/>
              <a:t>and </a:t>
            </a:r>
          </a:p>
          <a:p>
            <a:pPr lvl="1" algn="just"/>
            <a:endParaRPr lang="en-US" sz="2400" b="1" dirty="0" smtClean="0"/>
          </a:p>
          <a:p>
            <a:pPr lvl="1" algn="just"/>
            <a:r>
              <a:rPr lang="en-US" sz="2400" b="1" dirty="0" smtClean="0"/>
              <a:t>Indirect triples</a:t>
            </a:r>
            <a:r>
              <a:rPr lang="en-US" sz="2400" dirty="0" smtClean="0"/>
              <a:t>.</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39718"/>
          </a:xfrm>
        </p:spPr>
        <p:txBody>
          <a:bodyPr>
            <a:normAutofit fontScale="90000"/>
          </a:bodyPr>
          <a:lstStyle/>
          <a:p>
            <a:r>
              <a:rPr lang="en-US" b="1" dirty="0" smtClean="0"/>
              <a:t>Quadruple</a:t>
            </a:r>
            <a:endParaRPr lang="en-US" dirty="0"/>
          </a:p>
        </p:txBody>
      </p:sp>
      <p:sp>
        <p:nvSpPr>
          <p:cNvPr id="3" name="Content Placeholder 2"/>
          <p:cNvSpPr>
            <a:spLocks noGrp="1"/>
          </p:cNvSpPr>
          <p:nvPr>
            <p:ph idx="1"/>
          </p:nvPr>
        </p:nvSpPr>
        <p:spPr>
          <a:xfrm>
            <a:off x="457200" y="714356"/>
            <a:ext cx="8229600" cy="5643602"/>
          </a:xfrm>
        </p:spPr>
        <p:txBody>
          <a:bodyPr>
            <a:noAutofit/>
          </a:bodyPr>
          <a:lstStyle/>
          <a:p>
            <a:pPr marL="0" indent="17463" algn="just" fontAlgn="base">
              <a:buNone/>
            </a:pPr>
            <a:r>
              <a:rPr lang="en-US" sz="2400" dirty="0" smtClean="0"/>
              <a:t>It is structure with consist of 4 fields namely op, arg1, arg2 and result. </a:t>
            </a:r>
          </a:p>
          <a:p>
            <a:pPr marL="400050" lvl="1" indent="17463" algn="just" fontAlgn="base"/>
            <a:r>
              <a:rPr lang="en-US" sz="2400" b="1" dirty="0" smtClean="0"/>
              <a:t>op</a:t>
            </a:r>
            <a:r>
              <a:rPr lang="en-US" sz="2400" dirty="0" smtClean="0"/>
              <a:t> denotes the operator </a:t>
            </a:r>
          </a:p>
          <a:p>
            <a:pPr marL="400050" lvl="1" indent="17463" algn="just" fontAlgn="base"/>
            <a:r>
              <a:rPr lang="en-US" sz="2400" b="1" dirty="0" smtClean="0"/>
              <a:t>arg1</a:t>
            </a:r>
            <a:r>
              <a:rPr lang="en-US" sz="2400" dirty="0" smtClean="0"/>
              <a:t> and </a:t>
            </a:r>
            <a:r>
              <a:rPr lang="en-US" sz="2400" b="1" dirty="0" smtClean="0"/>
              <a:t>arg2</a:t>
            </a:r>
            <a:r>
              <a:rPr lang="en-US" sz="2400" dirty="0" smtClean="0"/>
              <a:t> denotes the two operands and </a:t>
            </a:r>
          </a:p>
          <a:p>
            <a:pPr marL="400050" lvl="1" indent="17463" algn="just" fontAlgn="base"/>
            <a:r>
              <a:rPr lang="en-US" sz="2400" b="1" dirty="0" smtClean="0"/>
              <a:t>result</a:t>
            </a:r>
            <a:r>
              <a:rPr lang="en-US" sz="2400" dirty="0" smtClean="0"/>
              <a:t> is used to store the result of the expression.</a:t>
            </a:r>
          </a:p>
          <a:p>
            <a:pPr algn="just" fontAlgn="base">
              <a:buNone/>
            </a:pPr>
            <a:r>
              <a:rPr lang="en-US" sz="2400" b="1" dirty="0" smtClean="0"/>
              <a:t>Advantage :</a:t>
            </a:r>
            <a:endParaRPr lang="en-US" sz="2400" dirty="0" smtClean="0"/>
          </a:p>
          <a:p>
            <a:pPr algn="just" fontAlgn="base"/>
            <a:r>
              <a:rPr lang="en-US" sz="2400" dirty="0" smtClean="0"/>
              <a:t>Easy to rearrange code for global optimization.</a:t>
            </a:r>
          </a:p>
          <a:p>
            <a:pPr marL="0" indent="0" algn="just" fontAlgn="base"/>
            <a:r>
              <a:rPr lang="en-US" sz="2400" dirty="0" smtClean="0"/>
              <a:t>   Can quickly access value of temporary variables using </a:t>
            </a:r>
          </a:p>
          <a:p>
            <a:pPr marL="0" indent="0" algn="just" fontAlgn="base">
              <a:buNone/>
            </a:pPr>
            <a:r>
              <a:rPr lang="en-US" sz="2400" dirty="0" smtClean="0"/>
              <a:t>     symbol table.</a:t>
            </a:r>
          </a:p>
          <a:p>
            <a:pPr algn="just" fontAlgn="base">
              <a:buNone/>
            </a:pPr>
            <a:r>
              <a:rPr lang="en-US" sz="2400" b="1" dirty="0" smtClean="0"/>
              <a:t>Disadvantage :</a:t>
            </a:r>
            <a:endParaRPr lang="en-US" sz="2400" dirty="0" smtClean="0"/>
          </a:p>
          <a:p>
            <a:pPr algn="just" fontAlgn="base"/>
            <a:r>
              <a:rPr lang="en-US" sz="2400" dirty="0" smtClean="0"/>
              <a:t>Contain lot of temporaries.</a:t>
            </a:r>
          </a:p>
          <a:p>
            <a:pPr marL="0" indent="0" algn="just" fontAlgn="base"/>
            <a:r>
              <a:rPr lang="en-US" sz="2400" dirty="0" smtClean="0"/>
              <a:t>    Temporary variable creation increases time and space   </a:t>
            </a:r>
          </a:p>
          <a:p>
            <a:pPr marL="0" indent="0" algn="just" fontAlgn="base">
              <a:buNone/>
            </a:pPr>
            <a:r>
              <a:rPr lang="en-US" sz="2400" dirty="0" smtClean="0"/>
              <a:t>      complexity.</a:t>
            </a:r>
          </a:p>
          <a:p>
            <a:pPr algn="just" fontAlgn="base">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00066"/>
          </a:xfrm>
        </p:spPr>
        <p:txBody>
          <a:bodyPr>
            <a:normAutofit fontScale="90000"/>
          </a:bodyPr>
          <a:lstStyle/>
          <a:p>
            <a:r>
              <a:rPr lang="en-IN" dirty="0" smtClean="0"/>
              <a:t>Syntax Directed Translation(SDT)</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pPr algn="just">
              <a:spcBef>
                <a:spcPts val="1200"/>
              </a:spcBef>
            </a:pPr>
            <a:r>
              <a:rPr lang="en-IN" sz="2400" dirty="0" smtClean="0"/>
              <a:t>The notational framework for intermediate code generation is an extension of context-free grammar called syntax-directed translation scheme.</a:t>
            </a:r>
          </a:p>
          <a:p>
            <a:pPr algn="just">
              <a:spcBef>
                <a:spcPts val="1200"/>
              </a:spcBef>
            </a:pPr>
            <a:r>
              <a:rPr lang="en-IN" sz="2400" dirty="0" smtClean="0"/>
              <a:t>It allows subroutines or semantic actions to be attached to the productions of a CFG.</a:t>
            </a:r>
          </a:p>
          <a:p>
            <a:pPr algn="just">
              <a:spcBef>
                <a:spcPts val="1200"/>
              </a:spcBef>
            </a:pPr>
            <a:r>
              <a:rPr lang="en-US" sz="2400" dirty="0" smtClean="0"/>
              <a:t>Grammar symbols are associated with </a:t>
            </a:r>
            <a:r>
              <a:rPr lang="en-US" sz="2400" b="1" dirty="0" smtClean="0"/>
              <a:t>attributes </a:t>
            </a:r>
            <a:r>
              <a:rPr lang="en-US" sz="2400" dirty="0" smtClean="0"/>
              <a:t>to associate information with the programming language constructs that they represent.</a:t>
            </a:r>
          </a:p>
          <a:p>
            <a:pPr>
              <a:spcBef>
                <a:spcPts val="1200"/>
              </a:spcBef>
            </a:pPr>
            <a:r>
              <a:rPr lang="en-US" sz="2400" dirty="0" smtClean="0"/>
              <a:t>Values of these attributes are evaluated by the </a:t>
            </a:r>
            <a:r>
              <a:rPr lang="en-US" sz="2400" b="1" dirty="0" smtClean="0"/>
              <a:t>semantic rules </a:t>
            </a:r>
            <a:r>
              <a:rPr lang="en-US" sz="2400" dirty="0" smtClean="0"/>
              <a:t>associated with the production rules.</a:t>
            </a:r>
          </a:p>
          <a:p>
            <a:pPr>
              <a:spcBef>
                <a:spcPts val="1200"/>
              </a:spcBef>
              <a:buNone/>
            </a:pPr>
            <a:r>
              <a:rPr lang="en-US" sz="2400" b="1" dirty="0" smtClean="0"/>
              <a:t>	Grammar + semantic rule = SDT (syntax directed translation)  </a:t>
            </a:r>
          </a:p>
          <a:p>
            <a:pPr>
              <a:spcBef>
                <a:spcPts val="1200"/>
              </a:spcBef>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329642" cy="5554683"/>
          </a:xfrm>
        </p:spPr>
        <p:txBody>
          <a:bodyPr>
            <a:normAutofit/>
          </a:bodyPr>
          <a:lstStyle/>
          <a:p>
            <a:pPr algn="just" fontAlgn="base">
              <a:buNone/>
            </a:pPr>
            <a:r>
              <a:rPr lang="en-US" sz="2400" b="1" dirty="0" smtClean="0"/>
              <a:t>Example : </a:t>
            </a:r>
            <a:r>
              <a:rPr lang="en-US" sz="2400" dirty="0" smtClean="0"/>
              <a:t>Consider expression a = b * – c + b * – c.</a:t>
            </a:r>
          </a:p>
          <a:p>
            <a:pPr algn="just" fontAlgn="base">
              <a:buNone/>
            </a:pPr>
            <a:r>
              <a:rPr lang="en-US" sz="2400" dirty="0" smtClean="0"/>
              <a:t>The three address code is:</a:t>
            </a:r>
          </a:p>
          <a:p>
            <a:pPr algn="just">
              <a:buNone/>
            </a:pPr>
            <a:r>
              <a:rPr lang="en-US" sz="2400" dirty="0" smtClean="0"/>
              <a:t>t1 = </a:t>
            </a:r>
            <a:r>
              <a:rPr lang="en-US" sz="2400" dirty="0" err="1" smtClean="0"/>
              <a:t>uminus</a:t>
            </a:r>
            <a:r>
              <a:rPr lang="en-US" sz="2400" dirty="0" smtClean="0"/>
              <a:t> c </a:t>
            </a:r>
          </a:p>
          <a:p>
            <a:pPr algn="just">
              <a:buNone/>
            </a:pPr>
            <a:r>
              <a:rPr lang="en-US" sz="2400" dirty="0" smtClean="0"/>
              <a:t>t2 = b * t1 </a:t>
            </a:r>
          </a:p>
          <a:p>
            <a:pPr algn="just">
              <a:buNone/>
            </a:pPr>
            <a:r>
              <a:rPr lang="en-US" sz="2400" dirty="0" smtClean="0"/>
              <a:t>t3 = </a:t>
            </a:r>
            <a:r>
              <a:rPr lang="en-US" sz="2400" dirty="0" err="1" smtClean="0"/>
              <a:t>uminus</a:t>
            </a:r>
            <a:r>
              <a:rPr lang="en-US" sz="2400" dirty="0" smtClean="0"/>
              <a:t> c </a:t>
            </a:r>
          </a:p>
          <a:p>
            <a:pPr algn="just">
              <a:buNone/>
            </a:pPr>
            <a:r>
              <a:rPr lang="en-US" sz="2400" dirty="0" smtClean="0"/>
              <a:t>t4 = b * t3 </a:t>
            </a:r>
          </a:p>
          <a:p>
            <a:pPr algn="just">
              <a:buNone/>
            </a:pPr>
            <a:r>
              <a:rPr lang="en-US" sz="2400" dirty="0" smtClean="0"/>
              <a:t>t5 = t2 + t4 </a:t>
            </a:r>
          </a:p>
          <a:p>
            <a:pPr algn="just">
              <a:buNone/>
            </a:pPr>
            <a:r>
              <a:rPr lang="en-US" sz="2400" dirty="0" smtClean="0"/>
              <a:t>a = t5</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50</a:t>
            </a:fld>
            <a:endParaRPr lang="en-US"/>
          </a:p>
        </p:txBody>
      </p:sp>
      <p:pic>
        <p:nvPicPr>
          <p:cNvPr id="184322" name="Picture 2" descr="https://media.geeksforgeeks.org/wp-content/uploads/20190911110401/Capture888.jpg"/>
          <p:cNvPicPr>
            <a:picLocks noChangeAspect="1" noChangeArrowheads="1"/>
          </p:cNvPicPr>
          <p:nvPr/>
        </p:nvPicPr>
        <p:blipFill>
          <a:blip r:embed="rId2"/>
          <a:srcRect/>
          <a:stretch>
            <a:fillRect/>
          </a:stretch>
        </p:blipFill>
        <p:spPr bwMode="auto">
          <a:xfrm>
            <a:off x="2857488" y="2214554"/>
            <a:ext cx="5715040" cy="3548067"/>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US" b="1" dirty="0" smtClean="0"/>
              <a:t>Triples</a:t>
            </a:r>
            <a:endParaRPr lang="en-US" dirty="0"/>
          </a:p>
        </p:txBody>
      </p:sp>
      <p:sp>
        <p:nvSpPr>
          <p:cNvPr id="3" name="Content Placeholder 2"/>
          <p:cNvSpPr>
            <a:spLocks noGrp="1"/>
          </p:cNvSpPr>
          <p:nvPr>
            <p:ph idx="1"/>
          </p:nvPr>
        </p:nvSpPr>
        <p:spPr>
          <a:xfrm>
            <a:off x="571472" y="714356"/>
            <a:ext cx="8229600" cy="5411807"/>
          </a:xfrm>
        </p:spPr>
        <p:txBody>
          <a:bodyPr>
            <a:normAutofit/>
          </a:bodyPr>
          <a:lstStyle/>
          <a:p>
            <a:pPr marL="0" indent="0" algn="just" fontAlgn="base"/>
            <a:r>
              <a:rPr lang="en-US" sz="2400" dirty="0" smtClean="0"/>
              <a:t>  Doesn’t make use of extra temporary variable.</a:t>
            </a:r>
          </a:p>
          <a:p>
            <a:pPr marL="0" indent="0" algn="just" fontAlgn="base"/>
            <a:r>
              <a:rPr lang="en-US" sz="2400" dirty="0" smtClean="0"/>
              <a:t>  A reference to another triple’s value is needed, a pointer to   </a:t>
            </a:r>
          </a:p>
          <a:p>
            <a:pPr marL="0" indent="0" algn="just" fontAlgn="base">
              <a:buNone/>
            </a:pPr>
            <a:r>
              <a:rPr lang="en-US" sz="2400" dirty="0" smtClean="0"/>
              <a:t>   that triple is used. </a:t>
            </a:r>
          </a:p>
          <a:p>
            <a:pPr marL="0" indent="0" algn="just" fontAlgn="base"/>
            <a:r>
              <a:rPr lang="en-US" sz="2400" dirty="0" smtClean="0"/>
              <a:t>  So, it consist of only three fields namely </a:t>
            </a:r>
            <a:r>
              <a:rPr lang="en-US" sz="2400" b="1" dirty="0" smtClean="0"/>
              <a:t>op, arg1 </a:t>
            </a:r>
            <a:r>
              <a:rPr lang="en-US" sz="2400" dirty="0" smtClean="0"/>
              <a:t>and </a:t>
            </a:r>
            <a:r>
              <a:rPr lang="en-US" sz="2400" b="1" dirty="0" smtClean="0"/>
              <a:t>arg2</a:t>
            </a:r>
            <a:r>
              <a:rPr lang="en-US" sz="2400" dirty="0" smtClean="0"/>
              <a:t>.</a:t>
            </a:r>
          </a:p>
          <a:p>
            <a:pPr algn="just" fontAlgn="base">
              <a:buNone/>
            </a:pPr>
            <a:endParaRPr lang="en-US" sz="2400" b="1" dirty="0" smtClean="0"/>
          </a:p>
          <a:p>
            <a:pPr algn="just" fontAlgn="base">
              <a:buNone/>
            </a:pPr>
            <a:r>
              <a:rPr lang="en-US" sz="2400" b="1" dirty="0" smtClean="0"/>
              <a:t>Disadvantage :</a:t>
            </a:r>
            <a:endParaRPr lang="en-US" sz="2400" dirty="0" smtClean="0"/>
          </a:p>
          <a:p>
            <a:pPr algn="just" fontAlgn="base"/>
            <a:r>
              <a:rPr lang="en-US" sz="2400" dirty="0" smtClean="0"/>
              <a:t>Temporaries are implicit and difficult to rearrange code.</a:t>
            </a:r>
          </a:p>
          <a:p>
            <a:pPr algn="just" fontAlgn="base"/>
            <a:r>
              <a:rPr lang="en-US" sz="2400" dirty="0" smtClean="0"/>
              <a:t>It is difficult to optimize because optimization involves moving intermediate code. When a triple is moved, any other triple referring to it must be updated also. </a:t>
            </a:r>
          </a:p>
          <a:p>
            <a:pPr algn="just" fontAlgn="base"/>
            <a:r>
              <a:rPr lang="en-US" sz="2400" dirty="0" smtClean="0"/>
              <a:t>With help of pointer one can directly access symbol table entry.</a:t>
            </a:r>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lgn="just">
              <a:buNone/>
            </a:pPr>
            <a:r>
              <a:rPr lang="en-US" sz="2400" b="1" dirty="0" smtClean="0"/>
              <a:t>Example :</a:t>
            </a:r>
            <a:r>
              <a:rPr lang="en-US" sz="2400" dirty="0" smtClean="0"/>
              <a:t> Consider expression a = b * – c + b * – c</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52</a:t>
            </a:fld>
            <a:endParaRPr lang="en-US"/>
          </a:p>
        </p:txBody>
      </p:sp>
      <p:pic>
        <p:nvPicPr>
          <p:cNvPr id="211970" name="Picture 2" descr="https://media.geeksforgeeks.org/wp-content/uploads/ty-2.png"/>
          <p:cNvPicPr>
            <a:picLocks noChangeAspect="1" noChangeArrowheads="1"/>
          </p:cNvPicPr>
          <p:nvPr/>
        </p:nvPicPr>
        <p:blipFill>
          <a:blip r:embed="rId2"/>
          <a:srcRect/>
          <a:stretch>
            <a:fillRect/>
          </a:stretch>
        </p:blipFill>
        <p:spPr bwMode="auto">
          <a:xfrm>
            <a:off x="3643306" y="1857364"/>
            <a:ext cx="5010153" cy="3438526"/>
          </a:xfrm>
          <a:prstGeom prst="rect">
            <a:avLst/>
          </a:prstGeom>
          <a:noFill/>
        </p:spPr>
      </p:pic>
      <p:pic>
        <p:nvPicPr>
          <p:cNvPr id="8" name="Picture 2" descr="https://media.geeksforgeeks.org/wp-content/uploads/20190911110401/Capture888.jpg"/>
          <p:cNvPicPr>
            <a:picLocks noChangeAspect="1" noChangeArrowheads="1"/>
          </p:cNvPicPr>
          <p:nvPr/>
        </p:nvPicPr>
        <p:blipFill>
          <a:blip r:embed="rId3"/>
          <a:srcRect/>
          <a:stretch>
            <a:fillRect/>
          </a:stretch>
        </p:blipFill>
        <p:spPr bwMode="auto">
          <a:xfrm>
            <a:off x="0" y="3143248"/>
            <a:ext cx="3286116" cy="2483647"/>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IN" dirty="0" smtClean="0"/>
              <a:t>Triples </a:t>
            </a:r>
            <a:r>
              <a:rPr lang="en-IN" dirty="0" err="1" smtClean="0"/>
              <a:t>Eg</a:t>
            </a:r>
            <a:r>
              <a:rPr lang="en-IN" dirty="0" smtClean="0"/>
              <a:t>.</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pPr algn="just">
              <a:buNone/>
            </a:pPr>
            <a:r>
              <a:rPr lang="en-US" sz="2400" dirty="0" smtClean="0"/>
              <a:t>Unconditional jump: </a:t>
            </a:r>
          </a:p>
          <a:p>
            <a:pPr algn="just">
              <a:buNone/>
            </a:pPr>
            <a:r>
              <a:rPr lang="en-US" sz="2400" dirty="0" err="1" smtClean="0"/>
              <a:t>goto</a:t>
            </a:r>
            <a:r>
              <a:rPr lang="en-US" sz="2400" dirty="0" smtClean="0"/>
              <a:t> L     // for label Triples</a:t>
            </a:r>
          </a:p>
          <a:p>
            <a:pPr algn="just">
              <a:buNone/>
            </a:pPr>
            <a:endParaRPr lang="en-IN" sz="2400" dirty="0" smtClean="0"/>
          </a:p>
          <a:p>
            <a:pPr algn="just">
              <a:buNone/>
            </a:pPr>
            <a:endParaRPr lang="en-IN" sz="2400" dirty="0" smtClean="0"/>
          </a:p>
          <a:p>
            <a:pPr algn="just">
              <a:buNone/>
            </a:pPr>
            <a:endParaRPr lang="en-IN" sz="2400" dirty="0" smtClean="0"/>
          </a:p>
          <a:p>
            <a:pPr algn="just">
              <a:buNone/>
            </a:pPr>
            <a:r>
              <a:rPr lang="en-US" sz="2400" dirty="0" smtClean="0"/>
              <a:t>Conditional jump: </a:t>
            </a:r>
          </a:p>
          <a:p>
            <a:pPr algn="just">
              <a:buNone/>
            </a:pPr>
            <a:r>
              <a:rPr lang="en-US" sz="2400" dirty="0" smtClean="0"/>
              <a:t>if x &lt; y </a:t>
            </a:r>
            <a:r>
              <a:rPr lang="en-US" sz="2400" dirty="0" err="1" smtClean="0"/>
              <a:t>goto</a:t>
            </a:r>
            <a:r>
              <a:rPr lang="en-US" sz="2400" dirty="0" smtClean="0"/>
              <a:t> L</a:t>
            </a:r>
          </a:p>
          <a:p>
            <a:pPr algn="just">
              <a:buNone/>
            </a:pPr>
            <a:endParaRPr lang="en-US" sz="2400" dirty="0" smtClean="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53</a:t>
            </a:fld>
            <a:endParaRPr lang="en-US"/>
          </a:p>
        </p:txBody>
      </p:sp>
      <p:graphicFrame>
        <p:nvGraphicFramePr>
          <p:cNvPr id="7" name="Table 6"/>
          <p:cNvGraphicFramePr>
            <a:graphicFrameLocks noGrp="1"/>
          </p:cNvGraphicFramePr>
          <p:nvPr/>
        </p:nvGraphicFramePr>
        <p:xfrm>
          <a:off x="642910" y="2071678"/>
          <a:ext cx="2714643" cy="857256"/>
        </p:xfrm>
        <a:graphic>
          <a:graphicData uri="http://schemas.openxmlformats.org/drawingml/2006/table">
            <a:tbl>
              <a:tblPr firstRow="1" bandRow="1">
                <a:tableStyleId>{5C22544A-7EE6-4342-B048-85BDC9FD1C3A}</a:tableStyleId>
              </a:tblPr>
              <a:tblGrid>
                <a:gridCol w="904881"/>
                <a:gridCol w="904881"/>
                <a:gridCol w="904881"/>
              </a:tblGrid>
              <a:tr h="4286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op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28628">
                <a:tc>
                  <a:txBody>
                    <a:bodyPr/>
                    <a:lstStyle/>
                    <a:p>
                      <a:pPr algn="ctr"/>
                      <a:r>
                        <a:rPr lang="en-US" sz="2000" dirty="0" err="1" smtClean="0"/>
                        <a:t>goto</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L </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graphicFrame>
        <p:nvGraphicFramePr>
          <p:cNvPr id="8" name="Table 7"/>
          <p:cNvGraphicFramePr>
            <a:graphicFrameLocks noGrp="1"/>
          </p:cNvGraphicFramePr>
          <p:nvPr/>
        </p:nvGraphicFramePr>
        <p:xfrm>
          <a:off x="642910" y="4286256"/>
          <a:ext cx="2714643" cy="1285884"/>
        </p:xfrm>
        <a:graphic>
          <a:graphicData uri="http://schemas.openxmlformats.org/drawingml/2006/table">
            <a:tbl>
              <a:tblPr firstRow="1" bandRow="1">
                <a:tableStyleId>{5C22544A-7EE6-4342-B048-85BDC9FD1C3A}</a:tableStyleId>
              </a:tblPr>
              <a:tblGrid>
                <a:gridCol w="904881"/>
                <a:gridCol w="904881"/>
                <a:gridCol w="904881"/>
              </a:tblGrid>
              <a:tr h="4286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op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28628">
                <a:tc>
                  <a:txBody>
                    <a:bodyPr/>
                    <a:lstStyle/>
                    <a:p>
                      <a:pPr algn="ctr"/>
                      <a:r>
                        <a:rPr lang="en-IN" sz="2000" dirty="0" smtClean="0">
                          <a:solidFill>
                            <a:schemeClr val="tx1"/>
                          </a:solidFill>
                        </a:rPr>
                        <a:t>&lt;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x</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smtClean="0">
                          <a:solidFill>
                            <a:schemeClr val="tx1"/>
                          </a:solidFill>
                        </a:rPr>
                        <a:t>y</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28628">
                <a:tc>
                  <a:txBody>
                    <a:bodyPr/>
                    <a:lstStyle/>
                    <a:p>
                      <a:pPr algn="ctr"/>
                      <a:r>
                        <a:rPr lang="en-IN" sz="2000" dirty="0" smtClean="0">
                          <a:solidFill>
                            <a:schemeClr val="tx1"/>
                          </a:solidFill>
                        </a:rPr>
                        <a:t>if</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(0)</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smtClean="0">
                          <a:solidFill>
                            <a:schemeClr val="tx1"/>
                          </a:solidFill>
                        </a:rPr>
                        <a:t>L</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sp>
        <p:nvSpPr>
          <p:cNvPr id="9" name="TextBox 8"/>
          <p:cNvSpPr txBox="1"/>
          <p:nvPr/>
        </p:nvSpPr>
        <p:spPr>
          <a:xfrm>
            <a:off x="285720" y="4714884"/>
            <a:ext cx="442750" cy="369332"/>
          </a:xfrm>
          <a:prstGeom prst="rect">
            <a:avLst/>
          </a:prstGeom>
          <a:noFill/>
        </p:spPr>
        <p:txBody>
          <a:bodyPr wrap="none" rtlCol="0">
            <a:spAutoFit/>
          </a:bodyPr>
          <a:lstStyle/>
          <a:p>
            <a:r>
              <a:rPr lang="en-IN" dirty="0" smtClean="0"/>
              <a:t>(0)</a:t>
            </a:r>
            <a:endParaRPr lang="en-US" dirty="0"/>
          </a:p>
        </p:txBody>
      </p:sp>
      <p:sp>
        <p:nvSpPr>
          <p:cNvPr id="10" name="TextBox 9"/>
          <p:cNvSpPr txBox="1"/>
          <p:nvPr/>
        </p:nvSpPr>
        <p:spPr>
          <a:xfrm>
            <a:off x="285720" y="5202808"/>
            <a:ext cx="442750" cy="369332"/>
          </a:xfrm>
          <a:prstGeom prst="rect">
            <a:avLst/>
          </a:prstGeom>
          <a:noFill/>
        </p:spPr>
        <p:txBody>
          <a:bodyPr wrap="none" rtlCol="0">
            <a:spAutoFit/>
          </a:bodyPr>
          <a:lstStyle/>
          <a:p>
            <a:r>
              <a:rPr lang="en-IN" dirty="0" smtClean="0"/>
              <a:t>(1)</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lgn="just">
              <a:buNone/>
            </a:pPr>
            <a:r>
              <a:rPr lang="en-US" sz="2400" dirty="0" smtClean="0"/>
              <a:t>Indexed statements: </a:t>
            </a:r>
          </a:p>
          <a:p>
            <a:pPr algn="just">
              <a:buNone/>
            </a:pPr>
            <a:r>
              <a:rPr lang="en-US" sz="2400" dirty="0" smtClean="0"/>
              <a:t>x := y[</a:t>
            </a:r>
            <a:r>
              <a:rPr lang="en-US" sz="2400" dirty="0" err="1" smtClean="0"/>
              <a:t>i</a:t>
            </a:r>
            <a:r>
              <a:rPr lang="en-US" sz="2400" dirty="0" smtClean="0"/>
              <a:t>]</a:t>
            </a:r>
          </a:p>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IN" sz="2400" dirty="0" smtClean="0"/>
          </a:p>
          <a:p>
            <a:pPr algn="just">
              <a:buNone/>
            </a:pPr>
            <a:r>
              <a:rPr lang="en-US" sz="2400" dirty="0" smtClean="0"/>
              <a:t> x[</a:t>
            </a:r>
            <a:r>
              <a:rPr lang="en-US" sz="2400" dirty="0" err="1" smtClean="0"/>
              <a:t>i</a:t>
            </a:r>
            <a:r>
              <a:rPr lang="en-US" sz="2400" dirty="0" smtClean="0"/>
              <a:t>] := y</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54</a:t>
            </a:fld>
            <a:endParaRPr lang="en-US"/>
          </a:p>
        </p:txBody>
      </p:sp>
      <p:graphicFrame>
        <p:nvGraphicFramePr>
          <p:cNvPr id="8" name="Table 7"/>
          <p:cNvGraphicFramePr>
            <a:graphicFrameLocks noGrp="1"/>
          </p:cNvGraphicFramePr>
          <p:nvPr/>
        </p:nvGraphicFramePr>
        <p:xfrm>
          <a:off x="642910" y="1785926"/>
          <a:ext cx="2714643" cy="1285884"/>
        </p:xfrm>
        <a:graphic>
          <a:graphicData uri="http://schemas.openxmlformats.org/drawingml/2006/table">
            <a:tbl>
              <a:tblPr firstRow="1" bandRow="1">
                <a:tableStyleId>{5C22544A-7EE6-4342-B048-85BDC9FD1C3A}</a:tableStyleId>
              </a:tblPr>
              <a:tblGrid>
                <a:gridCol w="904881"/>
                <a:gridCol w="904881"/>
                <a:gridCol w="904881"/>
              </a:tblGrid>
              <a:tr h="4286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op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28628">
                <a:tc>
                  <a:txBody>
                    <a:bodyPr/>
                    <a:lstStyle/>
                    <a:p>
                      <a:pPr algn="ctr"/>
                      <a:r>
                        <a:rPr lang="en-IN"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y</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err="1" smtClean="0">
                          <a:solidFill>
                            <a:schemeClr val="tx1"/>
                          </a:solidFill>
                        </a:rPr>
                        <a:t>i</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28628">
                <a:tc>
                  <a:txBody>
                    <a:bodyPr/>
                    <a:lstStyle/>
                    <a:p>
                      <a:pPr algn="ctr"/>
                      <a:r>
                        <a:rPr lang="en-IN"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x</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smtClean="0">
                          <a:solidFill>
                            <a:schemeClr val="tx1"/>
                          </a:solidFill>
                        </a:rPr>
                        <a:t>(0)</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sp>
        <p:nvSpPr>
          <p:cNvPr id="9" name="TextBox 8"/>
          <p:cNvSpPr txBox="1"/>
          <p:nvPr/>
        </p:nvSpPr>
        <p:spPr>
          <a:xfrm>
            <a:off x="214282" y="2214554"/>
            <a:ext cx="442750" cy="369332"/>
          </a:xfrm>
          <a:prstGeom prst="rect">
            <a:avLst/>
          </a:prstGeom>
          <a:noFill/>
        </p:spPr>
        <p:txBody>
          <a:bodyPr wrap="none" rtlCol="0">
            <a:spAutoFit/>
          </a:bodyPr>
          <a:lstStyle/>
          <a:p>
            <a:r>
              <a:rPr lang="en-IN" dirty="0" smtClean="0"/>
              <a:t>(0)</a:t>
            </a:r>
            <a:endParaRPr lang="en-US" dirty="0"/>
          </a:p>
        </p:txBody>
      </p:sp>
      <p:sp>
        <p:nvSpPr>
          <p:cNvPr id="10" name="TextBox 9"/>
          <p:cNvSpPr txBox="1"/>
          <p:nvPr/>
        </p:nvSpPr>
        <p:spPr>
          <a:xfrm>
            <a:off x="214282" y="2702478"/>
            <a:ext cx="442750" cy="369332"/>
          </a:xfrm>
          <a:prstGeom prst="rect">
            <a:avLst/>
          </a:prstGeom>
          <a:noFill/>
        </p:spPr>
        <p:txBody>
          <a:bodyPr wrap="none" rtlCol="0">
            <a:spAutoFit/>
          </a:bodyPr>
          <a:lstStyle/>
          <a:p>
            <a:r>
              <a:rPr lang="en-IN" dirty="0" smtClean="0"/>
              <a:t>(1)</a:t>
            </a:r>
            <a:endParaRPr lang="en-US" dirty="0"/>
          </a:p>
        </p:txBody>
      </p:sp>
      <p:graphicFrame>
        <p:nvGraphicFramePr>
          <p:cNvPr id="11" name="Table 10"/>
          <p:cNvGraphicFramePr>
            <a:graphicFrameLocks noGrp="1"/>
          </p:cNvGraphicFramePr>
          <p:nvPr/>
        </p:nvGraphicFramePr>
        <p:xfrm>
          <a:off x="795310" y="4429132"/>
          <a:ext cx="2714643" cy="1285884"/>
        </p:xfrm>
        <a:graphic>
          <a:graphicData uri="http://schemas.openxmlformats.org/drawingml/2006/table">
            <a:tbl>
              <a:tblPr firstRow="1" bandRow="1">
                <a:tableStyleId>{5C22544A-7EE6-4342-B048-85BDC9FD1C3A}</a:tableStyleId>
              </a:tblPr>
              <a:tblGrid>
                <a:gridCol w="904881"/>
                <a:gridCol w="904881"/>
                <a:gridCol w="904881"/>
              </a:tblGrid>
              <a:tr h="4286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op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28628">
                <a:tc>
                  <a:txBody>
                    <a:bodyPr/>
                    <a:lstStyle/>
                    <a:p>
                      <a:pPr algn="ctr"/>
                      <a:r>
                        <a:rPr lang="en-IN"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x</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err="1" smtClean="0">
                          <a:solidFill>
                            <a:schemeClr val="tx1"/>
                          </a:solidFill>
                        </a:rPr>
                        <a:t>i</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28628">
                <a:tc>
                  <a:txBody>
                    <a:bodyPr/>
                    <a:lstStyle/>
                    <a:p>
                      <a:pPr algn="ctr"/>
                      <a:r>
                        <a:rPr lang="en-IN"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(0)</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smtClean="0">
                          <a:solidFill>
                            <a:schemeClr val="tx1"/>
                          </a:solidFill>
                        </a:rPr>
                        <a:t>y</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sp>
        <p:nvSpPr>
          <p:cNvPr id="12" name="TextBox 11"/>
          <p:cNvSpPr txBox="1"/>
          <p:nvPr/>
        </p:nvSpPr>
        <p:spPr>
          <a:xfrm>
            <a:off x="357158" y="4857760"/>
            <a:ext cx="442750" cy="369332"/>
          </a:xfrm>
          <a:prstGeom prst="rect">
            <a:avLst/>
          </a:prstGeom>
          <a:noFill/>
        </p:spPr>
        <p:txBody>
          <a:bodyPr wrap="none" rtlCol="0">
            <a:spAutoFit/>
          </a:bodyPr>
          <a:lstStyle/>
          <a:p>
            <a:r>
              <a:rPr lang="en-IN" dirty="0" smtClean="0"/>
              <a:t>(0)</a:t>
            </a:r>
            <a:endParaRPr lang="en-US" dirty="0"/>
          </a:p>
        </p:txBody>
      </p:sp>
      <p:sp>
        <p:nvSpPr>
          <p:cNvPr id="13" name="TextBox 12"/>
          <p:cNvSpPr txBox="1"/>
          <p:nvPr/>
        </p:nvSpPr>
        <p:spPr>
          <a:xfrm>
            <a:off x="357158" y="5345684"/>
            <a:ext cx="442750" cy="369332"/>
          </a:xfrm>
          <a:prstGeom prst="rect">
            <a:avLst/>
          </a:prstGeom>
          <a:noFill/>
        </p:spPr>
        <p:txBody>
          <a:bodyPr wrap="none" rtlCol="0">
            <a:spAutoFit/>
          </a:bodyPr>
          <a:lstStyle/>
          <a:p>
            <a:r>
              <a:rPr lang="en-IN" dirty="0" smtClean="0"/>
              <a:t>(1)</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b="1" dirty="0" smtClean="0"/>
              <a:t>Indirect Triples</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pPr algn="just"/>
            <a:r>
              <a:rPr lang="en-US" sz="2400" dirty="0" smtClean="0"/>
              <a:t>This representation makes use of pointer to the listing of all references to computations which is made separately and stored. </a:t>
            </a:r>
          </a:p>
          <a:p>
            <a:pPr algn="just"/>
            <a:r>
              <a:rPr lang="en-US" sz="2400" dirty="0" smtClean="0"/>
              <a:t>Its similar in utility as compared to quadruple representation but requires less space than it. </a:t>
            </a:r>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lgn="just">
              <a:buNone/>
            </a:pPr>
            <a:r>
              <a:rPr lang="en-US" sz="2400" b="1" dirty="0" smtClean="0"/>
              <a:t>Example :</a:t>
            </a:r>
            <a:r>
              <a:rPr lang="en-US" sz="2400" dirty="0" smtClean="0"/>
              <a:t> Consider expression a = b * – c + b * – c</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56</a:t>
            </a:fld>
            <a:endParaRPr lang="en-US"/>
          </a:p>
        </p:txBody>
      </p:sp>
      <p:pic>
        <p:nvPicPr>
          <p:cNvPr id="214018" name="Picture 2" descr="https://media.geeksforgeeks.org/wp-content/uploads/ty-4.png"/>
          <p:cNvPicPr>
            <a:picLocks noChangeAspect="1" noChangeArrowheads="1"/>
          </p:cNvPicPr>
          <p:nvPr/>
        </p:nvPicPr>
        <p:blipFill>
          <a:blip r:embed="rId2"/>
          <a:srcRect/>
          <a:stretch>
            <a:fillRect/>
          </a:stretch>
        </p:blipFill>
        <p:spPr bwMode="auto">
          <a:xfrm>
            <a:off x="714348" y="1571612"/>
            <a:ext cx="7639050" cy="4391026"/>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11156"/>
          </a:xfrm>
        </p:spPr>
        <p:txBody>
          <a:bodyPr>
            <a:normAutofit fontScale="90000"/>
          </a:bodyPr>
          <a:lstStyle/>
          <a:p>
            <a:r>
              <a:rPr lang="en-IN" dirty="0" smtClean="0"/>
              <a:t>Problem</a:t>
            </a:r>
            <a:endParaRPr lang="en-US" dirty="0"/>
          </a:p>
        </p:txBody>
      </p:sp>
      <p:sp>
        <p:nvSpPr>
          <p:cNvPr id="3" name="Content Placeholder 2"/>
          <p:cNvSpPr>
            <a:spLocks noGrp="1"/>
          </p:cNvSpPr>
          <p:nvPr>
            <p:ph idx="1"/>
          </p:nvPr>
        </p:nvSpPr>
        <p:spPr>
          <a:xfrm>
            <a:off x="457200" y="642918"/>
            <a:ext cx="8329642" cy="5483245"/>
          </a:xfrm>
        </p:spPr>
        <p:txBody>
          <a:bodyPr>
            <a:normAutofit/>
          </a:bodyPr>
          <a:lstStyle/>
          <a:p>
            <a:pPr marL="457200" indent="-457200" algn="just">
              <a:buAutoNum type="arabicPeriod"/>
            </a:pPr>
            <a:r>
              <a:rPr lang="en-US" sz="2000" dirty="0" smtClean="0"/>
              <a:t>Write quadruple, triples and indirect triples for following expression : </a:t>
            </a:r>
          </a:p>
          <a:p>
            <a:pPr marL="457200" indent="-457200" algn="just">
              <a:buNone/>
            </a:pPr>
            <a:r>
              <a:rPr lang="en-US" sz="2000" dirty="0" smtClean="0"/>
              <a:t>	(x + y) * (y + z) + (x + y + z)</a:t>
            </a:r>
          </a:p>
          <a:p>
            <a:pPr algn="just">
              <a:buNone/>
            </a:pPr>
            <a:endParaRPr lang="en-US" sz="2000" dirty="0" smtClean="0"/>
          </a:p>
          <a:p>
            <a:pPr algn="just">
              <a:buNone/>
            </a:pPr>
            <a:r>
              <a:rPr lang="en-US" sz="2000" dirty="0" smtClean="0"/>
              <a:t>The three address code is: </a:t>
            </a:r>
          </a:p>
          <a:p>
            <a:pPr algn="just">
              <a:buNone/>
            </a:pPr>
            <a:r>
              <a:rPr lang="fr-FR" sz="2000" dirty="0" smtClean="0"/>
              <a:t>t1 = x + y </a:t>
            </a:r>
          </a:p>
          <a:p>
            <a:pPr algn="just">
              <a:buNone/>
            </a:pPr>
            <a:r>
              <a:rPr lang="fr-FR" sz="2000" dirty="0" smtClean="0"/>
              <a:t>t2 = y + z </a:t>
            </a:r>
          </a:p>
          <a:p>
            <a:pPr algn="just">
              <a:buNone/>
            </a:pPr>
            <a:r>
              <a:rPr lang="fr-FR" sz="2000" dirty="0" smtClean="0"/>
              <a:t>t3 = t1 * t2 </a:t>
            </a:r>
          </a:p>
          <a:p>
            <a:pPr algn="just">
              <a:buNone/>
            </a:pPr>
            <a:r>
              <a:rPr lang="fr-FR" sz="2000" dirty="0" smtClean="0"/>
              <a:t>t4 = t1 + z </a:t>
            </a:r>
          </a:p>
          <a:p>
            <a:pPr algn="just">
              <a:buNone/>
            </a:pPr>
            <a:r>
              <a:rPr lang="fr-FR" sz="2000" dirty="0" smtClean="0"/>
              <a:t>t5 = t3 + t4</a:t>
            </a:r>
            <a:endParaRPr lang="en-US" sz="20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dirty="0"/>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58</a:t>
            </a:fld>
            <a:endParaRPr lang="en-US"/>
          </a:p>
        </p:txBody>
      </p:sp>
      <p:pic>
        <p:nvPicPr>
          <p:cNvPr id="217090" name="Picture 2" descr="https://media.geeksforgeeks.org/wp-content/uploads/ty-5.png"/>
          <p:cNvPicPr>
            <a:picLocks noChangeAspect="1" noChangeArrowheads="1"/>
          </p:cNvPicPr>
          <p:nvPr/>
        </p:nvPicPr>
        <p:blipFill>
          <a:blip r:embed="rId2"/>
          <a:srcRect/>
          <a:stretch>
            <a:fillRect/>
          </a:stretch>
        </p:blipFill>
        <p:spPr bwMode="auto">
          <a:xfrm>
            <a:off x="1928794" y="3500438"/>
            <a:ext cx="5500726" cy="2786082"/>
          </a:xfrm>
          <a:prstGeom prst="rect">
            <a:avLst/>
          </a:prstGeom>
          <a:noFill/>
        </p:spPr>
      </p:pic>
      <p:pic>
        <p:nvPicPr>
          <p:cNvPr id="8" name="Picture 2" descr="https://media.geeksforgeeks.org/wp-content/uploads/ty-1-1.png"/>
          <p:cNvPicPr>
            <a:picLocks noChangeAspect="1" noChangeArrowheads="1"/>
          </p:cNvPicPr>
          <p:nvPr/>
        </p:nvPicPr>
        <p:blipFill>
          <a:blip r:embed="rId3"/>
          <a:srcRect/>
          <a:stretch>
            <a:fillRect/>
          </a:stretch>
        </p:blipFill>
        <p:spPr bwMode="auto">
          <a:xfrm>
            <a:off x="559455" y="714356"/>
            <a:ext cx="4012545" cy="2571768"/>
          </a:xfrm>
          <a:prstGeom prst="rect">
            <a:avLst/>
          </a:prstGeom>
          <a:noFill/>
        </p:spPr>
      </p:pic>
      <p:pic>
        <p:nvPicPr>
          <p:cNvPr id="9" name="Picture 4" descr="https://media.geeksforgeeks.org/wp-content/uploads/ty-2-1.png"/>
          <p:cNvPicPr>
            <a:picLocks noChangeAspect="1" noChangeArrowheads="1"/>
          </p:cNvPicPr>
          <p:nvPr/>
        </p:nvPicPr>
        <p:blipFill>
          <a:blip r:embed="rId4"/>
          <a:srcRect/>
          <a:stretch>
            <a:fillRect/>
          </a:stretch>
        </p:blipFill>
        <p:spPr bwMode="auto">
          <a:xfrm>
            <a:off x="4786314" y="714356"/>
            <a:ext cx="3857652" cy="2571768"/>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68280"/>
          </a:xfrm>
        </p:spPr>
        <p:txBody>
          <a:bodyPr>
            <a:normAutofit fontScale="90000"/>
          </a:bodyPr>
          <a:lstStyle/>
          <a:p>
            <a:r>
              <a:rPr lang="en-IN" dirty="0" smtClean="0"/>
              <a:t>Implementation</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algn="just">
              <a:buNone/>
            </a:pPr>
            <a:r>
              <a:rPr lang="en-US" sz="2400" dirty="0" smtClean="0"/>
              <a:t>The three-address code for (a+(b*c))-d/(b*c) is below :</a:t>
            </a: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59</a:t>
            </a:fld>
            <a:endParaRPr lang="en-US"/>
          </a:p>
        </p:txBody>
      </p:sp>
      <p:pic>
        <p:nvPicPr>
          <p:cNvPr id="229378" name="Picture 2"/>
          <p:cNvPicPr>
            <a:picLocks noChangeAspect="1" noChangeArrowheads="1"/>
          </p:cNvPicPr>
          <p:nvPr/>
        </p:nvPicPr>
        <p:blipFill>
          <a:blip r:embed="rId2"/>
          <a:srcRect/>
          <a:stretch>
            <a:fillRect/>
          </a:stretch>
        </p:blipFill>
        <p:spPr bwMode="auto">
          <a:xfrm>
            <a:off x="428596" y="1442815"/>
            <a:ext cx="8143900" cy="4638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457200" y="1428736"/>
            <a:ext cx="8229600" cy="4000527"/>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lgn="just" fontAlgn="t">
              <a:buNone/>
            </a:pPr>
            <a:r>
              <a:rPr lang="fr-FR" sz="2400" dirty="0" smtClean="0"/>
              <a:t># </a:t>
            </a:r>
            <a:r>
              <a:rPr lang="fr-FR" sz="2400" dirty="0" err="1" smtClean="0"/>
              <a:t>Calculate</a:t>
            </a:r>
            <a:r>
              <a:rPr lang="fr-FR" sz="2400" dirty="0" smtClean="0"/>
              <a:t> one solution to the [[</a:t>
            </a:r>
            <a:r>
              <a:rPr lang="fr-FR" sz="2400" dirty="0" err="1" smtClean="0"/>
              <a:t>Quadratic</a:t>
            </a:r>
            <a:r>
              <a:rPr lang="fr-FR" sz="2400" dirty="0" smtClean="0"/>
              <a:t> </a:t>
            </a:r>
            <a:r>
              <a:rPr lang="fr-FR" sz="2400" dirty="0" err="1" smtClean="0"/>
              <a:t>equation</a:t>
            </a:r>
            <a:r>
              <a:rPr lang="fr-FR" sz="2400" dirty="0" smtClean="0"/>
              <a:t>]]. </a:t>
            </a:r>
          </a:p>
          <a:p>
            <a:pPr algn="just" fontAlgn="t">
              <a:buNone/>
            </a:pPr>
            <a:r>
              <a:rPr lang="fr-FR" sz="2400" dirty="0" smtClean="0"/>
              <a:t>x = (-b + </a:t>
            </a:r>
            <a:r>
              <a:rPr lang="fr-FR" sz="2400" dirty="0" err="1" smtClean="0"/>
              <a:t>sqrt</a:t>
            </a:r>
            <a:r>
              <a:rPr lang="fr-FR" sz="2400" dirty="0" smtClean="0"/>
              <a:t>(b^2 - 4*a*c)) / (2*a) </a:t>
            </a:r>
          </a:p>
          <a:p>
            <a:pPr algn="just">
              <a:buNone/>
            </a:pPr>
            <a:r>
              <a:rPr lang="fr-FR" sz="2400" dirty="0" smtClean="0"/>
              <a:t>t1 := b * b </a:t>
            </a:r>
          </a:p>
          <a:p>
            <a:pPr algn="just">
              <a:buNone/>
            </a:pPr>
            <a:r>
              <a:rPr lang="fr-FR" sz="2400" dirty="0" smtClean="0"/>
              <a:t>t2 := 4 * a </a:t>
            </a:r>
          </a:p>
          <a:p>
            <a:pPr algn="just">
              <a:buNone/>
            </a:pPr>
            <a:r>
              <a:rPr lang="fr-FR" sz="2400" dirty="0" smtClean="0"/>
              <a:t>t3 := t2 * c </a:t>
            </a:r>
          </a:p>
          <a:p>
            <a:pPr algn="just">
              <a:buNone/>
            </a:pPr>
            <a:r>
              <a:rPr lang="fr-FR" sz="2400" dirty="0" smtClean="0"/>
              <a:t>t4 := t1 - t3 </a:t>
            </a:r>
          </a:p>
          <a:p>
            <a:pPr algn="just">
              <a:buNone/>
            </a:pPr>
            <a:r>
              <a:rPr lang="fr-FR" sz="2400" dirty="0" smtClean="0"/>
              <a:t>t5 := </a:t>
            </a:r>
            <a:r>
              <a:rPr lang="fr-FR" sz="2400" dirty="0" err="1" smtClean="0"/>
              <a:t>sqrt</a:t>
            </a:r>
            <a:r>
              <a:rPr lang="fr-FR" sz="2400" dirty="0" smtClean="0"/>
              <a:t>(t4)</a:t>
            </a:r>
          </a:p>
          <a:p>
            <a:pPr algn="just">
              <a:buNone/>
            </a:pPr>
            <a:r>
              <a:rPr lang="fr-FR" sz="2400" dirty="0" smtClean="0"/>
              <a:t>t6 :=  - b </a:t>
            </a:r>
          </a:p>
          <a:p>
            <a:pPr algn="just">
              <a:buNone/>
            </a:pPr>
            <a:r>
              <a:rPr lang="fr-FR" sz="2400" dirty="0" smtClean="0"/>
              <a:t>t7 := t5 + t6 </a:t>
            </a:r>
          </a:p>
          <a:p>
            <a:pPr algn="just">
              <a:buNone/>
            </a:pPr>
            <a:r>
              <a:rPr lang="fr-FR" sz="2400" dirty="0" smtClean="0"/>
              <a:t>t8 := 2 * a </a:t>
            </a:r>
          </a:p>
          <a:p>
            <a:pPr algn="just">
              <a:buNone/>
            </a:pPr>
            <a:r>
              <a:rPr lang="fr-FR" sz="2400" dirty="0" smtClean="0"/>
              <a:t>t9 := t7 / t8 </a:t>
            </a:r>
          </a:p>
          <a:p>
            <a:pPr algn="just">
              <a:buNone/>
            </a:pPr>
            <a:r>
              <a:rPr lang="fr-FR" sz="2400" dirty="0" smtClean="0"/>
              <a:t>x := t9</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r>
              <a:rPr lang="en-IN" dirty="0" smtClean="0"/>
              <a:t>Why IR?</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61</a:t>
            </a:fld>
            <a:endParaRPr lang="en-US"/>
          </a:p>
        </p:txBody>
      </p:sp>
      <p:pic>
        <p:nvPicPr>
          <p:cNvPr id="228354" name="Picture 2"/>
          <p:cNvPicPr>
            <a:picLocks noChangeAspect="1" noChangeArrowheads="1"/>
          </p:cNvPicPr>
          <p:nvPr/>
        </p:nvPicPr>
        <p:blipFill>
          <a:blip r:embed="rId3"/>
          <a:srcRect/>
          <a:stretch>
            <a:fillRect/>
          </a:stretch>
        </p:blipFill>
        <p:spPr bwMode="auto">
          <a:xfrm>
            <a:off x="367730" y="857232"/>
            <a:ext cx="8133360" cy="51791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62</a:t>
            </a:fld>
            <a:endParaRPr lang="en-US"/>
          </a:p>
        </p:txBody>
      </p:sp>
      <p:pic>
        <p:nvPicPr>
          <p:cNvPr id="184323" name="Picture 3"/>
          <p:cNvPicPr>
            <a:picLocks noChangeAspect="1" noChangeArrowheads="1"/>
          </p:cNvPicPr>
          <p:nvPr/>
        </p:nvPicPr>
        <p:blipFill>
          <a:blip r:embed="rId2"/>
          <a:srcRect/>
          <a:stretch>
            <a:fillRect/>
          </a:stretch>
        </p:blipFill>
        <p:spPr bwMode="auto">
          <a:xfrm>
            <a:off x="785786" y="642918"/>
            <a:ext cx="8001056"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68280"/>
          </a:xfrm>
        </p:spPr>
        <p:txBody>
          <a:bodyPr>
            <a:normAutofit fontScale="90000"/>
          </a:bodyPr>
          <a:lstStyle/>
          <a:p>
            <a:r>
              <a:rPr lang="en-IN" dirty="0" smtClean="0"/>
              <a:t>Next Topics</a:t>
            </a:r>
            <a:endParaRPr lang="en-US" dirty="0"/>
          </a:p>
        </p:txBody>
      </p:sp>
      <p:sp>
        <p:nvSpPr>
          <p:cNvPr id="3" name="Content Placeholder 2"/>
          <p:cNvSpPr>
            <a:spLocks noGrp="1"/>
          </p:cNvSpPr>
          <p:nvPr>
            <p:ph idx="1"/>
          </p:nvPr>
        </p:nvSpPr>
        <p:spPr>
          <a:xfrm>
            <a:off x="428596" y="857232"/>
            <a:ext cx="8229600" cy="5026029"/>
          </a:xfrm>
        </p:spPr>
        <p:txBody>
          <a:bodyPr>
            <a:normAutofit/>
          </a:bodyPr>
          <a:lstStyle/>
          <a:p>
            <a:pPr algn="just">
              <a:buNone/>
            </a:pPr>
            <a:r>
              <a:rPr lang="en-IN" dirty="0" smtClean="0"/>
              <a:t>Intermediate code generation for: </a:t>
            </a:r>
          </a:p>
          <a:p>
            <a:pPr lvl="1" algn="just"/>
            <a:r>
              <a:rPr lang="en-IN" sz="3200" dirty="0" smtClean="0"/>
              <a:t>Assignment statements </a:t>
            </a:r>
          </a:p>
          <a:p>
            <a:pPr lvl="1" algn="just"/>
            <a:r>
              <a:rPr lang="en-IN" sz="3200" dirty="0" smtClean="0"/>
              <a:t>Boolean statements </a:t>
            </a:r>
          </a:p>
          <a:p>
            <a:pPr lvl="1" algn="just"/>
            <a:r>
              <a:rPr lang="en-IN" sz="3200" dirty="0" smtClean="0"/>
              <a:t>Switch case statement </a:t>
            </a:r>
          </a:p>
          <a:p>
            <a:pPr lvl="1" algn="just"/>
            <a:r>
              <a:rPr lang="en-IN" sz="3200" dirty="0" smtClean="0"/>
              <a:t>Procedure call</a:t>
            </a:r>
            <a:endParaRPr lang="en-US" sz="32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IN" dirty="0" smtClean="0"/>
              <a:t>Translation of Assignment Statement</a:t>
            </a:r>
            <a:endParaRPr lang="en-US" dirty="0"/>
          </a:p>
        </p:txBody>
      </p:sp>
      <p:sp>
        <p:nvSpPr>
          <p:cNvPr id="3" name="Content Placeholder 2"/>
          <p:cNvSpPr>
            <a:spLocks noGrp="1"/>
          </p:cNvSpPr>
          <p:nvPr>
            <p:ph idx="1"/>
          </p:nvPr>
        </p:nvSpPr>
        <p:spPr>
          <a:xfrm>
            <a:off x="457200" y="714356"/>
            <a:ext cx="8229600" cy="5643602"/>
          </a:xfrm>
        </p:spPr>
        <p:txBody>
          <a:bodyPr>
            <a:normAutofit/>
          </a:bodyPr>
          <a:lstStyle/>
          <a:p>
            <a:pPr algn="just"/>
            <a:r>
              <a:rPr lang="en-US" sz="2400" dirty="0" smtClean="0"/>
              <a:t>In the syntax directed translation, assignment statement is mainly deals with expressions. </a:t>
            </a:r>
          </a:p>
          <a:p>
            <a:pPr algn="just"/>
            <a:r>
              <a:rPr lang="en-US" sz="2400" dirty="0" smtClean="0"/>
              <a:t>The expression can be of type real, integer, array…</a:t>
            </a:r>
          </a:p>
          <a:p>
            <a:pPr algn="just">
              <a:buNone/>
            </a:pPr>
            <a:r>
              <a:rPr lang="en-US" sz="2400" dirty="0" smtClean="0"/>
              <a:t>	</a:t>
            </a:r>
          </a:p>
          <a:p>
            <a:pPr algn="just">
              <a:buNone/>
            </a:pPr>
            <a:r>
              <a:rPr lang="en-US" sz="2400" dirty="0" smtClean="0"/>
              <a:t>	Consider the grammar</a:t>
            </a:r>
          </a:p>
          <a:p>
            <a:pPr lvl="1" algn="just">
              <a:buNone/>
            </a:pPr>
            <a:r>
              <a:rPr lang="en-US" sz="2400" dirty="0" smtClean="0">
                <a:latin typeface="Bodoni MT" pitchFamily="18" charset="0"/>
              </a:rPr>
              <a:t>S  →    id := E  </a:t>
            </a:r>
          </a:p>
          <a:p>
            <a:pPr lvl="1" algn="just">
              <a:buNone/>
            </a:pPr>
            <a:r>
              <a:rPr lang="en-US" sz="2400" dirty="0" smtClean="0">
                <a:latin typeface="Bodoni MT" pitchFamily="18" charset="0"/>
              </a:rPr>
              <a:t>E    →  E</a:t>
            </a:r>
            <a:r>
              <a:rPr lang="en-US" sz="2400" baseline="-25000" dirty="0" smtClean="0">
                <a:latin typeface="Bodoni MT" pitchFamily="18" charset="0"/>
              </a:rPr>
              <a:t>1</a:t>
            </a:r>
            <a:r>
              <a:rPr lang="en-US" sz="2400" dirty="0" smtClean="0">
                <a:latin typeface="Bodoni MT" pitchFamily="18" charset="0"/>
              </a:rPr>
              <a:t> + E</a:t>
            </a:r>
            <a:r>
              <a:rPr lang="en-US" sz="2400" baseline="-25000" dirty="0" smtClean="0">
                <a:latin typeface="Bodoni MT" pitchFamily="18" charset="0"/>
              </a:rPr>
              <a:t>2</a:t>
            </a:r>
            <a:r>
              <a:rPr lang="en-US" sz="2400" dirty="0" smtClean="0">
                <a:latin typeface="Bodoni MT" pitchFamily="18" charset="0"/>
              </a:rPr>
              <a:t>  </a:t>
            </a:r>
          </a:p>
          <a:p>
            <a:pPr lvl="1" algn="just">
              <a:buNone/>
            </a:pPr>
            <a:r>
              <a:rPr lang="en-US" sz="2400" dirty="0" smtClean="0">
                <a:latin typeface="Bodoni MT" pitchFamily="18" charset="0"/>
              </a:rPr>
              <a:t>E   →   E</a:t>
            </a:r>
            <a:r>
              <a:rPr lang="en-US" sz="2400" baseline="-25000" dirty="0" smtClean="0">
                <a:latin typeface="Bodoni MT" pitchFamily="18" charset="0"/>
              </a:rPr>
              <a:t>1</a:t>
            </a:r>
            <a:r>
              <a:rPr lang="en-US" sz="2400" dirty="0" smtClean="0">
                <a:latin typeface="Bodoni MT" pitchFamily="18" charset="0"/>
              </a:rPr>
              <a:t> * E</a:t>
            </a:r>
            <a:r>
              <a:rPr lang="en-US" sz="2400" baseline="-25000" dirty="0" smtClean="0">
                <a:latin typeface="Bodoni MT" pitchFamily="18" charset="0"/>
              </a:rPr>
              <a:t>2</a:t>
            </a:r>
            <a:r>
              <a:rPr lang="en-US" sz="2400" dirty="0" smtClean="0">
                <a:latin typeface="Bodoni MT" pitchFamily="18" charset="0"/>
              </a:rPr>
              <a:t>  </a:t>
            </a:r>
          </a:p>
          <a:p>
            <a:pPr lvl="1" algn="just">
              <a:buNone/>
            </a:pPr>
            <a:r>
              <a:rPr lang="en-US" sz="2400" dirty="0" smtClean="0">
                <a:latin typeface="Bodoni MT" pitchFamily="18" charset="0"/>
              </a:rPr>
              <a:t>E   →   (E</a:t>
            </a:r>
            <a:r>
              <a:rPr lang="en-US" sz="2400" baseline="-25000" dirty="0" smtClean="0">
                <a:latin typeface="Bodoni MT" pitchFamily="18" charset="0"/>
              </a:rPr>
              <a:t>1</a:t>
            </a:r>
            <a:r>
              <a:rPr lang="en-US" sz="2400" dirty="0" smtClean="0">
                <a:latin typeface="Bodoni MT" pitchFamily="18" charset="0"/>
              </a:rPr>
              <a:t>)  </a:t>
            </a:r>
          </a:p>
          <a:p>
            <a:pPr lvl="1" algn="just">
              <a:buNone/>
            </a:pPr>
            <a:r>
              <a:rPr lang="en-US" sz="2400" dirty="0" smtClean="0">
                <a:latin typeface="Bodoni MT" pitchFamily="18" charset="0"/>
              </a:rPr>
              <a:t>E   →   id  </a:t>
            </a:r>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71504"/>
          </a:xfrm>
        </p:spPr>
        <p:txBody>
          <a:bodyPr>
            <a:normAutofit fontScale="90000"/>
          </a:bodyPr>
          <a:lstStyle/>
          <a:p>
            <a:r>
              <a:rPr lang="en-IN" dirty="0" smtClean="0"/>
              <a:t>SDT into Three address code</a:t>
            </a:r>
            <a:endParaRPr lang="en-US" dirty="0"/>
          </a:p>
        </p:txBody>
      </p:sp>
      <p:sp>
        <p:nvSpPr>
          <p:cNvPr id="3" name="Content Placeholder 2"/>
          <p:cNvSpPr>
            <a:spLocks noGrp="1"/>
          </p:cNvSpPr>
          <p:nvPr>
            <p:ph idx="1"/>
          </p:nvPr>
        </p:nvSpPr>
        <p:spPr>
          <a:xfrm>
            <a:off x="457200" y="785794"/>
            <a:ext cx="8229600" cy="5715040"/>
          </a:xfrm>
        </p:spPr>
        <p:txBody>
          <a:bodyPr>
            <a:noAutofit/>
          </a:bodyPr>
          <a:lstStyle/>
          <a:p>
            <a:pPr algn="just"/>
            <a:r>
              <a:rPr lang="en-IN" sz="2200" dirty="0" smtClean="0"/>
              <a:t>The non-terminal </a:t>
            </a:r>
            <a:r>
              <a:rPr lang="en-IN" sz="2200" dirty="0" smtClean="0">
                <a:latin typeface="Bodoni MT" pitchFamily="18" charset="0"/>
              </a:rPr>
              <a:t>E</a:t>
            </a:r>
            <a:r>
              <a:rPr lang="en-IN" sz="2200" dirty="0" smtClean="0"/>
              <a:t> has two attributes:</a:t>
            </a:r>
          </a:p>
          <a:p>
            <a:pPr lvl="1" algn="just"/>
            <a:r>
              <a:rPr lang="en-IN" sz="2200" dirty="0" err="1" smtClean="0">
                <a:latin typeface="Bodoni MT" pitchFamily="18" charset="0"/>
              </a:rPr>
              <a:t>E.place</a:t>
            </a:r>
            <a:r>
              <a:rPr lang="en-IN" sz="2200" dirty="0" smtClean="0"/>
              <a:t> , the name that will hold the value of </a:t>
            </a:r>
            <a:r>
              <a:rPr lang="en-IN" sz="2200" dirty="0" smtClean="0">
                <a:latin typeface="Bodoni MT" pitchFamily="18" charset="0"/>
              </a:rPr>
              <a:t>E</a:t>
            </a:r>
          </a:p>
          <a:p>
            <a:pPr lvl="1" algn="just"/>
            <a:r>
              <a:rPr lang="en-IN" sz="2200" dirty="0" err="1" smtClean="0">
                <a:latin typeface="Bodoni MT" pitchFamily="18" charset="0"/>
              </a:rPr>
              <a:t>E.code</a:t>
            </a:r>
            <a:r>
              <a:rPr lang="en-IN" sz="2200" dirty="0" smtClean="0"/>
              <a:t> , the sequence of three address statements evaluating </a:t>
            </a:r>
            <a:r>
              <a:rPr lang="en-IN" sz="2200" dirty="0" smtClean="0">
                <a:latin typeface="Bodoni MT" pitchFamily="18" charset="0"/>
              </a:rPr>
              <a:t>E</a:t>
            </a:r>
            <a:endParaRPr lang="en-IN" sz="2200" dirty="0" smtClean="0"/>
          </a:p>
          <a:p>
            <a:pPr algn="just"/>
            <a:endParaRPr lang="en-IN" sz="2200" dirty="0" smtClean="0"/>
          </a:p>
          <a:p>
            <a:pPr algn="just"/>
            <a:r>
              <a:rPr lang="en-IN" sz="2200" dirty="0" smtClean="0"/>
              <a:t>The value of the non-terminal </a:t>
            </a:r>
            <a:r>
              <a:rPr lang="en-IN" sz="2200" dirty="0" smtClean="0">
                <a:latin typeface="Bodoni MT" pitchFamily="18" charset="0"/>
              </a:rPr>
              <a:t>E</a:t>
            </a:r>
            <a:r>
              <a:rPr lang="en-IN" sz="2200" dirty="0" smtClean="0"/>
              <a:t> on the left side of </a:t>
            </a:r>
            <a:r>
              <a:rPr lang="en-US" sz="2200" dirty="0" smtClean="0">
                <a:latin typeface="Bodoni MT" pitchFamily="18" charset="0"/>
              </a:rPr>
              <a:t>E    →  E</a:t>
            </a:r>
            <a:r>
              <a:rPr lang="en-US" sz="2200" baseline="-25000" dirty="0" smtClean="0">
                <a:latin typeface="Bodoni MT" pitchFamily="18" charset="0"/>
              </a:rPr>
              <a:t>1</a:t>
            </a:r>
            <a:r>
              <a:rPr lang="en-US" sz="2200" dirty="0" smtClean="0">
                <a:latin typeface="Bodoni MT" pitchFamily="18" charset="0"/>
              </a:rPr>
              <a:t> + E</a:t>
            </a:r>
            <a:r>
              <a:rPr lang="en-US" sz="2200" baseline="-25000" dirty="0" smtClean="0">
                <a:latin typeface="Bodoni MT" pitchFamily="18" charset="0"/>
              </a:rPr>
              <a:t>2</a:t>
            </a:r>
            <a:r>
              <a:rPr lang="en-US" sz="2200" dirty="0" smtClean="0">
                <a:latin typeface="Bodoni MT" pitchFamily="18" charset="0"/>
              </a:rPr>
              <a:t> </a:t>
            </a:r>
            <a:r>
              <a:rPr lang="en-US" sz="2200" dirty="0" smtClean="0"/>
              <a:t>will be computed into a new temporary </a:t>
            </a:r>
            <a:r>
              <a:rPr lang="en-US" sz="2200" dirty="0" smtClean="0">
                <a:latin typeface="Bodoni MT" pitchFamily="18" charset="0"/>
              </a:rPr>
              <a:t>t.</a:t>
            </a:r>
          </a:p>
          <a:p>
            <a:pPr algn="just"/>
            <a:endParaRPr lang="en-US" sz="2200" dirty="0" smtClean="0">
              <a:latin typeface="Bodoni MT" pitchFamily="18" charset="0"/>
            </a:endParaRPr>
          </a:p>
          <a:p>
            <a:pPr algn="just"/>
            <a:r>
              <a:rPr lang="en-IN" sz="2200" dirty="0" smtClean="0"/>
              <a:t>The three address code for </a:t>
            </a:r>
            <a:r>
              <a:rPr lang="en-IN" sz="2200" dirty="0" smtClean="0">
                <a:latin typeface="Bodoni MT" pitchFamily="18" charset="0"/>
              </a:rPr>
              <a:t>id=E</a:t>
            </a:r>
            <a:r>
              <a:rPr lang="en-IN" sz="2200" dirty="0" smtClean="0"/>
              <a:t> consist of code to evaluate </a:t>
            </a:r>
            <a:r>
              <a:rPr lang="en-IN" sz="2200" dirty="0" smtClean="0">
                <a:latin typeface="Bodoni MT" pitchFamily="18" charset="0"/>
              </a:rPr>
              <a:t>E</a:t>
            </a:r>
            <a:r>
              <a:rPr lang="en-IN" sz="2200" dirty="0" smtClean="0"/>
              <a:t> into some temporary </a:t>
            </a:r>
            <a:r>
              <a:rPr lang="en-IN" sz="2200" b="1" dirty="0" smtClean="0"/>
              <a:t>t </a:t>
            </a:r>
            <a:r>
              <a:rPr lang="en-IN" sz="2200" dirty="0" smtClean="0"/>
              <a:t>,followed by the assignment </a:t>
            </a:r>
            <a:r>
              <a:rPr lang="en-IN" sz="2200" dirty="0" err="1" smtClean="0">
                <a:latin typeface="Bodoni MT" pitchFamily="18" charset="0"/>
              </a:rPr>
              <a:t>id.place</a:t>
            </a:r>
            <a:r>
              <a:rPr lang="en-IN" sz="2200" dirty="0" smtClean="0">
                <a:latin typeface="Bodoni MT" pitchFamily="18" charset="0"/>
              </a:rPr>
              <a:t>=t.</a:t>
            </a:r>
          </a:p>
          <a:p>
            <a:pPr algn="just"/>
            <a:endParaRPr lang="en-IN" sz="2200" dirty="0" smtClean="0">
              <a:latin typeface="Bodoni MT" pitchFamily="18" charset="0"/>
            </a:endParaRPr>
          </a:p>
          <a:p>
            <a:pPr algn="just"/>
            <a:r>
              <a:rPr lang="en-IN" sz="2200" dirty="0" smtClean="0"/>
              <a:t>The Synthesized attribute </a:t>
            </a:r>
            <a:r>
              <a:rPr lang="en-IN" sz="2200" dirty="0" err="1" smtClean="0">
                <a:latin typeface="Bodoni MT" pitchFamily="18" charset="0"/>
              </a:rPr>
              <a:t>S.code</a:t>
            </a:r>
            <a:r>
              <a:rPr lang="en-IN" sz="2200" dirty="0" smtClean="0"/>
              <a:t> represents the three address code for the assignment </a:t>
            </a:r>
            <a:r>
              <a:rPr lang="en-IN" sz="2200" dirty="0" smtClean="0">
                <a:latin typeface="Bodoni MT" pitchFamily="18" charset="0"/>
              </a:rPr>
              <a:t>S</a:t>
            </a:r>
            <a:r>
              <a:rPr lang="en-IN" sz="2200" dirty="0" smtClean="0"/>
              <a:t>.</a:t>
            </a:r>
            <a:endParaRPr lang="en-US" sz="2200" dirty="0" smtClean="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65</a:t>
            </a:fld>
            <a:endParaRPr lang="en-US"/>
          </a:p>
        </p:txBody>
      </p:sp>
      <p:sp>
        <p:nvSpPr>
          <p:cNvPr id="7" name="Rectangle 6"/>
          <p:cNvSpPr/>
          <p:nvPr/>
        </p:nvSpPr>
        <p:spPr>
          <a:xfrm>
            <a:off x="5715008" y="5214950"/>
            <a:ext cx="1785950" cy="1477328"/>
          </a:xfrm>
          <a:prstGeom prst="rect">
            <a:avLst/>
          </a:prstGeom>
        </p:spPr>
        <p:txBody>
          <a:bodyPr wrap="square">
            <a:spAutoFit/>
          </a:bodyPr>
          <a:lstStyle/>
          <a:p>
            <a:pPr algn="just">
              <a:buNone/>
            </a:pPr>
            <a:r>
              <a:rPr lang="en-US" dirty="0" smtClean="0">
                <a:latin typeface="Bodoni MT" pitchFamily="18" charset="0"/>
              </a:rPr>
              <a:t>S  →    id := E  </a:t>
            </a:r>
          </a:p>
          <a:p>
            <a:pPr algn="just">
              <a:buNone/>
            </a:pPr>
            <a:r>
              <a:rPr lang="en-US" dirty="0" smtClean="0">
                <a:latin typeface="Bodoni MT" pitchFamily="18" charset="0"/>
              </a:rPr>
              <a:t>E    →  E</a:t>
            </a:r>
            <a:r>
              <a:rPr lang="en-US" baseline="-25000" dirty="0" smtClean="0">
                <a:latin typeface="Bodoni MT" pitchFamily="18" charset="0"/>
              </a:rPr>
              <a:t>1</a:t>
            </a:r>
            <a:r>
              <a:rPr lang="en-US" dirty="0" smtClean="0">
                <a:latin typeface="Bodoni MT" pitchFamily="18" charset="0"/>
              </a:rPr>
              <a:t> + E</a:t>
            </a:r>
            <a:r>
              <a:rPr lang="en-US" baseline="-25000" dirty="0" smtClean="0">
                <a:latin typeface="Bodoni MT" pitchFamily="18" charset="0"/>
              </a:rPr>
              <a:t>2</a:t>
            </a:r>
            <a:r>
              <a:rPr lang="en-US" dirty="0" smtClean="0">
                <a:latin typeface="Bodoni MT" pitchFamily="18" charset="0"/>
              </a:rPr>
              <a:t>  </a:t>
            </a:r>
          </a:p>
          <a:p>
            <a:pPr algn="just">
              <a:buNone/>
            </a:pPr>
            <a:r>
              <a:rPr lang="en-US" dirty="0" smtClean="0">
                <a:latin typeface="Bodoni MT" pitchFamily="18" charset="0"/>
              </a:rPr>
              <a:t>E   →   E</a:t>
            </a:r>
            <a:r>
              <a:rPr lang="en-US" baseline="-25000" dirty="0" smtClean="0">
                <a:latin typeface="Bodoni MT" pitchFamily="18" charset="0"/>
              </a:rPr>
              <a:t>1</a:t>
            </a:r>
            <a:r>
              <a:rPr lang="en-US" dirty="0" smtClean="0">
                <a:latin typeface="Bodoni MT" pitchFamily="18" charset="0"/>
              </a:rPr>
              <a:t> * E</a:t>
            </a:r>
            <a:r>
              <a:rPr lang="en-US" baseline="-25000" dirty="0" smtClean="0">
                <a:latin typeface="Bodoni MT" pitchFamily="18" charset="0"/>
              </a:rPr>
              <a:t>2</a:t>
            </a:r>
            <a:r>
              <a:rPr lang="en-US" dirty="0" smtClean="0">
                <a:latin typeface="Bodoni MT" pitchFamily="18" charset="0"/>
              </a:rPr>
              <a:t>  </a:t>
            </a:r>
          </a:p>
          <a:p>
            <a:pPr algn="just">
              <a:buNone/>
            </a:pPr>
            <a:r>
              <a:rPr lang="en-US" dirty="0" smtClean="0">
                <a:latin typeface="Bodoni MT" pitchFamily="18" charset="0"/>
              </a:rPr>
              <a:t>E   →   (E</a:t>
            </a:r>
            <a:r>
              <a:rPr lang="en-US" baseline="-25000" dirty="0" smtClean="0">
                <a:latin typeface="Bodoni MT" pitchFamily="18" charset="0"/>
              </a:rPr>
              <a:t>1</a:t>
            </a:r>
            <a:r>
              <a:rPr lang="en-US" dirty="0" smtClean="0">
                <a:latin typeface="Bodoni MT" pitchFamily="18" charset="0"/>
              </a:rPr>
              <a:t>)  </a:t>
            </a:r>
          </a:p>
          <a:p>
            <a:pPr algn="just">
              <a:buNone/>
            </a:pPr>
            <a:r>
              <a:rPr lang="en-US" dirty="0" smtClean="0">
                <a:latin typeface="Bodoni MT" pitchFamily="18" charset="0"/>
              </a:rPr>
              <a:t>E   →   id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085"/>
            <a:ext cx="8229600" cy="5483245"/>
          </a:xfrm>
        </p:spPr>
        <p:txBody>
          <a:bodyPr>
            <a:normAutofit/>
          </a:bodyPr>
          <a:lstStyle/>
          <a:p>
            <a:pPr algn="just"/>
            <a:endParaRPr lang="en-IN" sz="2400" dirty="0" smtClean="0"/>
          </a:p>
          <a:p>
            <a:pPr algn="just"/>
            <a:r>
              <a:rPr lang="en-IN" sz="2400" dirty="0" smtClean="0"/>
              <a:t>The function </a:t>
            </a:r>
            <a:r>
              <a:rPr lang="en-IN" sz="2000" b="1" dirty="0" smtClean="0">
                <a:latin typeface="Bodoni MT" pitchFamily="18" charset="0"/>
              </a:rPr>
              <a:t>NEWTEMP</a:t>
            </a:r>
            <a:r>
              <a:rPr lang="en-IN" sz="2400" b="1" dirty="0" smtClean="0">
                <a:latin typeface="Bodoni MT" pitchFamily="18" charset="0"/>
              </a:rPr>
              <a:t>()</a:t>
            </a:r>
            <a:r>
              <a:rPr lang="en-IN" sz="2400" dirty="0" smtClean="0">
                <a:latin typeface="Bodoni MT" pitchFamily="18" charset="0"/>
              </a:rPr>
              <a:t> </a:t>
            </a:r>
            <a:r>
              <a:rPr lang="en-IN" sz="2400" dirty="0" smtClean="0"/>
              <a:t>returns a sequence of distinct names </a:t>
            </a:r>
            <a:r>
              <a:rPr lang="en-IN" sz="2400" dirty="0" smtClean="0">
                <a:latin typeface="Bodoni MT" pitchFamily="18" charset="0"/>
              </a:rPr>
              <a:t>t</a:t>
            </a:r>
            <a:r>
              <a:rPr lang="en-IN" sz="2400" baseline="-25000" dirty="0" smtClean="0">
                <a:latin typeface="Bodoni MT" pitchFamily="18" charset="0"/>
              </a:rPr>
              <a:t>1</a:t>
            </a:r>
            <a:r>
              <a:rPr lang="en-IN" sz="2400" dirty="0" smtClean="0">
                <a:latin typeface="Bodoni MT" pitchFamily="18" charset="0"/>
              </a:rPr>
              <a:t>,t</a:t>
            </a:r>
            <a:r>
              <a:rPr lang="en-IN" sz="2400" baseline="-25000" dirty="0" smtClean="0">
                <a:latin typeface="Bodoni MT" pitchFamily="18" charset="0"/>
              </a:rPr>
              <a:t>2</a:t>
            </a:r>
            <a:r>
              <a:rPr lang="en-IN" sz="2400" dirty="0" smtClean="0">
                <a:latin typeface="Bodoni MT" pitchFamily="18" charset="0"/>
              </a:rPr>
              <a:t>,..</a:t>
            </a:r>
            <a:r>
              <a:rPr lang="en-IN" sz="2400" dirty="0" smtClean="0"/>
              <a:t>.. in response to successive calls.</a:t>
            </a:r>
          </a:p>
          <a:p>
            <a:pPr algn="just"/>
            <a:endParaRPr lang="en-IN" sz="2400" dirty="0" smtClean="0"/>
          </a:p>
          <a:p>
            <a:pPr algn="just"/>
            <a:r>
              <a:rPr lang="en-IN" sz="2400" dirty="0" smtClean="0"/>
              <a:t>We use the notation </a:t>
            </a:r>
            <a:r>
              <a:rPr lang="en-IN" sz="2400" b="1" dirty="0" smtClean="0">
                <a:latin typeface="Bodoni MT" pitchFamily="18" charset="0"/>
              </a:rPr>
              <a:t>gen(x ‘=’ y ‘+’  z)</a:t>
            </a:r>
            <a:r>
              <a:rPr lang="en-IN" sz="2400" dirty="0" smtClean="0"/>
              <a:t> represent the three address statement </a:t>
            </a:r>
            <a:r>
              <a:rPr lang="en-IN" sz="2400" dirty="0" smtClean="0">
                <a:latin typeface="Bodoni MT" pitchFamily="18" charset="0"/>
              </a:rPr>
              <a:t> x = y + z</a:t>
            </a:r>
          </a:p>
          <a:p>
            <a:pPr algn="just"/>
            <a:endParaRPr lang="en-IN" sz="2400" dirty="0" smtClean="0">
              <a:latin typeface="Bodoni MT" pitchFamily="18" charset="0"/>
            </a:endParaRPr>
          </a:p>
          <a:p>
            <a:pPr algn="just"/>
            <a:r>
              <a:rPr lang="en-IN" sz="2400" b="1" dirty="0" smtClean="0">
                <a:latin typeface="Bodoni MT" pitchFamily="18" charset="0"/>
              </a:rPr>
              <a:t>GEN</a:t>
            </a:r>
            <a:r>
              <a:rPr lang="en-IN" sz="2400" dirty="0" smtClean="0">
                <a:latin typeface="Bodoni MT" pitchFamily="18" charset="0"/>
              </a:rPr>
              <a:t> </a:t>
            </a:r>
            <a:r>
              <a:rPr lang="en-IN" sz="2400" b="1" dirty="0" smtClean="0">
                <a:latin typeface="Bodoni MT" pitchFamily="18" charset="0"/>
              </a:rPr>
              <a:t>(A=B+C)</a:t>
            </a:r>
            <a:r>
              <a:rPr lang="en-IN" sz="2400" b="1" dirty="0" smtClean="0"/>
              <a:t> </a:t>
            </a:r>
            <a:r>
              <a:rPr lang="en-IN" sz="2400" dirty="0" smtClean="0"/>
              <a:t>procedure is used to emit the three address statement A=B+C with actual values substituted for </a:t>
            </a:r>
            <a:r>
              <a:rPr lang="en-IN" sz="2400" dirty="0" smtClean="0">
                <a:latin typeface="Bodoni MT" pitchFamily="18" charset="0"/>
              </a:rPr>
              <a:t>A,B</a:t>
            </a:r>
            <a:r>
              <a:rPr lang="en-IN" sz="2400" dirty="0" smtClean="0"/>
              <a:t> and </a:t>
            </a:r>
            <a:r>
              <a:rPr lang="en-IN" sz="2400" dirty="0" smtClean="0">
                <a:latin typeface="Bodoni MT" pitchFamily="18" charset="0"/>
              </a:rPr>
              <a:t>C.</a:t>
            </a:r>
          </a:p>
          <a:p>
            <a:pPr algn="just"/>
            <a:endParaRPr lang="en-IN" sz="2400" dirty="0" smtClean="0"/>
          </a:p>
          <a:p>
            <a:pPr algn="just"/>
            <a:r>
              <a:rPr lang="en-IN" sz="2400" b="1" dirty="0" smtClean="0">
                <a:latin typeface="Bodoni MT" pitchFamily="18" charset="0"/>
              </a:rPr>
              <a:t>GEN</a:t>
            </a:r>
            <a:r>
              <a:rPr lang="en-IN" sz="2400" b="1" dirty="0" smtClean="0"/>
              <a:t> </a:t>
            </a:r>
            <a:r>
              <a:rPr lang="en-IN" sz="2400" dirty="0" smtClean="0"/>
              <a:t>would enter the operator </a:t>
            </a:r>
            <a:r>
              <a:rPr lang="en-IN" sz="2400" b="1" dirty="0" smtClean="0"/>
              <a:t>+</a:t>
            </a:r>
            <a:r>
              <a:rPr lang="en-IN" sz="2400" dirty="0" smtClean="0"/>
              <a:t> , and the values of </a:t>
            </a:r>
            <a:r>
              <a:rPr lang="en-IN" sz="2400" dirty="0" smtClean="0">
                <a:latin typeface="Bodoni MT" pitchFamily="18" charset="0"/>
              </a:rPr>
              <a:t>A,B</a:t>
            </a:r>
            <a:r>
              <a:rPr lang="en-IN" sz="2400" dirty="0" smtClean="0"/>
              <a:t> and </a:t>
            </a:r>
            <a:r>
              <a:rPr lang="en-IN" sz="2400" dirty="0" smtClean="0">
                <a:latin typeface="Bodoni MT" pitchFamily="18" charset="0"/>
              </a:rPr>
              <a:t>C </a:t>
            </a:r>
            <a:r>
              <a:rPr lang="en-IN" sz="2400" dirty="0" smtClean="0"/>
              <a:t>into the quadruple array.</a:t>
            </a:r>
            <a:endParaRPr lang="en-US" sz="2400" dirty="0">
              <a:latin typeface="Bodoni MT" pitchFamily="18" charset="0"/>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67</a:t>
            </a:fld>
            <a:endParaRPr lang="en-US"/>
          </a:p>
        </p:txBody>
      </p:sp>
      <p:pic>
        <p:nvPicPr>
          <p:cNvPr id="7" name="Picture 2"/>
          <p:cNvPicPr>
            <a:picLocks noChangeAspect="1" noChangeArrowheads="1"/>
          </p:cNvPicPr>
          <p:nvPr/>
        </p:nvPicPr>
        <p:blipFill>
          <a:blip r:embed="rId2"/>
          <a:srcRect/>
          <a:stretch>
            <a:fillRect/>
          </a:stretch>
        </p:blipFill>
        <p:spPr bwMode="auto">
          <a:xfrm>
            <a:off x="714348" y="642918"/>
            <a:ext cx="8197770" cy="5429288"/>
          </a:xfrm>
          <a:prstGeom prst="rect">
            <a:avLst/>
          </a:prstGeom>
          <a:noFill/>
          <a:ln w="9525">
            <a:noFill/>
            <a:miter lim="800000"/>
            <a:headEnd/>
            <a:tailEnd/>
          </a:ln>
          <a:effectLst/>
        </p:spPr>
      </p:pic>
      <p:sp>
        <p:nvSpPr>
          <p:cNvPr id="8" name="TextBox 7"/>
          <p:cNvSpPr txBox="1"/>
          <p:nvPr/>
        </p:nvSpPr>
        <p:spPr>
          <a:xfrm>
            <a:off x="7072330" y="71414"/>
            <a:ext cx="1928826" cy="584775"/>
          </a:xfrm>
          <a:prstGeom prst="rect">
            <a:avLst/>
          </a:prstGeom>
          <a:noFill/>
          <a:ln w="3175">
            <a:solidFill>
              <a:schemeClr val="tx1"/>
            </a:solidFill>
          </a:ln>
        </p:spPr>
        <p:txBody>
          <a:bodyPr wrap="square" rtlCol="0">
            <a:spAutoFit/>
          </a:bodyPr>
          <a:lstStyle/>
          <a:p>
            <a:r>
              <a:rPr lang="en-IN" sz="1600" dirty="0" smtClean="0">
                <a:latin typeface="Bodoni MT" pitchFamily="18" charset="0"/>
              </a:rPr>
              <a:t>T=NEWTEMP()</a:t>
            </a:r>
          </a:p>
          <a:p>
            <a:r>
              <a:rPr lang="en-IN" sz="1600" dirty="0" smtClean="0">
                <a:latin typeface="Bodoni MT" pitchFamily="18" charset="0"/>
              </a:rPr>
              <a:t>E.PLACE=T</a:t>
            </a:r>
            <a:endParaRPr lang="en-US" sz="1600" dirty="0">
              <a:latin typeface="Bodoni MT" pitchFamily="18" charset="0"/>
            </a:endParaRPr>
          </a:p>
        </p:txBody>
      </p:sp>
      <p:cxnSp>
        <p:nvCxnSpPr>
          <p:cNvPr id="10" name="Straight Arrow Connector 9"/>
          <p:cNvCxnSpPr>
            <a:endCxn id="8" idx="1"/>
          </p:cNvCxnSpPr>
          <p:nvPr/>
        </p:nvCxnSpPr>
        <p:spPr>
          <a:xfrm flipV="1">
            <a:off x="4572000" y="363802"/>
            <a:ext cx="2500330" cy="1422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auto">
          <a:xfrm>
            <a:off x="2928949" y="-142900"/>
            <a:ext cx="3286125" cy="923925"/>
          </a:xfrm>
          <a:prstGeom prst="rect">
            <a:avLst/>
          </a:prstGeom>
          <a:noFill/>
          <a:ln w="9525">
            <a:noFill/>
            <a:miter lim="800000"/>
            <a:headEnd/>
            <a:tailEnd/>
          </a:ln>
        </p:spPr>
        <p:txBody>
          <a:bodyPr>
            <a:spAutoFit/>
          </a:bodyPr>
          <a:lstStyle/>
          <a:p>
            <a:r>
              <a:rPr lang="en-US" dirty="0">
                <a:latin typeface="Calibri" pitchFamily="34" charset="0"/>
              </a:rPr>
              <a:t>{ id = </a:t>
            </a:r>
            <a:r>
              <a:rPr lang="en-US" dirty="0" err="1">
                <a:latin typeface="Calibri" pitchFamily="34" charset="0"/>
              </a:rPr>
              <a:t>look_up</a:t>
            </a:r>
            <a:r>
              <a:rPr lang="en-US" dirty="0">
                <a:latin typeface="Calibri" pitchFamily="34" charset="0"/>
              </a:rPr>
              <a:t>(id.name);</a:t>
            </a:r>
            <a:br>
              <a:rPr lang="en-US" dirty="0">
                <a:latin typeface="Calibri" pitchFamily="34" charset="0"/>
              </a:rPr>
            </a:br>
            <a:r>
              <a:rPr lang="en-US" dirty="0">
                <a:latin typeface="Calibri" pitchFamily="34" charset="0"/>
              </a:rPr>
              <a:t> If p ≠ nil then  gen (id = </a:t>
            </a:r>
            <a:r>
              <a:rPr lang="en-US" dirty="0" err="1">
                <a:latin typeface="Calibri" pitchFamily="34" charset="0"/>
              </a:rPr>
              <a:t>E.place</a:t>
            </a:r>
            <a:r>
              <a:rPr lang="en-US" dirty="0">
                <a:latin typeface="Calibri" pitchFamily="34" charset="0"/>
              </a:rPr>
              <a:t>)</a:t>
            </a:r>
            <a:br>
              <a:rPr lang="en-US" dirty="0">
                <a:latin typeface="Calibri" pitchFamily="34" charset="0"/>
              </a:rPr>
            </a:br>
            <a:r>
              <a:rPr lang="en-US" dirty="0">
                <a:latin typeface="Calibri" pitchFamily="34" charset="0"/>
              </a:rPr>
              <a:t> Else  Error; }</a:t>
            </a:r>
          </a:p>
        </p:txBody>
      </p:sp>
      <p:cxnSp>
        <p:nvCxnSpPr>
          <p:cNvPr id="11" name="Straight Arrow Connector 10"/>
          <p:cNvCxnSpPr/>
          <p:nvPr/>
        </p:nvCxnSpPr>
        <p:spPr>
          <a:xfrm rot="16200000" flipV="1">
            <a:off x="4321980" y="678631"/>
            <a:ext cx="1000125"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500042"/>
            <a:ext cx="428628" cy="5572164"/>
          </a:xfrm>
        </p:spPr>
        <p:txBody>
          <a:bodyPr vert="vert270">
            <a:noAutofit/>
          </a:bodyPr>
          <a:lstStyle/>
          <a:p>
            <a:r>
              <a:rPr lang="en-IN" sz="2800" b="1" dirty="0" smtClean="0"/>
              <a:t>Trace of Syntax-directed translation</a:t>
            </a:r>
            <a:endParaRPr lang="en-US" sz="2800" b="1"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68</a:t>
            </a:fld>
            <a:endParaRPr lang="en-US"/>
          </a:p>
        </p:txBody>
      </p:sp>
      <p:graphicFrame>
        <p:nvGraphicFramePr>
          <p:cNvPr id="7" name="Table 6"/>
          <p:cNvGraphicFramePr>
            <a:graphicFrameLocks noGrp="1"/>
          </p:cNvGraphicFramePr>
          <p:nvPr/>
        </p:nvGraphicFramePr>
        <p:xfrm>
          <a:off x="1285852" y="66134"/>
          <a:ext cx="7286676" cy="6577576"/>
        </p:xfrm>
        <a:graphic>
          <a:graphicData uri="http://schemas.openxmlformats.org/drawingml/2006/table">
            <a:tbl>
              <a:tblPr firstRow="1" bandRow="1">
                <a:tableStyleId>{5C22544A-7EE6-4342-B048-85BDC9FD1C3A}</a:tableStyleId>
              </a:tblPr>
              <a:tblGrid>
                <a:gridCol w="1488943"/>
                <a:gridCol w="1830409"/>
                <a:gridCol w="2231620"/>
                <a:gridCol w="1735704"/>
              </a:tblGrid>
              <a:tr h="308146">
                <a:tc>
                  <a:txBody>
                    <a:bodyPr/>
                    <a:lstStyle/>
                    <a:p>
                      <a:pPr algn="ctr"/>
                      <a:r>
                        <a:rPr lang="en-IN" sz="1400" dirty="0" smtClean="0">
                          <a:solidFill>
                            <a:schemeClr val="tx1"/>
                          </a:solidFill>
                          <a:latin typeface="Bodoni MT" pitchFamily="18" charset="0"/>
                        </a:rPr>
                        <a:t>Input</a:t>
                      </a:r>
                      <a:endParaRPr lang="en-US" sz="14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r>
                        <a:rPr lang="en-IN" sz="1400" dirty="0" smtClean="0">
                          <a:solidFill>
                            <a:schemeClr val="tx1"/>
                          </a:solidFill>
                          <a:latin typeface="Bodoni MT" pitchFamily="18" charset="0"/>
                        </a:rPr>
                        <a:t>Stack</a:t>
                      </a:r>
                      <a:endParaRPr lang="en-US" sz="14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r>
                        <a:rPr lang="en-IN" sz="1400" dirty="0" smtClean="0">
                          <a:solidFill>
                            <a:schemeClr val="tx1"/>
                          </a:solidFill>
                          <a:latin typeface="Bodoni MT" pitchFamily="18" charset="0"/>
                        </a:rPr>
                        <a:t>PLACE</a:t>
                      </a:r>
                      <a:endParaRPr lang="en-US" sz="14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r>
                        <a:rPr lang="en-IN" sz="1400" dirty="0" smtClean="0">
                          <a:solidFill>
                            <a:schemeClr val="tx1"/>
                          </a:solidFill>
                          <a:latin typeface="Bodoni MT" pitchFamily="18" charset="0"/>
                        </a:rPr>
                        <a:t>Generated Code</a:t>
                      </a:r>
                      <a:endParaRPr lang="en-US" sz="140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A= </a:t>
                      </a:r>
                      <a:r>
                        <a:rPr lang="en-IN" sz="1400" b="0" dirty="0" smtClean="0">
                          <a:solidFill>
                            <a:schemeClr val="tx1"/>
                          </a:solidFill>
                          <a:latin typeface="+mn-lt"/>
                          <a:cs typeface="Calibri"/>
                        </a:rPr>
                        <a:t>− </a:t>
                      </a:r>
                      <a:r>
                        <a:rPr lang="en-IN" sz="1400" b="0" dirty="0" smtClean="0">
                          <a:solidFill>
                            <a:schemeClr val="tx1"/>
                          </a:solidFill>
                          <a:latin typeface="Bodoni MT" pitchFamily="18" charset="0"/>
                        </a:rPr>
                        <a:t>B*(C+D)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 </a:t>
                      </a:r>
                      <a:r>
                        <a:rPr lang="en-IN" sz="1400" b="0" dirty="0" smtClean="0">
                          <a:solidFill>
                            <a:schemeClr val="tx1"/>
                          </a:solidFill>
                          <a:latin typeface="+mn-lt"/>
                          <a:cs typeface="Calibri"/>
                        </a:rPr>
                        <a:t>− </a:t>
                      </a:r>
                      <a:r>
                        <a:rPr lang="en-IN" sz="1400" b="0" dirty="0" smtClean="0">
                          <a:solidFill>
                            <a:schemeClr val="tx1"/>
                          </a:solidFill>
                          <a:latin typeface="Bodoni MT" pitchFamily="18" charset="0"/>
                        </a:rPr>
                        <a:t>B*(C+D)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id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A</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mn-lt"/>
                          <a:cs typeface="Calibri"/>
                        </a:rPr>
                        <a:t>− </a:t>
                      </a:r>
                      <a:r>
                        <a:rPr lang="en-IN" sz="1400" b="0" dirty="0" smtClean="0">
                          <a:solidFill>
                            <a:schemeClr val="tx1"/>
                          </a:solidFill>
                          <a:latin typeface="Bodoni MT" pitchFamily="18" charset="0"/>
                        </a:rPr>
                        <a:t>B*(C+D)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id=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 </a:t>
                      </a:r>
                      <a:r>
                        <a:rPr lang="en-IN" sz="1400" b="0" dirty="0" smtClean="0">
                          <a:solidFill>
                            <a:schemeClr val="tx1"/>
                          </a:solidFill>
                          <a:latin typeface="Calibri"/>
                          <a:cs typeface="Calibri"/>
                        </a:rPr>
                        <a:t>−</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B*(C+D)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 = </a:t>
                      </a:r>
                      <a:r>
                        <a:rPr lang="en-IN" sz="1400" b="0" dirty="0" smtClean="0">
                          <a:solidFill>
                            <a:schemeClr val="tx1"/>
                          </a:solidFill>
                          <a:latin typeface="+mn-lt"/>
                          <a:cs typeface="Calibri"/>
                        </a:rPr>
                        <a:t>−</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 = </a:t>
                      </a:r>
                      <a:r>
                        <a:rPr lang="en-IN" sz="1400" b="0" dirty="0" smtClean="0">
                          <a:solidFill>
                            <a:schemeClr val="tx1"/>
                          </a:solidFill>
                          <a:latin typeface="+mn-lt"/>
                          <a:cs typeface="Calibri"/>
                        </a:rPr>
                        <a:t>− </a:t>
                      </a:r>
                      <a:r>
                        <a:rPr lang="en-US" sz="1400" b="0" dirty="0" smtClean="0">
                          <a:solidFill>
                            <a:schemeClr val="tx1"/>
                          </a:solidFill>
                          <a:latin typeface="Bodoni MT" pitchFamily="18"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B</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 = </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rPr>
                        <a:t>E</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B</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 - B</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id =</a:t>
                      </a:r>
                      <a:r>
                        <a:rPr lang="en-US" sz="1400" b="0" baseline="0" dirty="0" smtClean="0">
                          <a:solidFill>
                            <a:schemeClr val="tx1"/>
                          </a:solidFill>
                          <a:latin typeface="Bodoni MT" pitchFamily="18" charset="0"/>
                        </a:rPr>
                        <a:t> E</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a:t>
                      </a:r>
                      <a:r>
                        <a:rPr lang="en-US" sz="1400" b="0" baseline="0" dirty="0">
                          <a:solidFill>
                            <a:schemeClr val="tx1"/>
                          </a:solidFill>
                          <a:latin typeface="Bodoni MT" pitchFamily="18" charset="0"/>
                        </a:rPr>
                        <a:t> </a:t>
                      </a:r>
                      <a:r>
                        <a:rPr lang="en-US" sz="1400" b="0" baseline="0" dirty="0" smtClean="0">
                          <a:solidFill>
                            <a:schemeClr val="tx1"/>
                          </a:solidFill>
                          <a:latin typeface="Bodoni MT" pitchFamily="18" charset="0"/>
                        </a:rPr>
                        <a:t>* </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C+D)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a:t>
                      </a:r>
                      <a:r>
                        <a:rPr lang="en-US" sz="1400" b="0" baseline="0" dirty="0">
                          <a:solidFill>
                            <a:schemeClr val="tx1"/>
                          </a:solidFill>
                          <a:latin typeface="Bodoni MT" pitchFamily="18" charset="0"/>
                        </a:rPr>
                        <a:t>(</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+D)</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a:t>
                      </a:r>
                      <a:r>
                        <a:rPr lang="en-US" sz="1400" b="0" baseline="0" dirty="0">
                          <a:solidFill>
                            <a:schemeClr val="tx1"/>
                          </a:solidFill>
                          <a:latin typeface="Bodoni MT" pitchFamily="18" charset="0"/>
                        </a:rPr>
                        <a:t> </a:t>
                      </a:r>
                      <a:r>
                        <a:rPr lang="en-US" sz="1400" b="0" baseline="0" dirty="0" smtClean="0">
                          <a:solidFill>
                            <a:schemeClr val="tx1"/>
                          </a:solidFill>
                          <a:latin typeface="Bodoni MT" pitchFamily="18" charset="0"/>
                        </a:rPr>
                        <a:t>id</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 </a:t>
                      </a:r>
                      <a:r>
                        <a:rPr lang="en-IN" sz="1400" b="0" dirty="0" smtClean="0">
                          <a:solidFill>
                            <a:schemeClr val="tx1"/>
                          </a:solidFill>
                          <a:latin typeface="Bodoni MT" pitchFamily="18" charset="0"/>
                          <a:cs typeface="Calibri"/>
                        </a:rPr>
                        <a:t>C</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+D)</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a:t>
                      </a:r>
                      <a:r>
                        <a:rPr lang="en-US" sz="1400" b="0" baseline="0" dirty="0">
                          <a:solidFill>
                            <a:schemeClr val="tx1"/>
                          </a:solidFill>
                          <a:latin typeface="Bodoni MT" pitchFamily="18" charset="0"/>
                        </a:rPr>
                        <a:t> </a:t>
                      </a:r>
                      <a:r>
                        <a:rPr lang="en-US" sz="1400" b="0" baseline="0" dirty="0" smtClean="0">
                          <a:solidFill>
                            <a:schemeClr val="tx1"/>
                          </a:solidFill>
                          <a:latin typeface="Bodoni MT" pitchFamily="18" charset="0"/>
                        </a:rPr>
                        <a:t>E</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 </a:t>
                      </a:r>
                      <a:r>
                        <a:rPr lang="en-IN" sz="1400" b="0" dirty="0" smtClean="0">
                          <a:solidFill>
                            <a:schemeClr val="tx1"/>
                          </a:solidFill>
                          <a:latin typeface="Bodoni MT" pitchFamily="18" charset="0"/>
                          <a:cs typeface="Calibri"/>
                        </a:rPr>
                        <a:t>C</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a:t>
                      </a:r>
                      <a:r>
                        <a:rPr lang="en-US" sz="1400" b="0" baseline="0" dirty="0">
                          <a:solidFill>
                            <a:schemeClr val="tx1"/>
                          </a:solidFill>
                          <a:latin typeface="Bodoni MT" pitchFamily="18" charset="0"/>
                        </a:rPr>
                        <a:t> </a:t>
                      </a:r>
                      <a:r>
                        <a:rPr lang="en-US" sz="1400" b="0" baseline="0" dirty="0" smtClean="0">
                          <a:solidFill>
                            <a:schemeClr val="tx1"/>
                          </a:solidFill>
                          <a:latin typeface="Bodoni MT" pitchFamily="18" charset="0"/>
                        </a:rPr>
                        <a:t>E +</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 </a:t>
                      </a:r>
                      <a:r>
                        <a:rPr lang="en-IN" sz="1400" b="0" dirty="0" smtClean="0">
                          <a:solidFill>
                            <a:schemeClr val="tx1"/>
                          </a:solidFill>
                          <a:latin typeface="Bodoni MT" pitchFamily="18" charset="0"/>
                          <a:cs typeface="Calibri"/>
                        </a:rPr>
                        <a:t>C </a:t>
                      </a:r>
                      <a:r>
                        <a:rPr lang="en-IN" sz="1400" b="0" dirty="0" smtClean="0">
                          <a:solidFill>
                            <a:schemeClr val="tx1"/>
                          </a:solidFill>
                          <a:latin typeface="+mn-lt"/>
                          <a:cs typeface="Calibri"/>
                        </a:rPr>
                        <a:t>−</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a:t>
                      </a:r>
                      <a:r>
                        <a:rPr lang="en-US" sz="1400" b="0" baseline="0" dirty="0">
                          <a:solidFill>
                            <a:schemeClr val="tx1"/>
                          </a:solidFill>
                          <a:latin typeface="Bodoni MT" pitchFamily="18" charset="0"/>
                        </a:rPr>
                        <a:t> </a:t>
                      </a:r>
                      <a:r>
                        <a:rPr lang="en-US" sz="1400" b="0" baseline="0" dirty="0" smtClean="0">
                          <a:solidFill>
                            <a:schemeClr val="tx1"/>
                          </a:solidFill>
                          <a:latin typeface="Bodoni MT" pitchFamily="18" charset="0"/>
                        </a:rPr>
                        <a:t>E + id</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 </a:t>
                      </a:r>
                      <a:r>
                        <a:rPr lang="en-IN" sz="1400" b="0" dirty="0" smtClean="0">
                          <a:solidFill>
                            <a:schemeClr val="tx1"/>
                          </a:solidFill>
                          <a:latin typeface="Bodoni MT" pitchFamily="18" charset="0"/>
                          <a:cs typeface="Calibri"/>
                        </a:rPr>
                        <a:t>C </a:t>
                      </a:r>
                      <a:r>
                        <a:rPr lang="en-IN" sz="1400" b="0" dirty="0" smtClean="0">
                          <a:solidFill>
                            <a:schemeClr val="tx1"/>
                          </a:solidFill>
                          <a:latin typeface="+mn-lt"/>
                          <a:cs typeface="Calibri"/>
                        </a:rPr>
                        <a:t>−</a:t>
                      </a:r>
                      <a:r>
                        <a:rPr lang="en-IN" sz="1400" b="0" dirty="0" smtClean="0">
                          <a:solidFill>
                            <a:schemeClr val="tx1"/>
                          </a:solidFill>
                          <a:latin typeface="Bodoni MT" pitchFamily="18" charset="0"/>
                          <a:cs typeface="Calibri"/>
                        </a:rPr>
                        <a:t> 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a:t>
                      </a:r>
                      <a:r>
                        <a:rPr lang="en-US" sz="1400" b="0" baseline="0" dirty="0">
                          <a:solidFill>
                            <a:schemeClr val="tx1"/>
                          </a:solidFill>
                          <a:latin typeface="Bodoni MT" pitchFamily="18" charset="0"/>
                        </a:rPr>
                        <a:t> </a:t>
                      </a:r>
                      <a:r>
                        <a:rPr lang="en-US" sz="1400" b="0" baseline="0" dirty="0" smtClean="0">
                          <a:solidFill>
                            <a:schemeClr val="tx1"/>
                          </a:solidFill>
                          <a:latin typeface="Bodoni MT" pitchFamily="18" charset="0"/>
                        </a:rPr>
                        <a:t>E + E</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 </a:t>
                      </a:r>
                      <a:r>
                        <a:rPr lang="en-IN" sz="1400" b="0" dirty="0" smtClean="0">
                          <a:solidFill>
                            <a:schemeClr val="tx1"/>
                          </a:solidFill>
                          <a:latin typeface="Bodoni MT" pitchFamily="18" charset="0"/>
                          <a:cs typeface="Calibri"/>
                        </a:rPr>
                        <a:t>C </a:t>
                      </a:r>
                      <a:r>
                        <a:rPr lang="en-IN" sz="1400" b="0" dirty="0" smtClean="0">
                          <a:solidFill>
                            <a:schemeClr val="tx1"/>
                          </a:solidFill>
                          <a:latin typeface="+mn-lt"/>
                          <a:cs typeface="Calibri"/>
                        </a:rPr>
                        <a:t>−</a:t>
                      </a:r>
                      <a:r>
                        <a:rPr lang="en-IN" sz="1400" b="0" dirty="0" smtClean="0">
                          <a:solidFill>
                            <a:schemeClr val="tx1"/>
                          </a:solidFill>
                          <a:latin typeface="Bodoni MT" pitchFamily="18" charset="0"/>
                          <a:cs typeface="Calibri"/>
                        </a:rPr>
                        <a:t> D</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2</a:t>
                      </a:r>
                      <a:r>
                        <a:rPr lang="en-IN" sz="1400" b="0" dirty="0" smtClean="0">
                          <a:solidFill>
                            <a:schemeClr val="tx1"/>
                          </a:solidFill>
                          <a:latin typeface="Bodoni MT" pitchFamily="18" charset="0"/>
                        </a:rPr>
                        <a:t> = C</a:t>
                      </a:r>
                      <a:r>
                        <a:rPr lang="en-IN" sz="1400" b="0" baseline="0" dirty="0" smtClean="0">
                          <a:solidFill>
                            <a:schemeClr val="tx1"/>
                          </a:solidFill>
                          <a:latin typeface="Bodoni MT" pitchFamily="18" charset="0"/>
                        </a:rPr>
                        <a:t> + D</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r>
                        <a:rPr lang="en-IN" sz="1400" b="0" dirty="0" smtClean="0">
                          <a:solidFill>
                            <a:schemeClr val="tx1"/>
                          </a:solidFill>
                          <a:latin typeface="Bodoni MT" pitchFamily="18" charset="0"/>
                        </a:rPr>
                        <a:t>)</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a:t>
                      </a:r>
                      <a:r>
                        <a:rPr lang="en-US" sz="1400" b="0" baseline="0" dirty="0">
                          <a:solidFill>
                            <a:schemeClr val="tx1"/>
                          </a:solidFill>
                          <a:latin typeface="Bodoni MT" pitchFamily="18" charset="0"/>
                        </a:rPr>
                        <a:t> </a:t>
                      </a:r>
                      <a:r>
                        <a:rPr lang="en-US" sz="1400" b="0" baseline="0" dirty="0" smtClean="0">
                          <a:solidFill>
                            <a:schemeClr val="tx1"/>
                          </a:solidFill>
                          <a:latin typeface="Bodoni MT" pitchFamily="18" charset="0"/>
                        </a:rPr>
                        <a:t>E </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2</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a:t>
                      </a:r>
                      <a:r>
                        <a:rPr lang="en-US" sz="1400" b="0" baseline="0" dirty="0">
                          <a:solidFill>
                            <a:schemeClr val="tx1"/>
                          </a:solidFill>
                          <a:latin typeface="Bodoni MT" pitchFamily="18" charset="0"/>
                        </a:rPr>
                        <a:t> </a:t>
                      </a:r>
                      <a:r>
                        <a:rPr lang="en-US" sz="1400" b="0" baseline="0" dirty="0" smtClean="0">
                          <a:solidFill>
                            <a:schemeClr val="tx1"/>
                          </a:solidFill>
                          <a:latin typeface="Bodoni MT" pitchFamily="18" charset="0"/>
                        </a:rPr>
                        <a:t>E )</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2 </a:t>
                      </a:r>
                      <a:r>
                        <a:rPr lang="en-IN" sz="1400" b="0" dirty="0" smtClean="0">
                          <a:solidFill>
                            <a:schemeClr val="tx1"/>
                          </a:solidFill>
                          <a:latin typeface="+mn-lt"/>
                          <a:cs typeface="Calibri"/>
                        </a:rPr>
                        <a:t>−</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  E </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1</a:t>
                      </a:r>
                      <a:r>
                        <a:rPr lang="en-IN" sz="1400" b="0" dirty="0" smtClean="0">
                          <a:solidFill>
                            <a:schemeClr val="tx1"/>
                          </a:solidFill>
                          <a:latin typeface="Bodoni MT" pitchFamily="18" charset="0"/>
                        </a:rPr>
                        <a:t> </a:t>
                      </a:r>
                      <a:r>
                        <a:rPr lang="en-IN" sz="1400" b="0" dirty="0" smtClean="0">
                          <a:solidFill>
                            <a:schemeClr val="tx1"/>
                          </a:solidFill>
                          <a:latin typeface="+mn-lt"/>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2</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3</a:t>
                      </a:r>
                      <a:r>
                        <a:rPr lang="en-IN" sz="1400" b="0" dirty="0" smtClean="0">
                          <a:solidFill>
                            <a:schemeClr val="tx1"/>
                          </a:solidFill>
                          <a:latin typeface="Bodoni MT" pitchFamily="18" charset="0"/>
                        </a:rPr>
                        <a:t> = T</a:t>
                      </a:r>
                      <a:r>
                        <a:rPr lang="en-IN" sz="1400" b="0" baseline="-25000" dirty="0" smtClean="0">
                          <a:solidFill>
                            <a:schemeClr val="tx1"/>
                          </a:solidFill>
                          <a:latin typeface="Bodoni MT" pitchFamily="18" charset="0"/>
                        </a:rPr>
                        <a:t>1</a:t>
                      </a:r>
                      <a:r>
                        <a:rPr lang="en-IN" sz="1400" b="0" baseline="0" dirty="0" smtClean="0">
                          <a:solidFill>
                            <a:schemeClr val="tx1"/>
                          </a:solidFill>
                          <a:latin typeface="Bodoni MT" pitchFamily="18" charset="0"/>
                        </a:rPr>
                        <a:t> *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2 </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id=</a:t>
                      </a:r>
                      <a:r>
                        <a:rPr lang="en-US" sz="1400" b="0" baseline="0" dirty="0" smtClean="0">
                          <a:solidFill>
                            <a:schemeClr val="tx1"/>
                          </a:solidFill>
                          <a:latin typeface="Bodoni MT" pitchFamily="18" charset="0"/>
                        </a:rPr>
                        <a:t> E </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A</a:t>
                      </a:r>
                      <a:r>
                        <a:rPr lang="en-IN" sz="1400" b="0" dirty="0" smtClean="0">
                          <a:solidFill>
                            <a:schemeClr val="tx1"/>
                          </a:solidFill>
                          <a:latin typeface="+mn-lt"/>
                          <a:cs typeface="Calibri"/>
                        </a:rPr>
                        <a:t>− </a:t>
                      </a:r>
                      <a:r>
                        <a:rPr lang="en-US" sz="1400" b="0" baseline="0" dirty="0" smtClean="0">
                          <a:solidFill>
                            <a:schemeClr val="tx1"/>
                          </a:solidFill>
                          <a:latin typeface="Bodoni MT" pitchFamily="18" charset="0"/>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3</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baseline="0" dirty="0" smtClean="0">
                          <a:solidFill>
                            <a:schemeClr val="tx1"/>
                          </a:solidFill>
                          <a:latin typeface="Bodoni MT" pitchFamily="18" charset="0"/>
                          <a:cs typeface="Calibri"/>
                        </a:rPr>
                        <a:t>A </a:t>
                      </a:r>
                      <a:r>
                        <a:rPr lang="en-IN" sz="1400" b="0" baseline="0" dirty="0" smtClean="0">
                          <a:solidFill>
                            <a:schemeClr val="tx1"/>
                          </a:solidFill>
                          <a:latin typeface="+mn-lt"/>
                          <a:cs typeface="Calibri"/>
                        </a:rPr>
                        <a:t>= </a:t>
                      </a:r>
                      <a:r>
                        <a:rPr lang="en-IN" sz="1400" b="0" dirty="0" smtClean="0">
                          <a:solidFill>
                            <a:schemeClr val="tx1"/>
                          </a:solidFill>
                          <a:latin typeface="Bodoni MT" pitchFamily="18" charset="0"/>
                        </a:rPr>
                        <a:t>T</a:t>
                      </a:r>
                      <a:r>
                        <a:rPr lang="en-IN" sz="1400" b="0" baseline="-25000" dirty="0" smtClean="0">
                          <a:solidFill>
                            <a:schemeClr val="tx1"/>
                          </a:solidFill>
                          <a:latin typeface="Bodoni MT" pitchFamily="18" charset="0"/>
                        </a:rPr>
                        <a:t>3</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r h="329970">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smtClean="0">
                          <a:solidFill>
                            <a:schemeClr val="tx1"/>
                          </a:solidFill>
                          <a:latin typeface="Bodoni MT" pitchFamily="18" charset="0"/>
                        </a:rPr>
                        <a:t>S</a:t>
                      </a:r>
                      <a:endParaRPr lang="en-US" sz="1400" b="0" dirty="0" smtClean="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r>
                        <a:rPr lang="en-IN" sz="1400" b="0" dirty="0" smtClean="0">
                          <a:solidFill>
                            <a:schemeClr val="tx1"/>
                          </a:solidFill>
                          <a:latin typeface="Bodoni MT" pitchFamily="18" charset="0"/>
                        </a:rPr>
                        <a:t>S</a:t>
                      </a:r>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l"/>
                      <a:endParaRPr lang="en-US" sz="1400" b="0" dirty="0">
                        <a:solidFill>
                          <a:schemeClr val="tx1"/>
                        </a:solidFill>
                        <a:latin typeface="Bodoni MT"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8680" y="71414"/>
            <a:ext cx="8229600" cy="500066"/>
          </a:xfrm>
        </p:spPr>
        <p:txBody>
          <a:bodyPr>
            <a:noAutofit/>
          </a:bodyPr>
          <a:lstStyle/>
          <a:p>
            <a:r>
              <a:rPr lang="en-IN" sz="3600" dirty="0" smtClean="0"/>
              <a:t>Assignment Statement with mixed types</a:t>
            </a:r>
            <a:endParaRPr lang="en-US" sz="3600" dirty="0"/>
          </a:p>
        </p:txBody>
      </p:sp>
      <p:sp>
        <p:nvSpPr>
          <p:cNvPr id="8" name="Content Placeholder 7"/>
          <p:cNvSpPr>
            <a:spLocks noGrp="1"/>
          </p:cNvSpPr>
          <p:nvPr>
            <p:ph idx="1"/>
          </p:nvPr>
        </p:nvSpPr>
        <p:spPr>
          <a:xfrm>
            <a:off x="457200" y="714356"/>
            <a:ext cx="8229600" cy="5411807"/>
          </a:xfrm>
        </p:spPr>
        <p:txBody>
          <a:bodyPr>
            <a:normAutofit/>
          </a:bodyPr>
          <a:lstStyle/>
          <a:p>
            <a:pPr algn="just"/>
            <a:r>
              <a:rPr lang="en-IN" sz="2400" dirty="0" smtClean="0"/>
              <a:t>The constants and variables would be of different types,</a:t>
            </a:r>
            <a:r>
              <a:rPr lang="en-US" sz="2400" dirty="0" smtClean="0"/>
              <a:t>hence the compiler must either reject certain mixed-mode operations or generate appropriate coercion (mode conversion) instructions.</a:t>
            </a:r>
          </a:p>
          <a:p>
            <a:pPr algn="just"/>
            <a:endParaRPr lang="en-US" sz="2400" dirty="0" smtClean="0"/>
          </a:p>
          <a:p>
            <a:pPr algn="just"/>
            <a:r>
              <a:rPr lang="en-IN" sz="2400" dirty="0" smtClean="0"/>
              <a:t>Consider two modes:</a:t>
            </a:r>
          </a:p>
          <a:p>
            <a:pPr lvl="1" algn="just"/>
            <a:r>
              <a:rPr lang="en-IN" sz="2400" dirty="0" smtClean="0">
                <a:latin typeface="Bodoni MT" pitchFamily="18" charset="0"/>
              </a:rPr>
              <a:t>REAL</a:t>
            </a:r>
          </a:p>
          <a:p>
            <a:pPr lvl="1" algn="just"/>
            <a:r>
              <a:rPr lang="en-IN" sz="2400" dirty="0" smtClean="0">
                <a:latin typeface="Bodoni MT" pitchFamily="18" charset="0"/>
              </a:rPr>
              <a:t>INTEGER</a:t>
            </a:r>
            <a:r>
              <a:rPr lang="en-IN" sz="2400" dirty="0" smtClean="0"/>
              <a:t>, with integer converted to real when necessary.</a:t>
            </a:r>
          </a:p>
          <a:p>
            <a:pPr lvl="1" algn="just"/>
            <a:endParaRPr lang="en-IN" sz="2400" dirty="0" smtClean="0"/>
          </a:p>
          <a:p>
            <a:pPr marL="442913" lvl="1" algn="just">
              <a:buNone/>
            </a:pPr>
            <a:r>
              <a:rPr lang="en-IN" sz="2400" dirty="0" smtClean="0"/>
              <a:t>	An additional field in translation for </a:t>
            </a:r>
            <a:r>
              <a:rPr lang="en-IN" sz="2400" dirty="0" smtClean="0">
                <a:latin typeface="Bodoni MT" pitchFamily="18" charset="0"/>
              </a:rPr>
              <a:t>E</a:t>
            </a:r>
            <a:r>
              <a:rPr lang="en-IN" sz="2400" dirty="0" smtClean="0"/>
              <a:t> is </a:t>
            </a:r>
            <a:r>
              <a:rPr lang="en-IN" sz="2400" dirty="0" smtClean="0">
                <a:latin typeface="Bodoni MT" pitchFamily="18" charset="0"/>
              </a:rPr>
              <a:t>E.MODE</a:t>
            </a:r>
            <a:r>
              <a:rPr lang="en-IN" sz="2400" dirty="0" smtClean="0"/>
              <a:t> whose value is either </a:t>
            </a:r>
            <a:r>
              <a:rPr lang="en-IN" sz="2400" dirty="0" smtClean="0">
                <a:latin typeface="Bodoni MT" pitchFamily="18" charset="0"/>
              </a:rPr>
              <a:t>REAL</a:t>
            </a:r>
            <a:r>
              <a:rPr lang="en-IN" sz="2400" dirty="0" smtClean="0"/>
              <a:t> or </a:t>
            </a:r>
            <a:r>
              <a:rPr lang="en-IN" sz="2400" dirty="0" smtClean="0">
                <a:latin typeface="Bodoni MT" pitchFamily="18" charset="0"/>
              </a:rPr>
              <a:t>INTEGER</a:t>
            </a:r>
          </a:p>
          <a:p>
            <a:pPr lvl="1" algn="just">
              <a:buNone/>
            </a:pPr>
            <a:endParaRPr lang="en-IN" sz="2400" dirty="0" smtClean="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42942"/>
          </a:xfrm>
        </p:spPr>
        <p:txBody>
          <a:bodyPr>
            <a:normAutofit fontScale="90000"/>
          </a:bodyPr>
          <a:lstStyle/>
          <a:p>
            <a:r>
              <a:rPr lang="en-IN" dirty="0" smtClean="0"/>
              <a:t>SDT (Contd..)</a:t>
            </a:r>
            <a:endParaRPr lang="en-US" dirty="0"/>
          </a:p>
        </p:txBody>
      </p:sp>
      <p:sp>
        <p:nvSpPr>
          <p:cNvPr id="3" name="Content Placeholder 2"/>
          <p:cNvSpPr>
            <a:spLocks noGrp="1"/>
          </p:cNvSpPr>
          <p:nvPr>
            <p:ph idx="1"/>
          </p:nvPr>
        </p:nvSpPr>
        <p:spPr>
          <a:xfrm>
            <a:off x="457200" y="928670"/>
            <a:ext cx="8329642" cy="5197493"/>
          </a:xfrm>
        </p:spPr>
        <p:txBody>
          <a:bodyPr>
            <a:normAutofit/>
          </a:bodyPr>
          <a:lstStyle/>
          <a:p>
            <a:pPr algn="just"/>
            <a:r>
              <a:rPr lang="en-US" sz="2400" dirty="0" smtClean="0"/>
              <a:t>Evaluation of the semantic rules:</a:t>
            </a:r>
          </a:p>
          <a:p>
            <a:pPr lvl="1" algn="just"/>
            <a:r>
              <a:rPr lang="en-US" sz="2400" dirty="0" smtClean="0"/>
              <a:t>may generate intermediate codes </a:t>
            </a:r>
          </a:p>
          <a:p>
            <a:pPr lvl="1" algn="just"/>
            <a:r>
              <a:rPr lang="en-US" sz="2400" dirty="0" smtClean="0"/>
              <a:t>may put information into the symbol table </a:t>
            </a:r>
          </a:p>
          <a:p>
            <a:pPr lvl="1" algn="just"/>
            <a:r>
              <a:rPr lang="en-US" sz="2400" dirty="0" smtClean="0"/>
              <a:t>may perform type checking </a:t>
            </a:r>
          </a:p>
          <a:p>
            <a:pPr lvl="1" algn="just"/>
            <a:r>
              <a:rPr lang="en-US" sz="2400" dirty="0" smtClean="0"/>
              <a:t>may issue error messages </a:t>
            </a:r>
          </a:p>
          <a:p>
            <a:pPr lvl="1" algn="just"/>
            <a:r>
              <a:rPr lang="en-US" sz="2400" dirty="0" smtClean="0"/>
              <a:t>may perform some other activities </a:t>
            </a:r>
          </a:p>
          <a:p>
            <a:pPr marL="285750" lvl="1" algn="just">
              <a:buFont typeface="Arial" pitchFamily="34" charset="0"/>
              <a:buChar char="•"/>
            </a:pPr>
            <a:endParaRPr lang="en-US" sz="2400" dirty="0" smtClean="0"/>
          </a:p>
          <a:p>
            <a:pPr marL="285750" lvl="1" algn="just">
              <a:buFont typeface="Arial" pitchFamily="34" charset="0"/>
              <a:buChar char="•"/>
            </a:pPr>
            <a:r>
              <a:rPr lang="en-US" sz="2400" dirty="0" smtClean="0"/>
              <a:t>An attribute may hold almost any thing.</a:t>
            </a:r>
          </a:p>
          <a:p>
            <a:pPr marL="685800" lvl="2" algn="just"/>
            <a:r>
              <a:rPr lang="en-US" dirty="0" smtClean="0"/>
              <a:t>a string, a number, a memory location, a complex record.</a:t>
            </a: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14356"/>
            <a:ext cx="8401080" cy="5411807"/>
          </a:xfrm>
        </p:spPr>
        <p:txBody>
          <a:bodyPr>
            <a:normAutofit/>
          </a:bodyPr>
          <a:lstStyle/>
          <a:p>
            <a:pPr algn="just"/>
            <a:r>
              <a:rPr lang="en-IN" sz="2400" dirty="0" smtClean="0"/>
              <a:t>The semantic rule for </a:t>
            </a:r>
            <a:r>
              <a:rPr lang="en-IN" sz="2400" dirty="0" smtClean="0">
                <a:latin typeface="Bodoni MT" pitchFamily="18" charset="0"/>
              </a:rPr>
              <a:t>E.MODE </a:t>
            </a:r>
            <a:r>
              <a:rPr lang="en-IN" sz="2400" dirty="0" smtClean="0"/>
              <a:t>associated with the production </a:t>
            </a:r>
            <a:r>
              <a:rPr lang="en-US" sz="2400" dirty="0" smtClean="0">
                <a:latin typeface="Bodoni MT" pitchFamily="18" charset="0"/>
              </a:rPr>
              <a:t>E    →  E</a:t>
            </a:r>
            <a:r>
              <a:rPr lang="en-US" sz="2400" baseline="-25000" dirty="0" smtClean="0">
                <a:latin typeface="Bodoni MT" pitchFamily="18" charset="0"/>
              </a:rPr>
              <a:t>1</a:t>
            </a:r>
            <a:r>
              <a:rPr lang="en-US" sz="2400" dirty="0" smtClean="0">
                <a:latin typeface="Bodoni MT" pitchFamily="18" charset="0"/>
              </a:rPr>
              <a:t> + E</a:t>
            </a:r>
            <a:r>
              <a:rPr lang="en-US" sz="2400" baseline="-25000" dirty="0" smtClean="0">
                <a:latin typeface="Bodoni MT" pitchFamily="18" charset="0"/>
              </a:rPr>
              <a:t>2</a:t>
            </a:r>
            <a:r>
              <a:rPr lang="en-US" sz="2400" dirty="0" smtClean="0">
                <a:latin typeface="Bodoni MT" pitchFamily="18" charset="0"/>
              </a:rPr>
              <a:t>  </a:t>
            </a:r>
            <a:r>
              <a:rPr lang="en-US" sz="2400" dirty="0" smtClean="0"/>
              <a:t>is</a:t>
            </a:r>
            <a:r>
              <a:rPr lang="en-US" sz="2400" dirty="0" smtClean="0">
                <a:latin typeface="Bodoni MT" pitchFamily="18" charset="0"/>
              </a:rPr>
              <a:t>:</a:t>
            </a:r>
          </a:p>
          <a:p>
            <a:pPr algn="just">
              <a:buNone/>
            </a:pPr>
            <a:endParaRPr lang="en-IN" sz="2400" dirty="0" smtClean="0">
              <a:latin typeface="Bodoni MT" pitchFamily="18" charset="0"/>
            </a:endParaRPr>
          </a:p>
          <a:p>
            <a:pPr algn="just">
              <a:buNone/>
            </a:pPr>
            <a:r>
              <a:rPr lang="en-US" sz="2000" dirty="0" smtClean="0">
                <a:latin typeface="Bodoni MT" pitchFamily="18" charset="0"/>
              </a:rPr>
              <a:t>	E  →  E</a:t>
            </a:r>
            <a:r>
              <a:rPr lang="en-US" sz="2000" baseline="-25000" dirty="0" smtClean="0">
                <a:latin typeface="Bodoni MT" pitchFamily="18" charset="0"/>
              </a:rPr>
              <a:t>1</a:t>
            </a:r>
            <a:r>
              <a:rPr lang="en-US" sz="2000" dirty="0" smtClean="0">
                <a:latin typeface="Bodoni MT" pitchFamily="18" charset="0"/>
              </a:rPr>
              <a:t> + E</a:t>
            </a:r>
            <a:r>
              <a:rPr lang="en-US" sz="2000" baseline="-25000" dirty="0" smtClean="0">
                <a:latin typeface="Bodoni MT" pitchFamily="18" charset="0"/>
              </a:rPr>
              <a:t>2</a:t>
            </a:r>
            <a:r>
              <a:rPr lang="en-US" sz="2000" dirty="0" smtClean="0">
                <a:latin typeface="Bodoni MT" pitchFamily="18" charset="0"/>
              </a:rPr>
              <a:t>    {if E</a:t>
            </a:r>
            <a:r>
              <a:rPr lang="en-US" sz="2000" baseline="-25000" dirty="0" smtClean="0">
                <a:latin typeface="Bodoni MT" pitchFamily="18" charset="0"/>
              </a:rPr>
              <a:t>1</a:t>
            </a:r>
            <a:r>
              <a:rPr lang="en-IN" sz="2000" dirty="0" smtClean="0">
                <a:latin typeface="Bodoni MT" pitchFamily="18" charset="0"/>
              </a:rPr>
              <a:t>.MODE = INTEGER and </a:t>
            </a:r>
            <a:r>
              <a:rPr lang="en-US" sz="2000" dirty="0" smtClean="0">
                <a:latin typeface="Bodoni MT" pitchFamily="18" charset="0"/>
              </a:rPr>
              <a:t>E</a:t>
            </a:r>
            <a:r>
              <a:rPr lang="en-US" sz="2000" baseline="-25000" dirty="0" smtClean="0">
                <a:latin typeface="Bodoni MT" pitchFamily="18" charset="0"/>
              </a:rPr>
              <a:t>2</a:t>
            </a:r>
            <a:r>
              <a:rPr lang="en-IN" sz="2000" dirty="0" smtClean="0">
                <a:latin typeface="Bodoni MT" pitchFamily="18" charset="0"/>
              </a:rPr>
              <a:t>.MODE = INTEGER 		       then </a:t>
            </a:r>
            <a:r>
              <a:rPr lang="en-US" sz="2000" dirty="0" smtClean="0">
                <a:latin typeface="Bodoni MT" pitchFamily="18" charset="0"/>
              </a:rPr>
              <a:t>E</a:t>
            </a:r>
            <a:r>
              <a:rPr lang="en-IN" sz="2000" dirty="0" smtClean="0">
                <a:latin typeface="Bodoni MT" pitchFamily="18" charset="0"/>
              </a:rPr>
              <a:t>.MODE = INTEGER </a:t>
            </a:r>
          </a:p>
          <a:p>
            <a:pPr algn="just">
              <a:buNone/>
            </a:pPr>
            <a:r>
              <a:rPr lang="en-IN" sz="2000" dirty="0" smtClean="0">
                <a:latin typeface="Bodoni MT" pitchFamily="18" charset="0"/>
              </a:rPr>
              <a:t>			       else </a:t>
            </a:r>
            <a:r>
              <a:rPr lang="en-US" sz="2000" dirty="0" smtClean="0">
                <a:latin typeface="Bodoni MT" pitchFamily="18" charset="0"/>
              </a:rPr>
              <a:t>E</a:t>
            </a:r>
            <a:r>
              <a:rPr lang="en-IN" sz="2000" dirty="0" smtClean="0">
                <a:latin typeface="Bodoni MT" pitchFamily="18" charset="0"/>
              </a:rPr>
              <a:t>.MODE = REAL }</a:t>
            </a:r>
          </a:p>
          <a:p>
            <a:pPr algn="just">
              <a:buNone/>
            </a:pPr>
            <a:endParaRPr lang="en-IN" sz="2000" dirty="0" smtClean="0">
              <a:latin typeface="Bodoni MT" pitchFamily="18" charset="0"/>
            </a:endParaRPr>
          </a:p>
          <a:p>
            <a:pPr algn="just"/>
            <a:r>
              <a:rPr lang="en-IN" sz="2400" dirty="0" smtClean="0"/>
              <a:t>When necessary the three address code</a:t>
            </a:r>
            <a:r>
              <a:rPr lang="en-IN" sz="2400" dirty="0" smtClean="0">
                <a:latin typeface="Bodoni MT" pitchFamily="18" charset="0"/>
              </a:rPr>
              <a:t> </a:t>
            </a:r>
          </a:p>
          <a:p>
            <a:pPr algn="just">
              <a:buNone/>
            </a:pPr>
            <a:r>
              <a:rPr lang="en-IN" sz="2400" dirty="0" smtClean="0">
                <a:latin typeface="Bodoni MT" pitchFamily="18" charset="0"/>
              </a:rPr>
              <a:t>	</a:t>
            </a:r>
            <a:r>
              <a:rPr lang="en-IN" sz="2400" b="1" dirty="0" smtClean="0">
                <a:latin typeface="Bodoni MT" pitchFamily="18" charset="0"/>
              </a:rPr>
              <a:t>A=</a:t>
            </a:r>
            <a:r>
              <a:rPr lang="en-IN" sz="2400" b="1" dirty="0" err="1" smtClean="0">
                <a:latin typeface="Bodoni MT" pitchFamily="18" charset="0"/>
              </a:rPr>
              <a:t>inttoreal</a:t>
            </a:r>
            <a:r>
              <a:rPr lang="en-IN" sz="2400" b="1" dirty="0" smtClean="0">
                <a:latin typeface="Bodoni MT" pitchFamily="18" charset="0"/>
              </a:rPr>
              <a:t> B     </a:t>
            </a:r>
            <a:r>
              <a:rPr lang="en-IN" sz="2400" dirty="0" smtClean="0"/>
              <a:t>is generated, </a:t>
            </a:r>
          </a:p>
          <a:p>
            <a:pPr algn="just">
              <a:buNone/>
            </a:pPr>
            <a:r>
              <a:rPr lang="en-IN" sz="2400" dirty="0" smtClean="0"/>
              <a:t> 	whose effect is to convert integer</a:t>
            </a:r>
            <a:r>
              <a:rPr lang="en-IN" sz="2400" dirty="0" smtClean="0">
                <a:latin typeface="Bodoni MT" pitchFamily="18" charset="0"/>
              </a:rPr>
              <a:t> B </a:t>
            </a:r>
            <a:r>
              <a:rPr lang="en-IN" sz="2400" dirty="0" smtClean="0"/>
              <a:t>to a real of equal value called </a:t>
            </a:r>
            <a:r>
              <a:rPr lang="en-IN" sz="2400" dirty="0" smtClean="0">
                <a:latin typeface="Bodoni MT" pitchFamily="18" charset="0"/>
              </a:rPr>
              <a:t>A.</a:t>
            </a:r>
            <a:endParaRPr lang="en-US" sz="2400" dirty="0" smtClean="0"/>
          </a:p>
          <a:p>
            <a:pPr algn="just"/>
            <a:endParaRPr lang="en-US" sz="2400" dirty="0" smtClean="0"/>
          </a:p>
          <a:p>
            <a:pPr algn="just"/>
            <a:endParaRPr lang="en-IN" sz="2400" dirty="0" smtClean="0"/>
          </a:p>
          <a:p>
            <a:pPr lvl="1" algn="just">
              <a:buNone/>
            </a:pPr>
            <a:endParaRPr lang="en-IN" sz="2400" dirty="0" smtClean="0">
              <a:latin typeface="Bodoni MT" pitchFamily="18" charset="0"/>
            </a:endParaRPr>
          </a:p>
          <a:p>
            <a:pPr lvl="1" algn="just">
              <a:buNone/>
            </a:pPr>
            <a:endParaRPr lang="en-IN" sz="2400" dirty="0" smtClean="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82594"/>
          </a:xfrm>
        </p:spPr>
        <p:txBody>
          <a:bodyPr>
            <a:normAutofit fontScale="90000"/>
          </a:bodyPr>
          <a:lstStyle/>
          <a:p>
            <a:r>
              <a:rPr lang="en-IN" dirty="0" smtClean="0"/>
              <a:t>Example</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pPr algn="just">
              <a:buNone/>
            </a:pPr>
            <a:r>
              <a:rPr lang="en-IN" sz="2400" dirty="0" smtClean="0">
                <a:latin typeface="Bodoni MT" pitchFamily="18" charset="0"/>
              </a:rPr>
              <a:t>	X=Y+I*J</a:t>
            </a:r>
          </a:p>
          <a:p>
            <a:pPr algn="just">
              <a:buNone/>
            </a:pPr>
            <a:r>
              <a:rPr lang="en-IN" sz="2400" dirty="0" smtClean="0">
                <a:latin typeface="Bodoni MT" pitchFamily="18" charset="0"/>
              </a:rPr>
              <a:t>	Assume X and Y to be REAL and I and J have mode INTEGER.</a:t>
            </a:r>
          </a:p>
          <a:p>
            <a:pPr algn="just">
              <a:buNone/>
            </a:pPr>
            <a:endParaRPr lang="en-IN" sz="2400" dirty="0" smtClean="0">
              <a:latin typeface="Bodoni MT" pitchFamily="18" charset="0"/>
            </a:endParaRPr>
          </a:p>
          <a:p>
            <a:pPr algn="just">
              <a:buNone/>
            </a:pPr>
            <a:r>
              <a:rPr lang="en-IN" sz="2400" b="1" dirty="0" smtClean="0">
                <a:latin typeface="Bodoni MT" pitchFamily="18" charset="0"/>
              </a:rPr>
              <a:t>Three-</a:t>
            </a:r>
            <a:r>
              <a:rPr lang="en-IN" sz="2400" b="1" dirty="0" err="1" smtClean="0">
                <a:latin typeface="Bodoni MT" pitchFamily="18" charset="0"/>
              </a:rPr>
              <a:t>addresss</a:t>
            </a:r>
            <a:r>
              <a:rPr lang="en-IN" sz="2400" b="1" dirty="0" smtClean="0">
                <a:latin typeface="Bodoni MT" pitchFamily="18" charset="0"/>
              </a:rPr>
              <a:t> code:</a:t>
            </a:r>
          </a:p>
          <a:p>
            <a:pPr algn="just">
              <a:buNone/>
            </a:pPr>
            <a:r>
              <a:rPr lang="en-IN" sz="2400" dirty="0" smtClean="0">
                <a:latin typeface="Bodoni MT" pitchFamily="18" charset="0"/>
              </a:rPr>
              <a:t>	T</a:t>
            </a:r>
            <a:r>
              <a:rPr lang="en-IN" sz="2400" baseline="-25000" dirty="0" smtClean="0">
                <a:latin typeface="Bodoni MT" pitchFamily="18" charset="0"/>
              </a:rPr>
              <a:t>1</a:t>
            </a:r>
            <a:r>
              <a:rPr lang="en-IN" sz="2400" dirty="0" smtClean="0">
                <a:latin typeface="Bodoni MT" pitchFamily="18" charset="0"/>
              </a:rPr>
              <a:t>=I </a:t>
            </a:r>
            <a:r>
              <a:rPr lang="en-IN" sz="2400" dirty="0" err="1" smtClean="0">
                <a:latin typeface="Bodoni MT" pitchFamily="18" charset="0"/>
              </a:rPr>
              <a:t>int</a:t>
            </a:r>
            <a:r>
              <a:rPr lang="en-IN" sz="2400" dirty="0" smtClean="0">
                <a:latin typeface="Bodoni MT" pitchFamily="18" charset="0"/>
              </a:rPr>
              <a:t> * J</a:t>
            </a:r>
          </a:p>
          <a:p>
            <a:pPr algn="just">
              <a:buNone/>
            </a:pPr>
            <a:r>
              <a:rPr lang="en-IN" sz="2400" dirty="0" smtClean="0">
                <a:latin typeface="Bodoni MT" pitchFamily="18" charset="0"/>
              </a:rPr>
              <a:t>	T</a:t>
            </a:r>
            <a:r>
              <a:rPr lang="en-IN" sz="2400" baseline="-25000" dirty="0" smtClean="0">
                <a:latin typeface="Bodoni MT" pitchFamily="18" charset="0"/>
              </a:rPr>
              <a:t>2</a:t>
            </a:r>
            <a:r>
              <a:rPr lang="en-IN" sz="2400" dirty="0" smtClean="0">
                <a:latin typeface="Bodoni MT" pitchFamily="18" charset="0"/>
              </a:rPr>
              <a:t>= </a:t>
            </a:r>
            <a:r>
              <a:rPr lang="en-IN" sz="2400" dirty="0" err="1" smtClean="0">
                <a:latin typeface="Bodoni MT" pitchFamily="18" charset="0"/>
              </a:rPr>
              <a:t>inttoreal</a:t>
            </a:r>
            <a:r>
              <a:rPr lang="en-IN" sz="2400" dirty="0" smtClean="0">
                <a:latin typeface="Bodoni MT" pitchFamily="18" charset="0"/>
              </a:rPr>
              <a:t> T</a:t>
            </a:r>
            <a:r>
              <a:rPr lang="en-IN" sz="2400" baseline="-25000" dirty="0" smtClean="0">
                <a:latin typeface="Bodoni MT" pitchFamily="18" charset="0"/>
              </a:rPr>
              <a:t>1</a:t>
            </a:r>
          </a:p>
          <a:p>
            <a:pPr algn="just">
              <a:buNone/>
            </a:pPr>
            <a:r>
              <a:rPr lang="en-IN" sz="2400" dirty="0" smtClean="0">
                <a:latin typeface="Bodoni MT" pitchFamily="18" charset="0"/>
              </a:rPr>
              <a:t>	T</a:t>
            </a:r>
            <a:r>
              <a:rPr lang="en-IN" sz="2400" baseline="-25000" dirty="0" smtClean="0">
                <a:latin typeface="Bodoni MT" pitchFamily="18" charset="0"/>
              </a:rPr>
              <a:t>3</a:t>
            </a:r>
            <a:r>
              <a:rPr lang="en-IN" sz="2400" dirty="0" smtClean="0">
                <a:latin typeface="Bodoni MT" pitchFamily="18" charset="0"/>
              </a:rPr>
              <a:t>=Y real +T</a:t>
            </a:r>
            <a:r>
              <a:rPr lang="en-IN" sz="2400" baseline="-25000" dirty="0" smtClean="0">
                <a:latin typeface="Bodoni MT" pitchFamily="18" charset="0"/>
              </a:rPr>
              <a:t>2</a:t>
            </a:r>
          </a:p>
          <a:p>
            <a:pPr algn="just">
              <a:buNone/>
            </a:pPr>
            <a:r>
              <a:rPr lang="en-IN" sz="2400" dirty="0" smtClean="0">
                <a:latin typeface="Bodoni MT" pitchFamily="18" charset="0"/>
              </a:rPr>
              <a:t>	X=T</a:t>
            </a:r>
            <a:r>
              <a:rPr lang="en-IN" sz="2400" baseline="-25000" dirty="0" smtClean="0">
                <a:latin typeface="Bodoni MT" pitchFamily="18" charset="0"/>
              </a:rPr>
              <a:t>3</a:t>
            </a:r>
          </a:p>
          <a:p>
            <a:pPr algn="just">
              <a:buNone/>
            </a:pPr>
            <a:endParaRPr lang="en-IN" sz="2400" baseline="-25000" dirty="0" smtClean="0">
              <a:latin typeface="Bodoni MT" pitchFamily="18" charset="0"/>
            </a:endParaRPr>
          </a:p>
          <a:p>
            <a:pPr algn="just">
              <a:buNone/>
            </a:pPr>
            <a:r>
              <a:rPr lang="en-IN" sz="2400" dirty="0" smtClean="0">
                <a:latin typeface="Bodoni MT" pitchFamily="18" charset="0"/>
              </a:rPr>
              <a:t>	The semantic rule uses two translation fields E.PLACE and E.MODE for the non-terminal E</a:t>
            </a:r>
            <a:endParaRPr lang="en-US" sz="2400" dirty="0">
              <a:latin typeface="Bodoni MT" pitchFamily="18" charset="0"/>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368280"/>
          </a:xfrm>
        </p:spPr>
        <p:txBody>
          <a:bodyPr>
            <a:noAutofit/>
          </a:bodyPr>
          <a:lstStyle/>
          <a:p>
            <a:r>
              <a:rPr lang="en-IN" sz="2400" b="1" dirty="0" smtClean="0"/>
              <a:t>Semantic rule for </a:t>
            </a:r>
            <a:r>
              <a:rPr lang="en-US" sz="2400" b="1" dirty="0" smtClean="0">
                <a:latin typeface="Bodoni MT" pitchFamily="18" charset="0"/>
              </a:rPr>
              <a:t>E    →  E</a:t>
            </a:r>
            <a:r>
              <a:rPr lang="en-US" sz="2400" b="1" baseline="-25000" dirty="0" smtClean="0">
                <a:latin typeface="Bodoni MT" pitchFamily="18" charset="0"/>
              </a:rPr>
              <a:t>1</a:t>
            </a:r>
            <a:r>
              <a:rPr lang="en-US" sz="2400" b="1" dirty="0" smtClean="0">
                <a:latin typeface="Bodoni MT" pitchFamily="18" charset="0"/>
              </a:rPr>
              <a:t> op E</a:t>
            </a:r>
            <a:r>
              <a:rPr lang="en-US" sz="2400" b="1" baseline="-25000" dirty="0" smtClean="0">
                <a:latin typeface="Bodoni MT" pitchFamily="18" charset="0"/>
              </a:rPr>
              <a:t>2</a:t>
            </a:r>
            <a:endParaRPr lang="en-US" sz="2400" b="1" dirty="0"/>
          </a:p>
        </p:txBody>
      </p:sp>
      <p:sp>
        <p:nvSpPr>
          <p:cNvPr id="3" name="Content Placeholder 2"/>
          <p:cNvSpPr>
            <a:spLocks noGrp="1"/>
          </p:cNvSpPr>
          <p:nvPr>
            <p:ph idx="1"/>
          </p:nvPr>
        </p:nvSpPr>
        <p:spPr>
          <a:xfrm>
            <a:off x="814390" y="285752"/>
            <a:ext cx="8258204" cy="6429396"/>
          </a:xfrm>
        </p:spPr>
        <p:txBody>
          <a:bodyPr>
            <a:noAutofit/>
          </a:bodyPr>
          <a:lstStyle/>
          <a:p>
            <a:pPr algn="just">
              <a:spcBef>
                <a:spcPts val="0"/>
              </a:spcBef>
              <a:buNone/>
            </a:pPr>
            <a:r>
              <a:rPr lang="en-IN" sz="1400" dirty="0" smtClean="0">
                <a:latin typeface="Bodoni MT" pitchFamily="18" charset="0"/>
              </a:rPr>
              <a:t>T= NEWTEMP()</a:t>
            </a:r>
          </a:p>
          <a:p>
            <a:pPr algn="just">
              <a:spcBef>
                <a:spcPts val="0"/>
              </a:spcBef>
              <a:buNone/>
            </a:pPr>
            <a:r>
              <a:rPr lang="en-IN" sz="1400" dirty="0" smtClean="0">
                <a:latin typeface="Bodoni MT" pitchFamily="18" charset="0"/>
              </a:rPr>
              <a:t>if </a:t>
            </a:r>
            <a:r>
              <a:rPr lang="en-US" sz="1400" dirty="0" smtClean="0">
                <a:latin typeface="Bodoni MT" pitchFamily="18" charset="0"/>
              </a:rPr>
              <a:t>E</a:t>
            </a:r>
            <a:r>
              <a:rPr lang="en-US" sz="1400" baseline="-25000" dirty="0" smtClean="0">
                <a:latin typeface="Bodoni MT" pitchFamily="18" charset="0"/>
              </a:rPr>
              <a:t>1</a:t>
            </a:r>
            <a:r>
              <a:rPr lang="en-IN" sz="1400" dirty="0" smtClean="0">
                <a:latin typeface="Bodoni MT" pitchFamily="18" charset="0"/>
              </a:rPr>
              <a:t>.MODE=INTEGER and </a:t>
            </a:r>
            <a:r>
              <a:rPr lang="en-US" sz="1400" dirty="0" smtClean="0">
                <a:latin typeface="Bodoni MT" pitchFamily="18" charset="0"/>
              </a:rPr>
              <a:t>E</a:t>
            </a:r>
            <a:r>
              <a:rPr lang="en-US" sz="1400" baseline="-25000" dirty="0" smtClean="0">
                <a:latin typeface="Bodoni MT" pitchFamily="18" charset="0"/>
              </a:rPr>
              <a:t>2</a:t>
            </a:r>
            <a:r>
              <a:rPr lang="en-IN" sz="1400" dirty="0" smtClean="0">
                <a:latin typeface="Bodoni MT" pitchFamily="18" charset="0"/>
              </a:rPr>
              <a:t>.MODE=INTEGER then</a:t>
            </a:r>
          </a:p>
          <a:p>
            <a:pPr algn="just">
              <a:spcBef>
                <a:spcPts val="0"/>
              </a:spcBef>
              <a:buNone/>
            </a:pPr>
            <a:r>
              <a:rPr lang="en-IN" sz="1400" dirty="0" smtClean="0">
                <a:latin typeface="Bodoni MT" pitchFamily="18" charset="0"/>
              </a:rPr>
              <a:t>	begin</a:t>
            </a:r>
          </a:p>
          <a:p>
            <a:pPr algn="just">
              <a:spcBef>
                <a:spcPts val="0"/>
              </a:spcBef>
              <a:buNone/>
            </a:pPr>
            <a:r>
              <a:rPr lang="en-IN" sz="1400" dirty="0" smtClean="0">
                <a:latin typeface="Bodoni MT" pitchFamily="18" charset="0"/>
              </a:rPr>
              <a:t>		GEN(T=</a:t>
            </a:r>
            <a:r>
              <a:rPr lang="en-US" sz="1400" dirty="0" smtClean="0">
                <a:latin typeface="Bodoni MT" pitchFamily="18" charset="0"/>
              </a:rPr>
              <a:t> E</a:t>
            </a:r>
            <a:r>
              <a:rPr lang="en-US" sz="1400" baseline="-25000" dirty="0" smtClean="0">
                <a:latin typeface="Bodoni MT" pitchFamily="18" charset="0"/>
              </a:rPr>
              <a:t>1</a:t>
            </a:r>
            <a:r>
              <a:rPr lang="en-IN" sz="1400" dirty="0" smtClean="0">
                <a:latin typeface="Bodoni MT" pitchFamily="18" charset="0"/>
              </a:rPr>
              <a:t>.PLACE </a:t>
            </a:r>
            <a:r>
              <a:rPr lang="en-IN" sz="1400" dirty="0" err="1" smtClean="0">
                <a:latin typeface="Bodoni MT" pitchFamily="18" charset="0"/>
              </a:rPr>
              <a:t>int</a:t>
            </a:r>
            <a:r>
              <a:rPr lang="en-IN" sz="1400" dirty="0" smtClean="0">
                <a:latin typeface="Bodoni MT" pitchFamily="18" charset="0"/>
              </a:rPr>
              <a:t> op </a:t>
            </a:r>
            <a:r>
              <a:rPr lang="en-US" sz="1400" dirty="0" smtClean="0">
                <a:latin typeface="Bodoni MT" pitchFamily="18" charset="0"/>
              </a:rPr>
              <a:t>E</a:t>
            </a:r>
            <a:r>
              <a:rPr lang="en-US" sz="1400" baseline="-25000" dirty="0" smtClean="0">
                <a:latin typeface="Bodoni MT" pitchFamily="18" charset="0"/>
              </a:rPr>
              <a:t>2</a:t>
            </a:r>
            <a:r>
              <a:rPr lang="en-IN" sz="1400" dirty="0" smtClean="0">
                <a:latin typeface="Bodoni MT" pitchFamily="18" charset="0"/>
              </a:rPr>
              <a:t>.PLACE)</a:t>
            </a:r>
          </a:p>
          <a:p>
            <a:pPr algn="just">
              <a:spcBef>
                <a:spcPts val="0"/>
              </a:spcBef>
              <a:buNone/>
            </a:pPr>
            <a:r>
              <a:rPr lang="en-IN" sz="1400" dirty="0" smtClean="0">
                <a:latin typeface="Bodoni MT" pitchFamily="18" charset="0"/>
              </a:rPr>
              <a:t>		</a:t>
            </a:r>
            <a:r>
              <a:rPr lang="en-US" sz="1400" dirty="0" smtClean="0">
                <a:latin typeface="Bodoni MT" pitchFamily="18" charset="0"/>
              </a:rPr>
              <a:t> E</a:t>
            </a:r>
            <a:r>
              <a:rPr lang="en-IN" sz="1400" dirty="0" smtClean="0">
                <a:latin typeface="Bodoni MT" pitchFamily="18" charset="0"/>
              </a:rPr>
              <a:t>.MODE=INTEGER</a:t>
            </a:r>
          </a:p>
          <a:p>
            <a:pPr algn="just">
              <a:spcBef>
                <a:spcPts val="0"/>
              </a:spcBef>
              <a:buNone/>
            </a:pPr>
            <a:r>
              <a:rPr lang="en-IN" sz="1400" dirty="0" smtClean="0">
                <a:latin typeface="Bodoni MT" pitchFamily="18" charset="0"/>
              </a:rPr>
              <a:t>	end</a:t>
            </a:r>
          </a:p>
          <a:p>
            <a:pPr algn="just">
              <a:spcBef>
                <a:spcPts val="0"/>
              </a:spcBef>
              <a:buNone/>
            </a:pPr>
            <a:endParaRPr lang="en-IN" sz="1400" dirty="0" smtClean="0">
              <a:latin typeface="Bodoni MT" pitchFamily="18" charset="0"/>
            </a:endParaRPr>
          </a:p>
          <a:p>
            <a:pPr algn="just">
              <a:spcBef>
                <a:spcPts val="0"/>
              </a:spcBef>
              <a:buNone/>
            </a:pPr>
            <a:r>
              <a:rPr lang="en-IN" sz="1400" dirty="0" smtClean="0">
                <a:latin typeface="Bodoni MT" pitchFamily="18" charset="0"/>
              </a:rPr>
              <a:t>else if </a:t>
            </a:r>
            <a:r>
              <a:rPr lang="en-US" sz="1400" dirty="0" smtClean="0">
                <a:latin typeface="Bodoni MT" pitchFamily="18" charset="0"/>
              </a:rPr>
              <a:t>E</a:t>
            </a:r>
            <a:r>
              <a:rPr lang="en-US" sz="1400" baseline="-25000" dirty="0" smtClean="0">
                <a:latin typeface="Bodoni MT" pitchFamily="18" charset="0"/>
              </a:rPr>
              <a:t>1</a:t>
            </a:r>
            <a:r>
              <a:rPr lang="en-IN" sz="1400" dirty="0" smtClean="0">
                <a:latin typeface="Bodoni MT" pitchFamily="18" charset="0"/>
              </a:rPr>
              <a:t>.MODE=REAL and </a:t>
            </a:r>
            <a:r>
              <a:rPr lang="en-US" sz="1400" dirty="0" smtClean="0">
                <a:latin typeface="Bodoni MT" pitchFamily="18" charset="0"/>
              </a:rPr>
              <a:t>E</a:t>
            </a:r>
            <a:r>
              <a:rPr lang="en-US" sz="1400" baseline="-25000" dirty="0" smtClean="0">
                <a:latin typeface="Bodoni MT" pitchFamily="18" charset="0"/>
              </a:rPr>
              <a:t>2</a:t>
            </a:r>
            <a:r>
              <a:rPr lang="en-IN" sz="1400" dirty="0" smtClean="0">
                <a:latin typeface="Bodoni MT" pitchFamily="18" charset="0"/>
              </a:rPr>
              <a:t>.MODE=REAL then</a:t>
            </a:r>
          </a:p>
          <a:p>
            <a:pPr algn="just">
              <a:spcBef>
                <a:spcPts val="0"/>
              </a:spcBef>
              <a:buNone/>
            </a:pPr>
            <a:r>
              <a:rPr lang="en-IN" sz="1400" dirty="0" smtClean="0">
                <a:latin typeface="Bodoni MT" pitchFamily="18" charset="0"/>
              </a:rPr>
              <a:t>	begin</a:t>
            </a:r>
          </a:p>
          <a:p>
            <a:pPr algn="just">
              <a:spcBef>
                <a:spcPts val="0"/>
              </a:spcBef>
              <a:buNone/>
            </a:pPr>
            <a:r>
              <a:rPr lang="en-IN" sz="1400" dirty="0" smtClean="0">
                <a:latin typeface="Bodoni MT" pitchFamily="18" charset="0"/>
              </a:rPr>
              <a:t>		GEN(T=</a:t>
            </a:r>
            <a:r>
              <a:rPr lang="en-US" sz="1400" dirty="0" smtClean="0">
                <a:latin typeface="Bodoni MT" pitchFamily="18" charset="0"/>
              </a:rPr>
              <a:t> E</a:t>
            </a:r>
            <a:r>
              <a:rPr lang="en-US" sz="1400" baseline="-25000" dirty="0" smtClean="0">
                <a:latin typeface="Bodoni MT" pitchFamily="18" charset="0"/>
              </a:rPr>
              <a:t>1</a:t>
            </a:r>
            <a:r>
              <a:rPr lang="en-IN" sz="1400" dirty="0" smtClean="0">
                <a:latin typeface="Bodoni MT" pitchFamily="18" charset="0"/>
              </a:rPr>
              <a:t>.PLACE real op </a:t>
            </a:r>
            <a:r>
              <a:rPr lang="en-US" sz="1400" dirty="0" smtClean="0">
                <a:latin typeface="Bodoni MT" pitchFamily="18" charset="0"/>
              </a:rPr>
              <a:t>E</a:t>
            </a:r>
            <a:r>
              <a:rPr lang="en-US" sz="1400" baseline="-25000" dirty="0" smtClean="0">
                <a:latin typeface="Bodoni MT" pitchFamily="18" charset="0"/>
              </a:rPr>
              <a:t>2</a:t>
            </a:r>
            <a:r>
              <a:rPr lang="en-IN" sz="1400" dirty="0" smtClean="0">
                <a:latin typeface="Bodoni MT" pitchFamily="18" charset="0"/>
              </a:rPr>
              <a:t>.PLACE)</a:t>
            </a:r>
          </a:p>
          <a:p>
            <a:pPr algn="just">
              <a:spcBef>
                <a:spcPts val="0"/>
              </a:spcBef>
              <a:buNone/>
            </a:pPr>
            <a:r>
              <a:rPr lang="en-IN" sz="1400" dirty="0" smtClean="0">
                <a:latin typeface="Bodoni MT" pitchFamily="18" charset="0"/>
              </a:rPr>
              <a:t>		</a:t>
            </a:r>
            <a:r>
              <a:rPr lang="en-US" sz="1400" dirty="0" smtClean="0">
                <a:latin typeface="Bodoni MT" pitchFamily="18" charset="0"/>
              </a:rPr>
              <a:t> E</a:t>
            </a:r>
            <a:r>
              <a:rPr lang="en-IN" sz="1400" dirty="0" smtClean="0">
                <a:latin typeface="Bodoni MT" pitchFamily="18" charset="0"/>
              </a:rPr>
              <a:t>.MODE=REAL</a:t>
            </a:r>
          </a:p>
          <a:p>
            <a:pPr algn="just">
              <a:spcBef>
                <a:spcPts val="0"/>
              </a:spcBef>
              <a:buNone/>
            </a:pPr>
            <a:r>
              <a:rPr lang="en-IN" sz="1400" dirty="0" smtClean="0">
                <a:latin typeface="Bodoni MT" pitchFamily="18" charset="0"/>
              </a:rPr>
              <a:t>	end</a:t>
            </a:r>
          </a:p>
          <a:p>
            <a:pPr algn="just">
              <a:spcBef>
                <a:spcPts val="0"/>
              </a:spcBef>
              <a:buNone/>
            </a:pPr>
            <a:endParaRPr lang="en-IN" sz="1400" dirty="0" smtClean="0">
              <a:latin typeface="Bodoni MT" pitchFamily="18" charset="0"/>
            </a:endParaRPr>
          </a:p>
          <a:p>
            <a:pPr algn="just">
              <a:spcBef>
                <a:spcPts val="0"/>
              </a:spcBef>
              <a:buNone/>
            </a:pPr>
            <a:r>
              <a:rPr lang="en-IN" sz="1400" dirty="0" smtClean="0">
                <a:latin typeface="Bodoni MT" pitchFamily="18" charset="0"/>
              </a:rPr>
              <a:t>else if </a:t>
            </a:r>
            <a:r>
              <a:rPr lang="en-US" sz="1400" dirty="0" smtClean="0">
                <a:latin typeface="Bodoni MT" pitchFamily="18" charset="0"/>
              </a:rPr>
              <a:t>E</a:t>
            </a:r>
            <a:r>
              <a:rPr lang="en-US" sz="1400" baseline="-25000" dirty="0" smtClean="0">
                <a:latin typeface="Bodoni MT" pitchFamily="18" charset="0"/>
              </a:rPr>
              <a:t>1</a:t>
            </a:r>
            <a:r>
              <a:rPr lang="en-IN" sz="1400" dirty="0" smtClean="0">
                <a:latin typeface="Bodoni MT" pitchFamily="18" charset="0"/>
              </a:rPr>
              <a:t>.MODE=INTEGER and </a:t>
            </a:r>
            <a:r>
              <a:rPr lang="en-US" sz="1400" dirty="0" smtClean="0">
                <a:latin typeface="Bodoni MT" pitchFamily="18" charset="0"/>
              </a:rPr>
              <a:t>E</a:t>
            </a:r>
            <a:r>
              <a:rPr lang="en-US" sz="1400" baseline="-25000" dirty="0" smtClean="0">
                <a:latin typeface="Bodoni MT" pitchFamily="18" charset="0"/>
              </a:rPr>
              <a:t>2</a:t>
            </a:r>
            <a:r>
              <a:rPr lang="en-IN" sz="1400" dirty="0" smtClean="0">
                <a:latin typeface="Bodoni MT" pitchFamily="18" charset="0"/>
              </a:rPr>
              <a:t>.MODE=REAL then</a:t>
            </a:r>
          </a:p>
          <a:p>
            <a:pPr algn="just">
              <a:spcBef>
                <a:spcPts val="0"/>
              </a:spcBef>
              <a:buNone/>
            </a:pPr>
            <a:r>
              <a:rPr lang="en-IN" sz="1400" dirty="0" smtClean="0">
                <a:latin typeface="Bodoni MT" pitchFamily="18" charset="0"/>
              </a:rPr>
              <a:t>	begin</a:t>
            </a:r>
          </a:p>
          <a:p>
            <a:pPr algn="just">
              <a:spcBef>
                <a:spcPts val="0"/>
              </a:spcBef>
              <a:buNone/>
            </a:pPr>
            <a:r>
              <a:rPr lang="en-IN" sz="1400" dirty="0" smtClean="0">
                <a:latin typeface="Bodoni MT" pitchFamily="18" charset="0"/>
              </a:rPr>
              <a:t>		U=NEWTEMP()</a:t>
            </a:r>
          </a:p>
          <a:p>
            <a:pPr algn="just">
              <a:spcBef>
                <a:spcPts val="0"/>
              </a:spcBef>
              <a:buNone/>
            </a:pPr>
            <a:r>
              <a:rPr lang="en-IN" sz="1400" dirty="0" smtClean="0">
                <a:latin typeface="Bodoni MT" pitchFamily="18" charset="0"/>
              </a:rPr>
              <a:t>		GEN(U=</a:t>
            </a:r>
            <a:r>
              <a:rPr lang="en-US" sz="1400" dirty="0" smtClean="0">
                <a:latin typeface="Bodoni MT" pitchFamily="18" charset="0"/>
              </a:rPr>
              <a:t> </a:t>
            </a:r>
            <a:r>
              <a:rPr lang="en-US" sz="1400" dirty="0" err="1" smtClean="0">
                <a:latin typeface="Bodoni MT" pitchFamily="18" charset="0"/>
              </a:rPr>
              <a:t>inttoreal</a:t>
            </a:r>
            <a:r>
              <a:rPr lang="en-US" sz="1400" dirty="0" smtClean="0">
                <a:latin typeface="Bodoni MT" pitchFamily="18" charset="0"/>
              </a:rPr>
              <a:t> E</a:t>
            </a:r>
            <a:r>
              <a:rPr lang="en-US" sz="1400" baseline="-25000" dirty="0" smtClean="0">
                <a:latin typeface="Bodoni MT" pitchFamily="18" charset="0"/>
              </a:rPr>
              <a:t>1</a:t>
            </a:r>
            <a:r>
              <a:rPr lang="en-IN" sz="1400" dirty="0" smtClean="0">
                <a:latin typeface="Bodoni MT" pitchFamily="18" charset="0"/>
              </a:rPr>
              <a:t>.PLACE)</a:t>
            </a:r>
          </a:p>
          <a:p>
            <a:pPr algn="just">
              <a:spcBef>
                <a:spcPts val="0"/>
              </a:spcBef>
              <a:buNone/>
            </a:pPr>
            <a:r>
              <a:rPr lang="en-IN" sz="1400" dirty="0" smtClean="0">
                <a:latin typeface="Bodoni MT" pitchFamily="18" charset="0"/>
              </a:rPr>
              <a:t>		GEN(T=</a:t>
            </a:r>
            <a:r>
              <a:rPr lang="en-US" sz="1400" dirty="0" smtClean="0">
                <a:latin typeface="Bodoni MT" pitchFamily="18" charset="0"/>
              </a:rPr>
              <a:t> </a:t>
            </a:r>
            <a:r>
              <a:rPr lang="en-IN" sz="1400" dirty="0" smtClean="0">
                <a:latin typeface="Bodoni MT" pitchFamily="18" charset="0"/>
              </a:rPr>
              <a:t>U real op </a:t>
            </a:r>
            <a:r>
              <a:rPr lang="en-US" sz="1400" dirty="0" smtClean="0">
                <a:latin typeface="Bodoni MT" pitchFamily="18" charset="0"/>
              </a:rPr>
              <a:t>E</a:t>
            </a:r>
            <a:r>
              <a:rPr lang="en-US" sz="1400" baseline="-25000" dirty="0" smtClean="0">
                <a:latin typeface="Bodoni MT" pitchFamily="18" charset="0"/>
              </a:rPr>
              <a:t>2</a:t>
            </a:r>
            <a:r>
              <a:rPr lang="en-IN" sz="1400" dirty="0" smtClean="0">
                <a:latin typeface="Bodoni MT" pitchFamily="18" charset="0"/>
              </a:rPr>
              <a:t>.PLACE)</a:t>
            </a:r>
          </a:p>
          <a:p>
            <a:pPr algn="just">
              <a:spcBef>
                <a:spcPts val="0"/>
              </a:spcBef>
              <a:buNone/>
            </a:pPr>
            <a:r>
              <a:rPr lang="en-IN" sz="1400" dirty="0" smtClean="0">
                <a:latin typeface="Bodoni MT" pitchFamily="18" charset="0"/>
              </a:rPr>
              <a:t>	</a:t>
            </a:r>
            <a:r>
              <a:rPr lang="en-US" sz="1400" dirty="0" smtClean="0">
                <a:latin typeface="Bodoni MT" pitchFamily="18" charset="0"/>
              </a:rPr>
              <a:t> 	E</a:t>
            </a:r>
            <a:r>
              <a:rPr lang="en-IN" sz="1400" dirty="0" smtClean="0">
                <a:latin typeface="Bodoni MT" pitchFamily="18" charset="0"/>
              </a:rPr>
              <a:t>.MODE=REAL</a:t>
            </a:r>
          </a:p>
          <a:p>
            <a:pPr algn="just">
              <a:spcBef>
                <a:spcPts val="0"/>
              </a:spcBef>
              <a:buNone/>
            </a:pPr>
            <a:r>
              <a:rPr lang="en-IN" sz="1400" dirty="0" smtClean="0">
                <a:latin typeface="Bodoni MT" pitchFamily="18" charset="0"/>
              </a:rPr>
              <a:t>	end</a:t>
            </a:r>
          </a:p>
          <a:p>
            <a:pPr algn="just">
              <a:spcBef>
                <a:spcPts val="0"/>
              </a:spcBef>
              <a:buNone/>
            </a:pPr>
            <a:endParaRPr lang="en-IN" sz="1400" dirty="0" smtClean="0">
              <a:latin typeface="Bodoni MT" pitchFamily="18" charset="0"/>
            </a:endParaRPr>
          </a:p>
          <a:p>
            <a:pPr algn="just">
              <a:spcBef>
                <a:spcPts val="0"/>
              </a:spcBef>
              <a:buNone/>
            </a:pPr>
            <a:r>
              <a:rPr lang="en-IN" sz="1400" dirty="0" smtClean="0">
                <a:latin typeface="Bodoni MT" pitchFamily="18" charset="0"/>
              </a:rPr>
              <a:t>else if </a:t>
            </a:r>
            <a:r>
              <a:rPr lang="en-US" sz="1400" dirty="0" smtClean="0">
                <a:latin typeface="Bodoni MT" pitchFamily="18" charset="0"/>
              </a:rPr>
              <a:t>E</a:t>
            </a:r>
            <a:r>
              <a:rPr lang="en-US" sz="1400" baseline="-25000" dirty="0" smtClean="0">
                <a:latin typeface="Bodoni MT" pitchFamily="18" charset="0"/>
              </a:rPr>
              <a:t>1</a:t>
            </a:r>
            <a:r>
              <a:rPr lang="en-IN" sz="1400" dirty="0" smtClean="0">
                <a:latin typeface="Bodoni MT" pitchFamily="18" charset="0"/>
              </a:rPr>
              <a:t>.MODE=REAL and </a:t>
            </a:r>
            <a:r>
              <a:rPr lang="en-US" sz="1400" dirty="0" smtClean="0">
                <a:latin typeface="Bodoni MT" pitchFamily="18" charset="0"/>
              </a:rPr>
              <a:t>E</a:t>
            </a:r>
            <a:r>
              <a:rPr lang="en-US" sz="1400" baseline="-25000" dirty="0" smtClean="0">
                <a:latin typeface="Bodoni MT" pitchFamily="18" charset="0"/>
              </a:rPr>
              <a:t>2</a:t>
            </a:r>
            <a:r>
              <a:rPr lang="en-IN" sz="1400" dirty="0" smtClean="0">
                <a:latin typeface="Bodoni MT" pitchFamily="18" charset="0"/>
              </a:rPr>
              <a:t>.MODE=INTEGER then</a:t>
            </a:r>
          </a:p>
          <a:p>
            <a:pPr algn="just">
              <a:spcBef>
                <a:spcPts val="0"/>
              </a:spcBef>
              <a:buNone/>
            </a:pPr>
            <a:r>
              <a:rPr lang="en-IN" sz="1400" dirty="0" smtClean="0">
                <a:latin typeface="Bodoni MT" pitchFamily="18" charset="0"/>
              </a:rPr>
              <a:t>	begin</a:t>
            </a:r>
          </a:p>
          <a:p>
            <a:pPr algn="just">
              <a:spcBef>
                <a:spcPts val="0"/>
              </a:spcBef>
              <a:buNone/>
            </a:pPr>
            <a:r>
              <a:rPr lang="en-IN" sz="1400" dirty="0" smtClean="0">
                <a:latin typeface="Bodoni MT" pitchFamily="18" charset="0"/>
              </a:rPr>
              <a:t>		U=NEWTEMP()</a:t>
            </a:r>
          </a:p>
          <a:p>
            <a:pPr algn="just">
              <a:spcBef>
                <a:spcPts val="0"/>
              </a:spcBef>
              <a:buNone/>
            </a:pPr>
            <a:r>
              <a:rPr lang="en-IN" sz="1400" dirty="0" smtClean="0">
                <a:latin typeface="Bodoni MT" pitchFamily="18" charset="0"/>
              </a:rPr>
              <a:t>		GEN(U=</a:t>
            </a:r>
            <a:r>
              <a:rPr lang="en-US" sz="1400" dirty="0" smtClean="0">
                <a:latin typeface="Bodoni MT" pitchFamily="18" charset="0"/>
              </a:rPr>
              <a:t> </a:t>
            </a:r>
            <a:r>
              <a:rPr lang="en-US" sz="1400" dirty="0" err="1" smtClean="0">
                <a:latin typeface="Bodoni MT" pitchFamily="18" charset="0"/>
              </a:rPr>
              <a:t>inttoreal</a:t>
            </a:r>
            <a:r>
              <a:rPr lang="en-US" sz="1400" dirty="0" smtClean="0">
                <a:latin typeface="Bodoni MT" pitchFamily="18" charset="0"/>
              </a:rPr>
              <a:t> E</a:t>
            </a:r>
            <a:r>
              <a:rPr lang="en-US" sz="1400" baseline="-25000" dirty="0" smtClean="0">
                <a:latin typeface="Bodoni MT" pitchFamily="18" charset="0"/>
              </a:rPr>
              <a:t>2</a:t>
            </a:r>
            <a:r>
              <a:rPr lang="en-IN" sz="1400" dirty="0" smtClean="0">
                <a:latin typeface="Bodoni MT" pitchFamily="18" charset="0"/>
              </a:rPr>
              <a:t>.PLACE)</a:t>
            </a:r>
          </a:p>
          <a:p>
            <a:pPr algn="just">
              <a:spcBef>
                <a:spcPts val="0"/>
              </a:spcBef>
              <a:buNone/>
            </a:pPr>
            <a:r>
              <a:rPr lang="en-IN" sz="1400" dirty="0" smtClean="0">
                <a:latin typeface="Bodoni MT" pitchFamily="18" charset="0"/>
              </a:rPr>
              <a:t>		GEN(T=</a:t>
            </a:r>
            <a:r>
              <a:rPr lang="en-US" sz="1400" dirty="0" smtClean="0">
                <a:latin typeface="Bodoni MT" pitchFamily="18" charset="0"/>
              </a:rPr>
              <a:t> E</a:t>
            </a:r>
            <a:r>
              <a:rPr lang="en-US" sz="1400" baseline="-25000" dirty="0" smtClean="0">
                <a:latin typeface="Bodoni MT" pitchFamily="18" charset="0"/>
              </a:rPr>
              <a:t>1</a:t>
            </a:r>
            <a:r>
              <a:rPr lang="en-IN" sz="1400" dirty="0" smtClean="0">
                <a:latin typeface="Bodoni MT" pitchFamily="18" charset="0"/>
              </a:rPr>
              <a:t>.PLACE real op U)</a:t>
            </a:r>
          </a:p>
          <a:p>
            <a:pPr algn="just">
              <a:spcBef>
                <a:spcPts val="0"/>
              </a:spcBef>
              <a:buNone/>
            </a:pPr>
            <a:r>
              <a:rPr lang="en-IN" sz="1400" dirty="0" smtClean="0">
                <a:latin typeface="Bodoni MT" pitchFamily="18" charset="0"/>
              </a:rPr>
              <a:t>	</a:t>
            </a:r>
            <a:r>
              <a:rPr lang="en-US" sz="1400" dirty="0" smtClean="0">
                <a:latin typeface="Bodoni MT" pitchFamily="18" charset="0"/>
              </a:rPr>
              <a:t> 	E</a:t>
            </a:r>
            <a:r>
              <a:rPr lang="en-IN" sz="1400" dirty="0" smtClean="0">
                <a:latin typeface="Bodoni MT" pitchFamily="18" charset="0"/>
              </a:rPr>
              <a:t>.MODE=REAL</a:t>
            </a:r>
          </a:p>
          <a:p>
            <a:pPr algn="just">
              <a:spcBef>
                <a:spcPts val="0"/>
              </a:spcBef>
              <a:buNone/>
            </a:pPr>
            <a:r>
              <a:rPr lang="en-IN" sz="1400" dirty="0" smtClean="0">
                <a:latin typeface="Bodoni MT" pitchFamily="18" charset="0"/>
              </a:rPr>
              <a:t>	end</a:t>
            </a:r>
          </a:p>
          <a:p>
            <a:pPr algn="just">
              <a:spcBef>
                <a:spcPts val="0"/>
              </a:spcBef>
              <a:buNone/>
            </a:pPr>
            <a:r>
              <a:rPr lang="en-US" sz="1400" dirty="0" smtClean="0">
                <a:latin typeface="Bodoni MT" pitchFamily="18" charset="0"/>
              </a:rPr>
              <a:t>E</a:t>
            </a:r>
            <a:r>
              <a:rPr lang="en-IN" sz="1400" dirty="0" smtClean="0">
                <a:latin typeface="Bodoni MT" pitchFamily="18" charset="0"/>
              </a:rPr>
              <a:t>.PLACE=T</a:t>
            </a:r>
            <a:endParaRPr lang="en-US" sz="1400" dirty="0">
              <a:latin typeface="Bodoni MT" pitchFamily="18" charset="0"/>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500042"/>
          </a:xfrm>
        </p:spPr>
        <p:txBody>
          <a:bodyPr>
            <a:normAutofit fontScale="90000"/>
          </a:bodyPr>
          <a:lstStyle/>
          <a:p>
            <a:r>
              <a:rPr lang="en-US" dirty="0" smtClean="0"/>
              <a:t>Boolean Expressions</a:t>
            </a:r>
            <a:endParaRPr lang="en-US" dirty="0"/>
          </a:p>
        </p:txBody>
      </p:sp>
      <p:sp>
        <p:nvSpPr>
          <p:cNvPr id="3" name="Content Placeholder 2"/>
          <p:cNvSpPr>
            <a:spLocks noGrp="1"/>
          </p:cNvSpPr>
          <p:nvPr>
            <p:ph idx="1"/>
          </p:nvPr>
        </p:nvSpPr>
        <p:spPr>
          <a:xfrm>
            <a:off x="457200" y="857232"/>
            <a:ext cx="8329642" cy="5286412"/>
          </a:xfrm>
        </p:spPr>
        <p:txBody>
          <a:bodyPr>
            <a:noAutofit/>
          </a:bodyPr>
          <a:lstStyle/>
          <a:p>
            <a:pPr marL="0" indent="0" algn="just"/>
            <a:r>
              <a:rPr lang="en-US" sz="2400" dirty="0" smtClean="0"/>
              <a:t>     </a:t>
            </a:r>
            <a:r>
              <a:rPr lang="en-US" sz="2400" b="1" dirty="0" smtClean="0"/>
              <a:t>Boolean expressions</a:t>
            </a:r>
            <a:r>
              <a:rPr lang="en-US" sz="2400" dirty="0" smtClean="0"/>
              <a:t> have two primary purposes. </a:t>
            </a:r>
          </a:p>
          <a:p>
            <a:pPr marL="857250" lvl="1" indent="-457200" algn="just">
              <a:buFont typeface="+mj-lt"/>
              <a:buAutoNum type="arabicPeriod"/>
            </a:pPr>
            <a:r>
              <a:rPr lang="en-US" sz="2400" dirty="0" smtClean="0"/>
              <a:t>They are used for computing the </a:t>
            </a:r>
            <a:r>
              <a:rPr lang="en-US" sz="2400" b="1" dirty="0" smtClean="0"/>
              <a:t>logical values</a:t>
            </a:r>
            <a:r>
              <a:rPr lang="en-US" sz="2400" dirty="0" smtClean="0"/>
              <a:t>. </a:t>
            </a:r>
          </a:p>
          <a:p>
            <a:pPr marL="857250" lvl="1" indent="-457200" algn="just">
              <a:buFont typeface="+mj-lt"/>
              <a:buAutoNum type="arabicPeriod"/>
            </a:pPr>
            <a:r>
              <a:rPr lang="en-US" sz="2400" dirty="0" smtClean="0"/>
              <a:t>They are also used as </a:t>
            </a:r>
            <a:r>
              <a:rPr lang="en-US" sz="2400" b="1" dirty="0" smtClean="0"/>
              <a:t>conditional expression </a:t>
            </a:r>
            <a:r>
              <a:rPr lang="en-US" sz="2400" dirty="0" smtClean="0"/>
              <a:t>that alter the flow of control, such as  if-then-else or while-do.</a:t>
            </a:r>
          </a:p>
          <a:p>
            <a:pPr marL="857250" lvl="1" indent="-457200" algn="just">
              <a:buFont typeface="+mj-lt"/>
              <a:buAutoNum type="arabicPeriod"/>
            </a:pPr>
            <a:endParaRPr lang="en-US" sz="2400" dirty="0" smtClean="0"/>
          </a:p>
          <a:p>
            <a:pPr marL="457200" indent="-457200" algn="just"/>
            <a:r>
              <a:rPr lang="en-IN" sz="2400" dirty="0" smtClean="0"/>
              <a:t>Boolean expression are composed of the boolean operators(</a:t>
            </a:r>
            <a:r>
              <a:rPr lang="en-IN" sz="2400" b="1" dirty="0" smtClean="0"/>
              <a:t>and</a:t>
            </a:r>
            <a:r>
              <a:rPr lang="en-IN" sz="2400" dirty="0" smtClean="0"/>
              <a:t> ,</a:t>
            </a:r>
            <a:r>
              <a:rPr lang="en-IN" sz="2400" b="1" dirty="0" smtClean="0"/>
              <a:t>or</a:t>
            </a:r>
            <a:r>
              <a:rPr lang="en-IN" sz="2400" dirty="0" smtClean="0"/>
              <a:t>, and </a:t>
            </a:r>
            <a:r>
              <a:rPr lang="en-IN" sz="2400" b="1" dirty="0" smtClean="0"/>
              <a:t>not</a:t>
            </a:r>
            <a:r>
              <a:rPr lang="en-IN" sz="2400" dirty="0" smtClean="0"/>
              <a:t>) applied to elements that are boolean variables or relational expressions.</a:t>
            </a:r>
          </a:p>
          <a:p>
            <a:pPr marL="457200" indent="-457200" algn="just"/>
            <a:endParaRPr lang="en-IN" sz="2400" dirty="0" smtClean="0"/>
          </a:p>
          <a:p>
            <a:pPr marL="457200" indent="-457200" algn="just"/>
            <a:r>
              <a:rPr lang="en-IN" sz="2400" dirty="0" smtClean="0"/>
              <a:t>Relational expressions are of the form </a:t>
            </a:r>
            <a:r>
              <a:rPr lang="en-US" sz="2400" dirty="0" smtClean="0">
                <a:latin typeface="Bodoni MT" pitchFamily="18" charset="0"/>
              </a:rPr>
              <a:t>E</a:t>
            </a:r>
            <a:r>
              <a:rPr lang="en-US" sz="2400" baseline="-25000" dirty="0" smtClean="0">
                <a:latin typeface="Bodoni MT" pitchFamily="18" charset="0"/>
              </a:rPr>
              <a:t>1</a:t>
            </a:r>
            <a:r>
              <a:rPr lang="en-US" sz="2400" dirty="0" smtClean="0">
                <a:latin typeface="Bodoni MT" pitchFamily="18" charset="0"/>
              </a:rPr>
              <a:t> relop E</a:t>
            </a:r>
            <a:r>
              <a:rPr lang="en-US" sz="2400" baseline="-25000" dirty="0" smtClean="0">
                <a:latin typeface="Bodoni MT" pitchFamily="18" charset="0"/>
              </a:rPr>
              <a:t>2 </a:t>
            </a:r>
            <a:r>
              <a:rPr lang="en-US" sz="2400" dirty="0" smtClean="0">
                <a:latin typeface="Bodoni MT" pitchFamily="18" charset="0"/>
              </a:rPr>
              <a:t> , </a:t>
            </a:r>
            <a:r>
              <a:rPr lang="en-US" sz="2400" dirty="0" smtClean="0"/>
              <a:t>where</a:t>
            </a:r>
            <a:r>
              <a:rPr lang="en-US" sz="2400" dirty="0" smtClean="0">
                <a:latin typeface="Bodoni MT" pitchFamily="18" charset="0"/>
              </a:rPr>
              <a:t> E</a:t>
            </a:r>
            <a:r>
              <a:rPr lang="en-US" sz="2400" baseline="-25000" dirty="0" smtClean="0">
                <a:latin typeface="Bodoni MT" pitchFamily="18" charset="0"/>
              </a:rPr>
              <a:t>1</a:t>
            </a:r>
            <a:r>
              <a:rPr lang="en-US" sz="2400" dirty="0" smtClean="0">
                <a:latin typeface="Bodoni MT" pitchFamily="18" charset="0"/>
              </a:rPr>
              <a:t> and E</a:t>
            </a:r>
            <a:r>
              <a:rPr lang="en-US" sz="2400" baseline="-25000" dirty="0" smtClean="0">
                <a:latin typeface="Bodoni MT" pitchFamily="18" charset="0"/>
              </a:rPr>
              <a:t>2  </a:t>
            </a:r>
            <a:r>
              <a:rPr lang="en-US" sz="2400" dirty="0" smtClean="0">
                <a:latin typeface="Bodoni MT" pitchFamily="18" charset="0"/>
              </a:rPr>
              <a:t> </a:t>
            </a:r>
            <a:r>
              <a:rPr lang="en-US" sz="2400" dirty="0" smtClean="0"/>
              <a:t>are arithmetic expressions.</a:t>
            </a:r>
          </a:p>
          <a:p>
            <a:pPr lvl="1" algn="just">
              <a:buNone/>
            </a:pPr>
            <a:endParaRPr lang="en-US" sz="2400" dirty="0" smtClean="0"/>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500726"/>
          </a:xfrm>
        </p:spPr>
        <p:txBody>
          <a:bodyPr>
            <a:normAutofit/>
          </a:bodyPr>
          <a:lstStyle/>
          <a:p>
            <a:pPr lvl="1" algn="just">
              <a:buNone/>
            </a:pPr>
            <a:r>
              <a:rPr lang="en-US" sz="2400" dirty="0" smtClean="0"/>
              <a:t>Consider the grammar</a:t>
            </a:r>
          </a:p>
          <a:p>
            <a:pPr lvl="1" algn="just">
              <a:buNone/>
            </a:pPr>
            <a:r>
              <a:rPr lang="en-US" sz="2400" dirty="0" smtClean="0">
                <a:latin typeface="Bodoni MT" pitchFamily="18" charset="0"/>
              </a:rPr>
              <a:t>E  →  E </a:t>
            </a:r>
            <a:r>
              <a:rPr lang="en-US" sz="2400" b="1" dirty="0" smtClean="0">
                <a:latin typeface="Bodoni MT" pitchFamily="18" charset="0"/>
              </a:rPr>
              <a:t>or</a:t>
            </a:r>
            <a:r>
              <a:rPr lang="en-US" sz="2400" dirty="0" smtClean="0">
                <a:latin typeface="Bodoni MT" pitchFamily="18" charset="0"/>
              </a:rPr>
              <a:t> E  </a:t>
            </a:r>
          </a:p>
          <a:p>
            <a:pPr lvl="1" algn="just">
              <a:buNone/>
            </a:pPr>
            <a:r>
              <a:rPr lang="en-US" sz="2400" dirty="0" smtClean="0">
                <a:latin typeface="Bodoni MT" pitchFamily="18" charset="0"/>
              </a:rPr>
              <a:t>E  →  E </a:t>
            </a:r>
            <a:r>
              <a:rPr lang="en-US" sz="2400" b="1" dirty="0" smtClean="0">
                <a:latin typeface="Bodoni MT" pitchFamily="18" charset="0"/>
              </a:rPr>
              <a:t>and </a:t>
            </a:r>
            <a:r>
              <a:rPr lang="en-US" sz="2400" dirty="0" smtClean="0">
                <a:latin typeface="Bodoni MT" pitchFamily="18" charset="0"/>
              </a:rPr>
              <a:t>E  </a:t>
            </a:r>
          </a:p>
          <a:p>
            <a:pPr lvl="1" algn="just">
              <a:buNone/>
            </a:pPr>
            <a:r>
              <a:rPr lang="en-US" sz="2400" dirty="0" smtClean="0">
                <a:latin typeface="Bodoni MT" pitchFamily="18" charset="0"/>
              </a:rPr>
              <a:t>E  →  </a:t>
            </a:r>
            <a:r>
              <a:rPr lang="en-US" sz="2400" b="1" dirty="0" smtClean="0">
                <a:latin typeface="Bodoni MT" pitchFamily="18" charset="0"/>
              </a:rPr>
              <a:t>not</a:t>
            </a:r>
            <a:r>
              <a:rPr lang="en-US" sz="2400" dirty="0" smtClean="0">
                <a:latin typeface="Bodoni MT" pitchFamily="18" charset="0"/>
              </a:rPr>
              <a:t> E   </a:t>
            </a:r>
          </a:p>
          <a:p>
            <a:pPr lvl="1" algn="just">
              <a:buNone/>
            </a:pPr>
            <a:r>
              <a:rPr lang="en-US" sz="2400" dirty="0" smtClean="0">
                <a:latin typeface="Bodoni MT" pitchFamily="18" charset="0"/>
              </a:rPr>
              <a:t>E  →  (E)  </a:t>
            </a:r>
          </a:p>
          <a:p>
            <a:pPr lvl="1" algn="just">
              <a:buNone/>
            </a:pPr>
            <a:r>
              <a:rPr lang="en-US" sz="2400" dirty="0" smtClean="0">
                <a:latin typeface="Bodoni MT" pitchFamily="18" charset="0"/>
              </a:rPr>
              <a:t>E →  id </a:t>
            </a:r>
            <a:r>
              <a:rPr lang="en-US" sz="2400" b="1" dirty="0" smtClean="0">
                <a:latin typeface="Bodoni MT" pitchFamily="18" charset="0"/>
              </a:rPr>
              <a:t>relop</a:t>
            </a:r>
            <a:r>
              <a:rPr lang="en-US" sz="2400" dirty="0" smtClean="0">
                <a:latin typeface="Bodoni MT" pitchFamily="18" charset="0"/>
              </a:rPr>
              <a:t> id  </a:t>
            </a:r>
          </a:p>
          <a:p>
            <a:pPr lvl="1" algn="just">
              <a:buNone/>
            </a:pPr>
            <a:r>
              <a:rPr lang="en-US" sz="2400" dirty="0" smtClean="0">
                <a:latin typeface="Bodoni MT" pitchFamily="18" charset="0"/>
              </a:rPr>
              <a:t>E  →  TRUE         E  →  id</a:t>
            </a:r>
          </a:p>
          <a:p>
            <a:pPr lvl="1" algn="just">
              <a:buNone/>
            </a:pPr>
            <a:r>
              <a:rPr lang="en-US" sz="2400" dirty="0" smtClean="0">
                <a:latin typeface="Bodoni MT" pitchFamily="18" charset="0"/>
              </a:rPr>
              <a:t>E  →  FALSE </a:t>
            </a:r>
            <a:r>
              <a:rPr lang="en-US" sz="2400" dirty="0" smtClean="0"/>
              <a:t> </a:t>
            </a:r>
          </a:p>
          <a:p>
            <a:pPr algn="just"/>
            <a:endParaRPr lang="en-US" sz="2400" dirty="0" smtClean="0"/>
          </a:p>
          <a:p>
            <a:pPr algn="just"/>
            <a:r>
              <a:rPr lang="en-US" sz="2400" dirty="0" smtClean="0"/>
              <a:t>The relop is any of </a:t>
            </a:r>
            <a:r>
              <a:rPr lang="en-US" sz="2400" dirty="0" smtClean="0">
                <a:latin typeface="Calibri"/>
                <a:cs typeface="Calibri"/>
              </a:rPr>
              <a:t>&lt;,≤,=, ≠,</a:t>
            </a:r>
            <a:r>
              <a:rPr lang="en-US" sz="2400" dirty="0" smtClean="0">
                <a:cs typeface="Calibri"/>
              </a:rPr>
              <a:t> &gt;, or </a:t>
            </a:r>
            <a:r>
              <a:rPr lang="en-US" sz="2400" dirty="0" smtClean="0">
                <a:latin typeface="Calibri"/>
                <a:cs typeface="Calibri"/>
              </a:rPr>
              <a:t>≥.</a:t>
            </a:r>
          </a:p>
          <a:p>
            <a:pPr algn="just"/>
            <a:r>
              <a:rPr lang="en-IN" sz="2400" dirty="0" smtClean="0">
                <a:latin typeface="Calibri"/>
                <a:cs typeface="Calibri"/>
              </a:rPr>
              <a:t>We assume that </a:t>
            </a:r>
            <a:r>
              <a:rPr lang="en-IN" sz="2400" b="1" dirty="0" smtClean="0">
                <a:latin typeface="Calibri"/>
                <a:cs typeface="Calibri"/>
              </a:rPr>
              <a:t>or </a:t>
            </a:r>
            <a:r>
              <a:rPr lang="en-IN" sz="2400" dirty="0" smtClean="0">
                <a:latin typeface="Calibri"/>
                <a:cs typeface="Calibri"/>
              </a:rPr>
              <a:t>and </a:t>
            </a:r>
            <a:r>
              <a:rPr lang="en-IN" sz="2400" b="1" dirty="0" err="1" smtClean="0">
                <a:latin typeface="Calibri"/>
                <a:cs typeface="Calibri"/>
              </a:rPr>
              <a:t>and</a:t>
            </a:r>
            <a:r>
              <a:rPr lang="en-IN" sz="2400" dirty="0" smtClean="0">
                <a:latin typeface="Calibri"/>
                <a:cs typeface="Calibri"/>
              </a:rPr>
              <a:t> are left associative.</a:t>
            </a:r>
          </a:p>
          <a:p>
            <a:pPr algn="just"/>
            <a:r>
              <a:rPr lang="en-IN" sz="2400" b="1" dirty="0" smtClean="0">
                <a:latin typeface="Calibri"/>
                <a:cs typeface="Calibri"/>
              </a:rPr>
              <a:t>or</a:t>
            </a:r>
            <a:r>
              <a:rPr lang="en-IN" sz="2400" dirty="0" smtClean="0">
                <a:latin typeface="Calibri"/>
                <a:cs typeface="Calibri"/>
              </a:rPr>
              <a:t> has lowest precedence ,then </a:t>
            </a:r>
            <a:r>
              <a:rPr lang="en-IN" sz="2400" b="1" dirty="0" smtClean="0">
                <a:latin typeface="Calibri"/>
                <a:cs typeface="Calibri"/>
              </a:rPr>
              <a:t>and</a:t>
            </a:r>
            <a:r>
              <a:rPr lang="en-IN" sz="2400" dirty="0" smtClean="0">
                <a:latin typeface="Calibri"/>
                <a:cs typeface="Calibri"/>
              </a:rPr>
              <a:t> ,then </a:t>
            </a:r>
            <a:r>
              <a:rPr lang="en-IN" sz="2400" b="1" dirty="0" smtClean="0">
                <a:latin typeface="Calibri"/>
                <a:cs typeface="Calibri"/>
              </a:rPr>
              <a:t>not</a:t>
            </a:r>
            <a:r>
              <a:rPr lang="en-IN" sz="2400" dirty="0" smtClean="0">
                <a:latin typeface="Calibri"/>
                <a:cs typeface="Calibri"/>
              </a:rPr>
              <a:t>.</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74</a:t>
            </a:fld>
            <a:endParaRPr lang="en-US"/>
          </a:p>
        </p:txBody>
      </p:sp>
      <p:sp>
        <p:nvSpPr>
          <p:cNvPr id="7" name="Title 1"/>
          <p:cNvSpPr>
            <a:spLocks noGrp="1"/>
          </p:cNvSpPr>
          <p:nvPr>
            <p:ph type="title"/>
          </p:nvPr>
        </p:nvSpPr>
        <p:spPr>
          <a:xfrm>
            <a:off x="457200" y="71438"/>
            <a:ext cx="8229600" cy="500042"/>
          </a:xfrm>
        </p:spPr>
        <p:txBody>
          <a:bodyPr>
            <a:normAutofit fontScale="90000"/>
          </a:bodyPr>
          <a:lstStyle/>
          <a:p>
            <a:r>
              <a:rPr lang="en-US" dirty="0" smtClean="0"/>
              <a:t>Boolean Expressions (Contd..)</a:t>
            </a:r>
            <a:endParaRPr lang="en-US" dirty="0"/>
          </a:p>
        </p:txBody>
      </p:sp>
      <p:sp>
        <p:nvSpPr>
          <p:cNvPr id="8" name="Right Brace 7"/>
          <p:cNvSpPr/>
          <p:nvPr/>
        </p:nvSpPr>
        <p:spPr>
          <a:xfrm>
            <a:off x="3071802" y="3429000"/>
            <a:ext cx="214314" cy="7858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6" y="71414"/>
            <a:ext cx="8472518" cy="582594"/>
          </a:xfrm>
        </p:spPr>
        <p:txBody>
          <a:bodyPr>
            <a:noAutofit/>
          </a:bodyPr>
          <a:lstStyle/>
          <a:p>
            <a:r>
              <a:rPr lang="en-IN" sz="3600" dirty="0" smtClean="0"/>
              <a:t>Methods of Translating Boolean Expressions</a:t>
            </a:r>
            <a:endParaRPr lang="en-US" sz="3600" dirty="0"/>
          </a:p>
        </p:txBody>
      </p:sp>
      <p:sp>
        <p:nvSpPr>
          <p:cNvPr id="3" name="Content Placeholder 2"/>
          <p:cNvSpPr>
            <a:spLocks noGrp="1"/>
          </p:cNvSpPr>
          <p:nvPr>
            <p:ph idx="1"/>
          </p:nvPr>
        </p:nvSpPr>
        <p:spPr>
          <a:xfrm>
            <a:off x="457200" y="857232"/>
            <a:ext cx="8229600" cy="5268931"/>
          </a:xfrm>
        </p:spPr>
        <p:txBody>
          <a:bodyPr>
            <a:normAutofit lnSpcReduction="10000"/>
          </a:bodyPr>
          <a:lstStyle/>
          <a:p>
            <a:pPr algn="just"/>
            <a:r>
              <a:rPr lang="en-IN" sz="2400" dirty="0" smtClean="0"/>
              <a:t>There are two methods of representing the value of a Boolean.</a:t>
            </a:r>
          </a:p>
          <a:p>
            <a:pPr algn="just"/>
            <a:endParaRPr lang="en-IN" sz="2400" dirty="0" smtClean="0"/>
          </a:p>
          <a:p>
            <a:pPr marL="914400" lvl="1" indent="-457200" algn="just">
              <a:buFont typeface="+mj-lt"/>
              <a:buAutoNum type="arabicPeriod"/>
            </a:pPr>
            <a:r>
              <a:rPr lang="en-IN" sz="2400" dirty="0" smtClean="0"/>
              <a:t>To encode true or false numerically</a:t>
            </a:r>
          </a:p>
          <a:p>
            <a:pPr marL="947738" lvl="3" indent="366713" algn="just">
              <a:buFont typeface="Arial" pitchFamily="34" charset="0"/>
              <a:buChar char="•"/>
            </a:pPr>
            <a:r>
              <a:rPr lang="en-IN" sz="2400" dirty="0" smtClean="0"/>
              <a:t>1 is used to denote true.</a:t>
            </a:r>
          </a:p>
          <a:p>
            <a:pPr marL="947738" lvl="3" indent="366713" algn="just">
              <a:buFont typeface="Arial" pitchFamily="34" charset="0"/>
              <a:buChar char="•"/>
            </a:pPr>
            <a:r>
              <a:rPr lang="en-IN" sz="2400" dirty="0" smtClean="0"/>
              <a:t>0 is used to denote false.	</a:t>
            </a:r>
          </a:p>
          <a:p>
            <a:pPr marL="947738" lvl="3" indent="366713" algn="just">
              <a:buFont typeface="Arial" pitchFamily="34" charset="0"/>
              <a:buChar char="•"/>
            </a:pPr>
            <a:endParaRPr lang="en-US" sz="2400" dirty="0" smtClean="0"/>
          </a:p>
          <a:p>
            <a:pPr marL="914400" lvl="1" indent="-457200" algn="just">
              <a:buAutoNum type="arabicPeriod" startAt="2"/>
            </a:pPr>
            <a:r>
              <a:rPr lang="en-IN" sz="2400" dirty="0" smtClean="0"/>
              <a:t>To evaluate a boolean expression analogously to an arithmetic expression.</a:t>
            </a:r>
          </a:p>
          <a:p>
            <a:pPr marL="1314450" lvl="2" indent="-457200" algn="just"/>
            <a:r>
              <a:rPr lang="en-IN" b="1" dirty="0" smtClean="0"/>
              <a:t>Flow of control </a:t>
            </a:r>
            <a:r>
              <a:rPr lang="en-IN" dirty="0" smtClean="0"/>
              <a:t>–representing the value of a boolean expression by a position reached in a program.</a:t>
            </a:r>
          </a:p>
          <a:p>
            <a:pPr marL="1314450" lvl="2" indent="-457200" algn="just"/>
            <a:r>
              <a:rPr lang="en-IN" dirty="0" smtClean="0"/>
              <a:t>Used in flow of control statements such as if-then-else or while-do statements.</a:t>
            </a: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smtClean="0"/>
              <a:t>Translation into three-address code</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pPr algn="just"/>
            <a:r>
              <a:rPr lang="en-IN" sz="2400" dirty="0" smtClean="0"/>
              <a:t>Use of branching statements of the form</a:t>
            </a:r>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r>
              <a:rPr lang="en-IN" sz="2400" dirty="0" smtClean="0"/>
              <a:t>where A and B are simple variables or constants. </a:t>
            </a:r>
          </a:p>
          <a:p>
            <a:pPr algn="just"/>
            <a:r>
              <a:rPr lang="en-IN" sz="2400" dirty="0" smtClean="0"/>
              <a:t>L is a quadruple label.</a:t>
            </a:r>
          </a:p>
          <a:p>
            <a:pPr algn="just"/>
            <a:r>
              <a:rPr lang="en-IN" sz="2400" b="1" dirty="0" err="1" smtClean="0"/>
              <a:t>relop</a:t>
            </a:r>
            <a:r>
              <a:rPr lang="en-IN" sz="2400" dirty="0" smtClean="0"/>
              <a:t> is any of </a:t>
            </a:r>
            <a:r>
              <a:rPr lang="en-US" sz="2400" dirty="0" smtClean="0">
                <a:cs typeface="Calibri"/>
              </a:rPr>
              <a:t>&lt;,≤,=, ≠, &gt;, or ≥.</a:t>
            </a:r>
            <a:endParaRPr lang="en-IN" sz="2400" dirty="0" smtClean="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76</a:t>
            </a:fld>
            <a:endParaRPr lang="en-US"/>
          </a:p>
        </p:txBody>
      </p:sp>
      <p:sp>
        <p:nvSpPr>
          <p:cNvPr id="7" name="Rectangle 6"/>
          <p:cNvSpPr/>
          <p:nvPr/>
        </p:nvSpPr>
        <p:spPr>
          <a:xfrm>
            <a:off x="2428860" y="1785926"/>
            <a:ext cx="2428892" cy="1214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000" dirty="0" smtClean="0">
              <a:latin typeface="Bodoni MT" pitchFamily="18" charset="0"/>
            </a:endParaRPr>
          </a:p>
          <a:p>
            <a:r>
              <a:rPr lang="en-US" sz="2000" dirty="0" err="1" smtClean="0">
                <a:latin typeface="Bodoni MT" pitchFamily="18" charset="0"/>
              </a:rPr>
              <a:t>goto</a:t>
            </a:r>
            <a:r>
              <a:rPr lang="en-US" sz="2000" dirty="0" smtClean="0">
                <a:latin typeface="Bodoni MT" pitchFamily="18" charset="0"/>
              </a:rPr>
              <a:t> L</a:t>
            </a:r>
          </a:p>
          <a:p>
            <a:r>
              <a:rPr lang="en-US" sz="2000" dirty="0" smtClean="0">
                <a:latin typeface="Bodoni MT" pitchFamily="18" charset="0"/>
              </a:rPr>
              <a:t>If A </a:t>
            </a:r>
            <a:r>
              <a:rPr lang="en-US" sz="2000" dirty="0" err="1" smtClean="0">
                <a:latin typeface="Bodoni MT" pitchFamily="18" charset="0"/>
              </a:rPr>
              <a:t>goto</a:t>
            </a:r>
            <a:r>
              <a:rPr lang="en-US" sz="2000" dirty="0" smtClean="0">
                <a:latin typeface="Bodoni MT" pitchFamily="18" charset="0"/>
              </a:rPr>
              <a:t> L</a:t>
            </a:r>
          </a:p>
          <a:p>
            <a:r>
              <a:rPr lang="en-US" sz="2000" dirty="0" smtClean="0">
                <a:latin typeface="Bodoni MT" pitchFamily="18" charset="0"/>
              </a:rPr>
              <a:t>If A relop B </a:t>
            </a:r>
            <a:r>
              <a:rPr lang="en-US" sz="2000" dirty="0" err="1" smtClean="0">
                <a:latin typeface="Bodoni MT" pitchFamily="18" charset="0"/>
              </a:rPr>
              <a:t>goto</a:t>
            </a:r>
            <a:r>
              <a:rPr lang="en-US" sz="2000" dirty="0" smtClean="0">
                <a:latin typeface="Bodoni MT" pitchFamily="18" charset="0"/>
              </a:rPr>
              <a:t> L</a:t>
            </a:r>
          </a:p>
          <a:p>
            <a:pPr algn="ctr"/>
            <a:endParaRPr lang="en-US" sz="2000" dirty="0">
              <a:latin typeface="Bodoni MT"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39718"/>
          </a:xfrm>
        </p:spPr>
        <p:txBody>
          <a:bodyPr>
            <a:normAutofit fontScale="90000"/>
          </a:bodyPr>
          <a:lstStyle/>
          <a:p>
            <a:r>
              <a:rPr lang="en-IN" dirty="0" smtClean="0"/>
              <a:t>Numerical Representation</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pPr algn="just"/>
            <a:r>
              <a:rPr lang="en-IN" sz="2400" dirty="0" smtClean="0"/>
              <a:t>First consider the implementation of boolean expressions using 1 to denote TRUE and o to denote FALSE.</a:t>
            </a:r>
          </a:p>
          <a:p>
            <a:pPr algn="just"/>
            <a:r>
              <a:rPr lang="en-IN" sz="2400" dirty="0" smtClean="0"/>
              <a:t>Expressions will be evaluated from left to right.</a:t>
            </a:r>
          </a:p>
          <a:p>
            <a:pPr algn="just">
              <a:buNone/>
            </a:pPr>
            <a:r>
              <a:rPr lang="en-IN" sz="2400" dirty="0" smtClean="0"/>
              <a:t>	e.g-1.</a:t>
            </a:r>
          </a:p>
          <a:p>
            <a:pPr algn="just">
              <a:buNone/>
            </a:pPr>
            <a:r>
              <a:rPr lang="en-IN" sz="2400" dirty="0" smtClean="0">
                <a:latin typeface="Bodoni MT" pitchFamily="18" charset="0"/>
              </a:rPr>
              <a:t>		A or B and C</a:t>
            </a:r>
          </a:p>
          <a:p>
            <a:pPr algn="just">
              <a:buNone/>
            </a:pPr>
            <a:r>
              <a:rPr lang="en-IN" sz="2400" dirty="0" smtClean="0"/>
              <a:t>	Three address sequence</a:t>
            </a:r>
          </a:p>
          <a:p>
            <a:pPr algn="just">
              <a:buNone/>
            </a:pPr>
            <a:r>
              <a:rPr lang="en-IN" sz="2400" dirty="0" smtClean="0">
                <a:latin typeface="Bodoni MT" pitchFamily="18" charset="0"/>
              </a:rPr>
              <a:t>		T</a:t>
            </a:r>
            <a:r>
              <a:rPr lang="en-IN" sz="2400" baseline="-25000" dirty="0" smtClean="0">
                <a:latin typeface="Bodoni MT" pitchFamily="18" charset="0"/>
              </a:rPr>
              <a:t>1</a:t>
            </a:r>
            <a:r>
              <a:rPr lang="en-IN" sz="2400" dirty="0" smtClean="0">
                <a:latin typeface="Bodoni MT" pitchFamily="18" charset="0"/>
              </a:rPr>
              <a:t> = B and C</a:t>
            </a:r>
          </a:p>
          <a:p>
            <a:pPr algn="just">
              <a:buNone/>
            </a:pPr>
            <a:r>
              <a:rPr lang="en-IN" sz="2400" dirty="0" smtClean="0">
                <a:latin typeface="Bodoni MT" pitchFamily="18" charset="0"/>
              </a:rPr>
              <a:t>		T</a:t>
            </a:r>
            <a:r>
              <a:rPr lang="en-IN" sz="2400" baseline="-25000" dirty="0" smtClean="0">
                <a:latin typeface="Bodoni MT" pitchFamily="18" charset="0"/>
              </a:rPr>
              <a:t>2</a:t>
            </a:r>
            <a:r>
              <a:rPr lang="en-IN" sz="2400" dirty="0" smtClean="0">
                <a:latin typeface="Bodoni MT" pitchFamily="18" charset="0"/>
              </a:rPr>
              <a:t> = A or T</a:t>
            </a:r>
            <a:r>
              <a:rPr lang="en-IN" sz="2400" baseline="-25000" dirty="0" smtClean="0">
                <a:latin typeface="Bodoni MT" pitchFamily="18" charset="0"/>
              </a:rPr>
              <a:t>1</a:t>
            </a:r>
            <a:endParaRPr lang="en-IN" sz="2400" dirty="0" smtClean="0"/>
          </a:p>
          <a:p>
            <a:pPr algn="just">
              <a:buNone/>
            </a:pPr>
            <a:r>
              <a:rPr lang="en-IN" sz="2400" dirty="0" smtClean="0"/>
              <a:t>	</a:t>
            </a:r>
            <a:endParaRPr lang="en-IN" sz="2400" dirty="0" smtClean="0">
              <a:latin typeface="Bodoni MT" pitchFamily="18" charset="0"/>
            </a:endParaRPr>
          </a:p>
          <a:p>
            <a:pPr algn="just">
              <a:buNone/>
            </a:pPr>
            <a:endParaRPr lang="en-IN" sz="2400" dirty="0" smtClean="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a:bodyPr>
          <a:lstStyle/>
          <a:p>
            <a:pPr algn="just">
              <a:buNone/>
            </a:pPr>
            <a:r>
              <a:rPr lang="en-IN" sz="2400" dirty="0" smtClean="0"/>
              <a:t>e.g-2.</a:t>
            </a:r>
          </a:p>
          <a:p>
            <a:pPr algn="just">
              <a:buNone/>
            </a:pPr>
            <a:r>
              <a:rPr lang="en-IN" sz="2400" dirty="0" smtClean="0"/>
              <a:t>	A relational expression </a:t>
            </a:r>
            <a:r>
              <a:rPr lang="en-IN" sz="2400" b="1" dirty="0" smtClean="0">
                <a:latin typeface="Bodoni MT" pitchFamily="18" charset="0"/>
              </a:rPr>
              <a:t>A&lt; B </a:t>
            </a:r>
            <a:r>
              <a:rPr lang="en-IN" sz="2400" dirty="0" smtClean="0"/>
              <a:t>is equivalent to the conditional statement </a:t>
            </a:r>
          </a:p>
          <a:p>
            <a:pPr algn="just">
              <a:buNone/>
            </a:pPr>
            <a:r>
              <a:rPr lang="en-IN" sz="2400" dirty="0" smtClean="0">
                <a:latin typeface="Bodoni MT" pitchFamily="18" charset="0"/>
              </a:rPr>
              <a:t>		</a:t>
            </a:r>
            <a:r>
              <a:rPr lang="en-IN" sz="2400" b="1" dirty="0" smtClean="0">
                <a:latin typeface="Bodoni MT" pitchFamily="18" charset="0"/>
              </a:rPr>
              <a:t>if A &lt; B then 1 else 0</a:t>
            </a:r>
          </a:p>
          <a:p>
            <a:pPr algn="just">
              <a:buNone/>
            </a:pPr>
            <a:r>
              <a:rPr lang="en-IN" sz="2400" dirty="0" smtClean="0">
                <a:latin typeface="Bodoni MT" pitchFamily="18" charset="0"/>
              </a:rPr>
              <a:t>	</a:t>
            </a:r>
          </a:p>
          <a:p>
            <a:pPr algn="just">
              <a:buNone/>
            </a:pPr>
            <a:r>
              <a:rPr lang="en-IN" sz="2400" dirty="0" smtClean="0">
                <a:latin typeface="Bodoni MT" pitchFamily="18" charset="0"/>
              </a:rPr>
              <a:t>	</a:t>
            </a:r>
            <a:r>
              <a:rPr lang="en-IN" sz="2400" dirty="0" smtClean="0"/>
              <a:t> Three address sequence:</a:t>
            </a:r>
          </a:p>
          <a:p>
            <a:pPr algn="just">
              <a:buNone/>
            </a:pPr>
            <a:r>
              <a:rPr lang="en-IN" sz="2400" dirty="0" smtClean="0"/>
              <a:t>		(1)	</a:t>
            </a:r>
            <a:r>
              <a:rPr lang="en-IN" sz="2400" dirty="0" smtClean="0">
                <a:latin typeface="Bodoni MT" pitchFamily="18" charset="0"/>
              </a:rPr>
              <a:t>if A &lt; B </a:t>
            </a:r>
            <a:r>
              <a:rPr lang="en-IN" sz="2400" dirty="0" err="1" smtClean="0">
                <a:latin typeface="Bodoni MT" pitchFamily="18" charset="0"/>
              </a:rPr>
              <a:t>goto</a:t>
            </a:r>
            <a:r>
              <a:rPr lang="en-IN" sz="2400" dirty="0" smtClean="0">
                <a:latin typeface="Bodoni MT" pitchFamily="18" charset="0"/>
              </a:rPr>
              <a:t> (4)</a:t>
            </a:r>
          </a:p>
          <a:p>
            <a:pPr algn="just">
              <a:buNone/>
            </a:pPr>
            <a:r>
              <a:rPr lang="en-IN" sz="2400" dirty="0" smtClean="0">
                <a:latin typeface="Bodoni MT" pitchFamily="18" charset="0"/>
              </a:rPr>
              <a:t>		(2) 	T=0</a:t>
            </a:r>
          </a:p>
          <a:p>
            <a:pPr algn="just">
              <a:buNone/>
            </a:pPr>
            <a:r>
              <a:rPr lang="en-IN" sz="2400" dirty="0" smtClean="0">
                <a:latin typeface="Bodoni MT" pitchFamily="18" charset="0"/>
              </a:rPr>
              <a:t>		(3)	</a:t>
            </a:r>
            <a:r>
              <a:rPr lang="en-IN" sz="2400" dirty="0" err="1" smtClean="0">
                <a:latin typeface="Bodoni MT" pitchFamily="18" charset="0"/>
              </a:rPr>
              <a:t>goto</a:t>
            </a:r>
            <a:r>
              <a:rPr lang="en-IN" sz="2400" dirty="0" smtClean="0">
                <a:latin typeface="Bodoni MT" pitchFamily="18" charset="0"/>
              </a:rPr>
              <a:t> (5)</a:t>
            </a:r>
          </a:p>
          <a:p>
            <a:pPr algn="just">
              <a:buNone/>
            </a:pPr>
            <a:r>
              <a:rPr lang="en-IN" sz="2400" dirty="0" smtClean="0">
                <a:latin typeface="Bodoni MT" pitchFamily="18" charset="0"/>
              </a:rPr>
              <a:t>		(4) 	T=1</a:t>
            </a:r>
          </a:p>
          <a:p>
            <a:pPr algn="just">
              <a:buNone/>
            </a:pPr>
            <a:r>
              <a:rPr lang="en-IN" sz="2400" dirty="0" smtClean="0">
                <a:latin typeface="Bodoni MT" pitchFamily="18" charset="0"/>
              </a:rPr>
              <a:t>		(5) 	---</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78</a:t>
            </a:fld>
            <a:endParaRPr lang="en-US"/>
          </a:p>
        </p:txBody>
      </p:sp>
      <p:sp>
        <p:nvSpPr>
          <p:cNvPr id="7" name="Title 1"/>
          <p:cNvSpPr>
            <a:spLocks noGrp="1"/>
          </p:cNvSpPr>
          <p:nvPr>
            <p:ph type="title"/>
          </p:nvPr>
        </p:nvSpPr>
        <p:spPr>
          <a:xfrm>
            <a:off x="457200" y="142852"/>
            <a:ext cx="8229600" cy="439718"/>
          </a:xfrm>
        </p:spPr>
        <p:txBody>
          <a:bodyPr>
            <a:normAutofit fontScale="90000"/>
          </a:bodyPr>
          <a:lstStyle/>
          <a:p>
            <a:r>
              <a:rPr lang="en-IN" dirty="0" smtClean="0"/>
              <a:t>Numerical Representation</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noAutofit/>
          </a:bodyPr>
          <a:lstStyle/>
          <a:p>
            <a:r>
              <a:rPr lang="en-IN" sz="3600" dirty="0" smtClean="0"/>
              <a:t>Semantic Rules for Boolean Expression</a:t>
            </a:r>
            <a:endParaRPr lang="en-US" sz="36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79</a:t>
            </a:fld>
            <a:endParaRPr lang="en-US"/>
          </a:p>
        </p:txBody>
      </p:sp>
      <p:graphicFrame>
        <p:nvGraphicFramePr>
          <p:cNvPr id="8" name="Table 7"/>
          <p:cNvGraphicFramePr>
            <a:graphicFrameLocks noGrp="1"/>
          </p:cNvGraphicFramePr>
          <p:nvPr/>
        </p:nvGraphicFramePr>
        <p:xfrm>
          <a:off x="714348" y="557234"/>
          <a:ext cx="8215370" cy="5943600"/>
        </p:xfrm>
        <a:graphic>
          <a:graphicData uri="http://schemas.openxmlformats.org/drawingml/2006/table">
            <a:tbl>
              <a:tblPr firstRow="1" bandRow="1">
                <a:tableStyleId>{5C22544A-7EE6-4342-B048-85BDC9FD1C3A}</a:tableStyleId>
              </a:tblPr>
              <a:tblGrid>
                <a:gridCol w="2143140"/>
                <a:gridCol w="6072230"/>
              </a:tblGrid>
              <a:tr h="686225">
                <a:tc>
                  <a:txBody>
                    <a:bodyPr/>
                    <a:lstStyle/>
                    <a:p>
                      <a:pPr algn="l" fontAlgn="t"/>
                      <a:r>
                        <a:rPr lang="en-US" sz="2000" b="0" dirty="0">
                          <a:solidFill>
                            <a:srgbClr val="000000"/>
                          </a:solidFill>
                          <a:latin typeface="Bodoni MT" pitchFamily="18" charset="0"/>
                        </a:rPr>
                        <a:t>E → E</a:t>
                      </a:r>
                      <a:r>
                        <a:rPr lang="en-US" sz="2000" b="0" baseline="-78000" dirty="0">
                          <a:solidFill>
                            <a:srgbClr val="000000"/>
                          </a:solidFill>
                          <a:latin typeface="Bodoni MT" pitchFamily="18" charset="0"/>
                        </a:rPr>
                        <a:t>1</a:t>
                      </a:r>
                      <a:r>
                        <a:rPr lang="en-US" sz="2000" b="0" dirty="0">
                          <a:solidFill>
                            <a:srgbClr val="000000"/>
                          </a:solidFill>
                          <a:latin typeface="Bodoni MT" pitchFamily="18" charset="0"/>
                        </a:rPr>
                        <a:t> </a:t>
                      </a:r>
                      <a:r>
                        <a:rPr lang="en-US" sz="2000" b="0" dirty="0" smtClean="0">
                          <a:solidFill>
                            <a:srgbClr val="000000"/>
                          </a:solidFill>
                          <a:latin typeface="Bodoni MT" pitchFamily="18" charset="0"/>
                        </a:rPr>
                        <a:t>or </a:t>
                      </a:r>
                      <a:r>
                        <a:rPr lang="en-US" sz="2000" b="0" dirty="0">
                          <a:solidFill>
                            <a:srgbClr val="000000"/>
                          </a:solidFill>
                          <a:latin typeface="Bodoni MT" pitchFamily="18" charset="0"/>
                        </a:rPr>
                        <a:t>E</a:t>
                      </a:r>
                      <a:r>
                        <a:rPr lang="en-US" sz="2000" b="0" baseline="-78000" dirty="0">
                          <a:solidFill>
                            <a:srgbClr val="000000"/>
                          </a:solidFill>
                          <a:latin typeface="Bodoni MT" pitchFamily="18" charset="0"/>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000" b="0" dirty="0">
                          <a:solidFill>
                            <a:srgbClr val="000000"/>
                          </a:solidFill>
                          <a:latin typeface="Bodoni MT" pitchFamily="18" charset="0"/>
                        </a:rPr>
                        <a:t>{</a:t>
                      </a:r>
                      <a:r>
                        <a:rPr lang="en-US" sz="2000" b="0" dirty="0" err="1">
                          <a:solidFill>
                            <a:srgbClr val="000000"/>
                          </a:solidFill>
                          <a:latin typeface="Bodoni MT" pitchFamily="18" charset="0"/>
                        </a:rPr>
                        <a:t>E.place</a:t>
                      </a:r>
                      <a:r>
                        <a:rPr lang="en-US" sz="2000" b="0" dirty="0">
                          <a:solidFill>
                            <a:srgbClr val="000000"/>
                          </a:solidFill>
                          <a:latin typeface="Bodoni MT" pitchFamily="18" charset="0"/>
                        </a:rPr>
                        <a:t> = </a:t>
                      </a:r>
                      <a:r>
                        <a:rPr lang="en-US" sz="2000" b="0" dirty="0" err="1">
                          <a:solidFill>
                            <a:srgbClr val="000000"/>
                          </a:solidFill>
                          <a:latin typeface="Bodoni MT" pitchFamily="18" charset="0"/>
                        </a:rPr>
                        <a:t>newtemp</a:t>
                      </a:r>
                      <a:r>
                        <a:rPr lang="en-US" sz="2000" b="0" dirty="0">
                          <a:solidFill>
                            <a:srgbClr val="000000"/>
                          </a:solidFill>
                          <a:latin typeface="Bodoni MT" pitchFamily="18" charset="0"/>
                        </a:rPr>
                        <a:t>();</a:t>
                      </a:r>
                      <a:br>
                        <a:rPr lang="en-US" sz="2000" b="0" dirty="0">
                          <a:solidFill>
                            <a:srgbClr val="000000"/>
                          </a:solidFill>
                          <a:latin typeface="Bodoni MT" pitchFamily="18" charset="0"/>
                        </a:rPr>
                      </a:br>
                      <a:r>
                        <a:rPr lang="en-US" sz="2000" b="0" dirty="0" smtClean="0">
                          <a:solidFill>
                            <a:srgbClr val="000000"/>
                          </a:solidFill>
                          <a:latin typeface="Bodoni MT" pitchFamily="18" charset="0"/>
                        </a:rPr>
                        <a:t>gen (</a:t>
                      </a:r>
                      <a:r>
                        <a:rPr lang="en-US" sz="2000" b="0" dirty="0" err="1" smtClean="0">
                          <a:solidFill>
                            <a:srgbClr val="000000"/>
                          </a:solidFill>
                          <a:latin typeface="Bodoni MT" pitchFamily="18" charset="0"/>
                        </a:rPr>
                        <a:t>E.place</a:t>
                      </a:r>
                      <a:r>
                        <a:rPr lang="en-US" sz="2000" b="0" dirty="0" smtClean="0">
                          <a:solidFill>
                            <a:srgbClr val="000000"/>
                          </a:solidFill>
                          <a:latin typeface="Bodoni MT" pitchFamily="18" charset="0"/>
                        </a:rPr>
                        <a:t> = E</a:t>
                      </a:r>
                      <a:r>
                        <a:rPr lang="en-US" sz="2000" b="0" baseline="-78000" dirty="0" smtClean="0">
                          <a:solidFill>
                            <a:srgbClr val="000000"/>
                          </a:solidFill>
                          <a:latin typeface="Bodoni MT" pitchFamily="18" charset="0"/>
                        </a:rPr>
                        <a:t>1</a:t>
                      </a:r>
                      <a:r>
                        <a:rPr lang="en-US" sz="2000" b="0" dirty="0" smtClean="0">
                          <a:solidFill>
                            <a:srgbClr val="000000"/>
                          </a:solidFill>
                          <a:latin typeface="Bodoni MT" pitchFamily="18" charset="0"/>
                        </a:rPr>
                        <a:t>.place </a:t>
                      </a:r>
                      <a:r>
                        <a:rPr lang="en-US" sz="2000" b="1" dirty="0" smtClean="0">
                          <a:solidFill>
                            <a:srgbClr val="000000"/>
                          </a:solidFill>
                          <a:latin typeface="Bodoni MT" pitchFamily="18" charset="0"/>
                        </a:rPr>
                        <a:t>or</a:t>
                      </a:r>
                      <a:r>
                        <a:rPr lang="en-US" sz="2000" b="0" dirty="0" smtClean="0">
                          <a:solidFill>
                            <a:srgbClr val="000000"/>
                          </a:solidFill>
                          <a:latin typeface="Bodoni MT" pitchFamily="18" charset="0"/>
                        </a:rPr>
                        <a:t> E</a:t>
                      </a:r>
                      <a:r>
                        <a:rPr lang="en-US" sz="2000" b="0" baseline="-78000" dirty="0" smtClean="0">
                          <a:solidFill>
                            <a:srgbClr val="000000"/>
                          </a:solidFill>
                          <a:latin typeface="Bodoni MT" pitchFamily="18" charset="0"/>
                        </a:rPr>
                        <a:t>2</a:t>
                      </a:r>
                      <a:r>
                        <a:rPr lang="en-US" sz="2000" b="0" dirty="0" smtClean="0">
                          <a:solidFill>
                            <a:srgbClr val="000000"/>
                          </a:solidFill>
                          <a:latin typeface="Bodoni MT" pitchFamily="18" charset="0"/>
                        </a:rPr>
                        <a:t>.place)}</a:t>
                      </a:r>
                      <a:endParaRPr lang="en-US" sz="2000" b="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686225">
                <a:tc>
                  <a:txBody>
                    <a:bodyPr/>
                    <a:lstStyle/>
                    <a:p>
                      <a:pPr algn="l" fontAlgn="t"/>
                      <a:r>
                        <a:rPr lang="en-US" sz="2000" b="0" dirty="0">
                          <a:solidFill>
                            <a:srgbClr val="000000"/>
                          </a:solidFill>
                          <a:latin typeface="Bodoni MT" pitchFamily="18" charset="0"/>
                        </a:rPr>
                        <a:t>E → E</a:t>
                      </a:r>
                      <a:r>
                        <a:rPr lang="en-US" sz="2000" b="0" baseline="-78000" dirty="0">
                          <a:solidFill>
                            <a:srgbClr val="000000"/>
                          </a:solidFill>
                          <a:latin typeface="Bodoni MT" pitchFamily="18" charset="0"/>
                        </a:rPr>
                        <a:t>1</a:t>
                      </a:r>
                      <a:r>
                        <a:rPr lang="en-US" sz="2000" b="0" dirty="0">
                          <a:solidFill>
                            <a:srgbClr val="000000"/>
                          </a:solidFill>
                          <a:latin typeface="Bodoni MT" pitchFamily="18" charset="0"/>
                        </a:rPr>
                        <a:t> + E</a:t>
                      </a:r>
                      <a:r>
                        <a:rPr lang="en-US" sz="2000" b="0" baseline="-78000" dirty="0">
                          <a:solidFill>
                            <a:srgbClr val="000000"/>
                          </a:solidFill>
                          <a:latin typeface="Bodoni MT" pitchFamily="18" charset="0"/>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000" b="0" dirty="0">
                          <a:solidFill>
                            <a:srgbClr val="000000"/>
                          </a:solidFill>
                          <a:latin typeface="Bodoni MT" pitchFamily="18" charset="0"/>
                        </a:rPr>
                        <a:t>{</a:t>
                      </a:r>
                      <a:r>
                        <a:rPr lang="en-US" sz="2000" b="0" dirty="0" err="1">
                          <a:solidFill>
                            <a:srgbClr val="000000"/>
                          </a:solidFill>
                          <a:latin typeface="Bodoni MT" pitchFamily="18" charset="0"/>
                        </a:rPr>
                        <a:t>E.place</a:t>
                      </a:r>
                      <a:r>
                        <a:rPr lang="en-US" sz="2000" b="0" dirty="0">
                          <a:solidFill>
                            <a:srgbClr val="000000"/>
                          </a:solidFill>
                          <a:latin typeface="Bodoni MT" pitchFamily="18" charset="0"/>
                        </a:rPr>
                        <a:t> = </a:t>
                      </a:r>
                      <a:r>
                        <a:rPr lang="en-US" sz="2000" b="0" dirty="0" err="1">
                          <a:solidFill>
                            <a:srgbClr val="000000"/>
                          </a:solidFill>
                          <a:latin typeface="Bodoni MT" pitchFamily="18" charset="0"/>
                        </a:rPr>
                        <a:t>newtemp</a:t>
                      </a:r>
                      <a:r>
                        <a:rPr lang="en-US" sz="2000" b="0" dirty="0">
                          <a:solidFill>
                            <a:srgbClr val="000000"/>
                          </a:solidFill>
                          <a:latin typeface="Bodoni MT" pitchFamily="18" charset="0"/>
                        </a:rPr>
                        <a:t>();</a:t>
                      </a:r>
                      <a:br>
                        <a:rPr lang="en-US" sz="2000" b="0" dirty="0">
                          <a:solidFill>
                            <a:srgbClr val="000000"/>
                          </a:solidFill>
                          <a:latin typeface="Bodoni MT" pitchFamily="18" charset="0"/>
                        </a:rPr>
                      </a:br>
                      <a:r>
                        <a:rPr lang="en-US" sz="2000" b="0" dirty="0" smtClean="0">
                          <a:solidFill>
                            <a:srgbClr val="000000"/>
                          </a:solidFill>
                          <a:latin typeface="Bodoni MT" pitchFamily="18" charset="0"/>
                        </a:rPr>
                        <a:t>gen (</a:t>
                      </a:r>
                      <a:r>
                        <a:rPr lang="en-US" sz="2000" b="0" dirty="0" err="1" smtClean="0">
                          <a:solidFill>
                            <a:srgbClr val="000000"/>
                          </a:solidFill>
                          <a:latin typeface="Bodoni MT" pitchFamily="18" charset="0"/>
                        </a:rPr>
                        <a:t>E.place</a:t>
                      </a:r>
                      <a:r>
                        <a:rPr lang="en-US" sz="2000" b="0" dirty="0" smtClean="0">
                          <a:solidFill>
                            <a:srgbClr val="000000"/>
                          </a:solidFill>
                          <a:latin typeface="Bodoni MT" pitchFamily="18" charset="0"/>
                        </a:rPr>
                        <a:t> = E</a:t>
                      </a:r>
                      <a:r>
                        <a:rPr lang="en-US" sz="2000" b="0" baseline="-78000" dirty="0" smtClean="0">
                          <a:solidFill>
                            <a:srgbClr val="000000"/>
                          </a:solidFill>
                          <a:latin typeface="Bodoni MT" pitchFamily="18" charset="0"/>
                        </a:rPr>
                        <a:t>1</a:t>
                      </a:r>
                      <a:r>
                        <a:rPr lang="en-US" sz="2000" b="0" dirty="0" smtClean="0">
                          <a:solidFill>
                            <a:srgbClr val="000000"/>
                          </a:solidFill>
                          <a:latin typeface="Bodoni MT" pitchFamily="18" charset="0"/>
                        </a:rPr>
                        <a:t>.place </a:t>
                      </a:r>
                      <a:r>
                        <a:rPr lang="en-US" sz="2000" b="1" dirty="0" smtClean="0">
                          <a:solidFill>
                            <a:srgbClr val="000000"/>
                          </a:solidFill>
                          <a:latin typeface="Bodoni MT" pitchFamily="18" charset="0"/>
                        </a:rPr>
                        <a:t>and</a:t>
                      </a:r>
                      <a:r>
                        <a:rPr lang="en-US" sz="2000" b="0" dirty="0" smtClean="0">
                          <a:solidFill>
                            <a:srgbClr val="000000"/>
                          </a:solidFill>
                          <a:latin typeface="Bodoni MT" pitchFamily="18" charset="0"/>
                        </a:rPr>
                        <a:t> E</a:t>
                      </a:r>
                      <a:r>
                        <a:rPr lang="en-US" sz="2000" b="0" baseline="-78000" dirty="0" smtClean="0">
                          <a:solidFill>
                            <a:srgbClr val="000000"/>
                          </a:solidFill>
                          <a:latin typeface="Bodoni MT" pitchFamily="18" charset="0"/>
                        </a:rPr>
                        <a:t>2</a:t>
                      </a:r>
                      <a:r>
                        <a:rPr lang="en-US" sz="2000" b="0" dirty="0" smtClean="0">
                          <a:solidFill>
                            <a:srgbClr val="000000"/>
                          </a:solidFill>
                          <a:latin typeface="Bodoni MT" pitchFamily="18" charset="0"/>
                        </a:rPr>
                        <a:t>.place)}</a:t>
                      </a:r>
                      <a:endParaRPr lang="en-US" sz="2000" b="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686225">
                <a:tc>
                  <a:txBody>
                    <a:bodyPr/>
                    <a:lstStyle/>
                    <a:p>
                      <a:pPr algn="l" fontAlgn="t"/>
                      <a:r>
                        <a:rPr lang="en-US" sz="2000" dirty="0">
                          <a:solidFill>
                            <a:srgbClr val="000000"/>
                          </a:solidFill>
                          <a:latin typeface="Bodoni MT" pitchFamily="18" charset="0"/>
                        </a:rPr>
                        <a:t>E → NOT E</a:t>
                      </a:r>
                      <a:r>
                        <a:rPr lang="en-US" sz="2000" baseline="-78000" dirty="0">
                          <a:solidFill>
                            <a:srgbClr val="000000"/>
                          </a:solidFill>
                          <a:latin typeface="Bodoni MT" pitchFamily="18" charset="0"/>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000" dirty="0">
                          <a:solidFill>
                            <a:srgbClr val="000000"/>
                          </a:solidFill>
                          <a:latin typeface="Bodoni MT" pitchFamily="18" charset="0"/>
                        </a:rPr>
                        <a:t>{</a:t>
                      </a:r>
                      <a:r>
                        <a:rPr lang="en-US" sz="2000" dirty="0" err="1">
                          <a:solidFill>
                            <a:srgbClr val="000000"/>
                          </a:solidFill>
                          <a:latin typeface="Bodoni MT" pitchFamily="18" charset="0"/>
                        </a:rPr>
                        <a:t>E.place</a:t>
                      </a:r>
                      <a:r>
                        <a:rPr lang="en-US" sz="2000" dirty="0">
                          <a:solidFill>
                            <a:srgbClr val="000000"/>
                          </a:solidFill>
                          <a:latin typeface="Bodoni MT" pitchFamily="18" charset="0"/>
                        </a:rPr>
                        <a:t> = </a:t>
                      </a:r>
                      <a:r>
                        <a:rPr lang="en-US" sz="2000" dirty="0" err="1">
                          <a:solidFill>
                            <a:srgbClr val="000000"/>
                          </a:solidFill>
                          <a:latin typeface="Bodoni MT" pitchFamily="18" charset="0"/>
                        </a:rPr>
                        <a:t>newtemp</a:t>
                      </a:r>
                      <a:r>
                        <a:rPr lang="en-US" sz="2000" dirty="0">
                          <a:solidFill>
                            <a:srgbClr val="000000"/>
                          </a:solidFill>
                          <a:latin typeface="Bodoni MT" pitchFamily="18" charset="0"/>
                        </a:rPr>
                        <a:t>();</a:t>
                      </a:r>
                      <a:br>
                        <a:rPr lang="en-US" sz="2000" dirty="0">
                          <a:solidFill>
                            <a:srgbClr val="000000"/>
                          </a:solidFill>
                          <a:latin typeface="Bodoni MT" pitchFamily="18" charset="0"/>
                        </a:rPr>
                      </a:br>
                      <a:r>
                        <a:rPr lang="en-US" sz="2000" dirty="0">
                          <a:solidFill>
                            <a:srgbClr val="000000"/>
                          </a:solidFill>
                          <a:latin typeface="Bodoni MT" pitchFamily="18" charset="0"/>
                        </a:rPr>
                        <a:t> </a:t>
                      </a:r>
                      <a:r>
                        <a:rPr lang="en-US" sz="2000" b="0" dirty="0" smtClean="0">
                          <a:solidFill>
                            <a:srgbClr val="000000"/>
                          </a:solidFill>
                          <a:latin typeface="Bodoni MT" pitchFamily="18" charset="0"/>
                        </a:rPr>
                        <a:t>gen </a:t>
                      </a:r>
                      <a:r>
                        <a:rPr lang="en-US" sz="2000" dirty="0" smtClean="0">
                          <a:solidFill>
                            <a:srgbClr val="000000"/>
                          </a:solidFill>
                          <a:latin typeface="Bodoni MT" pitchFamily="18" charset="0"/>
                        </a:rPr>
                        <a:t>(</a:t>
                      </a:r>
                      <a:r>
                        <a:rPr lang="en-US" sz="2000" b="0" dirty="0" err="1" smtClean="0">
                          <a:solidFill>
                            <a:srgbClr val="000000"/>
                          </a:solidFill>
                          <a:latin typeface="Bodoni MT" pitchFamily="18" charset="0"/>
                        </a:rPr>
                        <a:t>E.place</a:t>
                      </a:r>
                      <a:r>
                        <a:rPr lang="en-US" sz="2000" dirty="0" smtClean="0">
                          <a:solidFill>
                            <a:srgbClr val="000000"/>
                          </a:solidFill>
                          <a:latin typeface="Bodoni MT" pitchFamily="18" charset="0"/>
                        </a:rPr>
                        <a:t> = </a:t>
                      </a:r>
                      <a:r>
                        <a:rPr lang="en-US" sz="2000" b="1" dirty="0" smtClean="0">
                          <a:solidFill>
                            <a:srgbClr val="000000"/>
                          </a:solidFill>
                          <a:latin typeface="Bodoni MT" pitchFamily="18" charset="0"/>
                        </a:rPr>
                        <a:t>not</a:t>
                      </a:r>
                      <a:r>
                        <a:rPr lang="en-US" sz="2000" dirty="0" smtClean="0">
                          <a:solidFill>
                            <a:srgbClr val="000000"/>
                          </a:solidFill>
                          <a:latin typeface="Bodoni MT" pitchFamily="18" charset="0"/>
                        </a:rPr>
                        <a:t> </a:t>
                      </a:r>
                      <a:r>
                        <a:rPr lang="en-US" sz="2000" dirty="0">
                          <a:solidFill>
                            <a:srgbClr val="000000"/>
                          </a:solidFill>
                          <a:latin typeface="Bodoni MT" pitchFamily="18" charset="0"/>
                        </a:rPr>
                        <a:t>E</a:t>
                      </a:r>
                      <a:r>
                        <a:rPr lang="en-US" sz="2000" baseline="-78000" dirty="0">
                          <a:solidFill>
                            <a:srgbClr val="000000"/>
                          </a:solidFill>
                          <a:latin typeface="Bodoni MT" pitchFamily="18" charset="0"/>
                        </a:rPr>
                        <a:t>1</a:t>
                      </a:r>
                      <a:r>
                        <a:rPr lang="en-US" sz="2000" dirty="0">
                          <a:solidFill>
                            <a:srgbClr val="000000"/>
                          </a:solidFill>
                          <a:latin typeface="Bodoni MT" pitchFamily="18" charset="0"/>
                        </a:rPr>
                        <a:t>.place</a:t>
                      </a:r>
                      <a:r>
                        <a:rPr lang="en-US" sz="2000" dirty="0" smtClean="0">
                          <a:solidFill>
                            <a:srgbClr val="000000"/>
                          </a:solidFill>
                          <a:latin typeface="Bodoni MT" pitchFamily="18" charset="0"/>
                        </a:rPr>
                        <a:t>)}</a:t>
                      </a:r>
                      <a:endParaRPr lang="en-US" sz="200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17702">
                <a:tc>
                  <a:txBody>
                    <a:bodyPr/>
                    <a:lstStyle/>
                    <a:p>
                      <a:pPr algn="l" fontAlgn="t"/>
                      <a:r>
                        <a:rPr lang="en-US" sz="2000" dirty="0">
                          <a:solidFill>
                            <a:srgbClr val="000000"/>
                          </a:solidFill>
                          <a:latin typeface="Bodoni MT" pitchFamily="18" charset="0"/>
                        </a:rPr>
                        <a:t>E → (E</a:t>
                      </a:r>
                      <a:r>
                        <a:rPr lang="en-US" sz="2000" baseline="-78000" dirty="0">
                          <a:solidFill>
                            <a:srgbClr val="000000"/>
                          </a:solidFill>
                          <a:latin typeface="Bodoni MT" pitchFamily="18" charset="0"/>
                        </a:rPr>
                        <a:t>1</a:t>
                      </a:r>
                      <a:r>
                        <a:rPr lang="en-US" sz="2000" dirty="0">
                          <a:solidFill>
                            <a:srgbClr val="000000"/>
                          </a:solidFill>
                          <a:latin typeface="Bodoni MT" pitchFamily="18"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000" dirty="0">
                          <a:solidFill>
                            <a:srgbClr val="000000"/>
                          </a:solidFill>
                          <a:latin typeface="Bodoni MT" pitchFamily="18" charset="0"/>
                        </a:rPr>
                        <a:t>{</a:t>
                      </a:r>
                      <a:r>
                        <a:rPr lang="en-US" sz="2000" dirty="0" err="1">
                          <a:solidFill>
                            <a:srgbClr val="000000"/>
                          </a:solidFill>
                          <a:latin typeface="Bodoni MT" pitchFamily="18" charset="0"/>
                        </a:rPr>
                        <a:t>E.place</a:t>
                      </a:r>
                      <a:r>
                        <a:rPr lang="en-US" sz="2000" dirty="0">
                          <a:solidFill>
                            <a:srgbClr val="000000"/>
                          </a:solidFill>
                          <a:latin typeface="Bodoni MT" pitchFamily="18" charset="0"/>
                        </a:rPr>
                        <a:t> = </a:t>
                      </a:r>
                      <a:r>
                        <a:rPr lang="en-US" sz="2000" dirty="0" smtClean="0">
                          <a:solidFill>
                            <a:srgbClr val="000000"/>
                          </a:solidFill>
                          <a:latin typeface="Bodoni MT" pitchFamily="18" charset="0"/>
                        </a:rPr>
                        <a:t>E</a:t>
                      </a:r>
                      <a:r>
                        <a:rPr lang="en-US" sz="2000" baseline="-78000" dirty="0" smtClean="0">
                          <a:solidFill>
                            <a:srgbClr val="000000"/>
                          </a:solidFill>
                          <a:latin typeface="Bodoni MT" pitchFamily="18" charset="0"/>
                        </a:rPr>
                        <a:t>1</a:t>
                      </a:r>
                      <a:r>
                        <a:rPr lang="en-US" sz="2000" dirty="0" smtClean="0">
                          <a:solidFill>
                            <a:srgbClr val="000000"/>
                          </a:solidFill>
                          <a:latin typeface="Bodoni MT" pitchFamily="18" charset="0"/>
                        </a:rPr>
                        <a:t>.place</a:t>
                      </a:r>
                      <a:r>
                        <a:rPr lang="en-US" sz="2000" dirty="0">
                          <a:solidFill>
                            <a:srgbClr val="000000"/>
                          </a:solidFill>
                          <a:latin typeface="Bodoni MT" pitchFamily="18"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1470687">
                <a:tc>
                  <a:txBody>
                    <a:bodyPr/>
                    <a:lstStyle/>
                    <a:p>
                      <a:pPr algn="l" fontAlgn="t"/>
                      <a:r>
                        <a:rPr lang="en-US" sz="2000" dirty="0">
                          <a:solidFill>
                            <a:srgbClr val="000000"/>
                          </a:solidFill>
                          <a:latin typeface="Bodoni MT" pitchFamily="18" charset="0"/>
                        </a:rPr>
                        <a:t>E → </a:t>
                      </a:r>
                      <a:r>
                        <a:rPr lang="en-US" sz="2000" dirty="0" smtClean="0">
                          <a:solidFill>
                            <a:srgbClr val="000000"/>
                          </a:solidFill>
                          <a:latin typeface="Bodoni MT" pitchFamily="18" charset="0"/>
                        </a:rPr>
                        <a:t>id</a:t>
                      </a:r>
                      <a:r>
                        <a:rPr lang="en-US" sz="2000" baseline="-78000" dirty="0" smtClean="0">
                          <a:solidFill>
                            <a:srgbClr val="000000"/>
                          </a:solidFill>
                          <a:latin typeface="Bodoni MT" pitchFamily="18" charset="0"/>
                        </a:rPr>
                        <a:t>1</a:t>
                      </a:r>
                      <a:r>
                        <a:rPr lang="en-US" sz="2000" dirty="0" smtClean="0">
                          <a:solidFill>
                            <a:srgbClr val="000000"/>
                          </a:solidFill>
                          <a:latin typeface="Bodoni MT" pitchFamily="18" charset="0"/>
                        </a:rPr>
                        <a:t> </a:t>
                      </a:r>
                      <a:r>
                        <a:rPr lang="en-US" sz="2000" dirty="0" err="1">
                          <a:solidFill>
                            <a:srgbClr val="000000"/>
                          </a:solidFill>
                          <a:latin typeface="Bodoni MT" pitchFamily="18" charset="0"/>
                        </a:rPr>
                        <a:t>relop</a:t>
                      </a:r>
                      <a:r>
                        <a:rPr lang="en-US" sz="2000" dirty="0">
                          <a:solidFill>
                            <a:srgbClr val="000000"/>
                          </a:solidFill>
                          <a:latin typeface="Bodoni MT" pitchFamily="18" charset="0"/>
                        </a:rPr>
                        <a:t> id</a:t>
                      </a:r>
                      <a:r>
                        <a:rPr lang="en-US" sz="2000" baseline="-78000" dirty="0">
                          <a:solidFill>
                            <a:srgbClr val="000000"/>
                          </a:solidFill>
                          <a:latin typeface="Bodoni MT" pitchFamily="18" charset="0"/>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000" dirty="0" smtClean="0">
                          <a:solidFill>
                            <a:srgbClr val="000000"/>
                          </a:solidFill>
                          <a:latin typeface="Bodoni MT" pitchFamily="18" charset="0"/>
                        </a:rPr>
                        <a:t>{ </a:t>
                      </a:r>
                      <a:r>
                        <a:rPr lang="en-US" sz="2000" dirty="0" err="1" smtClean="0">
                          <a:solidFill>
                            <a:srgbClr val="000000"/>
                          </a:solidFill>
                          <a:latin typeface="Bodoni MT" pitchFamily="18" charset="0"/>
                        </a:rPr>
                        <a:t>E.place</a:t>
                      </a:r>
                      <a:r>
                        <a:rPr lang="en-US" sz="2000" dirty="0" smtClean="0">
                          <a:solidFill>
                            <a:srgbClr val="000000"/>
                          </a:solidFill>
                          <a:latin typeface="Bodoni MT" pitchFamily="18" charset="0"/>
                        </a:rPr>
                        <a:t> = </a:t>
                      </a:r>
                      <a:r>
                        <a:rPr lang="en-US" sz="2000" dirty="0" err="1" smtClean="0">
                          <a:solidFill>
                            <a:srgbClr val="000000"/>
                          </a:solidFill>
                          <a:latin typeface="Bodoni MT" pitchFamily="18" charset="0"/>
                        </a:rPr>
                        <a:t>newtemp</a:t>
                      </a:r>
                      <a:r>
                        <a:rPr lang="en-US" sz="2000" dirty="0" smtClean="0">
                          <a:solidFill>
                            <a:srgbClr val="000000"/>
                          </a:solidFill>
                          <a:latin typeface="Bodoni MT" pitchFamily="18" charset="0"/>
                        </a:rPr>
                        <a:t>();</a:t>
                      </a:r>
                      <a:br>
                        <a:rPr lang="en-US" sz="2000" dirty="0" smtClean="0">
                          <a:solidFill>
                            <a:srgbClr val="000000"/>
                          </a:solidFill>
                          <a:latin typeface="Bodoni MT" pitchFamily="18" charset="0"/>
                        </a:rPr>
                      </a:br>
                      <a:r>
                        <a:rPr lang="en-US" sz="2000" dirty="0" smtClean="0">
                          <a:solidFill>
                            <a:srgbClr val="000000"/>
                          </a:solidFill>
                          <a:latin typeface="Bodoni MT" pitchFamily="18" charset="0"/>
                        </a:rPr>
                        <a:t>   </a:t>
                      </a:r>
                      <a:r>
                        <a:rPr lang="en-US" sz="2000" b="0" dirty="0" smtClean="0">
                          <a:solidFill>
                            <a:srgbClr val="000000"/>
                          </a:solidFill>
                          <a:latin typeface="Bodoni MT" pitchFamily="18" charset="0"/>
                        </a:rPr>
                        <a:t>gen </a:t>
                      </a:r>
                      <a:r>
                        <a:rPr lang="en-US" sz="2000" dirty="0" smtClean="0">
                          <a:solidFill>
                            <a:srgbClr val="000000"/>
                          </a:solidFill>
                          <a:latin typeface="Bodoni MT" pitchFamily="18" charset="0"/>
                        </a:rPr>
                        <a:t>(if id</a:t>
                      </a:r>
                      <a:r>
                        <a:rPr lang="en-US" sz="2000" baseline="-78000" dirty="0" smtClean="0">
                          <a:solidFill>
                            <a:srgbClr val="000000"/>
                          </a:solidFill>
                          <a:latin typeface="Bodoni MT" pitchFamily="18" charset="0"/>
                        </a:rPr>
                        <a:t>1</a:t>
                      </a:r>
                      <a:r>
                        <a:rPr lang="en-US" sz="2000" dirty="0" smtClean="0">
                          <a:solidFill>
                            <a:srgbClr val="000000"/>
                          </a:solidFill>
                          <a:latin typeface="Bodoni MT" pitchFamily="18" charset="0"/>
                        </a:rPr>
                        <a:t>.place </a:t>
                      </a:r>
                      <a:r>
                        <a:rPr lang="en-US" sz="2000" b="1" dirty="0" err="1" smtClean="0">
                          <a:solidFill>
                            <a:srgbClr val="000000"/>
                          </a:solidFill>
                          <a:latin typeface="Bodoni MT" pitchFamily="18" charset="0"/>
                        </a:rPr>
                        <a:t>relop.op</a:t>
                      </a:r>
                      <a:r>
                        <a:rPr lang="en-US" sz="2000" dirty="0" smtClean="0">
                          <a:solidFill>
                            <a:srgbClr val="000000"/>
                          </a:solidFill>
                          <a:latin typeface="Bodoni MT" pitchFamily="18" charset="0"/>
                        </a:rPr>
                        <a:t> id</a:t>
                      </a:r>
                      <a:r>
                        <a:rPr lang="en-US" sz="2000" baseline="-78000" dirty="0" smtClean="0">
                          <a:solidFill>
                            <a:srgbClr val="000000"/>
                          </a:solidFill>
                          <a:latin typeface="Bodoni MT" pitchFamily="18" charset="0"/>
                        </a:rPr>
                        <a:t>2</a:t>
                      </a:r>
                      <a:r>
                        <a:rPr lang="en-US" sz="2000" dirty="0" smtClean="0">
                          <a:solidFill>
                            <a:srgbClr val="000000"/>
                          </a:solidFill>
                          <a:latin typeface="Bodoni MT" pitchFamily="18" charset="0"/>
                        </a:rPr>
                        <a:t>.place </a:t>
                      </a:r>
                      <a:r>
                        <a:rPr lang="en-US" sz="2000" dirty="0" err="1" smtClean="0">
                          <a:solidFill>
                            <a:srgbClr val="000000"/>
                          </a:solidFill>
                          <a:latin typeface="Bodoni MT" pitchFamily="18" charset="0"/>
                        </a:rPr>
                        <a:t>goto</a:t>
                      </a:r>
                      <a:r>
                        <a:rPr lang="en-US" sz="2000" dirty="0" smtClean="0">
                          <a:solidFill>
                            <a:srgbClr val="000000"/>
                          </a:solidFill>
                          <a:latin typeface="Bodoni MT" pitchFamily="18" charset="0"/>
                        </a:rPr>
                        <a:t> </a:t>
                      </a:r>
                      <a:r>
                        <a:rPr lang="en-US" sz="2000" dirty="0" err="1" smtClean="0">
                          <a:solidFill>
                            <a:srgbClr val="000000"/>
                          </a:solidFill>
                          <a:latin typeface="Bodoni MT" pitchFamily="18" charset="0"/>
                        </a:rPr>
                        <a:t>nextquad</a:t>
                      </a:r>
                      <a:r>
                        <a:rPr lang="en-US" sz="2000" dirty="0" smtClean="0">
                          <a:solidFill>
                            <a:srgbClr val="000000"/>
                          </a:solidFill>
                          <a:latin typeface="Bodoni MT" pitchFamily="18" charset="0"/>
                        </a:rPr>
                        <a:t> + 3);</a:t>
                      </a:r>
                      <a:br>
                        <a:rPr lang="en-US" sz="2000" dirty="0" smtClean="0">
                          <a:solidFill>
                            <a:srgbClr val="000000"/>
                          </a:solidFill>
                          <a:latin typeface="Bodoni MT" pitchFamily="18" charset="0"/>
                        </a:rPr>
                      </a:br>
                      <a:r>
                        <a:rPr lang="en-US" sz="2000" dirty="0" smtClean="0">
                          <a:solidFill>
                            <a:srgbClr val="000000"/>
                          </a:solidFill>
                          <a:latin typeface="Bodoni MT" pitchFamily="18" charset="0"/>
                        </a:rPr>
                        <a:t>   gen(</a:t>
                      </a:r>
                      <a:r>
                        <a:rPr lang="en-US" sz="2000" b="0" dirty="0" err="1" smtClean="0">
                          <a:solidFill>
                            <a:srgbClr val="000000"/>
                          </a:solidFill>
                          <a:latin typeface="Bodoni MT" pitchFamily="18" charset="0"/>
                        </a:rPr>
                        <a:t>E.place</a:t>
                      </a:r>
                      <a:r>
                        <a:rPr lang="en-US" sz="2000" dirty="0" smtClean="0">
                          <a:solidFill>
                            <a:srgbClr val="000000"/>
                          </a:solidFill>
                          <a:latin typeface="Bodoni MT" pitchFamily="18" charset="0"/>
                        </a:rPr>
                        <a:t> =0)</a:t>
                      </a:r>
                      <a:r>
                        <a:rPr lang="en-US" sz="2000" dirty="0">
                          <a:solidFill>
                            <a:srgbClr val="000000"/>
                          </a:solidFill>
                          <a:latin typeface="Bodoni MT" pitchFamily="18" charset="0"/>
                        </a:rPr>
                        <a:t/>
                      </a:r>
                      <a:br>
                        <a:rPr lang="en-US" sz="2000" dirty="0">
                          <a:solidFill>
                            <a:srgbClr val="000000"/>
                          </a:solidFill>
                          <a:latin typeface="Bodoni MT" pitchFamily="18" charset="0"/>
                        </a:rPr>
                      </a:br>
                      <a:r>
                        <a:rPr lang="en-US" sz="2000" dirty="0">
                          <a:solidFill>
                            <a:srgbClr val="000000"/>
                          </a:solidFill>
                          <a:latin typeface="Bodoni MT" pitchFamily="18" charset="0"/>
                        </a:rPr>
                        <a:t> </a:t>
                      </a:r>
                      <a:r>
                        <a:rPr lang="en-US" sz="2000" dirty="0" smtClean="0">
                          <a:solidFill>
                            <a:srgbClr val="000000"/>
                          </a:solidFill>
                          <a:latin typeface="Bodoni MT" pitchFamily="18" charset="0"/>
                        </a:rPr>
                        <a:t>  gen(</a:t>
                      </a:r>
                      <a:r>
                        <a:rPr lang="en-US" sz="2000" dirty="0" err="1" smtClean="0">
                          <a:solidFill>
                            <a:srgbClr val="000000"/>
                          </a:solidFill>
                          <a:latin typeface="Bodoni MT" pitchFamily="18" charset="0"/>
                        </a:rPr>
                        <a:t>goto</a:t>
                      </a:r>
                      <a:r>
                        <a:rPr lang="en-US" sz="2000" baseline="0" dirty="0" smtClean="0">
                          <a:solidFill>
                            <a:srgbClr val="000000"/>
                          </a:solidFill>
                          <a:latin typeface="Bodoni MT" pitchFamily="18" charset="0"/>
                        </a:rPr>
                        <a:t> </a:t>
                      </a:r>
                      <a:r>
                        <a:rPr lang="en-US" sz="2000" dirty="0" err="1" smtClean="0">
                          <a:solidFill>
                            <a:srgbClr val="000000"/>
                          </a:solidFill>
                          <a:latin typeface="Bodoni MT" pitchFamily="18" charset="0"/>
                        </a:rPr>
                        <a:t>nextquad</a:t>
                      </a:r>
                      <a:r>
                        <a:rPr lang="en-US" sz="2000" dirty="0" smtClean="0">
                          <a:solidFill>
                            <a:srgbClr val="000000"/>
                          </a:solidFill>
                          <a:latin typeface="Bodoni MT" pitchFamily="18" charset="0"/>
                        </a:rPr>
                        <a:t> </a:t>
                      </a:r>
                      <a:r>
                        <a:rPr lang="en-US" sz="2000" dirty="0">
                          <a:solidFill>
                            <a:srgbClr val="000000"/>
                          </a:solidFill>
                          <a:latin typeface="Bodoni MT" pitchFamily="18" charset="0"/>
                        </a:rPr>
                        <a:t>+ 2)</a:t>
                      </a:r>
                      <a:br>
                        <a:rPr lang="en-US" sz="2000" dirty="0">
                          <a:solidFill>
                            <a:srgbClr val="000000"/>
                          </a:solidFill>
                          <a:latin typeface="Bodoni MT" pitchFamily="18" charset="0"/>
                        </a:rPr>
                      </a:br>
                      <a:r>
                        <a:rPr lang="en-US" sz="2000" dirty="0">
                          <a:solidFill>
                            <a:srgbClr val="000000"/>
                          </a:solidFill>
                          <a:latin typeface="Bodoni MT" pitchFamily="18" charset="0"/>
                        </a:rPr>
                        <a:t> </a:t>
                      </a:r>
                      <a:r>
                        <a:rPr lang="en-US" sz="2000" dirty="0" smtClean="0">
                          <a:solidFill>
                            <a:srgbClr val="000000"/>
                          </a:solidFill>
                          <a:latin typeface="Bodoni MT" pitchFamily="18" charset="0"/>
                        </a:rPr>
                        <a:t>  gen(</a:t>
                      </a:r>
                      <a:r>
                        <a:rPr lang="en-US" sz="2000" b="0" dirty="0" err="1" smtClean="0">
                          <a:solidFill>
                            <a:srgbClr val="000000"/>
                          </a:solidFill>
                          <a:latin typeface="Bodoni MT" pitchFamily="18" charset="0"/>
                        </a:rPr>
                        <a:t>E.place</a:t>
                      </a:r>
                      <a:r>
                        <a:rPr lang="en-US" sz="2000" dirty="0" smtClean="0">
                          <a:solidFill>
                            <a:srgbClr val="000000"/>
                          </a:solidFill>
                          <a:latin typeface="Bodoni MT" pitchFamily="18" charset="0"/>
                        </a:rPr>
                        <a:t>=1) }</a:t>
                      </a:r>
                      <a:endParaRPr lang="en-US" sz="200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601061">
                <a:tc>
                  <a:txBody>
                    <a:bodyPr/>
                    <a:lstStyle/>
                    <a:p>
                      <a:pPr algn="l" fontAlgn="t"/>
                      <a:r>
                        <a:rPr lang="en-US" sz="2000" dirty="0">
                          <a:solidFill>
                            <a:srgbClr val="000000"/>
                          </a:solidFill>
                          <a:latin typeface="Bodoni MT" pitchFamily="18" charset="0"/>
                        </a:rPr>
                        <a:t>E → 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000" dirty="0">
                          <a:solidFill>
                            <a:srgbClr val="000000"/>
                          </a:solidFill>
                          <a:latin typeface="Bodoni MT" pitchFamily="18" charset="0"/>
                        </a:rPr>
                        <a:t>{</a:t>
                      </a:r>
                      <a:r>
                        <a:rPr lang="en-US" sz="2000" dirty="0" err="1">
                          <a:solidFill>
                            <a:srgbClr val="000000"/>
                          </a:solidFill>
                          <a:latin typeface="Bodoni MT" pitchFamily="18" charset="0"/>
                        </a:rPr>
                        <a:t>E.place</a:t>
                      </a:r>
                      <a:r>
                        <a:rPr lang="en-US" sz="2000" dirty="0">
                          <a:solidFill>
                            <a:srgbClr val="000000"/>
                          </a:solidFill>
                          <a:latin typeface="Bodoni MT" pitchFamily="18" charset="0"/>
                        </a:rPr>
                        <a:t> := </a:t>
                      </a:r>
                      <a:r>
                        <a:rPr lang="en-US" sz="2000" dirty="0" err="1">
                          <a:solidFill>
                            <a:srgbClr val="000000"/>
                          </a:solidFill>
                          <a:latin typeface="Bodoni MT" pitchFamily="18" charset="0"/>
                        </a:rPr>
                        <a:t>newtemp</a:t>
                      </a:r>
                      <a:r>
                        <a:rPr lang="en-US" sz="2000" dirty="0">
                          <a:solidFill>
                            <a:srgbClr val="000000"/>
                          </a:solidFill>
                          <a:latin typeface="Bodoni MT" pitchFamily="18" charset="0"/>
                        </a:rPr>
                        <a:t>();</a:t>
                      </a:r>
                      <a:br>
                        <a:rPr lang="en-US" sz="2000" dirty="0">
                          <a:solidFill>
                            <a:srgbClr val="000000"/>
                          </a:solidFill>
                          <a:latin typeface="Bodoni MT" pitchFamily="18" charset="0"/>
                        </a:rPr>
                      </a:br>
                      <a:r>
                        <a:rPr lang="en-US" sz="2000" dirty="0">
                          <a:solidFill>
                            <a:srgbClr val="000000"/>
                          </a:solidFill>
                          <a:latin typeface="Bodoni MT" pitchFamily="18" charset="0"/>
                        </a:rPr>
                        <a:t> </a:t>
                      </a:r>
                      <a:r>
                        <a:rPr lang="en-US" sz="2000" dirty="0" smtClean="0">
                          <a:solidFill>
                            <a:srgbClr val="000000"/>
                          </a:solidFill>
                          <a:latin typeface="Bodoni MT" pitchFamily="18" charset="0"/>
                        </a:rPr>
                        <a:t> gen(</a:t>
                      </a:r>
                      <a:r>
                        <a:rPr lang="en-US" sz="2000" b="0" dirty="0" err="1" smtClean="0">
                          <a:solidFill>
                            <a:srgbClr val="000000"/>
                          </a:solidFill>
                          <a:latin typeface="Bodoni MT" pitchFamily="18" charset="0"/>
                        </a:rPr>
                        <a:t>E.place</a:t>
                      </a:r>
                      <a:r>
                        <a:rPr lang="en-US" sz="2000" dirty="0" smtClean="0">
                          <a:solidFill>
                            <a:srgbClr val="000000"/>
                          </a:solidFill>
                          <a:latin typeface="Bodoni MT" pitchFamily="18" charset="0"/>
                        </a:rPr>
                        <a:t>=1)}</a:t>
                      </a:r>
                      <a:endParaRPr lang="en-US" sz="200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720685">
                <a:tc>
                  <a:txBody>
                    <a:bodyPr/>
                    <a:lstStyle/>
                    <a:p>
                      <a:pPr algn="l" fontAlgn="t"/>
                      <a:r>
                        <a:rPr lang="en-US" sz="2000" dirty="0">
                          <a:solidFill>
                            <a:srgbClr val="000000"/>
                          </a:solidFill>
                          <a:latin typeface="Bodoni MT" pitchFamily="18" charset="0"/>
                        </a:rPr>
                        <a:t>E → 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l" fontAlgn="t"/>
                      <a:r>
                        <a:rPr lang="en-US" sz="2000" dirty="0">
                          <a:solidFill>
                            <a:srgbClr val="000000"/>
                          </a:solidFill>
                          <a:latin typeface="Bodoni MT" pitchFamily="18" charset="0"/>
                        </a:rPr>
                        <a:t>{</a:t>
                      </a:r>
                      <a:r>
                        <a:rPr lang="en-US" sz="2000" dirty="0" err="1">
                          <a:solidFill>
                            <a:srgbClr val="000000"/>
                          </a:solidFill>
                          <a:latin typeface="Bodoni MT" pitchFamily="18" charset="0"/>
                        </a:rPr>
                        <a:t>E.place</a:t>
                      </a:r>
                      <a:r>
                        <a:rPr lang="en-US" sz="2000" dirty="0">
                          <a:solidFill>
                            <a:srgbClr val="000000"/>
                          </a:solidFill>
                          <a:latin typeface="Bodoni MT" pitchFamily="18" charset="0"/>
                        </a:rPr>
                        <a:t> := </a:t>
                      </a:r>
                      <a:r>
                        <a:rPr lang="en-US" sz="2000" dirty="0" err="1">
                          <a:solidFill>
                            <a:srgbClr val="000000"/>
                          </a:solidFill>
                          <a:latin typeface="Bodoni MT" pitchFamily="18" charset="0"/>
                        </a:rPr>
                        <a:t>newtemp</a:t>
                      </a:r>
                      <a:r>
                        <a:rPr lang="en-US" sz="2000" dirty="0">
                          <a:solidFill>
                            <a:srgbClr val="000000"/>
                          </a:solidFill>
                          <a:latin typeface="Bodoni MT" pitchFamily="18" charset="0"/>
                        </a:rPr>
                        <a:t>();</a:t>
                      </a:r>
                      <a:br>
                        <a:rPr lang="en-US" sz="2000" dirty="0">
                          <a:solidFill>
                            <a:srgbClr val="000000"/>
                          </a:solidFill>
                          <a:latin typeface="Bodoni MT" pitchFamily="18" charset="0"/>
                        </a:rPr>
                      </a:br>
                      <a:r>
                        <a:rPr lang="en-US" sz="2000" dirty="0">
                          <a:solidFill>
                            <a:srgbClr val="000000"/>
                          </a:solidFill>
                          <a:latin typeface="Bodoni MT" pitchFamily="18" charset="0"/>
                        </a:rPr>
                        <a:t> </a:t>
                      </a:r>
                      <a:r>
                        <a:rPr lang="en-US" sz="2000" dirty="0" smtClean="0">
                          <a:solidFill>
                            <a:srgbClr val="000000"/>
                          </a:solidFill>
                          <a:latin typeface="Bodoni MT" pitchFamily="18" charset="0"/>
                        </a:rPr>
                        <a:t>gen(</a:t>
                      </a:r>
                      <a:r>
                        <a:rPr lang="en-US" sz="2000" b="0" dirty="0" err="1" smtClean="0">
                          <a:solidFill>
                            <a:srgbClr val="000000"/>
                          </a:solidFill>
                          <a:latin typeface="Bodoni MT" pitchFamily="18" charset="0"/>
                        </a:rPr>
                        <a:t>E.place</a:t>
                      </a:r>
                      <a:r>
                        <a:rPr lang="en-US" sz="2000" dirty="0" smtClean="0">
                          <a:solidFill>
                            <a:srgbClr val="000000"/>
                          </a:solidFill>
                          <a:latin typeface="Bodoni MT" pitchFamily="18" charset="0"/>
                        </a:rPr>
                        <a:t> =0)}</a:t>
                      </a:r>
                      <a:endParaRPr lang="en-US" sz="2000" dirty="0">
                        <a:solidFill>
                          <a:srgbClr val="000000"/>
                        </a:solidFill>
                        <a:latin typeface="Bodoni MT"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sp>
        <p:nvSpPr>
          <p:cNvPr id="11" name="TextBox 10"/>
          <p:cNvSpPr txBox="1"/>
          <p:nvPr/>
        </p:nvSpPr>
        <p:spPr>
          <a:xfrm>
            <a:off x="6786578" y="2772787"/>
            <a:ext cx="2143140" cy="584775"/>
          </a:xfrm>
          <a:prstGeom prst="rect">
            <a:avLst/>
          </a:prstGeom>
          <a:noFill/>
        </p:spPr>
        <p:txBody>
          <a:bodyPr wrap="square" rtlCol="0">
            <a:spAutoFit/>
          </a:bodyPr>
          <a:lstStyle/>
          <a:p>
            <a:r>
              <a:rPr lang="en-IN" sz="1600" b="1" dirty="0" smtClean="0">
                <a:solidFill>
                  <a:srgbClr val="FF0000"/>
                </a:solidFill>
              </a:rPr>
              <a:t>Next available entry in quadruple</a:t>
            </a:r>
            <a:endParaRPr lang="en-US" sz="1600" b="1" dirty="0">
              <a:solidFill>
                <a:srgbClr val="FF0000"/>
              </a:solidFill>
            </a:endParaRPr>
          </a:p>
        </p:txBody>
      </p:sp>
      <p:cxnSp>
        <p:nvCxnSpPr>
          <p:cNvPr id="16" name="Straight Arrow Connector 15"/>
          <p:cNvCxnSpPr/>
          <p:nvPr/>
        </p:nvCxnSpPr>
        <p:spPr>
          <a:xfrm rot="5400000" flipH="1" flipV="1">
            <a:off x="7322363" y="3393281"/>
            <a:ext cx="428628"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00892" y="564844"/>
            <a:ext cx="1785950" cy="584775"/>
          </a:xfrm>
          <a:prstGeom prst="rect">
            <a:avLst/>
          </a:prstGeom>
          <a:noFill/>
          <a:ln w="3175">
            <a:solidFill>
              <a:schemeClr val="tx1"/>
            </a:solidFill>
          </a:ln>
        </p:spPr>
        <p:txBody>
          <a:bodyPr wrap="square" rtlCol="0">
            <a:spAutoFit/>
          </a:bodyPr>
          <a:lstStyle/>
          <a:p>
            <a:r>
              <a:rPr lang="en-IN" sz="1600" dirty="0" smtClean="0">
                <a:latin typeface="Bodoni MT" pitchFamily="18" charset="0"/>
              </a:rPr>
              <a:t>T=NEWTEMP()</a:t>
            </a:r>
          </a:p>
          <a:p>
            <a:r>
              <a:rPr lang="en-IN" sz="1600" dirty="0" smtClean="0">
                <a:latin typeface="Bodoni MT" pitchFamily="18" charset="0"/>
              </a:rPr>
              <a:t>E.PLACE=T</a:t>
            </a:r>
            <a:endParaRPr lang="en-US" sz="1600" dirty="0">
              <a:latin typeface="Bodoni MT" pitchFamily="18" charset="0"/>
            </a:endParaRPr>
          </a:p>
        </p:txBody>
      </p:sp>
      <p:cxnSp>
        <p:nvCxnSpPr>
          <p:cNvPr id="10" name="Straight Arrow Connector 9"/>
          <p:cNvCxnSpPr>
            <a:endCxn id="9" idx="1"/>
          </p:cNvCxnSpPr>
          <p:nvPr/>
        </p:nvCxnSpPr>
        <p:spPr>
          <a:xfrm>
            <a:off x="5429256" y="785794"/>
            <a:ext cx="157163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Autofit/>
          </a:bodyPr>
          <a:lstStyle/>
          <a:p>
            <a:r>
              <a:rPr lang="en-IN" sz="4000" dirty="0" smtClean="0"/>
              <a:t>SDT (Contd..)</a:t>
            </a:r>
            <a:endParaRPr lang="en-US" sz="4000" dirty="0"/>
          </a:p>
        </p:txBody>
      </p:sp>
      <p:sp>
        <p:nvSpPr>
          <p:cNvPr id="3" name="Content Placeholder 2"/>
          <p:cNvSpPr>
            <a:spLocks noGrp="1"/>
          </p:cNvSpPr>
          <p:nvPr>
            <p:ph idx="1"/>
          </p:nvPr>
        </p:nvSpPr>
        <p:spPr>
          <a:xfrm>
            <a:off x="428596" y="857232"/>
            <a:ext cx="8229600" cy="5500726"/>
          </a:xfrm>
        </p:spPr>
        <p:txBody>
          <a:bodyPr>
            <a:noAutofit/>
          </a:bodyPr>
          <a:lstStyle/>
          <a:p>
            <a:pPr algn="just"/>
            <a:r>
              <a:rPr lang="en-US" sz="2400" dirty="0" smtClean="0"/>
              <a:t>When we associate semantic rules with productions, we use two notations: </a:t>
            </a:r>
          </a:p>
          <a:p>
            <a:pPr algn="just">
              <a:buNone/>
            </a:pPr>
            <a:r>
              <a:rPr lang="en-US" sz="2400" dirty="0" smtClean="0"/>
              <a:t>	– </a:t>
            </a:r>
            <a:r>
              <a:rPr lang="en-US" sz="2400" b="1" dirty="0" smtClean="0"/>
              <a:t>Syntax-Directed Definitions</a:t>
            </a:r>
          </a:p>
          <a:p>
            <a:pPr algn="just">
              <a:buNone/>
            </a:pPr>
            <a:r>
              <a:rPr lang="en-IN" sz="2400" b="1" dirty="0" smtClean="0"/>
              <a:t>	</a:t>
            </a:r>
            <a:r>
              <a:rPr lang="en-US" sz="2400" dirty="0" smtClean="0"/>
              <a:t>– </a:t>
            </a:r>
            <a:r>
              <a:rPr lang="en-US" sz="2400" b="1" dirty="0" smtClean="0"/>
              <a:t>Translation Schemes</a:t>
            </a:r>
            <a:endParaRPr lang="en-US" sz="2400" dirty="0" smtClean="0"/>
          </a:p>
          <a:p>
            <a:pPr algn="just"/>
            <a:r>
              <a:rPr lang="en-US" sz="2400" b="1" dirty="0" smtClean="0"/>
              <a:t>Syntax-Directed Definitions:</a:t>
            </a:r>
          </a:p>
          <a:p>
            <a:pPr lvl="1" algn="just"/>
            <a:r>
              <a:rPr lang="en-US" sz="2400" dirty="0" smtClean="0"/>
              <a:t>give high-level specifications for translations </a:t>
            </a:r>
          </a:p>
          <a:p>
            <a:pPr lvl="1" algn="just"/>
            <a:r>
              <a:rPr lang="en-US" sz="2400" dirty="0" smtClean="0"/>
              <a:t>hide many implementation details such as order of evaluation of semantic actions. </a:t>
            </a:r>
          </a:p>
          <a:p>
            <a:pPr algn="just"/>
            <a:r>
              <a:rPr lang="en-US" sz="2400" b="1" dirty="0" smtClean="0"/>
              <a:t>Translation Schemes:</a:t>
            </a:r>
          </a:p>
          <a:p>
            <a:pPr lvl="1" algn="just"/>
            <a:r>
              <a:rPr lang="en-US" sz="2400" dirty="0" smtClean="0"/>
              <a:t>indicate the order of evaluation of semantic actions associated with a production rule. </a:t>
            </a:r>
          </a:p>
          <a:p>
            <a:pPr lvl="1" algn="just"/>
            <a:r>
              <a:rPr lang="en-US" sz="2400" dirty="0" smtClean="0"/>
              <a:t>In other words, translation schemes give a little bit information about implementation details.</a:t>
            </a:r>
          </a:p>
          <a:p>
            <a:pPr algn="just"/>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80</a:t>
            </a:fld>
            <a:endParaRPr lang="en-US"/>
          </a:p>
        </p:txBody>
      </p:sp>
      <p:pic>
        <p:nvPicPr>
          <p:cNvPr id="256002" name="Picture 2"/>
          <p:cNvPicPr>
            <a:picLocks noChangeAspect="1" noChangeArrowheads="1"/>
          </p:cNvPicPr>
          <p:nvPr/>
        </p:nvPicPr>
        <p:blipFill>
          <a:blip r:embed="rId2"/>
          <a:srcRect/>
          <a:stretch>
            <a:fillRect/>
          </a:stretch>
        </p:blipFill>
        <p:spPr bwMode="auto">
          <a:xfrm>
            <a:off x="571472" y="642918"/>
            <a:ext cx="8286808" cy="5505472"/>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81</a:t>
            </a:fld>
            <a:endParaRPr lang="en-US"/>
          </a:p>
        </p:txBody>
      </p:sp>
      <p:pic>
        <p:nvPicPr>
          <p:cNvPr id="257026" name="Picture 2"/>
          <p:cNvPicPr>
            <a:picLocks noChangeAspect="1" noChangeArrowheads="1"/>
          </p:cNvPicPr>
          <p:nvPr/>
        </p:nvPicPr>
        <p:blipFill>
          <a:blip r:embed="rId2"/>
          <a:srcRect/>
          <a:stretch>
            <a:fillRect/>
          </a:stretch>
        </p:blipFill>
        <p:spPr bwMode="auto">
          <a:xfrm>
            <a:off x="857225" y="357166"/>
            <a:ext cx="8072493" cy="607223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11156"/>
          </a:xfrm>
        </p:spPr>
        <p:txBody>
          <a:bodyPr>
            <a:normAutofit fontScale="90000"/>
          </a:bodyPr>
          <a:lstStyle/>
          <a:p>
            <a:r>
              <a:rPr lang="en-IN" dirty="0" smtClean="0"/>
              <a:t>Translation of </a:t>
            </a:r>
            <a:r>
              <a:rPr lang="en-IN" b="1" dirty="0" smtClean="0">
                <a:latin typeface="Bodoni MT" pitchFamily="18" charset="0"/>
              </a:rPr>
              <a:t>A&lt; B or C</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algn="just">
              <a:buNone/>
            </a:pPr>
            <a:r>
              <a:rPr lang="en-IN" sz="2400" dirty="0" smtClean="0"/>
              <a:t>	Three address code is:</a:t>
            </a:r>
          </a:p>
          <a:p>
            <a:pPr algn="just">
              <a:buNone/>
            </a:pPr>
            <a:r>
              <a:rPr lang="en-IN" sz="2400" dirty="0" smtClean="0"/>
              <a:t>	 	(1)	</a:t>
            </a:r>
            <a:r>
              <a:rPr lang="en-IN" sz="2400" dirty="0" smtClean="0">
                <a:latin typeface="Bodoni MT" pitchFamily="18" charset="0"/>
              </a:rPr>
              <a:t>if A &lt; B </a:t>
            </a:r>
            <a:r>
              <a:rPr lang="en-IN" sz="2400" dirty="0" err="1" smtClean="0">
                <a:latin typeface="Bodoni MT" pitchFamily="18" charset="0"/>
              </a:rPr>
              <a:t>goto</a:t>
            </a:r>
            <a:r>
              <a:rPr lang="en-IN" sz="2400" dirty="0" smtClean="0">
                <a:latin typeface="Bodoni MT" pitchFamily="18" charset="0"/>
              </a:rPr>
              <a:t> (4)</a:t>
            </a:r>
          </a:p>
          <a:p>
            <a:pPr algn="just">
              <a:buNone/>
            </a:pPr>
            <a:r>
              <a:rPr lang="en-IN" sz="2400" dirty="0" smtClean="0">
                <a:latin typeface="Bodoni MT" pitchFamily="18" charset="0"/>
              </a:rPr>
              <a:t>		(2) 	T</a:t>
            </a:r>
            <a:r>
              <a:rPr lang="en-IN" sz="2400" baseline="-25000" dirty="0" smtClean="0">
                <a:latin typeface="Bodoni MT" pitchFamily="18" charset="0"/>
              </a:rPr>
              <a:t>1</a:t>
            </a:r>
            <a:r>
              <a:rPr lang="en-IN" sz="2400" dirty="0" smtClean="0">
                <a:latin typeface="Bodoni MT" pitchFamily="18" charset="0"/>
              </a:rPr>
              <a:t>=0</a:t>
            </a:r>
          </a:p>
          <a:p>
            <a:pPr algn="just">
              <a:buNone/>
            </a:pPr>
            <a:r>
              <a:rPr lang="en-IN" sz="2400" dirty="0" smtClean="0">
                <a:latin typeface="Bodoni MT" pitchFamily="18" charset="0"/>
              </a:rPr>
              <a:t>		(3)	</a:t>
            </a:r>
            <a:r>
              <a:rPr lang="en-IN" sz="2400" dirty="0" err="1" smtClean="0">
                <a:latin typeface="Bodoni MT" pitchFamily="18" charset="0"/>
              </a:rPr>
              <a:t>goto</a:t>
            </a:r>
            <a:r>
              <a:rPr lang="en-IN" sz="2400" dirty="0" smtClean="0">
                <a:latin typeface="Bodoni MT" pitchFamily="18" charset="0"/>
              </a:rPr>
              <a:t> (5)</a:t>
            </a:r>
          </a:p>
          <a:p>
            <a:pPr algn="just">
              <a:buNone/>
            </a:pPr>
            <a:r>
              <a:rPr lang="en-IN" sz="2400" dirty="0" smtClean="0">
                <a:latin typeface="Bodoni MT" pitchFamily="18" charset="0"/>
              </a:rPr>
              <a:t>		(4) 	T</a:t>
            </a:r>
            <a:r>
              <a:rPr lang="en-IN" sz="2400" baseline="-25000" dirty="0" smtClean="0">
                <a:latin typeface="Bodoni MT" pitchFamily="18" charset="0"/>
              </a:rPr>
              <a:t>1</a:t>
            </a:r>
            <a:r>
              <a:rPr lang="en-IN" sz="2400" dirty="0" smtClean="0">
                <a:latin typeface="Bodoni MT" pitchFamily="18" charset="0"/>
              </a:rPr>
              <a:t>=1</a:t>
            </a:r>
          </a:p>
          <a:p>
            <a:pPr algn="just">
              <a:buNone/>
            </a:pPr>
            <a:r>
              <a:rPr lang="en-IN" sz="2400" dirty="0" smtClean="0">
                <a:latin typeface="Bodoni MT" pitchFamily="18" charset="0"/>
              </a:rPr>
              <a:t>		(5) 	T</a:t>
            </a:r>
            <a:r>
              <a:rPr lang="en-IN" sz="2400" baseline="-25000" dirty="0" smtClean="0">
                <a:latin typeface="Bodoni MT" pitchFamily="18" charset="0"/>
              </a:rPr>
              <a:t>2</a:t>
            </a:r>
            <a:r>
              <a:rPr lang="en-IN" sz="2400" dirty="0" smtClean="0">
                <a:latin typeface="Bodoni MT" pitchFamily="18" charset="0"/>
              </a:rPr>
              <a:t> =T</a:t>
            </a:r>
            <a:r>
              <a:rPr lang="en-IN" sz="2400" baseline="-25000" dirty="0" smtClean="0">
                <a:latin typeface="Bodoni MT" pitchFamily="18" charset="0"/>
              </a:rPr>
              <a:t>1</a:t>
            </a:r>
            <a:r>
              <a:rPr lang="en-IN" sz="2400" dirty="0" smtClean="0">
                <a:latin typeface="Bodoni MT" pitchFamily="18" charset="0"/>
              </a:rPr>
              <a:t> </a:t>
            </a:r>
            <a:r>
              <a:rPr lang="en-IN" sz="2400" b="1" dirty="0" smtClean="0">
                <a:latin typeface="Bodoni MT" pitchFamily="18" charset="0"/>
              </a:rPr>
              <a:t>or</a:t>
            </a:r>
            <a:r>
              <a:rPr lang="en-IN" sz="2400" dirty="0" smtClean="0">
                <a:latin typeface="Bodoni MT" pitchFamily="18" charset="0"/>
              </a:rPr>
              <a:t> C</a:t>
            </a:r>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82</a:t>
            </a:fld>
            <a:endParaRPr lang="en-US"/>
          </a:p>
        </p:txBody>
      </p:sp>
      <p:sp>
        <p:nvSpPr>
          <p:cNvPr id="7" name="Content Placeholder 2"/>
          <p:cNvSpPr txBox="1">
            <a:spLocks/>
          </p:cNvSpPr>
          <p:nvPr/>
        </p:nvSpPr>
        <p:spPr>
          <a:xfrm>
            <a:off x="457200" y="3571876"/>
            <a:ext cx="8229600" cy="2554287"/>
          </a:xfrm>
          <a:prstGeom prst="rect">
            <a:avLst/>
          </a:prstGeom>
        </p:spPr>
        <p:txBody>
          <a:bodyPr vert="horz" lIns="91440" tIns="45720" rIns="91440" bIns="45720" rtlCol="0">
            <a:normAutofit/>
          </a:bodyPr>
          <a:lstStyle/>
          <a:p>
            <a:pPr marL="342900" lvl="0" indent="-342900" algn="just">
              <a:spcBef>
                <a:spcPct val="20000"/>
              </a:spcBef>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Unconditional jump</a:t>
            </a:r>
            <a:r>
              <a:rPr lang="en-US" sz="2400" dirty="0" smtClean="0"/>
              <a:t>: 		Conditional jump: </a:t>
            </a:r>
          </a:p>
          <a:p>
            <a:pPr marL="342900" lvl="0" indent="-342900" algn="just">
              <a:spcBef>
                <a:spcPct val="20000"/>
              </a:spcBef>
              <a:defRPr/>
            </a:pPr>
            <a:r>
              <a:rPr lang="en-US" sz="2400" dirty="0" smtClean="0"/>
              <a:t>	</a:t>
            </a:r>
            <a:r>
              <a:rPr lang="en-US" sz="2400" b="1" dirty="0" err="1" smtClean="0"/>
              <a:t>goto</a:t>
            </a:r>
            <a:r>
              <a:rPr lang="en-US" sz="2400" b="1" dirty="0" smtClean="0"/>
              <a:t> L </a:t>
            </a:r>
            <a:r>
              <a:rPr lang="en-US" sz="2400" dirty="0" smtClean="0"/>
              <a:t>			</a:t>
            </a:r>
            <a:r>
              <a:rPr lang="en-US" sz="2400" b="1" dirty="0" smtClean="0"/>
              <a:t>if x &lt; y </a:t>
            </a:r>
            <a:r>
              <a:rPr lang="en-US" sz="2400" b="1" dirty="0" err="1" smtClean="0"/>
              <a:t>goto</a:t>
            </a:r>
            <a:r>
              <a:rPr lang="en-US" sz="2400" b="1" dirty="0" smtClean="0"/>
              <a:t> L</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500034" y="4714884"/>
          <a:ext cx="2714643" cy="857256"/>
        </p:xfrm>
        <a:graphic>
          <a:graphicData uri="http://schemas.openxmlformats.org/drawingml/2006/table">
            <a:tbl>
              <a:tblPr firstRow="1" bandRow="1">
                <a:tableStyleId>{5C22544A-7EE6-4342-B048-85BDC9FD1C3A}</a:tableStyleId>
              </a:tblPr>
              <a:tblGrid>
                <a:gridCol w="904881"/>
                <a:gridCol w="904881"/>
                <a:gridCol w="904881"/>
              </a:tblGrid>
              <a:tr h="4286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op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28628">
                <a:tc>
                  <a:txBody>
                    <a:bodyPr/>
                    <a:lstStyle/>
                    <a:p>
                      <a:pPr algn="ctr"/>
                      <a:r>
                        <a:rPr lang="en-US" sz="2000" dirty="0" err="1" smtClean="0"/>
                        <a:t>goto</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L </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graphicFrame>
        <p:nvGraphicFramePr>
          <p:cNvPr id="9" name="Table 8"/>
          <p:cNvGraphicFramePr>
            <a:graphicFrameLocks noGrp="1"/>
          </p:cNvGraphicFramePr>
          <p:nvPr/>
        </p:nvGraphicFramePr>
        <p:xfrm>
          <a:off x="4000496" y="4572008"/>
          <a:ext cx="2714643" cy="1214445"/>
        </p:xfrm>
        <a:graphic>
          <a:graphicData uri="http://schemas.openxmlformats.org/drawingml/2006/table">
            <a:tbl>
              <a:tblPr firstRow="1" bandRow="1">
                <a:tableStyleId>{5C22544A-7EE6-4342-B048-85BDC9FD1C3A}</a:tableStyleId>
              </a:tblPr>
              <a:tblGrid>
                <a:gridCol w="904881"/>
                <a:gridCol w="904881"/>
                <a:gridCol w="904881"/>
              </a:tblGrid>
              <a:tr h="4048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op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arg2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04815">
                <a:tc>
                  <a:txBody>
                    <a:bodyPr/>
                    <a:lstStyle/>
                    <a:p>
                      <a:pPr algn="ctr"/>
                      <a:r>
                        <a:rPr lang="en-IN" sz="2000" dirty="0" smtClean="0">
                          <a:solidFill>
                            <a:schemeClr val="tx1"/>
                          </a:solidFill>
                        </a:rPr>
                        <a:t>&lt;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x</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smtClean="0">
                          <a:solidFill>
                            <a:schemeClr val="tx1"/>
                          </a:solidFill>
                        </a:rPr>
                        <a:t>y</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r h="404815">
                <a:tc>
                  <a:txBody>
                    <a:bodyPr/>
                    <a:lstStyle/>
                    <a:p>
                      <a:pPr algn="ctr"/>
                      <a:r>
                        <a:rPr lang="en-IN" sz="2000" dirty="0" smtClean="0">
                          <a:solidFill>
                            <a:schemeClr val="tx1"/>
                          </a:solidFill>
                        </a:rPr>
                        <a:t>if</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(0)</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r>
                        <a:rPr lang="en-IN" sz="2000" dirty="0" smtClean="0">
                          <a:solidFill>
                            <a:schemeClr val="tx1"/>
                          </a:solidFill>
                        </a:rPr>
                        <a:t>L</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r>
            </a:tbl>
          </a:graphicData>
        </a:graphic>
      </p:graphicFrame>
      <p:sp>
        <p:nvSpPr>
          <p:cNvPr id="10" name="TextBox 9"/>
          <p:cNvSpPr txBox="1"/>
          <p:nvPr/>
        </p:nvSpPr>
        <p:spPr>
          <a:xfrm>
            <a:off x="6929454" y="3357562"/>
            <a:ext cx="2214546" cy="923330"/>
          </a:xfrm>
          <a:prstGeom prst="rect">
            <a:avLst/>
          </a:prstGeom>
          <a:noFill/>
        </p:spPr>
        <p:txBody>
          <a:bodyPr wrap="square" rtlCol="0">
            <a:spAutoFit/>
          </a:bodyPr>
          <a:lstStyle/>
          <a:p>
            <a:pPr algn="just"/>
            <a:r>
              <a:rPr lang="en-IN" b="1" dirty="0" smtClean="0">
                <a:solidFill>
                  <a:srgbClr val="FF0000"/>
                </a:solidFill>
              </a:rPr>
              <a:t>If triples are used the numbers must be changed</a:t>
            </a:r>
            <a:endParaRPr lang="en-US" b="1" dirty="0">
              <a:solidFill>
                <a:srgbClr val="FF0000"/>
              </a:solidFill>
            </a:endParaRPr>
          </a:p>
        </p:txBody>
      </p:sp>
      <p:sp>
        <p:nvSpPr>
          <p:cNvPr id="11" name="TextBox 10"/>
          <p:cNvSpPr txBox="1"/>
          <p:nvPr/>
        </p:nvSpPr>
        <p:spPr>
          <a:xfrm>
            <a:off x="3629184" y="5000636"/>
            <a:ext cx="442750" cy="369332"/>
          </a:xfrm>
          <a:prstGeom prst="rect">
            <a:avLst/>
          </a:prstGeom>
          <a:noFill/>
        </p:spPr>
        <p:txBody>
          <a:bodyPr wrap="none" rtlCol="0">
            <a:spAutoFit/>
          </a:bodyPr>
          <a:lstStyle/>
          <a:p>
            <a:r>
              <a:rPr lang="en-IN" dirty="0" smtClean="0"/>
              <a:t>(0)</a:t>
            </a:r>
            <a:endParaRPr lang="en-US" dirty="0"/>
          </a:p>
        </p:txBody>
      </p:sp>
      <p:sp>
        <p:nvSpPr>
          <p:cNvPr id="12" name="TextBox 11"/>
          <p:cNvSpPr txBox="1"/>
          <p:nvPr/>
        </p:nvSpPr>
        <p:spPr>
          <a:xfrm>
            <a:off x="3629184" y="5417122"/>
            <a:ext cx="442750" cy="369332"/>
          </a:xfrm>
          <a:prstGeom prst="rect">
            <a:avLst/>
          </a:prstGeom>
          <a:noFill/>
        </p:spPr>
        <p:txBody>
          <a:bodyPr wrap="none" rtlCol="0">
            <a:spAutoFit/>
          </a:bodyPr>
          <a:lstStyle/>
          <a:p>
            <a:r>
              <a:rPr lang="en-IN" dirty="0" smtClean="0"/>
              <a:t>(1)</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686800" cy="428628"/>
          </a:xfrm>
        </p:spPr>
        <p:txBody>
          <a:bodyPr>
            <a:noAutofit/>
          </a:bodyPr>
          <a:lstStyle/>
          <a:p>
            <a:r>
              <a:rPr lang="en-IN" sz="3600" dirty="0" smtClean="0"/>
              <a:t>Control Flow Representation</a:t>
            </a:r>
            <a:endParaRPr lang="en-US" sz="3600" dirty="0"/>
          </a:p>
        </p:txBody>
      </p:sp>
      <p:sp>
        <p:nvSpPr>
          <p:cNvPr id="3" name="Content Placeholder 2"/>
          <p:cNvSpPr>
            <a:spLocks noGrp="1"/>
          </p:cNvSpPr>
          <p:nvPr>
            <p:ph idx="1"/>
          </p:nvPr>
        </p:nvSpPr>
        <p:spPr>
          <a:xfrm>
            <a:off x="457200" y="571480"/>
            <a:ext cx="8229600" cy="5857916"/>
          </a:xfrm>
        </p:spPr>
        <p:txBody>
          <a:bodyPr>
            <a:normAutofit/>
          </a:bodyPr>
          <a:lstStyle/>
          <a:p>
            <a:pPr algn="just"/>
            <a:r>
              <a:rPr lang="en-US" sz="2400" dirty="0" smtClean="0"/>
              <a:t>Flow of control statements with the jump method. Consider  the following : (short circuit code)</a:t>
            </a:r>
          </a:p>
          <a:p>
            <a:pPr algn="just">
              <a:buNone/>
            </a:pPr>
            <a:r>
              <a:rPr lang="pt-BR" sz="2400" dirty="0" smtClean="0">
                <a:latin typeface="Bodoni MT" pitchFamily="18" charset="0"/>
              </a:rPr>
              <a:t>	</a:t>
            </a:r>
            <a:r>
              <a:rPr lang="pt-BR" sz="2400" b="1" dirty="0" smtClean="0">
                <a:latin typeface="Bodoni MT" pitchFamily="18" charset="0"/>
              </a:rPr>
              <a:t>S </a:t>
            </a:r>
            <a:r>
              <a:rPr lang="pt-BR" sz="2400" b="1" dirty="0" smtClean="0">
                <a:latin typeface="Bodoni MT" pitchFamily="18" charset="0"/>
                <a:cs typeface="Calibri"/>
              </a:rPr>
              <a:t> → if </a:t>
            </a:r>
            <a:r>
              <a:rPr lang="pt-BR" sz="2400" b="1" dirty="0" smtClean="0">
                <a:latin typeface="Bodoni MT" pitchFamily="18" charset="0"/>
              </a:rPr>
              <a:t>E then  S</a:t>
            </a:r>
            <a:r>
              <a:rPr lang="pt-BR" sz="2400" b="1" baseline="-25000" dirty="0" smtClean="0">
                <a:latin typeface="Bodoni MT" pitchFamily="18" charset="0"/>
              </a:rPr>
              <a:t> </a:t>
            </a:r>
            <a:r>
              <a:rPr lang="pt-BR" sz="2400" b="1" dirty="0" smtClean="0">
                <a:latin typeface="Bodoni MT" pitchFamily="18" charset="0"/>
              </a:rPr>
              <a:t> | </a:t>
            </a:r>
            <a:r>
              <a:rPr lang="pt-BR" sz="2400" b="1" dirty="0" smtClean="0">
                <a:latin typeface="Bodoni MT" pitchFamily="18" charset="0"/>
                <a:cs typeface="Calibri"/>
              </a:rPr>
              <a:t>if </a:t>
            </a:r>
            <a:r>
              <a:rPr lang="pt-BR" sz="2400" b="1" dirty="0" smtClean="0">
                <a:latin typeface="Bodoni MT" pitchFamily="18" charset="0"/>
              </a:rPr>
              <a:t>E then  S</a:t>
            </a:r>
            <a:r>
              <a:rPr lang="pt-BR" sz="2400" b="1" baseline="-25000" dirty="0" smtClean="0">
                <a:latin typeface="Bodoni MT" pitchFamily="18" charset="0"/>
              </a:rPr>
              <a:t>1</a:t>
            </a:r>
            <a:r>
              <a:rPr lang="pt-BR" sz="2400" b="1" dirty="0" smtClean="0">
                <a:latin typeface="Bodoni MT" pitchFamily="18" charset="0"/>
              </a:rPr>
              <a:t> else S</a:t>
            </a:r>
            <a:r>
              <a:rPr lang="pt-BR" sz="2400" b="1" baseline="-25000" dirty="0" smtClean="0">
                <a:latin typeface="Bodoni MT" pitchFamily="18" charset="0"/>
              </a:rPr>
              <a:t>2</a:t>
            </a:r>
          </a:p>
          <a:p>
            <a:pPr algn="just">
              <a:buNone/>
            </a:pPr>
            <a:r>
              <a:rPr lang="pt-BR" sz="2400" dirty="0" smtClean="0">
                <a:latin typeface="Bodoni MT" pitchFamily="18" charset="0"/>
              </a:rPr>
              <a:t>	S </a:t>
            </a:r>
            <a:r>
              <a:rPr lang="pt-BR" sz="2400" dirty="0" smtClean="0">
                <a:latin typeface="Bodoni MT" pitchFamily="18" charset="0"/>
                <a:cs typeface="Calibri"/>
              </a:rPr>
              <a:t> → while </a:t>
            </a:r>
            <a:r>
              <a:rPr lang="pt-BR" sz="2400" dirty="0" smtClean="0">
                <a:latin typeface="Bodoni MT" pitchFamily="18" charset="0"/>
              </a:rPr>
              <a:t>E  do S</a:t>
            </a:r>
            <a:r>
              <a:rPr lang="pt-BR" sz="2400" baseline="-25000" dirty="0" smtClean="0">
                <a:latin typeface="Bodoni MT" pitchFamily="18" charset="0"/>
              </a:rPr>
              <a:t>1</a:t>
            </a:r>
            <a:r>
              <a:rPr lang="en-US" sz="2400" dirty="0" smtClean="0">
                <a:latin typeface="Bodoni MT" pitchFamily="18" charset="0"/>
              </a:rPr>
              <a:t>rules.</a:t>
            </a:r>
          </a:p>
          <a:p>
            <a:pPr algn="just">
              <a:buNone/>
            </a:pPr>
            <a:endParaRPr lang="en-IN" sz="2400" b="1" dirty="0" smtClean="0"/>
          </a:p>
          <a:p>
            <a:pPr algn="just">
              <a:buNone/>
            </a:pPr>
            <a:endParaRPr lang="en-IN" sz="2400" b="1" dirty="0" smtClean="0"/>
          </a:p>
          <a:p>
            <a:pPr algn="just">
              <a:buNone/>
            </a:pPr>
            <a:endParaRPr lang="en-IN" sz="2400" b="1" dirty="0" smtClean="0"/>
          </a:p>
          <a:p>
            <a:pPr algn="just">
              <a:buNone/>
            </a:pPr>
            <a:endParaRPr lang="en-IN" sz="2400" b="1" dirty="0" smtClean="0"/>
          </a:p>
          <a:p>
            <a:pPr algn="just">
              <a:buNone/>
            </a:pPr>
            <a:endParaRPr lang="en-IN" sz="2400" b="1" dirty="0" smtClean="0"/>
          </a:p>
          <a:p>
            <a:pPr algn="just">
              <a:buNone/>
            </a:pPr>
            <a:r>
              <a:rPr lang="pt-BR" sz="2400" b="1" dirty="0" smtClean="0">
                <a:latin typeface="Bodoni MT" pitchFamily="18" charset="0"/>
                <a:cs typeface="Calibri"/>
              </a:rPr>
              <a:t>		</a:t>
            </a:r>
          </a:p>
          <a:p>
            <a:pPr algn="just">
              <a:buNone/>
            </a:pPr>
            <a:r>
              <a:rPr lang="pt-BR" sz="2400" b="1" dirty="0" smtClean="0">
                <a:latin typeface="Bodoni MT" pitchFamily="18" charset="0"/>
                <a:cs typeface="Calibri"/>
              </a:rPr>
              <a:t>		</a:t>
            </a:r>
            <a:r>
              <a:rPr lang="pt-BR" sz="2000" b="1" dirty="0" smtClean="0">
                <a:latin typeface="Bodoni MT" pitchFamily="18" charset="0"/>
                <a:cs typeface="Calibri"/>
              </a:rPr>
              <a:t>if </a:t>
            </a:r>
            <a:r>
              <a:rPr lang="pt-BR" sz="2000" b="1" dirty="0" smtClean="0">
                <a:latin typeface="Bodoni MT" pitchFamily="18" charset="0"/>
              </a:rPr>
              <a:t>E then  S</a:t>
            </a:r>
            <a:r>
              <a:rPr lang="pt-BR" sz="2000" b="1" baseline="-25000" dirty="0" smtClean="0">
                <a:latin typeface="Bodoni MT" pitchFamily="18" charset="0"/>
              </a:rPr>
              <a:t>1</a:t>
            </a:r>
            <a:r>
              <a:rPr lang="pt-BR" sz="2000" b="1" dirty="0" smtClean="0">
                <a:latin typeface="Bodoni MT" pitchFamily="18" charset="0"/>
              </a:rPr>
              <a:t> else S</a:t>
            </a:r>
            <a:r>
              <a:rPr lang="pt-BR" sz="2000" b="1" baseline="-25000" dirty="0" smtClean="0">
                <a:latin typeface="Bodoni MT" pitchFamily="18" charset="0"/>
              </a:rPr>
              <a:t>2</a:t>
            </a:r>
          </a:p>
          <a:p>
            <a:pPr algn="just">
              <a:buNone/>
            </a:pPr>
            <a:endParaRPr lang="pt-BR" sz="2000" b="1" baseline="-25000" dirty="0" smtClean="0">
              <a:latin typeface="Bodoni MT" pitchFamily="18" charset="0"/>
            </a:endParaRPr>
          </a:p>
          <a:p>
            <a:pPr algn="just">
              <a:buNone/>
            </a:pPr>
            <a:endParaRPr lang="pt-BR" sz="2000" b="1" dirty="0" smtClean="0">
              <a:latin typeface="Bodoni MT" pitchFamily="18" charset="0"/>
              <a:cs typeface="Calibri"/>
            </a:endParaRPr>
          </a:p>
          <a:p>
            <a:pPr algn="just">
              <a:buNone/>
            </a:pPr>
            <a:r>
              <a:rPr lang="pt-BR" sz="2000" b="1" dirty="0" smtClean="0">
                <a:latin typeface="Bodoni MT" pitchFamily="18" charset="0"/>
                <a:cs typeface="Calibri"/>
              </a:rPr>
              <a:t>			        if </a:t>
            </a:r>
            <a:r>
              <a:rPr lang="pt-BR" sz="2000" b="1" dirty="0" smtClean="0">
                <a:latin typeface="Bodoni MT" pitchFamily="18" charset="0"/>
              </a:rPr>
              <a:t>E then  S</a:t>
            </a:r>
            <a:r>
              <a:rPr lang="pt-BR" sz="2000" b="1" baseline="-25000" dirty="0" smtClean="0">
                <a:latin typeface="Bodoni MT" pitchFamily="18" charset="0"/>
              </a:rPr>
              <a:t>1</a:t>
            </a:r>
            <a:r>
              <a:rPr lang="pt-BR" sz="2000" b="1" dirty="0" smtClean="0">
                <a:latin typeface="Bodoni MT" pitchFamily="18" charset="0"/>
              </a:rPr>
              <a:t> else S</a:t>
            </a:r>
            <a:r>
              <a:rPr lang="pt-BR" sz="2000" b="1" baseline="-25000" dirty="0" smtClean="0">
                <a:latin typeface="Bodoni MT" pitchFamily="18" charset="0"/>
              </a:rPr>
              <a:t>2</a:t>
            </a:r>
            <a:endParaRPr lang="en-US" sz="2000" b="1"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83</a:t>
            </a:fld>
            <a:endParaRPr lang="en-US"/>
          </a:p>
        </p:txBody>
      </p:sp>
      <p:pic>
        <p:nvPicPr>
          <p:cNvPr id="232450" name="Picture 2"/>
          <p:cNvPicPr>
            <a:picLocks noChangeAspect="1" noChangeArrowheads="1"/>
          </p:cNvPicPr>
          <p:nvPr/>
        </p:nvPicPr>
        <p:blipFill>
          <a:blip r:embed="rId2"/>
          <a:srcRect/>
          <a:stretch>
            <a:fillRect/>
          </a:stretch>
        </p:blipFill>
        <p:spPr bwMode="auto">
          <a:xfrm>
            <a:off x="1928794" y="2928934"/>
            <a:ext cx="4263300"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39718"/>
          </a:xfrm>
        </p:spPr>
        <p:txBody>
          <a:bodyPr>
            <a:normAutofit fontScale="90000"/>
          </a:bodyPr>
          <a:lstStyle/>
          <a:p>
            <a:r>
              <a:rPr lang="en-IN" dirty="0" smtClean="0"/>
              <a:t>Attributes used</a:t>
            </a:r>
            <a:endParaRPr lang="en-US" dirty="0"/>
          </a:p>
        </p:txBody>
      </p:sp>
      <p:sp>
        <p:nvSpPr>
          <p:cNvPr id="3" name="Content Placeholder 2"/>
          <p:cNvSpPr>
            <a:spLocks noGrp="1"/>
          </p:cNvSpPr>
          <p:nvPr>
            <p:ph idx="1"/>
          </p:nvPr>
        </p:nvSpPr>
        <p:spPr>
          <a:xfrm>
            <a:off x="285720" y="588961"/>
            <a:ext cx="8858280" cy="5697559"/>
          </a:xfrm>
        </p:spPr>
        <p:txBody>
          <a:bodyPr>
            <a:normAutofit/>
          </a:bodyPr>
          <a:lstStyle/>
          <a:p>
            <a:pPr algn="just">
              <a:buNone/>
            </a:pPr>
            <a:r>
              <a:rPr lang="pt-BR" sz="2400" b="1" dirty="0" smtClean="0">
                <a:latin typeface="Bodoni MT" pitchFamily="18" charset="0"/>
                <a:cs typeface="Calibri"/>
              </a:rPr>
              <a:t>			if </a:t>
            </a:r>
            <a:r>
              <a:rPr lang="pt-BR" sz="2400" b="1" dirty="0" smtClean="0">
                <a:latin typeface="Bodoni MT" pitchFamily="18" charset="0"/>
              </a:rPr>
              <a:t>E then  S</a:t>
            </a:r>
            <a:r>
              <a:rPr lang="pt-BR" sz="2400" b="1" baseline="-25000" dirty="0" smtClean="0">
                <a:latin typeface="Bodoni MT" pitchFamily="18" charset="0"/>
              </a:rPr>
              <a:t>1</a:t>
            </a:r>
            <a:r>
              <a:rPr lang="pt-BR" sz="2400" b="1" dirty="0" smtClean="0">
                <a:latin typeface="Bodoni MT" pitchFamily="18" charset="0"/>
              </a:rPr>
              <a:t> else S</a:t>
            </a:r>
            <a:r>
              <a:rPr lang="pt-BR" sz="2400" b="1" baseline="-25000" dirty="0" smtClean="0">
                <a:latin typeface="Bodoni MT" pitchFamily="18" charset="0"/>
              </a:rPr>
              <a:t>2</a:t>
            </a:r>
          </a:p>
          <a:p>
            <a:pPr algn="just">
              <a:buNone/>
            </a:pPr>
            <a:endParaRPr lang="pt-BR" sz="2400" b="1" baseline="-25000" dirty="0" smtClean="0">
              <a:latin typeface="Bodoni MT" pitchFamily="18" charset="0"/>
            </a:endParaRPr>
          </a:p>
          <a:p>
            <a:pPr algn="just">
              <a:buNone/>
            </a:pPr>
            <a:endParaRPr lang="pt-BR" sz="2400" b="1" baseline="-25000" dirty="0" smtClean="0">
              <a:latin typeface="Bodoni MT" pitchFamily="18" charset="0"/>
            </a:endParaRPr>
          </a:p>
          <a:p>
            <a:pPr algn="just">
              <a:buNone/>
            </a:pPr>
            <a:endParaRPr lang="pt-BR" sz="2400" b="1" baseline="-25000" dirty="0" smtClean="0">
              <a:latin typeface="Bodoni MT" pitchFamily="18" charset="0"/>
            </a:endParaRPr>
          </a:p>
          <a:p>
            <a:pPr algn="just">
              <a:buNone/>
            </a:pPr>
            <a:endParaRPr lang="pt-BR" sz="2400" b="1" baseline="-25000" dirty="0" smtClean="0">
              <a:latin typeface="Bodoni MT" pitchFamily="18" charset="0"/>
            </a:endParaRPr>
          </a:p>
          <a:p>
            <a:pPr algn="just">
              <a:buNone/>
            </a:pPr>
            <a:endParaRPr lang="pt-BR" sz="2400" b="1" baseline="-25000" dirty="0" smtClean="0">
              <a:latin typeface="Bodoni MT" pitchFamily="18" charset="0"/>
            </a:endParaRPr>
          </a:p>
          <a:p>
            <a:pPr algn="just">
              <a:buNone/>
            </a:pPr>
            <a:endParaRPr lang="pt-BR" sz="2400" b="1" baseline="-25000" dirty="0" smtClean="0">
              <a:latin typeface="Bodoni MT" pitchFamily="18" charset="0"/>
            </a:endParaRPr>
          </a:p>
          <a:p>
            <a:pPr algn="just">
              <a:buNone/>
            </a:pPr>
            <a:endParaRPr lang="pt-BR" sz="2400" b="1" baseline="-25000" dirty="0" smtClean="0">
              <a:latin typeface="Bodoni MT" pitchFamily="18" charset="0"/>
            </a:endParaRPr>
          </a:p>
          <a:p>
            <a:pPr algn="just">
              <a:buNone/>
            </a:pPr>
            <a:endParaRPr lang="pt-BR" sz="2400" b="1" dirty="0" smtClean="0">
              <a:latin typeface="Bodoni MT" pitchFamily="18" charset="0"/>
            </a:endParaRPr>
          </a:p>
          <a:p>
            <a:pPr algn="just">
              <a:buNone/>
            </a:pPr>
            <a:r>
              <a:rPr lang="pt-BR" sz="2400" b="1" dirty="0" smtClean="0">
                <a:latin typeface="Bodoni MT" pitchFamily="18" charset="0"/>
              </a:rPr>
              <a:t>E is associated with two labels</a:t>
            </a:r>
          </a:p>
          <a:p>
            <a:pPr algn="just">
              <a:buNone/>
            </a:pPr>
            <a:endParaRPr lang="pt-BR" sz="2400" b="1" dirty="0" smtClean="0">
              <a:latin typeface="Bodoni MT" pitchFamily="18" charset="0"/>
            </a:endParaRPr>
          </a:p>
          <a:p>
            <a:pPr algn="just">
              <a:buNone/>
            </a:pPr>
            <a:endParaRPr lang="pt-BR" sz="2400" b="1" dirty="0" smtClean="0">
              <a:latin typeface="Bodoni MT" pitchFamily="18" charset="0"/>
            </a:endParaRPr>
          </a:p>
          <a:p>
            <a:pPr algn="just">
              <a:buNone/>
            </a:pPr>
            <a:endParaRPr lang="pt-BR" sz="2400" b="1" dirty="0" smtClean="0">
              <a:latin typeface="Bodoni MT" pitchFamily="18" charset="0"/>
            </a:endParaRPr>
          </a:p>
          <a:p>
            <a:pPr algn="just">
              <a:buNone/>
            </a:pPr>
            <a:r>
              <a:rPr lang="pt-BR" sz="2400" b="1" dirty="0" smtClean="0">
                <a:latin typeface="Bodoni MT" pitchFamily="18" charset="0"/>
              </a:rPr>
              <a:t>S.next  - </a:t>
            </a:r>
            <a:r>
              <a:rPr lang="pt-BR" sz="2400" dirty="0" smtClean="0">
                <a:latin typeface="Bodoni MT" pitchFamily="18" charset="0"/>
              </a:rPr>
              <a:t>is a label that is attached to the first three address instruction to be executed after the code for S (S</a:t>
            </a:r>
            <a:r>
              <a:rPr lang="pt-BR" sz="2400" baseline="-25000" dirty="0" smtClean="0">
                <a:latin typeface="Bodoni MT" pitchFamily="18" charset="0"/>
              </a:rPr>
              <a:t>1</a:t>
            </a:r>
            <a:r>
              <a:rPr lang="pt-BR" sz="2400" dirty="0" smtClean="0">
                <a:latin typeface="Bodoni MT" pitchFamily="18" charset="0"/>
              </a:rPr>
              <a:t> or S</a:t>
            </a:r>
            <a:r>
              <a:rPr lang="pt-BR" sz="2400" baseline="-25000" dirty="0" smtClean="0">
                <a:latin typeface="Bodoni MT" pitchFamily="18" charset="0"/>
              </a:rPr>
              <a:t>2</a:t>
            </a:r>
            <a:r>
              <a:rPr lang="pt-BR" sz="2400" dirty="0" smtClean="0">
                <a:latin typeface="Bodoni MT" pitchFamily="18" charset="0"/>
              </a:rPr>
              <a:t>)</a:t>
            </a:r>
            <a:endParaRPr lang="en-US" sz="2400" dirty="0" smtClean="0">
              <a:latin typeface="Bodoni MT" pitchFamily="18" charset="0"/>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dirty="0"/>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84</a:t>
            </a:fld>
            <a:endParaRPr lang="en-US"/>
          </a:p>
        </p:txBody>
      </p:sp>
      <p:pic>
        <p:nvPicPr>
          <p:cNvPr id="9" name="Picture 2"/>
          <p:cNvPicPr>
            <a:picLocks noChangeAspect="1" noChangeArrowheads="1"/>
          </p:cNvPicPr>
          <p:nvPr/>
        </p:nvPicPr>
        <p:blipFill>
          <a:blip r:embed="rId2"/>
          <a:srcRect/>
          <a:stretch>
            <a:fillRect/>
          </a:stretch>
        </p:blipFill>
        <p:spPr bwMode="auto">
          <a:xfrm>
            <a:off x="1928794" y="1071546"/>
            <a:ext cx="3500462" cy="1785950"/>
          </a:xfrm>
          <a:prstGeom prst="rect">
            <a:avLst/>
          </a:prstGeom>
          <a:noFill/>
          <a:ln w="9525">
            <a:noFill/>
            <a:miter lim="800000"/>
            <a:headEnd/>
            <a:tailEnd/>
          </a:ln>
          <a:effectLst/>
        </p:spPr>
      </p:pic>
      <p:grpSp>
        <p:nvGrpSpPr>
          <p:cNvPr id="23" name="Group 22"/>
          <p:cNvGrpSpPr/>
          <p:nvPr/>
        </p:nvGrpSpPr>
        <p:grpSpPr>
          <a:xfrm>
            <a:off x="3371222" y="3243204"/>
            <a:ext cx="5915686" cy="1471680"/>
            <a:chOff x="3286116" y="2702478"/>
            <a:chExt cx="5915686" cy="1471680"/>
          </a:xfrm>
        </p:grpSpPr>
        <p:grpSp>
          <p:nvGrpSpPr>
            <p:cNvPr id="19" name="Group 18"/>
            <p:cNvGrpSpPr/>
            <p:nvPr/>
          </p:nvGrpSpPr>
          <p:grpSpPr>
            <a:xfrm>
              <a:off x="3286116" y="2845354"/>
              <a:ext cx="1285884" cy="1000926"/>
              <a:chOff x="3143240" y="3929066"/>
              <a:chExt cx="1285884" cy="1000926"/>
            </a:xfrm>
          </p:grpSpPr>
          <p:cxnSp>
            <p:nvCxnSpPr>
              <p:cNvPr id="11" name="Straight Connector 10"/>
              <p:cNvCxnSpPr/>
              <p:nvPr/>
            </p:nvCxnSpPr>
            <p:spPr>
              <a:xfrm>
                <a:off x="3143240" y="4429132"/>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286910" y="4429132"/>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86182" y="3929066"/>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86182" y="4927610"/>
                <a:ext cx="642942"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43438" y="2702478"/>
              <a:ext cx="4558364" cy="1471680"/>
              <a:chOff x="4643438" y="2631040"/>
              <a:chExt cx="4558364" cy="1471680"/>
            </a:xfrm>
          </p:grpSpPr>
          <p:sp>
            <p:nvSpPr>
              <p:cNvPr id="20" name="TextBox 19"/>
              <p:cNvSpPr txBox="1"/>
              <p:nvPr/>
            </p:nvSpPr>
            <p:spPr>
              <a:xfrm>
                <a:off x="4643438" y="2631040"/>
                <a:ext cx="4558364" cy="400110"/>
              </a:xfrm>
              <a:prstGeom prst="rect">
                <a:avLst/>
              </a:prstGeom>
              <a:noFill/>
            </p:spPr>
            <p:txBody>
              <a:bodyPr wrap="none" rtlCol="0">
                <a:spAutoFit/>
              </a:bodyPr>
              <a:lstStyle/>
              <a:p>
                <a:r>
                  <a:rPr lang="en-IN" sz="2000" dirty="0" err="1" smtClean="0">
                    <a:latin typeface="Bodoni MT" pitchFamily="18" charset="0"/>
                  </a:rPr>
                  <a:t>E.true</a:t>
                </a:r>
                <a:r>
                  <a:rPr lang="en-IN" sz="2000" dirty="0" smtClean="0">
                    <a:latin typeface="Bodoni MT" pitchFamily="18" charset="0"/>
                  </a:rPr>
                  <a:t>     label which controls if E is true</a:t>
                </a:r>
                <a:endParaRPr lang="en-US" sz="2000" dirty="0">
                  <a:latin typeface="Bodoni MT" pitchFamily="18" charset="0"/>
                </a:endParaRPr>
              </a:p>
            </p:txBody>
          </p:sp>
          <p:sp>
            <p:nvSpPr>
              <p:cNvPr id="21" name="TextBox 20"/>
              <p:cNvSpPr txBox="1"/>
              <p:nvPr/>
            </p:nvSpPr>
            <p:spPr>
              <a:xfrm>
                <a:off x="4643438" y="3702610"/>
                <a:ext cx="4502964" cy="400110"/>
              </a:xfrm>
              <a:prstGeom prst="rect">
                <a:avLst/>
              </a:prstGeom>
              <a:noFill/>
            </p:spPr>
            <p:txBody>
              <a:bodyPr wrap="none" rtlCol="0">
                <a:spAutoFit/>
              </a:bodyPr>
              <a:lstStyle/>
              <a:p>
                <a:r>
                  <a:rPr lang="en-IN" sz="2000" dirty="0" err="1" smtClean="0">
                    <a:latin typeface="Bodoni MT" pitchFamily="18" charset="0"/>
                  </a:rPr>
                  <a:t>E.false</a:t>
                </a:r>
                <a:r>
                  <a:rPr lang="en-IN" sz="2000" dirty="0" smtClean="0">
                    <a:latin typeface="Bodoni MT" pitchFamily="18" charset="0"/>
                  </a:rPr>
                  <a:t>   label which controls if E is false</a:t>
                </a:r>
                <a:endParaRPr lang="en-US" sz="2000" dirty="0">
                  <a:latin typeface="Bodoni MT" pitchFamily="18" charset="0"/>
                </a:endParaRPr>
              </a:p>
            </p:txBody>
          </p:sp>
        </p:gr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85</a:t>
            </a:fld>
            <a:endParaRPr lang="en-US"/>
          </a:p>
        </p:txBody>
      </p:sp>
      <p:pic>
        <p:nvPicPr>
          <p:cNvPr id="250882" name="Picture 2"/>
          <p:cNvPicPr>
            <a:picLocks noChangeAspect="1" noChangeArrowheads="1"/>
          </p:cNvPicPr>
          <p:nvPr/>
        </p:nvPicPr>
        <p:blipFill>
          <a:blip r:embed="rId2"/>
          <a:srcRect/>
          <a:stretch>
            <a:fillRect/>
          </a:stretch>
        </p:blipFill>
        <p:spPr bwMode="auto">
          <a:xfrm>
            <a:off x="428596" y="714356"/>
            <a:ext cx="6786610" cy="5643602"/>
          </a:xfrm>
          <a:prstGeom prst="rect">
            <a:avLst/>
          </a:prstGeom>
          <a:noFill/>
          <a:ln w="9525">
            <a:noFill/>
            <a:miter lim="800000"/>
            <a:headEnd/>
            <a:tailEnd/>
          </a:ln>
          <a:effectLst/>
        </p:spPr>
      </p:pic>
      <p:pic>
        <p:nvPicPr>
          <p:cNvPr id="250883" name="Picture 3"/>
          <p:cNvPicPr>
            <a:picLocks noChangeAspect="1" noChangeArrowheads="1"/>
          </p:cNvPicPr>
          <p:nvPr/>
        </p:nvPicPr>
        <p:blipFill>
          <a:blip r:embed="rId3"/>
          <a:srcRect/>
          <a:stretch>
            <a:fillRect/>
          </a:stretch>
        </p:blipFill>
        <p:spPr bwMode="auto">
          <a:xfrm>
            <a:off x="1357290" y="142852"/>
            <a:ext cx="6667547" cy="571504"/>
          </a:xfrm>
          <a:prstGeom prst="rect">
            <a:avLst/>
          </a:prstGeom>
          <a:noFill/>
          <a:ln w="9525">
            <a:noFill/>
            <a:miter lim="800000"/>
            <a:headEnd/>
            <a:tailEnd/>
          </a:ln>
          <a:effectLst/>
        </p:spPr>
      </p:pic>
      <p:pic>
        <p:nvPicPr>
          <p:cNvPr id="250884" name="Picture 4"/>
          <p:cNvPicPr>
            <a:picLocks noChangeAspect="1" noChangeArrowheads="1"/>
          </p:cNvPicPr>
          <p:nvPr/>
        </p:nvPicPr>
        <p:blipFill>
          <a:blip r:embed="rId4"/>
          <a:srcRect/>
          <a:stretch>
            <a:fillRect/>
          </a:stretch>
        </p:blipFill>
        <p:spPr bwMode="auto">
          <a:xfrm>
            <a:off x="6858016" y="714357"/>
            <a:ext cx="2285984" cy="1500197"/>
          </a:xfrm>
          <a:prstGeom prst="rect">
            <a:avLst/>
          </a:prstGeom>
          <a:noFill/>
          <a:ln w="9525">
            <a:noFill/>
            <a:miter lim="800000"/>
            <a:headEnd/>
            <a:tailEnd/>
          </a:ln>
          <a:effectLst/>
        </p:spPr>
      </p:pic>
      <p:pic>
        <p:nvPicPr>
          <p:cNvPr id="250885" name="Picture 5"/>
          <p:cNvPicPr>
            <a:picLocks noChangeAspect="1" noChangeArrowheads="1"/>
          </p:cNvPicPr>
          <p:nvPr/>
        </p:nvPicPr>
        <p:blipFill>
          <a:blip r:embed="rId5"/>
          <a:srcRect/>
          <a:stretch>
            <a:fillRect/>
          </a:stretch>
        </p:blipFill>
        <p:spPr bwMode="auto">
          <a:xfrm>
            <a:off x="6962806" y="2552707"/>
            <a:ext cx="2181194" cy="1876425"/>
          </a:xfrm>
          <a:prstGeom prst="rect">
            <a:avLst/>
          </a:prstGeom>
          <a:noFill/>
          <a:ln w="9525">
            <a:noFill/>
            <a:miter lim="800000"/>
            <a:headEnd/>
            <a:tailEnd/>
          </a:ln>
          <a:effectLst/>
        </p:spPr>
      </p:pic>
      <p:pic>
        <p:nvPicPr>
          <p:cNvPr id="250886" name="Picture 6"/>
          <p:cNvPicPr>
            <a:picLocks noChangeAspect="1" noChangeArrowheads="1"/>
          </p:cNvPicPr>
          <p:nvPr/>
        </p:nvPicPr>
        <p:blipFill>
          <a:blip r:embed="rId6"/>
          <a:srcRect/>
          <a:stretch>
            <a:fillRect/>
          </a:stretch>
        </p:blipFill>
        <p:spPr bwMode="auto">
          <a:xfrm>
            <a:off x="7048500" y="4714884"/>
            <a:ext cx="2095500" cy="157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357190"/>
          </a:xfrm>
        </p:spPr>
        <p:txBody>
          <a:bodyPr>
            <a:normAutofit fontScale="90000"/>
          </a:bodyPr>
          <a:lstStyle/>
          <a:p>
            <a:r>
              <a:rPr lang="en-IN" dirty="0" smtClean="0"/>
              <a:t>Example</a:t>
            </a: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86</a:t>
            </a:fld>
            <a:endParaRPr lang="en-US"/>
          </a:p>
        </p:txBody>
      </p:sp>
      <p:pic>
        <p:nvPicPr>
          <p:cNvPr id="7" name="Picture 2"/>
          <p:cNvPicPr>
            <a:picLocks noChangeAspect="1" noChangeArrowheads="1"/>
          </p:cNvPicPr>
          <p:nvPr/>
        </p:nvPicPr>
        <p:blipFill>
          <a:blip r:embed="rId2"/>
          <a:srcRect/>
          <a:stretch>
            <a:fillRect/>
          </a:stretch>
        </p:blipFill>
        <p:spPr bwMode="auto">
          <a:xfrm>
            <a:off x="642910" y="714356"/>
            <a:ext cx="3500462" cy="1714512"/>
          </a:xfrm>
          <a:prstGeom prst="rect">
            <a:avLst/>
          </a:prstGeom>
          <a:noFill/>
          <a:ln w="9525">
            <a:noFill/>
            <a:miter lim="800000"/>
            <a:headEnd/>
            <a:tailEnd/>
          </a:ln>
          <a:effectLst/>
        </p:spPr>
      </p:pic>
      <p:sp>
        <p:nvSpPr>
          <p:cNvPr id="9" name="TextBox 8"/>
          <p:cNvSpPr txBox="1"/>
          <p:nvPr/>
        </p:nvSpPr>
        <p:spPr>
          <a:xfrm>
            <a:off x="5626009" y="571480"/>
            <a:ext cx="3199017" cy="3170099"/>
          </a:xfrm>
          <a:prstGeom prst="rect">
            <a:avLst/>
          </a:prstGeom>
          <a:noFill/>
          <a:ln w="3175">
            <a:solidFill>
              <a:schemeClr val="tx1"/>
            </a:solidFill>
          </a:ln>
        </p:spPr>
        <p:txBody>
          <a:bodyPr wrap="none" rtlCol="0">
            <a:spAutoFit/>
          </a:bodyPr>
          <a:lstStyle/>
          <a:p>
            <a:r>
              <a:rPr lang="en-IN" sz="2000" dirty="0" err="1" smtClean="0">
                <a:latin typeface="Bodoni MT" pitchFamily="18" charset="0"/>
              </a:rPr>
              <a:t>E.true</a:t>
            </a:r>
            <a:r>
              <a:rPr lang="en-IN" sz="2000" dirty="0" smtClean="0">
                <a:latin typeface="Bodoni MT" pitchFamily="18" charset="0"/>
              </a:rPr>
              <a:t>=</a:t>
            </a:r>
            <a:r>
              <a:rPr lang="en-IN" sz="2000" dirty="0" err="1" smtClean="0">
                <a:latin typeface="Bodoni MT" pitchFamily="18" charset="0"/>
              </a:rPr>
              <a:t>newlabel</a:t>
            </a:r>
            <a:endParaRPr lang="en-IN" sz="2000" dirty="0" smtClean="0">
              <a:latin typeface="Bodoni MT" pitchFamily="18" charset="0"/>
            </a:endParaRPr>
          </a:p>
          <a:p>
            <a:r>
              <a:rPr lang="en-IN" sz="2000" dirty="0" err="1" smtClean="0">
                <a:latin typeface="Bodoni MT" pitchFamily="18" charset="0"/>
              </a:rPr>
              <a:t>E.false</a:t>
            </a:r>
            <a:r>
              <a:rPr lang="en-IN" sz="2000" dirty="0" smtClean="0">
                <a:latin typeface="Bodoni MT" pitchFamily="18" charset="0"/>
              </a:rPr>
              <a:t>= </a:t>
            </a:r>
            <a:r>
              <a:rPr lang="en-IN" sz="2000" dirty="0" err="1" smtClean="0">
                <a:latin typeface="Bodoni MT" pitchFamily="18" charset="0"/>
              </a:rPr>
              <a:t>newlabel</a:t>
            </a:r>
            <a:endParaRPr lang="en-IN" sz="2000" dirty="0" smtClean="0">
              <a:latin typeface="Bodoni MT" pitchFamily="18" charset="0"/>
            </a:endParaRPr>
          </a:p>
          <a:p>
            <a:r>
              <a:rPr lang="en-IN" sz="2000" dirty="0" smtClean="0">
                <a:latin typeface="Bodoni MT" pitchFamily="18" charset="0"/>
              </a:rPr>
              <a:t>S</a:t>
            </a:r>
            <a:r>
              <a:rPr lang="en-IN" sz="2000" baseline="-25000" dirty="0" smtClean="0">
                <a:latin typeface="Bodoni MT" pitchFamily="18" charset="0"/>
              </a:rPr>
              <a:t>1</a:t>
            </a:r>
            <a:r>
              <a:rPr lang="en-IN" sz="2000" dirty="0" smtClean="0">
                <a:latin typeface="Bodoni MT" pitchFamily="18" charset="0"/>
              </a:rPr>
              <a:t>.next=</a:t>
            </a:r>
            <a:r>
              <a:rPr lang="en-IN" sz="2000" dirty="0" err="1" smtClean="0">
                <a:latin typeface="Bodoni MT" pitchFamily="18" charset="0"/>
              </a:rPr>
              <a:t>S.next</a:t>
            </a:r>
            <a:endParaRPr lang="en-IN" sz="2000" dirty="0" smtClean="0">
              <a:latin typeface="Bodoni MT" pitchFamily="18" charset="0"/>
            </a:endParaRPr>
          </a:p>
          <a:p>
            <a:r>
              <a:rPr lang="en-IN" sz="2000" dirty="0" smtClean="0">
                <a:latin typeface="Bodoni MT" pitchFamily="18" charset="0"/>
              </a:rPr>
              <a:t>S</a:t>
            </a:r>
            <a:r>
              <a:rPr lang="en-IN" sz="2000" baseline="-25000" dirty="0" smtClean="0">
                <a:latin typeface="Bodoni MT" pitchFamily="18" charset="0"/>
              </a:rPr>
              <a:t>2</a:t>
            </a:r>
            <a:r>
              <a:rPr lang="en-IN" sz="2000" dirty="0" smtClean="0">
                <a:latin typeface="Bodoni MT" pitchFamily="18" charset="0"/>
              </a:rPr>
              <a:t>.next=</a:t>
            </a:r>
            <a:r>
              <a:rPr lang="en-IN" sz="2000" dirty="0" err="1" smtClean="0">
                <a:latin typeface="Bodoni MT" pitchFamily="18" charset="0"/>
              </a:rPr>
              <a:t>S.next</a:t>
            </a:r>
            <a:endParaRPr lang="en-IN" sz="2000" dirty="0" smtClean="0">
              <a:latin typeface="Bodoni MT" pitchFamily="18" charset="0"/>
            </a:endParaRPr>
          </a:p>
          <a:p>
            <a:r>
              <a:rPr lang="en-IN" sz="2000" dirty="0" err="1" smtClean="0">
                <a:latin typeface="Bodoni MT" pitchFamily="18" charset="0"/>
              </a:rPr>
              <a:t>S.code</a:t>
            </a:r>
            <a:r>
              <a:rPr lang="en-IN" sz="2000" dirty="0" smtClean="0">
                <a:latin typeface="Bodoni MT" pitchFamily="18" charset="0"/>
              </a:rPr>
              <a:t>=</a:t>
            </a:r>
            <a:r>
              <a:rPr lang="en-IN" sz="2000" dirty="0" err="1" smtClean="0">
                <a:latin typeface="Bodoni MT" pitchFamily="18" charset="0"/>
              </a:rPr>
              <a:t>E.code</a:t>
            </a:r>
            <a:r>
              <a:rPr lang="en-IN" sz="2000" dirty="0" smtClean="0">
                <a:latin typeface="Bodoni MT" pitchFamily="18" charset="0"/>
              </a:rPr>
              <a:t>||</a:t>
            </a:r>
          </a:p>
          <a:p>
            <a:r>
              <a:rPr lang="en-IN" sz="2000" dirty="0" smtClean="0">
                <a:latin typeface="Bodoni MT" pitchFamily="18" charset="0"/>
              </a:rPr>
              <a:t>	gen(</a:t>
            </a:r>
            <a:r>
              <a:rPr lang="en-IN" sz="2000" dirty="0" err="1" smtClean="0">
                <a:latin typeface="Bodoni MT" pitchFamily="18" charset="0"/>
              </a:rPr>
              <a:t>E.true</a:t>
            </a:r>
            <a:r>
              <a:rPr lang="en-IN" sz="2000" dirty="0" smtClean="0">
                <a:latin typeface="Bodoni MT" pitchFamily="18" charset="0"/>
              </a:rPr>
              <a:t> ‘:’)||</a:t>
            </a:r>
          </a:p>
          <a:p>
            <a:r>
              <a:rPr lang="en-IN" sz="2000" dirty="0" smtClean="0">
                <a:latin typeface="Bodoni MT" pitchFamily="18" charset="0"/>
              </a:rPr>
              <a:t>	 S</a:t>
            </a:r>
            <a:r>
              <a:rPr lang="en-IN" sz="2000" baseline="-25000" dirty="0" smtClean="0">
                <a:latin typeface="Bodoni MT" pitchFamily="18" charset="0"/>
              </a:rPr>
              <a:t>1</a:t>
            </a:r>
            <a:r>
              <a:rPr lang="en-IN" sz="2000" dirty="0" smtClean="0">
                <a:latin typeface="Bodoni MT" pitchFamily="18" charset="0"/>
              </a:rPr>
              <a:t>.code ||</a:t>
            </a:r>
          </a:p>
          <a:p>
            <a:r>
              <a:rPr lang="en-IN" sz="2000" dirty="0" smtClean="0">
                <a:latin typeface="Bodoni MT" pitchFamily="18" charset="0"/>
              </a:rPr>
              <a:t>	 gen(</a:t>
            </a:r>
            <a:r>
              <a:rPr lang="en-IN" sz="2000" dirty="0" err="1" smtClean="0">
                <a:latin typeface="Bodoni MT" pitchFamily="18" charset="0"/>
              </a:rPr>
              <a:t>goto</a:t>
            </a:r>
            <a:r>
              <a:rPr lang="en-IN" sz="2000" dirty="0" smtClean="0">
                <a:latin typeface="Bodoni MT" pitchFamily="18" charset="0"/>
              </a:rPr>
              <a:t> </a:t>
            </a:r>
            <a:r>
              <a:rPr lang="en-IN" sz="2000" dirty="0" err="1" smtClean="0">
                <a:latin typeface="Bodoni MT" pitchFamily="18" charset="0"/>
              </a:rPr>
              <a:t>S.next</a:t>
            </a:r>
            <a:r>
              <a:rPr lang="en-IN" sz="2000" dirty="0" smtClean="0">
                <a:latin typeface="Bodoni MT" pitchFamily="18" charset="0"/>
              </a:rPr>
              <a:t>)||</a:t>
            </a:r>
          </a:p>
          <a:p>
            <a:r>
              <a:rPr lang="en-IN" sz="2000" dirty="0" smtClean="0">
                <a:latin typeface="Bodoni MT" pitchFamily="18" charset="0"/>
              </a:rPr>
              <a:t>	gen(</a:t>
            </a:r>
            <a:r>
              <a:rPr lang="en-IN" sz="2000" dirty="0" err="1" smtClean="0">
                <a:latin typeface="Bodoni MT" pitchFamily="18" charset="0"/>
              </a:rPr>
              <a:t>E.false</a:t>
            </a:r>
            <a:r>
              <a:rPr lang="en-IN" sz="2000" dirty="0" smtClean="0">
                <a:latin typeface="Bodoni MT" pitchFamily="18" charset="0"/>
              </a:rPr>
              <a:t> ‘:’)||</a:t>
            </a:r>
          </a:p>
          <a:p>
            <a:r>
              <a:rPr lang="en-IN" sz="2000" dirty="0" smtClean="0">
                <a:latin typeface="Bodoni MT" pitchFamily="18" charset="0"/>
              </a:rPr>
              <a:t> 	S</a:t>
            </a:r>
            <a:r>
              <a:rPr lang="en-IN" sz="2000" baseline="-25000" dirty="0" smtClean="0">
                <a:latin typeface="Bodoni MT" pitchFamily="18" charset="0"/>
              </a:rPr>
              <a:t>2</a:t>
            </a:r>
            <a:r>
              <a:rPr lang="en-IN" sz="2000" dirty="0" smtClean="0">
                <a:latin typeface="Bodoni MT" pitchFamily="18" charset="0"/>
              </a:rPr>
              <a:t>.code</a:t>
            </a:r>
            <a:endParaRPr lang="en-US" sz="2000" dirty="0">
              <a:latin typeface="Bodoni MT" pitchFamily="18" charset="0"/>
            </a:endParaRPr>
          </a:p>
        </p:txBody>
      </p:sp>
      <p:sp>
        <p:nvSpPr>
          <p:cNvPr id="10" name="TextBox 9"/>
          <p:cNvSpPr txBox="1"/>
          <p:nvPr/>
        </p:nvSpPr>
        <p:spPr>
          <a:xfrm>
            <a:off x="2285984" y="3781388"/>
            <a:ext cx="3539752" cy="2862322"/>
          </a:xfrm>
          <a:prstGeom prst="rect">
            <a:avLst/>
          </a:prstGeom>
          <a:noFill/>
        </p:spPr>
        <p:txBody>
          <a:bodyPr wrap="square" rtlCol="0">
            <a:spAutoFit/>
          </a:bodyPr>
          <a:lstStyle/>
          <a:p>
            <a:r>
              <a:rPr lang="en-IN" b="1" dirty="0" smtClean="0">
                <a:latin typeface="Bodoni MT" pitchFamily="18" charset="0"/>
              </a:rPr>
              <a:t>e.g.</a:t>
            </a:r>
          </a:p>
          <a:p>
            <a:r>
              <a:rPr lang="en-IN" dirty="0" smtClean="0">
                <a:latin typeface="Bodoni MT" pitchFamily="18" charset="0"/>
              </a:rPr>
              <a:t>If A &lt; B then A=A+1 else B=B+1</a:t>
            </a:r>
          </a:p>
          <a:p>
            <a:pPr marL="342900" indent="-342900"/>
            <a:endParaRPr lang="en-IN" dirty="0" smtClean="0">
              <a:latin typeface="Bodoni MT" pitchFamily="18" charset="0"/>
            </a:endParaRPr>
          </a:p>
          <a:p>
            <a:pPr marL="342900" indent="-342900"/>
            <a:r>
              <a:rPr lang="en-IN" b="1" dirty="0" smtClean="0">
                <a:latin typeface="Bodoni MT" pitchFamily="18" charset="0"/>
              </a:rPr>
              <a:t>Three address code:</a:t>
            </a:r>
          </a:p>
          <a:p>
            <a:pPr marL="342900" indent="-342900"/>
            <a:r>
              <a:rPr lang="en-IN" dirty="0" smtClean="0">
                <a:latin typeface="Bodoni MT" pitchFamily="18" charset="0"/>
              </a:rPr>
              <a:t>	   If A&lt;B </a:t>
            </a:r>
            <a:r>
              <a:rPr lang="en-IN" dirty="0" err="1" smtClean="0">
                <a:latin typeface="Bodoni MT" pitchFamily="18" charset="0"/>
              </a:rPr>
              <a:t>goto</a:t>
            </a:r>
            <a:r>
              <a:rPr lang="en-IN" dirty="0" smtClean="0">
                <a:latin typeface="Bodoni MT" pitchFamily="18" charset="0"/>
              </a:rPr>
              <a:t> L1</a:t>
            </a:r>
          </a:p>
          <a:p>
            <a:pPr marL="342900" indent="-342900"/>
            <a:r>
              <a:rPr lang="en-IN" dirty="0" smtClean="0">
                <a:latin typeface="Bodoni MT" pitchFamily="18" charset="0"/>
              </a:rPr>
              <a:t>	   </a:t>
            </a:r>
            <a:r>
              <a:rPr lang="en-IN" dirty="0" err="1" smtClean="0">
                <a:latin typeface="Bodoni MT" pitchFamily="18" charset="0"/>
              </a:rPr>
              <a:t>goto</a:t>
            </a:r>
            <a:r>
              <a:rPr lang="en-IN" dirty="0" smtClean="0">
                <a:latin typeface="Bodoni MT" pitchFamily="18" charset="0"/>
              </a:rPr>
              <a:t> L2</a:t>
            </a:r>
          </a:p>
          <a:p>
            <a:pPr marL="342900" indent="-342900"/>
            <a:r>
              <a:rPr lang="en-IN" dirty="0" smtClean="0">
                <a:latin typeface="Bodoni MT" pitchFamily="18" charset="0"/>
              </a:rPr>
              <a:t>L1:   A=A+1</a:t>
            </a:r>
          </a:p>
          <a:p>
            <a:pPr marL="342900" indent="-342900"/>
            <a:r>
              <a:rPr lang="en-IN" dirty="0" smtClean="0">
                <a:latin typeface="Bodoni MT" pitchFamily="18" charset="0"/>
              </a:rPr>
              <a:t>         </a:t>
            </a:r>
            <a:r>
              <a:rPr lang="en-IN" dirty="0" err="1" smtClean="0">
                <a:latin typeface="Bodoni MT" pitchFamily="18" charset="0"/>
              </a:rPr>
              <a:t>goto</a:t>
            </a:r>
            <a:r>
              <a:rPr lang="en-IN" dirty="0" smtClean="0">
                <a:latin typeface="Bodoni MT" pitchFamily="18" charset="0"/>
              </a:rPr>
              <a:t> L3</a:t>
            </a:r>
          </a:p>
          <a:p>
            <a:pPr marL="342900" indent="-342900"/>
            <a:r>
              <a:rPr lang="en-IN" dirty="0" smtClean="0">
                <a:latin typeface="Bodoni MT" pitchFamily="18" charset="0"/>
              </a:rPr>
              <a:t>L2:   B=B+1</a:t>
            </a:r>
          </a:p>
          <a:p>
            <a:pPr marL="342900" indent="-342900"/>
            <a:r>
              <a:rPr lang="en-IN" dirty="0" smtClean="0">
                <a:latin typeface="Bodoni MT" pitchFamily="18" charset="0"/>
              </a:rPr>
              <a:t>L3:    ----</a:t>
            </a:r>
            <a:endParaRPr lang="en-US" dirty="0">
              <a:latin typeface="Bodoni MT" pitchFamily="18" charset="0"/>
            </a:endParaRPr>
          </a:p>
        </p:txBody>
      </p:sp>
      <p:sp>
        <p:nvSpPr>
          <p:cNvPr id="11" name="Rectangle 10"/>
          <p:cNvSpPr/>
          <p:nvPr/>
        </p:nvSpPr>
        <p:spPr>
          <a:xfrm>
            <a:off x="71406" y="2500306"/>
            <a:ext cx="5429288" cy="1200329"/>
          </a:xfrm>
          <a:prstGeom prst="rect">
            <a:avLst/>
          </a:prstGeom>
          <a:ln w="3175">
            <a:solidFill>
              <a:schemeClr val="tx1"/>
            </a:solidFill>
          </a:ln>
        </p:spPr>
        <p:txBody>
          <a:bodyPr wrap="square">
            <a:spAutoFit/>
          </a:bodyPr>
          <a:lstStyle/>
          <a:p>
            <a:pPr algn="just"/>
            <a:r>
              <a:rPr lang="en-IN" dirty="0" smtClean="0"/>
              <a:t>The basic idea behind the translation: Suppose </a:t>
            </a:r>
            <a:r>
              <a:rPr lang="en-IN" dirty="0" smtClean="0">
                <a:latin typeface="Bodoni MT" pitchFamily="18" charset="0"/>
              </a:rPr>
              <a:t>E</a:t>
            </a:r>
            <a:r>
              <a:rPr lang="en-IN" dirty="0" smtClean="0"/>
              <a:t> is of the form A</a:t>
            </a:r>
            <a:r>
              <a:rPr lang="en-IN" dirty="0" smtClean="0">
                <a:latin typeface="Bodoni MT" pitchFamily="18" charset="0"/>
              </a:rPr>
              <a:t>&lt;B</a:t>
            </a:r>
            <a:r>
              <a:rPr lang="en-IN" dirty="0" smtClean="0"/>
              <a:t>, then the generated code is of the form</a:t>
            </a:r>
          </a:p>
          <a:p>
            <a:pPr lvl="2" algn="just"/>
            <a:r>
              <a:rPr lang="en-IN" b="1" dirty="0" smtClean="0">
                <a:latin typeface="Bodoni MT" pitchFamily="18" charset="0"/>
              </a:rPr>
              <a:t>if A&lt;B </a:t>
            </a:r>
            <a:r>
              <a:rPr lang="en-IN" b="1" dirty="0" err="1" smtClean="0">
                <a:latin typeface="Bodoni MT" pitchFamily="18" charset="0"/>
              </a:rPr>
              <a:t>goto</a:t>
            </a:r>
            <a:r>
              <a:rPr lang="en-IN" b="1" dirty="0" smtClean="0">
                <a:latin typeface="Bodoni MT" pitchFamily="18" charset="0"/>
              </a:rPr>
              <a:t> </a:t>
            </a:r>
            <a:r>
              <a:rPr lang="en-IN" b="1" dirty="0" err="1" smtClean="0">
                <a:latin typeface="Bodoni MT" pitchFamily="18" charset="0"/>
              </a:rPr>
              <a:t>E.true</a:t>
            </a:r>
            <a:endParaRPr lang="en-IN" b="1" dirty="0" smtClean="0">
              <a:latin typeface="Bodoni MT" pitchFamily="18" charset="0"/>
            </a:endParaRPr>
          </a:p>
          <a:p>
            <a:pPr lvl="2" algn="just"/>
            <a:r>
              <a:rPr lang="en-IN" b="1" dirty="0" err="1" smtClean="0">
                <a:latin typeface="Bodoni MT" pitchFamily="18" charset="0"/>
              </a:rPr>
              <a:t>goto</a:t>
            </a:r>
            <a:r>
              <a:rPr lang="en-IN" b="1" dirty="0" smtClean="0">
                <a:latin typeface="Bodoni MT" pitchFamily="18" charset="0"/>
              </a:rPr>
              <a:t> </a:t>
            </a:r>
            <a:r>
              <a:rPr lang="en-IN" b="1" dirty="0" err="1" smtClean="0">
                <a:latin typeface="Bodoni MT" pitchFamily="18" charset="0"/>
              </a:rPr>
              <a:t>E.false</a:t>
            </a:r>
            <a:endParaRPr lang="en-US" b="1" dirty="0" smtClean="0">
              <a:latin typeface="Bodoni MT" pitchFamily="18" charset="0"/>
            </a:endParaRPr>
          </a:p>
        </p:txBody>
      </p:sp>
      <p:sp>
        <p:nvSpPr>
          <p:cNvPr id="12" name="Rectangle 11"/>
          <p:cNvSpPr/>
          <p:nvPr/>
        </p:nvSpPr>
        <p:spPr>
          <a:xfrm>
            <a:off x="1285852" y="357166"/>
            <a:ext cx="1983492" cy="369332"/>
          </a:xfrm>
          <a:prstGeom prst="rect">
            <a:avLst/>
          </a:prstGeom>
        </p:spPr>
        <p:txBody>
          <a:bodyPr wrap="square">
            <a:spAutoFit/>
          </a:bodyPr>
          <a:lstStyle/>
          <a:p>
            <a:r>
              <a:rPr lang="pt-BR" b="1" dirty="0" smtClean="0">
                <a:latin typeface="Bodoni MT" pitchFamily="18" charset="0"/>
                <a:cs typeface="Calibri"/>
              </a:rPr>
              <a:t>if </a:t>
            </a:r>
            <a:r>
              <a:rPr lang="pt-BR" b="1" dirty="0" smtClean="0">
                <a:latin typeface="Bodoni MT" pitchFamily="18" charset="0"/>
              </a:rPr>
              <a:t>E then  S</a:t>
            </a:r>
            <a:r>
              <a:rPr lang="pt-BR" b="1" baseline="-25000" dirty="0" smtClean="0">
                <a:latin typeface="Bodoni MT" pitchFamily="18" charset="0"/>
              </a:rPr>
              <a:t>1</a:t>
            </a:r>
            <a:r>
              <a:rPr lang="pt-BR" b="1" dirty="0" smtClean="0">
                <a:latin typeface="Bodoni MT" pitchFamily="18" charset="0"/>
              </a:rPr>
              <a:t> else S</a:t>
            </a:r>
            <a:r>
              <a:rPr lang="pt-BR" b="1" baseline="-25000" dirty="0" smtClean="0">
                <a:latin typeface="Bodoni MT" pitchFamily="18" charset="0"/>
              </a:rPr>
              <a:t>2</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87</a:t>
            </a:fld>
            <a:endParaRPr lang="en-US"/>
          </a:p>
        </p:txBody>
      </p:sp>
      <p:pic>
        <p:nvPicPr>
          <p:cNvPr id="226306" name="Picture 2" descr="https://image2.slideserve.com/5141193/slide2-n.jpg"/>
          <p:cNvPicPr>
            <a:picLocks noChangeAspect="1" noChangeArrowheads="1"/>
          </p:cNvPicPr>
          <p:nvPr/>
        </p:nvPicPr>
        <p:blipFill>
          <a:blip r:embed="rId2"/>
          <a:srcRect/>
          <a:stretch>
            <a:fillRect/>
          </a:stretch>
        </p:blipFill>
        <p:spPr bwMode="auto">
          <a:xfrm>
            <a:off x="714348" y="285728"/>
            <a:ext cx="8215370" cy="5857881"/>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500066"/>
          </a:xfrm>
        </p:spPr>
        <p:txBody>
          <a:bodyPr>
            <a:normAutofit fontScale="90000"/>
          </a:bodyPr>
          <a:lstStyle/>
          <a:p>
            <a:r>
              <a:rPr lang="en-US" dirty="0" err="1" smtClean="0"/>
              <a:t>Backpatching</a:t>
            </a:r>
            <a:endParaRPr lang="en-US" dirty="0"/>
          </a:p>
        </p:txBody>
      </p:sp>
      <p:sp>
        <p:nvSpPr>
          <p:cNvPr id="3" name="Content Placeholder 2"/>
          <p:cNvSpPr>
            <a:spLocks noGrp="1"/>
          </p:cNvSpPr>
          <p:nvPr>
            <p:ph idx="1"/>
          </p:nvPr>
        </p:nvSpPr>
        <p:spPr>
          <a:xfrm>
            <a:off x="457200" y="571480"/>
            <a:ext cx="8329642" cy="5643602"/>
          </a:xfrm>
        </p:spPr>
        <p:txBody>
          <a:bodyPr>
            <a:normAutofit fontScale="92500" lnSpcReduction="10000"/>
          </a:bodyPr>
          <a:lstStyle/>
          <a:p>
            <a:pPr algn="just">
              <a:lnSpc>
                <a:spcPct val="120000"/>
              </a:lnSpc>
              <a:spcBef>
                <a:spcPts val="600"/>
              </a:spcBef>
            </a:pPr>
            <a:r>
              <a:rPr lang="en-US" sz="2400" dirty="0" smtClean="0"/>
              <a:t> The syntax directed definition can be implemented in two or more passes (we have both synthesized attributes and inherited attributes). </a:t>
            </a:r>
          </a:p>
          <a:p>
            <a:pPr lvl="1" algn="just">
              <a:lnSpc>
                <a:spcPct val="120000"/>
              </a:lnSpc>
              <a:spcBef>
                <a:spcPts val="600"/>
              </a:spcBef>
            </a:pPr>
            <a:r>
              <a:rPr lang="en-US" sz="2400" dirty="0" smtClean="0"/>
              <a:t>Build the tree first</a:t>
            </a:r>
          </a:p>
          <a:p>
            <a:pPr lvl="1" algn="just">
              <a:lnSpc>
                <a:spcPct val="120000"/>
              </a:lnSpc>
              <a:spcBef>
                <a:spcPts val="600"/>
              </a:spcBef>
            </a:pPr>
            <a:r>
              <a:rPr lang="en-US" sz="2400" dirty="0" smtClean="0"/>
              <a:t>Walk the tree in the depth first order. </a:t>
            </a:r>
          </a:p>
          <a:p>
            <a:pPr lvl="1" algn="just">
              <a:lnSpc>
                <a:spcPct val="120000"/>
              </a:lnSpc>
              <a:spcBef>
                <a:spcPts val="600"/>
              </a:spcBef>
            </a:pPr>
            <a:endParaRPr lang="en-US" sz="2400" dirty="0" smtClean="0"/>
          </a:p>
          <a:p>
            <a:pPr algn="just">
              <a:lnSpc>
                <a:spcPct val="120000"/>
              </a:lnSpc>
              <a:spcBef>
                <a:spcPts val="600"/>
              </a:spcBef>
            </a:pPr>
            <a:r>
              <a:rPr lang="en-US" sz="2400" dirty="0" smtClean="0"/>
              <a:t>The main difficulty with intermediate code generation in one pass is that we may not know the target of a branch when we generate code for flow of control statements .</a:t>
            </a:r>
          </a:p>
          <a:p>
            <a:pPr algn="just">
              <a:lnSpc>
                <a:spcPct val="120000"/>
              </a:lnSpc>
              <a:spcBef>
                <a:spcPts val="600"/>
              </a:spcBef>
            </a:pPr>
            <a:r>
              <a:rPr lang="en-US" sz="2400" b="1" dirty="0" err="1" smtClean="0"/>
              <a:t>Backpatching</a:t>
            </a:r>
            <a:r>
              <a:rPr lang="en-US" sz="2400" dirty="0" smtClean="0"/>
              <a:t> is the technique to get around this problem. </a:t>
            </a:r>
          </a:p>
          <a:p>
            <a:pPr algn="just">
              <a:lnSpc>
                <a:spcPct val="120000"/>
              </a:lnSpc>
              <a:spcBef>
                <a:spcPts val="600"/>
              </a:spcBef>
            </a:pPr>
            <a:r>
              <a:rPr lang="en-US" sz="2400" dirty="0" smtClean="0"/>
              <a:t>Generate branch instructions with empty targets .</a:t>
            </a:r>
          </a:p>
          <a:p>
            <a:pPr algn="just">
              <a:lnSpc>
                <a:spcPct val="120000"/>
              </a:lnSpc>
              <a:spcBef>
                <a:spcPts val="600"/>
              </a:spcBef>
            </a:pPr>
            <a:r>
              <a:rPr lang="en-US" sz="2400" dirty="0" smtClean="0"/>
              <a:t>When the target is known, fill in the label of the branch instructions (</a:t>
            </a:r>
            <a:r>
              <a:rPr lang="en-US" sz="2400" dirty="0" err="1" smtClean="0"/>
              <a:t>backpatching</a:t>
            </a:r>
            <a:r>
              <a:rPr lang="en-US" sz="2400" dirty="0" smtClean="0"/>
              <a:t>).</a:t>
            </a: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401080" cy="5554683"/>
          </a:xfrm>
        </p:spPr>
        <p:txBody>
          <a:bodyPr>
            <a:noAutofit/>
          </a:bodyPr>
          <a:lstStyle/>
          <a:p>
            <a:pPr algn="just">
              <a:buNone/>
            </a:pPr>
            <a:r>
              <a:rPr lang="en-US" sz="2400" b="1" dirty="0" smtClean="0"/>
              <a:t>	Back Patching</a:t>
            </a:r>
            <a:r>
              <a:rPr lang="en-US" sz="2400" dirty="0" smtClean="0"/>
              <a:t> is putting the address instead of labels when the proper label is determined.</a:t>
            </a:r>
          </a:p>
          <a:p>
            <a:pPr algn="just">
              <a:buNone/>
            </a:pPr>
            <a:r>
              <a:rPr lang="en-US" sz="2400" dirty="0" smtClean="0"/>
              <a:t>	Back patching Algorithms perform three types of operations:</a:t>
            </a:r>
          </a:p>
          <a:p>
            <a:pPr marL="144000" algn="just">
              <a:spcBef>
                <a:spcPts val="0"/>
              </a:spcBef>
              <a:buNone/>
            </a:pPr>
            <a:endParaRPr lang="en-US" sz="2400" dirty="0" smtClean="0"/>
          </a:p>
          <a:p>
            <a:pPr algn="just">
              <a:buNone/>
            </a:pPr>
            <a:r>
              <a:rPr lang="en-US" sz="2400" dirty="0" smtClean="0"/>
              <a:t>	1) </a:t>
            </a:r>
            <a:r>
              <a:rPr lang="en-US" sz="2400" b="1" dirty="0" err="1" smtClean="0"/>
              <a:t>makelist</a:t>
            </a:r>
            <a:r>
              <a:rPr lang="en-US" sz="2400" b="1" dirty="0" smtClean="0"/>
              <a:t> (</a:t>
            </a:r>
            <a:r>
              <a:rPr lang="en-US" sz="2400" b="1" dirty="0" err="1" smtClean="0"/>
              <a:t>i</a:t>
            </a:r>
            <a:r>
              <a:rPr lang="en-US" sz="2400" b="1" dirty="0" smtClean="0"/>
              <a:t>)</a:t>
            </a:r>
            <a:r>
              <a:rPr lang="en-US" sz="2400" dirty="0" smtClean="0"/>
              <a:t> – creates a new list containing only</a:t>
            </a:r>
            <a:r>
              <a:rPr lang="en-US" sz="2400" b="1" dirty="0" smtClean="0"/>
              <a:t> </a:t>
            </a:r>
            <a:r>
              <a:rPr lang="en-US" sz="2400" b="1" dirty="0" err="1" smtClean="0"/>
              <a:t>i</a:t>
            </a:r>
            <a:r>
              <a:rPr lang="en-US" sz="2400" b="1" dirty="0" smtClean="0"/>
              <a:t>,</a:t>
            </a:r>
            <a:r>
              <a:rPr lang="en-US" sz="2400" dirty="0" smtClean="0"/>
              <a:t> an index into the array of quadruples and returns a pointer to the list it has made.</a:t>
            </a:r>
          </a:p>
          <a:p>
            <a:pPr algn="just">
              <a:buNone/>
            </a:pPr>
            <a:endParaRPr lang="en-US" sz="2400" dirty="0" smtClean="0"/>
          </a:p>
          <a:p>
            <a:pPr algn="just">
              <a:buNone/>
            </a:pPr>
            <a:r>
              <a:rPr lang="en-US" sz="2400" dirty="0" smtClean="0"/>
              <a:t>	2)</a:t>
            </a:r>
            <a:r>
              <a:rPr lang="en-US" sz="2400" b="1" dirty="0" smtClean="0"/>
              <a:t> Merge (</a:t>
            </a:r>
            <a:r>
              <a:rPr lang="en-US" sz="2400" b="1" dirty="0" err="1" smtClean="0"/>
              <a:t>i</a:t>
            </a:r>
            <a:r>
              <a:rPr lang="en-US" sz="2400" b="1" dirty="0" smtClean="0"/>
              <a:t>, j)</a:t>
            </a:r>
            <a:r>
              <a:rPr lang="en-US" sz="2400" dirty="0" smtClean="0"/>
              <a:t> – concatenates the lists pointed to by</a:t>
            </a:r>
            <a:r>
              <a:rPr lang="en-US" sz="2400" b="1" dirty="0" smtClean="0"/>
              <a:t> </a:t>
            </a:r>
            <a:r>
              <a:rPr lang="en-US" sz="2400" b="1" dirty="0" err="1" smtClean="0"/>
              <a:t>i</a:t>
            </a:r>
            <a:r>
              <a:rPr lang="en-US" sz="2400" b="1" dirty="0" smtClean="0"/>
              <a:t> </a:t>
            </a:r>
            <a:r>
              <a:rPr lang="en-US" sz="2400" dirty="0" smtClean="0"/>
              <a:t>and</a:t>
            </a:r>
            <a:r>
              <a:rPr lang="en-US" sz="2400" b="1" dirty="0" smtClean="0"/>
              <a:t> j,</a:t>
            </a:r>
            <a:r>
              <a:rPr lang="en-US" sz="2400" dirty="0" smtClean="0"/>
              <a:t> and returns a pointer to the concatenated list.</a:t>
            </a:r>
          </a:p>
          <a:p>
            <a:pPr algn="just">
              <a:buNone/>
            </a:pPr>
            <a:endParaRPr lang="en-US" sz="2400" dirty="0" smtClean="0"/>
          </a:p>
          <a:p>
            <a:pPr algn="just">
              <a:buNone/>
            </a:pPr>
            <a:r>
              <a:rPr lang="en-US" sz="2400" dirty="0" smtClean="0"/>
              <a:t>	3)</a:t>
            </a:r>
            <a:r>
              <a:rPr lang="en-US" sz="2400" b="1" dirty="0" smtClean="0"/>
              <a:t> </a:t>
            </a:r>
            <a:r>
              <a:rPr lang="en-US" sz="2400" b="1" dirty="0" err="1" smtClean="0"/>
              <a:t>Backpatch</a:t>
            </a:r>
            <a:r>
              <a:rPr lang="en-US" sz="2400" b="1" dirty="0" smtClean="0"/>
              <a:t> (p, </a:t>
            </a:r>
            <a:r>
              <a:rPr lang="en-US" sz="2400" b="1" dirty="0" err="1" smtClean="0"/>
              <a:t>i</a:t>
            </a:r>
            <a:r>
              <a:rPr lang="en-US" sz="2400" b="1" dirty="0" smtClean="0"/>
              <a:t>) </a:t>
            </a:r>
            <a:r>
              <a:rPr lang="en-US" sz="2400" dirty="0" smtClean="0"/>
              <a:t>– inserts</a:t>
            </a:r>
            <a:r>
              <a:rPr lang="en-US" sz="2400" b="1" dirty="0" smtClean="0"/>
              <a:t> </a:t>
            </a:r>
            <a:r>
              <a:rPr lang="en-US" sz="2400" b="1" dirty="0" err="1" smtClean="0"/>
              <a:t>i</a:t>
            </a:r>
            <a:r>
              <a:rPr lang="en-US" sz="2400" b="1" dirty="0" smtClean="0"/>
              <a:t> </a:t>
            </a:r>
            <a:r>
              <a:rPr lang="en-US" sz="2400" dirty="0" smtClean="0"/>
              <a:t>as the target label for each of the statements on the list pointed to by </a:t>
            </a:r>
            <a:r>
              <a:rPr lang="en-US" sz="2400" b="1" dirty="0" smtClean="0"/>
              <a:t>p.</a:t>
            </a:r>
            <a:endParaRPr lang="en-US" sz="2400" dirty="0" smtClean="0"/>
          </a:p>
          <a:p>
            <a:pPr algn="just">
              <a:buNone/>
            </a:pP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89</a:t>
            </a:fld>
            <a:endParaRPr lang="en-US"/>
          </a:p>
        </p:txBody>
      </p:sp>
      <p:sp>
        <p:nvSpPr>
          <p:cNvPr id="7" name="Title 1"/>
          <p:cNvSpPr>
            <a:spLocks noGrp="1"/>
          </p:cNvSpPr>
          <p:nvPr>
            <p:ph type="title"/>
          </p:nvPr>
        </p:nvSpPr>
        <p:spPr>
          <a:xfrm>
            <a:off x="457200" y="-24"/>
            <a:ext cx="8229600" cy="500066"/>
          </a:xfrm>
        </p:spPr>
        <p:txBody>
          <a:bodyPr>
            <a:normAutofit fontScale="90000"/>
          </a:bodyPr>
          <a:lstStyle/>
          <a:p>
            <a:r>
              <a:rPr lang="en-US" dirty="0" err="1" smtClean="0"/>
              <a:t>Backpatching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a:t>
            </a:fld>
            <a:endParaRPr lang="en-US"/>
          </a:p>
        </p:txBody>
      </p:sp>
      <p:pic>
        <p:nvPicPr>
          <p:cNvPr id="8195" name="Picture 3"/>
          <p:cNvPicPr>
            <a:picLocks noChangeAspect="1" noChangeArrowheads="1"/>
          </p:cNvPicPr>
          <p:nvPr/>
        </p:nvPicPr>
        <p:blipFill>
          <a:blip r:embed="rId2"/>
          <a:srcRect/>
          <a:stretch>
            <a:fillRect/>
          </a:stretch>
        </p:blipFill>
        <p:spPr bwMode="auto">
          <a:xfrm>
            <a:off x="500034" y="642957"/>
            <a:ext cx="8286779" cy="5572125"/>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42852"/>
            <a:ext cx="8229600" cy="428628"/>
          </a:xfrm>
        </p:spPr>
        <p:txBody>
          <a:bodyPr>
            <a:normAutofit fontScale="90000"/>
          </a:bodyPr>
          <a:lstStyle/>
          <a:p>
            <a:r>
              <a:rPr lang="en-US" dirty="0" smtClean="0"/>
              <a:t>Code for While-do Statement</a:t>
            </a:r>
            <a:endParaRPr lang="en-US" dirty="0"/>
          </a:p>
        </p:txBody>
      </p:sp>
      <p:sp>
        <p:nvSpPr>
          <p:cNvPr id="8" name="Content Placeholder 7"/>
          <p:cNvSpPr>
            <a:spLocks noGrp="1"/>
          </p:cNvSpPr>
          <p:nvPr>
            <p:ph idx="1"/>
          </p:nvPr>
        </p:nvSpPr>
        <p:spPr>
          <a:xfrm>
            <a:off x="457200" y="714356"/>
            <a:ext cx="8229600" cy="5643602"/>
          </a:xfrm>
        </p:spPr>
        <p:txBody>
          <a:bodyPr>
            <a:normAutofit/>
          </a:bodyPr>
          <a:lstStyle/>
          <a:p>
            <a:pPr fontAlgn="base">
              <a:buNone/>
            </a:pPr>
            <a:r>
              <a:rPr lang="en-US" sz="2400" dirty="0" smtClean="0"/>
              <a:t>	 Generate three address code for the following code-</a:t>
            </a:r>
          </a:p>
          <a:p>
            <a:pPr fontAlgn="base">
              <a:buNone/>
            </a:pPr>
            <a:r>
              <a:rPr lang="en-US" sz="2400" dirty="0" smtClean="0"/>
              <a:t> </a:t>
            </a:r>
          </a:p>
          <a:p>
            <a:pPr marL="452438" lvl="2" fontAlgn="base">
              <a:buNone/>
            </a:pPr>
            <a:r>
              <a:rPr lang="en-US" dirty="0" smtClean="0"/>
              <a:t>while (A &lt; C and B &gt; D) do</a:t>
            </a:r>
          </a:p>
          <a:p>
            <a:pPr marL="452438" lvl="2" fontAlgn="base">
              <a:buNone/>
            </a:pPr>
            <a:r>
              <a:rPr lang="en-US" dirty="0" smtClean="0"/>
              <a:t>C = C + 1</a:t>
            </a:r>
          </a:p>
          <a:p>
            <a:pPr marL="452438" lvl="2" fontAlgn="base">
              <a:buNone/>
            </a:pPr>
            <a:r>
              <a:rPr lang="en-US" dirty="0" smtClean="0"/>
              <a:t>A = A + B</a:t>
            </a:r>
          </a:p>
          <a:p>
            <a:pPr marL="452438" lvl="2" fontAlgn="base">
              <a:buNone/>
            </a:pPr>
            <a:endParaRPr lang="en-IN" sz="1600" dirty="0" smtClean="0"/>
          </a:p>
          <a:p>
            <a:pPr marL="452438" lvl="2" fontAlgn="base">
              <a:buNone/>
            </a:pP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90</a:t>
            </a:fld>
            <a:endParaRPr lang="en-US"/>
          </a:p>
        </p:txBody>
      </p:sp>
      <p:sp>
        <p:nvSpPr>
          <p:cNvPr id="9" name="Rectangle 8"/>
          <p:cNvSpPr/>
          <p:nvPr/>
        </p:nvSpPr>
        <p:spPr>
          <a:xfrm>
            <a:off x="4429124" y="1341200"/>
            <a:ext cx="5000628" cy="3785652"/>
          </a:xfrm>
          <a:prstGeom prst="rect">
            <a:avLst/>
          </a:prstGeom>
        </p:spPr>
        <p:txBody>
          <a:bodyPr wrap="square">
            <a:spAutoFit/>
          </a:bodyPr>
          <a:lstStyle/>
          <a:p>
            <a:pPr fontAlgn="base"/>
            <a:r>
              <a:rPr lang="en-US" sz="2000" dirty="0" smtClean="0"/>
              <a:t>Three address code for the given code is-</a:t>
            </a:r>
          </a:p>
          <a:p>
            <a:pPr marL="457200" indent="-457200" fontAlgn="base">
              <a:buFont typeface="+mj-lt"/>
              <a:buAutoNum type="arabicPeriod"/>
            </a:pPr>
            <a:r>
              <a:rPr lang="en-US" sz="2000" dirty="0" smtClean="0"/>
              <a:t>if (A &lt; C) </a:t>
            </a:r>
            <a:r>
              <a:rPr lang="en-US" sz="2000" dirty="0" err="1" smtClean="0"/>
              <a:t>goto</a:t>
            </a:r>
            <a:r>
              <a:rPr lang="en-US" sz="2000" dirty="0" smtClean="0"/>
              <a:t> (3)</a:t>
            </a:r>
          </a:p>
          <a:p>
            <a:pPr marL="457200" indent="-457200" fontAlgn="base">
              <a:buFont typeface="+mj-lt"/>
              <a:buAutoNum type="arabicPeriod"/>
            </a:pPr>
            <a:r>
              <a:rPr lang="en-US" sz="2000" dirty="0" err="1" smtClean="0"/>
              <a:t>goto</a:t>
            </a:r>
            <a:r>
              <a:rPr lang="en-US" sz="2000" dirty="0" smtClean="0"/>
              <a:t> (10)</a:t>
            </a:r>
          </a:p>
          <a:p>
            <a:pPr marL="457200" indent="-457200" fontAlgn="base">
              <a:buFont typeface="+mj-lt"/>
              <a:buAutoNum type="arabicPeriod"/>
            </a:pPr>
            <a:r>
              <a:rPr lang="en-US" sz="2000" dirty="0" smtClean="0"/>
              <a:t>if (B &gt; D) </a:t>
            </a:r>
            <a:r>
              <a:rPr lang="en-US" sz="2000" dirty="0" err="1" smtClean="0"/>
              <a:t>goto</a:t>
            </a:r>
            <a:r>
              <a:rPr lang="en-US" sz="2000" dirty="0" smtClean="0"/>
              <a:t> (5)</a:t>
            </a:r>
          </a:p>
          <a:p>
            <a:pPr marL="457200" indent="-457200" fontAlgn="base">
              <a:buFont typeface="+mj-lt"/>
              <a:buAutoNum type="arabicPeriod"/>
            </a:pPr>
            <a:r>
              <a:rPr lang="en-US" sz="2000" dirty="0" err="1" smtClean="0"/>
              <a:t>goto</a:t>
            </a:r>
            <a:r>
              <a:rPr lang="en-US" sz="2000" dirty="0" smtClean="0"/>
              <a:t> (10)</a:t>
            </a:r>
          </a:p>
          <a:p>
            <a:pPr marL="457200" indent="-457200" fontAlgn="base">
              <a:buFont typeface="+mj-lt"/>
              <a:buAutoNum type="arabicPeriod"/>
            </a:pPr>
            <a:r>
              <a:rPr lang="en-US" sz="2000" dirty="0" smtClean="0"/>
              <a:t>T1 = c + 1</a:t>
            </a:r>
          </a:p>
          <a:p>
            <a:pPr marL="457200" indent="-457200" fontAlgn="base">
              <a:buFont typeface="+mj-lt"/>
              <a:buAutoNum type="arabicPeriod"/>
            </a:pPr>
            <a:r>
              <a:rPr lang="en-US" sz="2000" dirty="0" smtClean="0"/>
              <a:t>c = T1</a:t>
            </a:r>
          </a:p>
          <a:p>
            <a:pPr marL="457200" indent="-457200" fontAlgn="base">
              <a:buFont typeface="+mj-lt"/>
              <a:buAutoNum type="arabicPeriod"/>
            </a:pPr>
            <a:r>
              <a:rPr lang="en-US" sz="2000" dirty="0" smtClean="0"/>
              <a:t>T2 = A + B</a:t>
            </a:r>
          </a:p>
          <a:p>
            <a:pPr marL="457200" indent="-457200" fontAlgn="base">
              <a:buFont typeface="+mj-lt"/>
              <a:buAutoNum type="arabicPeriod"/>
            </a:pPr>
            <a:r>
              <a:rPr lang="en-US" sz="2000" dirty="0" smtClean="0"/>
              <a:t>A = T2</a:t>
            </a:r>
          </a:p>
          <a:p>
            <a:pPr marL="457200" indent="-457200" fontAlgn="base">
              <a:buFont typeface="+mj-lt"/>
              <a:buAutoNum type="arabicPeriod"/>
            </a:pPr>
            <a:r>
              <a:rPr lang="en-US" sz="2000" dirty="0" err="1" smtClean="0"/>
              <a:t>goto</a:t>
            </a:r>
            <a:r>
              <a:rPr lang="en-US" sz="2000" dirty="0" smtClean="0"/>
              <a:t> (10)</a:t>
            </a:r>
          </a:p>
          <a:p>
            <a:pPr marL="457200" indent="-457200" fontAlgn="base">
              <a:buFont typeface="+mj-lt"/>
              <a:buAutoNum type="arabicPeriod"/>
            </a:pPr>
            <a:r>
              <a:rPr lang="en-IN" sz="2000" dirty="0" smtClean="0"/>
              <a:t>--</a:t>
            </a:r>
            <a:endParaRPr lang="en-US" sz="2000" dirty="0" smtClean="0"/>
          </a:p>
          <a:p>
            <a:pPr fontAlgn="base"/>
            <a:r>
              <a:rPr lang="en-US" sz="2000" dirty="0" smtClean="0"/>
              <a:t> </a:t>
            </a:r>
            <a:endParaRPr lang="en-US" sz="20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42852"/>
            <a:ext cx="8229600" cy="428628"/>
          </a:xfrm>
        </p:spPr>
        <p:txBody>
          <a:bodyPr>
            <a:normAutofit fontScale="90000"/>
          </a:bodyPr>
          <a:lstStyle/>
          <a:p>
            <a:r>
              <a:rPr lang="en-US" dirty="0" smtClean="0"/>
              <a:t>Code for While-do Statement</a:t>
            </a:r>
            <a:endParaRPr lang="en-US" dirty="0"/>
          </a:p>
        </p:txBody>
      </p:sp>
      <p:sp>
        <p:nvSpPr>
          <p:cNvPr id="8" name="Content Placeholder 7"/>
          <p:cNvSpPr>
            <a:spLocks noGrp="1"/>
          </p:cNvSpPr>
          <p:nvPr>
            <p:ph idx="1"/>
          </p:nvPr>
        </p:nvSpPr>
        <p:spPr>
          <a:xfrm>
            <a:off x="457200" y="714356"/>
            <a:ext cx="8229600" cy="5643602"/>
          </a:xfrm>
        </p:spPr>
        <p:txBody>
          <a:bodyPr>
            <a:normAutofit/>
          </a:bodyPr>
          <a:lstStyle/>
          <a:p>
            <a:pPr fontAlgn="base">
              <a:buNone/>
            </a:pPr>
            <a:r>
              <a:rPr lang="en-US" sz="2400" dirty="0" smtClean="0"/>
              <a:t>	 Generate three address code for the following code-</a:t>
            </a:r>
          </a:p>
          <a:p>
            <a:pPr fontAlgn="base">
              <a:buNone/>
            </a:pPr>
            <a:r>
              <a:rPr lang="en-US" sz="2400" dirty="0" smtClean="0"/>
              <a:t> </a:t>
            </a:r>
          </a:p>
          <a:p>
            <a:pPr marL="452438" lvl="2" fontAlgn="base">
              <a:buNone/>
            </a:pPr>
            <a:r>
              <a:rPr lang="en-US" dirty="0" smtClean="0"/>
              <a:t>while (A &lt; C and B &gt; D) do</a:t>
            </a:r>
          </a:p>
          <a:p>
            <a:pPr marL="452438" lvl="2" fontAlgn="base">
              <a:buNone/>
            </a:pPr>
            <a:r>
              <a:rPr lang="en-US" dirty="0" smtClean="0"/>
              <a:t>if A = 1 then C = C + 1</a:t>
            </a:r>
          </a:p>
          <a:p>
            <a:pPr marL="452438" lvl="2" fontAlgn="base">
              <a:buNone/>
            </a:pPr>
            <a:r>
              <a:rPr lang="en-US" dirty="0" smtClean="0"/>
              <a:t>else</a:t>
            </a:r>
          </a:p>
          <a:p>
            <a:pPr marL="452438" lvl="2" fontAlgn="base">
              <a:buNone/>
            </a:pPr>
            <a:r>
              <a:rPr lang="en-US" dirty="0" smtClean="0"/>
              <a:t>A = A + B</a:t>
            </a:r>
          </a:p>
          <a:p>
            <a:pPr marL="452438" lvl="2" fontAlgn="base">
              <a:buNone/>
            </a:pPr>
            <a:endParaRPr lang="en-IN" sz="1600" dirty="0" smtClean="0"/>
          </a:p>
          <a:p>
            <a:pPr marL="452438" lvl="2" fontAlgn="base">
              <a:buNone/>
            </a:pP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91</a:t>
            </a:fld>
            <a:endParaRPr lang="en-US"/>
          </a:p>
        </p:txBody>
      </p:sp>
      <p:sp>
        <p:nvSpPr>
          <p:cNvPr id="9" name="Rectangle 8"/>
          <p:cNvSpPr/>
          <p:nvPr/>
        </p:nvSpPr>
        <p:spPr>
          <a:xfrm>
            <a:off x="4429124" y="1341200"/>
            <a:ext cx="5000628" cy="4401205"/>
          </a:xfrm>
          <a:prstGeom prst="rect">
            <a:avLst/>
          </a:prstGeom>
        </p:spPr>
        <p:txBody>
          <a:bodyPr wrap="square">
            <a:spAutoFit/>
          </a:bodyPr>
          <a:lstStyle/>
          <a:p>
            <a:pPr fontAlgn="base"/>
            <a:r>
              <a:rPr lang="en-US" sz="2000" dirty="0" smtClean="0"/>
              <a:t>Three address code for the given code is-</a:t>
            </a:r>
          </a:p>
          <a:p>
            <a:pPr marL="457200" indent="-457200" fontAlgn="base">
              <a:buFont typeface="+mj-lt"/>
              <a:buAutoNum type="arabicPeriod"/>
            </a:pPr>
            <a:r>
              <a:rPr lang="en-US" sz="2000" dirty="0" smtClean="0"/>
              <a:t>if (A &lt; C) </a:t>
            </a:r>
            <a:r>
              <a:rPr lang="en-US" sz="2000" dirty="0" err="1" smtClean="0"/>
              <a:t>goto</a:t>
            </a:r>
            <a:r>
              <a:rPr lang="en-US" sz="2000" dirty="0" smtClean="0"/>
              <a:t> (3)</a:t>
            </a:r>
            <a:r>
              <a:rPr lang="en-US" sz="2000" dirty="0" err="1" smtClean="0"/>
              <a:t>goto</a:t>
            </a:r>
            <a:r>
              <a:rPr lang="en-US" sz="2000" dirty="0" smtClean="0"/>
              <a:t> (15)</a:t>
            </a:r>
          </a:p>
          <a:p>
            <a:pPr marL="457200" indent="-457200" fontAlgn="base">
              <a:buFont typeface="+mj-lt"/>
              <a:buAutoNum type="arabicPeriod"/>
            </a:pPr>
            <a:r>
              <a:rPr lang="en-US" sz="2000" dirty="0" smtClean="0"/>
              <a:t>if (B &gt; D) </a:t>
            </a:r>
            <a:r>
              <a:rPr lang="en-US" sz="2000" dirty="0" err="1" smtClean="0"/>
              <a:t>goto</a:t>
            </a:r>
            <a:r>
              <a:rPr lang="en-US" sz="2000" dirty="0" smtClean="0"/>
              <a:t> (5)</a:t>
            </a:r>
          </a:p>
          <a:p>
            <a:pPr marL="457200" indent="-457200" fontAlgn="base">
              <a:buFont typeface="+mj-lt"/>
              <a:buAutoNum type="arabicPeriod"/>
            </a:pPr>
            <a:r>
              <a:rPr lang="en-US" sz="2000" dirty="0" err="1" smtClean="0"/>
              <a:t>goto</a:t>
            </a:r>
            <a:r>
              <a:rPr lang="en-US" sz="2000" dirty="0" smtClean="0"/>
              <a:t> (12)</a:t>
            </a:r>
          </a:p>
          <a:p>
            <a:pPr marL="457200" indent="-457200" fontAlgn="base">
              <a:buFont typeface="+mj-lt"/>
              <a:buAutoNum type="arabicPeriod"/>
            </a:pPr>
            <a:r>
              <a:rPr lang="en-US" sz="2000" dirty="0" smtClean="0"/>
              <a:t>if (A = 1) </a:t>
            </a:r>
            <a:r>
              <a:rPr lang="en-US" sz="2000" dirty="0" err="1" smtClean="0"/>
              <a:t>goto</a:t>
            </a:r>
            <a:r>
              <a:rPr lang="en-US" sz="2000" dirty="0" smtClean="0"/>
              <a:t> (7)</a:t>
            </a:r>
          </a:p>
          <a:p>
            <a:pPr marL="457200" indent="-457200" fontAlgn="base">
              <a:buFont typeface="+mj-lt"/>
              <a:buAutoNum type="arabicPeriod"/>
            </a:pPr>
            <a:r>
              <a:rPr lang="en-US" sz="2000" dirty="0" err="1" smtClean="0"/>
              <a:t>goto</a:t>
            </a:r>
            <a:r>
              <a:rPr lang="en-US" sz="2000" dirty="0" smtClean="0"/>
              <a:t> (9)</a:t>
            </a:r>
          </a:p>
          <a:p>
            <a:pPr marL="457200" indent="-457200" fontAlgn="base">
              <a:buFont typeface="+mj-lt"/>
              <a:buAutoNum type="arabicPeriod"/>
            </a:pPr>
            <a:r>
              <a:rPr lang="en-US" sz="2000" dirty="0" smtClean="0"/>
              <a:t>T1 = c + 1</a:t>
            </a:r>
          </a:p>
          <a:p>
            <a:pPr marL="457200" indent="-457200" fontAlgn="base">
              <a:buFont typeface="+mj-lt"/>
              <a:buAutoNum type="arabicPeriod"/>
            </a:pPr>
            <a:r>
              <a:rPr lang="en-US" sz="2000" dirty="0" smtClean="0"/>
              <a:t>c = T1</a:t>
            </a:r>
          </a:p>
          <a:p>
            <a:pPr marL="457200" indent="-457200" fontAlgn="base">
              <a:buFont typeface="+mj-lt"/>
              <a:buAutoNum type="arabicPeriod"/>
            </a:pPr>
            <a:r>
              <a:rPr lang="en-US" sz="2000" dirty="0" err="1" smtClean="0"/>
              <a:t>goto</a:t>
            </a:r>
            <a:r>
              <a:rPr lang="en-US" sz="2000" dirty="0" smtClean="0"/>
              <a:t> (1)</a:t>
            </a:r>
          </a:p>
          <a:p>
            <a:pPr marL="457200" indent="-457200" fontAlgn="base">
              <a:buFont typeface="+mj-lt"/>
              <a:buAutoNum type="arabicPeriod"/>
            </a:pPr>
            <a:r>
              <a:rPr lang="en-US" sz="2000" dirty="0" smtClean="0"/>
              <a:t>T2 = A + B</a:t>
            </a:r>
          </a:p>
          <a:p>
            <a:pPr marL="457200" indent="-457200" fontAlgn="base">
              <a:buFont typeface="+mj-lt"/>
              <a:buAutoNum type="arabicPeriod"/>
            </a:pPr>
            <a:r>
              <a:rPr lang="en-US" sz="2000" dirty="0" smtClean="0"/>
              <a:t>A = T2</a:t>
            </a:r>
          </a:p>
          <a:p>
            <a:pPr marL="457200" indent="-457200" fontAlgn="base">
              <a:buFont typeface="+mj-lt"/>
              <a:buAutoNum type="arabicPeriod"/>
            </a:pPr>
            <a:r>
              <a:rPr lang="en-US" sz="2000" dirty="0" err="1" smtClean="0"/>
              <a:t>goto</a:t>
            </a:r>
            <a:r>
              <a:rPr lang="en-US" sz="2000" dirty="0" smtClean="0"/>
              <a:t> (1)</a:t>
            </a:r>
          </a:p>
          <a:p>
            <a:pPr marL="457200" indent="-457200" fontAlgn="base">
              <a:buFont typeface="+mj-lt"/>
              <a:buAutoNum type="arabicPeriod"/>
            </a:pPr>
            <a:r>
              <a:rPr lang="en-IN" sz="2000" dirty="0" smtClean="0"/>
              <a:t>--</a:t>
            </a:r>
            <a:endParaRPr lang="en-US" sz="2000" dirty="0" smtClean="0"/>
          </a:p>
          <a:p>
            <a:pPr fontAlgn="base"/>
            <a:r>
              <a:rPr lang="en-US" sz="2000" dirty="0" smtClean="0"/>
              <a:t> </a:t>
            </a:r>
            <a:endParaRPr lang="en-US" sz="20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42852"/>
            <a:ext cx="8229600" cy="428628"/>
          </a:xfrm>
        </p:spPr>
        <p:txBody>
          <a:bodyPr>
            <a:normAutofit fontScale="90000"/>
          </a:bodyPr>
          <a:lstStyle/>
          <a:p>
            <a:r>
              <a:rPr lang="en-US" dirty="0" smtClean="0"/>
              <a:t>Code for do-while Statement</a:t>
            </a:r>
            <a:endParaRPr lang="en-US" dirty="0"/>
          </a:p>
        </p:txBody>
      </p:sp>
      <p:sp>
        <p:nvSpPr>
          <p:cNvPr id="8" name="Content Placeholder 7"/>
          <p:cNvSpPr>
            <a:spLocks noGrp="1"/>
          </p:cNvSpPr>
          <p:nvPr>
            <p:ph idx="1"/>
          </p:nvPr>
        </p:nvSpPr>
        <p:spPr>
          <a:xfrm>
            <a:off x="457200" y="714356"/>
            <a:ext cx="8229600" cy="5643602"/>
          </a:xfrm>
        </p:spPr>
        <p:txBody>
          <a:bodyPr>
            <a:normAutofit/>
          </a:bodyPr>
          <a:lstStyle/>
          <a:p>
            <a:pPr fontAlgn="base">
              <a:buNone/>
            </a:pPr>
            <a:r>
              <a:rPr lang="en-US" sz="2400" dirty="0" smtClean="0"/>
              <a:t>	 Generate three address code for the following code-</a:t>
            </a:r>
          </a:p>
          <a:p>
            <a:pPr fontAlgn="base">
              <a:buNone/>
            </a:pPr>
            <a:r>
              <a:rPr lang="en-US" sz="2400" dirty="0" smtClean="0"/>
              <a:t> </a:t>
            </a:r>
          </a:p>
          <a:p>
            <a:pPr marL="452438" lvl="2" fontAlgn="base">
              <a:spcBef>
                <a:spcPts val="0"/>
              </a:spcBef>
              <a:buNone/>
            </a:pPr>
            <a:r>
              <a:rPr lang="en-US" dirty="0" smtClean="0"/>
              <a:t>c = 0</a:t>
            </a:r>
          </a:p>
          <a:p>
            <a:pPr marL="452438" lvl="2" fontAlgn="base">
              <a:spcBef>
                <a:spcPts val="0"/>
              </a:spcBef>
              <a:buNone/>
            </a:pPr>
            <a:r>
              <a:rPr lang="en-US" dirty="0" smtClean="0"/>
              <a:t>do</a:t>
            </a:r>
          </a:p>
          <a:p>
            <a:pPr marL="452438" lvl="2" fontAlgn="base">
              <a:spcBef>
                <a:spcPts val="0"/>
              </a:spcBef>
              <a:buNone/>
            </a:pPr>
            <a:r>
              <a:rPr lang="en-US" dirty="0" smtClean="0"/>
              <a:t>{</a:t>
            </a:r>
          </a:p>
          <a:p>
            <a:pPr marL="452438" lvl="2" fontAlgn="base">
              <a:spcBef>
                <a:spcPts val="0"/>
              </a:spcBef>
              <a:buNone/>
            </a:pPr>
            <a:r>
              <a:rPr lang="en-US" dirty="0" smtClean="0"/>
              <a:t>if (a &lt; b) then</a:t>
            </a:r>
          </a:p>
          <a:p>
            <a:pPr marL="452438" lvl="2" fontAlgn="base">
              <a:spcBef>
                <a:spcPts val="0"/>
              </a:spcBef>
              <a:buNone/>
            </a:pPr>
            <a:r>
              <a:rPr lang="en-US" dirty="0" smtClean="0"/>
              <a:t>x++;</a:t>
            </a:r>
          </a:p>
          <a:p>
            <a:pPr marL="452438" lvl="2" fontAlgn="base">
              <a:spcBef>
                <a:spcPts val="0"/>
              </a:spcBef>
              <a:buNone/>
            </a:pPr>
            <a:r>
              <a:rPr lang="en-US" dirty="0" smtClean="0"/>
              <a:t>else</a:t>
            </a:r>
          </a:p>
          <a:p>
            <a:pPr marL="452438" lvl="2" fontAlgn="base">
              <a:spcBef>
                <a:spcPts val="0"/>
              </a:spcBef>
              <a:buNone/>
            </a:pPr>
            <a:r>
              <a:rPr lang="en-US" dirty="0" smtClean="0"/>
              <a:t>x --;</a:t>
            </a:r>
          </a:p>
          <a:p>
            <a:pPr marL="452438" lvl="2" fontAlgn="base">
              <a:spcBef>
                <a:spcPts val="0"/>
              </a:spcBef>
              <a:buNone/>
            </a:pPr>
            <a:r>
              <a:rPr lang="en-US" dirty="0" err="1" smtClean="0"/>
              <a:t>c++</a:t>
            </a:r>
            <a:r>
              <a:rPr lang="en-US" dirty="0" smtClean="0"/>
              <a:t>;</a:t>
            </a:r>
          </a:p>
          <a:p>
            <a:pPr marL="452438" lvl="2" fontAlgn="base">
              <a:spcBef>
                <a:spcPts val="0"/>
              </a:spcBef>
              <a:buNone/>
            </a:pPr>
            <a:r>
              <a:rPr lang="en-US" dirty="0" smtClean="0"/>
              <a:t>} while (c &lt; 5)</a:t>
            </a:r>
          </a:p>
          <a:p>
            <a:pPr marL="452438" lvl="2" fontAlgn="base">
              <a:buNone/>
            </a:pP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92</a:t>
            </a:fld>
            <a:endParaRPr lang="en-US"/>
          </a:p>
        </p:txBody>
      </p:sp>
      <p:sp>
        <p:nvSpPr>
          <p:cNvPr id="9" name="Rectangle 8"/>
          <p:cNvSpPr/>
          <p:nvPr/>
        </p:nvSpPr>
        <p:spPr>
          <a:xfrm>
            <a:off x="4429124" y="1341200"/>
            <a:ext cx="5000628" cy="4401205"/>
          </a:xfrm>
          <a:prstGeom prst="rect">
            <a:avLst/>
          </a:prstGeom>
        </p:spPr>
        <p:txBody>
          <a:bodyPr wrap="square">
            <a:spAutoFit/>
          </a:bodyPr>
          <a:lstStyle/>
          <a:p>
            <a:pPr fontAlgn="base"/>
            <a:r>
              <a:rPr lang="en-US" sz="2000" dirty="0" smtClean="0"/>
              <a:t>Three address code for the given code is-</a:t>
            </a:r>
          </a:p>
          <a:p>
            <a:pPr marL="457200" indent="-457200" fontAlgn="base">
              <a:buFont typeface="+mj-lt"/>
              <a:buAutoNum type="arabicPeriod"/>
            </a:pPr>
            <a:r>
              <a:rPr lang="en-US" sz="2000" dirty="0" smtClean="0"/>
              <a:t>c = 0</a:t>
            </a:r>
          </a:p>
          <a:p>
            <a:pPr marL="457200" indent="-457200" fontAlgn="base">
              <a:buFont typeface="+mj-lt"/>
              <a:buAutoNum type="arabicPeriod"/>
            </a:pPr>
            <a:r>
              <a:rPr lang="en-US" sz="2000" dirty="0" smtClean="0"/>
              <a:t>if (a &lt; b) </a:t>
            </a:r>
            <a:r>
              <a:rPr lang="en-US" sz="2000" dirty="0" err="1" smtClean="0"/>
              <a:t>goto</a:t>
            </a:r>
            <a:r>
              <a:rPr lang="en-US" sz="2000" dirty="0" smtClean="0"/>
              <a:t> (4)</a:t>
            </a:r>
          </a:p>
          <a:p>
            <a:pPr marL="457200" indent="-457200" fontAlgn="base">
              <a:buFont typeface="+mj-lt"/>
              <a:buAutoNum type="arabicPeriod"/>
            </a:pPr>
            <a:r>
              <a:rPr lang="en-US" sz="2000" dirty="0" err="1" smtClean="0"/>
              <a:t>goto</a:t>
            </a:r>
            <a:r>
              <a:rPr lang="en-US" sz="2000" dirty="0" smtClean="0"/>
              <a:t> (7)</a:t>
            </a:r>
          </a:p>
          <a:p>
            <a:pPr marL="457200" indent="-457200" fontAlgn="base">
              <a:buFont typeface="+mj-lt"/>
              <a:buAutoNum type="arabicPeriod"/>
            </a:pPr>
            <a:r>
              <a:rPr lang="en-US" sz="2000" dirty="0" smtClean="0"/>
              <a:t>T1 = x + 1</a:t>
            </a:r>
          </a:p>
          <a:p>
            <a:pPr marL="457200" indent="-457200" fontAlgn="base">
              <a:buFont typeface="+mj-lt"/>
              <a:buAutoNum type="arabicPeriod"/>
            </a:pPr>
            <a:r>
              <a:rPr lang="en-US" sz="2000" dirty="0" smtClean="0"/>
              <a:t>x = T1</a:t>
            </a:r>
          </a:p>
          <a:p>
            <a:pPr marL="457200" indent="-457200" fontAlgn="base">
              <a:buFont typeface="+mj-lt"/>
              <a:buAutoNum type="arabicPeriod"/>
            </a:pPr>
            <a:r>
              <a:rPr lang="en-US" sz="2000" dirty="0" err="1" smtClean="0"/>
              <a:t>goto</a:t>
            </a:r>
            <a:r>
              <a:rPr lang="en-US" sz="2000" dirty="0" smtClean="0"/>
              <a:t> (9)</a:t>
            </a:r>
          </a:p>
          <a:p>
            <a:pPr marL="457200" indent="-457200" fontAlgn="base">
              <a:buFont typeface="+mj-lt"/>
              <a:buAutoNum type="arabicPeriod"/>
            </a:pPr>
            <a:r>
              <a:rPr lang="en-US" sz="2000" dirty="0" smtClean="0"/>
              <a:t>T2 = x – 1</a:t>
            </a:r>
          </a:p>
          <a:p>
            <a:pPr marL="457200" indent="-457200" fontAlgn="base">
              <a:buFont typeface="+mj-lt"/>
              <a:buAutoNum type="arabicPeriod"/>
            </a:pPr>
            <a:r>
              <a:rPr lang="en-US" sz="2000" dirty="0" smtClean="0"/>
              <a:t>x = T2</a:t>
            </a:r>
          </a:p>
          <a:p>
            <a:pPr marL="457200" indent="-457200" fontAlgn="base">
              <a:buFont typeface="+mj-lt"/>
              <a:buAutoNum type="arabicPeriod"/>
            </a:pPr>
            <a:r>
              <a:rPr lang="en-US" sz="2000" dirty="0" smtClean="0"/>
              <a:t>T3 = c + 1</a:t>
            </a:r>
          </a:p>
          <a:p>
            <a:pPr marL="457200" indent="-457200" fontAlgn="base">
              <a:buFont typeface="+mj-lt"/>
              <a:buAutoNum type="arabicPeriod"/>
            </a:pPr>
            <a:r>
              <a:rPr lang="en-US" sz="2000" dirty="0" smtClean="0"/>
              <a:t>c = T3</a:t>
            </a:r>
          </a:p>
          <a:p>
            <a:pPr marL="457200" indent="-457200" fontAlgn="base">
              <a:buFont typeface="+mj-lt"/>
              <a:buAutoNum type="arabicPeriod"/>
            </a:pPr>
            <a:r>
              <a:rPr lang="en-US" sz="2000" dirty="0" smtClean="0"/>
              <a:t>if (c &lt; 5) </a:t>
            </a:r>
            <a:r>
              <a:rPr lang="en-US" sz="2000" dirty="0" err="1" smtClean="0"/>
              <a:t>goto</a:t>
            </a:r>
            <a:r>
              <a:rPr lang="en-US" sz="2000" dirty="0" smtClean="0"/>
              <a:t> (2)</a:t>
            </a:r>
          </a:p>
          <a:p>
            <a:pPr marL="457200" indent="-457200" fontAlgn="base">
              <a:buFont typeface="+mj-lt"/>
              <a:buAutoNum type="arabicPeriod"/>
            </a:pPr>
            <a:r>
              <a:rPr lang="en-IN" sz="2000" dirty="0" smtClean="0"/>
              <a:t>--</a:t>
            </a:r>
            <a:endParaRPr lang="en-US" sz="2000" dirty="0" smtClean="0"/>
          </a:p>
          <a:p>
            <a:pPr fontAlgn="base"/>
            <a:r>
              <a:rPr lang="en-US" sz="2000" dirty="0" smtClean="0"/>
              <a:t> </a:t>
            </a:r>
            <a:endParaRPr 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93</a:t>
            </a:fld>
            <a:endParaRPr lang="en-US"/>
          </a:p>
        </p:txBody>
      </p:sp>
      <p:pic>
        <p:nvPicPr>
          <p:cNvPr id="283651" name="Picture 3"/>
          <p:cNvPicPr>
            <a:picLocks noChangeAspect="1" noChangeArrowheads="1"/>
          </p:cNvPicPr>
          <p:nvPr/>
        </p:nvPicPr>
        <p:blipFill>
          <a:blip r:embed="rId2"/>
          <a:srcRect/>
          <a:stretch>
            <a:fillRect/>
          </a:stretch>
        </p:blipFill>
        <p:spPr bwMode="auto">
          <a:xfrm>
            <a:off x="666750" y="785813"/>
            <a:ext cx="7810500" cy="528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71480"/>
          </a:xfrm>
        </p:spPr>
        <p:txBody>
          <a:bodyPr>
            <a:normAutofit fontScale="90000"/>
          </a:bodyPr>
          <a:lstStyle/>
          <a:p>
            <a:r>
              <a:rPr lang="en-US" dirty="0" smtClean="0"/>
              <a:t>Case Statements</a:t>
            </a:r>
            <a:endParaRPr lang="en-US" dirty="0"/>
          </a:p>
        </p:txBody>
      </p:sp>
      <p:sp>
        <p:nvSpPr>
          <p:cNvPr id="3" name="Content Placeholder 2"/>
          <p:cNvSpPr>
            <a:spLocks noGrp="1"/>
          </p:cNvSpPr>
          <p:nvPr>
            <p:ph idx="1"/>
          </p:nvPr>
        </p:nvSpPr>
        <p:spPr>
          <a:xfrm>
            <a:off x="457200" y="642918"/>
            <a:ext cx="8229600" cy="5715040"/>
          </a:xfrm>
        </p:spPr>
        <p:txBody>
          <a:bodyPr>
            <a:noAutofit/>
          </a:bodyPr>
          <a:lstStyle/>
          <a:p>
            <a:pPr algn="just"/>
            <a:r>
              <a:rPr lang="en-US" sz="2400" dirty="0" smtClean="0"/>
              <a:t>Switch and case statement is available in a variety of languages. The syntax of case statement is as follows: </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buNone/>
            </a:pPr>
            <a:r>
              <a:rPr lang="en-US" sz="2400" dirty="0" smtClean="0"/>
              <a:t/>
            </a:r>
            <a:br>
              <a:rPr lang="en-US" sz="2400" dirty="0" smtClean="0"/>
            </a:br>
            <a:endParaRPr lang="en-US" sz="2400"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94</a:t>
            </a:fld>
            <a:endParaRPr lang="en-US"/>
          </a:p>
        </p:txBody>
      </p:sp>
      <p:pic>
        <p:nvPicPr>
          <p:cNvPr id="263170" name="Picture 2"/>
          <p:cNvPicPr>
            <a:picLocks noChangeAspect="1" noChangeArrowheads="1"/>
          </p:cNvPicPr>
          <p:nvPr/>
        </p:nvPicPr>
        <p:blipFill>
          <a:blip r:embed="rId2"/>
          <a:srcRect/>
          <a:stretch>
            <a:fillRect/>
          </a:stretch>
        </p:blipFill>
        <p:spPr bwMode="auto">
          <a:xfrm>
            <a:off x="2643174" y="1714488"/>
            <a:ext cx="4000528"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95</a:t>
            </a:fld>
            <a:endParaRPr lang="en-US"/>
          </a:p>
        </p:txBody>
      </p:sp>
      <p:sp>
        <p:nvSpPr>
          <p:cNvPr id="9" name="Content Placeholder 8"/>
          <p:cNvSpPr>
            <a:spLocks noGrp="1"/>
          </p:cNvSpPr>
          <p:nvPr>
            <p:ph idx="1"/>
          </p:nvPr>
        </p:nvSpPr>
        <p:spPr>
          <a:xfrm>
            <a:off x="457200" y="285728"/>
            <a:ext cx="8229600" cy="5840435"/>
          </a:xfrm>
        </p:spPr>
        <p:txBody>
          <a:bodyPr>
            <a:normAutofit/>
          </a:bodyPr>
          <a:lstStyle/>
          <a:p>
            <a:pPr algn="just"/>
            <a:r>
              <a:rPr lang="en-US" sz="2000" dirty="0" smtClean="0"/>
              <a:t>When switch keyword is seen then a new temporary </a:t>
            </a:r>
            <a:r>
              <a:rPr lang="en-US" sz="2000" b="1" dirty="0" smtClean="0"/>
              <a:t>t</a:t>
            </a:r>
            <a:r>
              <a:rPr lang="en-US" sz="2000" dirty="0" smtClean="0"/>
              <a:t> and two new labels </a:t>
            </a:r>
            <a:r>
              <a:rPr lang="en-US" sz="2000" b="1" dirty="0" smtClean="0"/>
              <a:t>test</a:t>
            </a:r>
            <a:r>
              <a:rPr lang="en-US" sz="2000" dirty="0" smtClean="0"/>
              <a:t> and </a:t>
            </a:r>
            <a:r>
              <a:rPr lang="en-US" sz="2000" b="1" dirty="0" smtClean="0"/>
              <a:t>next</a:t>
            </a:r>
            <a:r>
              <a:rPr lang="en-US" sz="2000" dirty="0" smtClean="0"/>
              <a:t> are generated.</a:t>
            </a:r>
          </a:p>
          <a:p>
            <a:pPr algn="just"/>
            <a:r>
              <a:rPr lang="en-US" sz="2000" dirty="0" smtClean="0"/>
              <a:t>When the case keyword occurs then for each case keyword, a new label </a:t>
            </a:r>
            <a:r>
              <a:rPr lang="en-US" sz="2000" b="1" dirty="0" smtClean="0"/>
              <a:t>L</a:t>
            </a:r>
            <a:r>
              <a:rPr lang="en-US" sz="2000" b="1" baseline="-25000" dirty="0" smtClean="0"/>
              <a:t>i </a:t>
            </a:r>
            <a:r>
              <a:rPr lang="en-US" sz="2000" dirty="0" smtClean="0"/>
              <a:t>is created and entered into the symbol table. </a:t>
            </a:r>
          </a:p>
          <a:p>
            <a:pPr algn="just"/>
            <a:r>
              <a:rPr lang="en-US" sz="2000" dirty="0" smtClean="0"/>
              <a:t>The value of </a:t>
            </a:r>
            <a:r>
              <a:rPr lang="en-US" sz="2000" b="1" dirty="0" smtClean="0"/>
              <a:t>V</a:t>
            </a:r>
            <a:r>
              <a:rPr lang="en-US" sz="2000" baseline="-25000" dirty="0" smtClean="0"/>
              <a:t>i</a:t>
            </a:r>
            <a:r>
              <a:rPr lang="en-US" sz="2000" dirty="0" smtClean="0"/>
              <a:t> of each case constant and a pointer to this symbol-table entry are placed on a stack.</a:t>
            </a:r>
            <a:endParaRPr lang="en-US" sz="2000" dirty="0"/>
          </a:p>
        </p:txBody>
      </p:sp>
      <p:pic>
        <p:nvPicPr>
          <p:cNvPr id="259077" name="Picture 5"/>
          <p:cNvPicPr>
            <a:picLocks noChangeAspect="1" noChangeArrowheads="1"/>
          </p:cNvPicPr>
          <p:nvPr/>
        </p:nvPicPr>
        <p:blipFill>
          <a:blip r:embed="rId2"/>
          <a:srcRect/>
          <a:stretch>
            <a:fillRect/>
          </a:stretch>
        </p:blipFill>
        <p:spPr bwMode="auto">
          <a:xfrm>
            <a:off x="285720" y="2285992"/>
            <a:ext cx="4214842" cy="4143404"/>
          </a:xfrm>
          <a:prstGeom prst="rect">
            <a:avLst/>
          </a:prstGeom>
          <a:noFill/>
          <a:ln w="9525">
            <a:noFill/>
            <a:miter lim="800000"/>
            <a:headEnd/>
            <a:tailEnd/>
          </a:ln>
          <a:effectLst/>
        </p:spPr>
      </p:pic>
      <p:pic>
        <p:nvPicPr>
          <p:cNvPr id="259078" name="Picture 6"/>
          <p:cNvPicPr>
            <a:picLocks noChangeAspect="1" noChangeArrowheads="1"/>
          </p:cNvPicPr>
          <p:nvPr/>
        </p:nvPicPr>
        <p:blipFill>
          <a:blip r:embed="rId3"/>
          <a:srcRect/>
          <a:stretch>
            <a:fillRect/>
          </a:stretch>
        </p:blipFill>
        <p:spPr bwMode="auto">
          <a:xfrm>
            <a:off x="4714876" y="2214554"/>
            <a:ext cx="3800478"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96</a:t>
            </a:fld>
            <a:endParaRPr lang="en-US"/>
          </a:p>
        </p:txBody>
      </p:sp>
      <p:sp>
        <p:nvSpPr>
          <p:cNvPr id="10" name="TextBox 9"/>
          <p:cNvSpPr txBox="1"/>
          <p:nvPr/>
        </p:nvSpPr>
        <p:spPr>
          <a:xfrm>
            <a:off x="2857488" y="1500174"/>
            <a:ext cx="2214578" cy="2585323"/>
          </a:xfrm>
          <a:prstGeom prst="rect">
            <a:avLst/>
          </a:prstGeom>
          <a:noFill/>
        </p:spPr>
        <p:txBody>
          <a:bodyPr wrap="square" rtlCol="0">
            <a:spAutoFit/>
          </a:bodyPr>
          <a:lstStyle/>
          <a:p>
            <a:r>
              <a:rPr lang="en-IN" dirty="0" smtClean="0">
                <a:latin typeface="Bodoni MT" pitchFamily="18" charset="0"/>
              </a:rPr>
              <a:t>Case V</a:t>
            </a:r>
            <a:r>
              <a:rPr lang="en-IN" baseline="-25000" dirty="0" smtClean="0">
                <a:latin typeface="Bodoni MT" pitchFamily="18" charset="0"/>
              </a:rPr>
              <a:t>1  </a:t>
            </a:r>
            <a:r>
              <a:rPr lang="en-IN" dirty="0" smtClean="0">
                <a:latin typeface="Bodoni MT" pitchFamily="18" charset="0"/>
              </a:rPr>
              <a:t> L</a:t>
            </a:r>
            <a:r>
              <a:rPr lang="en-IN" baseline="-25000" dirty="0" smtClean="0">
                <a:latin typeface="Bodoni MT" pitchFamily="18" charset="0"/>
              </a:rPr>
              <a:t>1</a:t>
            </a:r>
          </a:p>
          <a:p>
            <a:r>
              <a:rPr lang="en-IN" dirty="0" smtClean="0">
                <a:latin typeface="Bodoni MT" pitchFamily="18" charset="0"/>
              </a:rPr>
              <a:t>Case V</a:t>
            </a:r>
            <a:r>
              <a:rPr lang="en-IN" baseline="-25000" dirty="0" smtClean="0">
                <a:latin typeface="Bodoni MT" pitchFamily="18" charset="0"/>
              </a:rPr>
              <a:t>2</a:t>
            </a:r>
            <a:r>
              <a:rPr lang="en-IN" dirty="0" smtClean="0">
                <a:latin typeface="Bodoni MT" pitchFamily="18" charset="0"/>
              </a:rPr>
              <a:t> L</a:t>
            </a:r>
            <a:r>
              <a:rPr lang="en-IN" baseline="-25000" dirty="0" smtClean="0">
                <a:latin typeface="Bodoni MT" pitchFamily="18" charset="0"/>
              </a:rPr>
              <a:t>2</a:t>
            </a:r>
          </a:p>
          <a:p>
            <a:r>
              <a:rPr lang="en-IN" dirty="0" smtClean="0">
                <a:latin typeface="Bodoni MT" pitchFamily="18" charset="0"/>
              </a:rPr>
              <a:t>.</a:t>
            </a:r>
          </a:p>
          <a:p>
            <a:r>
              <a:rPr lang="en-IN" dirty="0" smtClean="0">
                <a:latin typeface="Bodoni MT" pitchFamily="18" charset="0"/>
              </a:rPr>
              <a:t>.</a:t>
            </a:r>
          </a:p>
          <a:p>
            <a:r>
              <a:rPr lang="en-IN" dirty="0" smtClean="0">
                <a:latin typeface="Bodoni MT" pitchFamily="18" charset="0"/>
              </a:rPr>
              <a:t>.</a:t>
            </a:r>
          </a:p>
          <a:p>
            <a:r>
              <a:rPr lang="en-IN" dirty="0" smtClean="0">
                <a:latin typeface="Bodoni MT" pitchFamily="18" charset="0"/>
              </a:rPr>
              <a:t>Case V</a:t>
            </a:r>
            <a:r>
              <a:rPr lang="en-IN" baseline="-25000" dirty="0" smtClean="0">
                <a:latin typeface="Bodoni MT" pitchFamily="18" charset="0"/>
              </a:rPr>
              <a:t>n-1</a:t>
            </a:r>
            <a:r>
              <a:rPr lang="en-IN" dirty="0" smtClean="0">
                <a:latin typeface="Bodoni MT" pitchFamily="18" charset="0"/>
              </a:rPr>
              <a:t>  L</a:t>
            </a:r>
            <a:r>
              <a:rPr lang="en-IN" baseline="-25000" dirty="0" smtClean="0">
                <a:latin typeface="Bodoni MT" pitchFamily="18" charset="0"/>
              </a:rPr>
              <a:t>n-1</a:t>
            </a:r>
            <a:r>
              <a:rPr lang="en-IN" dirty="0" smtClean="0">
                <a:latin typeface="Bodoni MT" pitchFamily="18" charset="0"/>
              </a:rPr>
              <a:t> </a:t>
            </a:r>
          </a:p>
          <a:p>
            <a:r>
              <a:rPr lang="en-IN" dirty="0" smtClean="0">
                <a:latin typeface="Bodoni MT" pitchFamily="18" charset="0"/>
              </a:rPr>
              <a:t>Case T,  </a:t>
            </a:r>
            <a:r>
              <a:rPr lang="en-IN" dirty="0" err="1" smtClean="0">
                <a:latin typeface="Bodoni MT" pitchFamily="18" charset="0"/>
              </a:rPr>
              <a:t>L</a:t>
            </a:r>
            <a:r>
              <a:rPr lang="en-IN" baseline="-25000" dirty="0" err="1" smtClean="0">
                <a:latin typeface="Bodoni MT" pitchFamily="18" charset="0"/>
              </a:rPr>
              <a:t>n</a:t>
            </a:r>
            <a:endParaRPr lang="en-IN" baseline="-25000" dirty="0" smtClean="0">
              <a:latin typeface="Bodoni MT" pitchFamily="18" charset="0"/>
            </a:endParaRPr>
          </a:p>
          <a:p>
            <a:r>
              <a:rPr lang="en-IN" dirty="0" smtClean="0">
                <a:latin typeface="Bodoni MT" pitchFamily="18" charset="0"/>
              </a:rPr>
              <a:t>label NEXT</a:t>
            </a:r>
            <a:endParaRPr lang="en-IN" baseline="-25000" dirty="0" smtClean="0">
              <a:latin typeface="Bodoni MT" pitchFamily="18" charset="0"/>
            </a:endParaRPr>
          </a:p>
          <a:p>
            <a:endParaRPr lang="en-US" dirty="0">
              <a:latin typeface="Bodoni MT" pitchFamily="18" charset="0"/>
            </a:endParaRPr>
          </a:p>
        </p:txBody>
      </p:sp>
      <p:sp>
        <p:nvSpPr>
          <p:cNvPr id="11" name="TextBox 10"/>
          <p:cNvSpPr txBox="1"/>
          <p:nvPr/>
        </p:nvSpPr>
        <p:spPr>
          <a:xfrm>
            <a:off x="6572264" y="3357562"/>
            <a:ext cx="1804725" cy="646331"/>
          </a:xfrm>
          <a:prstGeom prst="rect">
            <a:avLst/>
          </a:prstGeom>
          <a:noFill/>
        </p:spPr>
        <p:txBody>
          <a:bodyPr wrap="none" rtlCol="0">
            <a:spAutoFit/>
          </a:bodyPr>
          <a:lstStyle/>
          <a:p>
            <a:r>
              <a:rPr lang="en-IN" dirty="0" smtClean="0">
                <a:latin typeface="Bodoni MT" pitchFamily="18" charset="0"/>
              </a:rPr>
              <a:t>Equivalent code:</a:t>
            </a:r>
          </a:p>
          <a:p>
            <a:r>
              <a:rPr lang="en-IN" dirty="0" smtClean="0">
                <a:latin typeface="Bodoni MT" pitchFamily="18" charset="0"/>
              </a:rPr>
              <a:t> </a:t>
            </a:r>
            <a:r>
              <a:rPr lang="en-IN" b="1" dirty="0" smtClean="0">
                <a:latin typeface="Bodoni MT" pitchFamily="18" charset="0"/>
              </a:rPr>
              <a:t>if T=V </a:t>
            </a:r>
            <a:r>
              <a:rPr lang="en-IN" b="1" dirty="0" err="1" smtClean="0">
                <a:latin typeface="Bodoni MT" pitchFamily="18" charset="0"/>
              </a:rPr>
              <a:t>goto</a:t>
            </a:r>
            <a:r>
              <a:rPr lang="en-IN" b="1" dirty="0" smtClean="0">
                <a:latin typeface="Bodoni MT" pitchFamily="18" charset="0"/>
              </a:rPr>
              <a:t> L</a:t>
            </a:r>
            <a:endParaRPr lang="en-US" b="1" dirty="0">
              <a:latin typeface="Bodoni MT" pitchFamily="18" charset="0"/>
            </a:endParaRPr>
          </a:p>
        </p:txBody>
      </p:sp>
      <p:cxnSp>
        <p:nvCxnSpPr>
          <p:cNvPr id="13" name="Straight Arrow Connector 12"/>
          <p:cNvCxnSpPr/>
          <p:nvPr/>
        </p:nvCxnSpPr>
        <p:spPr>
          <a:xfrm>
            <a:off x="4929190" y="2714620"/>
            <a:ext cx="150019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a:off x="4572000" y="1500174"/>
            <a:ext cx="285752" cy="22145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500298" y="357166"/>
            <a:ext cx="4857784" cy="523220"/>
          </a:xfrm>
          <a:prstGeom prst="rect">
            <a:avLst/>
          </a:prstGeom>
          <a:noFill/>
        </p:spPr>
        <p:txBody>
          <a:bodyPr wrap="square" rtlCol="0">
            <a:spAutoFit/>
          </a:bodyPr>
          <a:lstStyle/>
          <a:p>
            <a:r>
              <a:rPr lang="en-IN" sz="2800" b="1" dirty="0" smtClean="0"/>
              <a:t>Translation of Switch statement</a:t>
            </a:r>
            <a:endParaRPr lang="en-US" sz="2800" b="1"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42852"/>
            <a:ext cx="8229600" cy="428628"/>
          </a:xfrm>
        </p:spPr>
        <p:txBody>
          <a:bodyPr>
            <a:normAutofit fontScale="90000"/>
          </a:bodyPr>
          <a:lstStyle/>
          <a:p>
            <a:r>
              <a:rPr lang="en-US" dirty="0" smtClean="0"/>
              <a:t>Code for Switch-case Statement</a:t>
            </a:r>
            <a:endParaRPr lang="en-US" dirty="0"/>
          </a:p>
        </p:txBody>
      </p:sp>
      <p:sp>
        <p:nvSpPr>
          <p:cNvPr id="8" name="Content Placeholder 7"/>
          <p:cNvSpPr>
            <a:spLocks noGrp="1"/>
          </p:cNvSpPr>
          <p:nvPr>
            <p:ph idx="1"/>
          </p:nvPr>
        </p:nvSpPr>
        <p:spPr>
          <a:xfrm>
            <a:off x="457200" y="714356"/>
            <a:ext cx="8229600" cy="5643602"/>
          </a:xfrm>
        </p:spPr>
        <p:txBody>
          <a:bodyPr>
            <a:normAutofit/>
          </a:bodyPr>
          <a:lstStyle/>
          <a:p>
            <a:pPr fontAlgn="base">
              <a:buNone/>
            </a:pPr>
            <a:r>
              <a:rPr lang="en-US" sz="2400" dirty="0" smtClean="0"/>
              <a:t>	 Generate three address code for the following code-</a:t>
            </a:r>
          </a:p>
          <a:p>
            <a:pPr fontAlgn="base">
              <a:buNone/>
            </a:pPr>
            <a:r>
              <a:rPr lang="en-US" sz="2400" dirty="0" smtClean="0"/>
              <a:t> </a:t>
            </a:r>
          </a:p>
          <a:p>
            <a:pPr marL="452438" lvl="2" fontAlgn="base">
              <a:buNone/>
            </a:pPr>
            <a:r>
              <a:rPr lang="en-US" dirty="0" smtClean="0"/>
              <a:t>switch (</a:t>
            </a:r>
            <a:r>
              <a:rPr lang="en-US" dirty="0" err="1" smtClean="0"/>
              <a:t>ch</a:t>
            </a:r>
            <a:r>
              <a:rPr lang="en-US" dirty="0" smtClean="0"/>
              <a:t>)</a:t>
            </a:r>
          </a:p>
          <a:p>
            <a:pPr marL="452438" lvl="2" fontAlgn="base">
              <a:buNone/>
            </a:pPr>
            <a:r>
              <a:rPr lang="en-US" dirty="0" smtClean="0"/>
              <a:t>{</a:t>
            </a:r>
          </a:p>
          <a:p>
            <a:pPr marL="452438" lvl="2" fontAlgn="base">
              <a:buNone/>
            </a:pPr>
            <a:r>
              <a:rPr lang="en-US" dirty="0" smtClean="0"/>
              <a:t>case 1 : c = a + b;</a:t>
            </a:r>
          </a:p>
          <a:p>
            <a:pPr marL="452438" lvl="2" fontAlgn="base">
              <a:buNone/>
            </a:pPr>
            <a:r>
              <a:rPr lang="en-US" dirty="0" smtClean="0"/>
              <a:t>break;</a:t>
            </a:r>
          </a:p>
          <a:p>
            <a:pPr marL="452438" lvl="2" fontAlgn="base">
              <a:buNone/>
            </a:pPr>
            <a:r>
              <a:rPr lang="en-US" dirty="0" smtClean="0"/>
              <a:t>case 2 : c = a – b;	</a:t>
            </a:r>
          </a:p>
          <a:p>
            <a:pPr marL="452438" lvl="2" fontAlgn="base">
              <a:buNone/>
            </a:pPr>
            <a:r>
              <a:rPr lang="en-US" dirty="0" smtClean="0"/>
              <a:t>break;</a:t>
            </a:r>
          </a:p>
          <a:p>
            <a:pPr marL="452438" lvl="2" fontAlgn="base">
              <a:buNone/>
            </a:pPr>
            <a:r>
              <a:rPr lang="en-US" dirty="0" smtClean="0"/>
              <a:t>}</a:t>
            </a:r>
          </a:p>
          <a:p>
            <a:pPr marL="452438" lvl="2" fontAlgn="base">
              <a:buNone/>
            </a:pPr>
            <a:endParaRPr lang="en-US" dirty="0"/>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97</a:t>
            </a:fld>
            <a:endParaRPr lang="en-US"/>
          </a:p>
        </p:txBody>
      </p:sp>
      <p:sp>
        <p:nvSpPr>
          <p:cNvPr id="9" name="Rectangle 8"/>
          <p:cNvSpPr/>
          <p:nvPr/>
        </p:nvSpPr>
        <p:spPr>
          <a:xfrm>
            <a:off x="4429124" y="1341200"/>
            <a:ext cx="4429156" cy="4093428"/>
          </a:xfrm>
          <a:prstGeom prst="rect">
            <a:avLst/>
          </a:prstGeom>
        </p:spPr>
        <p:txBody>
          <a:bodyPr wrap="square">
            <a:spAutoFit/>
          </a:bodyPr>
          <a:lstStyle/>
          <a:p>
            <a:pPr fontAlgn="base"/>
            <a:r>
              <a:rPr lang="en-US" sz="2000" dirty="0" smtClean="0"/>
              <a:t>Three address code for the given code is:</a:t>
            </a:r>
          </a:p>
          <a:p>
            <a:pPr fontAlgn="base"/>
            <a:endParaRPr lang="en-US" sz="2000" dirty="0" smtClean="0"/>
          </a:p>
          <a:p>
            <a:pPr fontAlgn="base"/>
            <a:r>
              <a:rPr lang="en-US" sz="2000" dirty="0" smtClean="0"/>
              <a:t>	if </a:t>
            </a:r>
            <a:r>
              <a:rPr lang="en-US" sz="2000" dirty="0" err="1" smtClean="0"/>
              <a:t>ch</a:t>
            </a:r>
            <a:r>
              <a:rPr lang="en-US" sz="2000" dirty="0" smtClean="0"/>
              <a:t> = 1 </a:t>
            </a:r>
            <a:r>
              <a:rPr lang="en-US" sz="2000" dirty="0" err="1" smtClean="0"/>
              <a:t>goto</a:t>
            </a:r>
            <a:r>
              <a:rPr lang="en-US" sz="2000" dirty="0" smtClean="0"/>
              <a:t> L1</a:t>
            </a:r>
          </a:p>
          <a:p>
            <a:pPr fontAlgn="base"/>
            <a:r>
              <a:rPr lang="en-US" sz="2000" dirty="0" smtClean="0"/>
              <a:t>	if </a:t>
            </a:r>
            <a:r>
              <a:rPr lang="en-US" sz="2000" dirty="0" err="1" smtClean="0"/>
              <a:t>ch</a:t>
            </a:r>
            <a:r>
              <a:rPr lang="en-US" sz="2000" dirty="0" smtClean="0"/>
              <a:t> = 2 </a:t>
            </a:r>
            <a:r>
              <a:rPr lang="en-US" sz="2000" dirty="0" err="1" smtClean="0"/>
              <a:t>goto</a:t>
            </a:r>
            <a:r>
              <a:rPr lang="en-US" sz="2000" dirty="0" smtClean="0"/>
              <a:t> L2</a:t>
            </a:r>
          </a:p>
          <a:p>
            <a:pPr fontAlgn="base"/>
            <a:r>
              <a:rPr lang="en-US" sz="2000" dirty="0" smtClean="0"/>
              <a:t>L1:	T1 = a + b</a:t>
            </a:r>
          </a:p>
          <a:p>
            <a:pPr fontAlgn="base"/>
            <a:r>
              <a:rPr lang="en-US" sz="2000" dirty="0" smtClean="0"/>
              <a:t>	c = T1</a:t>
            </a:r>
          </a:p>
          <a:p>
            <a:pPr fontAlgn="base"/>
            <a:r>
              <a:rPr lang="en-US" sz="2000" dirty="0" smtClean="0"/>
              <a:t>	</a:t>
            </a:r>
            <a:r>
              <a:rPr lang="en-US" sz="2000" dirty="0" err="1" smtClean="0"/>
              <a:t>goto</a:t>
            </a:r>
            <a:r>
              <a:rPr lang="en-US" sz="2000" dirty="0" smtClean="0"/>
              <a:t> Last</a:t>
            </a:r>
          </a:p>
          <a:p>
            <a:pPr fontAlgn="base"/>
            <a:r>
              <a:rPr lang="en-US" sz="2000" dirty="0" smtClean="0"/>
              <a:t>L2:	T1 = a – b</a:t>
            </a:r>
          </a:p>
          <a:p>
            <a:pPr fontAlgn="base"/>
            <a:r>
              <a:rPr lang="en-US" sz="2000" dirty="0" smtClean="0"/>
              <a:t>	c = T2</a:t>
            </a:r>
          </a:p>
          <a:p>
            <a:pPr fontAlgn="base"/>
            <a:r>
              <a:rPr lang="en-US" sz="2000" dirty="0" smtClean="0"/>
              <a:t>	</a:t>
            </a:r>
            <a:r>
              <a:rPr lang="en-US" sz="2000" dirty="0" err="1" smtClean="0"/>
              <a:t>goto</a:t>
            </a:r>
            <a:r>
              <a:rPr lang="en-US" sz="2000" dirty="0" smtClean="0"/>
              <a:t> Last</a:t>
            </a:r>
          </a:p>
          <a:p>
            <a:pPr fontAlgn="base"/>
            <a:r>
              <a:rPr lang="en-US" sz="2000" dirty="0" smtClean="0"/>
              <a:t>Last:</a:t>
            </a:r>
          </a:p>
          <a:p>
            <a:pPr marL="457200" indent="-457200" fontAlgn="base">
              <a:buFont typeface="+mj-lt"/>
              <a:buAutoNum type="arabicPeriod"/>
            </a:pPr>
            <a:endParaRPr lang="en-US" sz="2000" dirty="0" smtClean="0"/>
          </a:p>
          <a:p>
            <a:pPr fontAlgn="base"/>
            <a:r>
              <a:rPr lang="en-US" sz="2000" dirty="0" smtClean="0"/>
              <a:t> </a:t>
            </a:r>
            <a:endParaRPr lang="en-US" sz="20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428604"/>
          </a:xfrm>
        </p:spPr>
        <p:txBody>
          <a:bodyPr>
            <a:normAutofit fontScale="90000"/>
          </a:bodyPr>
          <a:lstStyle/>
          <a:p>
            <a:r>
              <a:rPr lang="en-IN" dirty="0" smtClean="0"/>
              <a:t>Procedure Calls</a:t>
            </a:r>
            <a:endParaRPr lang="en-US" dirty="0"/>
          </a:p>
        </p:txBody>
      </p:sp>
      <p:sp>
        <p:nvSpPr>
          <p:cNvPr id="3" name="Content Placeholder 2"/>
          <p:cNvSpPr>
            <a:spLocks noGrp="1"/>
          </p:cNvSpPr>
          <p:nvPr>
            <p:ph idx="1"/>
          </p:nvPr>
        </p:nvSpPr>
        <p:spPr>
          <a:xfrm>
            <a:off x="457200" y="571480"/>
            <a:ext cx="8229600" cy="5857916"/>
          </a:xfrm>
        </p:spPr>
        <p:txBody>
          <a:bodyPr>
            <a:noAutofit/>
          </a:bodyPr>
          <a:lstStyle/>
          <a:p>
            <a:pPr algn="just"/>
            <a:r>
              <a:rPr lang="en-US" sz="2200" dirty="0" smtClean="0"/>
              <a:t>Procedure is an important and frequently used programming construct for a compiler. It is used to generate good code for procedure calls and returns.</a:t>
            </a:r>
          </a:p>
          <a:p>
            <a:pPr algn="just">
              <a:buNone/>
            </a:pPr>
            <a:r>
              <a:rPr lang="en-US" sz="2200" b="1" dirty="0" smtClean="0"/>
              <a:t>Calling sequence:</a:t>
            </a:r>
          </a:p>
          <a:p>
            <a:pPr algn="just">
              <a:buNone/>
            </a:pPr>
            <a:r>
              <a:rPr lang="en-US" sz="2200" dirty="0" smtClean="0"/>
              <a:t>	The translation for a call includes a sequence of actions taken on entry and exit from each procedure. Following actions take place in a calling sequence:</a:t>
            </a:r>
          </a:p>
          <a:p>
            <a:pPr lvl="1" algn="just"/>
            <a:r>
              <a:rPr lang="en-US" sz="2200" dirty="0" smtClean="0"/>
              <a:t>When a procedure call occurs then space is allocated for activation record.</a:t>
            </a:r>
          </a:p>
          <a:p>
            <a:pPr lvl="1" algn="just"/>
            <a:r>
              <a:rPr lang="en-US" sz="2200" dirty="0" smtClean="0"/>
              <a:t>Evaluate the argument of the called procedure.</a:t>
            </a:r>
          </a:p>
          <a:p>
            <a:pPr lvl="1" algn="just"/>
            <a:r>
              <a:rPr lang="en-US" sz="2200" dirty="0" smtClean="0"/>
              <a:t>Save the state of the calling procedure so that it can resume execution after the call.</a:t>
            </a:r>
          </a:p>
          <a:p>
            <a:pPr lvl="1" algn="just"/>
            <a:r>
              <a:rPr lang="en-US" sz="2200" dirty="0" smtClean="0"/>
              <a:t>Also save the return address. It is the address of the location to which the called routine must transfer after it is finished.</a:t>
            </a:r>
          </a:p>
          <a:p>
            <a:pPr lvl="1" algn="just"/>
            <a:r>
              <a:rPr lang="en-US" sz="2200" dirty="0" smtClean="0"/>
              <a:t>Finally generate a jump to the beginning of the code for the called procedure.</a:t>
            </a:r>
          </a:p>
          <a:p>
            <a:pPr algn="just">
              <a:buNone/>
            </a:pPr>
            <a:endParaRPr lang="en-US" sz="2200" dirty="0">
              <a:latin typeface="Bodoni MT" pitchFamily="18" charset="0"/>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571480"/>
          </a:xfrm>
        </p:spPr>
        <p:txBody>
          <a:bodyPr>
            <a:normAutofit fontScale="90000"/>
          </a:bodyPr>
          <a:lstStyle/>
          <a:p>
            <a:r>
              <a:rPr lang="en-IN" dirty="0" smtClean="0"/>
              <a:t>Procedure Calls</a:t>
            </a:r>
            <a:endParaRPr lang="en-US" dirty="0"/>
          </a:p>
        </p:txBody>
      </p:sp>
      <p:sp>
        <p:nvSpPr>
          <p:cNvPr id="3" name="Content Placeholder 2"/>
          <p:cNvSpPr>
            <a:spLocks noGrp="1"/>
          </p:cNvSpPr>
          <p:nvPr>
            <p:ph idx="1"/>
          </p:nvPr>
        </p:nvSpPr>
        <p:spPr>
          <a:xfrm>
            <a:off x="457200" y="714356"/>
            <a:ext cx="8229600" cy="5411807"/>
          </a:xfrm>
        </p:spPr>
        <p:txBody>
          <a:bodyPr>
            <a:normAutofit/>
          </a:bodyPr>
          <a:lstStyle/>
          <a:p>
            <a:pPr algn="just"/>
            <a:r>
              <a:rPr lang="en-IN" sz="2400" dirty="0" smtClean="0"/>
              <a:t>Consider the grammar for a simple procedure call statement,</a:t>
            </a:r>
          </a:p>
          <a:p>
            <a:pPr algn="just">
              <a:buNone/>
            </a:pPr>
            <a:r>
              <a:rPr lang="en-IN" sz="2400" dirty="0" smtClean="0"/>
              <a:t>		</a:t>
            </a:r>
            <a:r>
              <a:rPr lang="en-IN" sz="2400" dirty="0" smtClean="0">
                <a:latin typeface="Bodoni MT" pitchFamily="18" charset="0"/>
              </a:rPr>
              <a:t>(1) S</a:t>
            </a:r>
            <a:r>
              <a:rPr lang="en-IN" sz="2400" dirty="0" smtClean="0">
                <a:latin typeface="Bodoni MT" pitchFamily="18" charset="0"/>
                <a:cs typeface="Calibri"/>
              </a:rPr>
              <a:t>→ call id(</a:t>
            </a:r>
            <a:r>
              <a:rPr lang="en-IN" sz="2400" dirty="0" err="1" smtClean="0">
                <a:latin typeface="Bodoni MT" pitchFamily="18" charset="0"/>
                <a:cs typeface="Calibri"/>
              </a:rPr>
              <a:t>Elist</a:t>
            </a:r>
            <a:r>
              <a:rPr lang="en-IN" sz="2400" dirty="0" smtClean="0">
                <a:latin typeface="Bodoni MT" pitchFamily="18" charset="0"/>
                <a:cs typeface="Calibri"/>
              </a:rPr>
              <a:t>)</a:t>
            </a:r>
          </a:p>
          <a:p>
            <a:pPr algn="just">
              <a:buNone/>
            </a:pPr>
            <a:r>
              <a:rPr lang="en-IN" sz="2400" dirty="0" smtClean="0">
                <a:latin typeface="Bodoni MT" pitchFamily="18" charset="0"/>
                <a:cs typeface="Calibri"/>
              </a:rPr>
              <a:t>		(2) </a:t>
            </a:r>
            <a:r>
              <a:rPr lang="en-IN" sz="2400" dirty="0" err="1" smtClean="0">
                <a:latin typeface="Bodoni MT" pitchFamily="18" charset="0"/>
                <a:cs typeface="Calibri"/>
              </a:rPr>
              <a:t>Elist</a:t>
            </a:r>
            <a:r>
              <a:rPr lang="en-IN" sz="2400" dirty="0" smtClean="0">
                <a:latin typeface="Bodoni MT" pitchFamily="18" charset="0"/>
                <a:cs typeface="Calibri"/>
              </a:rPr>
              <a:t> → </a:t>
            </a:r>
            <a:r>
              <a:rPr lang="en-IN" sz="2400" dirty="0" err="1" smtClean="0">
                <a:latin typeface="Bodoni MT" pitchFamily="18" charset="0"/>
                <a:cs typeface="Calibri"/>
              </a:rPr>
              <a:t>Elist,E</a:t>
            </a:r>
            <a:endParaRPr lang="en-IN" sz="2400" dirty="0" smtClean="0">
              <a:latin typeface="Bodoni MT" pitchFamily="18" charset="0"/>
              <a:cs typeface="Calibri"/>
            </a:endParaRPr>
          </a:p>
          <a:p>
            <a:pPr algn="just">
              <a:buNone/>
            </a:pPr>
            <a:r>
              <a:rPr lang="en-IN" sz="2400" dirty="0" smtClean="0">
                <a:latin typeface="Bodoni MT" pitchFamily="18" charset="0"/>
                <a:cs typeface="Calibri"/>
              </a:rPr>
              <a:t>		(3) </a:t>
            </a:r>
            <a:r>
              <a:rPr lang="en-IN" sz="2400" dirty="0" err="1" smtClean="0">
                <a:latin typeface="Bodoni MT" pitchFamily="18" charset="0"/>
                <a:cs typeface="Calibri"/>
              </a:rPr>
              <a:t>Elist</a:t>
            </a:r>
            <a:r>
              <a:rPr lang="en-IN" sz="2400" dirty="0" smtClean="0">
                <a:latin typeface="Bodoni MT" pitchFamily="18" charset="0"/>
                <a:cs typeface="Calibri"/>
              </a:rPr>
              <a:t> → E</a:t>
            </a:r>
            <a:endParaRPr lang="en-US" sz="2400" dirty="0">
              <a:latin typeface="Bodoni MT" pitchFamily="18" charset="0"/>
            </a:endParaRPr>
          </a:p>
        </p:txBody>
      </p:sp>
      <p:sp>
        <p:nvSpPr>
          <p:cNvPr id="4" name="Date Placeholder 3"/>
          <p:cNvSpPr>
            <a:spLocks noGrp="1"/>
          </p:cNvSpPr>
          <p:nvPr>
            <p:ph type="dt" sz="half" idx="10"/>
          </p:nvPr>
        </p:nvSpPr>
        <p:spPr/>
        <p:txBody>
          <a:bodyPr/>
          <a:lstStyle/>
          <a:p>
            <a:fld id="{BC622F35-9D26-4467-AAE2-539DDBCE96F5}" type="datetime4">
              <a:rPr lang="en-US" smtClean="0"/>
              <a:pPr/>
              <a:t>October 15, 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607C201B-F5BE-49F4-826E-F9D197F51699}" type="slidenum">
              <a:rPr lang="en-US" smtClean="0"/>
              <a:pPr/>
              <a:t>99</a:t>
            </a:fld>
            <a:endParaRPr lang="en-US"/>
          </a:p>
        </p:txBody>
      </p:sp>
      <p:cxnSp>
        <p:nvCxnSpPr>
          <p:cNvPr id="8" name="Straight Arrow Connector 7"/>
          <p:cNvCxnSpPr/>
          <p:nvPr/>
        </p:nvCxnSpPr>
        <p:spPr>
          <a:xfrm>
            <a:off x="3714744" y="1571612"/>
            <a:ext cx="192882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15008" y="1928802"/>
            <a:ext cx="1785950" cy="369332"/>
          </a:xfrm>
          <a:prstGeom prst="rect">
            <a:avLst/>
          </a:prstGeom>
          <a:noFill/>
        </p:spPr>
        <p:txBody>
          <a:bodyPr wrap="square" rtlCol="0">
            <a:spAutoFit/>
          </a:bodyPr>
          <a:lstStyle/>
          <a:p>
            <a:r>
              <a:rPr lang="en-IN" dirty="0" smtClean="0"/>
              <a:t>Argument list</a:t>
            </a:r>
            <a:endParaRPr lang="en-US" dirty="0"/>
          </a:p>
        </p:txBody>
      </p:sp>
      <p:cxnSp>
        <p:nvCxnSpPr>
          <p:cNvPr id="13" name="Straight Arrow Connector 12"/>
          <p:cNvCxnSpPr/>
          <p:nvPr/>
        </p:nvCxnSpPr>
        <p:spPr>
          <a:xfrm>
            <a:off x="3357554" y="2000240"/>
            <a:ext cx="214314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72132" y="2500307"/>
            <a:ext cx="2500330" cy="646331"/>
          </a:xfrm>
          <a:prstGeom prst="rect">
            <a:avLst/>
          </a:prstGeom>
          <a:noFill/>
        </p:spPr>
        <p:txBody>
          <a:bodyPr wrap="square" rtlCol="0">
            <a:spAutoFit/>
          </a:bodyPr>
          <a:lstStyle/>
          <a:p>
            <a:r>
              <a:rPr lang="en-IN" dirty="0" smtClean="0"/>
              <a:t>Arguments separated by comma</a:t>
            </a:r>
            <a:endParaRPr lang="en-US" dirty="0"/>
          </a:p>
        </p:txBody>
      </p:sp>
      <p:cxnSp>
        <p:nvCxnSpPr>
          <p:cNvPr id="15" name="Straight Arrow Connector 14"/>
          <p:cNvCxnSpPr/>
          <p:nvPr/>
        </p:nvCxnSpPr>
        <p:spPr>
          <a:xfrm>
            <a:off x="3214678" y="2428868"/>
            <a:ext cx="1928826"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14942" y="3500439"/>
            <a:ext cx="2500330" cy="369332"/>
          </a:xfrm>
          <a:prstGeom prst="rect">
            <a:avLst/>
          </a:prstGeom>
          <a:noFill/>
        </p:spPr>
        <p:txBody>
          <a:bodyPr wrap="square" rtlCol="0">
            <a:spAutoFit/>
          </a:bodyPr>
          <a:lstStyle/>
          <a:p>
            <a:r>
              <a:rPr lang="en-IN" dirty="0" smtClean="0"/>
              <a:t>Single argument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3140</TotalTime>
  <Words>4723</Words>
  <Application>Microsoft Office PowerPoint</Application>
  <PresentationFormat>On-screen Show (4:3)</PresentationFormat>
  <Paragraphs>1684</Paragraphs>
  <Slides>126</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126</vt:i4>
      </vt:variant>
    </vt:vector>
  </HeadingPairs>
  <TitlesOfParts>
    <vt:vector size="131" baseType="lpstr">
      <vt:lpstr>Office Theme</vt:lpstr>
      <vt:lpstr>2_Custom Design</vt:lpstr>
      <vt:lpstr>1_Custom Design</vt:lpstr>
      <vt:lpstr>Custom Design</vt:lpstr>
      <vt:lpstr>Equation</vt:lpstr>
      <vt:lpstr>Slide 1</vt:lpstr>
      <vt:lpstr>Slide 2</vt:lpstr>
      <vt:lpstr>Introduction</vt:lpstr>
      <vt:lpstr>Rest of Analysis Phase</vt:lpstr>
      <vt:lpstr>Syntax Directed Translation(SDT)</vt:lpstr>
      <vt:lpstr>EXAMPLE</vt:lpstr>
      <vt:lpstr>SDT (Contd..)</vt:lpstr>
      <vt:lpstr>SDT (Contd..)</vt:lpstr>
      <vt:lpstr>Slide 9</vt:lpstr>
      <vt:lpstr>Syntax-Directed Definitions</vt:lpstr>
      <vt:lpstr>Slide 11</vt:lpstr>
      <vt:lpstr>Annotated Parse Tree</vt:lpstr>
      <vt:lpstr>Syntax-Directed Definitions</vt:lpstr>
      <vt:lpstr>Example</vt:lpstr>
      <vt:lpstr>Implementation of SDT</vt:lpstr>
      <vt:lpstr>SDT scheme for Desk calculator</vt:lpstr>
      <vt:lpstr>Parse Tree</vt:lpstr>
      <vt:lpstr>Parse tree with translations</vt:lpstr>
      <vt:lpstr>Implementation of Desk calculator</vt:lpstr>
      <vt:lpstr>Sequence of Moves</vt:lpstr>
      <vt:lpstr>Intermediate Code</vt:lpstr>
      <vt:lpstr>Slide 22</vt:lpstr>
      <vt:lpstr>Intermediate Representation</vt:lpstr>
      <vt:lpstr>What is intermediate code?</vt:lpstr>
      <vt:lpstr>Slide 25</vt:lpstr>
      <vt:lpstr>Postfix Notation</vt:lpstr>
      <vt:lpstr>Postfix Notation (Contd..)</vt:lpstr>
      <vt:lpstr>Example</vt:lpstr>
      <vt:lpstr>Example</vt:lpstr>
      <vt:lpstr>Evaluation of Postfix Expression</vt:lpstr>
      <vt:lpstr>Syntax-Directed translation to Postfix code</vt:lpstr>
      <vt:lpstr>Sequence of moves</vt:lpstr>
      <vt:lpstr>Syntax Tree</vt:lpstr>
      <vt:lpstr>Parse tree vs. Syntax tree</vt:lpstr>
      <vt:lpstr>Parse tree vs. Syntax tree</vt:lpstr>
      <vt:lpstr>Example </vt:lpstr>
      <vt:lpstr>Slide 37</vt:lpstr>
      <vt:lpstr>Syntax-directed construction of syntax tree</vt:lpstr>
      <vt:lpstr>Three address code</vt:lpstr>
      <vt:lpstr>Slide 40</vt:lpstr>
      <vt:lpstr>Slide 41</vt:lpstr>
      <vt:lpstr>Example</vt:lpstr>
      <vt:lpstr>Types of Three Address code</vt:lpstr>
      <vt:lpstr>Slide 44</vt:lpstr>
      <vt:lpstr>Slide 45</vt:lpstr>
      <vt:lpstr>Slide 46</vt:lpstr>
      <vt:lpstr>Three-address statements</vt:lpstr>
      <vt:lpstr>Slide 48</vt:lpstr>
      <vt:lpstr>Quadruple</vt:lpstr>
      <vt:lpstr>Slide 50</vt:lpstr>
      <vt:lpstr>Triples</vt:lpstr>
      <vt:lpstr>Slide 52</vt:lpstr>
      <vt:lpstr>Triples Eg.</vt:lpstr>
      <vt:lpstr>Slide 54</vt:lpstr>
      <vt:lpstr>Indirect Triples</vt:lpstr>
      <vt:lpstr>Slide 56</vt:lpstr>
      <vt:lpstr>Problem</vt:lpstr>
      <vt:lpstr>Slide 58</vt:lpstr>
      <vt:lpstr>Implementation</vt:lpstr>
      <vt:lpstr>Slide 60</vt:lpstr>
      <vt:lpstr>Why IR?</vt:lpstr>
      <vt:lpstr>Slide 62</vt:lpstr>
      <vt:lpstr>Next Topics</vt:lpstr>
      <vt:lpstr>Translation of Assignment Statement</vt:lpstr>
      <vt:lpstr>SDT into Three address code</vt:lpstr>
      <vt:lpstr>Slide 66</vt:lpstr>
      <vt:lpstr>Slide 67</vt:lpstr>
      <vt:lpstr>Trace of Syntax-directed translation</vt:lpstr>
      <vt:lpstr>Assignment Statement with mixed types</vt:lpstr>
      <vt:lpstr>Slide 70</vt:lpstr>
      <vt:lpstr>Example</vt:lpstr>
      <vt:lpstr>Semantic rule for E    →  E1 op E2</vt:lpstr>
      <vt:lpstr>Boolean Expressions</vt:lpstr>
      <vt:lpstr>Boolean Expressions (Contd..)</vt:lpstr>
      <vt:lpstr>Methods of Translating Boolean Expressions</vt:lpstr>
      <vt:lpstr>Translation into three-address code</vt:lpstr>
      <vt:lpstr>Numerical Representation</vt:lpstr>
      <vt:lpstr>Numerical Representation</vt:lpstr>
      <vt:lpstr>Semantic Rules for Boolean Expression</vt:lpstr>
      <vt:lpstr>Slide 80</vt:lpstr>
      <vt:lpstr>Slide 81</vt:lpstr>
      <vt:lpstr>Translation of A&lt; B or C</vt:lpstr>
      <vt:lpstr>Control Flow Representation</vt:lpstr>
      <vt:lpstr>Attributes used</vt:lpstr>
      <vt:lpstr>Slide 85</vt:lpstr>
      <vt:lpstr>Example</vt:lpstr>
      <vt:lpstr>Slide 87</vt:lpstr>
      <vt:lpstr>Backpatching</vt:lpstr>
      <vt:lpstr>Backpatching</vt:lpstr>
      <vt:lpstr>Code for While-do Statement</vt:lpstr>
      <vt:lpstr>Code for While-do Statement</vt:lpstr>
      <vt:lpstr>Code for do-while Statement</vt:lpstr>
      <vt:lpstr>Slide 93</vt:lpstr>
      <vt:lpstr>Case Statements</vt:lpstr>
      <vt:lpstr>Slide 95</vt:lpstr>
      <vt:lpstr>Slide 96</vt:lpstr>
      <vt:lpstr>Code for Switch-case Statement</vt:lpstr>
      <vt:lpstr>Procedure Calls</vt:lpstr>
      <vt:lpstr>Procedure Calls</vt:lpstr>
      <vt:lpstr>Syntax-Directed Translation</vt:lpstr>
      <vt:lpstr>Parse Tree</vt:lpstr>
      <vt:lpstr>Example</vt:lpstr>
      <vt:lpstr>Slide 103</vt:lpstr>
      <vt:lpstr>Symbol Table </vt:lpstr>
      <vt:lpstr>Slide 105</vt:lpstr>
      <vt:lpstr>Symbol Table entries</vt:lpstr>
      <vt:lpstr>Slide 107</vt:lpstr>
      <vt:lpstr>Operations of Symbol table</vt:lpstr>
      <vt:lpstr>Insert</vt:lpstr>
      <vt:lpstr>Lookup </vt:lpstr>
      <vt:lpstr>Implementation</vt:lpstr>
      <vt:lpstr>List </vt:lpstr>
      <vt:lpstr>Slide 113</vt:lpstr>
      <vt:lpstr>Slide 114</vt:lpstr>
      <vt:lpstr>Slide 115</vt:lpstr>
      <vt:lpstr>Hash Tables for Symbol Tables</vt:lpstr>
      <vt:lpstr>Slide 117</vt:lpstr>
      <vt:lpstr>Representing Scope Information</vt:lpstr>
      <vt:lpstr>Slide 119</vt:lpstr>
      <vt:lpstr>Binary Search Tree</vt:lpstr>
      <vt:lpstr>Data structure for symbol table</vt:lpstr>
      <vt:lpstr>Slide 122</vt:lpstr>
      <vt:lpstr>Slide 123</vt:lpstr>
      <vt:lpstr>Improvised Symbol Table Structure</vt:lpstr>
      <vt:lpstr>Improvised Symbol Table Structure</vt:lpstr>
      <vt:lpstr>Slide 126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ankayarkanni b</dc:creator>
  <cp:lastModifiedBy>ankayarkanni b</cp:lastModifiedBy>
  <cp:revision>289</cp:revision>
  <dcterms:created xsi:type="dcterms:W3CDTF">2020-08-07T13:56:26Z</dcterms:created>
  <dcterms:modified xsi:type="dcterms:W3CDTF">2020-10-15T03:17:15Z</dcterms:modified>
</cp:coreProperties>
</file>