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6" r:id="rId18"/>
    <p:sldId id="288" r:id="rId19"/>
    <p:sldId id="256" r:id="rId20"/>
    <p:sldId id="261" r:id="rId21"/>
    <p:sldId id="262" r:id="rId22"/>
    <p:sldId id="263" r:id="rId23"/>
    <p:sldId id="264" r:id="rId24"/>
    <p:sldId id="265" r:id="rId25"/>
    <p:sldId id="260" r:id="rId26"/>
    <p:sldId id="267" r:id="rId27"/>
    <p:sldId id="266" r:id="rId28"/>
    <p:sldId id="268" r:id="rId29"/>
    <p:sldId id="270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804E8-D524-4D69-B3A3-B40756BCA83E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A0931-E272-4E98-9E91-0C1BA525D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3861-BD78-4CBF-89B9-2A8AFF46736C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A461-6A92-4411-9ED9-676E8A726F3A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192C-79A5-4376-A206-A573D6DD947B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2B5-71F9-49C5-9BFE-B195AA7EF499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02078" y="0"/>
            <a:ext cx="841922" cy="785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E25-C93B-4D38-AFC8-0243BEE86CBC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287A-7975-4838-963E-76D3C0E9CB8D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259A-4282-422B-AC0A-588F10E41C32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A008-B316-4370-AA6B-39EA4A431714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04A4-EBA3-4F7E-A260-2A18135356BA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EE90-ED7D-42EE-9C77-6F3C195CBC95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AA5-6DB7-4B29-A56B-7736117BF14A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C552-866A-4C3B-8299-2B95688BA672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C17B-9EDD-4FF1-834D-709D1DC1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72125"/>
          </a:xfrm>
        </p:spPr>
        <p:txBody>
          <a:bodyPr/>
          <a:lstStyle/>
          <a:p>
            <a:pPr algn="ctr">
              <a:buFont typeface="Arial" charset="0"/>
              <a:buNone/>
            </a:pPr>
            <a:endParaRPr lang="en-IN" dirty="0" smtClean="0"/>
          </a:p>
          <a:p>
            <a:pPr algn="ctr">
              <a:buFont typeface="Arial" charset="0"/>
              <a:buNone/>
            </a:pPr>
            <a:endParaRPr lang="en-IN" dirty="0" smtClean="0"/>
          </a:p>
          <a:p>
            <a:pPr algn="ctr">
              <a:buFont typeface="Arial" charset="0"/>
              <a:buNone/>
            </a:pPr>
            <a:endParaRPr lang="en-IN" dirty="0" smtClean="0"/>
          </a:p>
          <a:p>
            <a:pPr algn="ctr">
              <a:buFont typeface="Arial" charset="0"/>
              <a:buNone/>
            </a:pPr>
            <a:r>
              <a:rPr lang="en-IN" sz="4000" b="1" dirty="0" smtClean="0">
                <a:solidFill>
                  <a:srgbClr val="FF0000"/>
                </a:solidFill>
              </a:rPr>
              <a:t>DOMINATORS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1D2587-2D84-440D-9A36-48C19F5E0822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CEFD9-BC1B-4461-86A0-426077C2C2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457200" y="214313"/>
            <a:ext cx="8229600" cy="591185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sz="2400" b="1" smtClean="0"/>
              <a:t>Algorithm: Constructing the natural loop of a back edge</a:t>
            </a:r>
            <a:r>
              <a:rPr lang="en-US" sz="2400" smtClean="0"/>
              <a:t>.</a:t>
            </a:r>
          </a:p>
          <a:p>
            <a:pPr algn="just">
              <a:buFont typeface="Arial" charset="0"/>
              <a:buNone/>
            </a:pPr>
            <a:endParaRPr lang="en-US" sz="2400" smtClean="0"/>
          </a:p>
          <a:p>
            <a:pPr algn="just">
              <a:buFont typeface="Arial" charset="0"/>
              <a:buNone/>
            </a:pPr>
            <a:r>
              <a:rPr lang="en-US" sz="2400" b="1" smtClean="0"/>
              <a:t>Input</a:t>
            </a:r>
            <a:r>
              <a:rPr lang="en-US" sz="2400" smtClean="0"/>
              <a:t>: A flow graph G and a back edge n→d.</a:t>
            </a:r>
          </a:p>
          <a:p>
            <a:pPr algn="just">
              <a:buFont typeface="Arial" charset="0"/>
              <a:buNone/>
            </a:pPr>
            <a:r>
              <a:rPr lang="en-US" sz="2400" b="1" smtClean="0"/>
              <a:t>Output</a:t>
            </a:r>
            <a:r>
              <a:rPr lang="en-US" sz="2400" smtClean="0"/>
              <a:t>: The set loop consisting of all nodes in the natural loop 	    n→d.</a:t>
            </a:r>
          </a:p>
          <a:p>
            <a:pPr algn="just">
              <a:buFont typeface="Arial" charset="0"/>
              <a:buNone/>
            </a:pPr>
            <a:r>
              <a:rPr lang="en-US" sz="2400" b="1" smtClean="0"/>
              <a:t>Method</a:t>
            </a:r>
            <a:r>
              <a:rPr lang="en-US" sz="2400" smtClean="0"/>
              <a:t>: </a:t>
            </a:r>
          </a:p>
          <a:p>
            <a:pPr lvl="1" algn="just"/>
            <a:r>
              <a:rPr lang="en-US" sz="2400" smtClean="0"/>
              <a:t>Use stacking algorithm to consider each node m in loop.</a:t>
            </a:r>
          </a:p>
          <a:p>
            <a:pPr lvl="1" algn="just"/>
            <a:r>
              <a:rPr lang="en-IN" sz="2400" smtClean="0"/>
              <a:t>Other than d to make sure that m’s predecessors are also placed in loop.</a:t>
            </a:r>
          </a:p>
          <a:p>
            <a:pPr lvl="1" algn="just"/>
            <a:r>
              <a:rPr lang="en-US" sz="2400" smtClean="0"/>
              <a:t>Each node in loop, except for d, is placed once on stack, so its predecessors will be examined. </a:t>
            </a:r>
          </a:p>
          <a:p>
            <a:pPr algn="just">
              <a:buFont typeface="Arial" charset="0"/>
              <a:buNone/>
            </a:pPr>
            <a:r>
              <a:rPr lang="en-US" sz="2400" smtClean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B5CA82-020B-4745-BCB1-B38EDCEE82E1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5868B-4309-4361-9219-528C73E983F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42938"/>
          </a:xfrm>
        </p:spPr>
        <p:txBody>
          <a:bodyPr>
            <a:normAutofit fontScale="90000"/>
          </a:bodyPr>
          <a:lstStyle/>
          <a:p>
            <a:r>
              <a:rPr lang="en-IN" sz="4000" smtClean="0"/>
              <a:t>Algorithm:Constructing the natural loop</a:t>
            </a:r>
            <a:endParaRPr lang="en-US" sz="4000" smtClean="0"/>
          </a:p>
        </p:txBody>
      </p:sp>
      <p:sp>
        <p:nvSpPr>
          <p:cNvPr id="7178" name="Content Placeholder 2"/>
          <p:cNvSpPr>
            <a:spLocks noGrp="1"/>
          </p:cNvSpPr>
          <p:nvPr>
            <p:ph idx="1"/>
          </p:nvPr>
        </p:nvSpPr>
        <p:spPr>
          <a:xfrm>
            <a:off x="285750" y="857250"/>
            <a:ext cx="8401050" cy="5429250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Procedure insert(m);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 if m is not in loop then 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	begin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		 loop := loop U {m};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 		push m onto stack 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	end;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dirty="0" smtClean="0"/>
              <a:t>/* main program follows*/</a:t>
            </a:r>
            <a:endParaRPr lang="en-US" sz="2400" dirty="0" smtClean="0"/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stack : = empty;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loop : = {d};			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insert(n);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while stack is not empty do 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	begin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		pop m, the first element of stack, off stack; 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		for each predecessor p of m do insert(p)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	end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endParaRPr lang="en-US" sz="2400" dirty="0" smtClean="0"/>
          </a:p>
          <a:p>
            <a:pPr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B5CA82-020B-4745-BCB1-B38EDCEE82E1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69F7C-5CE1-43E3-AB4D-6134D19DDD9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18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0" y="1428750"/>
            <a:ext cx="2714625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785813"/>
          </a:xfrm>
        </p:spPr>
        <p:txBody>
          <a:bodyPr/>
          <a:lstStyle/>
          <a:p>
            <a:r>
              <a:rPr lang="en-US" smtClean="0"/>
              <a:t>Finding Dominators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14350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sz="2400" b="1" smtClean="0"/>
              <a:t>Input:</a:t>
            </a:r>
            <a:r>
              <a:rPr lang="en-US" sz="2400" smtClean="0"/>
              <a:t> A flow graph G with set of nodes N, set of edges E and initial node n</a:t>
            </a:r>
            <a:r>
              <a:rPr lang="en-US" sz="2400" baseline="-25000" smtClean="0"/>
              <a:t>0</a:t>
            </a:r>
            <a:r>
              <a:rPr lang="en-US" sz="2400" smtClean="0"/>
              <a:t> .</a:t>
            </a:r>
            <a:endParaRPr lang="en-US" sz="2400" baseline="-25000" smtClean="0"/>
          </a:p>
          <a:p>
            <a:pPr algn="just">
              <a:buFont typeface="Arial" charset="0"/>
              <a:buNone/>
            </a:pPr>
            <a:r>
              <a:rPr lang="en-US" sz="2400" b="1" smtClean="0"/>
              <a:t>Output: </a:t>
            </a:r>
            <a:r>
              <a:rPr lang="en-US" sz="2400" smtClean="0"/>
              <a:t>The Relation </a:t>
            </a:r>
            <a:r>
              <a:rPr lang="en-US" sz="2400" b="1" smtClean="0"/>
              <a:t>DOM</a:t>
            </a:r>
          </a:p>
          <a:p>
            <a:pPr algn="just">
              <a:buFont typeface="Arial" charset="0"/>
              <a:buNone/>
            </a:pPr>
            <a:r>
              <a:rPr lang="en-US" sz="2400" b="1" smtClean="0"/>
              <a:t>Method: </a:t>
            </a:r>
            <a:r>
              <a:rPr lang="en-US" sz="2400" smtClean="0"/>
              <a:t>Compute D(n),set of dominators for n.</a:t>
            </a:r>
            <a:endParaRPr lang="en-US" sz="2400" b="1" smtClean="0"/>
          </a:p>
          <a:p>
            <a:pPr algn="just">
              <a:spcBef>
                <a:spcPct val="0"/>
              </a:spcBef>
              <a:buFont typeface="Arial" charset="0"/>
              <a:buNone/>
            </a:pPr>
            <a:endParaRPr lang="en-US" sz="2400" b="1" smtClean="0"/>
          </a:p>
          <a:p>
            <a:pPr algn="just">
              <a:buFont typeface="Arial" charset="0"/>
              <a:buNone/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F6694C-1E46-4D76-99C0-35CE0DC49FBB}" type="datetime4">
              <a:rPr lang="en-US" smtClean="0"/>
              <a:pPr>
                <a:defRPr/>
              </a:pPr>
              <a:t>October 26,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A3AD1-AD4B-4D86-8F9B-4861183B31C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439737"/>
          </a:xfrm>
        </p:spPr>
        <p:txBody>
          <a:bodyPr>
            <a:normAutofit fontScale="90000"/>
          </a:bodyPr>
          <a:lstStyle/>
          <a:p>
            <a:r>
              <a:rPr lang="en-US" smtClean="0"/>
              <a:t>Dominator Computing Algorithm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786438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b="1" dirty="0" smtClean="0"/>
              <a:t>begin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dirty="0" smtClean="0"/>
              <a:t>	D(</a:t>
            </a:r>
            <a:r>
              <a:rPr lang="en-US" sz="2400" dirty="0" smtClean="0"/>
              <a:t>n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)={n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}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dirty="0" smtClean="0"/>
              <a:t> 	</a:t>
            </a:r>
            <a:r>
              <a:rPr lang="en-IN" sz="2400" b="1" dirty="0" smtClean="0"/>
              <a:t>for</a:t>
            </a:r>
            <a:r>
              <a:rPr lang="en-IN" sz="2400" dirty="0" smtClean="0"/>
              <a:t> n in N - </a:t>
            </a:r>
            <a:r>
              <a:rPr lang="en-US" sz="2400" dirty="0" smtClean="0"/>
              <a:t>{n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} </a:t>
            </a:r>
            <a:r>
              <a:rPr lang="en-US" sz="2400" b="1" dirty="0" smtClean="0"/>
              <a:t>do</a:t>
            </a:r>
            <a:r>
              <a:rPr lang="en-US" sz="2400" dirty="0" smtClean="0"/>
              <a:t> D(n)=N</a:t>
            </a:r>
            <a:endParaRPr lang="en-IN" sz="2400" b="1" dirty="0" smtClean="0"/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dirty="0" smtClean="0"/>
              <a:t>	CHANGE=</a:t>
            </a:r>
            <a:r>
              <a:rPr lang="en-IN" sz="2400" b="1" dirty="0" smtClean="0"/>
              <a:t>true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b="1" dirty="0" smtClean="0"/>
              <a:t>while</a:t>
            </a:r>
            <a:r>
              <a:rPr lang="en-IN" sz="2400" dirty="0" smtClean="0"/>
              <a:t> CHANGE </a:t>
            </a:r>
            <a:r>
              <a:rPr lang="en-IN" sz="2400" b="1" dirty="0" smtClean="0"/>
              <a:t>do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dirty="0" smtClean="0"/>
              <a:t>	</a:t>
            </a:r>
            <a:r>
              <a:rPr lang="en-IN" sz="2400" b="1" dirty="0" smtClean="0"/>
              <a:t>begin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dirty="0" smtClean="0"/>
              <a:t>		CHANGE=</a:t>
            </a:r>
            <a:r>
              <a:rPr lang="en-IN" sz="2400" b="1" dirty="0" smtClean="0"/>
              <a:t>false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dirty="0" smtClean="0"/>
              <a:t>		</a:t>
            </a:r>
            <a:r>
              <a:rPr lang="en-IN" sz="2400" b="1" dirty="0" smtClean="0"/>
              <a:t>for</a:t>
            </a:r>
            <a:r>
              <a:rPr lang="en-IN" sz="2400" dirty="0" smtClean="0"/>
              <a:t> n in N - </a:t>
            </a:r>
            <a:r>
              <a:rPr lang="en-US" sz="2400" dirty="0" smtClean="0"/>
              <a:t>{n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} </a:t>
            </a:r>
            <a:r>
              <a:rPr lang="en-US" sz="2400" b="1" dirty="0" smtClean="0"/>
              <a:t>do</a:t>
            </a:r>
            <a:r>
              <a:rPr lang="en-US" sz="2400" dirty="0" smtClean="0"/>
              <a:t> </a:t>
            </a:r>
            <a:endParaRPr lang="en-IN" sz="2400" b="1" dirty="0" smtClean="0"/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dirty="0" smtClean="0"/>
              <a:t>		       </a:t>
            </a:r>
            <a:r>
              <a:rPr lang="en-IN" sz="2400" b="1" dirty="0" smtClean="0"/>
              <a:t>begin</a:t>
            </a:r>
            <a:r>
              <a:rPr lang="en-IN" sz="2400" dirty="0" smtClean="0"/>
              <a:t>	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endParaRPr lang="en-IN" sz="2400" dirty="0" smtClean="0"/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dirty="0" smtClean="0"/>
              <a:t>	       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dirty="0" smtClean="0"/>
              <a:t>		</a:t>
            </a:r>
            <a:r>
              <a:rPr lang="en-IN" sz="2400" b="1" dirty="0" smtClean="0"/>
              <a:t>              if </a:t>
            </a:r>
            <a:r>
              <a:rPr lang="en-IN" sz="2400" dirty="0" smtClean="0"/>
              <a:t>D(n) </a:t>
            </a:r>
            <a:r>
              <a:rPr lang="en-IN" sz="2400" dirty="0" smtClean="0">
                <a:cs typeface="Calibri" pitchFamily="34" charset="0"/>
              </a:rPr>
              <a:t>≠ </a:t>
            </a:r>
            <a:r>
              <a:rPr lang="en-IN" sz="2400" dirty="0" smtClean="0"/>
              <a:t>NEWD</a:t>
            </a:r>
            <a:r>
              <a:rPr lang="en-IN" sz="2400" dirty="0" smtClean="0">
                <a:cs typeface="Calibri" pitchFamily="34" charset="0"/>
              </a:rPr>
              <a:t> </a:t>
            </a:r>
            <a:r>
              <a:rPr lang="en-IN" sz="2400" b="1" dirty="0" smtClean="0">
                <a:cs typeface="Calibri" pitchFamily="34" charset="0"/>
              </a:rPr>
              <a:t>then</a:t>
            </a:r>
            <a:r>
              <a:rPr lang="en-IN" sz="2400" dirty="0" smtClean="0">
                <a:cs typeface="Calibri" pitchFamily="34" charset="0"/>
              </a:rPr>
              <a:t> CHANGE=</a:t>
            </a:r>
            <a:r>
              <a:rPr lang="en-IN" sz="2400" b="1" dirty="0" smtClean="0">
                <a:cs typeface="Calibri" pitchFamily="34" charset="0"/>
              </a:rPr>
              <a:t>true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dirty="0" smtClean="0">
                <a:cs typeface="Calibri" pitchFamily="34" charset="0"/>
              </a:rPr>
              <a:t>			</a:t>
            </a:r>
            <a:r>
              <a:rPr lang="en-IN" sz="2400" dirty="0" smtClean="0"/>
              <a:t>D(n) </a:t>
            </a:r>
            <a:r>
              <a:rPr lang="en-IN" sz="2400" dirty="0" smtClean="0">
                <a:cs typeface="Calibri" pitchFamily="34" charset="0"/>
              </a:rPr>
              <a:t>= </a:t>
            </a:r>
            <a:r>
              <a:rPr lang="en-IN" sz="2400" dirty="0" smtClean="0"/>
              <a:t>NEWD</a:t>
            </a:r>
            <a:r>
              <a:rPr lang="en-IN" sz="2400" dirty="0" smtClean="0">
                <a:cs typeface="Calibri" pitchFamily="34" charset="0"/>
              </a:rPr>
              <a:t> </a:t>
            </a:r>
            <a:endParaRPr lang="en-IN" sz="2400" dirty="0" smtClean="0"/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dirty="0" smtClean="0"/>
              <a:t>		      </a:t>
            </a:r>
            <a:r>
              <a:rPr lang="en-IN" sz="2400" b="1" dirty="0" smtClean="0"/>
              <a:t>end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b="1" dirty="0" smtClean="0"/>
              <a:t>          end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IN" sz="2400" dirty="0" smtClean="0"/>
              <a:t> </a:t>
            </a:r>
            <a:r>
              <a:rPr lang="en-IN" sz="2400" b="1" dirty="0" smtClean="0"/>
              <a:t>end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F6694C-1E46-4D76-99C0-35CE0DC49FBB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19DD8-824B-440A-94AA-65BCB4F3F60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357445" y="3571876"/>
          <a:ext cx="3286125" cy="714375"/>
        </p:xfrm>
        <a:graphic>
          <a:graphicData uri="http://schemas.openxmlformats.org/presentationml/2006/ole">
            <p:oleObj spid="_x0000_s44034" name="Equation" r:id="rId3" imgW="1612800" imgH="457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03788" y="1428750"/>
            <a:ext cx="4027487" cy="16319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D(1)= {1}</a:t>
            </a:r>
          </a:p>
          <a:p>
            <a:r>
              <a:rPr lang="en-US" sz="2000">
                <a:latin typeface="Calibri" pitchFamily="34" charset="0"/>
              </a:rPr>
              <a:t>D(2)= {1,2}</a:t>
            </a:r>
          </a:p>
          <a:p>
            <a:r>
              <a:rPr lang="en-US" sz="2000">
                <a:latin typeface="Calibri" pitchFamily="34" charset="0"/>
              </a:rPr>
              <a:t>D(3)= {{3}</a:t>
            </a:r>
            <a:r>
              <a:rPr lang="ii-CN" altLang="en-US" sz="2000">
                <a:cs typeface="Calibri" pitchFamily="34" charset="0"/>
              </a:rPr>
              <a:t> ꓴ</a:t>
            </a:r>
            <a:r>
              <a:rPr lang="en-US" sz="2000">
                <a:latin typeface="Calibri" pitchFamily="34" charset="0"/>
              </a:rPr>
              <a:t> ({1}</a:t>
            </a:r>
            <a:r>
              <a:rPr lang="ii-CN" altLang="en-US" sz="2000">
                <a:latin typeface="Calibri" pitchFamily="34" charset="0"/>
              </a:rPr>
              <a:t> ꓵ </a:t>
            </a:r>
            <a:r>
              <a:rPr lang="en-US" altLang="ii-CN" sz="2000">
                <a:latin typeface="Calibri" pitchFamily="34" charset="0"/>
              </a:rPr>
              <a:t>{1,2} </a:t>
            </a:r>
            <a:r>
              <a:rPr lang="ii-CN" altLang="en-US" sz="2000"/>
              <a:t>ꓵ </a:t>
            </a:r>
            <a:r>
              <a:rPr lang="en-US" altLang="ii-CN" sz="2000"/>
              <a:t>{1,2…,10}}</a:t>
            </a:r>
          </a:p>
          <a:p>
            <a:r>
              <a:rPr lang="en-US" sz="2000">
                <a:latin typeface="Calibri" pitchFamily="34" charset="0"/>
                <a:cs typeface="Calibri" pitchFamily="34" charset="0"/>
              </a:rPr>
              <a:t>        ={1,3}</a:t>
            </a:r>
          </a:p>
          <a:p>
            <a:r>
              <a:rPr lang="en-US" sz="2000">
                <a:latin typeface="Calibri" pitchFamily="34" charset="0"/>
                <a:cs typeface="Calibri" pitchFamily="34" charset="0"/>
              </a:rPr>
              <a:t>Compute all?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29454" y="3714752"/>
            <a:ext cx="242889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D(1)={1}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D(2)={1,2}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D(3)={1,3}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D(4)={1,3,4}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D(5)={1,3,4,5}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D(6)={1,3,4,6}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D(7)={1,3,4,7}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D(8)={1,3,4,7,8}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D(9)={1,3,4,7,8,9}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D(10)={1,3,4,7,8,10}</a:t>
            </a:r>
            <a:endParaRPr lang="en-US" sz="2000" dirty="0"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Reducible flow graphs</a:t>
            </a:r>
            <a:endParaRPr lang="en-US" smtClean="0"/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29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smtClean="0"/>
              <a:t>Reducible flow graphs are special flow graphs, for which several code optimization transformations are especially easy to perform, </a:t>
            </a:r>
          </a:p>
          <a:p>
            <a:pPr algn="just"/>
            <a:r>
              <a:rPr lang="en-US" sz="2400" smtClean="0"/>
              <a:t>Loops are unambiguously defined, dominators can be easily calculated, data flow analysis problems can also be solved efficiently. </a:t>
            </a:r>
          </a:p>
          <a:p>
            <a:pPr algn="just"/>
            <a:r>
              <a:rPr lang="en-US" sz="2400" smtClean="0"/>
              <a:t>Exclusive use of structured flow-of-control statements such as if-then-else, while-do, continue, and break statements produces programs whose flow graphs are always reducible.</a:t>
            </a:r>
          </a:p>
          <a:p>
            <a:pPr algn="just">
              <a:buFont typeface="Arial" charset="0"/>
              <a:buNone/>
            </a:pPr>
            <a:r>
              <a:rPr lang="en-US" sz="2400" smtClean="0"/>
              <a:t> </a:t>
            </a:r>
          </a:p>
          <a:p>
            <a:pPr algn="just">
              <a:buFont typeface="Arial" charset="0"/>
              <a:buNone/>
            </a:pPr>
            <a:r>
              <a:rPr lang="en-US" sz="2400" smtClean="0"/>
              <a:t>The most important properties of reducible flow graphs are that</a:t>
            </a:r>
          </a:p>
          <a:p>
            <a:pPr algn="just">
              <a:buFont typeface="Arial" charset="0"/>
              <a:buNone/>
            </a:pPr>
            <a:r>
              <a:rPr lang="en-US" sz="2400" smtClean="0"/>
              <a:t>1.     There are no jumps into the middle of loops from outside;</a:t>
            </a:r>
          </a:p>
          <a:p>
            <a:pPr algn="just">
              <a:buFont typeface="Arial" charset="0"/>
              <a:buNone/>
            </a:pPr>
            <a:r>
              <a:rPr lang="en-US" sz="2400" smtClean="0"/>
              <a:t>2.     The only entry to a loop is through its header</a:t>
            </a:r>
          </a:p>
          <a:p>
            <a:pPr algn="just">
              <a:buFont typeface="Arial" charset="0"/>
              <a:buNone/>
            </a:pPr>
            <a:r>
              <a:rPr lang="en-US" sz="2400" b="1" smtClean="0"/>
              <a:t> </a:t>
            </a:r>
            <a:endParaRPr lang="en-US" sz="2400" smtClean="0"/>
          </a:p>
          <a:p>
            <a:pPr algn="just">
              <a:buFont typeface="Arial" charset="0"/>
              <a:buNone/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B5CA82-020B-4745-BCB1-B38EDCEE82E1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74568-5608-4D73-8FF6-8215A44A9B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r>
              <a:rPr lang="en-IN" smtClean="0"/>
              <a:t>Definition</a:t>
            </a:r>
            <a:endParaRPr lang="en-US" smtClean="0"/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pPr algn="just"/>
            <a:r>
              <a:rPr lang="en-IN" sz="2400" smtClean="0"/>
              <a:t>A flow graph G is reducible if and only if we can partition the edges into two disjoint groups, forward edges and back edges with the following properties:</a:t>
            </a:r>
          </a:p>
          <a:p>
            <a:pPr lvl="1" algn="just"/>
            <a:r>
              <a:rPr lang="en-IN" sz="2400" smtClean="0"/>
              <a:t>The forward edges form an acyclic graph in which every node can be reached from the initial node of G.</a:t>
            </a:r>
          </a:p>
          <a:p>
            <a:pPr lvl="1" algn="just"/>
            <a:r>
              <a:rPr lang="en-IN" sz="2400" smtClean="0"/>
              <a:t>The back edges consist only the edges  whose heads dominate their tails.</a:t>
            </a: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71E44E-9CE4-4B29-B0ED-EE32E38BA0CD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0DC91-8908-4DA9-90AC-E5752B6B6C8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457200" y="60325"/>
            <a:ext cx="8229600" cy="582613"/>
          </a:xfrm>
        </p:spPr>
        <p:txBody>
          <a:bodyPr>
            <a:normAutofit fontScale="90000"/>
          </a:bodyPr>
          <a:lstStyle/>
          <a:p>
            <a:r>
              <a:rPr lang="en-US" smtClean="0"/>
              <a:t>Applications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57200" y="785813"/>
            <a:ext cx="8229600" cy="5643562"/>
          </a:xfrm>
        </p:spPr>
        <p:txBody>
          <a:bodyPr/>
          <a:lstStyle/>
          <a:p>
            <a:pPr algn="just"/>
            <a:r>
              <a:rPr lang="en-US" sz="2400" smtClean="0"/>
              <a:t>Dominators have applications in compilers for computing static single assignment form. </a:t>
            </a:r>
          </a:p>
          <a:p>
            <a:pPr algn="just"/>
            <a:r>
              <a:rPr lang="en-US" sz="2400" smtClean="0"/>
              <a:t>A number of compiler optimizations can also benefit from dominators. The flow graph in this case comprises basic blocks.</a:t>
            </a:r>
          </a:p>
          <a:p>
            <a:pPr algn="just"/>
            <a:r>
              <a:rPr lang="en-US" sz="2400" smtClean="0"/>
              <a:t>Memory usage analysis can benefit from the dominator tree to easily find leaks and identify high memory usage.</a:t>
            </a:r>
          </a:p>
          <a:p>
            <a:pPr algn="just"/>
            <a:r>
              <a:rPr lang="en-US" sz="2400" smtClean="0"/>
              <a:t>In hardware systems, dominators are used for computing signal probabilities for test generation, estimating switching activities for power and noise analysis, and selecting cut points in equivalence checking.</a:t>
            </a:r>
          </a:p>
          <a:p>
            <a:pPr algn="just"/>
            <a:r>
              <a:rPr lang="en-US" sz="2400" smtClean="0"/>
              <a:t>In software systems, they are used for reducing the size of the test set in structural testing techniques such as statement and branch coverage.</a:t>
            </a:r>
          </a:p>
          <a:p>
            <a:pPr algn="just"/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B5CA82-020B-4745-BCB1-B38EDCEE82E1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27AD-127A-4D8C-9D2E-0D1CFFAADE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72125"/>
          </a:xfrm>
        </p:spPr>
        <p:txBody>
          <a:bodyPr/>
          <a:lstStyle/>
          <a:p>
            <a:pPr algn="ctr">
              <a:buFont typeface="Arial" charset="0"/>
              <a:buNone/>
            </a:pPr>
            <a:endParaRPr lang="en-IN" dirty="0" smtClean="0"/>
          </a:p>
          <a:p>
            <a:pPr algn="ctr">
              <a:buFont typeface="Arial" charset="0"/>
              <a:buNone/>
            </a:pPr>
            <a:endParaRPr lang="en-IN" dirty="0" smtClean="0"/>
          </a:p>
          <a:p>
            <a:pPr algn="ctr">
              <a:buFont typeface="Arial" charset="0"/>
              <a:buNone/>
            </a:pPr>
            <a:endParaRPr lang="en-IN" dirty="0" smtClean="0"/>
          </a:p>
          <a:p>
            <a:pPr algn="ctr">
              <a:buFont typeface="Arial" charset="0"/>
              <a:buNone/>
            </a:pPr>
            <a:r>
              <a:rPr lang="en-IN" sz="4000" b="1" dirty="0" smtClean="0">
                <a:solidFill>
                  <a:srgbClr val="FF0000"/>
                </a:solidFill>
              </a:rPr>
              <a:t>GLOBAL DATA FLOW ANALYSIS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1D2587-2D84-440D-9A36-48C19F5E0822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0117A-3ACB-4C7F-B30D-AA10A0A1397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data 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To </a:t>
            </a:r>
            <a:r>
              <a:rPr lang="en-US" sz="2400" dirty="0"/>
              <a:t>efficiently optimize the code compiler collects all the information about the program and distribute this information to each block of the flow graph. This process is known as data-flow graph analysis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Certain optimization can only be achieved by examining the entire program. It can't be achieve by examining just a portion of the program.</a:t>
            </a:r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2B5-71F9-49C5-9BFE-B195AA7EF499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2214578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dirty="0"/>
              <a:t>It is the analysis of flow of data in control flow graph, </a:t>
            </a:r>
            <a:endParaRPr lang="en-US" sz="2400" dirty="0" smtClean="0"/>
          </a:p>
          <a:p>
            <a:pPr lvl="1" algn="just" fontAlgn="base"/>
            <a:r>
              <a:rPr lang="en-US" sz="2400" dirty="0" smtClean="0"/>
              <a:t>i.e</a:t>
            </a:r>
            <a:r>
              <a:rPr lang="en-US" sz="2400" dirty="0"/>
              <a:t>., the analysis that determines the information regarding the definition and use of data in program. </a:t>
            </a:r>
          </a:p>
          <a:p>
            <a:pPr marL="449263" lvl="1" indent="-358775" algn="just" fontAlgn="base">
              <a:buFont typeface="Arial" pitchFamily="34" charset="0"/>
              <a:buChar char="•"/>
            </a:pPr>
            <a:r>
              <a:rPr lang="en-US" sz="2400" dirty="0" smtClean="0"/>
              <a:t>With </a:t>
            </a:r>
            <a:r>
              <a:rPr lang="en-US" sz="2400" dirty="0"/>
              <a:t>the help of this analysis optimization can be done. </a:t>
            </a:r>
            <a:endParaRPr lang="en-US" sz="2400" dirty="0" smtClean="0"/>
          </a:p>
          <a:p>
            <a:pPr marL="449263" lvl="1" indent="-358775" algn="just" fontAlgn="base">
              <a:buFont typeface="Arial" pitchFamily="34" charset="0"/>
              <a:buChar char="•"/>
            </a:pPr>
            <a:endParaRPr lang="en-US" sz="2400" dirty="0" smtClean="0"/>
          </a:p>
          <a:p>
            <a:pPr lvl="1" algn="just" fontAlgn="base">
              <a:buFont typeface="Arial" pitchFamily="34" charset="0"/>
              <a:buChar char="•"/>
            </a:pPr>
            <a:endParaRPr lang="en-US" sz="2000" dirty="0"/>
          </a:p>
          <a:p>
            <a:pPr algn="just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C8FB-C7AB-4295-8B50-BD9EA1EC8DE2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pic>
        <p:nvPicPr>
          <p:cNvPr id="13314" name="Picture 2" descr="https://media.geeksforgeeks.org/wp-content/uploads/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3863566" cy="392909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143372" y="2500306"/>
            <a:ext cx="47863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fontAlgn="base"/>
            <a:r>
              <a:rPr lang="en-US" sz="2000" b="1" dirty="0" smtClean="0"/>
              <a:t>Definition Point:</a:t>
            </a:r>
            <a:r>
              <a:rPr lang="en-US" sz="2000" dirty="0" smtClean="0"/>
              <a:t> a point in a program containing some definition.</a:t>
            </a:r>
          </a:p>
          <a:p>
            <a:pPr lvl="1" algn="just" fontAlgn="base"/>
            <a:r>
              <a:rPr lang="en-US" sz="2000" b="1" dirty="0" smtClean="0"/>
              <a:t>Reference Point:</a:t>
            </a:r>
            <a:r>
              <a:rPr lang="en-US" sz="2000" dirty="0" smtClean="0"/>
              <a:t> a point in a program containing a reference to a data item.</a:t>
            </a:r>
          </a:p>
          <a:p>
            <a:pPr lvl="1" algn="just" fontAlgn="base"/>
            <a:r>
              <a:rPr lang="en-US" sz="2000" b="1" dirty="0" smtClean="0"/>
              <a:t>Evaluation Point:</a:t>
            </a:r>
            <a:r>
              <a:rPr lang="en-US" sz="2000" dirty="0" smtClean="0"/>
              <a:t> a point in a program containing evaluation of expression.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439737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Loops in Flow graph</a:t>
            </a:r>
            <a:endParaRPr lang="en-US" smtClean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457200" y="785813"/>
            <a:ext cx="8229600" cy="5340350"/>
          </a:xfrm>
        </p:spPr>
        <p:txBody>
          <a:bodyPr/>
          <a:lstStyle/>
          <a:p>
            <a:pPr algn="just"/>
            <a:r>
              <a:rPr lang="en-US" sz="2400" smtClean="0"/>
              <a:t>A graph representation of three-address statements, called a flow graph, is useful for understanding code-generation algorithms.</a:t>
            </a:r>
          </a:p>
          <a:p>
            <a:pPr algn="just"/>
            <a:r>
              <a:rPr lang="en-US" sz="2400" smtClean="0"/>
              <a:t>Nodes in the flow graph represent computations, and the edges represent the flow of control.</a:t>
            </a:r>
          </a:p>
          <a:p>
            <a:pPr algn="just"/>
            <a:endParaRPr lang="en-US" sz="2400" smtClean="0"/>
          </a:p>
          <a:p>
            <a:pPr algn="just"/>
            <a:r>
              <a:rPr lang="en-IN" sz="2400" smtClean="0"/>
              <a:t>In order to define what constitutes a loop in a flow graph may require to define:</a:t>
            </a:r>
          </a:p>
          <a:p>
            <a:pPr lvl="1" algn="just"/>
            <a:r>
              <a:rPr lang="en-IN" sz="2400" smtClean="0"/>
              <a:t>A node </a:t>
            </a:r>
            <a:r>
              <a:rPr lang="en-IN" sz="2400" b="1" smtClean="0"/>
              <a:t>dominating</a:t>
            </a:r>
            <a:r>
              <a:rPr lang="en-IN" sz="2400" smtClean="0"/>
              <a:t> another to define “natural loops”,</a:t>
            </a:r>
          </a:p>
          <a:p>
            <a:pPr lvl="1" algn="just"/>
            <a:r>
              <a:rPr lang="en-IN" sz="2400" smtClean="0"/>
              <a:t>Reducible flow graphs.</a:t>
            </a:r>
          </a:p>
          <a:p>
            <a:pPr lvl="1" algn="just"/>
            <a:endParaRPr lang="en-US" sz="2400" smtClean="0"/>
          </a:p>
          <a:p>
            <a:pPr algn="just"/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B5CA82-020B-4745-BCB1-B38EDCEE82E1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A0501-ADBC-41E4-B6F0-13BFAC012C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data 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use-definition (or </a:t>
            </a:r>
            <a:r>
              <a:rPr lang="en-US" sz="2400" b="1" dirty="0" err="1" smtClean="0"/>
              <a:t>ud</a:t>
            </a:r>
            <a:r>
              <a:rPr lang="en-US" sz="2400" b="1" dirty="0" smtClean="0"/>
              <a:t>-) </a:t>
            </a:r>
            <a:r>
              <a:rPr lang="en-US" sz="2400" b="1" dirty="0"/>
              <a:t>chaining </a:t>
            </a:r>
            <a:r>
              <a:rPr lang="en-US" sz="2400" dirty="0"/>
              <a:t>is one particular problem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IN" sz="2400" dirty="0" smtClean="0"/>
              <a:t>Given that variable A is used at point p,at which points could the value of A used at p have been defined?</a:t>
            </a:r>
            <a:endParaRPr lang="en-US" sz="2400" dirty="0"/>
          </a:p>
          <a:p>
            <a:pPr lvl="1" algn="just"/>
            <a:r>
              <a:rPr lang="en-US" sz="2400" dirty="0" smtClean="0"/>
              <a:t>By a use of variable A means any occurrence of A as an operand.</a:t>
            </a:r>
          </a:p>
          <a:p>
            <a:pPr lvl="1" algn="just"/>
            <a:r>
              <a:rPr lang="en-IN" sz="2400" dirty="0" smtClean="0"/>
              <a:t>By a definition of A means either an assignment to A or the reading of a value for a.</a:t>
            </a:r>
          </a:p>
          <a:p>
            <a:pPr lvl="1" algn="just"/>
            <a:r>
              <a:rPr lang="en-IN" sz="2400" dirty="0" smtClean="0"/>
              <a:t>By a point in a program means the position before or after any intermediate language statement.</a:t>
            </a:r>
          </a:p>
          <a:p>
            <a:pPr lvl="2" algn="just"/>
            <a:r>
              <a:rPr lang="en-IN" dirty="0" smtClean="0"/>
              <a:t>Control reaches a point just before a statement when that statement is about to be executed.</a:t>
            </a:r>
          </a:p>
          <a:p>
            <a:pPr lvl="2" algn="just"/>
            <a:r>
              <a:rPr lang="en-IN" dirty="0" smtClean="0"/>
              <a:t>Control reaches a point after a statement when that statement has just been executed.</a:t>
            </a:r>
          </a:p>
          <a:p>
            <a:pPr lvl="1"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2B5-71F9-49C5-9BFE-B195AA7EF499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Reaching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 smtClean="0"/>
              <a:t>A definition of a variable </a:t>
            </a:r>
            <a:r>
              <a:rPr lang="en-IN" sz="2400" b="1" dirty="0" smtClean="0"/>
              <a:t>A</a:t>
            </a:r>
            <a:r>
              <a:rPr lang="en-IN" sz="2400" dirty="0" smtClean="0"/>
              <a:t> reaches a point </a:t>
            </a:r>
            <a:r>
              <a:rPr lang="en-IN" sz="2400" b="1" dirty="0" smtClean="0"/>
              <a:t>p ,</a:t>
            </a:r>
            <a:r>
              <a:rPr lang="en-IN" sz="2400" dirty="0" smtClean="0"/>
              <a:t>if there is a path in the flow graph from that definition to </a:t>
            </a:r>
            <a:r>
              <a:rPr lang="en-IN" sz="2400" b="1" dirty="0" smtClean="0"/>
              <a:t>p</a:t>
            </a:r>
            <a:r>
              <a:rPr lang="en-IN" sz="2400" dirty="0" smtClean="0"/>
              <a:t>, such that no other definitions of </a:t>
            </a:r>
            <a:r>
              <a:rPr lang="en-IN" sz="2400" b="1" dirty="0" smtClean="0"/>
              <a:t>A</a:t>
            </a:r>
            <a:r>
              <a:rPr lang="en-IN" sz="2400" dirty="0" smtClean="0"/>
              <a:t> appear on the path.</a:t>
            </a:r>
          </a:p>
          <a:p>
            <a:pPr algn="just"/>
            <a:r>
              <a:rPr lang="en-IN" sz="2400" dirty="0" smtClean="0"/>
              <a:t>To determine the definitions that can reach a given point in a program requires assigning distinct number to each definition.</a:t>
            </a:r>
          </a:p>
          <a:p>
            <a:pPr algn="just"/>
            <a:r>
              <a:rPr lang="en-IN" sz="2400" dirty="0" smtClean="0"/>
              <a:t>To compute two sets for each basic block </a:t>
            </a:r>
            <a:r>
              <a:rPr lang="en-IN" sz="2400" b="1" dirty="0" smtClean="0"/>
              <a:t>B:</a:t>
            </a:r>
          </a:p>
          <a:p>
            <a:pPr lvl="1" algn="just"/>
            <a:r>
              <a:rPr lang="en-IN" sz="2400" b="1" dirty="0" smtClean="0"/>
              <a:t>GEN[B]-</a:t>
            </a:r>
            <a:r>
              <a:rPr lang="en-IN" sz="2400" dirty="0" smtClean="0"/>
              <a:t>set of generated definitions within block </a:t>
            </a:r>
            <a:r>
              <a:rPr lang="en-IN" sz="2400" b="1" dirty="0" smtClean="0"/>
              <a:t>B.</a:t>
            </a:r>
          </a:p>
          <a:p>
            <a:pPr lvl="1" algn="just"/>
            <a:r>
              <a:rPr lang="en-IN" sz="2400" b="1" dirty="0" smtClean="0"/>
              <a:t>KILL[B]- </a:t>
            </a:r>
            <a:r>
              <a:rPr lang="en-IN" sz="2400" dirty="0" smtClean="0"/>
              <a:t>set of definitions outside of </a:t>
            </a:r>
            <a:r>
              <a:rPr lang="en-IN" sz="2400" b="1" dirty="0" smtClean="0"/>
              <a:t>B</a:t>
            </a:r>
            <a:r>
              <a:rPr lang="en-IN" sz="2400" dirty="0" smtClean="0"/>
              <a:t> that define identifiers that also have definition within </a:t>
            </a:r>
            <a:r>
              <a:rPr lang="en-IN" sz="2400" b="1" dirty="0" smtClean="0"/>
              <a:t>B</a:t>
            </a:r>
            <a:r>
              <a:rPr lang="en-IN" sz="2400" dirty="0" smtClean="0"/>
              <a:t>.</a:t>
            </a:r>
          </a:p>
          <a:p>
            <a:pPr marL="360363" lvl="1" indent="-360363" algn="just">
              <a:buFont typeface="Arial" pitchFamily="34" charset="0"/>
              <a:buChar char="•"/>
            </a:pPr>
            <a:r>
              <a:rPr lang="en-IN" sz="2400" dirty="0" smtClean="0"/>
              <a:t>To compute the sets IN[B] and OUT[B]:</a:t>
            </a:r>
          </a:p>
          <a:p>
            <a:pPr marL="903288" lvl="3" indent="-363538" algn="just"/>
            <a:r>
              <a:rPr lang="en-IN" sz="2400" b="1" dirty="0" smtClean="0"/>
              <a:t>	IN[B]</a:t>
            </a:r>
            <a:r>
              <a:rPr lang="en-IN" sz="2400" dirty="0" smtClean="0"/>
              <a:t>-set of all definition reaching the point just before the first statement of block B.</a:t>
            </a:r>
          </a:p>
          <a:p>
            <a:pPr marL="812800" lvl="3" indent="-273050" algn="just"/>
            <a:r>
              <a:rPr lang="en-IN" sz="2400" b="1" dirty="0" smtClean="0"/>
              <a:t>OUT[B]</a:t>
            </a:r>
            <a:r>
              <a:rPr lang="en-IN" sz="2400" dirty="0" smtClean="0"/>
              <a:t>-set of definitions reaching the point just after the last statement of B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2B5-71F9-49C5-9BFE-B195AA7EF499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Data-Flow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 smtClean="0"/>
              <a:t>There are two sets of equations called data-flow equations, that relate </a:t>
            </a:r>
            <a:r>
              <a:rPr lang="en-IN" sz="2400" b="1" dirty="0" smtClean="0"/>
              <a:t>IN</a:t>
            </a:r>
            <a:r>
              <a:rPr lang="en-IN" sz="2400" dirty="0" smtClean="0"/>
              <a:t> and </a:t>
            </a:r>
            <a:r>
              <a:rPr lang="en-IN" sz="2400" b="1" dirty="0" smtClean="0"/>
              <a:t>OUT. They</a:t>
            </a:r>
            <a:r>
              <a:rPr lang="en-IN" sz="2400" dirty="0" smtClean="0"/>
              <a:t> are for all blocks B,</a:t>
            </a:r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The rule (1) says that a definition </a:t>
            </a:r>
            <a:r>
              <a:rPr lang="en-IN" sz="2400" b="1" dirty="0" smtClean="0"/>
              <a:t>d</a:t>
            </a:r>
            <a:r>
              <a:rPr lang="en-IN" sz="2400" dirty="0" smtClean="0"/>
              <a:t> reaches the end of the block </a:t>
            </a:r>
            <a:r>
              <a:rPr lang="en-IN" sz="2400" b="1" dirty="0" smtClean="0"/>
              <a:t>B</a:t>
            </a:r>
            <a:r>
              <a:rPr lang="en-IN" sz="2400" dirty="0" smtClean="0"/>
              <a:t> if and only if either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IN" sz="2000" b="1" dirty="0" smtClean="0"/>
              <a:t>d</a:t>
            </a:r>
            <a:r>
              <a:rPr lang="en-IN" sz="2000" dirty="0" smtClean="0"/>
              <a:t> is in </a:t>
            </a:r>
            <a:r>
              <a:rPr lang="en-IN" sz="2000" b="1" dirty="0" smtClean="0"/>
              <a:t>IN[B]</a:t>
            </a:r>
            <a:r>
              <a:rPr lang="en-IN" sz="2000" dirty="0" smtClean="0"/>
              <a:t>, </a:t>
            </a:r>
            <a:r>
              <a:rPr lang="en-IN" sz="2000" dirty="0" err="1" smtClean="0"/>
              <a:t>i.e</a:t>
            </a:r>
            <a:r>
              <a:rPr lang="en-IN" sz="2000" dirty="0" smtClean="0"/>
              <a:t> </a:t>
            </a:r>
            <a:r>
              <a:rPr lang="en-IN" sz="2000" b="1" dirty="0" smtClean="0"/>
              <a:t>d</a:t>
            </a:r>
            <a:r>
              <a:rPr lang="en-IN" sz="2000" dirty="0" smtClean="0"/>
              <a:t> reaches the beginning of </a:t>
            </a:r>
            <a:r>
              <a:rPr lang="en-IN" sz="2000" b="1" dirty="0" smtClean="0"/>
              <a:t>B</a:t>
            </a:r>
            <a:r>
              <a:rPr lang="en-IN" sz="2000" dirty="0" smtClean="0"/>
              <a:t> and is not killed by </a:t>
            </a:r>
            <a:r>
              <a:rPr lang="en-IN" sz="2000" b="1" dirty="0" smtClean="0"/>
              <a:t>B</a:t>
            </a:r>
            <a:r>
              <a:rPr lang="en-IN" sz="2000" dirty="0" smtClean="0"/>
              <a:t> ,</a:t>
            </a:r>
          </a:p>
          <a:p>
            <a:pPr marL="971550" lvl="1" indent="-514350" algn="just">
              <a:buNone/>
            </a:pPr>
            <a:r>
              <a:rPr lang="en-IN" sz="2000" dirty="0" smtClean="0"/>
              <a:t>	or</a:t>
            </a:r>
          </a:p>
          <a:p>
            <a:pPr marL="971550" lvl="1" indent="-514350" algn="just">
              <a:buAutoNum type="romanLcPeriod" startAt="2"/>
            </a:pPr>
            <a:r>
              <a:rPr lang="en-IN" sz="2000" b="1" dirty="0" smtClean="0"/>
              <a:t>d</a:t>
            </a:r>
            <a:r>
              <a:rPr lang="en-IN" sz="2000" dirty="0" smtClean="0"/>
              <a:t> is generated within </a:t>
            </a:r>
            <a:r>
              <a:rPr lang="en-IN" sz="2000" b="1" dirty="0" smtClean="0"/>
              <a:t>B</a:t>
            </a:r>
            <a:r>
              <a:rPr lang="en-IN" sz="2000" dirty="0" smtClean="0"/>
              <a:t> i.e., it appears in </a:t>
            </a:r>
            <a:r>
              <a:rPr lang="en-IN" sz="2000" b="1" dirty="0" smtClean="0"/>
              <a:t>B</a:t>
            </a:r>
            <a:r>
              <a:rPr lang="en-IN" sz="2000" dirty="0" smtClean="0"/>
              <a:t> and its identifier is not subsequently redefined within </a:t>
            </a:r>
            <a:r>
              <a:rPr lang="en-IN" sz="2000" b="1" dirty="0" smtClean="0"/>
              <a:t>B</a:t>
            </a:r>
            <a:r>
              <a:rPr lang="en-IN" sz="2000" dirty="0" smtClean="0"/>
              <a:t>.</a:t>
            </a:r>
            <a:endParaRPr lang="en-IN" sz="2000" dirty="0"/>
          </a:p>
          <a:p>
            <a:pPr marL="449263" lvl="1" indent="-449263" algn="just">
              <a:buFont typeface="Arial" pitchFamily="34" charset="0"/>
              <a:buChar char="•"/>
            </a:pPr>
            <a:r>
              <a:rPr lang="en-US" sz="2400" dirty="0" smtClean="0"/>
              <a:t>The rule (2) says that a definition reaches the beginning of the block </a:t>
            </a:r>
            <a:r>
              <a:rPr lang="en-US" sz="2400" b="1" dirty="0" smtClean="0"/>
              <a:t>B</a:t>
            </a:r>
            <a:r>
              <a:rPr lang="en-US" sz="2400" dirty="0" smtClean="0"/>
              <a:t> if and only if it reaches the end of one of its predecessors.</a:t>
            </a:r>
          </a:p>
          <a:p>
            <a:pPr marL="449263" lvl="1" indent="-449263" algn="just">
              <a:buFont typeface="Arial" pitchFamily="34" charset="0"/>
              <a:buChar char="•"/>
            </a:pPr>
            <a:endParaRPr lang="en-IN" sz="2000" dirty="0" smtClean="0"/>
          </a:p>
          <a:p>
            <a:pPr marL="971550" lvl="1" indent="-514350" algn="just">
              <a:buAutoNum type="romanLcPeriod" startAt="2"/>
            </a:pPr>
            <a:endParaRPr lang="en-IN" sz="2000" dirty="0" smtClean="0"/>
          </a:p>
          <a:p>
            <a:pPr marL="914400" lvl="1" indent="-457200" algn="just">
              <a:buNone/>
            </a:pPr>
            <a:endParaRPr lang="en-IN" sz="2000" dirty="0" smtClean="0"/>
          </a:p>
          <a:p>
            <a:pPr marL="914400" lvl="1" indent="-457200" algn="just">
              <a:buNone/>
            </a:pPr>
            <a:endParaRPr lang="en-IN" sz="2000" dirty="0" smtClean="0"/>
          </a:p>
          <a:p>
            <a:pPr marL="914400" lvl="1" indent="-457200" algn="just">
              <a:buNone/>
            </a:pPr>
            <a:endParaRPr lang="en-IN" sz="2000" dirty="0"/>
          </a:p>
          <a:p>
            <a:pPr marL="914400" lvl="1" indent="-457200" algn="just">
              <a:buNone/>
            </a:pPr>
            <a:endParaRPr lang="en-IN" sz="2000" dirty="0" smtClean="0"/>
          </a:p>
          <a:p>
            <a:pPr marL="914400" lvl="1" indent="-457200" algn="just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2B5-71F9-49C5-9BFE-B195AA7EF499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00166" y="1571612"/>
          <a:ext cx="5929354" cy="500066"/>
        </p:xfrm>
        <a:graphic>
          <a:graphicData uri="http://schemas.openxmlformats.org/presentationml/2006/ole">
            <p:oleObj spid="_x0000_s16386" name="Equation" r:id="rId3" imgW="2412720" imgH="2538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71604" y="2143116"/>
          <a:ext cx="3000396" cy="871542"/>
        </p:xfrm>
        <a:graphic>
          <a:graphicData uri="http://schemas.openxmlformats.org/presentationml/2006/ole">
            <p:oleObj spid="_x0000_s16387" name="Equation" r:id="rId4" imgW="1384200" imgH="4572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50098" y="1571612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71538" y="218592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2</a:t>
            </a:r>
            <a:r>
              <a:rPr lang="en-IN" sz="2000" dirty="0" smtClean="0"/>
              <a:t>.</a:t>
            </a:r>
            <a:endParaRPr lang="en-US" sz="2000" dirty="0"/>
          </a:p>
        </p:txBody>
      </p:sp>
      <p:sp>
        <p:nvSpPr>
          <p:cNvPr id="12" name="Right Brace 11"/>
          <p:cNvSpPr/>
          <p:nvPr/>
        </p:nvSpPr>
        <p:spPr>
          <a:xfrm rot="16200000" flipH="1">
            <a:off x="4179090" y="964391"/>
            <a:ext cx="214314" cy="214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3438" y="2071678"/>
            <a:ext cx="185738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500826" y="2214556"/>
          <a:ext cx="2095500" cy="357188"/>
        </p:xfrm>
        <a:graphic>
          <a:graphicData uri="http://schemas.openxmlformats.org/presentationml/2006/ole">
            <p:oleObj spid="_x0000_s16388" name="Equation" r:id="rId5" imgW="11937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Algorithm for Reaching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400" b="1" dirty="0" smtClean="0"/>
              <a:t>Input:</a:t>
            </a:r>
            <a:r>
              <a:rPr lang="en-IN" sz="2400" dirty="0" smtClean="0"/>
              <a:t> A flow graph for which GEN[B] and KILL[B] have been  </a:t>
            </a:r>
          </a:p>
          <a:p>
            <a:pPr algn="just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computed for each block B.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b="1" dirty="0" smtClean="0"/>
              <a:t>Output:</a:t>
            </a:r>
            <a:r>
              <a:rPr lang="en-IN" sz="2400" dirty="0" smtClean="0"/>
              <a:t> IN[B] and OUT[B] for each block B.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b="1" dirty="0" smtClean="0"/>
              <a:t>Method: </a:t>
            </a:r>
            <a:r>
              <a:rPr lang="en-IN" sz="2400" dirty="0" smtClean="0"/>
              <a:t>An iterative  approach, initializing with IN[B]=</a:t>
            </a:r>
            <a:r>
              <a:rPr lang="en-IN" sz="2400" dirty="0" smtClean="0">
                <a:latin typeface="Calibri"/>
                <a:cs typeface="Calibri"/>
              </a:rPr>
              <a:t>Ø for all B </a:t>
            </a:r>
          </a:p>
          <a:p>
            <a:pPr algn="just">
              <a:buNone/>
            </a:pPr>
            <a:r>
              <a:rPr lang="en-IN" sz="2400" dirty="0">
                <a:latin typeface="Calibri"/>
                <a:cs typeface="Calibri"/>
              </a:rPr>
              <a:t> </a:t>
            </a:r>
            <a:r>
              <a:rPr lang="en-IN" sz="2400" dirty="0" smtClean="0">
                <a:latin typeface="Calibri"/>
                <a:cs typeface="Calibri"/>
              </a:rPr>
              <a:t>                and converging to the desired values of IN and OUT.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2B5-71F9-49C5-9BFE-B195AA7EF499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IN" sz="1800" b="1" dirty="0" smtClean="0"/>
              <a:t>begin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b="1" dirty="0" smtClean="0"/>
              <a:t>for</a:t>
            </a:r>
            <a:r>
              <a:rPr lang="en-IN" sz="1800" dirty="0" smtClean="0"/>
              <a:t> each block </a:t>
            </a:r>
            <a:r>
              <a:rPr lang="en-IN" sz="1800" b="1" dirty="0" smtClean="0"/>
              <a:t>B</a:t>
            </a:r>
            <a:r>
              <a:rPr lang="en-IN" sz="1800" dirty="0" smtClean="0"/>
              <a:t> </a:t>
            </a:r>
            <a:r>
              <a:rPr lang="en-IN" sz="1800" b="1" dirty="0" smtClean="0"/>
              <a:t>do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b="1" dirty="0" smtClean="0"/>
              <a:t>begin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dirty="0" smtClean="0"/>
              <a:t>	IN[B]=</a:t>
            </a:r>
            <a:r>
              <a:rPr lang="en-IN" sz="1800" dirty="0" smtClean="0">
                <a:latin typeface="Calibri"/>
                <a:cs typeface="Calibri"/>
              </a:rPr>
              <a:t>Ø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dirty="0">
                <a:latin typeface="Calibri"/>
                <a:cs typeface="Calibri"/>
              </a:rPr>
              <a:t>	</a:t>
            </a:r>
            <a:r>
              <a:rPr lang="en-IN" sz="1800" dirty="0" smtClean="0">
                <a:latin typeface="Calibri"/>
                <a:cs typeface="Calibri"/>
              </a:rPr>
              <a:t>	OUT[B]=GEN[B]</a:t>
            </a:r>
            <a:endParaRPr lang="en-IN" sz="1800" dirty="0" smtClean="0"/>
          </a:p>
          <a:p>
            <a:pPr algn="just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b="1" dirty="0" smtClean="0"/>
              <a:t>end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dirty="0" smtClean="0"/>
              <a:t>CHANGE=</a:t>
            </a:r>
            <a:r>
              <a:rPr lang="en-IN" sz="1800" b="1" dirty="0" smtClean="0"/>
              <a:t>true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b="1" dirty="0"/>
              <a:t>w</a:t>
            </a:r>
            <a:r>
              <a:rPr lang="en-IN" sz="1800" b="1" dirty="0" smtClean="0"/>
              <a:t>hile</a:t>
            </a:r>
            <a:r>
              <a:rPr lang="en-IN" sz="1800" dirty="0" smtClean="0"/>
              <a:t> CHANGE </a:t>
            </a:r>
            <a:r>
              <a:rPr lang="en-IN" sz="1800" b="1" dirty="0" smtClean="0"/>
              <a:t>do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b="1" dirty="0" smtClean="0"/>
              <a:t>begin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dirty="0" smtClean="0"/>
              <a:t>	CHANGE=</a:t>
            </a:r>
            <a:r>
              <a:rPr lang="en-IN" sz="1800" b="1" dirty="0" smtClean="0"/>
              <a:t>false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dirty="0" smtClean="0"/>
              <a:t>	</a:t>
            </a:r>
            <a:r>
              <a:rPr lang="en-IN" sz="1800" b="1" dirty="0" smtClean="0"/>
              <a:t>for</a:t>
            </a:r>
            <a:r>
              <a:rPr lang="en-IN" sz="1800" dirty="0" smtClean="0"/>
              <a:t> each block </a:t>
            </a:r>
            <a:r>
              <a:rPr lang="en-IN" sz="1800" b="1" dirty="0" smtClean="0"/>
              <a:t>B do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dirty="0" smtClean="0"/>
              <a:t>	       </a:t>
            </a:r>
            <a:r>
              <a:rPr lang="en-IN" sz="1800" b="1" dirty="0" smtClean="0"/>
              <a:t>begin</a:t>
            </a:r>
          </a:p>
          <a:p>
            <a:pPr algn="just">
              <a:spcBef>
                <a:spcPts val="0"/>
              </a:spcBef>
              <a:buNone/>
            </a:pPr>
            <a:endParaRPr lang="en-IN" sz="1800" dirty="0"/>
          </a:p>
          <a:p>
            <a:pPr algn="just">
              <a:spcBef>
                <a:spcPts val="0"/>
              </a:spcBef>
              <a:buNone/>
            </a:pPr>
            <a:endParaRPr lang="en-IN" sz="1800" dirty="0" smtClean="0"/>
          </a:p>
          <a:p>
            <a:pPr algn="just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dirty="0" smtClean="0"/>
              <a:t>	       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dirty="0" smtClean="0"/>
              <a:t>	</a:t>
            </a:r>
            <a:r>
              <a:rPr lang="en-IN" sz="1800" b="1" dirty="0" smtClean="0"/>
              <a:t>       if </a:t>
            </a:r>
            <a:r>
              <a:rPr lang="en-IN" sz="1800" dirty="0" smtClean="0"/>
              <a:t>NEWIN</a:t>
            </a:r>
            <a:r>
              <a:rPr lang="en-IN" sz="1800" dirty="0" smtClean="0">
                <a:latin typeface="Calibri"/>
                <a:cs typeface="Calibri"/>
              </a:rPr>
              <a:t>≠IN[B] </a:t>
            </a:r>
            <a:r>
              <a:rPr lang="en-IN" sz="1800" b="1" dirty="0" smtClean="0">
                <a:latin typeface="Calibri"/>
                <a:cs typeface="Calibri"/>
              </a:rPr>
              <a:t>then</a:t>
            </a:r>
            <a:r>
              <a:rPr lang="en-IN" sz="1800" dirty="0" smtClean="0">
                <a:latin typeface="Calibri"/>
                <a:cs typeface="Calibri"/>
              </a:rPr>
              <a:t> CHANGE=</a:t>
            </a:r>
            <a:r>
              <a:rPr lang="en-IN" sz="1800" b="1" dirty="0" smtClean="0">
                <a:latin typeface="Calibri"/>
                <a:cs typeface="Calibri"/>
              </a:rPr>
              <a:t>true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dirty="0">
                <a:latin typeface="Calibri"/>
                <a:cs typeface="Calibri"/>
              </a:rPr>
              <a:t>	</a:t>
            </a:r>
            <a:r>
              <a:rPr lang="en-IN" sz="1800" dirty="0" smtClean="0">
                <a:latin typeface="Calibri"/>
                <a:cs typeface="Calibri"/>
              </a:rPr>
              <a:t>	       IN[B]=NEWIN</a:t>
            </a:r>
          </a:p>
          <a:p>
            <a:pPr algn="just">
              <a:spcBef>
                <a:spcPts val="0"/>
              </a:spcBef>
              <a:buNone/>
            </a:pPr>
            <a:endParaRPr lang="en-IN" sz="1800" dirty="0" smtClean="0">
              <a:latin typeface="Calibri"/>
              <a:cs typeface="Calibri"/>
            </a:endParaRPr>
          </a:p>
          <a:p>
            <a:pPr algn="just">
              <a:spcBef>
                <a:spcPts val="0"/>
              </a:spcBef>
              <a:buNone/>
            </a:pPr>
            <a:endParaRPr lang="en-IN" sz="1800" dirty="0" smtClean="0"/>
          </a:p>
          <a:p>
            <a:pPr algn="just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dirty="0" smtClean="0"/>
              <a:t>	      </a:t>
            </a:r>
            <a:r>
              <a:rPr lang="en-IN" sz="1800" b="1" dirty="0" smtClean="0"/>
              <a:t>end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b="1" dirty="0"/>
              <a:t> </a:t>
            </a:r>
            <a:r>
              <a:rPr lang="en-IN" sz="1800" b="1" dirty="0" smtClean="0"/>
              <a:t>         end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dirty="0"/>
              <a:t> </a:t>
            </a:r>
            <a:r>
              <a:rPr lang="en-IN" sz="1800" b="1" dirty="0" smtClean="0"/>
              <a:t>end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dirty="0" smtClean="0"/>
              <a:t>		</a:t>
            </a:r>
          </a:p>
          <a:p>
            <a:pPr algn="just">
              <a:spcBef>
                <a:spcPts val="0"/>
              </a:spcBef>
              <a:buNone/>
            </a:pPr>
            <a:endParaRPr lang="en-IN" sz="1800" dirty="0" smtClean="0"/>
          </a:p>
          <a:p>
            <a:pPr algn="just"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2B5-71F9-49C5-9BFE-B195AA7EF499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792288" y="3714753"/>
          <a:ext cx="2987675" cy="714380"/>
        </p:xfrm>
        <a:graphic>
          <a:graphicData uri="http://schemas.openxmlformats.org/presentationml/2006/ole">
            <p:oleObj spid="_x0000_s17410" name="Equation" r:id="rId3" imgW="1523880" imgH="45720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785918" y="5072077"/>
          <a:ext cx="5929312" cy="500063"/>
        </p:xfrm>
        <a:graphic>
          <a:graphicData uri="http://schemas.openxmlformats.org/presentationml/2006/ole">
            <p:oleObj spid="_x0000_s17411" name="Equation" r:id="rId4" imgW="2412720" imgH="2538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3108" y="71414"/>
            <a:ext cx="453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Algorithm to compute IN and OUT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2B5-71F9-49C5-9BFE-B195AA7EF499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 t="2389"/>
          <a:stretch>
            <a:fillRect/>
          </a:stretch>
        </p:blipFill>
        <p:spPr bwMode="auto">
          <a:xfrm>
            <a:off x="0" y="571480"/>
            <a:ext cx="357186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76695" y="1142984"/>
          <a:ext cx="5024461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92"/>
                <a:gridCol w="983056"/>
                <a:gridCol w="973997"/>
                <a:gridCol w="1310957"/>
                <a:gridCol w="97505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Block 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GEN[B]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Bit vector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KILL[B]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Bit vector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60052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{d</a:t>
                      </a:r>
                      <a:r>
                        <a:rPr lang="en-IN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,d</a:t>
                      </a:r>
                      <a:r>
                        <a:rPr lang="en-IN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11000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{d</a:t>
                      </a:r>
                      <a:r>
                        <a:rPr lang="en-IN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IN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IN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IN" b="0" baseline="0" dirty="0" smtClean="0">
                          <a:solidFill>
                            <a:schemeClr val="tx1"/>
                          </a:solidFill>
                        </a:rPr>
                        <a:t> ,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IN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IN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{d</a:t>
                      </a:r>
                      <a:r>
                        <a:rPr lang="en-IN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IN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{d</a:t>
                      </a:r>
                      <a:r>
                        <a:rPr lang="en-IN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{d</a:t>
                      </a:r>
                      <a:r>
                        <a:rPr lang="en-IN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IN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b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{d</a:t>
                      </a:r>
                      <a:r>
                        <a:rPr lang="en-IN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,d</a:t>
                      </a:r>
                      <a:r>
                        <a:rPr lang="en-IN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{d</a:t>
                      </a:r>
                      <a:r>
                        <a:rPr lang="en-IN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IN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b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{d</a:t>
                      </a:r>
                      <a:r>
                        <a:rPr lang="en-IN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,d</a:t>
                      </a:r>
                      <a:r>
                        <a:rPr lang="en-IN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01010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Ø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Ø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00166" y="5857892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 flow Graph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3570" y="571480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Gen and KILL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b="1" dirty="0" smtClean="0"/>
              <a:t>For block B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</a:t>
            </a:r>
            <a:r>
              <a:rPr lang="en-US" sz="2400" dirty="0" smtClean="0"/>
              <a:t>:</a:t>
            </a:r>
          </a:p>
          <a:p>
            <a:pPr algn="just">
              <a:buNone/>
            </a:pPr>
            <a:r>
              <a:rPr lang="en-US" sz="2400" dirty="0" smtClean="0"/>
              <a:t>	NEWIN=OUT[B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] , since 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is the only predecessor of B</a:t>
            </a:r>
            <a:r>
              <a:rPr lang="en-US" sz="2400" baseline="-25000" dirty="0" smtClean="0"/>
              <a:t>1</a:t>
            </a:r>
          </a:p>
          <a:p>
            <a:pPr algn="just">
              <a:buNone/>
            </a:pPr>
            <a:r>
              <a:rPr lang="en-US" sz="2400" baseline="-25000" dirty="0" smtClean="0"/>
              <a:t> </a:t>
            </a:r>
            <a:r>
              <a:rPr lang="en-US" sz="2400" dirty="0" smtClean="0"/>
              <a:t>     NEWIN=GEN[B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]=00100 = IN[B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] </a:t>
            </a:r>
          </a:p>
          <a:p>
            <a:pPr algn="just">
              <a:buNone/>
            </a:pPr>
            <a:r>
              <a:rPr lang="en-US" sz="2400" dirty="0" smtClean="0"/>
              <a:t>      OUT[B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] = IN[B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] – KILL[B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] + GEN[B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]</a:t>
            </a:r>
          </a:p>
          <a:p>
            <a:pPr algn="just">
              <a:buNone/>
            </a:pPr>
            <a:r>
              <a:rPr lang="en-US" sz="2400" dirty="0" smtClean="0"/>
              <a:t>		        = 00100 – 00111 + 11000</a:t>
            </a:r>
          </a:p>
          <a:p>
            <a:pPr algn="just">
              <a:buNone/>
            </a:pPr>
            <a:r>
              <a:rPr lang="en-US" sz="2400" dirty="0" smtClean="0"/>
              <a:t>		        = 11000</a:t>
            </a:r>
          </a:p>
          <a:p>
            <a:pPr algn="just">
              <a:buNone/>
            </a:pPr>
            <a:r>
              <a:rPr lang="en-US" sz="2400" b="1" dirty="0" smtClean="0"/>
              <a:t>For block B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</a:t>
            </a:r>
            <a:r>
              <a:rPr lang="en-US" sz="2400" dirty="0" smtClean="0"/>
              <a:t>:</a:t>
            </a:r>
          </a:p>
          <a:p>
            <a:pPr algn="just">
              <a:buNone/>
            </a:pPr>
            <a:r>
              <a:rPr lang="en-US" sz="2400" dirty="0" smtClean="0"/>
              <a:t>	NEWIN=OUT[B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] + OUT[B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] , since 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B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  are the  predecessor of B</a:t>
            </a:r>
            <a:r>
              <a:rPr lang="en-US" sz="2400" baseline="-25000" dirty="0" smtClean="0"/>
              <a:t>2</a:t>
            </a:r>
          </a:p>
          <a:p>
            <a:pPr algn="just">
              <a:buNone/>
            </a:pPr>
            <a:r>
              <a:rPr lang="en-US" sz="2400" baseline="-25000" dirty="0" smtClean="0"/>
              <a:t> </a:t>
            </a:r>
            <a:r>
              <a:rPr lang="en-US" sz="2400" dirty="0" smtClean="0"/>
              <a:t>      IN[B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]  = 11000 + 00000 = 11000 </a:t>
            </a:r>
          </a:p>
          <a:p>
            <a:pPr algn="just">
              <a:buNone/>
            </a:pPr>
            <a:r>
              <a:rPr lang="en-US" sz="2400" dirty="0" smtClean="0"/>
              <a:t>      OUT[B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] = IN[B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] – KILL[B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] + GEN[B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]</a:t>
            </a:r>
          </a:p>
          <a:p>
            <a:pPr algn="just">
              <a:buNone/>
            </a:pPr>
            <a:r>
              <a:rPr lang="en-US" sz="2400" dirty="0" smtClean="0"/>
              <a:t>		        = 11000 – 10000 + 00100</a:t>
            </a:r>
          </a:p>
          <a:p>
            <a:pPr algn="just">
              <a:buNone/>
            </a:pPr>
            <a:r>
              <a:rPr lang="en-US" sz="2400" dirty="0" smtClean="0"/>
              <a:t>		        = 01100</a:t>
            </a:r>
          </a:p>
          <a:p>
            <a:pPr algn="just">
              <a:buNone/>
            </a:pPr>
            <a:r>
              <a:rPr lang="en-US" sz="2400" baseline="-25000" dirty="0" smtClean="0"/>
              <a:t>		</a:t>
            </a:r>
            <a:endParaRPr lang="en-US" sz="2400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2B5-71F9-49C5-9BFE-B195AA7EF499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15206" y="1928802"/>
            <a:ext cx="8338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00100</a:t>
            </a:r>
          </a:p>
          <a:p>
            <a:r>
              <a:rPr lang="en-US" sz="2000" dirty="0" smtClean="0"/>
              <a:t>11000</a:t>
            </a:r>
          </a:p>
          <a:p>
            <a:r>
              <a:rPr lang="en-US" sz="2000" dirty="0" smtClean="0"/>
              <a:t>00000</a:t>
            </a:r>
          </a:p>
          <a:p>
            <a:endParaRPr lang="en-US" sz="2000" dirty="0"/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rot="10800000" flipH="1">
            <a:off x="7215205" y="2571744"/>
            <a:ext cx="841201" cy="1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6977094" y="1571615"/>
          <a:ext cx="2095500" cy="357187"/>
        </p:xfrm>
        <a:graphic>
          <a:graphicData uri="http://schemas.openxmlformats.org/presentationml/2006/ole">
            <p:oleObj spid="_x0000_s36866" name="Equation" r:id="rId3" imgW="1193760" imgH="203040" progId="Equation.3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388" y="1500174"/>
            <a:ext cx="2714612" cy="164307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/>
          <p:nvPr/>
        </p:nvCxnSpPr>
        <p:spPr>
          <a:xfrm>
            <a:off x="3143240" y="2571744"/>
            <a:ext cx="3286148" cy="285752"/>
          </a:xfrm>
          <a:prstGeom prst="bentConnector3">
            <a:avLst>
              <a:gd name="adj1" fmla="val -6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4286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 of IN and 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2B5-71F9-49C5-9BFE-B195AA7EF499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1071547"/>
          <a:ext cx="3429024" cy="230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09"/>
                <a:gridCol w="1223191"/>
                <a:gridCol w="1224524"/>
              </a:tblGrid>
              <a:tr h="481089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Block 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IN[B]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OUT[B]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11000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81808" y="63077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Initial pass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3438" y="1083689"/>
          <a:ext cx="3429024" cy="230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09"/>
                <a:gridCol w="1223191"/>
                <a:gridCol w="1224524"/>
              </a:tblGrid>
              <a:tr h="481089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Block 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IN[B]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OUT[B]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11000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27424" y="642918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Pass-1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7158" y="4012647"/>
          <a:ext cx="3429024" cy="230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09"/>
                <a:gridCol w="1223191"/>
                <a:gridCol w="1224524"/>
              </a:tblGrid>
              <a:tr h="481089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Block 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IN[B]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OUT[B]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11000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1144" y="3571876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Pass-2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95838" y="4048069"/>
          <a:ext cx="3429024" cy="230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09"/>
                <a:gridCol w="1223191"/>
                <a:gridCol w="1224524"/>
              </a:tblGrid>
              <a:tr h="481089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Block 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IN[B]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OUT[B]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11000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3241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79824" y="3607298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Pass-3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1438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</a:t>
            </a:r>
            <a:r>
              <a:rPr lang="en-US" dirty="0" err="1" smtClean="0"/>
              <a:t>ud</a:t>
            </a:r>
            <a:r>
              <a:rPr lang="en-US" dirty="0" smtClean="0"/>
              <a:t>-chains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From reaching definitions information we can compute </a:t>
            </a:r>
            <a:r>
              <a:rPr lang="en-US" sz="2400" dirty="0" err="1" smtClean="0"/>
              <a:t>ud</a:t>
            </a:r>
            <a:r>
              <a:rPr lang="en-US" sz="2400" dirty="0" smtClean="0"/>
              <a:t>-chains.</a:t>
            </a:r>
          </a:p>
          <a:p>
            <a:pPr algn="just"/>
            <a:r>
              <a:rPr lang="en-US" sz="2400" dirty="0" smtClean="0"/>
              <a:t>If a use of variable A is preceded in its block by a definition of A, then only the last definition of A in the block prior to this use reaches the use.</a:t>
            </a:r>
          </a:p>
          <a:p>
            <a:pPr lvl="1" algn="just"/>
            <a:r>
              <a:rPr lang="en-US" sz="2400" dirty="0" smtClean="0"/>
              <a:t>i.e. </a:t>
            </a:r>
            <a:r>
              <a:rPr lang="en-US" sz="2400" dirty="0" err="1" smtClean="0"/>
              <a:t>ud</a:t>
            </a:r>
            <a:r>
              <a:rPr lang="en-US" sz="2400" dirty="0" smtClean="0"/>
              <a:t>-chain for this use contains only one definition.</a:t>
            </a:r>
          </a:p>
          <a:p>
            <a:pPr marL="285750" lvl="1" algn="just">
              <a:buFont typeface="Arial" pitchFamily="34" charset="0"/>
              <a:buChar char="•"/>
            </a:pPr>
            <a:r>
              <a:rPr lang="en-US" sz="2400" dirty="0" smtClean="0"/>
              <a:t>If a use of A is preceded in its block B by no definition of A, then the </a:t>
            </a:r>
            <a:r>
              <a:rPr lang="en-US" sz="2400" dirty="0" err="1" smtClean="0"/>
              <a:t>ud</a:t>
            </a:r>
            <a:r>
              <a:rPr lang="en-US" sz="2400" dirty="0" smtClean="0"/>
              <a:t>-chain for this use consists of all definitions of A in IN[B].</a:t>
            </a:r>
          </a:p>
          <a:p>
            <a:pPr marL="285750" lvl="1" algn="just">
              <a:buFont typeface="Arial" pitchFamily="34" charset="0"/>
              <a:buChar char="•"/>
            </a:pPr>
            <a:r>
              <a:rPr lang="en-US" sz="2400" dirty="0" smtClean="0"/>
              <a:t>Since </a:t>
            </a:r>
            <a:r>
              <a:rPr lang="en-US" sz="2400" dirty="0" err="1" smtClean="0"/>
              <a:t>ud</a:t>
            </a:r>
            <a:r>
              <a:rPr lang="en-US" sz="2400" dirty="0" smtClean="0"/>
              <a:t>-chain take up much space, it is important for an optimizing compiler to format them compactly.</a:t>
            </a:r>
          </a:p>
          <a:p>
            <a:pPr marL="285750" lvl="1" algn="just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2B5-71F9-49C5-9BFE-B195AA7EF499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A </a:t>
            </a:r>
            <a:r>
              <a:rPr lang="en-US" sz="2400" b="1" dirty="0" smtClean="0"/>
              <a:t>Use-Definition Chain</a:t>
            </a:r>
            <a:r>
              <a:rPr lang="en-US" sz="2400" dirty="0" smtClean="0"/>
              <a:t> (</a:t>
            </a:r>
            <a:r>
              <a:rPr lang="en-US" sz="2400" i="1" dirty="0" smtClean="0"/>
              <a:t>UD Chain</a:t>
            </a:r>
            <a:r>
              <a:rPr lang="en-US" sz="2400" dirty="0" smtClean="0"/>
              <a:t>) is a data structure that consists of a use, U, of a variable, and all the definitions, D, of that variable that can reach that use without any other intervening definitions. </a:t>
            </a:r>
          </a:p>
          <a:p>
            <a:pPr algn="just"/>
            <a:r>
              <a:rPr lang="en-US" sz="2400" dirty="0" smtClean="0"/>
              <a:t>A UD Chain generally means the assignment of some value to a variable.</a:t>
            </a:r>
          </a:p>
          <a:p>
            <a:pPr algn="just"/>
            <a:r>
              <a:rPr lang="en-US" sz="2400" dirty="0" smtClean="0"/>
              <a:t>A counterpart of a </a:t>
            </a:r>
            <a:r>
              <a:rPr lang="en-US" sz="2400" i="1" dirty="0" smtClean="0"/>
              <a:t>UD Chain</a:t>
            </a:r>
            <a:r>
              <a:rPr lang="en-US" sz="2400" dirty="0" smtClean="0"/>
              <a:t> is a </a:t>
            </a:r>
            <a:r>
              <a:rPr lang="en-US" sz="2400" b="1" dirty="0" smtClean="0"/>
              <a:t>Definition-Use Chain</a:t>
            </a:r>
            <a:r>
              <a:rPr lang="en-US" sz="2400" dirty="0" smtClean="0"/>
              <a:t> (</a:t>
            </a:r>
            <a:r>
              <a:rPr lang="en-US" sz="2400" i="1" dirty="0" smtClean="0"/>
              <a:t>DU Chain</a:t>
            </a:r>
            <a:r>
              <a:rPr lang="en-US" sz="2400" dirty="0" smtClean="0"/>
              <a:t>), which consists of a definition, D, of a variable and all the uses, U, reachable from that definition without any other intervening definitions.</a:t>
            </a:r>
          </a:p>
          <a:p>
            <a:pPr algn="just"/>
            <a:r>
              <a:rPr lang="en-US" sz="2400" dirty="0" smtClean="0"/>
              <a:t>Both UD and DU chains are created by using a form of static code analysis known as data flow analysis. </a:t>
            </a:r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2B5-71F9-49C5-9BFE-B195AA7EF499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4050"/>
          </a:xfrm>
        </p:spPr>
        <p:txBody>
          <a:bodyPr>
            <a:normAutofit fontScale="90000"/>
          </a:bodyPr>
          <a:lstStyle/>
          <a:p>
            <a:r>
              <a:rPr lang="en-IN" smtClean="0"/>
              <a:t>Dominators</a:t>
            </a:r>
            <a:endParaRPr lang="en-US" smtClean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>
          <a:xfrm>
            <a:off x="457200" y="714375"/>
            <a:ext cx="8229600" cy="5411788"/>
          </a:xfrm>
        </p:spPr>
        <p:txBody>
          <a:bodyPr/>
          <a:lstStyle/>
          <a:p>
            <a:pPr algn="just"/>
            <a:r>
              <a:rPr lang="en-US" sz="2400" smtClean="0"/>
              <a:t>In  control flow graphs, a node </a:t>
            </a:r>
            <a:r>
              <a:rPr lang="en-US" sz="2400" b="1" smtClean="0"/>
              <a:t>d</a:t>
            </a:r>
            <a:r>
              <a:rPr lang="en-US" sz="2400" smtClean="0"/>
              <a:t> </a:t>
            </a:r>
            <a:r>
              <a:rPr lang="en-US" sz="2400" i="1" smtClean="0"/>
              <a:t>dominates</a:t>
            </a:r>
            <a:r>
              <a:rPr lang="en-US" sz="2400" smtClean="0"/>
              <a:t> a node </a:t>
            </a:r>
            <a:r>
              <a:rPr lang="en-US" sz="2400" b="1" smtClean="0"/>
              <a:t>n</a:t>
            </a:r>
            <a:r>
              <a:rPr lang="en-US" sz="2400" smtClean="0"/>
              <a:t>  , if every path from initial node of the flow graph to n goes through d.</a:t>
            </a:r>
          </a:p>
          <a:p>
            <a:pPr algn="just"/>
            <a:r>
              <a:rPr lang="en-US" sz="2400" smtClean="0"/>
              <a:t>Notationally, this is written as </a:t>
            </a:r>
            <a:r>
              <a:rPr lang="en-US" sz="2400" b="1" i="1" smtClean="0"/>
              <a:t>d</a:t>
            </a:r>
            <a:r>
              <a:rPr lang="en-US" sz="2400" i="1" smtClean="0"/>
              <a:t> </a:t>
            </a:r>
            <a:r>
              <a:rPr lang="en-US" sz="2400" b="1" i="1" smtClean="0"/>
              <a:t>dom</a:t>
            </a:r>
            <a:r>
              <a:rPr lang="en-US" sz="2400" i="1" smtClean="0"/>
              <a:t> </a:t>
            </a:r>
            <a:r>
              <a:rPr lang="en-US" sz="2400" b="1" i="1" smtClean="0"/>
              <a:t>n</a:t>
            </a:r>
            <a:r>
              <a:rPr lang="en-US" sz="2400" smtClean="0"/>
              <a:t> </a:t>
            </a:r>
          </a:p>
          <a:p>
            <a:pPr algn="just"/>
            <a:r>
              <a:rPr lang="en-US" sz="2400" smtClean="0"/>
              <a:t>By definition, every node dominates itself.</a:t>
            </a:r>
          </a:p>
          <a:p>
            <a:pPr algn="just"/>
            <a:r>
              <a:rPr lang="en-IN" sz="2400" smtClean="0"/>
              <a:t>The entry of a loop dominates all nodes in the loop.</a:t>
            </a: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B5CA82-020B-4745-BCB1-B38EDCEE82E1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0CA64-62F6-4204-B738-5B0D4FF5C5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Knowing the use-def and def-use chains are helpful in compiler optimizations including constant propagation and common sub-expression elimination.</a:t>
            </a:r>
          </a:p>
          <a:p>
            <a:pPr algn="just"/>
            <a:r>
              <a:rPr lang="en-US" sz="2400" dirty="0" smtClean="0"/>
              <a:t>Helpful in dead-code elimination.</a:t>
            </a:r>
          </a:p>
          <a:p>
            <a:pPr algn="just"/>
            <a:r>
              <a:rPr lang="en-US" sz="2400" dirty="0" smtClean="0"/>
              <a:t>Instruction reordering.</a:t>
            </a:r>
          </a:p>
          <a:p>
            <a:pPr algn="just"/>
            <a:r>
              <a:rPr lang="en-US" sz="2400" dirty="0" smtClean="0"/>
              <a:t>(Implementation of ) scoping/shadowing.</a:t>
            </a:r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2B5-71F9-49C5-9BFE-B195AA7EF499}" type="datetime3">
              <a:rPr lang="en-US" smtClean="0"/>
              <a:pPr/>
              <a:t>26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C17B-9EDD-4FF1-834D-709D1DC157F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285750" y="357188"/>
            <a:ext cx="4572000" cy="5929312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IN" sz="2200" b="1" smtClean="0"/>
              <a:t>Example: </a:t>
            </a:r>
            <a:r>
              <a:rPr lang="en-IN" sz="2200" smtClean="0"/>
              <a:t>Consider the flow graph,</a:t>
            </a:r>
          </a:p>
          <a:p>
            <a:pPr algn="just">
              <a:buFont typeface="Arial" charset="0"/>
              <a:buNone/>
            </a:pPr>
            <a:endParaRPr lang="en-IN" sz="2200" smtClean="0"/>
          </a:p>
          <a:p>
            <a:pPr algn="just"/>
            <a:r>
              <a:rPr lang="en-US" sz="2200" smtClean="0"/>
              <a:t>Initial node, node 1 dominates every node. </a:t>
            </a:r>
          </a:p>
          <a:p>
            <a:pPr algn="just"/>
            <a:r>
              <a:rPr lang="en-US" sz="2200" smtClean="0"/>
              <a:t>node 2 dominates itself .</a:t>
            </a:r>
          </a:p>
          <a:p>
            <a:pPr algn="just"/>
            <a:r>
              <a:rPr lang="en-US" sz="2200" smtClean="0"/>
              <a:t>node 3 dominates all but 1 and 2. </a:t>
            </a:r>
          </a:p>
          <a:p>
            <a:pPr algn="just"/>
            <a:r>
              <a:rPr lang="en-US" sz="2200" smtClean="0"/>
              <a:t>node 4 dominates all but 1,2 and 3.</a:t>
            </a:r>
          </a:p>
          <a:p>
            <a:pPr algn="just"/>
            <a:r>
              <a:rPr lang="en-US" sz="2200" smtClean="0"/>
              <a:t>node 5 and 6 dominates only themselves, since flow of control can skip around either by going through the other. </a:t>
            </a:r>
          </a:p>
          <a:p>
            <a:pPr algn="just"/>
            <a:r>
              <a:rPr lang="en-US" sz="2200" smtClean="0"/>
              <a:t>node 7 dominates 7,8 ,9 and 10.</a:t>
            </a:r>
          </a:p>
          <a:p>
            <a:pPr algn="just"/>
            <a:r>
              <a:rPr lang="en-US" sz="2200" smtClean="0"/>
              <a:t>node 8 dominates 8,9 and 10.</a:t>
            </a:r>
          </a:p>
          <a:p>
            <a:pPr algn="just"/>
            <a:r>
              <a:rPr lang="en-US" sz="2200" smtClean="0"/>
              <a:t>node 9 and 10 dominates only themselves.</a:t>
            </a:r>
          </a:p>
          <a:p>
            <a:pPr algn="just"/>
            <a:endParaRPr lang="en-US" sz="2200" smtClean="0"/>
          </a:p>
          <a:p>
            <a:pPr algn="just"/>
            <a:endParaRPr lang="en-US" sz="2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B5CA82-020B-4745-BCB1-B38EDCEE82E1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EC0A1-981C-4B53-8485-0AEAD88A1F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6429375" y="5487988"/>
            <a:ext cx="1643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Flow graph</a:t>
            </a:r>
            <a:endParaRPr lang="en-US"/>
          </a:p>
        </p:txBody>
      </p:sp>
      <p:pic>
        <p:nvPicPr>
          <p:cNvPr id="20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75" y="785813"/>
            <a:ext cx="342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285750" y="285750"/>
            <a:ext cx="8229600" cy="60721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sz="2400" smtClean="0"/>
              <a:t>	A useful  way of presenting dominator information is in a tree, called the dominator tree, in which</a:t>
            </a:r>
          </a:p>
          <a:p>
            <a:pPr lvl="1" algn="just"/>
            <a:r>
              <a:rPr lang="en-US" sz="2400" smtClean="0"/>
              <a:t>The initial node is the root.</a:t>
            </a:r>
          </a:p>
          <a:p>
            <a:pPr lvl="1" algn="just"/>
            <a:r>
              <a:rPr lang="en-US" sz="2400" smtClean="0"/>
              <a:t>The parent of each other node is its immediate dominator.</a:t>
            </a:r>
          </a:p>
          <a:p>
            <a:pPr lvl="1" algn="just"/>
            <a:r>
              <a:rPr lang="en-US" sz="2400" smtClean="0"/>
              <a:t>Each node </a:t>
            </a:r>
            <a:r>
              <a:rPr lang="en-US" sz="2400" b="1" smtClean="0"/>
              <a:t>d</a:t>
            </a:r>
            <a:r>
              <a:rPr lang="en-US" sz="2400" smtClean="0"/>
              <a:t> dominates only its descendents in the tree.</a:t>
            </a:r>
          </a:p>
          <a:p>
            <a:pPr lvl="1" algn="just"/>
            <a:r>
              <a:rPr lang="en-IN" sz="2400" smtClean="0"/>
              <a:t>All and only dominators of a node </a:t>
            </a:r>
            <a:r>
              <a:rPr lang="en-IN" sz="2400" b="1" smtClean="0"/>
              <a:t>n</a:t>
            </a:r>
            <a:r>
              <a:rPr lang="en-IN" sz="2400" smtClean="0"/>
              <a:t> will be the ancestors of </a:t>
            </a:r>
            <a:r>
              <a:rPr lang="en-IN" sz="2400" b="1" smtClean="0"/>
              <a:t>n</a:t>
            </a:r>
            <a:r>
              <a:rPr lang="en-IN" sz="2400" smtClean="0"/>
              <a:t> in the tree.</a:t>
            </a:r>
            <a:endParaRPr lang="en-US" sz="2400" smtClean="0"/>
          </a:p>
          <a:p>
            <a:pPr algn="just">
              <a:buFont typeface="Arial" charset="0"/>
              <a:buNone/>
            </a:pPr>
            <a:endParaRPr lang="en-US" sz="2400" b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B5CA82-020B-4745-BCB1-B38EDCEE82E1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BA105-450D-4464-884E-40B4C7D2694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8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313" y="3143250"/>
            <a:ext cx="457200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2363" y="5951538"/>
            <a:ext cx="2286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IN" smtClean="0"/>
              <a:t>Properties of DOM</a:t>
            </a:r>
            <a:endParaRPr lang="en-US" smtClean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500688"/>
          </a:xfrm>
        </p:spPr>
        <p:txBody>
          <a:bodyPr/>
          <a:lstStyle/>
          <a:p>
            <a:pPr algn="just"/>
            <a:r>
              <a:rPr lang="en-US" sz="2400" smtClean="0"/>
              <a:t>The existence of dominator tree follows from a property of dominators; </a:t>
            </a:r>
          </a:p>
          <a:p>
            <a:pPr algn="just"/>
            <a:r>
              <a:rPr lang="en-US" sz="2400" smtClean="0"/>
              <a:t>Each node </a:t>
            </a:r>
            <a:r>
              <a:rPr lang="en-US" sz="2400" b="1" smtClean="0"/>
              <a:t>n</a:t>
            </a:r>
            <a:r>
              <a:rPr lang="en-US" sz="2400" smtClean="0"/>
              <a:t> has a unique immediate dominator </a:t>
            </a:r>
            <a:r>
              <a:rPr lang="en-US" sz="2400" b="1" smtClean="0"/>
              <a:t>m</a:t>
            </a:r>
            <a:r>
              <a:rPr lang="en-US" sz="2400" smtClean="0"/>
              <a:t> that is the last dominator of </a:t>
            </a:r>
            <a:r>
              <a:rPr lang="en-US" sz="2400" b="1" smtClean="0"/>
              <a:t>n</a:t>
            </a:r>
            <a:r>
              <a:rPr lang="en-US" sz="2400" smtClean="0"/>
              <a:t> on any path from the initial node to </a:t>
            </a:r>
            <a:r>
              <a:rPr lang="en-US" sz="2400" b="1" smtClean="0"/>
              <a:t>n</a:t>
            </a:r>
            <a:r>
              <a:rPr lang="en-US" sz="2400" smtClean="0"/>
              <a:t>. </a:t>
            </a:r>
          </a:p>
          <a:p>
            <a:pPr algn="just"/>
            <a:r>
              <a:rPr lang="en-US" sz="2400" smtClean="0"/>
              <a:t>In terms of the </a:t>
            </a:r>
            <a:r>
              <a:rPr lang="en-US" sz="2400" b="1" smtClean="0"/>
              <a:t>dom</a:t>
            </a:r>
            <a:r>
              <a:rPr lang="en-US" sz="2400" smtClean="0"/>
              <a:t> relation, the immediate dominator </a:t>
            </a:r>
            <a:r>
              <a:rPr lang="en-US" sz="2400" b="1" smtClean="0"/>
              <a:t>m</a:t>
            </a:r>
            <a:r>
              <a:rPr lang="en-US" sz="2400" smtClean="0"/>
              <a:t> has that property that if </a:t>
            </a:r>
            <a:r>
              <a:rPr lang="en-US" sz="2400" b="1" smtClean="0"/>
              <a:t>d</a:t>
            </a:r>
            <a:r>
              <a:rPr lang="en-US" sz="2400" b="1" smtClean="0">
                <a:cs typeface="Calibri" pitchFamily="34" charset="0"/>
              </a:rPr>
              <a:t>≠</a:t>
            </a:r>
            <a:r>
              <a:rPr lang="en-US" sz="2400" b="1" smtClean="0"/>
              <a:t>n</a:t>
            </a:r>
            <a:r>
              <a:rPr lang="en-US" sz="2400" smtClean="0"/>
              <a:t> and </a:t>
            </a:r>
            <a:r>
              <a:rPr lang="en-US" sz="2400" b="1" smtClean="0"/>
              <a:t>d dom n</a:t>
            </a:r>
            <a:r>
              <a:rPr lang="en-US" sz="2400" smtClean="0"/>
              <a:t>, then </a:t>
            </a:r>
            <a:r>
              <a:rPr lang="en-US" sz="2400" b="1" smtClean="0"/>
              <a:t>d dom m</a:t>
            </a:r>
            <a:r>
              <a:rPr lang="en-US" sz="2400" smtClean="0"/>
              <a:t>.</a:t>
            </a:r>
          </a:p>
          <a:p>
            <a:pPr algn="just"/>
            <a:endParaRPr lang="en-US" sz="2400" smtClean="0"/>
          </a:p>
          <a:p>
            <a:pPr algn="just"/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B5CA82-020B-4745-BCB1-B38EDCEE82E1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1DC224-F786-4160-8B13-C7CC6D6E12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104" name="Rectangle 1"/>
          <p:cNvSpPr>
            <a:spLocks noChangeArrowheads="1"/>
          </p:cNvSpPr>
          <p:nvPr/>
        </p:nvSpPr>
        <p:spPr bwMode="auto">
          <a:xfrm>
            <a:off x="0" y="0"/>
            <a:ext cx="2349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endParaRPr lang="en-US" sz="800"/>
          </a:p>
          <a:p>
            <a:pPr algn="just" eaLnBrk="0" hangingPunct="0"/>
            <a:r>
              <a:rPr lang="en-US" sz="1400">
                <a:solidFill>
                  <a:srgbClr val="333333"/>
                </a:solidFill>
              </a:rPr>
              <a:t> </a:t>
            </a:r>
            <a:endParaRPr lang="en-US"/>
          </a:p>
        </p:txBody>
      </p:sp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2000250" y="3286125"/>
            <a:ext cx="27146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D(1)={1}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D(2)={1,2}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D(3)={1,3}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D(4)={1,3,4}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D(5)={1,3,4,5}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D(6)={1,3,4,6}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D(7)={1,3,4,7}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D(8)={1,3,4,7,8}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D(9)={1,3,4,7,8,9}</a:t>
            </a:r>
            <a:endParaRPr lang="en-US" sz="2000" dirty="0">
              <a:latin typeface="Bodoni MT" pitchFamily="18" charset="0"/>
            </a:endParaRPr>
          </a:p>
          <a:p>
            <a:pPr algn="just" eaLnBrk="0" hangingPunct="0"/>
            <a:r>
              <a:rPr lang="en-US" sz="2000" dirty="0">
                <a:solidFill>
                  <a:srgbClr val="333333"/>
                </a:solidFill>
                <a:latin typeface="Bodoni MT" pitchFamily="18" charset="0"/>
              </a:rPr>
              <a:t>D(10)={1,3,4,7,8,10}</a:t>
            </a:r>
            <a:endParaRPr lang="en-US" sz="2000" dirty="0"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IN" smtClean="0"/>
              <a:t>Properties of DOM</a:t>
            </a:r>
            <a:endParaRPr lang="en-US" smtClean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457200" y="714375"/>
            <a:ext cx="8229600" cy="5643563"/>
          </a:xfrm>
        </p:spPr>
        <p:txBody>
          <a:bodyPr/>
          <a:lstStyle/>
          <a:p>
            <a:pPr algn="just">
              <a:defRPr/>
            </a:pPr>
            <a:r>
              <a:rPr lang="en-IN" sz="2400" dirty="0" smtClean="0"/>
              <a:t>Algebraic Properties regarding the dominance relation are: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IN" sz="2400" dirty="0" smtClean="0"/>
              <a:t>Dominance is a reflexive partial </a:t>
            </a:r>
            <a:r>
              <a:rPr lang="en-IN" sz="2400" dirty="0" err="1" smtClean="0"/>
              <a:t>order.That</a:t>
            </a:r>
            <a:r>
              <a:rPr lang="en-IN" sz="2400" dirty="0" smtClean="0"/>
              <a:t> </a:t>
            </a:r>
            <a:r>
              <a:rPr lang="en-IN" sz="2400" dirty="0" err="1" smtClean="0"/>
              <a:t>is,dominance</a:t>
            </a:r>
            <a:r>
              <a:rPr lang="en-IN" sz="2400" dirty="0" smtClean="0"/>
              <a:t> is reflexive.</a:t>
            </a:r>
          </a:p>
          <a:p>
            <a:pPr marL="914400" lvl="1" indent="-457200" algn="just">
              <a:buFont typeface="Arial" charset="0"/>
              <a:buNone/>
              <a:defRPr/>
            </a:pPr>
            <a:r>
              <a:rPr lang="en-IN" sz="2400" dirty="0" smtClean="0"/>
              <a:t>			</a:t>
            </a:r>
            <a:r>
              <a:rPr lang="en-IN" sz="2400" b="1" dirty="0" smtClean="0"/>
              <a:t>a DOM a</a:t>
            </a:r>
            <a:r>
              <a:rPr lang="en-IN" sz="2400" dirty="0" smtClean="0"/>
              <a:t> for all a</a:t>
            </a:r>
          </a:p>
          <a:p>
            <a:pPr marL="914400" lvl="1" indent="-457200" algn="just">
              <a:buFont typeface="Arial" charset="0"/>
              <a:buNone/>
              <a:defRPr/>
            </a:pPr>
            <a:r>
              <a:rPr lang="en-IN" sz="2400" dirty="0" smtClean="0"/>
              <a:t>2.    </a:t>
            </a:r>
            <a:r>
              <a:rPr lang="en-IN" sz="2400" dirty="0" err="1" smtClean="0"/>
              <a:t>Antisymmetric</a:t>
            </a:r>
            <a:r>
              <a:rPr lang="en-IN" sz="2400" dirty="0" smtClean="0"/>
              <a:t> </a:t>
            </a:r>
          </a:p>
          <a:p>
            <a:pPr marL="1314450" lvl="2" indent="-457200" algn="just">
              <a:buFont typeface="Arial" charset="0"/>
              <a:buNone/>
              <a:defRPr/>
            </a:pPr>
            <a:r>
              <a:rPr lang="en-IN" dirty="0" smtClean="0"/>
              <a:t>		 </a:t>
            </a:r>
            <a:r>
              <a:rPr lang="en-IN" b="1" dirty="0" smtClean="0"/>
              <a:t>a DOM b </a:t>
            </a:r>
            <a:r>
              <a:rPr lang="en-IN" dirty="0" smtClean="0"/>
              <a:t>and </a:t>
            </a:r>
            <a:r>
              <a:rPr lang="en-IN" b="1" dirty="0" smtClean="0"/>
              <a:t>b DOM a  </a:t>
            </a:r>
            <a:r>
              <a:rPr lang="en-IN" dirty="0" smtClean="0"/>
              <a:t>implies that   a=b</a:t>
            </a:r>
          </a:p>
          <a:p>
            <a:pPr marL="1314450" lvl="2" indent="-457200" algn="just">
              <a:buFont typeface="Arial" charset="0"/>
              <a:buNone/>
              <a:defRPr/>
            </a:pPr>
            <a:endParaRPr lang="en-US" dirty="0" smtClean="0"/>
          </a:p>
          <a:p>
            <a:pPr marL="542925" lvl="2" indent="-457200" algn="just">
              <a:buFont typeface="Arial" charset="0"/>
              <a:buNone/>
              <a:defRPr/>
            </a:pPr>
            <a:r>
              <a:rPr lang="en-IN" dirty="0" smtClean="0"/>
              <a:t>      3.    Transitive</a:t>
            </a:r>
          </a:p>
          <a:p>
            <a:pPr marL="542925" lvl="2" indent="-457200" algn="just">
              <a:buFont typeface="Arial" charset="0"/>
              <a:buNone/>
              <a:defRPr/>
            </a:pPr>
            <a:r>
              <a:rPr lang="en-IN" dirty="0" smtClean="0"/>
              <a:t>			 </a:t>
            </a:r>
            <a:r>
              <a:rPr lang="en-IN" b="1" dirty="0" smtClean="0"/>
              <a:t>a DOM b </a:t>
            </a:r>
            <a:r>
              <a:rPr lang="en-IN" dirty="0" smtClean="0"/>
              <a:t>and </a:t>
            </a:r>
            <a:r>
              <a:rPr lang="en-IN" b="1" dirty="0" smtClean="0"/>
              <a:t>b DOM c  </a:t>
            </a:r>
            <a:r>
              <a:rPr lang="en-IN" dirty="0" smtClean="0"/>
              <a:t>implies that   </a:t>
            </a:r>
            <a:r>
              <a:rPr lang="en-IN" b="1" dirty="0" smtClean="0"/>
              <a:t>a DOM c</a:t>
            </a:r>
          </a:p>
          <a:p>
            <a:pPr marL="542925" lvl="2" indent="-457200" algn="just">
              <a:buFont typeface="Arial" charset="0"/>
              <a:buNone/>
              <a:defRPr/>
            </a:pPr>
            <a:endParaRPr lang="en-IN" b="1" dirty="0" smtClean="0"/>
          </a:p>
          <a:p>
            <a:pPr marL="542925" lvl="2" indent="-457200" algn="just">
              <a:buFont typeface="Arial" charset="0"/>
              <a:buNone/>
              <a:defRPr/>
            </a:pPr>
            <a:r>
              <a:rPr lang="en-IN" b="1" dirty="0" smtClean="0"/>
              <a:t>	</a:t>
            </a:r>
            <a:r>
              <a:rPr lang="en-IN" dirty="0" smtClean="0"/>
              <a:t>4.  It is possible that there may be node a and b such that   </a:t>
            </a:r>
          </a:p>
          <a:p>
            <a:pPr marL="542925" lvl="2" indent="-457200" algn="just">
              <a:buFont typeface="Arial" charset="0"/>
              <a:buNone/>
              <a:defRPr/>
            </a:pPr>
            <a:r>
              <a:rPr lang="en-IN" dirty="0" smtClean="0"/>
              <a:t>            neither a DOM b nor b DOM 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B5CA82-020B-4745-BCB1-B38EDCEE82E1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0C198-AABB-4FDE-8D74-9589069896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129" name="Rectangle 1"/>
          <p:cNvSpPr>
            <a:spLocks noChangeArrowheads="1"/>
          </p:cNvSpPr>
          <p:nvPr/>
        </p:nvSpPr>
        <p:spPr bwMode="auto">
          <a:xfrm>
            <a:off x="0" y="0"/>
            <a:ext cx="2349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endParaRPr lang="en-US" sz="800"/>
          </a:p>
          <a:p>
            <a:pPr algn="just" eaLnBrk="0" hangingPunct="0"/>
            <a:r>
              <a:rPr lang="en-US" sz="1400">
                <a:solidFill>
                  <a:srgbClr val="333333"/>
                </a:solidFill>
              </a:rPr>
              <a:t>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82613"/>
          </a:xfrm>
        </p:spPr>
        <p:txBody>
          <a:bodyPr>
            <a:normAutofit fontScale="90000"/>
          </a:bodyPr>
          <a:lstStyle/>
          <a:p>
            <a:r>
              <a:rPr lang="en-IN" smtClean="0"/>
              <a:t>Loop Detection</a:t>
            </a:r>
            <a:endParaRPr lang="en-US" smtClean="0"/>
          </a:p>
        </p:txBody>
      </p:sp>
      <p:sp>
        <p:nvSpPr>
          <p:cNvPr id="6149" name="Content Placeholder 2"/>
          <p:cNvSpPr>
            <a:spLocks noGrp="1"/>
          </p:cNvSpPr>
          <p:nvPr>
            <p:ph idx="1"/>
          </p:nvPr>
        </p:nvSpPr>
        <p:spPr>
          <a:xfrm>
            <a:off x="571500" y="714375"/>
            <a:ext cx="8229600" cy="5340350"/>
          </a:xfrm>
        </p:spPr>
        <p:txBody>
          <a:bodyPr/>
          <a:lstStyle/>
          <a:p>
            <a:pPr algn="just"/>
            <a:r>
              <a:rPr lang="en-IN" sz="2400" smtClean="0"/>
              <a:t>A good way to look for loops is to search for edges in the flow graph whose heads dominate their tail.</a:t>
            </a:r>
          </a:p>
          <a:p>
            <a:pPr lvl="1" algn="just"/>
            <a:r>
              <a:rPr lang="en-IN" sz="2400" smtClean="0"/>
              <a:t>i.e   If a</a:t>
            </a:r>
            <a:r>
              <a:rPr lang="en-IN" sz="2400" smtClean="0">
                <a:cs typeface="Calibri" pitchFamily="34" charset="0"/>
              </a:rPr>
              <a:t>→b is an edge , b is the head and a is the tail.</a:t>
            </a:r>
          </a:p>
          <a:p>
            <a:pPr lvl="1" algn="just"/>
            <a:r>
              <a:rPr lang="en-IN" sz="2400" smtClean="0">
                <a:cs typeface="Calibri" pitchFamily="34" charset="0"/>
              </a:rPr>
              <a:t>Such edges are back edges.</a:t>
            </a: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71E44E-9CE4-4B29-B0ED-EE32E38BA0CD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DD6-D909-4E54-B5D0-06C940DEFA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5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2500313"/>
            <a:ext cx="271462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71813" y="2681288"/>
            <a:ext cx="5857875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IN" sz="2200" dirty="0">
                <a:latin typeface="+mn-lt"/>
              </a:rPr>
              <a:t>The edge 7</a:t>
            </a:r>
            <a:r>
              <a:rPr lang="en-IN" sz="2200" dirty="0">
                <a:latin typeface="+mn-lt"/>
                <a:cs typeface="Calibri"/>
              </a:rPr>
              <a:t> →4  is a back edge  and  4 DOM 7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200" dirty="0">
                <a:solidFill>
                  <a:prstClr val="black"/>
                </a:solidFill>
                <a:latin typeface="Calibri"/>
              </a:rPr>
              <a:t>The edge 10</a:t>
            </a:r>
            <a:r>
              <a:rPr lang="en-IN" sz="2200" dirty="0">
                <a:solidFill>
                  <a:prstClr val="black"/>
                </a:solidFill>
                <a:latin typeface="Calibri"/>
                <a:cs typeface="Calibri"/>
              </a:rPr>
              <a:t> →7  is a back edge  and  7 DOM 10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200" dirty="0">
                <a:latin typeface="+mn-lt"/>
                <a:cs typeface="Calibri"/>
              </a:rPr>
              <a:t> similarly  4</a:t>
            </a:r>
            <a:r>
              <a:rPr lang="en-IN" sz="2200" dirty="0">
                <a:solidFill>
                  <a:prstClr val="black"/>
                </a:solidFill>
                <a:latin typeface="Calibri"/>
                <a:cs typeface="Calibri"/>
              </a:rPr>
              <a:t> →3,</a:t>
            </a:r>
            <a:r>
              <a:rPr lang="en-IN" sz="2200" dirty="0">
                <a:solidFill>
                  <a:prstClr val="black"/>
                </a:solidFill>
                <a:latin typeface="Calibri"/>
              </a:rPr>
              <a:t> 8</a:t>
            </a:r>
            <a:r>
              <a:rPr lang="en-IN" sz="2200" dirty="0">
                <a:solidFill>
                  <a:prstClr val="black"/>
                </a:solidFill>
                <a:latin typeface="Calibri"/>
                <a:cs typeface="Calibri"/>
              </a:rPr>
              <a:t> →3 and 9 → 1</a:t>
            </a:r>
          </a:p>
          <a:p>
            <a:pPr>
              <a:buFont typeface="Arial" pitchFamily="34" charset="0"/>
              <a:buChar char="•"/>
              <a:defRPr/>
            </a:pPr>
            <a:endParaRPr lang="en-IN" sz="2200" dirty="0">
              <a:solidFill>
                <a:prstClr val="black"/>
              </a:solidFill>
              <a:latin typeface="Calibri"/>
              <a:cs typeface="Calibri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2200" dirty="0">
                <a:solidFill>
                  <a:prstClr val="black"/>
                </a:solidFill>
                <a:latin typeface="Calibri"/>
                <a:cs typeface="Calibri"/>
              </a:rPr>
              <a:t>They represent the loops.</a:t>
            </a:r>
            <a:endParaRPr lang="en-IN" sz="2200" dirty="0">
              <a:latin typeface="+mn-lt"/>
              <a:cs typeface="Calibri"/>
            </a:endParaRPr>
          </a:p>
          <a:p>
            <a:pPr>
              <a:defRPr/>
            </a:pPr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82612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Natural Loops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13"/>
            <a:ext cx="8229600" cy="5643562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sz="2400" dirty="0" smtClean="0"/>
              <a:t>An useful application of dominator information is in determining the loops of a flow graph suitable for improvement. There are two essential properties of loops:</a:t>
            </a:r>
          </a:p>
          <a:p>
            <a:pPr lvl="1" algn="just">
              <a:defRPr/>
            </a:pPr>
            <a:r>
              <a:rPr lang="en-US" sz="2400" dirty="0" smtClean="0"/>
              <a:t>A loop must have a single entry point, called the header. This entry point-dominates all nodes in the loop.</a:t>
            </a:r>
          </a:p>
          <a:p>
            <a:pPr lvl="1" algn="just">
              <a:defRPr/>
            </a:pPr>
            <a:r>
              <a:rPr lang="en-US" sz="2400" dirty="0" smtClean="0"/>
              <a:t>There must be at least one way to iterate the loop(i.e.)at least one path back to the header.</a:t>
            </a:r>
          </a:p>
          <a:p>
            <a:pPr marL="285750" lvl="1" algn="just">
              <a:buFont typeface="Arial" pitchFamily="34" charset="0"/>
              <a:buChar char="•"/>
              <a:defRPr/>
            </a:pPr>
            <a:r>
              <a:rPr lang="en-US" sz="2400" dirty="0" smtClean="0"/>
              <a:t>A good way to find all the loops in a flow graph is to search for edges in the flow graph whose heads dominate their tails. </a:t>
            </a:r>
          </a:p>
          <a:p>
            <a:pPr algn="just">
              <a:defRPr/>
            </a:pPr>
            <a:r>
              <a:rPr lang="en-US" sz="2400" dirty="0" smtClean="0"/>
              <a:t>Given a back edge </a:t>
            </a:r>
            <a:r>
              <a:rPr lang="en-US" sz="2400" b="1" dirty="0" smtClean="0"/>
              <a:t>n → d</a:t>
            </a:r>
            <a:r>
              <a:rPr lang="en-US" sz="2400" dirty="0" smtClean="0"/>
              <a:t>, we can find the natural loop of the edge to be </a:t>
            </a:r>
            <a:r>
              <a:rPr lang="en-US" sz="2400" b="1" dirty="0" smtClean="0"/>
              <a:t>d</a:t>
            </a:r>
            <a:r>
              <a:rPr lang="en-US" sz="2400" dirty="0" smtClean="0"/>
              <a:t> plus the set of nodes that can reach </a:t>
            </a:r>
            <a:r>
              <a:rPr lang="en-US" sz="2400" b="1" dirty="0" smtClean="0"/>
              <a:t>n</a:t>
            </a:r>
            <a:r>
              <a:rPr lang="en-US" sz="2400" dirty="0" smtClean="0"/>
              <a:t> without going through </a:t>
            </a:r>
            <a:r>
              <a:rPr lang="en-US" sz="2400" b="1" dirty="0" smtClean="0"/>
              <a:t>d</a:t>
            </a:r>
            <a:r>
              <a:rPr lang="en-US" sz="2400" dirty="0" smtClean="0"/>
              <a:t>. </a:t>
            </a:r>
          </a:p>
          <a:p>
            <a:pPr algn="just">
              <a:defRPr/>
            </a:pPr>
            <a:r>
              <a:rPr lang="en-US" sz="2400" dirty="0" smtClean="0"/>
              <a:t>Node </a:t>
            </a:r>
            <a:r>
              <a:rPr lang="en-US" sz="2400" b="1" dirty="0" smtClean="0"/>
              <a:t>d</a:t>
            </a:r>
            <a:r>
              <a:rPr lang="en-US" sz="2400" dirty="0" smtClean="0"/>
              <a:t> is the header of the loop.</a:t>
            </a:r>
          </a:p>
          <a:p>
            <a:pPr algn="just">
              <a:buFont typeface="Arial" charset="0"/>
              <a:buNone/>
              <a:defRPr/>
            </a:pPr>
            <a:r>
              <a:rPr lang="en-US" sz="2400" dirty="0" smtClean="0"/>
              <a:t> </a:t>
            </a:r>
          </a:p>
          <a:p>
            <a:pPr algn="just">
              <a:defRPr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B5CA82-020B-4745-BCB1-B38EDCEE82E1}" type="datetime4">
              <a:rPr lang="en-US" smtClean="0"/>
              <a:pPr>
                <a:defRPr/>
              </a:pPr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SCS1303-Compiler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79A94-D6CE-4B9D-A80C-711E0831DE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1685</Words>
  <Application>Microsoft Office PowerPoint</Application>
  <PresentationFormat>On-screen Show (4:3)</PresentationFormat>
  <Paragraphs>475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Slide 1</vt:lpstr>
      <vt:lpstr>Loops in Flow graph</vt:lpstr>
      <vt:lpstr>Dominators</vt:lpstr>
      <vt:lpstr>Slide 4</vt:lpstr>
      <vt:lpstr>Slide 5</vt:lpstr>
      <vt:lpstr>Properties of DOM</vt:lpstr>
      <vt:lpstr>Properties of DOM</vt:lpstr>
      <vt:lpstr>Loop Detection</vt:lpstr>
      <vt:lpstr>Natural Loops</vt:lpstr>
      <vt:lpstr>Slide 10</vt:lpstr>
      <vt:lpstr>Algorithm:Constructing the natural loop</vt:lpstr>
      <vt:lpstr>Finding Dominators</vt:lpstr>
      <vt:lpstr>Dominator Computing Algorithm</vt:lpstr>
      <vt:lpstr>Reducible flow graphs</vt:lpstr>
      <vt:lpstr>Definition</vt:lpstr>
      <vt:lpstr>Applications</vt:lpstr>
      <vt:lpstr>Slide 17</vt:lpstr>
      <vt:lpstr>Global data flow analysis</vt:lpstr>
      <vt:lpstr>Slide 19</vt:lpstr>
      <vt:lpstr>Global data flow analysis</vt:lpstr>
      <vt:lpstr>Reaching Definitions</vt:lpstr>
      <vt:lpstr>Data-Flow Equations</vt:lpstr>
      <vt:lpstr>Algorithm for Reaching definition</vt:lpstr>
      <vt:lpstr>Slide 24</vt:lpstr>
      <vt:lpstr>Slide 25</vt:lpstr>
      <vt:lpstr>Computation</vt:lpstr>
      <vt:lpstr>Computation of IN and OUT</vt:lpstr>
      <vt:lpstr>Computing ud-chains</vt:lpstr>
      <vt:lpstr>Slide 29</vt:lpstr>
      <vt:lpstr>Applications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ankayarkanni b</dc:creator>
  <cp:lastModifiedBy>ankayarkanni b</cp:lastModifiedBy>
  <cp:revision>42</cp:revision>
  <dcterms:created xsi:type="dcterms:W3CDTF">2020-10-21T14:20:33Z</dcterms:created>
  <dcterms:modified xsi:type="dcterms:W3CDTF">2020-10-26T13:38:25Z</dcterms:modified>
</cp:coreProperties>
</file>