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40" r:id="rId2"/>
    <p:sldId id="441" r:id="rId3"/>
    <p:sldId id="442" r:id="rId4"/>
    <p:sldId id="443" r:id="rId5"/>
    <p:sldId id="400" r:id="rId6"/>
    <p:sldId id="447" r:id="rId7"/>
    <p:sldId id="401" r:id="rId8"/>
    <p:sldId id="403" r:id="rId9"/>
    <p:sldId id="450" r:id="rId10"/>
    <p:sldId id="449" r:id="rId11"/>
    <p:sldId id="448" r:id="rId12"/>
    <p:sldId id="457" r:id="rId13"/>
    <p:sldId id="458" r:id="rId14"/>
    <p:sldId id="459" r:id="rId15"/>
    <p:sldId id="460" r:id="rId16"/>
    <p:sldId id="461" r:id="rId17"/>
    <p:sldId id="462" r:id="rId18"/>
    <p:sldId id="463" r:id="rId19"/>
    <p:sldId id="464" r:id="rId20"/>
    <p:sldId id="474" r:id="rId21"/>
    <p:sldId id="475" r:id="rId22"/>
    <p:sldId id="477" r:id="rId23"/>
    <p:sldId id="478" r:id="rId24"/>
    <p:sldId id="465" r:id="rId25"/>
    <p:sldId id="466" r:id="rId26"/>
    <p:sldId id="467" r:id="rId27"/>
    <p:sldId id="481" r:id="rId28"/>
    <p:sldId id="480" r:id="rId29"/>
    <p:sldId id="482" r:id="rId30"/>
    <p:sldId id="468" r:id="rId31"/>
    <p:sldId id="469" r:id="rId32"/>
    <p:sldId id="483" r:id="rId33"/>
    <p:sldId id="470" r:id="rId34"/>
    <p:sldId id="471" r:id="rId35"/>
    <p:sldId id="493" r:id="rId36"/>
    <p:sldId id="494" r:id="rId37"/>
    <p:sldId id="486" r:id="rId38"/>
    <p:sldId id="487" r:id="rId39"/>
    <p:sldId id="488" r:id="rId40"/>
    <p:sldId id="491" r:id="rId41"/>
    <p:sldId id="489" r:id="rId42"/>
    <p:sldId id="490" r:id="rId43"/>
    <p:sldId id="45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9/17/2020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p14="http://schemas.microsoft.com/office/powerpoint/2010/main"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96D70-044E-46A3-808C-F10A69D103BC}" type="slidenum">
              <a:rPr lang="en-US" smtClean="0"/>
              <a:pPr/>
              <a:t>2</a:t>
            </a:fld>
            <a:endParaRPr lang="en-US"/>
          </a:p>
        </p:txBody>
      </p:sp>
    </p:spTree>
    <p:extLst>
      <p:ext uri="{BB962C8B-B14F-4D97-AF65-F5344CB8AC3E}">
        <p14:creationId xmlns:p14="http://schemas.microsoft.com/office/powerpoint/2010/main" val="337765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15</a:t>
            </a:fld>
            <a:endParaRPr lang="en-US" dirty="0"/>
          </a:p>
        </p:txBody>
      </p:sp>
    </p:spTree>
    <p:extLst>
      <p:ext uri="{BB962C8B-B14F-4D97-AF65-F5344CB8AC3E}">
        <p14:creationId xmlns:p14="http://schemas.microsoft.com/office/powerpoint/2010/main" val="67286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BF4A-BED7-446D-AECE-997689D08A9A}" type="datetimeFigureOut">
              <a:rPr lang="en-US" smtClean="0"/>
              <a:pPr/>
              <a:t>9/17/2020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hen%E2%80%93Sutherland" TargetMode="External"/><Relationship Id="rId7" Type="http://schemas.openxmlformats.org/officeDocument/2006/relationships/hyperlink" Target="https://en.wikipedia.org/wiki/Weiler%E2%80%93Atherton" TargetMode="External"/><Relationship Id="rId2" Type="http://schemas.openxmlformats.org/officeDocument/2006/relationships/hyperlink" Target="https://en.wikipedia.org/wiki/Line_clipping" TargetMode="External"/><Relationship Id="rId1" Type="http://schemas.openxmlformats.org/officeDocument/2006/relationships/slideLayout" Target="../slideLayouts/slideLayout2.xml"/><Relationship Id="rId6" Type="http://schemas.openxmlformats.org/officeDocument/2006/relationships/hyperlink" Target="https://en.wikipedia.org/wiki/Sutherland%E2%80%93Hodgman" TargetMode="External"/><Relationship Id="rId5" Type="http://schemas.openxmlformats.org/officeDocument/2006/relationships/hyperlink" Target="https://en.wikipedia.org/wiki/Nicholl%E2%80%93Lee%E2%80%93Nicholl" TargetMode="External"/><Relationship Id="rId4" Type="http://schemas.openxmlformats.org/officeDocument/2006/relationships/hyperlink" Target="https://en.wikipedia.org/wiki/Liang%E2%80%93Barsk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2438400"/>
          </a:xfrm>
          <a:ln>
            <a:solidFill>
              <a:srgbClr val="C00000"/>
            </a:solidFill>
          </a:ln>
        </p:spPr>
        <p:txBody>
          <a:bodyPr>
            <a:noAutofit/>
          </a:bodyPr>
          <a:lstStyle/>
          <a:p>
            <a:r>
              <a:rPr lang="en-US" sz="4800" b="1" dirty="0" smtClean="0"/>
              <a:t>Computer Graphics and Multimedia Systems</a:t>
            </a:r>
            <a:r>
              <a:rPr lang="en-US" sz="4800" dirty="0" smtClean="0"/>
              <a:t/>
            </a:r>
            <a:br>
              <a:rPr lang="en-US" sz="4800" dirty="0" smtClean="0"/>
            </a:br>
            <a:r>
              <a:rPr lang="en-IN" sz="4800" b="1" dirty="0" smtClean="0"/>
              <a:t> SCS1302</a:t>
            </a:r>
            <a:endParaRPr lang="en-US" sz="4800" dirty="0"/>
          </a:p>
        </p:txBody>
      </p:sp>
      <p:sp>
        <p:nvSpPr>
          <p:cNvPr id="3" name="Subtitle 2"/>
          <p:cNvSpPr>
            <a:spLocks noGrp="1"/>
          </p:cNvSpPr>
          <p:nvPr>
            <p:ph type="subTitle" idx="1"/>
          </p:nvPr>
        </p:nvSpPr>
        <p:spPr>
          <a:xfrm>
            <a:off x="1371600" y="4495800"/>
            <a:ext cx="6400800" cy="1143000"/>
          </a:xfrm>
          <a:ln>
            <a:solidFill>
              <a:srgbClr val="C00000"/>
            </a:solidFill>
          </a:ln>
        </p:spPr>
        <p:txBody>
          <a:bodyPr>
            <a:normAutofit/>
          </a:bodyPr>
          <a:lstStyle/>
          <a:p>
            <a:r>
              <a:rPr lang="en-US" sz="4400" dirty="0"/>
              <a:t>Unit </a:t>
            </a:r>
            <a:r>
              <a:rPr lang="en-US" sz="4400" dirty="0" smtClean="0"/>
              <a:t>2</a:t>
            </a:r>
            <a:endParaRPr lang="en-US" sz="4400" dirty="0"/>
          </a:p>
        </p:txBody>
      </p:sp>
    </p:spTree>
    <p:extLst>
      <p:ext uri="{BB962C8B-B14F-4D97-AF65-F5344CB8AC3E}">
        <p14:creationId xmlns:p14="http://schemas.microsoft.com/office/powerpoint/2010/main" val="1283198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stretch>
            <a:fillRect/>
          </a:stretch>
        </p:blipFill>
        <p:spPr>
          <a:xfrm>
            <a:off x="457200" y="274638"/>
            <a:ext cx="8305800" cy="6126162"/>
          </a:xfrm>
          <a:prstGeom prst="rect">
            <a:avLst/>
          </a:prstGeom>
          <a:ln>
            <a:solidFill>
              <a:schemeClr val="tx1"/>
            </a:solidFill>
          </a:ln>
        </p:spPr>
      </p:pic>
    </p:spTree>
    <p:extLst>
      <p:ext uri="{BB962C8B-B14F-4D97-AF65-F5344CB8AC3E}">
        <p14:creationId xmlns:p14="http://schemas.microsoft.com/office/powerpoint/2010/main" val="661043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4800" y="274638"/>
            <a:ext cx="8610600" cy="6278562"/>
          </a:xfrm>
          <a:prstGeom prst="rect">
            <a:avLst/>
          </a:prstGeom>
          <a:ln>
            <a:solidFill>
              <a:schemeClr val="tx1"/>
            </a:solidFill>
          </a:ln>
        </p:spPr>
      </p:pic>
    </p:spTree>
    <p:extLst>
      <p:ext uri="{BB962C8B-B14F-4D97-AF65-F5344CB8AC3E}">
        <p14:creationId xmlns:p14="http://schemas.microsoft.com/office/powerpoint/2010/main" val="2619958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460252"/>
          </a:xfrm>
          <a:ln>
            <a:solidFill>
              <a:schemeClr val="tx1">
                <a:lumMod val="85000"/>
                <a:lumOff val="15000"/>
              </a:schemeClr>
            </a:solidFill>
          </a:ln>
        </p:spPr>
        <p:txBody>
          <a:bodyPr>
            <a:normAutofit fontScale="90000"/>
          </a:bodyPr>
          <a:lstStyle/>
          <a:p>
            <a:pPr algn="ctr"/>
            <a:r>
              <a:rPr lang="en-IN" dirty="0" smtClean="0"/>
              <a:t/>
            </a:r>
            <a:br>
              <a:rPr lang="en-IN" dirty="0" smtClean="0"/>
            </a:br>
            <a:r>
              <a:rPr lang="en-IN" sz="3975" b="1" dirty="0"/>
              <a:t>Clipping</a:t>
            </a:r>
            <a:br>
              <a:rPr lang="en-IN" sz="3975" b="1" dirty="0"/>
            </a:br>
            <a:endParaRPr lang="en-IN" b="1" dirty="0"/>
          </a:p>
        </p:txBody>
      </p:sp>
      <p:sp>
        <p:nvSpPr>
          <p:cNvPr id="3" name="Content Placeholder 2"/>
          <p:cNvSpPr>
            <a:spLocks noGrp="1"/>
          </p:cNvSpPr>
          <p:nvPr>
            <p:ph idx="1"/>
          </p:nvPr>
        </p:nvSpPr>
        <p:spPr>
          <a:xfrm>
            <a:off x="628650" y="1794188"/>
            <a:ext cx="7886700" cy="3695784"/>
          </a:xfrm>
          <a:ln>
            <a:solidFill>
              <a:schemeClr val="tx1">
                <a:lumMod val="85000"/>
                <a:lumOff val="15000"/>
              </a:schemeClr>
            </a:solidFill>
          </a:ln>
        </p:spPr>
        <p:txBody>
          <a:bodyPr>
            <a:normAutofit fontScale="77500" lnSpcReduction="20000"/>
          </a:bodyPr>
          <a:lstStyle/>
          <a:p>
            <a:pPr algn="just"/>
            <a:r>
              <a:rPr lang="en-IN" dirty="0"/>
              <a:t>When we have to display a large portion of the picture, then not only scaling &amp; translation is necessary, the visible part of picture is also identified. This process is not easy. Certain parts of the image are inside, while others are partially inside. The lines or elements which are partially visible will be omitted.</a:t>
            </a:r>
          </a:p>
          <a:p>
            <a:pPr algn="just"/>
            <a:r>
              <a:rPr lang="en-IN" dirty="0"/>
              <a:t>For deciding the visible and invisible portion, a particular process called clipping is used. Clipping determines each element into the visible and invisible portion. Visible portion is selected. An invisible portion is discarded.</a:t>
            </a:r>
          </a:p>
          <a:p>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12</a:t>
            </a:fld>
            <a:endParaRPr lang="en-IN"/>
          </a:p>
        </p:txBody>
      </p:sp>
    </p:spTree>
    <p:extLst>
      <p:ext uri="{BB962C8B-B14F-4D97-AF65-F5344CB8AC3E}">
        <p14:creationId xmlns:p14="http://schemas.microsoft.com/office/powerpoint/2010/main" val="3362463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9595"/>
            <a:ext cx="7886700" cy="817641"/>
          </a:xfrm>
          <a:ln>
            <a:solidFill>
              <a:schemeClr val="tx1">
                <a:lumMod val="85000"/>
                <a:lumOff val="15000"/>
              </a:schemeClr>
            </a:solidFill>
          </a:ln>
        </p:spPr>
        <p:txBody>
          <a:bodyPr>
            <a:normAutofit fontScale="90000"/>
          </a:bodyPr>
          <a:lstStyle/>
          <a:p>
            <a:pPr algn="ctr"/>
            <a:r>
              <a:rPr lang="en-IN" sz="4500" b="1" dirty="0"/>
              <a:t/>
            </a:r>
            <a:br>
              <a:rPr lang="en-IN" sz="4500" b="1" dirty="0"/>
            </a:br>
            <a:r>
              <a:rPr lang="en-IN" sz="4500" b="1" dirty="0"/>
              <a:t>Types of Lines</a:t>
            </a:r>
            <a:r>
              <a:rPr lang="en-IN" dirty="0"/>
              <a:t/>
            </a:r>
            <a:br>
              <a:rPr lang="en-IN" dirty="0"/>
            </a:br>
            <a:endParaRPr lang="en-IN" dirty="0"/>
          </a:p>
        </p:txBody>
      </p:sp>
      <p:sp>
        <p:nvSpPr>
          <p:cNvPr id="3" name="Content Placeholder 2"/>
          <p:cNvSpPr>
            <a:spLocks noGrp="1"/>
          </p:cNvSpPr>
          <p:nvPr>
            <p:ph idx="1"/>
          </p:nvPr>
        </p:nvSpPr>
        <p:spPr>
          <a:ln>
            <a:solidFill>
              <a:schemeClr val="tx1">
                <a:lumMod val="85000"/>
                <a:lumOff val="15000"/>
              </a:schemeClr>
            </a:solidFill>
          </a:ln>
        </p:spPr>
        <p:txBody>
          <a:bodyPr>
            <a:normAutofit fontScale="92500" lnSpcReduction="10000"/>
          </a:bodyPr>
          <a:lstStyle/>
          <a:p>
            <a:pPr marL="0" indent="0">
              <a:buNone/>
            </a:pPr>
            <a:r>
              <a:rPr lang="en-IN" dirty="0" smtClean="0"/>
              <a:t>Lines </a:t>
            </a:r>
            <a:r>
              <a:rPr lang="en-IN" dirty="0"/>
              <a:t>are of three types:</a:t>
            </a:r>
            <a:br>
              <a:rPr lang="en-IN" dirty="0"/>
            </a:br>
            <a:endParaRPr lang="en-IN" b="1" dirty="0"/>
          </a:p>
          <a:p>
            <a:r>
              <a:rPr lang="en-IN" b="1" dirty="0" smtClean="0"/>
              <a:t>Visible</a:t>
            </a:r>
            <a:r>
              <a:rPr lang="en-IN" b="1" dirty="0"/>
              <a:t>:</a:t>
            </a:r>
            <a:r>
              <a:rPr lang="en-IN" dirty="0"/>
              <a:t> A line or lines entirely inside the window is considered visible</a:t>
            </a:r>
          </a:p>
          <a:p>
            <a:r>
              <a:rPr lang="en-IN" b="1" dirty="0"/>
              <a:t>Invisible:</a:t>
            </a:r>
            <a:r>
              <a:rPr lang="en-IN" dirty="0"/>
              <a:t> A line entirely outside the window is considered invisible</a:t>
            </a:r>
          </a:p>
          <a:p>
            <a:r>
              <a:rPr lang="en-IN" b="1" dirty="0"/>
              <a:t>Clipped:</a:t>
            </a:r>
            <a:r>
              <a:rPr lang="en-IN" dirty="0"/>
              <a:t> A line partially inside the window and partially outside is clipped. For clipping point of intersection of a line with the window is determined.</a:t>
            </a:r>
          </a:p>
          <a:p>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13</a:t>
            </a:fld>
            <a:endParaRPr lang="en-IN"/>
          </a:p>
        </p:txBody>
      </p:sp>
    </p:spTree>
    <p:extLst>
      <p:ext uri="{BB962C8B-B14F-4D97-AF65-F5344CB8AC3E}">
        <p14:creationId xmlns:p14="http://schemas.microsoft.com/office/powerpoint/2010/main" val="1723663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9434" y="1131094"/>
            <a:ext cx="8615966" cy="634117"/>
          </a:xfrm>
          <a:ln>
            <a:solidFill>
              <a:schemeClr val="tx1">
                <a:lumMod val="85000"/>
                <a:lumOff val="15000"/>
              </a:schemeClr>
            </a:solidFill>
          </a:ln>
        </p:spPr>
        <p:txBody>
          <a:bodyPr>
            <a:noAutofit/>
          </a:bodyPr>
          <a:lstStyle/>
          <a:p>
            <a:pPr algn="ctr"/>
            <a:r>
              <a:rPr lang="en-IN" sz="3600" b="1" dirty="0"/>
              <a:t/>
            </a:r>
            <a:br>
              <a:rPr lang="en-IN" sz="3600" b="1" dirty="0"/>
            </a:br>
            <a:r>
              <a:rPr lang="en-IN" sz="3600" b="1" dirty="0"/>
              <a:t>Example: Types of Lines</a:t>
            </a:r>
            <a:r>
              <a:rPr lang="en-IN" sz="3600" dirty="0"/>
              <a:t/>
            </a:r>
            <a:br>
              <a:rPr lang="en-IN" sz="3600" dirty="0"/>
            </a:br>
            <a:endParaRPr lang="en-IN" sz="3600" dirty="0"/>
          </a:p>
        </p:txBody>
      </p:sp>
      <p:pic>
        <p:nvPicPr>
          <p:cNvPr id="9" name="Content Placeholder 8"/>
          <p:cNvPicPr>
            <a:picLocks noGrp="1" noChangeAspect="1"/>
          </p:cNvPicPr>
          <p:nvPr>
            <p:ph sz="half" idx="1"/>
          </p:nvPr>
        </p:nvPicPr>
        <p:blipFill>
          <a:blip r:embed="rId2"/>
          <a:stretch>
            <a:fillRect/>
          </a:stretch>
        </p:blipFill>
        <p:spPr>
          <a:xfrm>
            <a:off x="299434" y="1919757"/>
            <a:ext cx="4047186" cy="3704756"/>
          </a:xfrm>
          <a:prstGeom prst="rect">
            <a:avLst/>
          </a:prstGeom>
          <a:ln>
            <a:solidFill>
              <a:schemeClr val="tx1">
                <a:lumMod val="85000"/>
                <a:lumOff val="15000"/>
              </a:schemeClr>
            </a:solidFill>
          </a:ln>
        </p:spPr>
      </p:pic>
      <p:pic>
        <p:nvPicPr>
          <p:cNvPr id="10" name="Content Placeholder 9"/>
          <p:cNvPicPr>
            <a:picLocks noGrp="1" noChangeAspect="1"/>
          </p:cNvPicPr>
          <p:nvPr>
            <p:ph sz="half" idx="2"/>
          </p:nvPr>
        </p:nvPicPr>
        <p:blipFill>
          <a:blip r:embed="rId3"/>
          <a:stretch>
            <a:fillRect/>
          </a:stretch>
        </p:blipFill>
        <p:spPr>
          <a:xfrm>
            <a:off x="4675837" y="1919757"/>
            <a:ext cx="4113995" cy="3704756"/>
          </a:xfrm>
          <a:prstGeom prst="rect">
            <a:avLst/>
          </a:prstGeom>
          <a:ln>
            <a:solidFill>
              <a:schemeClr val="tx1">
                <a:lumMod val="85000"/>
                <a:lumOff val="15000"/>
              </a:schemeClr>
            </a:solidFill>
          </a:ln>
        </p:spPr>
      </p:pic>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14</a:t>
            </a:fld>
            <a:endParaRPr lang="en-IN"/>
          </a:p>
        </p:txBody>
      </p:sp>
    </p:spTree>
    <p:extLst>
      <p:ext uri="{BB962C8B-B14F-4D97-AF65-F5344CB8AC3E}">
        <p14:creationId xmlns:p14="http://schemas.microsoft.com/office/powerpoint/2010/main" val="3983580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518207"/>
          </a:xfrm>
          <a:ln>
            <a:solidFill>
              <a:schemeClr val="tx1">
                <a:lumMod val="85000"/>
                <a:lumOff val="15000"/>
              </a:schemeClr>
            </a:solidFill>
          </a:ln>
        </p:spPr>
        <p:txBody>
          <a:bodyPr>
            <a:normAutofit fontScale="90000"/>
          </a:bodyPr>
          <a:lstStyle/>
          <a:p>
            <a:pPr algn="ctr"/>
            <a:r>
              <a:rPr lang="en-IN" sz="4500" b="1" dirty="0"/>
              <a:t/>
            </a:r>
            <a:br>
              <a:rPr lang="en-IN" sz="4500" b="1" dirty="0"/>
            </a:br>
            <a:r>
              <a:rPr lang="en-IN" sz="4500" b="1" dirty="0"/>
              <a:t>Before and after clipping</a:t>
            </a:r>
            <a:r>
              <a:rPr lang="en-IN" dirty="0" smtClean="0"/>
              <a:t/>
            </a:r>
            <a:br>
              <a:rPr lang="en-IN" dirty="0" smtClean="0"/>
            </a:br>
            <a:endParaRPr lang="en-IN" dirty="0"/>
          </a:p>
        </p:txBody>
      </p:sp>
      <p:sp>
        <p:nvSpPr>
          <p:cNvPr id="5" name="Date Placeholder 4"/>
          <p:cNvSpPr>
            <a:spLocks noGrp="1"/>
          </p:cNvSpPr>
          <p:nvPr>
            <p:ph type="dt" sz="half" idx="10"/>
          </p:nvPr>
        </p:nvSpPr>
        <p:spPr/>
        <p:txBody>
          <a:bodyPr/>
          <a:lstStyle/>
          <a:p>
            <a:fld id="{C7D4F83B-D04F-4C97-B04B-45C3834B14A5}" type="datetime1">
              <a:rPr lang="en-IN" smtClean="0"/>
              <a:t>17-09-2020</a:t>
            </a:fld>
            <a:endParaRPr lang="en-IN"/>
          </a:p>
        </p:txBody>
      </p:sp>
      <p:sp>
        <p:nvSpPr>
          <p:cNvPr id="6" name="Slide Number Placeholder 5"/>
          <p:cNvSpPr>
            <a:spLocks noGrp="1"/>
          </p:cNvSpPr>
          <p:nvPr>
            <p:ph type="sldNum" sz="quarter" idx="12"/>
          </p:nvPr>
        </p:nvSpPr>
        <p:spPr/>
        <p:txBody>
          <a:bodyPr/>
          <a:lstStyle/>
          <a:p>
            <a:fld id="{A4F63B1C-1067-4909-822D-630901A8F28E}" type="slidenum">
              <a:rPr lang="en-IN" smtClean="0"/>
              <a:t>15</a:t>
            </a:fld>
            <a:endParaRPr lang="en-IN"/>
          </a:p>
        </p:txBody>
      </p:sp>
      <p:sp>
        <p:nvSpPr>
          <p:cNvPr id="9" name="Content Placeholder 8"/>
          <p:cNvSpPr>
            <a:spLocks noGrp="1"/>
          </p:cNvSpPr>
          <p:nvPr>
            <p:ph idx="1"/>
          </p:nvPr>
        </p:nvSpPr>
        <p:spPr>
          <a:xfrm>
            <a:off x="628650" y="1968052"/>
            <a:ext cx="7886700" cy="4508947"/>
          </a:xfrm>
          <a:ln>
            <a:solidFill>
              <a:schemeClr val="tx1">
                <a:lumMod val="85000"/>
                <a:lumOff val="15000"/>
              </a:schemeClr>
            </a:solidFill>
          </a:ln>
        </p:spPr>
        <p:txBody>
          <a:bodyPr/>
          <a:lstStyle/>
          <a:p>
            <a:r>
              <a:rPr lang="en-IN" dirty="0"/>
              <a:t>The window against which object is clipped called a clip window. It can be curved or rectangle in shape</a:t>
            </a:r>
            <a:r>
              <a:rPr lang="en-IN" dirty="0" smtClean="0"/>
              <a:t>.</a:t>
            </a:r>
          </a:p>
          <a:p>
            <a:endParaRPr lang="en-IN" dirty="0"/>
          </a:p>
        </p:txBody>
      </p:sp>
      <p:pic>
        <p:nvPicPr>
          <p:cNvPr id="10" name="Content Placeholder 7"/>
          <p:cNvPicPr>
            <a:picLocks noChangeAspect="1"/>
          </p:cNvPicPr>
          <p:nvPr/>
        </p:nvPicPr>
        <p:blipFill>
          <a:blip r:embed="rId3"/>
          <a:stretch>
            <a:fillRect/>
          </a:stretch>
        </p:blipFill>
        <p:spPr>
          <a:xfrm>
            <a:off x="1128511" y="3505200"/>
            <a:ext cx="6886977" cy="2652713"/>
          </a:xfrm>
          <a:prstGeom prst="rect">
            <a:avLst/>
          </a:prstGeom>
        </p:spPr>
      </p:pic>
    </p:spTree>
    <p:extLst>
      <p:ext uri="{BB962C8B-B14F-4D97-AF65-F5344CB8AC3E}">
        <p14:creationId xmlns:p14="http://schemas.microsoft.com/office/powerpoint/2010/main" val="419459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2" y="228600"/>
            <a:ext cx="7886700" cy="624458"/>
          </a:xfrm>
          <a:ln>
            <a:solidFill>
              <a:schemeClr val="tx1">
                <a:lumMod val="85000"/>
                <a:lumOff val="15000"/>
              </a:schemeClr>
            </a:solidFill>
          </a:ln>
        </p:spPr>
        <p:txBody>
          <a:bodyPr>
            <a:noAutofit/>
          </a:bodyPr>
          <a:lstStyle/>
          <a:p>
            <a:pPr algn="ctr"/>
            <a:r>
              <a:rPr lang="en-IN" sz="3600" b="1" dirty="0"/>
              <a:t/>
            </a:r>
            <a:br>
              <a:rPr lang="en-IN" sz="3600" b="1" dirty="0"/>
            </a:br>
            <a:r>
              <a:rPr lang="en-IN" sz="3600" b="1" dirty="0"/>
              <a:t>Applications of clipping</a:t>
            </a:r>
            <a:br>
              <a:rPr lang="en-IN" sz="3600" b="1" dirty="0"/>
            </a:br>
            <a:endParaRPr lang="en-IN" sz="3600" b="1" dirty="0"/>
          </a:p>
        </p:txBody>
      </p:sp>
      <p:sp>
        <p:nvSpPr>
          <p:cNvPr id="3" name="Content Placeholder 2"/>
          <p:cNvSpPr>
            <a:spLocks noGrp="1"/>
          </p:cNvSpPr>
          <p:nvPr>
            <p:ph idx="1"/>
          </p:nvPr>
        </p:nvSpPr>
        <p:spPr>
          <a:xfrm>
            <a:off x="628650" y="1066800"/>
            <a:ext cx="7886700" cy="5289550"/>
          </a:xfrm>
          <a:ln>
            <a:solidFill>
              <a:schemeClr val="tx1">
                <a:lumMod val="85000"/>
                <a:lumOff val="15000"/>
              </a:schemeClr>
            </a:solidFill>
          </a:ln>
        </p:spPr>
        <p:txBody>
          <a:bodyPr>
            <a:normAutofit fontScale="85000" lnSpcReduction="10000"/>
          </a:bodyPr>
          <a:lstStyle/>
          <a:p>
            <a:pPr marL="0" indent="0">
              <a:buNone/>
            </a:pPr>
            <a:r>
              <a:rPr lang="en-IN" dirty="0"/>
              <a:t>Clipping can be applied to world co-ordinates. The contents inside the window will be mapped to device co-ordinates. Another alternative is a complete world co-ordinates picture is assigned to device co-ordinates, and then clipping of viewport boundaries is done.</a:t>
            </a:r>
          </a:p>
          <a:p>
            <a:r>
              <a:rPr lang="en-IN" dirty="0" smtClean="0"/>
              <a:t>It </a:t>
            </a:r>
            <a:r>
              <a:rPr lang="en-IN" dirty="0"/>
              <a:t>will extract part we desire.</a:t>
            </a:r>
          </a:p>
          <a:p>
            <a:r>
              <a:rPr lang="en-IN" dirty="0"/>
              <a:t>For identifying the visible and invisible area in the 3D object.</a:t>
            </a:r>
          </a:p>
          <a:p>
            <a:r>
              <a:rPr lang="en-IN" dirty="0"/>
              <a:t>For creating objects using solid </a:t>
            </a:r>
            <a:r>
              <a:rPr lang="en-IN" dirty="0" err="1"/>
              <a:t>modeling</a:t>
            </a:r>
            <a:r>
              <a:rPr lang="en-IN" dirty="0"/>
              <a:t>.</a:t>
            </a:r>
          </a:p>
          <a:p>
            <a:r>
              <a:rPr lang="en-IN" dirty="0"/>
              <a:t>For drawing operations.</a:t>
            </a:r>
          </a:p>
          <a:p>
            <a:r>
              <a:rPr lang="en-IN" dirty="0"/>
              <a:t>Operations related to the pointing of an object.</a:t>
            </a:r>
          </a:p>
          <a:p>
            <a:r>
              <a:rPr lang="en-IN" dirty="0"/>
              <a:t>For deleting, copying, moving part of an object</a:t>
            </a:r>
            <a:r>
              <a:rPr lang="en-IN" dirty="0" smtClean="0"/>
              <a:t>.</a:t>
            </a:r>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16</a:t>
            </a:fld>
            <a:endParaRPr lang="en-IN"/>
          </a:p>
        </p:txBody>
      </p:sp>
    </p:spTree>
    <p:extLst>
      <p:ext uri="{BB962C8B-B14F-4D97-AF65-F5344CB8AC3E}">
        <p14:creationId xmlns:p14="http://schemas.microsoft.com/office/powerpoint/2010/main" val="2699634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86700" cy="682412"/>
          </a:xfrm>
          <a:ln>
            <a:solidFill>
              <a:schemeClr val="tx1">
                <a:lumMod val="85000"/>
                <a:lumOff val="15000"/>
              </a:schemeClr>
            </a:solidFill>
          </a:ln>
        </p:spPr>
        <p:txBody>
          <a:bodyPr>
            <a:noAutofit/>
          </a:bodyPr>
          <a:lstStyle/>
          <a:p>
            <a:pPr algn="ctr"/>
            <a:r>
              <a:rPr lang="en-IN" sz="3600" b="1" dirty="0"/>
              <a:t/>
            </a:r>
            <a:br>
              <a:rPr lang="en-IN" sz="3600" b="1" dirty="0"/>
            </a:br>
            <a:r>
              <a:rPr lang="en-IN" sz="3600" b="1" dirty="0"/>
              <a:t>Types of Clipping</a:t>
            </a:r>
            <a:br>
              <a:rPr lang="en-IN" sz="3600" b="1" dirty="0"/>
            </a:br>
            <a:endParaRPr lang="en-IN" sz="3600" b="1" dirty="0"/>
          </a:p>
        </p:txBody>
      </p:sp>
      <p:sp>
        <p:nvSpPr>
          <p:cNvPr id="3" name="Content Placeholder 2"/>
          <p:cNvSpPr>
            <a:spLocks noGrp="1"/>
          </p:cNvSpPr>
          <p:nvPr>
            <p:ph idx="1"/>
          </p:nvPr>
        </p:nvSpPr>
        <p:spPr>
          <a:xfrm>
            <a:off x="228600" y="1219200"/>
            <a:ext cx="7886700" cy="4572000"/>
          </a:xfrm>
          <a:ln>
            <a:solidFill>
              <a:schemeClr val="tx1">
                <a:lumMod val="85000"/>
                <a:lumOff val="15000"/>
              </a:schemeClr>
            </a:solidFill>
          </a:ln>
        </p:spPr>
        <p:txBody>
          <a:bodyPr/>
          <a:lstStyle/>
          <a:p>
            <a:r>
              <a:rPr lang="en-IN" sz="3600" dirty="0"/>
              <a:t>Point Clipping</a:t>
            </a:r>
          </a:p>
          <a:p>
            <a:r>
              <a:rPr lang="en-IN" sz="3600" dirty="0"/>
              <a:t>Line Clipping</a:t>
            </a:r>
          </a:p>
          <a:p>
            <a:r>
              <a:rPr lang="en-IN" sz="3600" dirty="0"/>
              <a:t>Area Clipping (Polygon)</a:t>
            </a:r>
          </a:p>
          <a:p>
            <a:r>
              <a:rPr lang="en-IN" sz="3600" dirty="0"/>
              <a:t>Curve Clipping</a:t>
            </a:r>
          </a:p>
          <a:p>
            <a:r>
              <a:rPr lang="en-IN" sz="3600" dirty="0"/>
              <a:t>Text Clipping</a:t>
            </a:r>
          </a:p>
          <a:p>
            <a:r>
              <a:rPr lang="en-IN" sz="3600" dirty="0"/>
              <a:t>Exterior Clipping</a:t>
            </a:r>
          </a:p>
          <a:p>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17</a:t>
            </a:fld>
            <a:endParaRPr lang="en-IN"/>
          </a:p>
        </p:txBody>
      </p:sp>
    </p:spTree>
    <p:extLst>
      <p:ext uri="{BB962C8B-B14F-4D97-AF65-F5344CB8AC3E}">
        <p14:creationId xmlns:p14="http://schemas.microsoft.com/office/powerpoint/2010/main" val="2687392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04800"/>
            <a:ext cx="8180499" cy="653435"/>
          </a:xfrm>
          <a:ln>
            <a:solidFill>
              <a:schemeClr val="tx1">
                <a:lumMod val="85000"/>
                <a:lumOff val="15000"/>
              </a:schemeClr>
            </a:solidFill>
          </a:ln>
        </p:spPr>
        <p:txBody>
          <a:bodyPr>
            <a:noAutofit/>
          </a:bodyPr>
          <a:lstStyle/>
          <a:p>
            <a:pPr algn="ctr"/>
            <a:r>
              <a:rPr lang="en-IN" sz="4050" dirty="0"/>
              <a:t/>
            </a:r>
            <a:br>
              <a:rPr lang="en-IN" sz="4050" dirty="0"/>
            </a:br>
            <a:r>
              <a:rPr lang="en-IN" sz="4050" dirty="0"/>
              <a:t>Point Clipping</a:t>
            </a:r>
            <a:br>
              <a:rPr lang="en-IN" sz="4050" dirty="0"/>
            </a:br>
            <a:endParaRPr lang="en-IN" sz="4050" dirty="0"/>
          </a:p>
        </p:txBody>
      </p:sp>
      <p:sp>
        <p:nvSpPr>
          <p:cNvPr id="12" name="Content Placeholder 11"/>
          <p:cNvSpPr>
            <a:spLocks noGrp="1"/>
          </p:cNvSpPr>
          <p:nvPr>
            <p:ph sz="half" idx="1"/>
          </p:nvPr>
        </p:nvSpPr>
        <p:spPr>
          <a:xfrm>
            <a:off x="314324" y="1066800"/>
            <a:ext cx="4486275" cy="5289550"/>
          </a:xfrm>
          <a:ln>
            <a:solidFill>
              <a:schemeClr val="tx1">
                <a:lumMod val="85000"/>
                <a:lumOff val="15000"/>
              </a:schemeClr>
            </a:solidFill>
          </a:ln>
        </p:spPr>
        <p:txBody>
          <a:bodyPr>
            <a:normAutofit fontScale="92500" lnSpcReduction="20000"/>
          </a:bodyPr>
          <a:lstStyle/>
          <a:p>
            <a:r>
              <a:rPr lang="en-IN" dirty="0"/>
              <a:t>Point Clipping is used to determining, whether the point is inside the window or not. For this following conditions are checked.</a:t>
            </a:r>
          </a:p>
          <a:p>
            <a:pPr marL="0" indent="0">
              <a:buNone/>
            </a:pPr>
            <a:r>
              <a:rPr lang="en-IN" dirty="0"/>
              <a:t>                </a:t>
            </a:r>
            <a:r>
              <a:rPr lang="en-IN" dirty="0" err="1" smtClean="0"/>
              <a:t>x</a:t>
            </a:r>
            <a:r>
              <a:rPr lang="en-IN" baseline="-25000" dirty="0" err="1" smtClean="0"/>
              <a:t>wmin</a:t>
            </a:r>
            <a:r>
              <a:rPr lang="en-IN" dirty="0" smtClean="0"/>
              <a:t> ≤  x ≤ </a:t>
            </a:r>
            <a:r>
              <a:rPr lang="en-IN" dirty="0" err="1" smtClean="0"/>
              <a:t>x</a:t>
            </a:r>
            <a:r>
              <a:rPr lang="en-IN" baseline="-25000" dirty="0" err="1" smtClean="0"/>
              <a:t>wmax</a:t>
            </a:r>
            <a:endParaRPr lang="en-IN" baseline="-25000" dirty="0" smtClean="0"/>
          </a:p>
          <a:p>
            <a:pPr marL="0" indent="0">
              <a:buNone/>
            </a:pPr>
            <a:r>
              <a:rPr lang="en-IN" dirty="0"/>
              <a:t> </a:t>
            </a:r>
            <a:r>
              <a:rPr lang="en-IN" dirty="0" smtClean="0"/>
              <a:t>               </a:t>
            </a:r>
            <a:r>
              <a:rPr lang="en-IN" dirty="0" err="1" smtClean="0"/>
              <a:t>Y</a:t>
            </a:r>
            <a:r>
              <a:rPr lang="en-IN" baseline="-25000" dirty="0" err="1" smtClean="0"/>
              <a:t>wmin</a:t>
            </a:r>
            <a:r>
              <a:rPr lang="en-IN" dirty="0" smtClean="0"/>
              <a:t> </a:t>
            </a:r>
            <a:r>
              <a:rPr lang="en-IN" dirty="0"/>
              <a:t>≤  </a:t>
            </a:r>
            <a:r>
              <a:rPr lang="en-IN" dirty="0" smtClean="0"/>
              <a:t>Y </a:t>
            </a:r>
            <a:r>
              <a:rPr lang="en-IN" dirty="0"/>
              <a:t>≤ </a:t>
            </a:r>
            <a:r>
              <a:rPr lang="en-IN" dirty="0" err="1" smtClean="0"/>
              <a:t>Y</a:t>
            </a:r>
            <a:r>
              <a:rPr lang="en-IN" baseline="-25000" dirty="0" err="1" smtClean="0"/>
              <a:t>wmax</a:t>
            </a:r>
            <a:endParaRPr lang="en-IN" dirty="0" smtClean="0"/>
          </a:p>
          <a:p>
            <a:r>
              <a:rPr lang="en-IN" dirty="0" smtClean="0"/>
              <a:t>The (x, y) is coordinate of the point. If anyone from the above inequalities is false, then the point will fall outside the window and will not be considered to be visible.</a:t>
            </a:r>
          </a:p>
          <a:p>
            <a:endParaRPr lang="en-IN" dirty="0"/>
          </a:p>
        </p:txBody>
      </p:sp>
      <p:pic>
        <p:nvPicPr>
          <p:cNvPr id="15" name="Content Placeholder 14"/>
          <p:cNvPicPr>
            <a:picLocks noGrp="1" noChangeAspect="1"/>
          </p:cNvPicPr>
          <p:nvPr>
            <p:ph sz="half" idx="2"/>
          </p:nvPr>
        </p:nvPicPr>
        <p:blipFill>
          <a:blip r:embed="rId2"/>
          <a:stretch>
            <a:fillRect/>
          </a:stretch>
        </p:blipFill>
        <p:spPr>
          <a:xfrm>
            <a:off x="5061397" y="1066800"/>
            <a:ext cx="3747752" cy="5289550"/>
          </a:xfrm>
          <a:prstGeom prst="rect">
            <a:avLst/>
          </a:prstGeom>
          <a:ln>
            <a:solidFill>
              <a:schemeClr val="tx1">
                <a:lumMod val="85000"/>
                <a:lumOff val="15000"/>
              </a:schemeClr>
            </a:solidFill>
          </a:ln>
        </p:spPr>
      </p:pic>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18</a:t>
            </a:fld>
            <a:endParaRPr lang="en-IN"/>
          </a:p>
        </p:txBody>
      </p:sp>
    </p:spTree>
    <p:extLst>
      <p:ext uri="{BB962C8B-B14F-4D97-AF65-F5344CB8AC3E}">
        <p14:creationId xmlns:p14="http://schemas.microsoft.com/office/powerpoint/2010/main" val="917766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lumMod val="85000"/>
                <a:lumOff val="15000"/>
              </a:schemeClr>
            </a:solidFill>
          </a:ln>
        </p:spPr>
        <p:txBody>
          <a:bodyPr>
            <a:normAutofit fontScale="90000"/>
          </a:bodyPr>
          <a:lstStyle/>
          <a:p>
            <a:pPr algn="ctr"/>
            <a:r>
              <a:rPr lang="en-IN" dirty="0" smtClean="0"/>
              <a:t/>
            </a:r>
            <a:br>
              <a:rPr lang="en-IN" dirty="0" smtClean="0"/>
            </a:br>
            <a:r>
              <a:rPr lang="en-IN" sz="3975" b="1" dirty="0"/>
              <a:t>Text Clipping</a:t>
            </a:r>
            <a:r>
              <a:rPr lang="en-IN" dirty="0"/>
              <a:t/>
            </a:r>
            <a:br>
              <a:rPr lang="en-IN" dirty="0"/>
            </a:br>
            <a:endParaRPr lang="en-IN" dirty="0"/>
          </a:p>
        </p:txBody>
      </p:sp>
      <p:sp>
        <p:nvSpPr>
          <p:cNvPr id="3" name="Content Placeholder 2"/>
          <p:cNvSpPr>
            <a:spLocks noGrp="1"/>
          </p:cNvSpPr>
          <p:nvPr>
            <p:ph idx="1"/>
          </p:nvPr>
        </p:nvSpPr>
        <p:spPr>
          <a:ln>
            <a:solidFill>
              <a:schemeClr val="tx1">
                <a:lumMod val="85000"/>
                <a:lumOff val="15000"/>
              </a:schemeClr>
            </a:solidFill>
          </a:ln>
        </p:spPr>
        <p:txBody>
          <a:bodyPr>
            <a:normAutofit lnSpcReduction="10000"/>
          </a:bodyPr>
          <a:lstStyle/>
          <a:p>
            <a:r>
              <a:rPr lang="en-IN" dirty="0"/>
              <a:t>Various techniques are used to provide text clipping in a computer graphics. It depends on the methods used to generate characters and the requirements of a particular application. There are three methods for text clipping which are listed below −</a:t>
            </a:r>
          </a:p>
          <a:p>
            <a:pPr marL="985838" indent="-271463"/>
            <a:r>
              <a:rPr lang="en-IN" dirty="0"/>
              <a:t>All or none string clipping</a:t>
            </a:r>
          </a:p>
          <a:p>
            <a:pPr marL="985838" indent="-271463"/>
            <a:r>
              <a:rPr lang="en-IN" dirty="0"/>
              <a:t>All or none character clipping</a:t>
            </a:r>
          </a:p>
          <a:p>
            <a:pPr marL="985838" indent="-271463"/>
            <a:r>
              <a:rPr lang="en-IN" dirty="0"/>
              <a:t>Text clipping</a:t>
            </a:r>
          </a:p>
          <a:p>
            <a:endParaRPr lang="en-IN" dirty="0"/>
          </a:p>
        </p:txBody>
      </p:sp>
      <p:sp>
        <p:nvSpPr>
          <p:cNvPr id="5" name="Date Placeholder 4"/>
          <p:cNvSpPr>
            <a:spLocks noGrp="1"/>
          </p:cNvSpPr>
          <p:nvPr>
            <p:ph type="dt" sz="half" idx="10"/>
          </p:nvPr>
        </p:nvSpPr>
        <p:spPr/>
        <p:txBody>
          <a:bodyPr/>
          <a:lstStyle/>
          <a:p>
            <a:fld id="{C7D4F83B-D04F-4C97-B04B-45C3834B14A5}" type="datetime1">
              <a:rPr lang="en-IN" smtClean="0"/>
              <a:t>17-09-2020</a:t>
            </a:fld>
            <a:endParaRPr lang="en-IN"/>
          </a:p>
        </p:txBody>
      </p:sp>
      <p:sp>
        <p:nvSpPr>
          <p:cNvPr id="6" name="Slide Number Placeholder 5"/>
          <p:cNvSpPr>
            <a:spLocks noGrp="1"/>
          </p:cNvSpPr>
          <p:nvPr>
            <p:ph type="sldNum" sz="quarter" idx="12"/>
          </p:nvPr>
        </p:nvSpPr>
        <p:spPr/>
        <p:txBody>
          <a:bodyPr/>
          <a:lstStyle/>
          <a:p>
            <a:fld id="{A4F63B1C-1067-4909-822D-630901A8F28E}" type="slidenum">
              <a:rPr lang="en-IN" smtClean="0"/>
              <a:t>19</a:t>
            </a:fld>
            <a:endParaRPr lang="en-IN"/>
          </a:p>
        </p:txBody>
      </p:sp>
    </p:spTree>
    <p:extLst>
      <p:ext uri="{BB962C8B-B14F-4D97-AF65-F5344CB8AC3E}">
        <p14:creationId xmlns:p14="http://schemas.microsoft.com/office/powerpoint/2010/main" val="3968183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6" name="Content Placeholder 5"/>
          <p:cNvPicPr>
            <a:picLocks noGrp="1" noChangeAspect="1"/>
          </p:cNvPicPr>
          <p:nvPr>
            <p:ph idx="1"/>
          </p:nvPr>
        </p:nvPicPr>
        <p:blipFill>
          <a:blip r:embed="rId3"/>
          <a:stretch>
            <a:fillRect/>
          </a:stretch>
        </p:blipFill>
        <p:spPr>
          <a:xfrm>
            <a:off x="253621" y="1296988"/>
            <a:ext cx="7391400" cy="5059362"/>
          </a:xfrm>
          <a:prstGeom prst="rect">
            <a:avLst/>
          </a:prstGeom>
          <a:ln>
            <a:solidFill>
              <a:srgbClr val="C00000"/>
            </a:solidFill>
          </a:ln>
        </p:spPr>
      </p:pic>
      <p:sp>
        <p:nvSpPr>
          <p:cNvPr id="3" name="Date Placeholder 2"/>
          <p:cNvSpPr>
            <a:spLocks noGrp="1"/>
          </p:cNvSpPr>
          <p:nvPr>
            <p:ph type="dt" sz="half" idx="10"/>
          </p:nvPr>
        </p:nvSpPr>
        <p:spPr/>
        <p:txBody>
          <a:bodyPr/>
          <a:lstStyle/>
          <a:p>
            <a:fld id="{F1ADE01E-515C-472E-8839-25F50E3CC6A5}" type="datetime1">
              <a:rPr lang="en-US" smtClean="0"/>
              <a:t>9/17/2020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a:t>
            </a:fld>
            <a:endParaRPr lang="en-US"/>
          </a:p>
        </p:txBody>
      </p:sp>
    </p:spTree>
    <p:extLst>
      <p:ext uri="{BB962C8B-B14F-4D97-AF65-F5344CB8AC3E}">
        <p14:creationId xmlns:p14="http://schemas.microsoft.com/office/powerpoint/2010/main" val="29110211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792162"/>
          </a:xfrm>
        </p:spPr>
        <p:txBody>
          <a:bodyPr/>
          <a:lstStyle/>
          <a:p>
            <a:r>
              <a:rPr lang="en-US" dirty="0" smtClean="0"/>
              <a:t>All or None String Clipping</a:t>
            </a:r>
            <a:endParaRPr lang="en-IN" dirty="0"/>
          </a:p>
        </p:txBody>
      </p:sp>
      <p:pic>
        <p:nvPicPr>
          <p:cNvPr id="4" name="Content Placeholder 3"/>
          <p:cNvPicPr>
            <a:picLocks noGrp="1" noChangeAspect="1"/>
          </p:cNvPicPr>
          <p:nvPr>
            <p:ph idx="1"/>
          </p:nvPr>
        </p:nvPicPr>
        <p:blipFill>
          <a:blip r:embed="rId2"/>
          <a:stretch>
            <a:fillRect/>
          </a:stretch>
        </p:blipFill>
        <p:spPr>
          <a:xfrm>
            <a:off x="457200" y="1417638"/>
            <a:ext cx="8229600" cy="4906962"/>
          </a:xfrm>
          <a:prstGeom prst="rect">
            <a:avLst/>
          </a:prstGeom>
          <a:ln>
            <a:solidFill>
              <a:schemeClr val="tx1"/>
            </a:solidFill>
          </a:ln>
        </p:spPr>
      </p:pic>
    </p:spTree>
    <p:extLst>
      <p:ext uri="{BB962C8B-B14F-4D97-AF65-F5344CB8AC3E}">
        <p14:creationId xmlns:p14="http://schemas.microsoft.com/office/powerpoint/2010/main" val="2233839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868362"/>
          </a:xfrm>
        </p:spPr>
        <p:txBody>
          <a:bodyPr/>
          <a:lstStyle/>
          <a:p>
            <a:r>
              <a:rPr lang="en-US" dirty="0"/>
              <a:t>All or None </a:t>
            </a:r>
            <a:r>
              <a:rPr lang="en-US" dirty="0" smtClean="0"/>
              <a:t>Character </a:t>
            </a:r>
            <a:r>
              <a:rPr lang="en-US" dirty="0"/>
              <a:t>Clipping</a:t>
            </a:r>
            <a:endParaRPr lang="en-IN" dirty="0"/>
          </a:p>
        </p:txBody>
      </p:sp>
      <p:pic>
        <p:nvPicPr>
          <p:cNvPr id="4" name="Content Placeholder 3"/>
          <p:cNvPicPr>
            <a:picLocks noGrp="1" noChangeAspect="1"/>
          </p:cNvPicPr>
          <p:nvPr>
            <p:ph idx="1"/>
          </p:nvPr>
        </p:nvPicPr>
        <p:blipFill>
          <a:blip r:embed="rId2"/>
          <a:stretch>
            <a:fillRect/>
          </a:stretch>
        </p:blipFill>
        <p:spPr>
          <a:xfrm>
            <a:off x="457200" y="1524000"/>
            <a:ext cx="8229600" cy="4876800"/>
          </a:xfrm>
          <a:prstGeom prst="rect">
            <a:avLst/>
          </a:prstGeom>
          <a:ln>
            <a:solidFill>
              <a:schemeClr val="tx1"/>
            </a:solidFill>
          </a:ln>
        </p:spPr>
      </p:pic>
    </p:spTree>
    <p:extLst>
      <p:ext uri="{BB962C8B-B14F-4D97-AF65-F5344CB8AC3E}">
        <p14:creationId xmlns:p14="http://schemas.microsoft.com/office/powerpoint/2010/main" val="3550802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676400"/>
          </a:xfrm>
        </p:spPr>
        <p:txBody>
          <a:bodyPr>
            <a:normAutofit fontScale="90000"/>
          </a:bodyPr>
          <a:lstStyle/>
          <a:p>
            <a:r>
              <a:rPr lang="en-IN" dirty="0"/>
              <a:t>Text clipping</a:t>
            </a:r>
            <a:br>
              <a:rPr lang="en-IN" dirty="0"/>
            </a:br>
            <a:r>
              <a:rPr lang="en-IN" dirty="0" smtClean="0"/>
              <a:t>(using a bounding rectangle about individual characters)</a:t>
            </a:r>
            <a:endParaRPr lang="en-IN" dirty="0"/>
          </a:p>
        </p:txBody>
      </p:sp>
      <p:pic>
        <p:nvPicPr>
          <p:cNvPr id="4" name="Content Placeholder 3"/>
          <p:cNvPicPr>
            <a:picLocks noGrp="1" noChangeAspect="1"/>
          </p:cNvPicPr>
          <p:nvPr>
            <p:ph idx="1"/>
          </p:nvPr>
        </p:nvPicPr>
        <p:blipFill>
          <a:blip r:embed="rId2"/>
          <a:stretch>
            <a:fillRect/>
          </a:stretch>
        </p:blipFill>
        <p:spPr>
          <a:xfrm>
            <a:off x="381000" y="1828800"/>
            <a:ext cx="8458199" cy="4572000"/>
          </a:xfrm>
          <a:prstGeom prst="rect">
            <a:avLst/>
          </a:prstGeom>
        </p:spPr>
      </p:pic>
    </p:spTree>
    <p:extLst>
      <p:ext uri="{BB962C8B-B14F-4D97-AF65-F5344CB8AC3E}">
        <p14:creationId xmlns:p14="http://schemas.microsoft.com/office/powerpoint/2010/main" val="994705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52400"/>
            <a:ext cx="8229600" cy="1600200"/>
          </a:xfrm>
        </p:spPr>
        <p:txBody>
          <a:bodyPr>
            <a:normAutofit fontScale="90000"/>
          </a:bodyPr>
          <a:lstStyle/>
          <a:p>
            <a:r>
              <a:rPr lang="en-IN" dirty="0"/>
              <a:t>Text clipping </a:t>
            </a:r>
            <a:r>
              <a:rPr lang="en-IN" dirty="0" smtClean="0"/>
              <a:t/>
            </a:r>
            <a:br>
              <a:rPr lang="en-IN" dirty="0" smtClean="0"/>
            </a:br>
            <a:r>
              <a:rPr lang="en-IN" dirty="0" smtClean="0"/>
              <a:t>(performed </a:t>
            </a:r>
            <a:r>
              <a:rPr lang="en-IN" dirty="0"/>
              <a:t>on the components of individual </a:t>
            </a:r>
            <a:r>
              <a:rPr lang="en-IN" dirty="0" smtClean="0"/>
              <a:t>characters) </a:t>
            </a:r>
            <a:endParaRPr lang="en-IN" dirty="0"/>
          </a:p>
        </p:txBody>
      </p:sp>
      <p:pic>
        <p:nvPicPr>
          <p:cNvPr id="4" name="Content Placeholder 3"/>
          <p:cNvPicPr>
            <a:picLocks noGrp="1" noChangeAspect="1"/>
          </p:cNvPicPr>
          <p:nvPr>
            <p:ph idx="1"/>
          </p:nvPr>
        </p:nvPicPr>
        <p:blipFill>
          <a:blip r:embed="rId2"/>
          <a:stretch>
            <a:fillRect/>
          </a:stretch>
        </p:blipFill>
        <p:spPr>
          <a:xfrm>
            <a:off x="228600" y="1981200"/>
            <a:ext cx="8534400" cy="4495800"/>
          </a:xfrm>
          <a:prstGeom prst="rect">
            <a:avLst/>
          </a:prstGeom>
          <a:ln>
            <a:solidFill>
              <a:schemeClr val="tx1"/>
            </a:solidFill>
          </a:ln>
        </p:spPr>
      </p:pic>
    </p:spTree>
    <p:extLst>
      <p:ext uri="{BB962C8B-B14F-4D97-AF65-F5344CB8AC3E}">
        <p14:creationId xmlns:p14="http://schemas.microsoft.com/office/powerpoint/2010/main" val="2794065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11" y="1131094"/>
            <a:ext cx="8654603" cy="489230"/>
          </a:xfrm>
          <a:ln>
            <a:solidFill>
              <a:schemeClr val="tx1">
                <a:lumMod val="85000"/>
                <a:lumOff val="15000"/>
              </a:schemeClr>
            </a:solidFill>
          </a:ln>
        </p:spPr>
        <p:txBody>
          <a:bodyPr>
            <a:normAutofit fontScale="90000"/>
          </a:bodyPr>
          <a:lstStyle/>
          <a:p>
            <a:pPr algn="ctr"/>
            <a:r>
              <a:rPr lang="en-IN" dirty="0" smtClean="0"/>
              <a:t/>
            </a:r>
            <a:br>
              <a:rPr lang="en-IN" dirty="0" smtClean="0"/>
            </a:br>
            <a:r>
              <a:rPr lang="en-IN" dirty="0" smtClean="0"/>
              <a:t/>
            </a:r>
            <a:br>
              <a:rPr lang="en-IN" dirty="0" smtClean="0"/>
            </a:br>
            <a:r>
              <a:rPr lang="en-IN" sz="3675" b="1" dirty="0"/>
              <a:t>Curve Clipping, Polygon and Exterior Clipping</a:t>
            </a:r>
            <a:br>
              <a:rPr lang="en-IN" sz="3675" b="1" dirty="0"/>
            </a:br>
            <a:r>
              <a:rPr lang="en-IN" sz="3675" b="1" dirty="0"/>
              <a:t/>
            </a:r>
            <a:br>
              <a:rPr lang="en-IN" sz="3675" b="1" dirty="0"/>
            </a:br>
            <a:endParaRPr lang="en-IN" b="1" dirty="0"/>
          </a:p>
        </p:txBody>
      </p:sp>
      <p:sp>
        <p:nvSpPr>
          <p:cNvPr id="3" name="Content Placeholder 2"/>
          <p:cNvSpPr>
            <a:spLocks noGrp="1"/>
          </p:cNvSpPr>
          <p:nvPr>
            <p:ph sz="half" idx="1"/>
          </p:nvPr>
        </p:nvSpPr>
        <p:spPr>
          <a:xfrm>
            <a:off x="328411" y="1716916"/>
            <a:ext cx="4186439" cy="3773057"/>
          </a:xfrm>
          <a:ln>
            <a:solidFill>
              <a:schemeClr val="tx1">
                <a:lumMod val="85000"/>
                <a:lumOff val="15000"/>
              </a:schemeClr>
            </a:solidFill>
          </a:ln>
        </p:spPr>
        <p:txBody>
          <a:bodyPr>
            <a:normAutofit fontScale="55000" lnSpcReduction="20000"/>
          </a:bodyPr>
          <a:lstStyle/>
          <a:p>
            <a:pPr marL="0" indent="0">
              <a:buNone/>
            </a:pPr>
            <a:r>
              <a:rPr lang="en-IN" sz="2550" u="sng" dirty="0"/>
              <a:t>Curve Clipping:</a:t>
            </a:r>
          </a:p>
          <a:p>
            <a:r>
              <a:rPr lang="en-IN" dirty="0"/>
              <a:t>Curve Clipping involves complex procedures as compared to line clipping. Curve clipping requires more processing than for object with linear boundaries. Consider window which is rectangular in shape. The circle is to consider against rectangle window. If circle is completely inside boundary of the window, it is considered visible. So save the circle. If a circle is in outside window, discard it. If circle cut the boundary then consider it to be clipping </a:t>
            </a:r>
            <a:r>
              <a:rPr lang="en-IN" dirty="0" smtClean="0"/>
              <a:t>case</a:t>
            </a:r>
          </a:p>
          <a:p>
            <a:pPr marL="0" indent="0">
              <a:buNone/>
            </a:pPr>
            <a:r>
              <a:rPr lang="en-IN" sz="2550" u="sng" dirty="0"/>
              <a:t>Polygon Clipping:</a:t>
            </a:r>
          </a:p>
          <a:p>
            <a:r>
              <a:rPr lang="en-IN" dirty="0" smtClean="0"/>
              <a:t>Polygon </a:t>
            </a:r>
            <a:r>
              <a:rPr lang="en-IN" dirty="0"/>
              <a:t>clipping is applied to the polygons. The term polygon is used to define objects having outline of solid. These objects should maintain property and shape of polygon after clipping.</a:t>
            </a:r>
            <a:r>
              <a:rPr lang="en-IN" dirty="0" smtClean="0"/>
              <a:t>.</a:t>
            </a:r>
            <a:endParaRPr lang="en-IN" dirty="0"/>
          </a:p>
        </p:txBody>
      </p:sp>
      <p:sp>
        <p:nvSpPr>
          <p:cNvPr id="4" name="Content Placeholder 3"/>
          <p:cNvSpPr>
            <a:spLocks noGrp="1"/>
          </p:cNvSpPr>
          <p:nvPr>
            <p:ph sz="half" idx="2"/>
          </p:nvPr>
        </p:nvSpPr>
        <p:spPr>
          <a:xfrm>
            <a:off x="4629150" y="1726574"/>
            <a:ext cx="4353864" cy="3763398"/>
          </a:xfrm>
          <a:ln>
            <a:solidFill>
              <a:schemeClr val="tx1">
                <a:lumMod val="85000"/>
                <a:lumOff val="15000"/>
              </a:schemeClr>
            </a:solidFill>
          </a:ln>
        </p:spPr>
        <p:txBody>
          <a:bodyPr>
            <a:normAutofit fontScale="55000" lnSpcReduction="20000"/>
          </a:bodyPr>
          <a:lstStyle/>
          <a:p>
            <a:pPr marL="0" indent="0">
              <a:buNone/>
            </a:pPr>
            <a:r>
              <a:rPr lang="en-IN" sz="2550" u="sng" dirty="0"/>
              <a:t>Exterior Clipping:</a:t>
            </a:r>
          </a:p>
          <a:p>
            <a:r>
              <a:rPr lang="en-IN" dirty="0"/>
              <a:t>It is opposite to previous clipping. Here picture which is outside the window is considered. The picture inside the rectangle window is discarded. So part of the picture outside the window is saved.</a:t>
            </a:r>
          </a:p>
          <a:p>
            <a:pPr marL="0" indent="0">
              <a:buNone/>
            </a:pPr>
            <a:r>
              <a:rPr lang="en-IN" b="1" dirty="0"/>
              <a:t>Uses of Exterior Clipping:</a:t>
            </a:r>
            <a:endParaRPr lang="en-IN" dirty="0"/>
          </a:p>
          <a:p>
            <a:r>
              <a:rPr lang="en-IN" dirty="0"/>
              <a:t>It is used for displaying properly the pictures which overlap each other.</a:t>
            </a:r>
          </a:p>
          <a:p>
            <a:r>
              <a:rPr lang="en-IN" dirty="0"/>
              <a:t>It is used in the concept of overlapping windows.</a:t>
            </a:r>
          </a:p>
          <a:p>
            <a:r>
              <a:rPr lang="en-IN" dirty="0"/>
              <a:t>It is used for designing various patterns of pictures.</a:t>
            </a:r>
          </a:p>
          <a:p>
            <a:r>
              <a:rPr lang="en-IN" dirty="0"/>
              <a:t>It is used for advertising purposes.</a:t>
            </a:r>
          </a:p>
          <a:p>
            <a:r>
              <a:rPr lang="en-IN" dirty="0"/>
              <a:t>It is suitable for publishing.</a:t>
            </a:r>
          </a:p>
          <a:p>
            <a:r>
              <a:rPr lang="en-IN" dirty="0"/>
              <a:t>For designing and displaying of the number of maps and charts, it is also used.</a:t>
            </a:r>
          </a:p>
        </p:txBody>
      </p:sp>
      <p:sp>
        <p:nvSpPr>
          <p:cNvPr id="5" name="Date Placeholder 4"/>
          <p:cNvSpPr>
            <a:spLocks noGrp="1"/>
          </p:cNvSpPr>
          <p:nvPr>
            <p:ph type="dt" sz="half" idx="10"/>
          </p:nvPr>
        </p:nvSpPr>
        <p:spPr/>
        <p:txBody>
          <a:bodyPr/>
          <a:lstStyle/>
          <a:p>
            <a:fld id="{C7D4F83B-D04F-4C97-B04B-45C3834B14A5}" type="datetime1">
              <a:rPr lang="en-IN" smtClean="0"/>
              <a:t>17-09-2020</a:t>
            </a:fld>
            <a:endParaRPr lang="en-IN"/>
          </a:p>
        </p:txBody>
      </p:sp>
      <p:sp>
        <p:nvSpPr>
          <p:cNvPr id="6" name="Slide Number Placeholder 5"/>
          <p:cNvSpPr>
            <a:spLocks noGrp="1"/>
          </p:cNvSpPr>
          <p:nvPr>
            <p:ph type="sldNum" sz="quarter" idx="12"/>
          </p:nvPr>
        </p:nvSpPr>
        <p:spPr/>
        <p:txBody>
          <a:bodyPr/>
          <a:lstStyle/>
          <a:p>
            <a:fld id="{A4F63B1C-1067-4909-822D-630901A8F28E}" type="slidenum">
              <a:rPr lang="en-IN" smtClean="0"/>
              <a:t>24</a:t>
            </a:fld>
            <a:endParaRPr lang="en-IN"/>
          </a:p>
        </p:txBody>
      </p:sp>
    </p:spTree>
    <p:extLst>
      <p:ext uri="{BB962C8B-B14F-4D97-AF65-F5344CB8AC3E}">
        <p14:creationId xmlns:p14="http://schemas.microsoft.com/office/powerpoint/2010/main" val="1055818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9" y="152400"/>
            <a:ext cx="9076386" cy="1200414"/>
          </a:xfrm>
          <a:ln>
            <a:solidFill>
              <a:schemeClr val="tx1">
                <a:lumMod val="85000"/>
                <a:lumOff val="15000"/>
              </a:schemeClr>
            </a:solidFill>
          </a:ln>
        </p:spPr>
        <p:txBody>
          <a:bodyPr>
            <a:normAutofit fontScale="90000"/>
          </a:bodyPr>
          <a:lstStyle/>
          <a:p>
            <a:pPr algn="ctr"/>
            <a:r>
              <a:rPr lang="en-US" b="1" dirty="0" smtClean="0"/>
              <a:t>LINE  CLIPPING &amp; POLYGON CLIPPING ALGORITHMS</a:t>
            </a:r>
            <a:endParaRPr lang="en-IN" b="1" dirty="0"/>
          </a:p>
        </p:txBody>
      </p:sp>
      <p:sp>
        <p:nvSpPr>
          <p:cNvPr id="3" name="Content Placeholder 2"/>
          <p:cNvSpPr>
            <a:spLocks noGrp="1"/>
          </p:cNvSpPr>
          <p:nvPr>
            <p:ph idx="1"/>
          </p:nvPr>
        </p:nvSpPr>
        <p:spPr>
          <a:xfrm>
            <a:off x="58089" y="1600200"/>
            <a:ext cx="8781111" cy="4495800"/>
          </a:xfrm>
          <a:ln>
            <a:solidFill>
              <a:schemeClr val="tx1">
                <a:lumMod val="85000"/>
                <a:lumOff val="15000"/>
              </a:schemeClr>
            </a:solidFill>
          </a:ln>
        </p:spPr>
        <p:txBody>
          <a:bodyPr>
            <a:normAutofit/>
          </a:bodyPr>
          <a:lstStyle/>
          <a:p>
            <a:r>
              <a:rPr lang="en-IN" b="1" dirty="0">
                <a:hlinkClick r:id="rId2" tooltip="Line clipping"/>
              </a:rPr>
              <a:t>Line clipping</a:t>
            </a:r>
            <a:r>
              <a:rPr lang="en-IN" b="1" dirty="0"/>
              <a:t> algorithms</a:t>
            </a:r>
            <a:r>
              <a:rPr lang="en-IN" dirty="0"/>
              <a:t>:</a:t>
            </a:r>
          </a:p>
          <a:p>
            <a:pPr lvl="1"/>
            <a:r>
              <a:rPr lang="en-IN" dirty="0">
                <a:hlinkClick r:id="rId3" tooltip="Cohen–Sutherland"/>
              </a:rPr>
              <a:t>Cohen–Sutherland</a:t>
            </a:r>
            <a:endParaRPr lang="en-IN" dirty="0"/>
          </a:p>
          <a:p>
            <a:pPr lvl="1"/>
            <a:r>
              <a:rPr lang="en-IN" dirty="0">
                <a:hlinkClick r:id="rId4" tooltip="Liang–Barsky"/>
              </a:rPr>
              <a:t>Liang–</a:t>
            </a:r>
            <a:r>
              <a:rPr lang="en-IN" dirty="0" err="1">
                <a:hlinkClick r:id="rId4" tooltip="Liang–Barsky"/>
              </a:rPr>
              <a:t>Barsky</a:t>
            </a:r>
            <a:endParaRPr lang="en-IN" dirty="0"/>
          </a:p>
          <a:p>
            <a:pPr lvl="1"/>
            <a:r>
              <a:rPr lang="en-IN" dirty="0" err="1" smtClean="0">
                <a:hlinkClick r:id="rId5" tooltip="Nicholl–Lee–Nicholl"/>
              </a:rPr>
              <a:t>Nicholl</a:t>
            </a:r>
            <a:r>
              <a:rPr lang="en-IN" dirty="0" smtClean="0">
                <a:hlinkClick r:id="rId5" tooltip="Nicholl–Lee–Nicholl"/>
              </a:rPr>
              <a:t>–Lee–</a:t>
            </a:r>
            <a:r>
              <a:rPr lang="en-IN" dirty="0" err="1" smtClean="0">
                <a:hlinkClick r:id="rId5" tooltip="Nicholl–Lee–Nicholl"/>
              </a:rPr>
              <a:t>Nicholl</a:t>
            </a:r>
            <a:endParaRPr lang="en-IN" dirty="0"/>
          </a:p>
          <a:p>
            <a:endParaRPr lang="en-IN" b="1" dirty="0" smtClean="0"/>
          </a:p>
          <a:p>
            <a:r>
              <a:rPr lang="en-IN" b="1" dirty="0" smtClean="0"/>
              <a:t>Polygon </a:t>
            </a:r>
            <a:r>
              <a:rPr lang="en-IN" b="1" dirty="0"/>
              <a:t>clipping algorithms</a:t>
            </a:r>
            <a:r>
              <a:rPr lang="en-IN" dirty="0"/>
              <a:t>:</a:t>
            </a:r>
          </a:p>
          <a:p>
            <a:pPr lvl="1"/>
            <a:r>
              <a:rPr lang="en-IN" dirty="0" smtClean="0">
                <a:hlinkClick r:id="rId6" tooltip="Sutherland–Hodgman"/>
              </a:rPr>
              <a:t>Sutherland–</a:t>
            </a:r>
            <a:r>
              <a:rPr lang="en-IN" dirty="0" err="1" smtClean="0">
                <a:hlinkClick r:id="rId6" tooltip="Sutherland–Hodgman"/>
              </a:rPr>
              <a:t>Hodgman</a:t>
            </a:r>
            <a:endParaRPr lang="en-IN" dirty="0"/>
          </a:p>
          <a:p>
            <a:pPr lvl="1"/>
            <a:r>
              <a:rPr lang="en-IN" dirty="0" err="1">
                <a:hlinkClick r:id="rId7" tooltip="Weiler–Atherton"/>
              </a:rPr>
              <a:t>Weiler</a:t>
            </a:r>
            <a:r>
              <a:rPr lang="en-IN" dirty="0">
                <a:hlinkClick r:id="rId7" tooltip="Weiler–Atherton"/>
              </a:rPr>
              <a:t>–Atherton</a:t>
            </a:r>
            <a:endParaRPr lang="en-IN" dirty="0"/>
          </a:p>
          <a:p>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25</a:t>
            </a:fld>
            <a:endParaRPr lang="en-IN"/>
          </a:p>
        </p:txBody>
      </p:sp>
    </p:spTree>
    <p:extLst>
      <p:ext uri="{BB962C8B-B14F-4D97-AF65-F5344CB8AC3E}">
        <p14:creationId xmlns:p14="http://schemas.microsoft.com/office/powerpoint/2010/main" val="1637082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048" y="0"/>
            <a:ext cx="8944378" cy="1102762"/>
          </a:xfrm>
          <a:ln>
            <a:solidFill>
              <a:schemeClr val="tx1">
                <a:lumMod val="85000"/>
                <a:lumOff val="15000"/>
              </a:schemeClr>
            </a:solidFill>
          </a:ln>
        </p:spPr>
        <p:txBody>
          <a:bodyPr>
            <a:normAutofit fontScale="90000"/>
          </a:bodyPr>
          <a:lstStyle/>
          <a:p>
            <a:r>
              <a:rPr lang="en-US" b="1" u="sng" dirty="0" smtClean="0"/>
              <a:t/>
            </a:r>
            <a:br>
              <a:rPr lang="en-US" b="1" u="sng" dirty="0" smtClean="0"/>
            </a:br>
            <a:r>
              <a:rPr lang="en-US" b="1" u="sng" dirty="0" smtClean="0"/>
              <a:t>COHEN-SUTHERLAND </a:t>
            </a:r>
            <a:r>
              <a:rPr lang="en-US" b="1" u="sng" dirty="0"/>
              <a:t>LINE CLIPPING ALGORITHM</a:t>
            </a:r>
            <a:r>
              <a:rPr lang="en-IN" dirty="0"/>
              <a:t/>
            </a:r>
            <a:br>
              <a:rPr lang="en-IN" dirty="0"/>
            </a:br>
            <a:endParaRPr lang="en-IN" dirty="0"/>
          </a:p>
        </p:txBody>
      </p:sp>
      <p:sp>
        <p:nvSpPr>
          <p:cNvPr id="5" name="Date Placeholder 4"/>
          <p:cNvSpPr>
            <a:spLocks noGrp="1"/>
          </p:cNvSpPr>
          <p:nvPr>
            <p:ph type="dt" sz="half" idx="10"/>
          </p:nvPr>
        </p:nvSpPr>
        <p:spPr/>
        <p:txBody>
          <a:bodyPr/>
          <a:lstStyle/>
          <a:p>
            <a:fld id="{C7D4F83B-D04F-4C97-B04B-45C3834B14A5}" type="datetime1">
              <a:rPr lang="en-IN" smtClean="0"/>
              <a:t>17-09-2020</a:t>
            </a:fld>
            <a:endParaRPr lang="en-IN"/>
          </a:p>
        </p:txBody>
      </p:sp>
      <p:sp>
        <p:nvSpPr>
          <p:cNvPr id="6" name="Slide Number Placeholder 5"/>
          <p:cNvSpPr>
            <a:spLocks noGrp="1"/>
          </p:cNvSpPr>
          <p:nvPr>
            <p:ph type="sldNum" sz="quarter" idx="12"/>
          </p:nvPr>
        </p:nvSpPr>
        <p:spPr/>
        <p:txBody>
          <a:bodyPr/>
          <a:lstStyle/>
          <a:p>
            <a:fld id="{A4F63B1C-1067-4909-822D-630901A8F28E}" type="slidenum">
              <a:rPr lang="en-IN" smtClean="0"/>
              <a:t>26</a:t>
            </a:fld>
            <a:endParaRPr lang="en-IN"/>
          </a:p>
        </p:txBody>
      </p:sp>
      <p:pic>
        <p:nvPicPr>
          <p:cNvPr id="10" name="Content Placeholder 9"/>
          <p:cNvPicPr>
            <a:picLocks noGrp="1" noChangeAspect="1"/>
          </p:cNvPicPr>
          <p:nvPr>
            <p:ph idx="1"/>
          </p:nvPr>
        </p:nvPicPr>
        <p:blipFill>
          <a:blip r:embed="rId2"/>
          <a:stretch>
            <a:fillRect/>
          </a:stretch>
        </p:blipFill>
        <p:spPr>
          <a:xfrm>
            <a:off x="8047" y="1301570"/>
            <a:ext cx="8944379" cy="4642029"/>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485775" y="1508989"/>
            <a:ext cx="7678223" cy="2335202"/>
          </a:xfrm>
          <a:prstGeom prst="rect">
            <a:avLst/>
          </a:prstGeom>
        </p:spPr>
      </p:pic>
      <p:pic>
        <p:nvPicPr>
          <p:cNvPr id="8" name="Picture 7"/>
          <p:cNvPicPr>
            <a:picLocks noChangeAspect="1"/>
          </p:cNvPicPr>
          <p:nvPr/>
        </p:nvPicPr>
        <p:blipFill>
          <a:blip r:embed="rId4"/>
          <a:stretch>
            <a:fillRect/>
          </a:stretch>
        </p:blipFill>
        <p:spPr>
          <a:xfrm>
            <a:off x="5255812" y="5615951"/>
            <a:ext cx="3696614" cy="268826"/>
          </a:xfrm>
          <a:prstGeom prst="rect">
            <a:avLst/>
          </a:prstGeom>
        </p:spPr>
      </p:pic>
      <p:pic>
        <p:nvPicPr>
          <p:cNvPr id="9" name="Picture 8"/>
          <p:cNvPicPr>
            <a:picLocks noChangeAspect="1"/>
          </p:cNvPicPr>
          <p:nvPr/>
        </p:nvPicPr>
        <p:blipFill>
          <a:blip r:embed="rId5"/>
          <a:stretch>
            <a:fillRect/>
          </a:stretch>
        </p:blipFill>
        <p:spPr>
          <a:xfrm>
            <a:off x="2983067" y="6142407"/>
            <a:ext cx="2994338" cy="618512"/>
          </a:xfrm>
          <a:prstGeom prst="rect">
            <a:avLst/>
          </a:prstGeom>
          <a:ln>
            <a:solidFill>
              <a:srgbClr val="0070C0"/>
            </a:solidFill>
          </a:ln>
        </p:spPr>
      </p:pic>
    </p:spTree>
    <p:extLst>
      <p:ext uri="{BB962C8B-B14F-4D97-AF65-F5344CB8AC3E}">
        <p14:creationId xmlns:p14="http://schemas.microsoft.com/office/powerpoint/2010/main" val="2335376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a:ln>
            <a:solidFill>
              <a:schemeClr val="accent1"/>
            </a:solidFill>
          </a:ln>
        </p:spPr>
        <p:txBody>
          <a:bodyPr>
            <a:normAutofit/>
          </a:bodyPr>
          <a:lstStyle/>
          <a:p>
            <a:pPr marL="0" indent="0" algn="ctr">
              <a:buNone/>
            </a:pPr>
            <a:r>
              <a:rPr lang="en-US" sz="4800" dirty="0" smtClean="0"/>
              <a:t>   </a:t>
            </a:r>
          </a:p>
          <a:p>
            <a:pPr marL="0" indent="0" algn="ctr">
              <a:buNone/>
            </a:pPr>
            <a:endParaRPr lang="en-US" sz="4800" dirty="0"/>
          </a:p>
          <a:p>
            <a:pPr marL="0" indent="0" algn="ctr">
              <a:buNone/>
            </a:pPr>
            <a:r>
              <a:rPr lang="en-US" sz="4800" dirty="0" smtClean="0"/>
              <a:t> Bit 4, Bit 3, Bit 2, Bit 1 =</a:t>
            </a:r>
          </a:p>
          <a:p>
            <a:pPr marL="0" indent="0" algn="ctr">
              <a:buNone/>
            </a:pPr>
            <a:r>
              <a:rPr lang="en-US" sz="4800" dirty="0"/>
              <a:t> </a:t>
            </a:r>
            <a:r>
              <a:rPr lang="en-US" sz="4800" dirty="0" smtClean="0"/>
              <a:t>  Top, Bottom, Right, Left.</a:t>
            </a:r>
          </a:p>
          <a:p>
            <a:pPr marL="0" indent="0" algn="ctr">
              <a:buNone/>
            </a:pPr>
            <a:r>
              <a:rPr lang="en-US" sz="4800" dirty="0" smtClean="0"/>
              <a:t>1          0            0          1</a:t>
            </a:r>
            <a:endParaRPr lang="en-IN" sz="4800" dirty="0"/>
          </a:p>
        </p:txBody>
      </p:sp>
    </p:spTree>
    <p:extLst>
      <p:ext uri="{BB962C8B-B14F-4D97-AF65-F5344CB8AC3E}">
        <p14:creationId xmlns:p14="http://schemas.microsoft.com/office/powerpoint/2010/main" val="3786021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152400"/>
            <a:ext cx="8229600" cy="411162"/>
          </a:xfrm>
        </p:spPr>
        <p:txBody>
          <a:bodyPr>
            <a:normAutofit fontScale="90000"/>
          </a:bodyPr>
          <a:lstStyle/>
          <a:p>
            <a:r>
              <a:rPr lang="en-US" dirty="0" err="1" smtClean="0"/>
              <a:t>Pseudocode</a:t>
            </a:r>
            <a:endParaRPr lang="en-IN" dirty="0"/>
          </a:p>
        </p:txBody>
      </p:sp>
      <p:pic>
        <p:nvPicPr>
          <p:cNvPr id="4" name="Content Placeholder 3"/>
          <p:cNvPicPr>
            <a:picLocks noGrp="1" noChangeAspect="1"/>
          </p:cNvPicPr>
          <p:nvPr>
            <p:ph idx="1"/>
          </p:nvPr>
        </p:nvPicPr>
        <p:blipFill>
          <a:blip r:embed="rId2"/>
          <a:stretch>
            <a:fillRect/>
          </a:stretch>
        </p:blipFill>
        <p:spPr>
          <a:xfrm>
            <a:off x="152400" y="990600"/>
            <a:ext cx="8762999" cy="5486400"/>
          </a:xfrm>
          <a:prstGeom prst="rect">
            <a:avLst/>
          </a:prstGeom>
        </p:spPr>
      </p:pic>
    </p:spTree>
    <p:extLst>
      <p:ext uri="{BB962C8B-B14F-4D97-AF65-F5344CB8AC3E}">
        <p14:creationId xmlns:p14="http://schemas.microsoft.com/office/powerpoint/2010/main" val="1438696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11162"/>
          </a:xfrm>
        </p:spPr>
        <p:txBody>
          <a:bodyPr>
            <a:normAutofit fontScale="90000"/>
          </a:bodyPr>
          <a:lstStyle/>
          <a:p>
            <a:r>
              <a:rPr lang="en-US" dirty="0" err="1" smtClean="0"/>
              <a:t>Pseudocode</a:t>
            </a:r>
            <a:endParaRPr lang="en-IN" dirty="0"/>
          </a:p>
        </p:txBody>
      </p:sp>
      <p:pic>
        <p:nvPicPr>
          <p:cNvPr id="5" name="Content Placeholder 4"/>
          <p:cNvPicPr>
            <a:picLocks noGrp="1" noChangeAspect="1"/>
          </p:cNvPicPr>
          <p:nvPr>
            <p:ph idx="1"/>
          </p:nvPr>
        </p:nvPicPr>
        <p:blipFill>
          <a:blip r:embed="rId2"/>
          <a:stretch>
            <a:fillRect/>
          </a:stretch>
        </p:blipFill>
        <p:spPr>
          <a:xfrm>
            <a:off x="228600" y="609600"/>
            <a:ext cx="8763000" cy="6248400"/>
          </a:xfrm>
          <a:prstGeom prst="rect">
            <a:avLst/>
          </a:prstGeom>
        </p:spPr>
      </p:pic>
    </p:spTree>
    <p:extLst>
      <p:ext uri="{BB962C8B-B14F-4D97-AF65-F5344CB8AC3E}">
        <p14:creationId xmlns:p14="http://schemas.microsoft.com/office/powerpoint/2010/main" val="3485009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4" name="Content Placeholder 3"/>
          <p:cNvPicPr>
            <a:picLocks noGrp="1" noChangeAspect="1"/>
          </p:cNvPicPr>
          <p:nvPr>
            <p:ph idx="1"/>
          </p:nvPr>
        </p:nvPicPr>
        <p:blipFill>
          <a:blip r:embed="rId2"/>
          <a:stretch>
            <a:fillRect/>
          </a:stretch>
        </p:blipFill>
        <p:spPr>
          <a:xfrm>
            <a:off x="724984" y="1825625"/>
            <a:ext cx="7694032" cy="4351338"/>
          </a:xfrm>
          <a:prstGeom prst="rect">
            <a:avLst/>
          </a:prstGeom>
          <a:ln>
            <a:solidFill>
              <a:srgbClr val="C00000"/>
            </a:solidFill>
          </a:ln>
        </p:spPr>
      </p:pic>
      <p:sp>
        <p:nvSpPr>
          <p:cNvPr id="3" name="Date Placeholder 2"/>
          <p:cNvSpPr>
            <a:spLocks noGrp="1"/>
          </p:cNvSpPr>
          <p:nvPr>
            <p:ph type="dt" sz="half" idx="10"/>
          </p:nvPr>
        </p:nvSpPr>
        <p:spPr/>
        <p:txBody>
          <a:bodyPr/>
          <a:lstStyle/>
          <a:p>
            <a:fld id="{6AA4D3FD-FB0B-4FD5-A544-EB947A8B2DB9}" type="datetime1">
              <a:rPr lang="en-US" smtClean="0"/>
              <a:t>9/17/2020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a:t>
            </a:fld>
            <a:endParaRPr lang="en-US"/>
          </a:p>
        </p:txBody>
      </p:sp>
    </p:spTree>
    <p:extLst>
      <p:ext uri="{BB962C8B-B14F-4D97-AF65-F5344CB8AC3E}">
        <p14:creationId xmlns:p14="http://schemas.microsoft.com/office/powerpoint/2010/main" val="1420853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9031"/>
            <a:ext cx="9144000" cy="901252"/>
          </a:xfrm>
          <a:ln>
            <a:solidFill>
              <a:schemeClr val="tx1">
                <a:lumMod val="85000"/>
                <a:lumOff val="15000"/>
              </a:schemeClr>
            </a:solidFill>
          </a:ln>
        </p:spPr>
        <p:txBody>
          <a:bodyPr>
            <a:normAutofit fontScale="90000"/>
          </a:bodyPr>
          <a:lstStyle/>
          <a:p>
            <a:pPr algn="ctr"/>
            <a:r>
              <a:rPr lang="en-US" b="1" u="sng" dirty="0" smtClean="0"/>
              <a:t/>
            </a:r>
            <a:br>
              <a:rPr lang="en-US" b="1" u="sng" dirty="0" smtClean="0"/>
            </a:br>
            <a:r>
              <a:rPr lang="en-US" b="1" u="sng" dirty="0" smtClean="0"/>
              <a:t>COHEN-SUTHERLAND </a:t>
            </a:r>
            <a:r>
              <a:rPr lang="en-US" b="1" u="sng" dirty="0"/>
              <a:t>LINE CLIPPING ALGORITHM</a:t>
            </a:r>
            <a:r>
              <a:rPr lang="en-IN" dirty="0"/>
              <a:t/>
            </a:r>
            <a:br>
              <a:rPr lang="en-IN" dirty="0"/>
            </a:br>
            <a:endParaRPr lang="en-IN" dirty="0"/>
          </a:p>
        </p:txBody>
      </p:sp>
      <p:pic>
        <p:nvPicPr>
          <p:cNvPr id="9" name="Content Placeholder 8"/>
          <p:cNvPicPr>
            <a:picLocks noGrp="1" noChangeAspect="1"/>
          </p:cNvPicPr>
          <p:nvPr>
            <p:ph sz="half" idx="1"/>
          </p:nvPr>
        </p:nvPicPr>
        <p:blipFill>
          <a:blip r:embed="rId2"/>
          <a:stretch>
            <a:fillRect/>
          </a:stretch>
        </p:blipFill>
        <p:spPr>
          <a:xfrm>
            <a:off x="1" y="1282251"/>
            <a:ext cx="4472189" cy="5439224"/>
          </a:xfrm>
          <a:prstGeom prst="rect">
            <a:avLst/>
          </a:prstGeom>
          <a:ln>
            <a:solidFill>
              <a:schemeClr val="tx1">
                <a:lumMod val="85000"/>
                <a:lumOff val="15000"/>
              </a:schemeClr>
            </a:solidFill>
          </a:ln>
        </p:spPr>
      </p:pic>
      <p:sp>
        <p:nvSpPr>
          <p:cNvPr id="8" name="Content Placeholder 7"/>
          <p:cNvSpPr>
            <a:spLocks noGrp="1"/>
          </p:cNvSpPr>
          <p:nvPr>
            <p:ph sz="half" idx="2"/>
          </p:nvPr>
        </p:nvSpPr>
        <p:spPr>
          <a:xfrm>
            <a:off x="4629150" y="1282251"/>
            <a:ext cx="4514850" cy="5439223"/>
          </a:xfrm>
          <a:ln>
            <a:solidFill>
              <a:schemeClr val="tx1">
                <a:lumMod val="85000"/>
                <a:lumOff val="15000"/>
              </a:schemeClr>
            </a:solidFill>
          </a:ln>
        </p:spPr>
        <p:txBody>
          <a:bodyPr>
            <a:normAutofit fontScale="85000" lnSpcReduction="10000"/>
          </a:bodyPr>
          <a:lstStyle/>
          <a:p>
            <a:pPr marL="0" indent="0">
              <a:buNone/>
            </a:pPr>
            <a:r>
              <a:rPr lang="en-IN" b="1" u="sng" dirty="0">
                <a:effectLst>
                  <a:outerShdw blurRad="38100" dist="38100" dir="2700000" algn="tl">
                    <a:srgbClr val="000000">
                      <a:alpha val="43137"/>
                    </a:srgbClr>
                  </a:outerShdw>
                </a:effectLst>
              </a:rPr>
              <a:t>For P1(150,150</a:t>
            </a:r>
            <a:r>
              <a:rPr lang="en-IN" b="1" u="sng" dirty="0" smtClean="0">
                <a:effectLst>
                  <a:outerShdw blurRad="38100" dist="38100" dir="2700000" algn="tl">
                    <a:srgbClr val="000000">
                      <a:alpha val="43137"/>
                    </a:srgbClr>
                  </a:outerShdw>
                </a:effectLst>
              </a:rPr>
              <a:t>):</a:t>
            </a:r>
          </a:p>
          <a:p>
            <a:pPr marL="0" indent="0">
              <a:buNone/>
            </a:pPr>
            <a:endParaRPr lang="en-IN" dirty="0"/>
          </a:p>
          <a:p>
            <a:pPr marL="0" indent="0">
              <a:buNone/>
            </a:pPr>
            <a:r>
              <a:rPr lang="en-IN" b="1" dirty="0"/>
              <a:t>(From Right to Left)</a:t>
            </a:r>
            <a:endParaRPr lang="en-IN" dirty="0"/>
          </a:p>
          <a:p>
            <a:pPr marL="0" indent="0">
              <a:buNone/>
            </a:pPr>
            <a:r>
              <a:rPr lang="en-IN" b="1" dirty="0"/>
              <a:t>Bit 1 : x - </a:t>
            </a:r>
            <a:r>
              <a:rPr lang="en-IN" b="1" dirty="0" err="1"/>
              <a:t>xmin</a:t>
            </a:r>
            <a:r>
              <a:rPr lang="en-IN" b="1" dirty="0"/>
              <a:t> =  150 - 100 = 50         =&gt;set the bit to </a:t>
            </a:r>
            <a:r>
              <a:rPr lang="en-IN" b="1" dirty="0" smtClean="0"/>
              <a:t>0  </a:t>
            </a:r>
            <a:r>
              <a:rPr lang="en-IN" sz="1650" b="1" dirty="0"/>
              <a:t>(zero - as sign of 50 is +)</a:t>
            </a:r>
            <a:endParaRPr lang="en-IN" sz="1650" dirty="0"/>
          </a:p>
          <a:p>
            <a:pPr marL="0" indent="0">
              <a:buNone/>
            </a:pPr>
            <a:r>
              <a:rPr lang="en-IN" b="1" dirty="0"/>
              <a:t>Bit  2:  </a:t>
            </a:r>
            <a:r>
              <a:rPr lang="en-IN" b="1" dirty="0" err="1"/>
              <a:t>xmax</a:t>
            </a:r>
            <a:r>
              <a:rPr lang="en-IN" b="1" dirty="0"/>
              <a:t> – x = 300 – 150  = 150   =&gt; set the bit to 0     </a:t>
            </a:r>
            <a:endParaRPr lang="en-IN" dirty="0"/>
          </a:p>
          <a:p>
            <a:pPr marL="0" indent="0">
              <a:buNone/>
            </a:pPr>
            <a:r>
              <a:rPr lang="en-IN" b="1" dirty="0"/>
              <a:t>Bit  3:  y - </a:t>
            </a:r>
            <a:r>
              <a:rPr lang="en-IN" b="1" dirty="0" err="1"/>
              <a:t>ymin</a:t>
            </a:r>
            <a:r>
              <a:rPr lang="en-IN" b="1" dirty="0"/>
              <a:t> =  150 - 100 = 50        =&gt; set the bit to 0      </a:t>
            </a:r>
            <a:endParaRPr lang="en-IN" dirty="0"/>
          </a:p>
          <a:p>
            <a:pPr marL="0" indent="0">
              <a:buNone/>
            </a:pPr>
            <a:r>
              <a:rPr lang="en-IN" b="1" dirty="0"/>
              <a:t>Bit  4:  </a:t>
            </a:r>
            <a:r>
              <a:rPr lang="en-IN" b="1" dirty="0" err="1"/>
              <a:t>ymax</a:t>
            </a:r>
            <a:r>
              <a:rPr lang="en-IN" b="1" dirty="0"/>
              <a:t> – y = 200 – 150  = 50      =&gt; set the bit to 0     </a:t>
            </a:r>
            <a:endParaRPr lang="en-IN" dirty="0"/>
          </a:p>
          <a:p>
            <a:pPr marL="0" indent="0">
              <a:buNone/>
            </a:pPr>
            <a:r>
              <a:rPr lang="en-IN" b="1" dirty="0"/>
              <a:t>So, the region code for P1 is 0000.</a:t>
            </a:r>
            <a:endParaRPr lang="en-IN" dirty="0"/>
          </a:p>
          <a:p>
            <a:pPr marL="0" indent="0">
              <a:buNone/>
            </a:pPr>
            <a:r>
              <a:rPr lang="en-IN" b="1" dirty="0"/>
              <a:t>That implies P1 is inside the Clip Window.</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30</a:t>
            </a:fld>
            <a:endParaRPr lang="en-IN"/>
          </a:p>
        </p:txBody>
      </p:sp>
      <p:pic>
        <p:nvPicPr>
          <p:cNvPr id="10" name="Picture 9"/>
          <p:cNvPicPr>
            <a:picLocks noChangeAspect="1"/>
          </p:cNvPicPr>
          <p:nvPr/>
        </p:nvPicPr>
        <p:blipFill>
          <a:blip r:embed="rId3"/>
          <a:stretch>
            <a:fillRect/>
          </a:stretch>
        </p:blipFill>
        <p:spPr>
          <a:xfrm>
            <a:off x="87469" y="1441542"/>
            <a:ext cx="2742664" cy="265711"/>
          </a:xfrm>
          <a:prstGeom prst="rect">
            <a:avLst/>
          </a:prstGeom>
        </p:spPr>
      </p:pic>
    </p:spTree>
    <p:extLst>
      <p:ext uri="{BB962C8B-B14F-4D97-AF65-F5344CB8AC3E}">
        <p14:creationId xmlns:p14="http://schemas.microsoft.com/office/powerpoint/2010/main" val="4123698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1602" y="964348"/>
            <a:ext cx="8702094" cy="518207"/>
          </a:xfrm>
          <a:ln>
            <a:solidFill>
              <a:schemeClr val="tx1">
                <a:lumMod val="85000"/>
                <a:lumOff val="15000"/>
              </a:schemeClr>
            </a:solidFill>
          </a:ln>
        </p:spPr>
        <p:txBody>
          <a:bodyPr>
            <a:normAutofit fontScale="90000"/>
          </a:bodyPr>
          <a:lstStyle/>
          <a:p>
            <a:pPr algn="ctr"/>
            <a:r>
              <a:rPr lang="en-US" b="1" u="sng" dirty="0" smtClean="0"/>
              <a:t/>
            </a:r>
            <a:br>
              <a:rPr lang="en-US" b="1" u="sng" dirty="0" smtClean="0"/>
            </a:br>
            <a:r>
              <a:rPr lang="en-US" b="1" u="sng" dirty="0" smtClean="0"/>
              <a:t>COHEN-SUTHERLAND </a:t>
            </a:r>
            <a:r>
              <a:rPr lang="en-US" b="1" u="sng" dirty="0"/>
              <a:t>LINE CLIPPING ALGORITHM</a:t>
            </a:r>
            <a:r>
              <a:rPr lang="en-IN" dirty="0"/>
              <a:t/>
            </a:r>
            <a:br>
              <a:rPr lang="en-IN" dirty="0"/>
            </a:br>
            <a:endParaRPr lang="en-IN" dirty="0"/>
          </a:p>
        </p:txBody>
      </p:sp>
      <p:sp>
        <p:nvSpPr>
          <p:cNvPr id="8" name="Content Placeholder 7"/>
          <p:cNvSpPr>
            <a:spLocks noGrp="1"/>
          </p:cNvSpPr>
          <p:nvPr>
            <p:ph sz="half" idx="2"/>
          </p:nvPr>
        </p:nvSpPr>
        <p:spPr>
          <a:xfrm>
            <a:off x="4629150" y="1658960"/>
            <a:ext cx="4411819" cy="3965553"/>
          </a:xfrm>
          <a:ln>
            <a:solidFill>
              <a:schemeClr val="tx1">
                <a:lumMod val="85000"/>
                <a:lumOff val="15000"/>
              </a:schemeClr>
            </a:solidFill>
          </a:ln>
        </p:spPr>
        <p:txBody>
          <a:bodyPr>
            <a:normAutofit fontScale="62500" lnSpcReduction="20000"/>
          </a:bodyPr>
          <a:lstStyle/>
          <a:p>
            <a:pPr marL="0" indent="0">
              <a:buNone/>
            </a:pPr>
            <a:r>
              <a:rPr lang="en-IN" b="1" u="sng" dirty="0"/>
              <a:t>For P2(400,300</a:t>
            </a:r>
            <a:r>
              <a:rPr lang="en-IN" b="1" u="sng" dirty="0" smtClean="0"/>
              <a:t>):</a:t>
            </a:r>
          </a:p>
          <a:p>
            <a:pPr marL="0" indent="0">
              <a:buNone/>
            </a:pPr>
            <a:endParaRPr lang="en-IN" dirty="0"/>
          </a:p>
          <a:p>
            <a:pPr marL="0" indent="0">
              <a:buNone/>
            </a:pPr>
            <a:r>
              <a:rPr lang="en-IN" b="1" dirty="0"/>
              <a:t>(From Right to Left)</a:t>
            </a:r>
            <a:endParaRPr lang="en-IN" dirty="0"/>
          </a:p>
          <a:p>
            <a:pPr marL="0" indent="0">
              <a:buNone/>
            </a:pPr>
            <a:r>
              <a:rPr lang="en-IN" b="1" dirty="0"/>
              <a:t>Bit 1 : x - </a:t>
            </a:r>
            <a:r>
              <a:rPr lang="en-IN" b="1" dirty="0" err="1"/>
              <a:t>xmin</a:t>
            </a:r>
            <a:r>
              <a:rPr lang="en-IN" b="1" dirty="0"/>
              <a:t> =  400 - 100 = 300         </a:t>
            </a:r>
            <a:endParaRPr lang="en-IN" b="1" dirty="0" smtClean="0"/>
          </a:p>
          <a:p>
            <a:pPr marL="0" indent="0">
              <a:buNone/>
            </a:pPr>
            <a:r>
              <a:rPr lang="en-IN" b="1" dirty="0" smtClean="0"/>
              <a:t> </a:t>
            </a:r>
            <a:r>
              <a:rPr lang="en-IN" b="1" dirty="0"/>
              <a:t>=&gt;set the bit to 0    (zero,  as sign of 300 is +)</a:t>
            </a:r>
            <a:endParaRPr lang="en-IN" dirty="0"/>
          </a:p>
          <a:p>
            <a:pPr marL="0" indent="0">
              <a:buNone/>
            </a:pPr>
            <a:r>
              <a:rPr lang="en-IN" b="1" dirty="0"/>
              <a:t>Bit  2:  </a:t>
            </a:r>
            <a:r>
              <a:rPr lang="en-IN" b="1" dirty="0" err="1"/>
              <a:t>xmax</a:t>
            </a:r>
            <a:r>
              <a:rPr lang="en-IN" b="1" dirty="0"/>
              <a:t> – x = 300 – 400  =  - 100   </a:t>
            </a:r>
            <a:endParaRPr lang="en-IN" b="1" dirty="0" smtClean="0"/>
          </a:p>
          <a:p>
            <a:pPr marL="0" indent="0">
              <a:buNone/>
            </a:pPr>
            <a:r>
              <a:rPr lang="en-IN" b="1" dirty="0" smtClean="0"/>
              <a:t>=&gt; </a:t>
            </a:r>
            <a:r>
              <a:rPr lang="en-IN" b="1" dirty="0"/>
              <a:t>set the bit to 1  (one,  as sign of 100 is -)</a:t>
            </a:r>
            <a:endParaRPr lang="en-IN" dirty="0"/>
          </a:p>
          <a:p>
            <a:pPr marL="0" indent="0">
              <a:buNone/>
            </a:pPr>
            <a:r>
              <a:rPr lang="en-IN" b="1" dirty="0"/>
              <a:t>Bit  3:  y - </a:t>
            </a:r>
            <a:r>
              <a:rPr lang="en-IN" b="1" dirty="0" err="1"/>
              <a:t>ymin</a:t>
            </a:r>
            <a:r>
              <a:rPr lang="en-IN" b="1" dirty="0"/>
              <a:t> =  300 - 100 = 0             </a:t>
            </a:r>
            <a:endParaRPr lang="en-IN" b="1" dirty="0" smtClean="0"/>
          </a:p>
          <a:p>
            <a:pPr marL="0" indent="0">
              <a:buNone/>
            </a:pPr>
            <a:r>
              <a:rPr lang="en-IN" b="1" dirty="0" smtClean="0"/>
              <a:t>=&gt; </a:t>
            </a:r>
            <a:r>
              <a:rPr lang="en-IN" b="1" dirty="0"/>
              <a:t>set the bit to 0      </a:t>
            </a:r>
            <a:endParaRPr lang="en-IN" dirty="0"/>
          </a:p>
          <a:p>
            <a:pPr marL="0" indent="0">
              <a:buNone/>
            </a:pPr>
            <a:r>
              <a:rPr lang="en-IN" b="1" dirty="0"/>
              <a:t>Bit  4:  </a:t>
            </a:r>
            <a:r>
              <a:rPr lang="en-IN" b="1" dirty="0" err="1"/>
              <a:t>ymax</a:t>
            </a:r>
            <a:r>
              <a:rPr lang="en-IN" b="1" dirty="0"/>
              <a:t> – y = 200 – 300  = - 100    </a:t>
            </a:r>
            <a:endParaRPr lang="en-IN" b="1" dirty="0" smtClean="0"/>
          </a:p>
          <a:p>
            <a:pPr marL="0" indent="0">
              <a:buNone/>
            </a:pPr>
            <a:r>
              <a:rPr lang="en-IN" b="1" dirty="0" smtClean="0"/>
              <a:t>=&gt; </a:t>
            </a:r>
            <a:r>
              <a:rPr lang="en-IN" b="1" dirty="0"/>
              <a:t>set the bit to 1    </a:t>
            </a:r>
            <a:endParaRPr lang="en-IN" dirty="0"/>
          </a:p>
          <a:p>
            <a:pPr marL="0" indent="0">
              <a:buNone/>
            </a:pPr>
            <a:r>
              <a:rPr lang="en-IN" b="1" dirty="0"/>
              <a:t>So, the region code for P2 is 1010.</a:t>
            </a:r>
            <a:endParaRPr lang="en-IN" dirty="0"/>
          </a:p>
          <a:p>
            <a:pPr marL="0" indent="0">
              <a:buNone/>
            </a:pPr>
            <a:r>
              <a:rPr lang="en-IN" b="1" dirty="0"/>
              <a:t>That implies P2 is in the top and above the Clip Window.</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4B382BA2-A953-4F28-BEF0-266D7C90F308}" type="datetime1">
              <a:rPr lang="en-IN" smtClean="0"/>
              <a:t>17-09-2020</a:t>
            </a:fld>
            <a:endParaRPr lang="en-IN"/>
          </a:p>
        </p:txBody>
      </p:sp>
      <p:sp>
        <p:nvSpPr>
          <p:cNvPr id="5" name="Slide Number Placeholder 4"/>
          <p:cNvSpPr>
            <a:spLocks noGrp="1"/>
          </p:cNvSpPr>
          <p:nvPr>
            <p:ph type="sldNum" sz="quarter" idx="12"/>
          </p:nvPr>
        </p:nvSpPr>
        <p:spPr/>
        <p:txBody>
          <a:bodyPr/>
          <a:lstStyle/>
          <a:p>
            <a:fld id="{A4F63B1C-1067-4909-822D-630901A8F28E}" type="slidenum">
              <a:rPr lang="en-IN" smtClean="0"/>
              <a:t>31</a:t>
            </a:fld>
            <a:endParaRPr lang="en-IN"/>
          </a:p>
        </p:txBody>
      </p:sp>
      <p:pic>
        <p:nvPicPr>
          <p:cNvPr id="9" name="Content Placeholder 8"/>
          <p:cNvPicPr>
            <a:picLocks noGrp="1" noChangeAspect="1"/>
          </p:cNvPicPr>
          <p:nvPr>
            <p:ph sz="half" idx="1"/>
          </p:nvPr>
        </p:nvPicPr>
        <p:blipFill>
          <a:blip r:embed="rId2"/>
          <a:stretch>
            <a:fillRect/>
          </a:stretch>
        </p:blipFill>
        <p:spPr>
          <a:xfrm>
            <a:off x="261601" y="1658960"/>
            <a:ext cx="4253249" cy="3965553"/>
          </a:xfrm>
          <a:prstGeom prst="rect">
            <a:avLst/>
          </a:prstGeom>
          <a:ln>
            <a:solidFill>
              <a:schemeClr val="tx1">
                <a:lumMod val="85000"/>
                <a:lumOff val="15000"/>
              </a:schemeClr>
            </a:solidFill>
          </a:ln>
        </p:spPr>
      </p:pic>
      <p:pic>
        <p:nvPicPr>
          <p:cNvPr id="10" name="Picture 9"/>
          <p:cNvPicPr>
            <a:picLocks noChangeAspect="1"/>
          </p:cNvPicPr>
          <p:nvPr/>
        </p:nvPicPr>
        <p:blipFill>
          <a:blip r:embed="rId3"/>
          <a:stretch>
            <a:fillRect/>
          </a:stretch>
        </p:blipFill>
        <p:spPr>
          <a:xfrm>
            <a:off x="286152" y="1736233"/>
            <a:ext cx="2742396" cy="265711"/>
          </a:xfrm>
          <a:prstGeom prst="rect">
            <a:avLst/>
          </a:prstGeom>
        </p:spPr>
      </p:pic>
    </p:spTree>
    <p:extLst>
      <p:ext uri="{BB962C8B-B14F-4D97-AF65-F5344CB8AC3E}">
        <p14:creationId xmlns:p14="http://schemas.microsoft.com/office/powerpoint/2010/main" val="193975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8229600" cy="792162"/>
          </a:xfrm>
        </p:spPr>
        <p:txBody>
          <a:bodyPr>
            <a:normAutofit fontScale="90000"/>
          </a:bodyPr>
          <a:lstStyle/>
          <a:p>
            <a:r>
              <a:rPr lang="en-US" sz="5400" dirty="0" smtClean="0"/>
              <a:t>Intersection Point</a:t>
            </a:r>
            <a:endParaRPr lang="en-IN" sz="5400" dirty="0"/>
          </a:p>
        </p:txBody>
      </p:sp>
      <p:sp>
        <p:nvSpPr>
          <p:cNvPr id="6" name="Content Placeholder 5"/>
          <p:cNvSpPr>
            <a:spLocks noGrp="1"/>
          </p:cNvSpPr>
          <p:nvPr>
            <p:ph idx="1"/>
          </p:nvPr>
        </p:nvSpPr>
        <p:spPr>
          <a:xfrm>
            <a:off x="228600" y="1295400"/>
            <a:ext cx="8763000" cy="5334000"/>
          </a:xfrm>
          <a:ln>
            <a:solidFill>
              <a:schemeClr val="tx1"/>
            </a:solidFill>
          </a:ln>
        </p:spPr>
        <p:txBody>
          <a:bodyPr/>
          <a:lstStyle/>
          <a:p>
            <a:r>
              <a:rPr lang="en-IN" b="1" dirty="0" smtClean="0"/>
              <a:t>Region code of P1 </a:t>
            </a:r>
            <a:r>
              <a:rPr lang="en-IN" b="1" dirty="0"/>
              <a:t>is 0000.</a:t>
            </a:r>
            <a:endParaRPr lang="en-IN" dirty="0"/>
          </a:p>
          <a:p>
            <a:r>
              <a:rPr lang="en-IN" b="1" dirty="0"/>
              <a:t>Region code of </a:t>
            </a:r>
            <a:r>
              <a:rPr lang="en-IN" b="1" dirty="0" smtClean="0"/>
              <a:t>P2 </a:t>
            </a:r>
            <a:r>
              <a:rPr lang="en-IN" b="1" dirty="0"/>
              <a:t>is 1010</a:t>
            </a:r>
            <a:r>
              <a:rPr lang="en-IN" b="1" dirty="0" smtClean="0"/>
              <a:t>.</a:t>
            </a:r>
          </a:p>
          <a:p>
            <a:endParaRPr lang="en-IN" dirty="0"/>
          </a:p>
          <a:p>
            <a:endParaRPr lang="en-IN" dirty="0"/>
          </a:p>
        </p:txBody>
      </p:sp>
      <p:pic>
        <p:nvPicPr>
          <p:cNvPr id="7" name="Picture 6"/>
          <p:cNvPicPr>
            <a:picLocks noChangeAspect="1"/>
          </p:cNvPicPr>
          <p:nvPr/>
        </p:nvPicPr>
        <p:blipFill>
          <a:blip r:embed="rId2"/>
          <a:stretch>
            <a:fillRect/>
          </a:stretch>
        </p:blipFill>
        <p:spPr>
          <a:xfrm>
            <a:off x="381000" y="2971799"/>
            <a:ext cx="8305800" cy="3336925"/>
          </a:xfrm>
          <a:prstGeom prst="rect">
            <a:avLst/>
          </a:prstGeom>
        </p:spPr>
      </p:pic>
    </p:spTree>
    <p:extLst>
      <p:ext uri="{BB962C8B-B14F-4D97-AF65-F5344CB8AC3E}">
        <p14:creationId xmlns:p14="http://schemas.microsoft.com/office/powerpoint/2010/main" val="2394649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55313"/>
            <a:ext cx="8760854" cy="940964"/>
          </a:xfrm>
        </p:spPr>
        <p:txBody>
          <a:bodyPr>
            <a:normAutofit fontScale="90000"/>
          </a:bodyPr>
          <a:lstStyle/>
          <a:p>
            <a:r>
              <a:rPr lang="en-US" b="1" u="sng" dirty="0" smtClean="0"/>
              <a:t/>
            </a:r>
            <a:br>
              <a:rPr lang="en-US" b="1" u="sng" dirty="0" smtClean="0"/>
            </a:br>
            <a:r>
              <a:rPr lang="en-US" b="1" u="sng" dirty="0" smtClean="0"/>
              <a:t>COHEN-SUTHERLAND </a:t>
            </a:r>
            <a:r>
              <a:rPr lang="en-US" b="1" u="sng" dirty="0"/>
              <a:t>LINE CLIPPING ALGORITHM</a:t>
            </a:r>
            <a:r>
              <a:rPr lang="en-IN" dirty="0"/>
              <a:t/>
            </a:r>
            <a:br>
              <a:rPr lang="en-IN" dirty="0"/>
            </a:br>
            <a:endParaRPr lang="en-IN" dirty="0"/>
          </a:p>
        </p:txBody>
      </p:sp>
      <p:sp>
        <p:nvSpPr>
          <p:cNvPr id="4" name="Content Placeholder 3"/>
          <p:cNvSpPr>
            <a:spLocks noGrp="1"/>
          </p:cNvSpPr>
          <p:nvPr>
            <p:ph sz="half" idx="2"/>
          </p:nvPr>
        </p:nvSpPr>
        <p:spPr>
          <a:xfrm>
            <a:off x="4629150" y="1398164"/>
            <a:ext cx="4440797" cy="4958186"/>
          </a:xfrm>
          <a:ln>
            <a:solidFill>
              <a:schemeClr val="tx1">
                <a:lumMod val="85000"/>
                <a:lumOff val="15000"/>
              </a:schemeClr>
            </a:solidFill>
          </a:ln>
        </p:spPr>
        <p:txBody>
          <a:bodyPr>
            <a:normAutofit fontScale="70000" lnSpcReduction="20000"/>
          </a:bodyPr>
          <a:lstStyle/>
          <a:p>
            <a:r>
              <a:rPr lang="en-IN" b="1" dirty="0"/>
              <a:t>To find the intersection point:</a:t>
            </a:r>
            <a:endParaRPr lang="en-IN" dirty="0"/>
          </a:p>
          <a:p>
            <a:pPr marL="0" indent="0">
              <a:buNone/>
            </a:pPr>
            <a:r>
              <a:rPr lang="en-IN" b="1" dirty="0">
                <a:solidFill>
                  <a:srgbClr val="FF0000"/>
                </a:solidFill>
              </a:rPr>
              <a:t>y = y1  +  m ( </a:t>
            </a:r>
            <a:r>
              <a:rPr lang="en-IN" b="1" dirty="0" err="1">
                <a:solidFill>
                  <a:srgbClr val="FF0000"/>
                </a:solidFill>
              </a:rPr>
              <a:t>x</a:t>
            </a:r>
            <a:r>
              <a:rPr lang="en-IN" b="1" baseline="-25000" dirty="0" err="1">
                <a:solidFill>
                  <a:srgbClr val="FF0000"/>
                </a:solidFill>
              </a:rPr>
              <a:t>boundary</a:t>
            </a:r>
            <a:r>
              <a:rPr lang="en-IN" b="1" dirty="0">
                <a:solidFill>
                  <a:srgbClr val="FF0000"/>
                </a:solidFill>
              </a:rPr>
              <a:t>  - x1)            </a:t>
            </a:r>
            <a:endParaRPr lang="en-IN" b="1" dirty="0" smtClean="0">
              <a:solidFill>
                <a:srgbClr val="FF0000"/>
              </a:solidFill>
            </a:endParaRPr>
          </a:p>
          <a:p>
            <a:pPr marL="0" indent="0">
              <a:buNone/>
            </a:pPr>
            <a:r>
              <a:rPr lang="en-IN" sz="1950" b="1" dirty="0"/>
              <a:t>where </a:t>
            </a:r>
            <a:r>
              <a:rPr lang="en-IN" sz="1950" b="1" dirty="0" err="1"/>
              <a:t>x</a:t>
            </a:r>
            <a:r>
              <a:rPr lang="en-IN" sz="1950" b="1" baseline="-25000" dirty="0" err="1"/>
              <a:t>boundary</a:t>
            </a:r>
            <a:r>
              <a:rPr lang="en-IN" sz="1950" b="1" baseline="-25000" dirty="0"/>
              <a:t> </a:t>
            </a:r>
            <a:r>
              <a:rPr lang="en-IN" sz="1950" b="1" dirty="0"/>
              <a:t> is set either to </a:t>
            </a:r>
            <a:r>
              <a:rPr lang="en-IN" sz="1950" b="1" dirty="0" err="1"/>
              <a:t>xmin</a:t>
            </a:r>
            <a:r>
              <a:rPr lang="en-IN" sz="1950" b="1" dirty="0"/>
              <a:t> or </a:t>
            </a:r>
            <a:r>
              <a:rPr lang="en-IN" sz="1950" b="1" dirty="0" err="1"/>
              <a:t>xmax</a:t>
            </a:r>
            <a:endParaRPr lang="en-IN" sz="1950" dirty="0"/>
          </a:p>
          <a:p>
            <a:pPr marL="0" indent="0">
              <a:buNone/>
            </a:pPr>
            <a:endParaRPr lang="en-IN" sz="1950" b="1" dirty="0"/>
          </a:p>
          <a:p>
            <a:pPr marL="0" indent="0">
              <a:buNone/>
            </a:pPr>
            <a:r>
              <a:rPr lang="en-IN" b="1" dirty="0" smtClean="0">
                <a:solidFill>
                  <a:srgbClr val="FF0000"/>
                </a:solidFill>
              </a:rPr>
              <a:t>x </a:t>
            </a:r>
            <a:r>
              <a:rPr lang="en-IN" b="1" dirty="0">
                <a:solidFill>
                  <a:srgbClr val="FF0000"/>
                </a:solidFill>
              </a:rPr>
              <a:t>= x1  +  ( </a:t>
            </a:r>
            <a:r>
              <a:rPr lang="en-IN" b="1" dirty="0" err="1">
                <a:solidFill>
                  <a:srgbClr val="FF0000"/>
                </a:solidFill>
              </a:rPr>
              <a:t>y</a:t>
            </a:r>
            <a:r>
              <a:rPr lang="en-IN" b="1" baseline="-25000" dirty="0" err="1">
                <a:solidFill>
                  <a:srgbClr val="FF0000"/>
                </a:solidFill>
              </a:rPr>
              <a:t>boundary</a:t>
            </a:r>
            <a:r>
              <a:rPr lang="en-IN" b="1" dirty="0">
                <a:solidFill>
                  <a:srgbClr val="FF0000"/>
                </a:solidFill>
              </a:rPr>
              <a:t>  - y1) / m         </a:t>
            </a:r>
            <a:endParaRPr lang="en-IN" b="1" dirty="0" smtClean="0">
              <a:solidFill>
                <a:srgbClr val="FF0000"/>
              </a:solidFill>
            </a:endParaRPr>
          </a:p>
          <a:p>
            <a:pPr marL="0" indent="0">
              <a:buNone/>
            </a:pPr>
            <a:r>
              <a:rPr lang="en-IN" sz="1950" b="1" dirty="0"/>
              <a:t>Where </a:t>
            </a:r>
            <a:r>
              <a:rPr lang="en-IN" sz="1950" b="1" dirty="0" err="1"/>
              <a:t>y</a:t>
            </a:r>
            <a:r>
              <a:rPr lang="en-IN" sz="1950" b="1" baseline="-25000" dirty="0" err="1"/>
              <a:t>boundary</a:t>
            </a:r>
            <a:r>
              <a:rPr lang="en-IN" sz="1950" b="1" baseline="-25000" dirty="0"/>
              <a:t> </a:t>
            </a:r>
            <a:r>
              <a:rPr lang="en-IN" sz="1950" b="1" dirty="0"/>
              <a:t> is set either to </a:t>
            </a:r>
            <a:r>
              <a:rPr lang="en-IN" sz="1950" b="1" dirty="0" err="1"/>
              <a:t>ymin</a:t>
            </a:r>
            <a:r>
              <a:rPr lang="en-IN" sz="1950" b="1" dirty="0"/>
              <a:t> or </a:t>
            </a:r>
            <a:r>
              <a:rPr lang="en-IN" sz="1950" b="1" dirty="0" err="1"/>
              <a:t>ymax</a:t>
            </a:r>
            <a:endParaRPr lang="en-IN" sz="1950" dirty="0"/>
          </a:p>
          <a:p>
            <a:pPr marL="0" indent="0">
              <a:buNone/>
            </a:pPr>
            <a:r>
              <a:rPr lang="en-IN" b="1" dirty="0"/>
              <a:t> </a:t>
            </a:r>
            <a:endParaRPr lang="en-IN" dirty="0"/>
          </a:p>
          <a:p>
            <a:pPr marL="0" indent="0">
              <a:buNone/>
            </a:pPr>
            <a:r>
              <a:rPr lang="en-IN" b="1" dirty="0">
                <a:solidFill>
                  <a:srgbClr val="7030A0"/>
                </a:solidFill>
              </a:rPr>
              <a:t>m= (y1-y0)  /  (x1-x0)     </a:t>
            </a:r>
            <a:endParaRPr lang="en-IN" dirty="0">
              <a:solidFill>
                <a:srgbClr val="7030A0"/>
              </a:solidFill>
            </a:endParaRPr>
          </a:p>
          <a:p>
            <a:pPr marL="0" indent="0">
              <a:buNone/>
            </a:pPr>
            <a:r>
              <a:rPr lang="en-IN" b="1" dirty="0"/>
              <a:t>      Therefore, </a:t>
            </a:r>
            <a:endParaRPr lang="en-IN" b="1" dirty="0" smtClean="0"/>
          </a:p>
          <a:p>
            <a:pPr marL="0" indent="0">
              <a:buNone/>
            </a:pPr>
            <a:r>
              <a:rPr lang="en-IN" b="1" dirty="0" smtClean="0"/>
              <a:t>m </a:t>
            </a:r>
            <a:r>
              <a:rPr lang="en-IN" b="1" dirty="0"/>
              <a:t>= (300-150) / ( 400-150)  = 0.6</a:t>
            </a:r>
            <a:endParaRPr lang="en-IN" dirty="0"/>
          </a:p>
          <a:p>
            <a:pPr marL="0" indent="0">
              <a:buNone/>
            </a:pPr>
            <a:r>
              <a:rPr lang="en-IN" b="1" dirty="0"/>
              <a:t>x = x1  +  ( </a:t>
            </a:r>
            <a:r>
              <a:rPr lang="en-IN" b="1" dirty="0" err="1"/>
              <a:t>y</a:t>
            </a:r>
            <a:r>
              <a:rPr lang="en-IN" b="1" baseline="-25000" dirty="0" err="1"/>
              <a:t>boundary</a:t>
            </a:r>
            <a:r>
              <a:rPr lang="en-IN" b="1" dirty="0"/>
              <a:t>  - y1) / m</a:t>
            </a:r>
            <a:endParaRPr lang="en-IN" dirty="0"/>
          </a:p>
          <a:p>
            <a:pPr marL="0" indent="0">
              <a:buNone/>
            </a:pPr>
            <a:r>
              <a:rPr lang="en-IN" b="1" dirty="0"/>
              <a:t>      Therefore, </a:t>
            </a:r>
            <a:endParaRPr lang="en-IN" b="1" dirty="0" smtClean="0"/>
          </a:p>
          <a:p>
            <a:pPr marL="0" indent="0">
              <a:buNone/>
            </a:pPr>
            <a:r>
              <a:rPr lang="en-IN" b="1" dirty="0" smtClean="0"/>
              <a:t>x </a:t>
            </a:r>
            <a:r>
              <a:rPr lang="en-IN" b="1" dirty="0"/>
              <a:t>= 400 + (200 – 300) / 0.6  = 233</a:t>
            </a:r>
            <a:endParaRPr lang="en-IN" dirty="0"/>
          </a:p>
          <a:p>
            <a:pPr marL="0" indent="0">
              <a:buNone/>
            </a:pPr>
            <a:r>
              <a:rPr lang="en-IN" b="1" dirty="0"/>
              <a:t> Here, </a:t>
            </a:r>
            <a:r>
              <a:rPr lang="en-IN" b="1" dirty="0" err="1"/>
              <a:t>y</a:t>
            </a:r>
            <a:r>
              <a:rPr lang="en-IN" b="1" baseline="-25000" dirty="0" err="1"/>
              <a:t>boundary</a:t>
            </a:r>
            <a:r>
              <a:rPr lang="en-IN" b="1" baseline="-25000" dirty="0"/>
              <a:t> </a:t>
            </a:r>
            <a:r>
              <a:rPr lang="en-IN" b="1" dirty="0"/>
              <a:t> is the </a:t>
            </a:r>
            <a:r>
              <a:rPr lang="en-IN" b="1" dirty="0" err="1"/>
              <a:t>Ymax</a:t>
            </a:r>
            <a:r>
              <a:rPr lang="en-IN" b="1" dirty="0"/>
              <a:t>,</a:t>
            </a:r>
            <a:endParaRPr lang="en-IN" dirty="0"/>
          </a:p>
          <a:p>
            <a:pPr marL="0" indent="0">
              <a:buNone/>
            </a:pPr>
            <a:r>
              <a:rPr lang="en-IN" b="1" dirty="0"/>
              <a:t>   Therefore, the intersection point </a:t>
            </a:r>
            <a:r>
              <a:rPr lang="en-IN" b="1" dirty="0" smtClean="0"/>
              <a:t>is,</a:t>
            </a:r>
          </a:p>
          <a:p>
            <a:pPr marL="0" indent="0">
              <a:buNone/>
            </a:pPr>
            <a:r>
              <a:rPr lang="en-IN" b="1" dirty="0"/>
              <a:t> </a:t>
            </a:r>
            <a:r>
              <a:rPr lang="en-IN" b="1" dirty="0" smtClean="0"/>
              <a:t>            </a:t>
            </a:r>
            <a:r>
              <a:rPr lang="en-IN" b="1" dirty="0"/>
              <a:t>(x, </a:t>
            </a:r>
            <a:r>
              <a:rPr lang="en-IN" b="1" dirty="0" err="1"/>
              <a:t>ymax</a:t>
            </a:r>
            <a:r>
              <a:rPr lang="en-IN" b="1" dirty="0"/>
              <a:t>) </a:t>
            </a:r>
            <a:r>
              <a:rPr lang="en-IN" b="1" dirty="0" smtClean="0"/>
              <a:t>    =(</a:t>
            </a:r>
            <a:r>
              <a:rPr lang="en-IN" b="1" dirty="0"/>
              <a:t>233, 200)</a:t>
            </a:r>
            <a:endParaRPr lang="en-IN" dirty="0"/>
          </a:p>
          <a:p>
            <a:pPr marL="0" indent="0">
              <a:buNone/>
            </a:pPr>
            <a:endParaRPr lang="en-IN" dirty="0"/>
          </a:p>
        </p:txBody>
      </p:sp>
      <p:sp>
        <p:nvSpPr>
          <p:cNvPr id="5" name="Date Placeholder 4"/>
          <p:cNvSpPr>
            <a:spLocks noGrp="1"/>
          </p:cNvSpPr>
          <p:nvPr>
            <p:ph type="dt" sz="half" idx="10"/>
          </p:nvPr>
        </p:nvSpPr>
        <p:spPr/>
        <p:txBody>
          <a:bodyPr/>
          <a:lstStyle/>
          <a:p>
            <a:fld id="{C7D4F83B-D04F-4C97-B04B-45C3834B14A5}" type="datetime1">
              <a:rPr lang="en-IN" smtClean="0"/>
              <a:t>17-09-2020</a:t>
            </a:fld>
            <a:endParaRPr lang="en-IN"/>
          </a:p>
        </p:txBody>
      </p:sp>
      <p:sp>
        <p:nvSpPr>
          <p:cNvPr id="6" name="Slide Number Placeholder 5"/>
          <p:cNvSpPr>
            <a:spLocks noGrp="1"/>
          </p:cNvSpPr>
          <p:nvPr>
            <p:ph type="sldNum" sz="quarter" idx="12"/>
          </p:nvPr>
        </p:nvSpPr>
        <p:spPr/>
        <p:txBody>
          <a:bodyPr/>
          <a:lstStyle/>
          <a:p>
            <a:fld id="{A4F63B1C-1067-4909-822D-630901A8F28E}" type="slidenum">
              <a:rPr lang="en-IN" smtClean="0"/>
              <a:t>33</a:t>
            </a:fld>
            <a:endParaRPr lang="en-IN"/>
          </a:p>
        </p:txBody>
      </p:sp>
      <p:pic>
        <p:nvPicPr>
          <p:cNvPr id="7" name="Content Placeholder 8"/>
          <p:cNvPicPr>
            <a:picLocks noGrp="1" noChangeAspect="1"/>
          </p:cNvPicPr>
          <p:nvPr>
            <p:ph sz="half" idx="1"/>
          </p:nvPr>
        </p:nvPicPr>
        <p:blipFill>
          <a:blip r:embed="rId2"/>
          <a:stretch>
            <a:fillRect/>
          </a:stretch>
        </p:blipFill>
        <p:spPr>
          <a:xfrm>
            <a:off x="211932" y="1398164"/>
            <a:ext cx="4302919" cy="4958186"/>
          </a:xfrm>
          <a:prstGeom prst="rect">
            <a:avLst/>
          </a:prstGeom>
          <a:ln>
            <a:solidFill>
              <a:schemeClr val="tx1">
                <a:lumMod val="85000"/>
                <a:lumOff val="15000"/>
              </a:schemeClr>
            </a:solidFill>
          </a:ln>
        </p:spPr>
      </p:pic>
      <p:pic>
        <p:nvPicPr>
          <p:cNvPr id="8" name="Picture 7"/>
          <p:cNvPicPr>
            <a:picLocks noChangeAspect="1"/>
          </p:cNvPicPr>
          <p:nvPr/>
        </p:nvPicPr>
        <p:blipFill>
          <a:blip r:embed="rId3"/>
          <a:stretch>
            <a:fillRect/>
          </a:stretch>
        </p:blipFill>
        <p:spPr>
          <a:xfrm>
            <a:off x="289774" y="1535353"/>
            <a:ext cx="2694905" cy="265711"/>
          </a:xfrm>
          <a:prstGeom prst="rect">
            <a:avLst/>
          </a:prstGeom>
        </p:spPr>
      </p:pic>
    </p:spTree>
    <p:extLst>
      <p:ext uri="{BB962C8B-B14F-4D97-AF65-F5344CB8AC3E}">
        <p14:creationId xmlns:p14="http://schemas.microsoft.com/office/powerpoint/2010/main" val="1141608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 y="0"/>
            <a:ext cx="8702899" cy="1359805"/>
          </a:xfrm>
          <a:ln>
            <a:solidFill>
              <a:schemeClr val="tx1"/>
            </a:solidFill>
          </a:ln>
        </p:spPr>
        <p:txBody>
          <a:bodyPr>
            <a:normAutofit fontScale="90000"/>
          </a:bodyPr>
          <a:lstStyle/>
          <a:p>
            <a:r>
              <a:rPr lang="en-US" b="1" u="sng" dirty="0" smtClean="0"/>
              <a:t/>
            </a:r>
            <a:br>
              <a:rPr lang="en-US" b="1" u="sng" dirty="0" smtClean="0"/>
            </a:br>
            <a:r>
              <a:rPr lang="en-US" b="1" u="sng" dirty="0" smtClean="0"/>
              <a:t>COHEN-SUTHERLAND </a:t>
            </a:r>
            <a:r>
              <a:rPr lang="en-US" b="1" u="sng" dirty="0"/>
              <a:t>LINE CLIPPING ALGORITHM</a:t>
            </a:r>
            <a:r>
              <a:rPr lang="en-IN" dirty="0"/>
              <a:t/>
            </a:r>
            <a:br>
              <a:rPr lang="en-IN" dirty="0"/>
            </a:br>
            <a:endParaRPr lang="en-IN" dirty="0"/>
          </a:p>
        </p:txBody>
      </p:sp>
      <p:pic>
        <p:nvPicPr>
          <p:cNvPr id="8" name="Content Placeholder 7"/>
          <p:cNvPicPr>
            <a:picLocks noGrp="1" noChangeAspect="1"/>
          </p:cNvPicPr>
          <p:nvPr>
            <p:ph idx="1"/>
          </p:nvPr>
        </p:nvPicPr>
        <p:blipFill>
          <a:blip r:embed="rId2"/>
          <a:stretch>
            <a:fillRect/>
          </a:stretch>
        </p:blipFill>
        <p:spPr>
          <a:xfrm>
            <a:off x="135227" y="1389313"/>
            <a:ext cx="8702899" cy="4372121"/>
          </a:xfrm>
          <a:prstGeom prst="rect">
            <a:avLst/>
          </a:prstGeom>
          <a:ln>
            <a:solidFill>
              <a:schemeClr val="tx1"/>
            </a:solidFill>
          </a:ln>
        </p:spPr>
      </p:pic>
      <p:sp>
        <p:nvSpPr>
          <p:cNvPr id="9" name="Date Placeholder 8"/>
          <p:cNvSpPr>
            <a:spLocks noGrp="1"/>
          </p:cNvSpPr>
          <p:nvPr>
            <p:ph type="dt" sz="half" idx="10"/>
          </p:nvPr>
        </p:nvSpPr>
        <p:spPr/>
        <p:txBody>
          <a:bodyPr/>
          <a:lstStyle/>
          <a:p>
            <a:fld id="{DFE2094A-2640-4E8F-97F6-14AC7A6A06FF}" type="datetime1">
              <a:rPr lang="en-IN" smtClean="0"/>
              <a:t>17-09-2020</a:t>
            </a:fld>
            <a:endParaRPr lang="en-IN"/>
          </a:p>
        </p:txBody>
      </p:sp>
      <p:sp>
        <p:nvSpPr>
          <p:cNvPr id="11" name="Slide Number Placeholder 10"/>
          <p:cNvSpPr>
            <a:spLocks noGrp="1"/>
          </p:cNvSpPr>
          <p:nvPr>
            <p:ph type="sldNum" sz="quarter" idx="12"/>
          </p:nvPr>
        </p:nvSpPr>
        <p:spPr/>
        <p:txBody>
          <a:bodyPr/>
          <a:lstStyle/>
          <a:p>
            <a:fld id="{A4F63B1C-1067-4909-822D-630901A8F28E}" type="slidenum">
              <a:rPr lang="en-IN" smtClean="0"/>
              <a:t>34</a:t>
            </a:fld>
            <a:endParaRPr lang="en-IN"/>
          </a:p>
        </p:txBody>
      </p:sp>
      <p:pic>
        <p:nvPicPr>
          <p:cNvPr id="17" name="Picture 16"/>
          <p:cNvPicPr>
            <a:picLocks noChangeAspect="1"/>
          </p:cNvPicPr>
          <p:nvPr/>
        </p:nvPicPr>
        <p:blipFill>
          <a:blip r:embed="rId3"/>
          <a:stretch>
            <a:fillRect/>
          </a:stretch>
        </p:blipFill>
        <p:spPr>
          <a:xfrm>
            <a:off x="135227" y="1361489"/>
            <a:ext cx="2923148" cy="265711"/>
          </a:xfrm>
          <a:prstGeom prst="rect">
            <a:avLst/>
          </a:prstGeom>
        </p:spPr>
      </p:pic>
      <p:pic>
        <p:nvPicPr>
          <p:cNvPr id="18" name="Picture 17"/>
          <p:cNvPicPr>
            <a:picLocks noChangeAspect="1"/>
          </p:cNvPicPr>
          <p:nvPr/>
        </p:nvPicPr>
        <p:blipFill>
          <a:blip r:embed="rId4"/>
          <a:stretch>
            <a:fillRect/>
          </a:stretch>
        </p:blipFill>
        <p:spPr>
          <a:xfrm>
            <a:off x="4748372" y="4445467"/>
            <a:ext cx="3123840" cy="618512"/>
          </a:xfrm>
          <a:prstGeom prst="rect">
            <a:avLst/>
          </a:prstGeom>
          <a:ln>
            <a:solidFill>
              <a:srgbClr val="0070C0"/>
            </a:solidFill>
          </a:ln>
        </p:spPr>
      </p:pic>
    </p:spTree>
    <p:extLst>
      <p:ext uri="{BB962C8B-B14F-4D97-AF65-F5344CB8AC3E}">
        <p14:creationId xmlns:p14="http://schemas.microsoft.com/office/powerpoint/2010/main" val="1798239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337"/>
            <a:ext cx="8229600" cy="957263"/>
          </a:xfrm>
        </p:spPr>
        <p:txBody>
          <a:bodyPr/>
          <a:lstStyle/>
          <a:p>
            <a:r>
              <a:rPr lang="en-US" dirty="0" smtClean="0"/>
              <a:t>Example 2</a:t>
            </a:r>
            <a:endParaRPr lang="en-IN" dirty="0"/>
          </a:p>
        </p:txBody>
      </p:sp>
      <p:pic>
        <p:nvPicPr>
          <p:cNvPr id="5" name="Content Placeholder 4"/>
          <p:cNvPicPr>
            <a:picLocks noGrp="1" noChangeAspect="1"/>
          </p:cNvPicPr>
          <p:nvPr>
            <p:ph idx="1"/>
          </p:nvPr>
        </p:nvPicPr>
        <p:blipFill>
          <a:blip r:embed="rId2"/>
          <a:stretch>
            <a:fillRect/>
          </a:stretch>
        </p:blipFill>
        <p:spPr>
          <a:xfrm>
            <a:off x="381000" y="1371600"/>
            <a:ext cx="8610600" cy="5181600"/>
          </a:xfrm>
          <a:prstGeom prst="rect">
            <a:avLst/>
          </a:prstGeom>
        </p:spPr>
      </p:pic>
    </p:spTree>
    <p:extLst>
      <p:ext uri="{BB962C8B-B14F-4D97-AF65-F5344CB8AC3E}">
        <p14:creationId xmlns:p14="http://schemas.microsoft.com/office/powerpoint/2010/main" val="38110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
            <a:ext cx="8229600" cy="742950"/>
          </a:xfrm>
          <a:ln>
            <a:solidFill>
              <a:schemeClr val="tx1"/>
            </a:solidFill>
          </a:ln>
        </p:spPr>
        <p:txBody>
          <a:bodyPr>
            <a:normAutofit fontScale="90000"/>
          </a:bodyPr>
          <a:lstStyle/>
          <a:p>
            <a:r>
              <a:rPr lang="en-US" dirty="0"/>
              <a:t>Example 2</a:t>
            </a:r>
            <a:endParaRPr lang="en-IN" dirty="0"/>
          </a:p>
        </p:txBody>
      </p:sp>
      <p:pic>
        <p:nvPicPr>
          <p:cNvPr id="6" name="Content Placeholder 5"/>
          <p:cNvPicPr>
            <a:picLocks noGrp="1" noChangeAspect="1"/>
          </p:cNvPicPr>
          <p:nvPr>
            <p:ph idx="1"/>
          </p:nvPr>
        </p:nvPicPr>
        <p:blipFill>
          <a:blip r:embed="rId2"/>
          <a:stretch>
            <a:fillRect/>
          </a:stretch>
        </p:blipFill>
        <p:spPr>
          <a:xfrm>
            <a:off x="152400" y="1066800"/>
            <a:ext cx="8534400" cy="5513388"/>
          </a:xfrm>
          <a:prstGeom prst="rect">
            <a:avLst/>
          </a:prstGeom>
          <a:ln>
            <a:solidFill>
              <a:schemeClr val="tx1"/>
            </a:solidFill>
          </a:ln>
        </p:spPr>
      </p:pic>
    </p:spTree>
    <p:extLst>
      <p:ext uri="{BB962C8B-B14F-4D97-AF65-F5344CB8AC3E}">
        <p14:creationId xmlns:p14="http://schemas.microsoft.com/office/powerpoint/2010/main" val="4234606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 y="152400"/>
            <a:ext cx="8229600" cy="1143000"/>
          </a:xfrm>
        </p:spPr>
        <p:txBody>
          <a:bodyPr/>
          <a:lstStyle/>
          <a:p>
            <a:r>
              <a:rPr lang="en-US" dirty="0"/>
              <a:t>Example 2</a:t>
            </a:r>
            <a:endParaRPr lang="en-IN" dirty="0"/>
          </a:p>
        </p:txBody>
      </p:sp>
      <p:pic>
        <p:nvPicPr>
          <p:cNvPr id="4" name="Content Placeholder 3"/>
          <p:cNvPicPr>
            <a:picLocks noGrp="1" noChangeAspect="1"/>
          </p:cNvPicPr>
          <p:nvPr>
            <p:ph idx="1"/>
          </p:nvPr>
        </p:nvPicPr>
        <p:blipFill>
          <a:blip r:embed="rId2"/>
          <a:stretch>
            <a:fillRect/>
          </a:stretch>
        </p:blipFill>
        <p:spPr>
          <a:xfrm>
            <a:off x="381000" y="1295400"/>
            <a:ext cx="8458200" cy="5181600"/>
          </a:xfrm>
          <a:prstGeom prst="rect">
            <a:avLst/>
          </a:prstGeom>
          <a:ln>
            <a:solidFill>
              <a:schemeClr val="tx1"/>
            </a:solidFill>
          </a:ln>
        </p:spPr>
      </p:pic>
    </p:spTree>
    <p:extLst>
      <p:ext uri="{BB962C8B-B14F-4D97-AF65-F5344CB8AC3E}">
        <p14:creationId xmlns:p14="http://schemas.microsoft.com/office/powerpoint/2010/main" val="2850479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28575"/>
            <a:ext cx="8229600" cy="790575"/>
          </a:xfrm>
        </p:spPr>
        <p:txBody>
          <a:bodyPr/>
          <a:lstStyle/>
          <a:p>
            <a:r>
              <a:rPr lang="en-US" dirty="0"/>
              <a:t>Example 2</a:t>
            </a:r>
            <a:endParaRPr lang="en-IN" dirty="0"/>
          </a:p>
        </p:txBody>
      </p:sp>
      <p:pic>
        <p:nvPicPr>
          <p:cNvPr id="4" name="Content Placeholder 3"/>
          <p:cNvPicPr>
            <a:picLocks noGrp="1" noChangeAspect="1"/>
          </p:cNvPicPr>
          <p:nvPr>
            <p:ph sz="half" idx="1"/>
          </p:nvPr>
        </p:nvPicPr>
        <p:blipFill>
          <a:blip r:embed="rId2"/>
          <a:stretch>
            <a:fillRect/>
          </a:stretch>
        </p:blipFill>
        <p:spPr>
          <a:xfrm>
            <a:off x="457200" y="1219200"/>
            <a:ext cx="4038600" cy="5334000"/>
          </a:xfrm>
          <a:prstGeom prst="rect">
            <a:avLst/>
          </a:prstGeom>
          <a:ln>
            <a:solidFill>
              <a:schemeClr val="tx1"/>
            </a:solidFill>
          </a:ln>
        </p:spPr>
      </p:pic>
      <p:pic>
        <p:nvPicPr>
          <p:cNvPr id="7" name="Content Placeholder 6"/>
          <p:cNvPicPr>
            <a:picLocks noGrp="1" noChangeAspect="1"/>
          </p:cNvPicPr>
          <p:nvPr>
            <p:ph sz="half" idx="2"/>
          </p:nvPr>
        </p:nvPicPr>
        <p:blipFill>
          <a:blip r:embed="rId3"/>
          <a:stretch>
            <a:fillRect/>
          </a:stretch>
        </p:blipFill>
        <p:spPr>
          <a:xfrm>
            <a:off x="4648200" y="1219200"/>
            <a:ext cx="4343400" cy="5334000"/>
          </a:xfrm>
          <a:prstGeom prst="rect">
            <a:avLst/>
          </a:prstGeom>
          <a:ln>
            <a:solidFill>
              <a:schemeClr val="tx1"/>
            </a:solidFill>
          </a:ln>
        </p:spPr>
      </p:pic>
    </p:spTree>
    <p:extLst>
      <p:ext uri="{BB962C8B-B14F-4D97-AF65-F5344CB8AC3E}">
        <p14:creationId xmlns:p14="http://schemas.microsoft.com/office/powerpoint/2010/main" val="4272779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2</a:t>
            </a:r>
            <a:endParaRPr lang="en-IN" dirty="0"/>
          </a:p>
        </p:txBody>
      </p:sp>
      <p:pic>
        <p:nvPicPr>
          <p:cNvPr id="7" name="Content Placeholder 6"/>
          <p:cNvPicPr>
            <a:picLocks noGrp="1" noChangeAspect="1"/>
          </p:cNvPicPr>
          <p:nvPr>
            <p:ph idx="1"/>
          </p:nvPr>
        </p:nvPicPr>
        <p:blipFill>
          <a:blip r:embed="rId2"/>
          <a:stretch>
            <a:fillRect/>
          </a:stretch>
        </p:blipFill>
        <p:spPr>
          <a:xfrm>
            <a:off x="457200" y="1417638"/>
            <a:ext cx="8229599" cy="5211762"/>
          </a:xfrm>
          <a:prstGeom prst="rect">
            <a:avLst/>
          </a:prstGeom>
          <a:ln>
            <a:solidFill>
              <a:schemeClr val="tx1"/>
            </a:solidFill>
          </a:ln>
        </p:spPr>
      </p:pic>
    </p:spTree>
    <p:extLst>
      <p:ext uri="{BB962C8B-B14F-4D97-AF65-F5344CB8AC3E}">
        <p14:creationId xmlns:p14="http://schemas.microsoft.com/office/powerpoint/2010/main" val="2790340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Objective(CO)</a:t>
            </a:r>
            <a:endParaRPr lang="en-US" dirty="0"/>
          </a:p>
        </p:txBody>
      </p:sp>
      <p:sp>
        <p:nvSpPr>
          <p:cNvPr id="3" name="Content Placeholder 2"/>
          <p:cNvSpPr>
            <a:spLocks noGrp="1"/>
          </p:cNvSpPr>
          <p:nvPr>
            <p:ph idx="1"/>
          </p:nvPr>
        </p:nvSpPr>
        <p:spPr>
          <a:ln>
            <a:solidFill>
              <a:srgbClr val="C00000"/>
            </a:solidFill>
          </a:ln>
        </p:spPr>
        <p:txBody>
          <a:bodyPr>
            <a:normAutofit fontScale="85000" lnSpcReduction="10000"/>
          </a:bodyPr>
          <a:lstStyle/>
          <a:p>
            <a:pPr marL="0" indent="0" algn="just">
              <a:buNone/>
            </a:pPr>
            <a:r>
              <a:rPr lang="en-IN" b="1" dirty="0" smtClean="0">
                <a:latin typeface="Times New Roman" pitchFamily="18" charset="0"/>
                <a:cs typeface="Times New Roman" pitchFamily="18" charset="0"/>
              </a:rPr>
              <a:t>CO1:  </a:t>
            </a:r>
            <a:r>
              <a:rPr lang="en-IN" dirty="0" smtClean="0">
                <a:latin typeface="Times New Roman" pitchFamily="18" charset="0"/>
                <a:cs typeface="Times New Roman" pitchFamily="18" charset="0"/>
              </a:rPr>
              <a:t>Construct lines and circles for the given input.</a:t>
            </a:r>
          </a:p>
          <a:p>
            <a:pPr marL="0" indent="0" algn="just">
              <a:buNone/>
            </a:pPr>
            <a:r>
              <a:rPr lang="en-IN" b="1" dirty="0" smtClean="0">
                <a:latin typeface="Times New Roman" pitchFamily="18" charset="0"/>
                <a:cs typeface="Times New Roman" pitchFamily="18" charset="0"/>
              </a:rPr>
              <a:t>CO2: </a:t>
            </a:r>
            <a:r>
              <a:rPr lang="en-IN" dirty="0" smtClean="0">
                <a:latin typeface="Times New Roman" pitchFamily="18" charset="0"/>
                <a:cs typeface="Times New Roman" pitchFamily="18" charset="0"/>
              </a:rPr>
              <a:t>Apply 2D transformation techniques to transform the shapes to fit them as per the picture definition.</a:t>
            </a:r>
          </a:p>
          <a:p>
            <a:pPr marL="0" indent="0" algn="just">
              <a:buNone/>
            </a:pPr>
            <a:r>
              <a:rPr lang="en-IN" b="1" dirty="0" smtClean="0">
                <a:latin typeface="Times New Roman" pitchFamily="18" charset="0"/>
                <a:cs typeface="Times New Roman" pitchFamily="18" charset="0"/>
              </a:rPr>
              <a:t>CO3: </a:t>
            </a:r>
            <a:r>
              <a:rPr lang="en-IN" dirty="0" smtClean="0">
                <a:latin typeface="Times New Roman" pitchFamily="18" charset="0"/>
                <a:cs typeface="Times New Roman" pitchFamily="18" charset="0"/>
              </a:rPr>
              <a:t>Construct splines, curves and perform 3D transformations</a:t>
            </a:r>
          </a:p>
          <a:p>
            <a:pPr marL="0" indent="0" algn="just">
              <a:buNone/>
            </a:pPr>
            <a:r>
              <a:rPr lang="en-IN" b="1" dirty="0" smtClean="0">
                <a:latin typeface="Times New Roman" pitchFamily="18" charset="0"/>
                <a:cs typeface="Times New Roman" pitchFamily="18" charset="0"/>
              </a:rPr>
              <a:t>CO4: </a:t>
            </a:r>
            <a:r>
              <a:rPr lang="en-IN" dirty="0" smtClean="0">
                <a:latin typeface="Times New Roman" pitchFamily="18" charset="0"/>
                <a:cs typeface="Times New Roman" pitchFamily="18" charset="0"/>
              </a:rPr>
              <a:t>Apply colour and transformation techniques for various applications.</a:t>
            </a:r>
          </a:p>
          <a:p>
            <a:pPr marL="0" indent="0" algn="just">
              <a:buNone/>
            </a:pPr>
            <a:r>
              <a:rPr lang="en-IN" b="1" dirty="0" smtClean="0">
                <a:latin typeface="Times New Roman" pitchFamily="18" charset="0"/>
                <a:cs typeface="Times New Roman" pitchFamily="18" charset="0"/>
              </a:rPr>
              <a:t>CO5: </a:t>
            </a:r>
            <a:r>
              <a:rPr lang="en-IN" dirty="0" smtClean="0">
                <a:latin typeface="Times New Roman" pitchFamily="18" charset="0"/>
                <a:cs typeface="Times New Roman" pitchFamily="18" charset="0"/>
              </a:rPr>
              <a:t>Analyse the fundamentals of animation, virtual reality, and underlying technologies.</a:t>
            </a:r>
          </a:p>
          <a:p>
            <a:pPr marL="0" indent="0" algn="just">
              <a:buNone/>
            </a:pPr>
            <a:r>
              <a:rPr lang="en-IN" b="1" dirty="0" smtClean="0">
                <a:latin typeface="Times New Roman" pitchFamily="18" charset="0"/>
                <a:cs typeface="Times New Roman" pitchFamily="18" charset="0"/>
              </a:rPr>
              <a:t>CO6: </a:t>
            </a:r>
            <a:r>
              <a:rPr lang="en-IN" dirty="0" smtClean="0">
                <a:latin typeface="Times New Roman" pitchFamily="18" charset="0"/>
                <a:cs typeface="Times New Roman" pitchFamily="18" charset="0"/>
              </a:rPr>
              <a:t>Develop photo shop applications</a:t>
            </a:r>
            <a:r>
              <a:rPr lang="en-US" u="sng" dirty="0" smtClean="0">
                <a:latin typeface="Times New Roman" pitchFamily="18" charset="0"/>
                <a:cs typeface="Times New Roman" pitchFamily="18" charset="0"/>
              </a:rPr>
              <a:t> </a:t>
            </a:r>
          </a:p>
          <a:p>
            <a:pPr algn="just"/>
            <a:endParaRPr lang="en-US" dirty="0"/>
          </a:p>
        </p:txBody>
      </p:sp>
      <p:sp>
        <p:nvSpPr>
          <p:cNvPr id="4" name="Date Placeholder 3"/>
          <p:cNvSpPr>
            <a:spLocks noGrp="1"/>
          </p:cNvSpPr>
          <p:nvPr>
            <p:ph type="dt" sz="half" idx="10"/>
          </p:nvPr>
        </p:nvSpPr>
        <p:spPr/>
        <p:txBody>
          <a:bodyPr/>
          <a:lstStyle/>
          <a:p>
            <a:fld id="{BBA0F249-8890-444F-953B-9006595747CA}" type="datetime1">
              <a:rPr lang="en-US" smtClean="0"/>
              <a:t>9/17/2020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a:t>
            </a:fld>
            <a:endParaRPr lang="en-US"/>
          </a:p>
        </p:txBody>
      </p:sp>
    </p:spTree>
    <p:extLst>
      <p:ext uri="{BB962C8B-B14F-4D97-AF65-F5344CB8AC3E}">
        <p14:creationId xmlns:p14="http://schemas.microsoft.com/office/powerpoint/2010/main" val="162054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11162"/>
          </a:xfrm>
        </p:spPr>
        <p:txBody>
          <a:bodyPr>
            <a:normAutofit fontScale="90000"/>
          </a:bodyPr>
          <a:lstStyle/>
          <a:p>
            <a:r>
              <a:rPr lang="en-US" dirty="0" err="1" smtClean="0"/>
              <a:t>Pseudocode</a:t>
            </a:r>
            <a:endParaRPr lang="en-IN" dirty="0"/>
          </a:p>
        </p:txBody>
      </p:sp>
      <p:pic>
        <p:nvPicPr>
          <p:cNvPr id="5" name="Content Placeholder 4"/>
          <p:cNvPicPr>
            <a:picLocks noGrp="1" noChangeAspect="1"/>
          </p:cNvPicPr>
          <p:nvPr>
            <p:ph idx="1"/>
          </p:nvPr>
        </p:nvPicPr>
        <p:blipFill>
          <a:blip r:embed="rId2"/>
          <a:stretch>
            <a:fillRect/>
          </a:stretch>
        </p:blipFill>
        <p:spPr>
          <a:xfrm>
            <a:off x="228600" y="609600"/>
            <a:ext cx="8763000" cy="6248400"/>
          </a:xfrm>
          <a:prstGeom prst="rect">
            <a:avLst/>
          </a:prstGeom>
        </p:spPr>
      </p:pic>
    </p:spTree>
    <p:extLst>
      <p:ext uri="{BB962C8B-B14F-4D97-AF65-F5344CB8AC3E}">
        <p14:creationId xmlns:p14="http://schemas.microsoft.com/office/powerpoint/2010/main" val="25146551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229600" cy="715962"/>
          </a:xfrm>
        </p:spPr>
        <p:txBody>
          <a:bodyPr>
            <a:normAutofit fontScale="90000"/>
          </a:bodyPr>
          <a:lstStyle/>
          <a:p>
            <a:r>
              <a:rPr lang="en-US" dirty="0"/>
              <a:t>Example 2</a:t>
            </a:r>
            <a:endParaRPr lang="en-IN" dirty="0"/>
          </a:p>
        </p:txBody>
      </p:sp>
      <p:pic>
        <p:nvPicPr>
          <p:cNvPr id="7" name="Content Placeholder 6"/>
          <p:cNvPicPr>
            <a:picLocks noGrp="1" noChangeAspect="1"/>
          </p:cNvPicPr>
          <p:nvPr>
            <p:ph sz="half" idx="1"/>
          </p:nvPr>
        </p:nvPicPr>
        <p:blipFill>
          <a:blip r:embed="rId2"/>
          <a:stretch>
            <a:fillRect/>
          </a:stretch>
        </p:blipFill>
        <p:spPr>
          <a:xfrm>
            <a:off x="152400" y="715962"/>
            <a:ext cx="4343400" cy="5989637"/>
          </a:xfrm>
          <a:prstGeom prst="rect">
            <a:avLst/>
          </a:prstGeom>
          <a:ln>
            <a:solidFill>
              <a:schemeClr val="tx1"/>
            </a:solidFill>
          </a:ln>
        </p:spPr>
      </p:pic>
      <p:pic>
        <p:nvPicPr>
          <p:cNvPr id="8" name="Content Placeholder 7"/>
          <p:cNvPicPr>
            <a:picLocks noGrp="1" noChangeAspect="1"/>
          </p:cNvPicPr>
          <p:nvPr>
            <p:ph sz="half" idx="2"/>
          </p:nvPr>
        </p:nvPicPr>
        <p:blipFill>
          <a:blip r:embed="rId3"/>
          <a:stretch>
            <a:fillRect/>
          </a:stretch>
        </p:blipFill>
        <p:spPr>
          <a:xfrm>
            <a:off x="4648200" y="715963"/>
            <a:ext cx="4495800" cy="5989636"/>
          </a:xfrm>
          <a:prstGeom prst="rect">
            <a:avLst/>
          </a:prstGeom>
          <a:ln>
            <a:solidFill>
              <a:schemeClr val="tx1"/>
            </a:solidFill>
          </a:ln>
        </p:spPr>
      </p:pic>
    </p:spTree>
    <p:extLst>
      <p:ext uri="{BB962C8B-B14F-4D97-AF65-F5344CB8AC3E}">
        <p14:creationId xmlns:p14="http://schemas.microsoft.com/office/powerpoint/2010/main" val="3337062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4762"/>
            <a:ext cx="8229600" cy="868361"/>
          </a:xfrm>
        </p:spPr>
        <p:txBody>
          <a:bodyPr/>
          <a:lstStyle/>
          <a:p>
            <a:r>
              <a:rPr lang="en-US" dirty="0"/>
              <a:t>Example 2</a:t>
            </a:r>
            <a:endParaRPr lang="en-IN" dirty="0"/>
          </a:p>
        </p:txBody>
      </p:sp>
      <p:pic>
        <p:nvPicPr>
          <p:cNvPr id="5" name="Content Placeholder 4"/>
          <p:cNvPicPr>
            <a:picLocks noGrp="1" noChangeAspect="1"/>
          </p:cNvPicPr>
          <p:nvPr>
            <p:ph idx="1"/>
          </p:nvPr>
        </p:nvPicPr>
        <p:blipFill>
          <a:blip r:embed="rId2"/>
          <a:stretch>
            <a:fillRect/>
          </a:stretch>
        </p:blipFill>
        <p:spPr>
          <a:xfrm>
            <a:off x="1295400" y="1142999"/>
            <a:ext cx="6858000" cy="5705475"/>
          </a:xfrm>
          <a:prstGeom prst="rect">
            <a:avLst/>
          </a:prstGeom>
          <a:ln>
            <a:solidFill>
              <a:schemeClr val="tx1"/>
            </a:solidFill>
          </a:ln>
        </p:spPr>
      </p:pic>
    </p:spTree>
    <p:extLst>
      <p:ext uri="{BB962C8B-B14F-4D97-AF65-F5344CB8AC3E}">
        <p14:creationId xmlns:p14="http://schemas.microsoft.com/office/powerpoint/2010/main" val="1944939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normAutofit/>
          </a:bodyPr>
          <a:lstStyle/>
          <a:p>
            <a:pPr marL="0" indent="0" algn="ctr">
              <a:buNone/>
            </a:pPr>
            <a:endParaRPr lang="en-US" sz="9600" b="1" dirty="0" smtClean="0"/>
          </a:p>
          <a:p>
            <a:pPr marL="0" indent="0" algn="ctr">
              <a:buNone/>
            </a:pPr>
            <a:r>
              <a:rPr lang="en-US" sz="9600" b="1" dirty="0" smtClean="0"/>
              <a:t>Thank You</a:t>
            </a:r>
            <a:endParaRPr lang="en-IN" sz="9600" b="1" dirty="0"/>
          </a:p>
        </p:txBody>
      </p:sp>
    </p:spTree>
    <p:extLst>
      <p:ext uri="{BB962C8B-B14F-4D97-AF65-F5344CB8AC3E}">
        <p14:creationId xmlns:p14="http://schemas.microsoft.com/office/powerpoint/2010/main" val="334328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2D VIEWING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mapping of a 2D world coordinate system to device coordinates is called a two-dimensional viewing transformation. </a:t>
            </a:r>
          </a:p>
          <a:p>
            <a:pPr algn="just"/>
            <a:r>
              <a:rPr lang="en-US" dirty="0" smtClean="0">
                <a:latin typeface="Times New Roman" pitchFamily="18" charset="0"/>
                <a:cs typeface="Times New Roman" pitchFamily="18" charset="0"/>
              </a:rPr>
              <a:t>The clipping window is the section of the 2D scene that is selected for viewing. </a:t>
            </a:r>
          </a:p>
          <a:p>
            <a:pPr algn="just"/>
            <a:r>
              <a:rPr lang="en-US" dirty="0" smtClean="0">
                <a:latin typeface="Times New Roman" pitchFamily="18" charset="0"/>
                <a:cs typeface="Times New Roman" pitchFamily="18" charset="0"/>
              </a:rPr>
              <a:t>The display window is where the scene will be viewed. </a:t>
            </a:r>
          </a:p>
          <a:p>
            <a:pPr algn="just"/>
            <a:r>
              <a:rPr lang="en-US" dirty="0" smtClean="0">
                <a:latin typeface="Times New Roman" pitchFamily="18" charset="0"/>
                <a:cs typeface="Times New Roman" pitchFamily="18" charset="0"/>
              </a:rPr>
              <a:t>The viewport controls the placement of the scene within the display window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2D VIEWING</a:t>
            </a:r>
            <a:endParaRPr lang="en-IN" dirty="0"/>
          </a:p>
        </p:txBody>
      </p:sp>
      <p:sp>
        <p:nvSpPr>
          <p:cNvPr id="3" name="Content Placeholder 2"/>
          <p:cNvSpPr>
            <a:spLocks noGrp="1"/>
          </p:cNvSpPr>
          <p:nvPr>
            <p:ph idx="1"/>
          </p:nvPr>
        </p:nvSpPr>
        <p:spPr/>
        <p:txBody>
          <a:bodyPr>
            <a:normAutofit lnSpcReduction="10000"/>
          </a:bodyPr>
          <a:lstStyle/>
          <a:p>
            <a:r>
              <a:rPr lang="en-IN" dirty="0"/>
              <a:t>The process of mapping a part of the world co-ordinate scene to device co-ordinate system is known as viewing transformation. </a:t>
            </a:r>
            <a:endParaRPr lang="en-IN" dirty="0" smtClean="0"/>
          </a:p>
          <a:p>
            <a:r>
              <a:rPr lang="en-IN" dirty="0" smtClean="0"/>
              <a:t>A </a:t>
            </a:r>
            <a:r>
              <a:rPr lang="en-IN" dirty="0"/>
              <a:t>world co-ordinate area selected for display is called as a window and an area on display device to which a window is mapped is called as a view point. </a:t>
            </a:r>
          </a:p>
          <a:p>
            <a:r>
              <a:rPr lang="en-IN" dirty="0" smtClean="0"/>
              <a:t>Window </a:t>
            </a:r>
            <a:r>
              <a:rPr lang="en-IN" dirty="0"/>
              <a:t>defines ‘What’ to be viewed and the viewport defines ‘Where’ it is to be displayed</a:t>
            </a:r>
          </a:p>
          <a:p>
            <a:endParaRPr lang="en-IN" dirty="0"/>
          </a:p>
        </p:txBody>
      </p:sp>
    </p:spTree>
    <p:extLst>
      <p:ext uri="{BB962C8B-B14F-4D97-AF65-F5344CB8AC3E}">
        <p14:creationId xmlns:p14="http://schemas.microsoft.com/office/powerpoint/2010/main" val="1136196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2D VIEWING</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A window-viewport transformation describes the mapping of a (rectangular) window in one coordinate system into another (rectangular) window in another coordinate system.</a:t>
            </a:r>
          </a:p>
          <a:p>
            <a:pPr algn="just"/>
            <a:r>
              <a:rPr lang="en-US" dirty="0">
                <a:latin typeface="Times New Roman" pitchFamily="18" charset="0"/>
                <a:cs typeface="Times New Roman" pitchFamily="18" charset="0"/>
              </a:rPr>
              <a:t>This transformation is defined by the section of the original image that is transformed (clipping window), the location of the resulting window (viewport), and how the window is translated, scaled or rotated</a:t>
            </a:r>
          </a:p>
          <a:p>
            <a:pPr marL="0" indent="0" algn="just">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lstStyle/>
          <a:p>
            <a:r>
              <a:rPr lang="en-US" dirty="0" smtClean="0"/>
              <a:t>2D VIEWING</a:t>
            </a: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0" y="1219200"/>
            <a:ext cx="8915400" cy="5410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52400" y="152400"/>
            <a:ext cx="8839200" cy="6400800"/>
          </a:xfrm>
          <a:prstGeom prst="rect">
            <a:avLst/>
          </a:prstGeom>
          <a:ln>
            <a:solidFill>
              <a:schemeClr val="tx1"/>
            </a:solidFill>
          </a:ln>
        </p:spPr>
      </p:pic>
    </p:spTree>
    <p:extLst>
      <p:ext uri="{BB962C8B-B14F-4D97-AF65-F5344CB8AC3E}">
        <p14:creationId xmlns:p14="http://schemas.microsoft.com/office/powerpoint/2010/main" val="2647227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1288</Words>
  <Application>Microsoft Office PowerPoint</Application>
  <PresentationFormat>On-screen Show (4:3)</PresentationFormat>
  <Paragraphs>191</Paragraphs>
  <Slides>43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Times New Roman</vt:lpstr>
      <vt:lpstr>Office Theme</vt:lpstr>
      <vt:lpstr>Computer Graphics and Multimedia Systems  SCS1302</vt:lpstr>
      <vt:lpstr>Syllabus</vt:lpstr>
      <vt:lpstr>Syllabus</vt:lpstr>
      <vt:lpstr>Course Objective(CO)</vt:lpstr>
      <vt:lpstr>2D VIEWING</vt:lpstr>
      <vt:lpstr>2D VIEWING</vt:lpstr>
      <vt:lpstr>2D VIEWING</vt:lpstr>
      <vt:lpstr>2D VIEWING</vt:lpstr>
      <vt:lpstr>PowerPoint Presentation</vt:lpstr>
      <vt:lpstr>PowerPoint Presentation</vt:lpstr>
      <vt:lpstr>PowerPoint Presentation</vt:lpstr>
      <vt:lpstr> Clipping </vt:lpstr>
      <vt:lpstr> Types of Lines </vt:lpstr>
      <vt:lpstr> Example: Types of Lines </vt:lpstr>
      <vt:lpstr> Before and after clipping </vt:lpstr>
      <vt:lpstr> Applications of clipping </vt:lpstr>
      <vt:lpstr> Types of Clipping </vt:lpstr>
      <vt:lpstr> Point Clipping </vt:lpstr>
      <vt:lpstr> Text Clipping </vt:lpstr>
      <vt:lpstr>All or None String Clipping</vt:lpstr>
      <vt:lpstr>All or None Character Clipping</vt:lpstr>
      <vt:lpstr>Text clipping (using a bounding rectangle about individual characters)</vt:lpstr>
      <vt:lpstr>Text clipping  (performed on the components of individual characters) </vt:lpstr>
      <vt:lpstr>  Curve Clipping, Polygon and Exterior Clipping  </vt:lpstr>
      <vt:lpstr>LINE  CLIPPING &amp; POLYGON CLIPPING ALGORITHMS</vt:lpstr>
      <vt:lpstr> COHEN-SUTHERLAND LINE CLIPPING ALGORITHM </vt:lpstr>
      <vt:lpstr>PowerPoint Presentation</vt:lpstr>
      <vt:lpstr>Pseudocode</vt:lpstr>
      <vt:lpstr>Pseudocode</vt:lpstr>
      <vt:lpstr> COHEN-SUTHERLAND LINE CLIPPING ALGORITHM </vt:lpstr>
      <vt:lpstr> COHEN-SUTHERLAND LINE CLIPPING ALGORITHM </vt:lpstr>
      <vt:lpstr>Intersection Point</vt:lpstr>
      <vt:lpstr> COHEN-SUTHERLAND LINE CLIPPING ALGORITHM </vt:lpstr>
      <vt:lpstr> COHEN-SUTHERLAND LINE CLIPPING ALGORITHM </vt:lpstr>
      <vt:lpstr>Example 2</vt:lpstr>
      <vt:lpstr>Example 2</vt:lpstr>
      <vt:lpstr>Example 2</vt:lpstr>
      <vt:lpstr>Example 2</vt:lpstr>
      <vt:lpstr>Example 2</vt:lpstr>
      <vt:lpstr>Pseudocode</vt:lpstr>
      <vt:lpstr>Example 2</vt:lpstr>
      <vt:lpstr>Example 2</vt:lpstr>
      <vt:lpstr>PowerPoint Presentation</vt:lpstr>
    </vt:vector>
  </TitlesOfParts>
  <Company>Callidus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Asha</cp:lastModifiedBy>
  <cp:revision>142</cp:revision>
  <dcterms:created xsi:type="dcterms:W3CDTF">2020-07-28T06:21:21Z</dcterms:created>
  <dcterms:modified xsi:type="dcterms:W3CDTF">2020-09-17T09:08:43Z</dcterms:modified>
</cp:coreProperties>
</file>