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82" r:id="rId3"/>
    <p:sldId id="290" r:id="rId4"/>
    <p:sldId id="284" r:id="rId5"/>
    <p:sldId id="258" r:id="rId6"/>
    <p:sldId id="260" r:id="rId7"/>
    <p:sldId id="287" r:id="rId8"/>
    <p:sldId id="291" r:id="rId9"/>
    <p:sldId id="292" r:id="rId10"/>
    <p:sldId id="286" r:id="rId11"/>
    <p:sldId id="259" r:id="rId12"/>
    <p:sldId id="261" r:id="rId13"/>
    <p:sldId id="262" r:id="rId14"/>
    <p:sldId id="289" r:id="rId15"/>
    <p:sldId id="288" r:id="rId16"/>
    <p:sldId id="263" r:id="rId17"/>
    <p:sldId id="264" r:id="rId18"/>
    <p:sldId id="265" r:id="rId19"/>
    <p:sldId id="266" r:id="rId20"/>
    <p:sldId id="267" r:id="rId21"/>
    <p:sldId id="268" r:id="rId22"/>
    <p:sldId id="269"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autoAdjust="0"/>
    <p:restoredTop sz="94660"/>
  </p:normalViewPr>
  <p:slideViewPr>
    <p:cSldViewPr>
      <p:cViewPr varScale="1">
        <p:scale>
          <a:sx n="70" d="100"/>
          <a:sy n="70" d="100"/>
        </p:scale>
        <p:origin x="159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B274F-CC75-4A15-B3A9-088060C8AE1E}" type="datetimeFigureOut">
              <a:rPr lang="en-US" smtClean="0"/>
              <a:pPr/>
              <a:t>8/23/2020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96D70-044E-46A3-808C-F10A69D103BC}" type="slidenum">
              <a:rPr lang="en-US" smtClean="0"/>
              <a:pPr/>
              <a:t>‹#›</a:t>
            </a:fld>
            <a:endParaRPr lang="en-US"/>
          </a:p>
        </p:txBody>
      </p:sp>
    </p:spTree>
    <p:extLst>
      <p:ext uri="{BB962C8B-B14F-4D97-AF65-F5344CB8AC3E}">
        <p14:creationId xmlns:p14="http://schemas.microsoft.com/office/powerpoint/2010/main" val="3840530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F96D70-044E-46A3-808C-F10A69D103BC}" type="slidenum">
              <a:rPr lang="en-US" smtClean="0"/>
              <a:pPr/>
              <a:t>7</a:t>
            </a:fld>
            <a:endParaRPr lang="en-US"/>
          </a:p>
        </p:txBody>
      </p:sp>
    </p:spTree>
    <p:extLst>
      <p:ext uri="{BB962C8B-B14F-4D97-AF65-F5344CB8AC3E}">
        <p14:creationId xmlns:p14="http://schemas.microsoft.com/office/powerpoint/2010/main" val="1866815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F96D70-044E-46A3-808C-F10A69D103BC}" type="slidenum">
              <a:rPr lang="en-US" smtClean="0"/>
              <a:pPr/>
              <a:t>35</a:t>
            </a:fld>
            <a:endParaRPr lang="en-US"/>
          </a:p>
        </p:txBody>
      </p:sp>
    </p:spTree>
    <p:extLst>
      <p:ext uri="{BB962C8B-B14F-4D97-AF65-F5344CB8AC3E}">
        <p14:creationId xmlns:p14="http://schemas.microsoft.com/office/powerpoint/2010/main" val="3114063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C4BF4A-BED7-446D-AECE-997689D08A9A}"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C4BF4A-BED7-446D-AECE-997689D08A9A}"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C4BF4A-BED7-446D-AECE-997689D08A9A}" type="datetimeFigureOut">
              <a:rPr lang="en-US" smtClean="0"/>
              <a:pPr/>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C4BF4A-BED7-446D-AECE-997689D08A9A}" type="datetimeFigureOut">
              <a:rPr lang="en-US" smtClean="0"/>
              <a:pPr/>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C4BF4A-BED7-446D-AECE-997689D08A9A}" type="datetimeFigureOut">
              <a:rPr lang="en-US" smtClean="0"/>
              <a:pPr/>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4BF4A-BED7-446D-AECE-997689D08A9A}" type="datetimeFigureOut">
              <a:rPr lang="en-US" smtClean="0"/>
              <a:pPr/>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4BF4A-BED7-446D-AECE-997689D08A9A}" type="datetimeFigureOut">
              <a:rPr lang="en-US" smtClean="0"/>
              <a:pPr/>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4BF4A-BED7-446D-AECE-997689D08A9A}" type="datetimeFigureOut">
              <a:rPr lang="en-US" smtClean="0"/>
              <a:pPr/>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81000" t="2000" r="2000" b="7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4BF4A-BED7-446D-AECE-997689D08A9A}" type="datetimeFigureOut">
              <a:rPr lang="en-US" smtClean="0"/>
              <a:pPr/>
              <a:t>8/23/2020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B4298-E628-48C7-BDA3-B31837C157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ideo" Target="file:///C:\Users\TEMP\Downloads\videoplayback%20(1).mp4"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1"/>
            <a:ext cx="7772400" cy="2438400"/>
          </a:xfrm>
        </p:spPr>
        <p:txBody>
          <a:bodyPr>
            <a:noAutofit/>
          </a:bodyPr>
          <a:lstStyle/>
          <a:p>
            <a:r>
              <a:rPr lang="en-US" sz="4800" b="1" dirty="0" smtClean="0"/>
              <a:t>Computer Graphics And Multimedia Systems</a:t>
            </a:r>
            <a:r>
              <a:rPr lang="en-US" sz="4800" dirty="0" smtClean="0"/>
              <a:t/>
            </a:r>
            <a:br>
              <a:rPr lang="en-US" sz="4800" dirty="0" smtClean="0"/>
            </a:br>
            <a:r>
              <a:rPr lang="en-IN" sz="4800" b="1" dirty="0" smtClean="0"/>
              <a:t> SCS1302</a:t>
            </a:r>
            <a:endParaRPr lang="en-US" sz="4800" dirty="0"/>
          </a:p>
        </p:txBody>
      </p:sp>
      <p:sp>
        <p:nvSpPr>
          <p:cNvPr id="3" name="Subtitle 2"/>
          <p:cNvSpPr>
            <a:spLocks noGrp="1"/>
          </p:cNvSpPr>
          <p:nvPr>
            <p:ph type="subTitle" idx="1"/>
          </p:nvPr>
        </p:nvSpPr>
        <p:spPr>
          <a:xfrm>
            <a:off x="1371600" y="4495800"/>
            <a:ext cx="6400800" cy="1143000"/>
          </a:xfrm>
        </p:spPr>
        <p:txBody>
          <a:bodyPr>
            <a:normAutofit/>
          </a:bodyPr>
          <a:lstStyle/>
          <a:p>
            <a:r>
              <a:rPr lang="en-US" sz="4400" dirty="0"/>
              <a:t>Unit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Terminologies</a:t>
            </a: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pPr algn="just">
              <a:buNone/>
            </a:pPr>
            <a:r>
              <a:rPr lang="en-US" b="1" dirty="0" smtClean="0">
                <a:latin typeface="Times New Roman" pitchFamily="18" charset="0"/>
                <a:cs typeface="Times New Roman" pitchFamily="18" charset="0"/>
              </a:rPr>
              <a:t>Image</a:t>
            </a:r>
            <a:r>
              <a:rPr lang="en-US" dirty="0" smtClean="0">
                <a:latin typeface="Times New Roman" pitchFamily="18" charset="0"/>
                <a:cs typeface="Times New Roman" pitchFamily="18" charset="0"/>
              </a:rPr>
              <a:t> - From a geometry point of view, you can consider the image as a set of points on 2-d or 3-d space. Each point at every (</a:t>
            </a:r>
            <a:r>
              <a:rPr lang="en-US" dirty="0" err="1" smtClean="0">
                <a:latin typeface="Times New Roman" pitchFamily="18" charset="0"/>
                <a:cs typeface="Times New Roman" pitchFamily="18" charset="0"/>
              </a:rPr>
              <a:t>x,y</a:t>
            </a:r>
            <a:r>
              <a:rPr lang="en-US" dirty="0" smtClean="0">
                <a:latin typeface="Times New Roman" pitchFamily="18" charset="0"/>
                <a:cs typeface="Times New Roman" pitchFamily="18" charset="0"/>
              </a:rPr>
              <a:t>) is called amplitude or intensity of an image</a:t>
            </a:r>
          </a:p>
          <a:p>
            <a:pPr algn="just">
              <a:buNone/>
            </a:pPr>
            <a:r>
              <a:rPr lang="en-US" b="1" dirty="0" smtClean="0">
                <a:latin typeface="Times New Roman" pitchFamily="18" charset="0"/>
                <a:cs typeface="Times New Roman" pitchFamily="18" charset="0"/>
              </a:rPr>
              <a:t>Pixel - </a:t>
            </a:r>
            <a:r>
              <a:rPr lang="en-US" dirty="0" smtClean="0">
                <a:latin typeface="Times New Roman" pitchFamily="18" charset="0"/>
                <a:cs typeface="Times New Roman" pitchFamily="18" charset="0"/>
              </a:rPr>
              <a:t>a pixel is the smallest , controllable element of a picture represented on the screen.</a:t>
            </a:r>
          </a:p>
          <a:p>
            <a:pPr algn="just">
              <a:buNone/>
            </a:pPr>
            <a:r>
              <a:rPr lang="en-US" b="1" dirty="0" smtClean="0">
                <a:latin typeface="Times New Roman" pitchFamily="18" charset="0"/>
                <a:cs typeface="Times New Roman" pitchFamily="18" charset="0"/>
              </a:rPr>
              <a:t>Resolution – </a:t>
            </a:r>
            <a:r>
              <a:rPr lang="en-US" dirty="0" smtClean="0">
                <a:latin typeface="Times New Roman" pitchFamily="18" charset="0"/>
                <a:cs typeface="Times New Roman" pitchFamily="18" charset="0"/>
              </a:rPr>
              <a:t>Number of pixels in a computer screen.</a:t>
            </a:r>
          </a:p>
          <a:p>
            <a:pPr algn="just">
              <a:buNone/>
            </a:pPr>
            <a:r>
              <a:rPr lang="en-US" b="1" dirty="0" smtClean="0">
                <a:latin typeface="Times New Roman" pitchFamily="18" charset="0"/>
                <a:cs typeface="Times New Roman" pitchFamily="18" charset="0"/>
              </a:rPr>
              <a:t>Aspect Ratio- </a:t>
            </a:r>
            <a:r>
              <a:rPr lang="en-US" dirty="0" smtClean="0">
                <a:latin typeface="Times New Roman" pitchFamily="18" charset="0"/>
                <a:cs typeface="Times New Roman" pitchFamily="18" charset="0"/>
              </a:rPr>
              <a:t>The aspect ratio of an image is the </a:t>
            </a:r>
            <a:r>
              <a:rPr lang="en-US" b="1" dirty="0" smtClean="0">
                <a:latin typeface="Times New Roman" pitchFamily="18" charset="0"/>
                <a:cs typeface="Times New Roman" pitchFamily="18" charset="0"/>
              </a:rPr>
              <a:t>ratio of its width to its height necessary to produce equal-length lines in both directions on the screen. </a:t>
            </a:r>
            <a:r>
              <a:rPr lang="en-US" dirty="0" smtClean="0">
                <a:latin typeface="Times New Roman" pitchFamily="18" charset="0"/>
                <a:cs typeface="Times New Roman" pitchFamily="18" charset="0"/>
              </a:rPr>
              <a:t>For an x: y aspect ratio, the image is x units wide and y units high.</a:t>
            </a:r>
            <a:endParaRPr lang="en-US" b="1" u="sng"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fontScale="90000"/>
          </a:bodyPr>
          <a:lstStyle/>
          <a:p>
            <a:r>
              <a:rPr lang="en-US" dirty="0">
                <a:latin typeface="Times New Roman" pitchFamily="18" charset="0"/>
                <a:cs typeface="Times New Roman" pitchFamily="18" charset="0"/>
              </a:rPr>
              <a:t>Components of a computer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graphics system</a:t>
            </a:r>
          </a:p>
        </p:txBody>
      </p:sp>
      <p:sp>
        <p:nvSpPr>
          <p:cNvPr id="3" name="Content Placeholder 2"/>
          <p:cNvSpPr>
            <a:spLocks noGrp="1"/>
          </p:cNvSpPr>
          <p:nvPr>
            <p:ph idx="1"/>
          </p:nvPr>
        </p:nvSpPr>
        <p:spPr>
          <a:xfrm>
            <a:off x="533400" y="1828800"/>
            <a:ext cx="8153400" cy="4297363"/>
          </a:xfrm>
        </p:spPr>
        <p:txBody>
          <a:bodyPr>
            <a:normAutofit fontScale="85000" lnSpcReduction="10000"/>
          </a:bodyPr>
          <a:lstStyle/>
          <a:p>
            <a:pPr algn="just"/>
            <a:r>
              <a:rPr lang="en-US" dirty="0" smtClean="0">
                <a:latin typeface="Times New Roman" pitchFamily="18" charset="0"/>
                <a:cs typeface="Times New Roman" pitchFamily="18" charset="0"/>
              </a:rPr>
              <a:t>Typical </a:t>
            </a:r>
            <a:r>
              <a:rPr lang="en-US" dirty="0">
                <a:latin typeface="Times New Roman" pitchFamily="18" charset="0"/>
                <a:cs typeface="Times New Roman" pitchFamily="18" charset="0"/>
              </a:rPr>
              <a:t>graphics system comprises of a host computer with support of fast processor, large memory, frame buffer </a:t>
            </a:r>
          </a:p>
          <a:p>
            <a:pPr algn="just"/>
            <a:r>
              <a:rPr lang="en-US" dirty="0">
                <a:latin typeface="Times New Roman" pitchFamily="18" charset="0"/>
                <a:cs typeface="Times New Roman" pitchFamily="18" charset="0"/>
              </a:rPr>
              <a:t>Display devices (color monitors)</a:t>
            </a:r>
          </a:p>
          <a:p>
            <a:pPr algn="just"/>
            <a:r>
              <a:rPr lang="en-US" b="1" dirty="0">
                <a:latin typeface="Times New Roman" pitchFamily="18" charset="0"/>
                <a:cs typeface="Times New Roman" pitchFamily="18" charset="0"/>
              </a:rPr>
              <a:t>Input devices </a:t>
            </a:r>
            <a:r>
              <a:rPr lang="en-US" dirty="0">
                <a:latin typeface="Times New Roman" pitchFamily="18" charset="0"/>
                <a:cs typeface="Times New Roman" pitchFamily="18" charset="0"/>
              </a:rPr>
              <a:t>(mouse, keyboard, joystick, touch screen, trackball)</a:t>
            </a:r>
          </a:p>
          <a:p>
            <a:pPr algn="just"/>
            <a:r>
              <a:rPr lang="en-US" b="1" dirty="0">
                <a:latin typeface="Times New Roman" pitchFamily="18" charset="0"/>
                <a:cs typeface="Times New Roman" pitchFamily="18" charset="0"/>
              </a:rPr>
              <a:t>Output devices </a:t>
            </a:r>
            <a:r>
              <a:rPr lang="en-US" dirty="0" smtClean="0">
                <a:latin typeface="Times New Roman" pitchFamily="18" charset="0"/>
                <a:cs typeface="Times New Roman" pitchFamily="18" charset="0"/>
              </a:rPr>
              <a:t>(CRT,LED,LCD </a:t>
            </a:r>
            <a:r>
              <a:rPr lang="en-US" dirty="0">
                <a:latin typeface="Times New Roman" pitchFamily="18" charset="0"/>
                <a:cs typeface="Times New Roman" pitchFamily="18" charset="0"/>
              </a:rPr>
              <a:t>panels</a:t>
            </a:r>
            <a:r>
              <a:rPr lang="en-US" dirty="0" smtClean="0">
                <a:latin typeface="Times New Roman" pitchFamily="18" charset="0"/>
                <a:cs typeface="Times New Roman" pitchFamily="18" charset="0"/>
              </a:rPr>
              <a:t>, raster scan display, </a:t>
            </a:r>
            <a:r>
              <a:rPr lang="en-US" dirty="0">
                <a:latin typeface="Times New Roman" pitchFamily="18" charset="0"/>
                <a:cs typeface="Times New Roman" pitchFamily="18" charset="0"/>
              </a:rPr>
              <a:t>laser printers, color printers. Plotters etc.)</a:t>
            </a:r>
          </a:p>
          <a:p>
            <a:pPr algn="just"/>
            <a:r>
              <a:rPr lang="en-US" dirty="0">
                <a:latin typeface="Times New Roman" pitchFamily="18" charset="0"/>
                <a:cs typeface="Times New Roman" pitchFamily="18" charset="0"/>
              </a:rPr>
              <a:t>Interfacing devices such as, video I/O, TV interface etc.</a:t>
            </a:r>
          </a:p>
          <a:p>
            <a:pPr algn="just">
              <a:buFont typeface="Wingdings" pitchFamily="2" charset="2"/>
              <a:buChar char="q"/>
            </a:pPr>
            <a:endParaRPr lang="en-US" dirty="0"/>
          </a:p>
          <a:p>
            <a:pPr algn="just">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Video Display devices</a:t>
            </a: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itchFamily="18" charset="0"/>
                <a:cs typeface="Times New Roman" pitchFamily="18" charset="0"/>
              </a:rPr>
              <a:t>Cathode Ray Tube (</a:t>
            </a:r>
            <a:r>
              <a:rPr lang="en-US" dirty="0" smtClean="0">
                <a:latin typeface="Times New Roman" pitchFamily="18" charset="0"/>
                <a:cs typeface="Times New Roman" pitchFamily="18" charset="0"/>
              </a:rPr>
              <a:t>CRT)</a:t>
            </a:r>
          </a:p>
          <a:p>
            <a:pPr lvl="1"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primary output device in a graphical system is the video monitor. The main element of a video monitor is the Cathode Ray </a:t>
            </a:r>
            <a:r>
              <a:rPr lang="en-US" dirty="0" smtClean="0">
                <a:latin typeface="Times New Roman" pitchFamily="18" charset="0"/>
                <a:cs typeface="Times New Roman" pitchFamily="18" charset="0"/>
              </a:rPr>
              <a:t>Tube</a:t>
            </a:r>
          </a:p>
          <a:p>
            <a:pPr lvl="1" algn="just"/>
            <a:r>
              <a:rPr lang="en-US" dirty="0" smtClean="0">
                <a:latin typeface="Times New Roman" pitchFamily="18" charset="0"/>
                <a:cs typeface="Times New Roman" pitchFamily="18" charset="0"/>
              </a:rPr>
              <a:t>The CRT is a vacuum tube containing an electron gun(a source of electron) and fluorescent screen, with internal or external means to accelerate and deflect the electron beam, used to create images in the form of light emitted from the fluorescent screen. The image may be electrical waveforms, pictures (television , computer monitor),radar target and others. </a:t>
            </a:r>
          </a:p>
          <a:p>
            <a:pPr algn="just">
              <a:buNone/>
            </a:pPr>
            <a:endParaRPr lang="en-US" dirty="0">
              <a:latin typeface="Times New Roman" pitchFamily="18" charset="0"/>
              <a:cs typeface="Times New Roman" pitchFamily="18" charset="0"/>
            </a:endParaRP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Video Display devices</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0" y="1676400"/>
            <a:ext cx="7696200" cy="4267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620000" cy="48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2347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533400"/>
            <a:ext cx="8229600" cy="5592763"/>
          </a:xfrm>
        </p:spPr>
        <p:txBody>
          <a:bodyPr/>
          <a:lstStyle/>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Main Parts of CRT:</a:t>
            </a:r>
          </a:p>
          <a:p>
            <a:r>
              <a:rPr lang="en-US" dirty="0" smtClean="0">
                <a:latin typeface="Times New Roman" pitchFamily="18" charset="0"/>
                <a:cs typeface="Times New Roman" pitchFamily="18" charset="0"/>
              </a:rPr>
              <a:t>Electron Gun assembly</a:t>
            </a:r>
          </a:p>
          <a:p>
            <a:r>
              <a:rPr lang="en-US" dirty="0" smtClean="0">
                <a:latin typeface="Times New Roman" pitchFamily="18" charset="0"/>
                <a:cs typeface="Times New Roman" pitchFamily="18" charset="0"/>
              </a:rPr>
              <a:t>Deflection plate assembly</a:t>
            </a:r>
          </a:p>
          <a:p>
            <a:r>
              <a:rPr lang="en-US" dirty="0" smtClean="0">
                <a:latin typeface="Times New Roman" pitchFamily="18" charset="0"/>
                <a:cs typeface="Times New Roman" pitchFamily="18" charset="0"/>
              </a:rPr>
              <a:t>Fluorescent screen</a:t>
            </a:r>
          </a:p>
          <a:p>
            <a:r>
              <a:rPr lang="en-US" dirty="0" smtClean="0">
                <a:latin typeface="Times New Roman" pitchFamily="18" charset="0"/>
                <a:cs typeface="Times New Roman" pitchFamily="18" charset="0"/>
              </a:rPr>
              <a:t>Glass envelope</a:t>
            </a:r>
          </a:p>
          <a:p>
            <a:r>
              <a:rPr lang="en-US" dirty="0" smtClean="0">
                <a:latin typeface="Times New Roman" pitchFamily="18" charset="0"/>
                <a:cs typeface="Times New Roman" pitchFamily="18" charset="0"/>
              </a:rPr>
              <a:t>Base through connection are made to various parts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93837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The operation of CRT</a:t>
            </a: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itchFamily="18" charset="0"/>
                <a:cs typeface="Times New Roman" pitchFamily="18" charset="0"/>
              </a:rPr>
              <a:t>The electron gun emits a beam of electrons (cathode rays), when the filament is heated.</a:t>
            </a:r>
          </a:p>
          <a:p>
            <a:pPr algn="just"/>
            <a:r>
              <a:rPr lang="en-US" dirty="0">
                <a:latin typeface="Times New Roman" pitchFamily="18" charset="0"/>
                <a:cs typeface="Times New Roman" pitchFamily="18" charset="0"/>
              </a:rPr>
              <a:t>Intensity of the electron beam is controlled by setting voltage levels on the control grid</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The focusing system is needed to force he electron beam to converge into a small spot as it strikes the phosphor screen, else the </a:t>
            </a:r>
            <a:r>
              <a:rPr lang="en-US" dirty="0" smtClean="0">
                <a:latin typeface="Times New Roman" pitchFamily="18" charset="0"/>
                <a:cs typeface="Times New Roman" pitchFamily="18" charset="0"/>
              </a:rPr>
              <a:t>beam </a:t>
            </a:r>
            <a:r>
              <a:rPr lang="en-US" dirty="0">
                <a:latin typeface="Times New Roman" pitchFamily="18" charset="0"/>
                <a:cs typeface="Times New Roman" pitchFamily="18" charset="0"/>
              </a:rPr>
              <a:t>would spread out as it approaches the screen.</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electron beam passes through focusing and deflection systems that </a:t>
            </a:r>
            <a:r>
              <a:rPr lang="en-US" dirty="0" smtClean="0">
                <a:latin typeface="Times New Roman" pitchFamily="18" charset="0"/>
                <a:cs typeface="Times New Roman" pitchFamily="18" charset="0"/>
              </a:rPr>
              <a:t>directs </a:t>
            </a:r>
            <a:r>
              <a:rPr lang="en-US" dirty="0">
                <a:latin typeface="Times New Roman" pitchFamily="18" charset="0"/>
                <a:cs typeface="Times New Roman" pitchFamily="18" charset="0"/>
              </a:rPr>
              <a:t>it </a:t>
            </a:r>
            <a:r>
              <a:rPr lang="en-US" dirty="0" smtClean="0">
                <a:latin typeface="Times New Roman" pitchFamily="18" charset="0"/>
                <a:cs typeface="Times New Roman" pitchFamily="18" charset="0"/>
              </a:rPr>
              <a:t>towards specified </a:t>
            </a:r>
            <a:r>
              <a:rPr lang="en-US" dirty="0">
                <a:latin typeface="Times New Roman" pitchFamily="18" charset="0"/>
                <a:cs typeface="Times New Roman" pitchFamily="18" charset="0"/>
              </a:rPr>
              <a:t>positions on the phosphor-coated screen. </a:t>
            </a:r>
            <a:endParaRPr lang="en-US" dirty="0" smtClean="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The operation of CRT</a:t>
            </a: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itchFamily="18" charset="0"/>
                <a:cs typeface="Times New Roman" pitchFamily="18" charset="0"/>
              </a:rPr>
              <a:t>When the beam hits the screen, the phosphor emits a small spot of light at each position contacted by the electron beam.</a:t>
            </a:r>
          </a:p>
          <a:p>
            <a:pPr algn="just"/>
            <a:r>
              <a:rPr lang="en-US" dirty="0">
                <a:latin typeface="Times New Roman" pitchFamily="18" charset="0"/>
                <a:cs typeface="Times New Roman" pitchFamily="18" charset="0"/>
              </a:rPr>
              <a:t>It redraws the picture by directing the electron beam back over the same screen points quickly. This is called refreshing, hence the CRT is called as Refresh CRT.</a:t>
            </a:r>
          </a:p>
          <a:p>
            <a:pPr algn="just"/>
            <a:r>
              <a:rPr lang="en-US" dirty="0">
                <a:latin typeface="Times New Roman" pitchFamily="18" charset="0"/>
                <a:cs typeface="Times New Roman" pitchFamily="18" charset="0"/>
              </a:rPr>
              <a:t>The difference between the kinds of phosphors is their persistence- how long they continue to emit light after the CRT beam is removed.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Raster Scan</a:t>
            </a:r>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In a raster scan system, the electron beam is swept across the screen, one row at a time from top to bottom.</a:t>
            </a:r>
          </a:p>
          <a:p>
            <a:pPr algn="just"/>
            <a:r>
              <a:rPr lang="en-US" dirty="0">
                <a:latin typeface="Times New Roman" pitchFamily="18" charset="0"/>
                <a:cs typeface="Times New Roman" pitchFamily="18" charset="0"/>
              </a:rPr>
              <a:t>As the electron beam moves across each row, the beam intensity is turned on and off to create a pattern of illuminated spots.</a:t>
            </a:r>
          </a:p>
          <a:p>
            <a:pPr algn="just"/>
            <a:r>
              <a:rPr lang="en-US" dirty="0">
                <a:latin typeface="Times New Roman" pitchFamily="18" charset="0"/>
                <a:cs typeface="Times New Roman" pitchFamily="18" charset="0"/>
              </a:rPr>
              <a:t>Picture definition is stored in memory area called the Refresh Buffer or Frame Buffer.</a:t>
            </a:r>
          </a:p>
          <a:p>
            <a:pPr algn="just"/>
            <a:r>
              <a:rPr lang="en-US" dirty="0">
                <a:latin typeface="Times New Roman" pitchFamily="18" charset="0"/>
                <a:cs typeface="Times New Roman" pitchFamily="18" charset="0"/>
              </a:rPr>
              <a:t>Each screen point is referred to as a pixel (picture element) or </a:t>
            </a:r>
            <a:r>
              <a:rPr lang="en-US" dirty="0" err="1">
                <a:latin typeface="Times New Roman" pitchFamily="18" charset="0"/>
                <a:cs typeface="Times New Roman" pitchFamily="18" charset="0"/>
              </a:rPr>
              <a:t>pel</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At the end of each scan line,</a:t>
            </a:r>
          </a:p>
          <a:p>
            <a:pPr algn="just"/>
            <a:r>
              <a:rPr lang="en-US" dirty="0">
                <a:latin typeface="Times New Roman" pitchFamily="18" charset="0"/>
                <a:cs typeface="Times New Roman" pitchFamily="18" charset="0"/>
              </a:rPr>
              <a:t>the electron beam returns to the left side of the screen to begin displaying the next scan line.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Raster Scan</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2047875" y="2677319"/>
            <a:ext cx="5048250" cy="23717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pic>
        <p:nvPicPr>
          <p:cNvPr id="6" name="Content Placeholder 5"/>
          <p:cNvPicPr>
            <a:picLocks noGrp="1" noChangeAspect="1"/>
          </p:cNvPicPr>
          <p:nvPr>
            <p:ph idx="1"/>
          </p:nvPr>
        </p:nvPicPr>
        <p:blipFill>
          <a:blip r:embed="rId2"/>
          <a:stretch>
            <a:fillRect/>
          </a:stretch>
        </p:blipFill>
        <p:spPr>
          <a:xfrm>
            <a:off x="76200" y="1524000"/>
            <a:ext cx="9067799" cy="53340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Random Scan</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(Vector Scan)</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In this technique, the electron beam is directed only to the part of the screen where the picture is to be drawn rather than scanning from left to right and top to bottom as in raster scan.</a:t>
            </a:r>
          </a:p>
          <a:p>
            <a:r>
              <a:rPr lang="en-US" dirty="0">
                <a:latin typeface="Times New Roman" pitchFamily="18" charset="0"/>
                <a:cs typeface="Times New Roman" pitchFamily="18" charset="0"/>
              </a:rPr>
              <a:t>It is also called vector display, stroke-writing display, or calligraphic display.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Random Scan</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(Vector Scan)</a:t>
            </a:r>
          </a:p>
        </p:txBody>
      </p:sp>
      <p:sp>
        <p:nvSpPr>
          <p:cNvPr id="3" name="Content Placeholder 2"/>
          <p:cNvSpPr>
            <a:spLocks noGrp="1"/>
          </p:cNvSpPr>
          <p:nvPr>
            <p:ph idx="1"/>
          </p:nvPr>
        </p:nvSpPr>
        <p:spPr/>
        <p:txBody>
          <a:bodyPr>
            <a:normAutofit fontScale="85000" lnSpcReduction="10000"/>
          </a:bodyPr>
          <a:lstStyle/>
          <a:p>
            <a:pPr algn="just"/>
            <a:r>
              <a:rPr lang="en-US" dirty="0">
                <a:latin typeface="Times New Roman" pitchFamily="18" charset="0"/>
                <a:cs typeface="Times New Roman" pitchFamily="18" charset="0"/>
              </a:rPr>
              <a:t>Picture definition is stored as a set of line-drawing commands in an area of memory referred to as the refresh display file.</a:t>
            </a:r>
          </a:p>
          <a:p>
            <a:pPr algn="just"/>
            <a:r>
              <a:rPr lang="en-US" dirty="0">
                <a:latin typeface="Times New Roman" pitchFamily="18" charset="0"/>
                <a:cs typeface="Times New Roman" pitchFamily="18" charset="0"/>
              </a:rPr>
              <a:t>To display a specified picture, the system cycles through the set of commands in the display file, drawing each component line in turn.</a:t>
            </a:r>
          </a:p>
          <a:p>
            <a:pPr algn="just"/>
            <a:r>
              <a:rPr lang="en-US" dirty="0">
                <a:latin typeface="Times New Roman" pitchFamily="18" charset="0"/>
                <a:cs typeface="Times New Roman" pitchFamily="18" charset="0"/>
              </a:rPr>
              <a:t>After all the line-drawing commands are processed, the system cycles back to the first line command in the list.</a:t>
            </a:r>
          </a:p>
          <a:p>
            <a:pPr algn="just"/>
            <a:r>
              <a:rPr lang="en-US" dirty="0">
                <a:latin typeface="Times New Roman" pitchFamily="18" charset="0"/>
                <a:cs typeface="Times New Roman" pitchFamily="18" charset="0"/>
              </a:rPr>
              <a:t>Random-scan displays are designed to draw all the component lines of a picture 30 to 60 times each second.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Random Scan</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(Vector Scan)</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1614487" y="2367756"/>
            <a:ext cx="5915025" cy="29908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Raster Systems</a:t>
            </a:r>
          </a:p>
          <a:p>
            <a:r>
              <a:rPr lang="en-US" b="1" dirty="0" smtClean="0"/>
              <a:t>Pros</a:t>
            </a:r>
          </a:p>
          <a:p>
            <a:pPr lvl="1"/>
            <a:r>
              <a:rPr lang="en-US" dirty="0" smtClean="0"/>
              <a:t>It is well suited for realistic display of scenes containing colors and shaded patterns.</a:t>
            </a:r>
          </a:p>
          <a:p>
            <a:pPr lvl="1">
              <a:buFont typeface="Wingdings" pitchFamily="2" charset="2"/>
              <a:buChar char="§"/>
            </a:pPr>
            <a:r>
              <a:rPr lang="en-US" b="1" dirty="0" smtClean="0"/>
              <a:t>Cons</a:t>
            </a:r>
          </a:p>
          <a:p>
            <a:pPr lvl="1"/>
            <a:r>
              <a:rPr lang="en-US" dirty="0" smtClean="0"/>
              <a:t>It produces </a:t>
            </a:r>
            <a:r>
              <a:rPr lang="en-US" b="1" dirty="0" smtClean="0"/>
              <a:t>jagged lines </a:t>
            </a:r>
            <a:r>
              <a:rPr lang="en-US" dirty="0" smtClean="0"/>
              <a:t>that are plotted as discrete point sets.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548" y="4495800"/>
            <a:ext cx="29146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507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Random System(Vector)</a:t>
            </a:r>
          </a:p>
          <a:p>
            <a:r>
              <a:rPr lang="en-US" b="1" dirty="0" smtClean="0"/>
              <a:t>Pros</a:t>
            </a:r>
          </a:p>
          <a:p>
            <a:pPr lvl="1"/>
            <a:r>
              <a:rPr lang="en-US" dirty="0" smtClean="0"/>
              <a:t>They produce smooth line drawing because the CRT beam directly follows the line path</a:t>
            </a:r>
          </a:p>
          <a:p>
            <a:pPr lvl="1"/>
            <a:r>
              <a:rPr lang="en-US" dirty="0" smtClean="0"/>
              <a:t>Used by both analog and digital computer.</a:t>
            </a:r>
          </a:p>
          <a:p>
            <a:pPr lvl="1"/>
            <a:r>
              <a:rPr lang="en-US" dirty="0" smtClean="0"/>
              <a:t>It will have higher resolution rather than raster.</a:t>
            </a:r>
            <a:endParaRPr lang="en-US" b="1" dirty="0"/>
          </a:p>
          <a:p>
            <a:pPr marL="457200" lvl="1" indent="0">
              <a:buNone/>
            </a:pPr>
            <a:r>
              <a:rPr lang="en-US" b="1" dirty="0" smtClean="0"/>
              <a:t>Cons</a:t>
            </a:r>
          </a:p>
          <a:p>
            <a:pPr lvl="1">
              <a:buFont typeface="Wingdings" pitchFamily="2" charset="2"/>
              <a:buChar char="§"/>
            </a:pPr>
            <a:r>
              <a:rPr lang="en-US" dirty="0" smtClean="0"/>
              <a:t>Expensive</a:t>
            </a:r>
          </a:p>
          <a:p>
            <a:pPr lvl="1">
              <a:buFont typeface="Wingdings" pitchFamily="2" charset="2"/>
              <a:buChar char="§"/>
            </a:pPr>
            <a:r>
              <a:rPr lang="en-US" dirty="0" smtClean="0"/>
              <a:t>Designed for line drawing applications </a:t>
            </a:r>
          </a:p>
          <a:p>
            <a:pPr marL="457200" lvl="1" indent="0">
              <a:buNone/>
            </a:pPr>
            <a:r>
              <a:rPr lang="en-US" dirty="0"/>
              <a:t> </a:t>
            </a:r>
            <a:r>
              <a:rPr lang="en-US" dirty="0" smtClean="0"/>
              <a:t>and cannot display realistic </a:t>
            </a:r>
          </a:p>
          <a:p>
            <a:pPr marL="457200" lvl="1" indent="0">
              <a:buNone/>
            </a:pPr>
            <a:r>
              <a:rPr lang="en-US" dirty="0"/>
              <a:t> </a:t>
            </a:r>
            <a:r>
              <a:rPr lang="en-US" dirty="0" smtClean="0"/>
              <a:t>shaded scenes.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399" y="4529486"/>
            <a:ext cx="235267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4825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Color CRT Monitor</a:t>
            </a: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A CRT monitor displays color picture by using a combination of phosphor that emit different-colored light.</a:t>
            </a:r>
          </a:p>
          <a:p>
            <a:pPr algn="just"/>
            <a:r>
              <a:rPr lang="en-US" dirty="0">
                <a:latin typeface="Times New Roman" pitchFamily="18" charset="0"/>
                <a:cs typeface="Times New Roman" pitchFamily="18" charset="0"/>
              </a:rPr>
              <a:t>By combining the emitted light from the different phosphor, a range of colors can be generated.</a:t>
            </a:r>
          </a:p>
        </p:txBody>
      </p:sp>
    </p:spTree>
    <p:extLst>
      <p:ext uri="{BB962C8B-B14F-4D97-AF65-F5344CB8AC3E}">
        <p14:creationId xmlns:p14="http://schemas.microsoft.com/office/powerpoint/2010/main" val="33180977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Color CRT Monitor</a:t>
            </a:r>
          </a:p>
        </p:txBody>
      </p:sp>
      <p:sp>
        <p:nvSpPr>
          <p:cNvPr id="3" name="Content Placeholder 2"/>
          <p:cNvSpPr>
            <a:spLocks noGrp="1"/>
          </p:cNvSpPr>
          <p:nvPr>
            <p:ph idx="1"/>
          </p:nvPr>
        </p:nvSpPr>
        <p:spPr/>
        <p:txBody>
          <a:bodyPr>
            <a:normAutofit fontScale="92500" lnSpcReduction="10000"/>
          </a:bodyPr>
          <a:lstStyle/>
          <a:p>
            <a:pPr algn="just">
              <a:buNone/>
            </a:pPr>
            <a:r>
              <a:rPr lang="en-US" b="1" dirty="0">
                <a:latin typeface="Times New Roman" pitchFamily="18" charset="0"/>
                <a:cs typeface="Times New Roman" pitchFamily="18" charset="0"/>
              </a:rPr>
              <a:t>Two basic </a:t>
            </a:r>
            <a:r>
              <a:rPr lang="en-US" b="1" dirty="0" smtClean="0">
                <a:latin typeface="Times New Roman" pitchFamily="18" charset="0"/>
                <a:cs typeface="Times New Roman" pitchFamily="18" charset="0"/>
              </a:rPr>
              <a:t>techniques – Beam Penetration and Shadow Masking</a:t>
            </a:r>
            <a:endParaRPr lang="en-US" b="1"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Beam-penetration method</a:t>
            </a:r>
          </a:p>
          <a:p>
            <a:pPr algn="just">
              <a:buFontTx/>
              <a:buChar char="-"/>
            </a:pPr>
            <a:r>
              <a:rPr lang="en-US" dirty="0">
                <a:latin typeface="Times New Roman" pitchFamily="18" charset="0"/>
                <a:cs typeface="Times New Roman" pitchFamily="18" charset="0"/>
              </a:rPr>
              <a:t>The beam-penetration method for displaying color pictures has been used with </a:t>
            </a:r>
            <a:r>
              <a:rPr lang="en-US" b="1" dirty="0">
                <a:latin typeface="Times New Roman" pitchFamily="18" charset="0"/>
                <a:cs typeface="Times New Roman" pitchFamily="18" charset="0"/>
              </a:rPr>
              <a:t>random-scan monitors</a:t>
            </a:r>
            <a:r>
              <a:rPr lang="en-US" dirty="0">
                <a:latin typeface="Times New Roman" pitchFamily="18" charset="0"/>
                <a:cs typeface="Times New Roman" pitchFamily="18" charset="0"/>
              </a:rPr>
              <a:t>.</a:t>
            </a:r>
          </a:p>
          <a:p>
            <a:pPr algn="just">
              <a:buFontTx/>
              <a:buChar char="-"/>
            </a:pPr>
            <a:r>
              <a:rPr lang="en-US" dirty="0">
                <a:latin typeface="Times New Roman" pitchFamily="18" charset="0"/>
                <a:cs typeface="Times New Roman" pitchFamily="18" charset="0"/>
              </a:rPr>
              <a:t>Two layers of phosphor, usually </a:t>
            </a:r>
            <a:r>
              <a:rPr lang="en-US" b="1" dirty="0">
                <a:latin typeface="Times New Roman" pitchFamily="18" charset="0"/>
                <a:cs typeface="Times New Roman" pitchFamily="18" charset="0"/>
              </a:rPr>
              <a:t>red and green</a:t>
            </a:r>
            <a:r>
              <a:rPr lang="en-US" dirty="0">
                <a:latin typeface="Times New Roman" pitchFamily="18" charset="0"/>
                <a:cs typeface="Times New Roman" pitchFamily="18" charset="0"/>
              </a:rPr>
              <a:t>, are coated onto the inside of the CRT screen, and the displayed color depends on how far the electron beam penetrates into the phosphor layers</a:t>
            </a:r>
            <a:r>
              <a:rPr lang="en-US"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8650241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Color CRT Monitor</a:t>
            </a:r>
          </a:p>
        </p:txBody>
      </p:sp>
      <p:sp>
        <p:nvSpPr>
          <p:cNvPr id="3" name="Content Placeholder 2"/>
          <p:cNvSpPr>
            <a:spLocks noGrp="1"/>
          </p:cNvSpPr>
          <p:nvPr>
            <p:ph idx="1"/>
          </p:nvPr>
        </p:nvSpPr>
        <p:spPr/>
        <p:txBody>
          <a:bodyPr>
            <a:normAutofit fontScale="85000" lnSpcReduction="20000"/>
          </a:bodyPr>
          <a:lstStyle/>
          <a:p>
            <a:pPr algn="just">
              <a:buFontTx/>
              <a:buChar char="-"/>
            </a:pPr>
            <a:endParaRPr lang="en-US" dirty="0">
              <a:latin typeface="Times New Roman" pitchFamily="18" charset="0"/>
              <a:cs typeface="Times New Roman" pitchFamily="18" charset="0"/>
            </a:endParaRPr>
          </a:p>
          <a:p>
            <a:pPr algn="just">
              <a:buFontTx/>
              <a:buChar char="-"/>
            </a:pPr>
            <a:endParaRPr lang="en-US" dirty="0" smtClean="0">
              <a:latin typeface="Times New Roman" pitchFamily="18" charset="0"/>
              <a:cs typeface="Times New Roman" pitchFamily="18" charset="0"/>
            </a:endParaRPr>
          </a:p>
          <a:p>
            <a:pPr algn="just">
              <a:buFontTx/>
              <a:buChar char="-"/>
            </a:pPr>
            <a:endParaRPr lang="en-US" dirty="0">
              <a:latin typeface="Times New Roman" pitchFamily="18" charset="0"/>
              <a:cs typeface="Times New Roman" pitchFamily="18" charset="0"/>
            </a:endParaRPr>
          </a:p>
          <a:p>
            <a:pPr algn="just">
              <a:buFontTx/>
              <a:buChar char="-"/>
            </a:pPr>
            <a:r>
              <a:rPr lang="en-US" dirty="0" smtClean="0">
                <a:latin typeface="Times New Roman" pitchFamily="18" charset="0"/>
                <a:cs typeface="Times New Roman" pitchFamily="18" charset="0"/>
              </a:rPr>
              <a:t>A beam of slow electrons excites only the outer </a:t>
            </a:r>
            <a:r>
              <a:rPr lang="en-US" dirty="0" smtClean="0">
                <a:solidFill>
                  <a:srgbClr val="FF0000"/>
                </a:solidFill>
                <a:latin typeface="Times New Roman" pitchFamily="18" charset="0"/>
                <a:cs typeface="Times New Roman" pitchFamily="18" charset="0"/>
              </a:rPr>
              <a:t>red </a:t>
            </a:r>
            <a:r>
              <a:rPr lang="en-US" dirty="0" smtClean="0">
                <a:latin typeface="Times New Roman" pitchFamily="18" charset="0"/>
                <a:cs typeface="Times New Roman" pitchFamily="18" charset="0"/>
              </a:rPr>
              <a:t>layer. A beam of very fast electron penetrates through the red layer and excites the inner </a:t>
            </a:r>
            <a:r>
              <a:rPr lang="en-US" dirty="0" smtClean="0">
                <a:solidFill>
                  <a:srgbClr val="00B050"/>
                </a:solidFill>
                <a:latin typeface="Times New Roman" pitchFamily="18" charset="0"/>
                <a:cs typeface="Times New Roman" pitchFamily="18" charset="0"/>
              </a:rPr>
              <a:t>green</a:t>
            </a:r>
            <a:r>
              <a:rPr lang="en-US" dirty="0" smtClean="0">
                <a:latin typeface="Times New Roman" pitchFamily="18" charset="0"/>
                <a:cs typeface="Times New Roman" pitchFamily="18" charset="0"/>
              </a:rPr>
              <a:t> layer</a:t>
            </a:r>
          </a:p>
          <a:p>
            <a:pPr algn="just">
              <a:buFontTx/>
              <a:buChar char="-"/>
            </a:pPr>
            <a:r>
              <a:rPr lang="en-US" dirty="0" smtClean="0">
                <a:latin typeface="Times New Roman" pitchFamily="18" charset="0"/>
                <a:cs typeface="Times New Roman" pitchFamily="18" charset="0"/>
              </a:rPr>
              <a:t>At intermediate beam speeds, combinations of red and green light are emitted to show two additional colors, </a:t>
            </a:r>
            <a:r>
              <a:rPr lang="en-US" dirty="0" smtClean="0">
                <a:solidFill>
                  <a:srgbClr val="FF0000"/>
                </a:solidFill>
                <a:latin typeface="Times New Roman" pitchFamily="18" charset="0"/>
                <a:cs typeface="Times New Roman" pitchFamily="18" charset="0"/>
              </a:rPr>
              <a:t>orange</a:t>
            </a:r>
            <a:r>
              <a:rPr lang="en-US" dirty="0" smtClean="0">
                <a:latin typeface="Times New Roman" pitchFamily="18" charset="0"/>
                <a:cs typeface="Times New Roman" pitchFamily="18" charset="0"/>
              </a:rPr>
              <a:t> and  </a:t>
            </a:r>
            <a:r>
              <a:rPr lang="en-US" dirty="0" smtClean="0">
                <a:solidFill>
                  <a:srgbClr val="FFFF00"/>
                </a:solidFill>
                <a:latin typeface="Times New Roman" pitchFamily="18" charset="0"/>
                <a:cs typeface="Times New Roman" pitchFamily="18" charset="0"/>
              </a:rPr>
              <a:t>yellow</a:t>
            </a:r>
          </a:p>
          <a:p>
            <a:pPr algn="just">
              <a:buFontTx/>
              <a:buChar char="-"/>
            </a:pPr>
            <a:r>
              <a:rPr lang="en-US" dirty="0" smtClean="0">
                <a:latin typeface="Times New Roman" pitchFamily="18" charset="0"/>
                <a:cs typeface="Times New Roman" pitchFamily="18" charset="0"/>
              </a:rPr>
              <a:t>The speed of the electrons, and hence the screen color at any point, is controlled by </a:t>
            </a:r>
            <a:r>
              <a:rPr lang="en-US" b="1" dirty="0" smtClean="0">
                <a:latin typeface="Times New Roman" pitchFamily="18" charset="0"/>
                <a:cs typeface="Times New Roman" pitchFamily="18" charset="0"/>
              </a:rPr>
              <a:t>the beam-acceleration voltage</a:t>
            </a:r>
            <a:endParaRPr lang="en-US"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67691"/>
            <a:ext cx="5257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584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Color CRT Monitor</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smtClean="0">
                <a:latin typeface="Times New Roman" pitchFamily="18" charset="0"/>
                <a:cs typeface="Times New Roman" pitchFamily="18" charset="0"/>
              </a:rPr>
              <a:t>Shadow Mask Method</a:t>
            </a:r>
          </a:p>
          <a:p>
            <a:pPr algn="just">
              <a:buNone/>
            </a:pPr>
            <a:r>
              <a:rPr lang="en-US" dirty="0" smtClean="0">
                <a:latin typeface="Times New Roman" pitchFamily="18" charset="0"/>
                <a:cs typeface="Times New Roman" pitchFamily="18" charset="0"/>
              </a:rPr>
              <a:t> - Shadow-mask methods are commonly used in </a:t>
            </a:r>
            <a:r>
              <a:rPr lang="en-US" b="1" dirty="0" smtClean="0">
                <a:latin typeface="Times New Roman" pitchFamily="18" charset="0"/>
                <a:cs typeface="Times New Roman" pitchFamily="18" charset="0"/>
              </a:rPr>
              <a:t>raster-scan system (including color TV)</a:t>
            </a:r>
          </a:p>
          <a:p>
            <a:pPr algn="just">
              <a:buFontTx/>
              <a:buChar char="-"/>
            </a:pPr>
            <a:r>
              <a:rPr lang="en-US" dirty="0" smtClean="0">
                <a:latin typeface="Times New Roman" pitchFamily="18" charset="0"/>
                <a:cs typeface="Times New Roman" pitchFamily="18" charset="0"/>
              </a:rPr>
              <a:t>A shadow-mask CRT has three phosphor color dots at each pixel position</a:t>
            </a:r>
          </a:p>
          <a:p>
            <a:pPr algn="just">
              <a:buFontTx/>
              <a:buChar char="-"/>
            </a:pPr>
            <a:r>
              <a:rPr lang="en-US" dirty="0" smtClean="0">
                <a:latin typeface="Times New Roman" pitchFamily="18" charset="0"/>
                <a:cs typeface="Times New Roman" pitchFamily="18" charset="0"/>
              </a:rPr>
              <a:t>One phosphor dot emits a red light, another emits a green light, and the third emits a blue light</a:t>
            </a:r>
          </a:p>
          <a:p>
            <a:pPr algn="just">
              <a:buFontTx/>
              <a:buChar char="-"/>
            </a:pPr>
            <a:r>
              <a:rPr lang="en-US" dirty="0" smtClean="0">
                <a:latin typeface="Times New Roman" pitchFamily="18" charset="0"/>
                <a:cs typeface="Times New Roman" pitchFamily="18" charset="0"/>
              </a:rPr>
              <a:t>It has three electron guns , </a:t>
            </a:r>
            <a:r>
              <a:rPr lang="en-US" b="1" dirty="0" smtClean="0">
                <a:latin typeface="Times New Roman" pitchFamily="18" charset="0"/>
                <a:cs typeface="Times New Roman" pitchFamily="18" charset="0"/>
              </a:rPr>
              <a:t>one for Red , one for Green and one for Blue</a:t>
            </a:r>
          </a:p>
          <a:p>
            <a:pPr algn="just">
              <a:buFontTx/>
              <a:buChar char="-"/>
            </a:pPr>
            <a:r>
              <a:rPr lang="en-US" dirty="0" smtClean="0">
                <a:latin typeface="Times New Roman" pitchFamily="18" charset="0"/>
                <a:cs typeface="Times New Roman" pitchFamily="18" charset="0"/>
              </a:rPr>
              <a:t>A shadow mask behind the phosphorous coated screen </a:t>
            </a:r>
          </a:p>
          <a:p>
            <a:pPr algn="just">
              <a:buFontTx/>
              <a:buChar char="-"/>
            </a:pPr>
            <a:endParaRPr lang="en-US"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6089584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Shadow Mask Method</a:t>
            </a:r>
            <a:br>
              <a:rPr lang="en-US" b="1" dirty="0"/>
            </a:b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95765" y="1828801"/>
            <a:ext cx="6752785" cy="3544094"/>
          </a:xfrm>
          <a:prstGeom prst="rect">
            <a:avLst/>
          </a:prstGeom>
          <a:noFill/>
          <a:ln w="9525">
            <a:noFill/>
            <a:miter lim="800000"/>
            <a:headEnd/>
            <a:tailEnd/>
          </a:ln>
        </p:spPr>
      </p:pic>
    </p:spTree>
    <p:extLst>
      <p:ext uri="{BB962C8B-B14F-4D97-AF65-F5344CB8AC3E}">
        <p14:creationId xmlns:p14="http://schemas.microsoft.com/office/powerpoint/2010/main" val="1403756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pic>
        <p:nvPicPr>
          <p:cNvPr id="4" name="Content Placeholder 3"/>
          <p:cNvPicPr>
            <a:picLocks noGrp="1" noChangeAspect="1"/>
          </p:cNvPicPr>
          <p:nvPr>
            <p:ph idx="1"/>
          </p:nvPr>
        </p:nvPicPr>
        <p:blipFill>
          <a:blip r:embed="rId2"/>
          <a:stretch>
            <a:fillRect/>
          </a:stretch>
        </p:blipFill>
        <p:spPr>
          <a:xfrm>
            <a:off x="0" y="1600200"/>
            <a:ext cx="9144000" cy="5257800"/>
          </a:xfrm>
          <a:prstGeom prst="rect">
            <a:avLst/>
          </a:prstGeom>
        </p:spPr>
      </p:pic>
    </p:spTree>
    <p:extLst>
      <p:ext uri="{BB962C8B-B14F-4D97-AF65-F5344CB8AC3E}">
        <p14:creationId xmlns:p14="http://schemas.microsoft.com/office/powerpoint/2010/main" val="18619469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Shadow Mask Method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The three beams are deflected and focused as a group onto the shadow mask which contains a series of hall aligned with the phosphorous dots</a:t>
            </a:r>
          </a:p>
          <a:p>
            <a:r>
              <a:rPr lang="en-US" dirty="0" smtClean="0">
                <a:latin typeface="Times New Roman" pitchFamily="18" charset="0"/>
                <a:cs typeface="Times New Roman" pitchFamily="18" charset="0"/>
              </a:rPr>
              <a:t>When the three beams pass through a hole in the shadow mask, they activate a dot triangle</a:t>
            </a:r>
          </a:p>
          <a:p>
            <a:pPr>
              <a:buNone/>
            </a:pPr>
            <a:r>
              <a:rPr lang="en-US" dirty="0" smtClean="0">
                <a:latin typeface="Times New Roman" pitchFamily="18" charset="0"/>
                <a:cs typeface="Times New Roman" pitchFamily="18" charset="0"/>
              </a:rPr>
              <a:t>    which appears as a small color spot on the screen</a:t>
            </a:r>
          </a:p>
          <a:p>
            <a:r>
              <a:rPr lang="en-US" dirty="0" smtClean="0">
                <a:latin typeface="Times New Roman" pitchFamily="18" charset="0"/>
                <a:cs typeface="Times New Roman" pitchFamily="18" charset="0"/>
              </a:rPr>
              <a:t>The phosphor dots in the triangles are arranged so that each electron beam can activate only its corresponding color dot when it passes through the shadow mask</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42718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Shadow Mask Method</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latin typeface="Times New Roman" pitchFamily="18" charset="0"/>
                <a:cs typeface="Times New Roman" pitchFamily="18" charset="0"/>
              </a:rPr>
              <a:t>We obtain color variations in a shadow-mask CRT by varying the intensity levels of the three electron beams</a:t>
            </a:r>
          </a:p>
          <a:p>
            <a:pPr algn="just"/>
            <a:r>
              <a:rPr lang="en-US" dirty="0" smtClean="0">
                <a:latin typeface="Times New Roman" pitchFamily="18" charset="0"/>
                <a:cs typeface="Times New Roman" pitchFamily="18" charset="0"/>
              </a:rPr>
              <a:t>The color we see depends on the amount of excitation of the red, green, and blue phosphors. </a:t>
            </a:r>
          </a:p>
          <a:p>
            <a:pPr algn="just"/>
            <a:r>
              <a:rPr lang="en-US" dirty="0" smtClean="0">
                <a:latin typeface="Times New Roman" pitchFamily="18" charset="0"/>
                <a:cs typeface="Times New Roman" pitchFamily="18" charset="0"/>
              </a:rPr>
              <a:t>A white or gray area is the result of exciting the three dots with equal intensity </a:t>
            </a:r>
          </a:p>
          <a:p>
            <a:pPr algn="just"/>
            <a:r>
              <a:rPr lang="en-US" dirty="0" smtClean="0">
                <a:latin typeface="Times New Roman" pitchFamily="18" charset="0"/>
                <a:cs typeface="Times New Roman" pitchFamily="18" charset="0"/>
              </a:rPr>
              <a:t>Yellow is produced with the green and red dots only</a:t>
            </a:r>
          </a:p>
          <a:p>
            <a:pPr algn="just"/>
            <a:r>
              <a:rPr lang="en-US" dirty="0" smtClean="0">
                <a:latin typeface="Times New Roman" pitchFamily="18" charset="0"/>
                <a:cs typeface="Times New Roman" pitchFamily="18" charset="0"/>
              </a:rPr>
              <a:t>Magenta is produced with the blue and red dots</a:t>
            </a:r>
          </a:p>
          <a:p>
            <a:pPr algn="just"/>
            <a:r>
              <a:rPr lang="en-US" dirty="0" smtClean="0">
                <a:latin typeface="Times New Roman" pitchFamily="18" charset="0"/>
                <a:cs typeface="Times New Roman" pitchFamily="18" charset="0"/>
              </a:rPr>
              <a:t> Cyan shows up when blue and green are activated equally</a:t>
            </a:r>
          </a:p>
          <a:p>
            <a:endParaRPr lang="en-US" dirty="0"/>
          </a:p>
        </p:txBody>
      </p:sp>
    </p:spTree>
    <p:extLst>
      <p:ext uri="{BB962C8B-B14F-4D97-AF65-F5344CB8AC3E}">
        <p14:creationId xmlns:p14="http://schemas.microsoft.com/office/powerpoint/2010/main" val="32997928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Comparison Between Beam Penetration method and Shadow Mask Method</a:t>
            </a:r>
            <a:endParaRPr lang="en-US" sz="3000"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382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26460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Direct – View Storage Tubes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(DVST)</a:t>
            </a: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The DVST gives the alternative method of maintaining the screen image</a:t>
            </a:r>
          </a:p>
          <a:p>
            <a:pPr algn="just"/>
            <a:r>
              <a:rPr lang="en-US" dirty="0">
                <a:latin typeface="Times New Roman" pitchFamily="18" charset="0"/>
                <a:cs typeface="Times New Roman" pitchFamily="18" charset="0"/>
              </a:rPr>
              <a:t>A DVST uses the storage grid which stores the picture information as a charge distribution just behind the phosphor coated screen</a:t>
            </a:r>
          </a:p>
        </p:txBody>
      </p:sp>
    </p:spTree>
    <p:extLst>
      <p:ext uri="{BB962C8B-B14F-4D97-AF65-F5344CB8AC3E}">
        <p14:creationId xmlns:p14="http://schemas.microsoft.com/office/powerpoint/2010/main" val="13979744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Direct – View Storage Tubes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(DVST)</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732" y="1447800"/>
            <a:ext cx="798195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10551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DVST</a:t>
            </a:r>
          </a:p>
        </p:txBody>
      </p:sp>
      <p:sp>
        <p:nvSpPr>
          <p:cNvPr id="3" name="Content Placeholder 2"/>
          <p:cNvSpPr>
            <a:spLocks noGrp="1"/>
          </p:cNvSpPr>
          <p:nvPr>
            <p:ph idx="1"/>
          </p:nvPr>
        </p:nvSpPr>
        <p:spPr/>
        <p:txBody>
          <a:bodyPr/>
          <a:lstStyle/>
          <a:p>
            <a:pPr algn="just">
              <a:buNone/>
            </a:pPr>
            <a:r>
              <a:rPr lang="en-US" u="sng" dirty="0">
                <a:latin typeface="Times New Roman" pitchFamily="18" charset="0"/>
                <a:cs typeface="Times New Roman" pitchFamily="18" charset="0"/>
              </a:rPr>
              <a:t>Advantages</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Refreshing of CRT is not required.</a:t>
            </a:r>
          </a:p>
          <a:p>
            <a:pPr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•Because </a:t>
            </a:r>
            <a:r>
              <a:rPr lang="en-US" dirty="0">
                <a:latin typeface="Times New Roman" pitchFamily="18" charset="0"/>
                <a:cs typeface="Times New Roman" pitchFamily="18" charset="0"/>
              </a:rPr>
              <a:t>no refreshing is required, very complex pictures can be displayed at very high resolution without flicker. </a:t>
            </a:r>
          </a:p>
          <a:p>
            <a:pPr algn="just">
              <a:buNone/>
            </a:pPr>
            <a:r>
              <a:rPr lang="en-US" dirty="0">
                <a:latin typeface="Times New Roman" pitchFamily="18" charset="0"/>
                <a:cs typeface="Times New Roman" pitchFamily="18" charset="0"/>
              </a:rPr>
              <a:t>• It has flat screen</a:t>
            </a:r>
            <a:r>
              <a:rPr lang="en-US" dirty="0"/>
              <a:t>. </a:t>
            </a:r>
          </a:p>
        </p:txBody>
      </p:sp>
    </p:spTree>
    <p:extLst>
      <p:ext uri="{BB962C8B-B14F-4D97-AF65-F5344CB8AC3E}">
        <p14:creationId xmlns:p14="http://schemas.microsoft.com/office/powerpoint/2010/main" val="3464620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DVST</a:t>
            </a: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lgn="just">
              <a:buNone/>
            </a:pPr>
            <a:r>
              <a:rPr lang="en-US" u="sng" dirty="0" err="1">
                <a:latin typeface="Times New Roman" pitchFamily="18" charset="0"/>
                <a:cs typeface="Times New Roman" pitchFamily="18" charset="0"/>
              </a:rPr>
              <a:t>Disdvantages</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They do not display colors and are available with single level of line intensity. </a:t>
            </a:r>
          </a:p>
          <a:p>
            <a:pPr algn="just"/>
            <a:r>
              <a:rPr lang="en-US" dirty="0" smtClean="0">
                <a:latin typeface="Times New Roman" pitchFamily="18" charset="0"/>
                <a:cs typeface="Times New Roman" pitchFamily="18" charset="0"/>
              </a:rPr>
              <a:t>Selective </a:t>
            </a:r>
            <a:r>
              <a:rPr lang="en-US" dirty="0">
                <a:latin typeface="Times New Roman" pitchFamily="18" charset="0"/>
                <a:cs typeface="Times New Roman" pitchFamily="18" charset="0"/>
              </a:rPr>
              <a:t>or part erasing of screen is not possible. </a:t>
            </a:r>
          </a:p>
          <a:p>
            <a:pPr algn="just"/>
            <a:r>
              <a:rPr lang="en-US" dirty="0">
                <a:latin typeface="Times New Roman" pitchFamily="18" charset="0"/>
                <a:cs typeface="Times New Roman" pitchFamily="18" charset="0"/>
              </a:rPr>
              <a:t>Erasing of screen produces unpleasant flash over the entire screen surface which prevents its use of dynamics graphics applications. </a:t>
            </a:r>
          </a:p>
          <a:p>
            <a:pPr algn="just"/>
            <a:r>
              <a:rPr lang="en-US" dirty="0">
                <a:latin typeface="Times New Roman" pitchFamily="18" charset="0"/>
                <a:cs typeface="Times New Roman" pitchFamily="18" charset="0"/>
              </a:rPr>
              <a:t>It has poor contrast as a result of the comparatively low accelerating potential applied to the flood electrons. </a:t>
            </a:r>
          </a:p>
          <a:p>
            <a:pPr algn="just"/>
            <a:r>
              <a:rPr lang="en-US" dirty="0">
                <a:latin typeface="Times New Roman" pitchFamily="18" charset="0"/>
                <a:cs typeface="Times New Roman" pitchFamily="18" charset="0"/>
              </a:rPr>
              <a:t>The Performance of DVST is somewhat inferior to the refresh CRT.</a:t>
            </a:r>
          </a:p>
        </p:txBody>
      </p:sp>
    </p:spTree>
    <p:extLst>
      <p:ext uri="{BB962C8B-B14F-4D97-AF65-F5344CB8AC3E}">
        <p14:creationId xmlns:p14="http://schemas.microsoft.com/office/powerpoint/2010/main" val="2172015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Flat Panel Displays</a:t>
            </a:r>
          </a:p>
        </p:txBody>
      </p:sp>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The term Flat panel displays refers to a class of video devices that have </a:t>
            </a:r>
            <a:r>
              <a:rPr lang="en-US" b="1" dirty="0">
                <a:latin typeface="Times New Roman" pitchFamily="18" charset="0"/>
                <a:cs typeface="Times New Roman" pitchFamily="18" charset="0"/>
              </a:rPr>
              <a:t>reduced volume</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weight</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power</a:t>
            </a:r>
            <a:r>
              <a:rPr lang="en-US" dirty="0">
                <a:latin typeface="Times New Roman" pitchFamily="18" charset="0"/>
                <a:cs typeface="Times New Roman" pitchFamily="18" charset="0"/>
              </a:rPr>
              <a:t> requirements compared to a CRT.</a:t>
            </a:r>
          </a:p>
          <a:p>
            <a:pPr algn="just"/>
            <a:r>
              <a:rPr lang="en-US" dirty="0">
                <a:latin typeface="Times New Roman" pitchFamily="18" charset="0"/>
                <a:cs typeface="Times New Roman" pitchFamily="18" charset="0"/>
              </a:rPr>
              <a:t>The important feature of flat panel display is that they are </a:t>
            </a:r>
            <a:r>
              <a:rPr lang="en-US" b="1" dirty="0">
                <a:latin typeface="Times New Roman" pitchFamily="18" charset="0"/>
                <a:cs typeface="Times New Roman" pitchFamily="18" charset="0"/>
              </a:rPr>
              <a:t>thinner</a:t>
            </a:r>
            <a:r>
              <a:rPr lang="en-US" dirty="0">
                <a:latin typeface="Times New Roman" pitchFamily="18" charset="0"/>
                <a:cs typeface="Times New Roman" pitchFamily="18" charset="0"/>
              </a:rPr>
              <a:t> than the CRTs.</a:t>
            </a:r>
          </a:p>
          <a:p>
            <a:pPr algn="just"/>
            <a:r>
              <a:rPr lang="en-US" dirty="0">
                <a:latin typeface="Times New Roman" pitchFamily="18" charset="0"/>
                <a:cs typeface="Times New Roman" pitchFamily="18" charset="0"/>
              </a:rPr>
              <a:t>There are 2 types of flat panel displays </a:t>
            </a:r>
          </a:p>
          <a:p>
            <a:pPr algn="just">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 - Emissive Displays</a:t>
            </a:r>
          </a:p>
          <a:p>
            <a:pPr algn="just">
              <a:buNone/>
            </a:pPr>
            <a:r>
              <a:rPr lang="en-US" b="1" dirty="0">
                <a:latin typeface="Times New Roman" pitchFamily="18" charset="0"/>
                <a:cs typeface="Times New Roman" pitchFamily="18" charset="0"/>
              </a:rPr>
              <a:t>   - Non Emissive Displays</a:t>
            </a:r>
          </a:p>
          <a:p>
            <a:pPr>
              <a:buNone/>
            </a:pPr>
            <a:endParaRPr lang="en-US" dirty="0"/>
          </a:p>
        </p:txBody>
      </p:sp>
    </p:spTree>
    <p:extLst>
      <p:ext uri="{BB962C8B-B14F-4D97-AF65-F5344CB8AC3E}">
        <p14:creationId xmlns:p14="http://schemas.microsoft.com/office/powerpoint/2010/main" val="4160884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Flat Panel Displays</a:t>
            </a:r>
            <a:endParaRPr lang="en-US"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Emissive Displays</a:t>
            </a:r>
            <a:r>
              <a:rPr lang="en-US" dirty="0" smtClean="0">
                <a:latin typeface="Times New Roman" pitchFamily="18" charset="0"/>
                <a:cs typeface="Times New Roman" pitchFamily="18" charset="0"/>
              </a:rPr>
              <a:t> – They convert </a:t>
            </a:r>
            <a:r>
              <a:rPr lang="en-US" b="1" dirty="0" smtClean="0">
                <a:latin typeface="Times New Roman" pitchFamily="18" charset="0"/>
                <a:cs typeface="Times New Roman" pitchFamily="18" charset="0"/>
              </a:rPr>
              <a:t>electrical</a:t>
            </a:r>
            <a:r>
              <a:rPr lang="en-US" dirty="0" smtClean="0">
                <a:latin typeface="Times New Roman" pitchFamily="18" charset="0"/>
                <a:cs typeface="Times New Roman" pitchFamily="18" charset="0"/>
              </a:rPr>
              <a:t> energy into </a:t>
            </a:r>
            <a:r>
              <a:rPr lang="en-US" b="1" dirty="0" smtClean="0">
                <a:latin typeface="Times New Roman" pitchFamily="18" charset="0"/>
                <a:cs typeface="Times New Roman" pitchFamily="18" charset="0"/>
              </a:rPr>
              <a:t>light</a:t>
            </a:r>
            <a:r>
              <a:rPr lang="en-US" dirty="0" smtClean="0">
                <a:latin typeface="Times New Roman" pitchFamily="18" charset="0"/>
                <a:cs typeface="Times New Roman" pitchFamily="18" charset="0"/>
              </a:rPr>
              <a:t> energies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Plasma Panels, LEDs</a:t>
            </a:r>
          </a:p>
          <a:p>
            <a:r>
              <a:rPr lang="en-US" b="1" dirty="0" smtClean="0">
                <a:latin typeface="Times New Roman" pitchFamily="18" charset="0"/>
                <a:cs typeface="Times New Roman" pitchFamily="18" charset="0"/>
              </a:rPr>
              <a:t>Non Emissive Displays</a:t>
            </a:r>
            <a:r>
              <a:rPr lang="en-US" dirty="0" smtClean="0">
                <a:latin typeface="Times New Roman" pitchFamily="18" charset="0"/>
                <a:cs typeface="Times New Roman" pitchFamily="18" charset="0"/>
              </a:rPr>
              <a:t> - They use </a:t>
            </a:r>
            <a:r>
              <a:rPr lang="en-US" b="1" dirty="0" smtClean="0">
                <a:latin typeface="Times New Roman" pitchFamily="18" charset="0"/>
                <a:cs typeface="Times New Roman" pitchFamily="18" charset="0"/>
              </a:rPr>
              <a:t>optical </a:t>
            </a:r>
            <a:r>
              <a:rPr lang="en-US" dirty="0" smtClean="0">
                <a:latin typeface="Times New Roman" pitchFamily="18" charset="0"/>
                <a:cs typeface="Times New Roman" pitchFamily="18" charset="0"/>
              </a:rPr>
              <a:t>effects to convert </a:t>
            </a:r>
            <a:r>
              <a:rPr lang="en-US" b="1" dirty="0" smtClean="0">
                <a:latin typeface="Times New Roman" pitchFamily="18" charset="0"/>
                <a:cs typeface="Times New Roman" pitchFamily="18" charset="0"/>
              </a:rPr>
              <a:t>sunlight or light </a:t>
            </a:r>
            <a:r>
              <a:rPr lang="en-US" dirty="0" smtClean="0">
                <a:latin typeface="Times New Roman" pitchFamily="18" charset="0"/>
                <a:cs typeface="Times New Roman" pitchFamily="18" charset="0"/>
              </a:rPr>
              <a:t>from some other source into graphics patterns. E.g. LCD</a:t>
            </a:r>
            <a:r>
              <a:rPr lang="en-US" dirty="0" smtClean="0"/>
              <a:t> </a:t>
            </a:r>
            <a:r>
              <a:rPr lang="en-US" dirty="0" smtClean="0">
                <a:latin typeface="Times New Roman" pitchFamily="18" charset="0"/>
                <a:cs typeface="Times New Roman" pitchFamily="18" charset="0"/>
              </a:rPr>
              <a:t>(Liquid Crystal Display)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49042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Non emissive-LCD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143000"/>
            <a:ext cx="9144000" cy="5334000"/>
          </a:xfrm>
        </p:spPr>
        <p:txBody>
          <a:bodyPr>
            <a:noAutofit/>
          </a:bodyPr>
          <a:lstStyle/>
          <a:p>
            <a:pPr algn="just"/>
            <a:r>
              <a:rPr lang="en-US" sz="2600" b="1" dirty="0" smtClean="0">
                <a:latin typeface="Times New Roman" pitchFamily="18" charset="0"/>
                <a:cs typeface="Times New Roman" pitchFamily="18" charset="0"/>
              </a:rPr>
              <a:t>LCD (Liquid Crystal Display) </a:t>
            </a:r>
            <a:r>
              <a:rPr lang="en-US" sz="2600" dirty="0" smtClean="0">
                <a:latin typeface="Times New Roman" pitchFamily="18" charset="0"/>
                <a:cs typeface="Times New Roman" pitchFamily="18" charset="0"/>
              </a:rPr>
              <a:t>are commonly used in small systems such as </a:t>
            </a:r>
            <a:r>
              <a:rPr lang="en-US" sz="2600" b="1" dirty="0" smtClean="0">
                <a:latin typeface="Times New Roman" pitchFamily="18" charset="0"/>
                <a:cs typeface="Times New Roman" pitchFamily="18" charset="0"/>
              </a:rPr>
              <a:t>calculators</a:t>
            </a:r>
            <a:r>
              <a:rPr lang="en-US" sz="2600" dirty="0" smtClean="0">
                <a:latin typeface="Times New Roman" pitchFamily="18" charset="0"/>
                <a:cs typeface="Times New Roman" pitchFamily="18" charset="0"/>
              </a:rPr>
              <a:t> and </a:t>
            </a:r>
            <a:r>
              <a:rPr lang="en-US" sz="2600" b="1" dirty="0" smtClean="0">
                <a:latin typeface="Times New Roman" pitchFamily="18" charset="0"/>
                <a:cs typeface="Times New Roman" pitchFamily="18" charset="0"/>
              </a:rPr>
              <a:t>portable computers</a:t>
            </a:r>
          </a:p>
          <a:p>
            <a:pPr algn="just"/>
            <a:r>
              <a:rPr lang="en-US" sz="2600" dirty="0" smtClean="0">
                <a:latin typeface="Times New Roman" pitchFamily="18" charset="0"/>
                <a:cs typeface="Times New Roman" pitchFamily="18" charset="0"/>
              </a:rPr>
              <a:t>These </a:t>
            </a:r>
            <a:r>
              <a:rPr lang="en-US" sz="2600" b="1" dirty="0" smtClean="0">
                <a:latin typeface="Times New Roman" pitchFamily="18" charset="0"/>
                <a:cs typeface="Times New Roman" pitchFamily="18" charset="0"/>
              </a:rPr>
              <a:t>non emissive </a:t>
            </a:r>
            <a:r>
              <a:rPr lang="en-US" sz="2600" dirty="0" smtClean="0">
                <a:latin typeface="Times New Roman" pitchFamily="18" charset="0"/>
                <a:cs typeface="Times New Roman" pitchFamily="18" charset="0"/>
              </a:rPr>
              <a:t>devices produce a picture by passing polarized light from the surroundings or from an internal light source through a liquid-Crystal material that can be aligned to either block or transmit the light</a:t>
            </a:r>
          </a:p>
          <a:p>
            <a:pPr algn="just"/>
            <a:r>
              <a:rPr lang="en-US" sz="2600" b="1" dirty="0" smtClean="0">
                <a:latin typeface="Times New Roman" pitchFamily="18" charset="0"/>
                <a:cs typeface="Times New Roman" pitchFamily="18" charset="0"/>
              </a:rPr>
              <a:t>Two glass plates </a:t>
            </a:r>
            <a:r>
              <a:rPr lang="en-US" sz="2600" dirty="0" smtClean="0">
                <a:latin typeface="Times New Roman" pitchFamily="18" charset="0"/>
                <a:cs typeface="Times New Roman" pitchFamily="18" charset="0"/>
              </a:rPr>
              <a:t>each containing a light polarizer at right angles to the -other plate, sandwich the liquid crystal material.</a:t>
            </a:r>
          </a:p>
          <a:p>
            <a:pPr algn="just"/>
            <a:r>
              <a:rPr lang="en-US" sz="2600" dirty="0" smtClean="0">
                <a:latin typeface="Times New Roman" pitchFamily="18" charset="0"/>
                <a:cs typeface="Times New Roman" pitchFamily="18" charset="0"/>
              </a:rPr>
              <a:t>Rows of </a:t>
            </a:r>
            <a:r>
              <a:rPr lang="en-US" sz="2600" b="1" dirty="0" smtClean="0">
                <a:latin typeface="Times New Roman" pitchFamily="18" charset="0"/>
                <a:cs typeface="Times New Roman" pitchFamily="18" charset="0"/>
              </a:rPr>
              <a:t>horizontal</a:t>
            </a:r>
            <a:r>
              <a:rPr lang="en-US" sz="2600" dirty="0" smtClean="0">
                <a:latin typeface="Times New Roman" pitchFamily="18" charset="0"/>
                <a:cs typeface="Times New Roman" pitchFamily="18" charset="0"/>
              </a:rPr>
              <a:t> transparent conductors are built into one glass plate, and columns of </a:t>
            </a:r>
            <a:r>
              <a:rPr lang="en-US" sz="2600" b="1" dirty="0" smtClean="0">
                <a:latin typeface="Times New Roman" pitchFamily="18" charset="0"/>
                <a:cs typeface="Times New Roman" pitchFamily="18" charset="0"/>
              </a:rPr>
              <a:t>vertical </a:t>
            </a:r>
            <a:r>
              <a:rPr lang="en-US" sz="2600" dirty="0" smtClean="0">
                <a:latin typeface="Times New Roman" pitchFamily="18" charset="0"/>
                <a:cs typeface="Times New Roman" pitchFamily="18" charset="0"/>
              </a:rPr>
              <a:t>conductors are put into the other plate.</a:t>
            </a:r>
          </a:p>
          <a:p>
            <a:pPr algn="just"/>
            <a:r>
              <a:rPr lang="en-US" sz="2600" dirty="0" smtClean="0">
                <a:latin typeface="Times New Roman" pitchFamily="18" charset="0"/>
                <a:cs typeface="Times New Roman" pitchFamily="18" charset="0"/>
              </a:rPr>
              <a:t>The intersection of two conductors defines a pixel position. </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7278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Objective(CO)</a:t>
            </a:r>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IN" b="1" dirty="0" smtClean="0">
                <a:latin typeface="Times New Roman" pitchFamily="18" charset="0"/>
                <a:cs typeface="Times New Roman" pitchFamily="18" charset="0"/>
              </a:rPr>
              <a:t>CO1:  </a:t>
            </a:r>
            <a:r>
              <a:rPr lang="en-IN" dirty="0" smtClean="0">
                <a:latin typeface="Times New Roman" pitchFamily="18" charset="0"/>
                <a:cs typeface="Times New Roman" pitchFamily="18" charset="0"/>
              </a:rPr>
              <a:t>Construct lines and circles for the given input.</a:t>
            </a:r>
          </a:p>
          <a:p>
            <a:pPr marL="0" indent="0" algn="just">
              <a:buNone/>
            </a:pPr>
            <a:r>
              <a:rPr lang="en-IN" b="1" dirty="0" smtClean="0">
                <a:latin typeface="Times New Roman" pitchFamily="18" charset="0"/>
                <a:cs typeface="Times New Roman" pitchFamily="18" charset="0"/>
              </a:rPr>
              <a:t>CO2: </a:t>
            </a:r>
            <a:r>
              <a:rPr lang="en-IN" dirty="0" smtClean="0">
                <a:latin typeface="Times New Roman" pitchFamily="18" charset="0"/>
                <a:cs typeface="Times New Roman" pitchFamily="18" charset="0"/>
              </a:rPr>
              <a:t>Apply 2D transformation techniques to transform the shapes to fit them as per the picture definition.</a:t>
            </a:r>
          </a:p>
          <a:p>
            <a:pPr marL="0" indent="0" algn="just">
              <a:buNone/>
            </a:pPr>
            <a:r>
              <a:rPr lang="en-IN" b="1" dirty="0" smtClean="0">
                <a:latin typeface="Times New Roman" pitchFamily="18" charset="0"/>
                <a:cs typeface="Times New Roman" pitchFamily="18" charset="0"/>
              </a:rPr>
              <a:t>CO3: </a:t>
            </a:r>
            <a:r>
              <a:rPr lang="en-IN" dirty="0" smtClean="0">
                <a:latin typeface="Times New Roman" pitchFamily="18" charset="0"/>
                <a:cs typeface="Times New Roman" pitchFamily="18" charset="0"/>
              </a:rPr>
              <a:t>Construct splines, curves and perform 3D transformations</a:t>
            </a:r>
          </a:p>
          <a:p>
            <a:pPr marL="0" indent="0" algn="just">
              <a:buNone/>
            </a:pPr>
            <a:r>
              <a:rPr lang="en-IN" b="1" dirty="0" smtClean="0">
                <a:latin typeface="Times New Roman" pitchFamily="18" charset="0"/>
                <a:cs typeface="Times New Roman" pitchFamily="18" charset="0"/>
              </a:rPr>
              <a:t>CO4: </a:t>
            </a:r>
            <a:r>
              <a:rPr lang="en-IN" dirty="0" smtClean="0">
                <a:latin typeface="Times New Roman" pitchFamily="18" charset="0"/>
                <a:cs typeface="Times New Roman" pitchFamily="18" charset="0"/>
              </a:rPr>
              <a:t>Apply colour and transformation techniques for various applications.</a:t>
            </a:r>
          </a:p>
          <a:p>
            <a:pPr marL="0" indent="0" algn="just">
              <a:buNone/>
            </a:pPr>
            <a:r>
              <a:rPr lang="en-IN" b="1" dirty="0" smtClean="0">
                <a:latin typeface="Times New Roman" pitchFamily="18" charset="0"/>
                <a:cs typeface="Times New Roman" pitchFamily="18" charset="0"/>
              </a:rPr>
              <a:t>CO5: </a:t>
            </a:r>
            <a:r>
              <a:rPr lang="en-IN" dirty="0" smtClean="0">
                <a:latin typeface="Times New Roman" pitchFamily="18" charset="0"/>
                <a:cs typeface="Times New Roman" pitchFamily="18" charset="0"/>
              </a:rPr>
              <a:t>Analyse the fundamentals of animation, virtual reality, and underlying technologies.</a:t>
            </a:r>
          </a:p>
          <a:p>
            <a:pPr marL="0" indent="0" algn="just">
              <a:buNone/>
            </a:pPr>
            <a:r>
              <a:rPr lang="en-IN" b="1" dirty="0" smtClean="0">
                <a:latin typeface="Times New Roman" pitchFamily="18" charset="0"/>
                <a:cs typeface="Times New Roman" pitchFamily="18" charset="0"/>
              </a:rPr>
              <a:t>CO6: </a:t>
            </a:r>
            <a:r>
              <a:rPr lang="en-IN" dirty="0" smtClean="0">
                <a:latin typeface="Times New Roman" pitchFamily="18" charset="0"/>
                <a:cs typeface="Times New Roman" pitchFamily="18" charset="0"/>
              </a:rPr>
              <a:t>Develop photo shop applications</a:t>
            </a:r>
            <a:r>
              <a:rPr lang="en-US" u="sng" dirty="0" smtClean="0">
                <a:latin typeface="Times New Roman" pitchFamily="18" charset="0"/>
                <a:cs typeface="Times New Roman" pitchFamily="18" charset="0"/>
              </a:rPr>
              <a:t> </a:t>
            </a:r>
          </a:p>
          <a:p>
            <a:pPr algn="just"/>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state of liquid crystals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371600" y="2677319"/>
            <a:ext cx="6400800" cy="2371725"/>
          </a:xfrm>
          <a:prstGeom prst="rect">
            <a:avLst/>
          </a:prstGeom>
          <a:noFill/>
          <a:ln w="9525">
            <a:noFill/>
            <a:miter lim="800000"/>
            <a:headEnd/>
            <a:tailEnd/>
          </a:ln>
          <a:effectLst/>
        </p:spPr>
      </p:pic>
      <p:sp>
        <p:nvSpPr>
          <p:cNvPr id="5" name="TextBox 4"/>
          <p:cNvSpPr txBox="1"/>
          <p:nvPr/>
        </p:nvSpPr>
        <p:spPr>
          <a:xfrm>
            <a:off x="685800" y="5257800"/>
            <a:ext cx="79248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Polarized light passing through the material is twisted so that it will pass through the opposite polarizer. The light is then reflected back to the viewer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76354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 state of liquid crystals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952625" y="2739231"/>
            <a:ext cx="5238750" cy="2247900"/>
          </a:xfrm>
          <a:prstGeom prst="rect">
            <a:avLst/>
          </a:prstGeom>
          <a:noFill/>
          <a:ln w="9525">
            <a:noFill/>
            <a:miter lim="800000"/>
            <a:headEnd/>
            <a:tailEnd/>
          </a:ln>
          <a:effectLst/>
        </p:spPr>
      </p:pic>
      <p:sp>
        <p:nvSpPr>
          <p:cNvPr id="5" name="TextBox 4"/>
          <p:cNvSpPr txBox="1"/>
          <p:nvPr/>
        </p:nvSpPr>
        <p:spPr>
          <a:xfrm>
            <a:off x="1295400" y="5257800"/>
            <a:ext cx="6629400" cy="646331"/>
          </a:xfrm>
          <a:prstGeom prst="rect">
            <a:avLst/>
          </a:prstGeom>
          <a:noFill/>
        </p:spPr>
        <p:txBody>
          <a:bodyPr wrap="square" rtlCol="0">
            <a:spAutoFit/>
          </a:bodyPr>
          <a:lstStyle/>
          <a:p>
            <a:r>
              <a:rPr lang="en-US" dirty="0" smtClean="0"/>
              <a:t>To turn off </a:t>
            </a:r>
            <a:r>
              <a:rPr lang="en-US" dirty="0" err="1" smtClean="0"/>
              <a:t>off</a:t>
            </a:r>
            <a:r>
              <a:rPr lang="en-US" dirty="0" smtClean="0"/>
              <a:t> the pixel we apply a voltage to the two intersecting  conductors to align the molecules so that the light is not .twisted</a:t>
            </a:r>
            <a:endParaRPr lang="en-US" dirty="0"/>
          </a:p>
        </p:txBody>
      </p:sp>
    </p:spTree>
    <p:extLst>
      <p:ext uri="{BB962C8B-B14F-4D97-AF65-F5344CB8AC3E}">
        <p14:creationId xmlns:p14="http://schemas.microsoft.com/office/powerpoint/2010/main" val="225953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Emissive-Plasma </a:t>
            </a:r>
            <a:r>
              <a:rPr lang="en-US" b="1" dirty="0">
                <a:latin typeface="Times New Roman" pitchFamily="18" charset="0"/>
                <a:cs typeface="Times New Roman" pitchFamily="18" charset="0"/>
              </a:rPr>
              <a:t>panels</a:t>
            </a:r>
          </a:p>
        </p:txBody>
      </p:sp>
      <p:sp>
        <p:nvSpPr>
          <p:cNvPr id="3" name="Content Placeholder 2"/>
          <p:cNvSpPr>
            <a:spLocks noGrp="1"/>
          </p:cNvSpPr>
          <p:nvPr>
            <p:ph idx="1"/>
          </p:nvPr>
        </p:nvSpPr>
        <p:spPr/>
        <p:txBody>
          <a:bodyPr>
            <a:normAutofit fontScale="92500" lnSpcReduction="20000"/>
          </a:bodyPr>
          <a:lstStyle/>
          <a:p>
            <a:pPr algn="just">
              <a:buNone/>
            </a:pPr>
            <a:r>
              <a:rPr lang="en-US" b="1" dirty="0">
                <a:latin typeface="Times New Roman" pitchFamily="18" charset="0"/>
                <a:cs typeface="Times New Roman" pitchFamily="18" charset="0"/>
              </a:rPr>
              <a:t>Plasma panels- </a:t>
            </a:r>
            <a:r>
              <a:rPr lang="en-US" dirty="0">
                <a:latin typeface="Times New Roman" pitchFamily="18" charset="0"/>
                <a:cs typeface="Times New Roman" pitchFamily="18" charset="0"/>
              </a:rPr>
              <a:t>also called </a:t>
            </a:r>
            <a:r>
              <a:rPr lang="en-US" b="1" dirty="0">
                <a:latin typeface="Times New Roman" pitchFamily="18" charset="0"/>
                <a:cs typeface="Times New Roman" pitchFamily="18" charset="0"/>
              </a:rPr>
              <a:t>gas-discharge</a:t>
            </a:r>
            <a:r>
              <a:rPr lang="en-US" dirty="0">
                <a:latin typeface="Times New Roman" pitchFamily="18" charset="0"/>
                <a:cs typeface="Times New Roman" pitchFamily="18" charset="0"/>
              </a:rPr>
              <a:t> displays, are constructed by filling the region between two glass plates with a mixture of gases that usually includes </a:t>
            </a:r>
            <a:r>
              <a:rPr lang="en-US" b="1" dirty="0">
                <a:latin typeface="Times New Roman" pitchFamily="18" charset="0"/>
                <a:cs typeface="Times New Roman" pitchFamily="18" charset="0"/>
              </a:rPr>
              <a:t>neon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series of vertical conducting ribbons is placed on one glass panel, and a set of horizontal ribbons </a:t>
            </a: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other glass panel . Firing voltages applied to a pair of horizontal and vertical conductors cause the gas at the intersection of the two conductors to break down into a glowing plasma of electrons and ions.</a:t>
            </a:r>
          </a:p>
          <a:p>
            <a:pPr>
              <a:buNone/>
            </a:pPr>
            <a:endParaRPr lang="en-US" dirty="0"/>
          </a:p>
        </p:txBody>
      </p:sp>
    </p:spTree>
    <p:extLst>
      <p:ext uri="{BB962C8B-B14F-4D97-AF65-F5344CB8AC3E}">
        <p14:creationId xmlns:p14="http://schemas.microsoft.com/office/powerpoint/2010/main" val="75257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Plasma panels</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600200"/>
            <a:ext cx="7924799" cy="4495799"/>
          </a:xfrm>
          <a:prstGeom prst="rect">
            <a:avLst/>
          </a:prstGeom>
          <a:noFill/>
          <a:ln w="9525">
            <a:noFill/>
            <a:miter lim="800000"/>
            <a:headEnd/>
            <a:tailEnd/>
          </a:ln>
        </p:spPr>
      </p:pic>
    </p:spTree>
    <p:extLst>
      <p:ext uri="{BB962C8B-B14F-4D97-AF65-F5344CB8AC3E}">
        <p14:creationId xmlns:p14="http://schemas.microsoft.com/office/powerpoint/2010/main" val="589323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Plasma panels</a:t>
            </a:r>
            <a:endParaRPr lang="en-US" dirty="0"/>
          </a:p>
        </p:txBody>
      </p:sp>
      <p:pic>
        <p:nvPicPr>
          <p:cNvPr id="4" name="videoplayback (1).mp4">
            <a:hlinkClick r:id="" action="ppaction://media"/>
          </p:cNvPr>
          <p:cNvPicPr>
            <a:picLocks noGrp="1" noRot="1" noChangeAspect="1"/>
          </p:cNvPicPr>
          <p:nvPr>
            <p:ph idx="1"/>
            <a:videoFile r:link="rId1"/>
          </p:nvPr>
        </p:nvPicPr>
        <p:blipFill>
          <a:blip r:embed="rId3"/>
          <a:stretch>
            <a:fillRect/>
          </a:stretch>
        </p:blipFill>
        <p:spPr>
          <a:xfrm>
            <a:off x="1600200" y="1866900"/>
            <a:ext cx="5378450" cy="4381500"/>
          </a:xfrm>
          <a:prstGeom prst="rect">
            <a:avLst/>
          </a:prstGeom>
        </p:spPr>
      </p:pic>
    </p:spTree>
    <p:extLst>
      <p:ext uri="{BB962C8B-B14F-4D97-AF65-F5344CB8AC3E}">
        <p14:creationId xmlns:p14="http://schemas.microsoft.com/office/powerpoint/2010/main" val="31361947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Thin-film electroluminescent displays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They are similar to plasma panels except the region between glass panel is filled with phosphor </a:t>
            </a:r>
          </a:p>
          <a:p>
            <a:r>
              <a:rPr lang="en-US" dirty="0" smtClean="0">
                <a:latin typeface="Times New Roman" pitchFamily="18" charset="0"/>
                <a:cs typeface="Times New Roman" pitchFamily="18" charset="0"/>
              </a:rPr>
              <a:t>When a sufficiently high voltage is applied to a pair of crossing electrodes phosphor become a conductor in that area  of intersection of electrodes </a:t>
            </a:r>
          </a:p>
          <a:p>
            <a:r>
              <a:rPr lang="en-US" dirty="0" smtClean="0">
                <a:latin typeface="Times New Roman" pitchFamily="18" charset="0"/>
                <a:cs typeface="Times New Roman" pitchFamily="18" charset="0"/>
              </a:rPr>
              <a:t>Electrical energy is absorbed by the atoms which then release this energy as a spot of light</a:t>
            </a:r>
          </a:p>
          <a:p>
            <a:r>
              <a:rPr lang="en-US" dirty="0" smtClean="0">
                <a:latin typeface="Times New Roman" pitchFamily="18" charset="0"/>
                <a:cs typeface="Times New Roman" pitchFamily="18" charset="0"/>
              </a:rPr>
              <a:t>Electroluminescent display requires more power than plasma panels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20065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Thin-film electroluminescent displays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819275" y="2529681"/>
            <a:ext cx="5505450" cy="2667000"/>
          </a:xfrm>
          <a:prstGeom prst="rect">
            <a:avLst/>
          </a:prstGeom>
          <a:noFill/>
          <a:ln w="9525">
            <a:noFill/>
            <a:miter lim="800000"/>
            <a:headEnd/>
            <a:tailEnd/>
          </a:ln>
          <a:effectLst/>
        </p:spPr>
      </p:pic>
    </p:spTree>
    <p:extLst>
      <p:ext uri="{BB962C8B-B14F-4D97-AF65-F5344CB8AC3E}">
        <p14:creationId xmlns:p14="http://schemas.microsoft.com/office/powerpoint/2010/main" val="2946243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INPUT DEVICES</a:t>
            </a:r>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Keyboards, Button Boxes, and Dials</a:t>
            </a:r>
          </a:p>
          <a:p>
            <a:pPr algn="just"/>
            <a:r>
              <a:rPr lang="en-US" dirty="0">
                <a:latin typeface="Times New Roman" pitchFamily="18" charset="0"/>
                <a:cs typeface="Times New Roman" pitchFamily="18" charset="0"/>
              </a:rPr>
              <a:t>Mouse Devices </a:t>
            </a:r>
          </a:p>
          <a:p>
            <a:pPr algn="just"/>
            <a:r>
              <a:rPr lang="en-US" dirty="0">
                <a:latin typeface="Times New Roman" pitchFamily="18" charset="0"/>
                <a:cs typeface="Times New Roman" pitchFamily="18" charset="0"/>
              </a:rPr>
              <a:t>Trackball, Space ball </a:t>
            </a:r>
          </a:p>
          <a:p>
            <a:pPr algn="just"/>
            <a:r>
              <a:rPr lang="en-US" dirty="0">
                <a:latin typeface="Times New Roman" pitchFamily="18" charset="0"/>
                <a:cs typeface="Times New Roman" pitchFamily="18" charset="0"/>
              </a:rPr>
              <a:t>Joystick </a:t>
            </a:r>
          </a:p>
          <a:p>
            <a:pPr algn="just"/>
            <a:r>
              <a:rPr lang="en-US" dirty="0">
                <a:latin typeface="Times New Roman" pitchFamily="18" charset="0"/>
                <a:cs typeface="Times New Roman" pitchFamily="18" charset="0"/>
              </a:rPr>
              <a:t>Data Gloves</a:t>
            </a:r>
          </a:p>
          <a:p>
            <a:pPr algn="just"/>
            <a:r>
              <a:rPr lang="en-US" dirty="0">
                <a:latin typeface="Times New Roman" pitchFamily="18" charset="0"/>
                <a:cs typeface="Times New Roman" pitchFamily="18" charset="0"/>
              </a:rPr>
              <a:t>Digitizers </a:t>
            </a:r>
          </a:p>
          <a:p>
            <a:pPr algn="just"/>
            <a:r>
              <a:rPr lang="en-US" dirty="0">
                <a:latin typeface="Times New Roman" pitchFamily="18" charset="0"/>
                <a:cs typeface="Times New Roman" pitchFamily="18" charset="0"/>
              </a:rPr>
              <a:t>Image Scanners </a:t>
            </a:r>
          </a:p>
          <a:p>
            <a:pPr algn="just"/>
            <a:r>
              <a:rPr lang="en-US" dirty="0">
                <a:latin typeface="Times New Roman" pitchFamily="18" charset="0"/>
                <a:cs typeface="Times New Roman" pitchFamily="18" charset="0"/>
              </a:rPr>
              <a:t>Touch Panels </a:t>
            </a:r>
          </a:p>
          <a:p>
            <a:pPr algn="just"/>
            <a:r>
              <a:rPr lang="en-US" dirty="0">
                <a:latin typeface="Times New Roman" pitchFamily="18" charset="0"/>
                <a:cs typeface="Times New Roman" pitchFamily="18" charset="0"/>
              </a:rPr>
              <a:t>Light Pens </a:t>
            </a:r>
          </a:p>
          <a:p>
            <a:pPr algn="just">
              <a:buNone/>
            </a:pPr>
            <a:r>
              <a:rPr lang="en-US" dirty="0">
                <a:latin typeface="Times New Roman" pitchFamily="18" charset="0"/>
                <a:cs typeface="Times New Roman" pitchFamily="18" charset="0"/>
              </a:rPr>
              <a:t>• Voice Systems</a:t>
            </a:r>
          </a:p>
        </p:txBody>
      </p:sp>
    </p:spTree>
    <p:extLst>
      <p:ext uri="{BB962C8B-B14F-4D97-AF65-F5344CB8AC3E}">
        <p14:creationId xmlns:p14="http://schemas.microsoft.com/office/powerpoint/2010/main" val="192466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OUTPUT DEVICES</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Printers </a:t>
            </a:r>
          </a:p>
          <a:p>
            <a:r>
              <a:rPr lang="en-US" dirty="0">
                <a:latin typeface="Times New Roman" pitchFamily="18" charset="0"/>
                <a:cs typeface="Times New Roman" pitchFamily="18" charset="0"/>
              </a:rPr>
              <a:t>Plotters </a:t>
            </a:r>
          </a:p>
        </p:txBody>
      </p:sp>
    </p:spTree>
    <p:extLst>
      <p:ext uri="{BB962C8B-B14F-4D97-AF65-F5344CB8AC3E}">
        <p14:creationId xmlns:p14="http://schemas.microsoft.com/office/powerpoint/2010/main" val="51388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Computer Graphics </a:t>
            </a:r>
          </a:p>
        </p:txBody>
      </p:sp>
      <p:sp>
        <p:nvSpPr>
          <p:cNvPr id="3" name="Content Placeholder 2"/>
          <p:cNvSpPr>
            <a:spLocks noGrp="1"/>
          </p:cNvSpPr>
          <p:nvPr>
            <p:ph idx="1"/>
          </p:nvPr>
        </p:nvSpPr>
        <p:spPr/>
        <p:txBody>
          <a:bodyPr>
            <a:normAutofit fontScale="85000" lnSpcReduction="10000"/>
          </a:bodyPr>
          <a:lstStyle/>
          <a:p>
            <a:r>
              <a:rPr lang="en-US" dirty="0" smtClean="0">
                <a:latin typeface="Times New Roman" pitchFamily="18" charset="0"/>
                <a:cs typeface="Times New Roman" pitchFamily="18" charset="0"/>
              </a:rPr>
              <a:t>Graphics - </a:t>
            </a:r>
            <a:r>
              <a:rPr lang="en-US" dirty="0">
                <a:latin typeface="Times New Roman" pitchFamily="18" charset="0"/>
                <a:cs typeface="Times New Roman" pitchFamily="18" charset="0"/>
              </a:rPr>
              <a:t>Plot some Points on graph</a:t>
            </a:r>
          </a:p>
          <a:p>
            <a:r>
              <a:rPr lang="en-US" dirty="0">
                <a:latin typeface="Times New Roman" pitchFamily="18" charset="0"/>
                <a:cs typeface="Times New Roman" pitchFamily="18" charset="0"/>
              </a:rPr>
              <a:t>Computer </a:t>
            </a:r>
            <a:r>
              <a:rPr lang="en-US" dirty="0" smtClean="0">
                <a:latin typeface="Times New Roman" pitchFamily="18" charset="0"/>
                <a:cs typeface="Times New Roman" pitchFamily="18" charset="0"/>
              </a:rPr>
              <a:t>Graphics - plot </a:t>
            </a:r>
            <a:r>
              <a:rPr lang="en-US" dirty="0">
                <a:latin typeface="Times New Roman" pitchFamily="18" charset="0"/>
                <a:cs typeface="Times New Roman" pitchFamily="18" charset="0"/>
              </a:rPr>
              <a:t>some pixels/points on computer screen to make image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Algorithms &amp;  Data structures are used to draw images.</a:t>
            </a:r>
          </a:p>
          <a:p>
            <a:pPr algn="just"/>
            <a:r>
              <a:rPr lang="en-US" dirty="0" smtClean="0">
                <a:latin typeface="Times New Roman" pitchFamily="18" charset="0"/>
                <a:cs typeface="Times New Roman" pitchFamily="18" charset="0"/>
              </a:rPr>
              <a:t>Computer </a:t>
            </a:r>
            <a:r>
              <a:rPr lang="en-US" dirty="0">
                <a:latin typeface="Times New Roman" pitchFamily="18" charset="0"/>
                <a:cs typeface="Times New Roman" pitchFamily="18" charset="0"/>
              </a:rPr>
              <a:t>Graphics involves creation, display, manipulation and storage of pictures and experimental data/models or images for proper visualization using a </a:t>
            </a:r>
            <a:r>
              <a:rPr lang="en-US" dirty="0" smtClean="0">
                <a:latin typeface="Times New Roman" pitchFamily="18" charset="0"/>
                <a:cs typeface="Times New Roman" pitchFamily="18" charset="0"/>
              </a:rPr>
              <a:t>computer.</a:t>
            </a:r>
          </a:p>
          <a:p>
            <a:pPr algn="just"/>
            <a:r>
              <a:rPr lang="en-US" dirty="0" smtClean="0">
                <a:latin typeface="Times New Roman" pitchFamily="18" charset="0"/>
                <a:cs typeface="Times New Roman" pitchFamily="18" charset="0"/>
              </a:rPr>
              <a:t>Such </a:t>
            </a:r>
            <a:r>
              <a:rPr lang="en-US" dirty="0">
                <a:latin typeface="Times New Roman" pitchFamily="18" charset="0"/>
                <a:cs typeface="Times New Roman" pitchFamily="18" charset="0"/>
              </a:rPr>
              <a:t>models come from diverse and expanding set of fields including physical, biological, mathematical, artistic, and conceptual/abstract </a:t>
            </a:r>
            <a:r>
              <a:rPr lang="en-US" dirty="0" smtClean="0">
                <a:latin typeface="Times New Roman" pitchFamily="18" charset="0"/>
                <a:cs typeface="Times New Roman" pitchFamily="18" charset="0"/>
              </a:rPr>
              <a:t>structures.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Computer Graphics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en-US" dirty="0" smtClean="0">
                <a:latin typeface="Times New Roman" pitchFamily="18" charset="0"/>
                <a:cs typeface="Times New Roman" pitchFamily="18" charset="0"/>
              </a:rPr>
              <a:t>Made up of 4 components:</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1. Image – combinations of pixels, visual representation</a:t>
            </a:r>
          </a:p>
          <a:p>
            <a:pPr marL="0" indent="0">
              <a:buNone/>
            </a:pPr>
            <a:r>
              <a:rPr lang="en-US" sz="2800" dirty="0" smtClean="0">
                <a:latin typeface="Times New Roman" pitchFamily="18" charset="0"/>
                <a:cs typeface="Times New Roman" pitchFamily="18" charset="0"/>
              </a:rPr>
              <a:t>        2. </a:t>
            </a:r>
            <a:r>
              <a:rPr lang="en-US" sz="2800" dirty="0">
                <a:latin typeface="Times New Roman" pitchFamily="18" charset="0"/>
                <a:cs typeface="Times New Roman" pitchFamily="18" charset="0"/>
              </a:rPr>
              <a:t>M</a:t>
            </a:r>
            <a:r>
              <a:rPr lang="en-US" sz="2800" dirty="0" smtClean="0">
                <a:latin typeface="Times New Roman" pitchFamily="18" charset="0"/>
                <a:cs typeface="Times New Roman" pitchFamily="18" charset="0"/>
              </a:rPr>
              <a:t>odels – 3D representation</a:t>
            </a:r>
          </a:p>
          <a:p>
            <a:pPr marL="0" indent="0">
              <a:buNone/>
            </a:pPr>
            <a:r>
              <a:rPr lang="en-US" sz="2800" dirty="0" smtClean="0">
                <a:latin typeface="Times New Roman" pitchFamily="18" charset="0"/>
                <a:cs typeface="Times New Roman" pitchFamily="18" charset="0"/>
              </a:rPr>
              <a:t>        3. Rendering – generate image from 2D/3D model using  </a:t>
            </a:r>
          </a:p>
          <a:p>
            <a:pPr marL="0" indent="0">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Computer Programs</a:t>
            </a:r>
          </a:p>
          <a:p>
            <a:pPr marL="0" indent="0">
              <a:buNone/>
            </a:pPr>
            <a:r>
              <a:rPr lang="en-US" sz="2800" dirty="0" smtClean="0">
                <a:latin typeface="Times New Roman" pitchFamily="18" charset="0"/>
                <a:cs typeface="Times New Roman" pitchFamily="18" charset="0"/>
              </a:rPr>
              <a:t>        4. Animation – Illusive movements</a:t>
            </a:r>
          </a:p>
          <a:p>
            <a:r>
              <a:rPr lang="en-US" dirty="0" smtClean="0">
                <a:latin typeface="Times New Roman" pitchFamily="18" charset="0"/>
                <a:cs typeface="Times New Roman" pitchFamily="18" charset="0"/>
              </a:rPr>
              <a:t>Graphics is an art of drawing using computer programs.</a:t>
            </a:r>
          </a:p>
          <a:p>
            <a:r>
              <a:rPr lang="en-US" b="1" dirty="0" smtClean="0">
                <a:latin typeface="Times New Roman" pitchFamily="18" charset="0"/>
                <a:cs typeface="Times New Roman" pitchFamily="18" charset="0"/>
              </a:rPr>
              <a:t>What we will draw?</a:t>
            </a:r>
          </a:p>
          <a:p>
            <a:pPr lvl="1"/>
            <a:r>
              <a:rPr lang="en-US" dirty="0" smtClean="0">
                <a:latin typeface="Times New Roman" pitchFamily="18" charset="0"/>
                <a:cs typeface="Times New Roman" pitchFamily="18" charset="0"/>
              </a:rPr>
              <a:t>Lines,  Circles, curves, </a:t>
            </a:r>
            <a:r>
              <a:rPr lang="en-US" dirty="0" err="1" smtClean="0">
                <a:latin typeface="Times New Roman" pitchFamily="18" charset="0"/>
                <a:cs typeface="Times New Roman" pitchFamily="18" charset="0"/>
              </a:rPr>
              <a:t>etc</a:t>
            </a:r>
            <a:endParaRPr lang="en-US" dirty="0">
              <a:latin typeface="Times New Roman" pitchFamily="18" charset="0"/>
              <a:cs typeface="Times New Roman" pitchFamily="18" charset="0"/>
            </a:endParaRPr>
          </a:p>
          <a:p>
            <a:pPr marL="457200" lvl="1" indent="0">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868362"/>
          </a:xfrm>
        </p:spPr>
        <p:txBody>
          <a:bodyPr/>
          <a:lstStyle/>
          <a:p>
            <a:r>
              <a:rPr lang="en-US" dirty="0">
                <a:latin typeface="Times New Roman" pitchFamily="18" charset="0"/>
                <a:cs typeface="Times New Roman" pitchFamily="18" charset="0"/>
              </a:rPr>
              <a:t>Applications of CG</a:t>
            </a:r>
          </a:p>
        </p:txBody>
      </p:sp>
      <p:sp>
        <p:nvSpPr>
          <p:cNvPr id="3" name="Content Placeholder 2"/>
          <p:cNvSpPr>
            <a:spLocks noGrp="1"/>
          </p:cNvSpPr>
          <p:nvPr>
            <p:ph idx="1"/>
          </p:nvPr>
        </p:nvSpPr>
        <p:spPr>
          <a:xfrm>
            <a:off x="76200" y="1295400"/>
            <a:ext cx="8991600" cy="5562600"/>
          </a:xfrm>
        </p:spPr>
        <p:txBody>
          <a:bodyPr>
            <a:normAutofit fontScale="77500" lnSpcReduction="20000"/>
          </a:bodyPr>
          <a:lstStyle/>
          <a:p>
            <a:r>
              <a:rPr lang="en-US" b="1" dirty="0" smtClean="0">
                <a:latin typeface="Times New Roman" pitchFamily="18" charset="0"/>
                <a:cs typeface="Times New Roman" pitchFamily="18" charset="0"/>
              </a:rPr>
              <a:t>Computer-Aided Design(CAD)</a:t>
            </a:r>
          </a:p>
          <a:p>
            <a:pPr lvl="1"/>
            <a:r>
              <a:rPr lang="en-US" dirty="0" smtClean="0">
                <a:latin typeface="Times New Roman" pitchFamily="18" charset="0"/>
                <a:cs typeface="Times New Roman" pitchFamily="18" charset="0"/>
              </a:rPr>
              <a:t>Designing of buildings (Interior), automobiles, aircraft, computer..</a:t>
            </a:r>
            <a:r>
              <a:rPr lang="en-US" dirty="0" err="1" smtClean="0">
                <a:latin typeface="Times New Roman" pitchFamily="18" charset="0"/>
                <a:cs typeface="Times New Roman" pitchFamily="18" charset="0"/>
              </a:rPr>
              <a:t>etc</a:t>
            </a:r>
            <a:r>
              <a:rPr lang="en-US" dirty="0" smtClean="0">
                <a:latin typeface="Times New Roman" pitchFamily="18" charset="0"/>
                <a:cs typeface="Times New Roman" pitchFamily="18" charset="0"/>
              </a:rPr>
              <a:t>       (</a:t>
            </a:r>
            <a:r>
              <a:rPr lang="en-US" b="1" dirty="0">
                <a:latin typeface="Times New Roman" pitchFamily="18" charset="0"/>
                <a:cs typeface="Times New Roman" pitchFamily="18" charset="0"/>
              </a:rPr>
              <a:t>C</a:t>
            </a:r>
            <a:r>
              <a:rPr lang="en-US" b="1" dirty="0" smtClean="0">
                <a:latin typeface="Times New Roman" pitchFamily="18" charset="0"/>
                <a:cs typeface="Times New Roman" pitchFamily="18" charset="0"/>
              </a:rPr>
              <a:t>ar </a:t>
            </a:r>
            <a:r>
              <a:rPr lang="en-US" dirty="0" smtClean="0">
                <a:latin typeface="Times New Roman" pitchFamily="18" charset="0"/>
                <a:cs typeface="Times New Roman" pitchFamily="18" charset="0"/>
              </a:rPr>
              <a:t>-&gt; sample/Prototype models )</a:t>
            </a:r>
          </a:p>
          <a:p>
            <a:r>
              <a:rPr lang="en-US" b="1" dirty="0" smtClean="0">
                <a:latin typeface="Times New Roman" pitchFamily="18" charset="0"/>
                <a:cs typeface="Times New Roman" pitchFamily="18" charset="0"/>
              </a:rPr>
              <a:t>Presentation Graphics</a:t>
            </a:r>
          </a:p>
          <a:p>
            <a:pPr lvl="1"/>
            <a:r>
              <a:rPr lang="en-US" dirty="0" smtClean="0">
                <a:latin typeface="Times New Roman" pitchFamily="18" charset="0"/>
                <a:cs typeface="Times New Roman" pitchFamily="18" charset="0"/>
              </a:rPr>
              <a:t>Commonly used to summarize financial,  statistical, mathematical and economic data for research. (charts, business presentations)</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Computer </a:t>
            </a:r>
            <a:r>
              <a:rPr lang="en-US" b="1" dirty="0" smtClean="0">
                <a:latin typeface="Times New Roman" pitchFamily="18" charset="0"/>
                <a:cs typeface="Times New Roman" pitchFamily="18" charset="0"/>
              </a:rPr>
              <a:t>Art</a:t>
            </a:r>
          </a:p>
          <a:p>
            <a:pPr lvl="1"/>
            <a:r>
              <a:rPr lang="en-US" dirty="0" smtClean="0">
                <a:latin typeface="Times New Roman" pitchFamily="18" charset="0"/>
                <a:cs typeface="Times New Roman" pitchFamily="18" charset="0"/>
              </a:rPr>
              <a:t>Cartoons, Animated movies</a:t>
            </a:r>
            <a:endParaRPr lang="en-US"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Entertainment – </a:t>
            </a:r>
            <a:r>
              <a:rPr lang="en-US" sz="2600" dirty="0" smtClean="0">
                <a:latin typeface="Times New Roman" pitchFamily="18" charset="0"/>
                <a:cs typeface="Times New Roman" pitchFamily="18" charset="0"/>
              </a:rPr>
              <a:t>Games, Cinema</a:t>
            </a:r>
            <a:endParaRPr lang="en-US" sz="2600" dirty="0">
              <a:latin typeface="Times New Roman" pitchFamily="18" charset="0"/>
              <a:cs typeface="Times New Roman" pitchFamily="18" charset="0"/>
            </a:endParaRPr>
          </a:p>
          <a:p>
            <a:r>
              <a:rPr lang="en-US" b="1" dirty="0">
                <a:latin typeface="Times New Roman" pitchFamily="18" charset="0"/>
                <a:cs typeface="Times New Roman" pitchFamily="18" charset="0"/>
              </a:rPr>
              <a:t>Education and </a:t>
            </a:r>
            <a:r>
              <a:rPr lang="en-US" b="1" dirty="0" smtClean="0">
                <a:latin typeface="Times New Roman" pitchFamily="18" charset="0"/>
                <a:cs typeface="Times New Roman" pitchFamily="18" charset="0"/>
              </a:rPr>
              <a:t>Training – </a:t>
            </a:r>
            <a:r>
              <a:rPr lang="en-US" sz="2600" dirty="0">
                <a:latin typeface="Times New Roman" pitchFamily="18" charset="0"/>
                <a:cs typeface="Times New Roman" pitchFamily="18" charset="0"/>
              </a:rPr>
              <a:t>Medical, </a:t>
            </a:r>
            <a:r>
              <a:rPr lang="en-US" sz="2600" dirty="0" err="1">
                <a:latin typeface="Times New Roman" pitchFamily="18" charset="0"/>
                <a:cs typeface="Times New Roman" pitchFamily="18" charset="0"/>
              </a:rPr>
              <a:t>Engg,Animation</a:t>
            </a:r>
            <a:r>
              <a:rPr lang="en-US" sz="2600" dirty="0">
                <a:latin typeface="Times New Roman" pitchFamily="18" charset="0"/>
                <a:cs typeface="Times New Roman" pitchFamily="18" charset="0"/>
              </a:rPr>
              <a:t>, Simulation</a:t>
            </a:r>
          </a:p>
          <a:p>
            <a:r>
              <a:rPr lang="en-US" b="1" dirty="0" smtClean="0">
                <a:latin typeface="Times New Roman" pitchFamily="18" charset="0"/>
                <a:cs typeface="Times New Roman" pitchFamily="18" charset="0"/>
              </a:rPr>
              <a:t>Visualization – </a:t>
            </a:r>
            <a:r>
              <a:rPr lang="en-US" sz="2600" dirty="0">
                <a:latin typeface="Times New Roman" pitchFamily="18" charset="0"/>
                <a:cs typeface="Times New Roman" pitchFamily="18" charset="0"/>
              </a:rPr>
              <a:t>Scientific, Medical(MRI), Gene Modeling</a:t>
            </a:r>
          </a:p>
          <a:p>
            <a:r>
              <a:rPr lang="en-US" b="1" dirty="0">
                <a:latin typeface="Times New Roman" pitchFamily="18" charset="0"/>
                <a:cs typeface="Times New Roman" pitchFamily="18" charset="0"/>
              </a:rPr>
              <a:t>Image </a:t>
            </a:r>
            <a:r>
              <a:rPr lang="en-US" b="1" dirty="0" smtClean="0">
                <a:latin typeface="Times New Roman" pitchFamily="18" charset="0"/>
                <a:cs typeface="Times New Roman" pitchFamily="18" charset="0"/>
              </a:rPr>
              <a:t>Processing</a:t>
            </a:r>
          </a:p>
          <a:p>
            <a:r>
              <a:rPr lang="en-US" b="1" dirty="0" smtClean="0">
                <a:latin typeface="Times New Roman" pitchFamily="18" charset="0"/>
                <a:cs typeface="Times New Roman" pitchFamily="18" charset="0"/>
              </a:rPr>
              <a:t>Virtual Reality </a:t>
            </a:r>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Graphical User </a:t>
            </a:r>
            <a:r>
              <a:rPr lang="en-US" b="1" dirty="0" smtClean="0">
                <a:latin typeface="Times New Roman" pitchFamily="18" charset="0"/>
                <a:cs typeface="Times New Roman" pitchFamily="18" charset="0"/>
              </a:rPr>
              <a:t>Interface </a:t>
            </a:r>
            <a:r>
              <a:rPr lang="en-US" sz="2600" dirty="0" smtClean="0">
                <a:latin typeface="Times New Roman" pitchFamily="18" charset="0"/>
                <a:cs typeface="Times New Roman" pitchFamily="18" charset="0"/>
              </a:rPr>
              <a:t>- Buttons</a:t>
            </a:r>
            <a:r>
              <a:rPr lang="en-US" sz="2600" dirty="0">
                <a:latin typeface="Times New Roman" pitchFamily="18" charset="0"/>
                <a:cs typeface="Times New Roman" pitchFamily="18" charset="0"/>
              </a:rPr>
              <a:t>, Mobile </a:t>
            </a:r>
            <a:r>
              <a:rPr lang="en-US" sz="2600" dirty="0" smtClean="0">
                <a:latin typeface="Times New Roman" pitchFamily="18" charset="0"/>
                <a:cs typeface="Times New Roman" pitchFamily="18" charset="0"/>
              </a:rPr>
              <a:t>Apps, Menus</a:t>
            </a:r>
            <a:endParaRPr lang="en-US" sz="2600"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Architecture – </a:t>
            </a:r>
            <a:r>
              <a:rPr lang="en-US" sz="2600" dirty="0">
                <a:latin typeface="Times New Roman" pitchFamily="18" charset="0"/>
                <a:cs typeface="Times New Roman" pitchFamily="18" charset="0"/>
              </a:rPr>
              <a:t>Building design, lightening effects, maps, sewage design plans.</a:t>
            </a:r>
          </a:p>
        </p:txBody>
      </p:sp>
    </p:spTree>
    <p:extLst>
      <p:ext uri="{BB962C8B-B14F-4D97-AF65-F5344CB8AC3E}">
        <p14:creationId xmlns:p14="http://schemas.microsoft.com/office/powerpoint/2010/main" val="1753246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8670"/>
            <a:ext cx="8229600" cy="846730"/>
          </a:xfrm>
        </p:spPr>
        <p:txBody>
          <a:bodyPr>
            <a:normAutofit fontScale="90000"/>
          </a:bodyPr>
          <a:lstStyle/>
          <a:p>
            <a:r>
              <a:rPr lang="en-US" b="1" dirty="0"/>
              <a:t>MORPH A PERSON’S FACE</a:t>
            </a:r>
            <a:r>
              <a:rPr lang="en-IN" dirty="0"/>
              <a:t/>
            </a:r>
            <a:br>
              <a:rPr lang="en-IN" dirty="0"/>
            </a:br>
            <a:endParaRPr lang="en-IN" dirty="0"/>
          </a:p>
        </p:txBody>
      </p:sp>
      <p:sp>
        <p:nvSpPr>
          <p:cNvPr id="4" name="Content Placeholder 3"/>
          <p:cNvSpPr>
            <a:spLocks noGrp="1"/>
          </p:cNvSpPr>
          <p:nvPr>
            <p:ph sz="half" idx="1"/>
          </p:nvPr>
        </p:nvSpPr>
        <p:spPr/>
        <p:txBody>
          <a:bodyPr/>
          <a:lstStyle/>
          <a:p>
            <a:endParaRPr lang="en-IN"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p:cNvGraphicFramePr>
            <a:graphicFrameLocks noChangeAspect="1"/>
          </p:cNvGraphicFramePr>
          <p:nvPr>
            <p:extLst>
              <p:ext uri="{D42A27DB-BD31-4B8C-83A1-F6EECF244321}">
                <p14:modId xmlns:p14="http://schemas.microsoft.com/office/powerpoint/2010/main" val="949280375"/>
              </p:ext>
            </p:extLst>
          </p:nvPr>
        </p:nvGraphicFramePr>
        <p:xfrm>
          <a:off x="318448" y="1594513"/>
          <a:ext cx="4267200" cy="4958687"/>
        </p:xfrm>
        <a:graphic>
          <a:graphicData uri="http://schemas.openxmlformats.org/presentationml/2006/ole">
            <mc:AlternateContent xmlns:mc="http://schemas.openxmlformats.org/markup-compatibility/2006">
              <mc:Choice xmlns:v="urn:schemas-microsoft-com:vml" Requires="v">
                <p:oleObj spid="_x0000_s1077" name="Bitmap Image" r:id="rId3" imgW="4885714" imgH="4904762" progId="Paint.Picture">
                  <p:embed/>
                </p:oleObj>
              </mc:Choice>
              <mc:Fallback>
                <p:oleObj name="Bitmap Image" r:id="rId3" imgW="4885714" imgH="4904762"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448" y="1594513"/>
                        <a:ext cx="4267200" cy="4958687"/>
                      </a:xfrm>
                      <a:prstGeom prst="rect">
                        <a:avLst/>
                      </a:prstGeom>
                      <a:noFill/>
                    </p:spPr>
                  </p:pic>
                </p:oleObj>
              </mc:Fallback>
            </mc:AlternateContent>
          </a:graphicData>
        </a:graphic>
      </p:graphicFrame>
      <p:sp>
        <p:nvSpPr>
          <p:cNvPr id="10" name="Rectangle 6"/>
          <p:cNvSpPr>
            <a:spLocks noChangeArrowheads="1"/>
          </p:cNvSpPr>
          <p:nvPr/>
        </p:nvSpPr>
        <p:spPr bwMode="auto">
          <a:xfrm>
            <a:off x="4857749" y="1600200"/>
            <a:ext cx="987188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1" name="Object 10"/>
          <p:cNvGraphicFramePr>
            <a:graphicFrameLocks noChangeAspect="1"/>
          </p:cNvGraphicFramePr>
          <p:nvPr>
            <p:extLst>
              <p:ext uri="{D42A27DB-BD31-4B8C-83A1-F6EECF244321}">
                <p14:modId xmlns:p14="http://schemas.microsoft.com/office/powerpoint/2010/main" val="1218807644"/>
              </p:ext>
            </p:extLst>
          </p:nvPr>
        </p:nvGraphicFramePr>
        <p:xfrm>
          <a:off x="4857750" y="1600200"/>
          <a:ext cx="4133850" cy="4953000"/>
        </p:xfrm>
        <a:graphic>
          <a:graphicData uri="http://schemas.openxmlformats.org/presentationml/2006/ole">
            <mc:AlternateContent xmlns:mc="http://schemas.openxmlformats.org/markup-compatibility/2006">
              <mc:Choice xmlns:v="urn:schemas-microsoft-com:vml" Requires="v">
                <p:oleObj spid="_x0000_s1078" name="Bitmap Image" r:id="rId5" imgW="4791744" imgH="4715533" progId="Paint.Picture">
                  <p:embed/>
                </p:oleObj>
              </mc:Choice>
              <mc:Fallback>
                <p:oleObj name="Bitmap Image" r:id="rId5" imgW="4791744" imgH="4715533"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0" y="1600200"/>
                        <a:ext cx="4133850" cy="4953000"/>
                      </a:xfrm>
                      <a:prstGeom prst="rect">
                        <a:avLst/>
                      </a:prstGeom>
                      <a:noFill/>
                    </p:spPr>
                  </p:pic>
                </p:oleObj>
              </mc:Fallback>
            </mc:AlternateContent>
          </a:graphicData>
        </a:graphic>
      </p:graphicFrame>
    </p:spTree>
    <p:extLst>
      <p:ext uri="{BB962C8B-B14F-4D97-AF65-F5344CB8AC3E}">
        <p14:creationId xmlns:p14="http://schemas.microsoft.com/office/powerpoint/2010/main" val="2343541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Adobe Photoshop</a:t>
            </a:r>
            <a:endParaRPr lang="en-IN" dirty="0"/>
          </a:p>
        </p:txBody>
      </p:sp>
      <p:sp>
        <p:nvSpPr>
          <p:cNvPr id="6" name="Content Placeholder 5"/>
          <p:cNvSpPr>
            <a:spLocks noGrp="1"/>
          </p:cNvSpPr>
          <p:nvPr>
            <p:ph idx="1"/>
          </p:nvPr>
        </p:nvSpPr>
        <p:spPr/>
        <p:txBody>
          <a:bodyPr>
            <a:normAutofit fontScale="77500" lnSpcReduction="20000"/>
          </a:bodyPr>
          <a:lstStyle/>
          <a:p>
            <a:pPr lvl="0"/>
            <a:r>
              <a:rPr lang="en-US" dirty="0"/>
              <a:t>Open the image you want to modify</a:t>
            </a:r>
            <a:endParaRPr lang="en-IN" dirty="0"/>
          </a:p>
          <a:p>
            <a:pPr lvl="0"/>
            <a:r>
              <a:rPr lang="en-US" dirty="0"/>
              <a:t>Use the </a:t>
            </a:r>
            <a:r>
              <a:rPr lang="en-US" dirty="0" err="1"/>
              <a:t>Liquify</a:t>
            </a:r>
            <a:r>
              <a:rPr lang="en-US" dirty="0"/>
              <a:t> ( Filter </a:t>
            </a:r>
            <a:r>
              <a:rPr lang="en-US" dirty="0">
                <a:sym typeface="Wingdings" panose="05000000000000000000" pitchFamily="2" charset="2"/>
              </a:rPr>
              <a:t></a:t>
            </a:r>
            <a:r>
              <a:rPr lang="en-US" dirty="0"/>
              <a:t> </a:t>
            </a:r>
            <a:r>
              <a:rPr lang="en-US" dirty="0" err="1"/>
              <a:t>Liquify</a:t>
            </a:r>
            <a:r>
              <a:rPr lang="en-US" dirty="0"/>
              <a:t> or press Shift + Ctrl + X )</a:t>
            </a:r>
            <a:endParaRPr lang="en-IN" dirty="0"/>
          </a:p>
          <a:p>
            <a:pPr lvl="0"/>
            <a:r>
              <a:rPr lang="en-US" dirty="0"/>
              <a:t>Use various tools on the </a:t>
            </a:r>
            <a:r>
              <a:rPr lang="en-US" dirty="0" err="1"/>
              <a:t>Liquify</a:t>
            </a:r>
            <a:r>
              <a:rPr lang="en-US" dirty="0"/>
              <a:t> window to alter the person’s face. The various available tools are </a:t>
            </a:r>
            <a:br>
              <a:rPr lang="en-US" dirty="0"/>
            </a:br>
            <a:r>
              <a:rPr lang="en-US" dirty="0"/>
              <a:t>Warp Tool</a:t>
            </a:r>
            <a:br>
              <a:rPr lang="en-US" dirty="0"/>
            </a:br>
            <a:r>
              <a:rPr lang="en-US" dirty="0"/>
              <a:t>Wave Tool</a:t>
            </a:r>
            <a:br>
              <a:rPr lang="en-US" dirty="0"/>
            </a:br>
            <a:r>
              <a:rPr lang="en-US" dirty="0"/>
              <a:t>Swirl Tool</a:t>
            </a:r>
            <a:br>
              <a:rPr lang="en-US" dirty="0"/>
            </a:br>
            <a:r>
              <a:rPr lang="en-US" dirty="0"/>
              <a:t>Shrink Tool</a:t>
            </a:r>
            <a:br>
              <a:rPr lang="en-US" dirty="0"/>
            </a:br>
            <a:r>
              <a:rPr lang="en-US" dirty="0"/>
              <a:t>Expand Tool</a:t>
            </a:r>
            <a:br>
              <a:rPr lang="en-US" dirty="0"/>
            </a:br>
            <a:r>
              <a:rPr lang="en-US" dirty="0"/>
              <a:t>Move Left Tool</a:t>
            </a:r>
            <a:br>
              <a:rPr lang="en-US" dirty="0"/>
            </a:br>
            <a:r>
              <a:rPr lang="en-US" dirty="0"/>
              <a:t>Mirror Tool</a:t>
            </a:r>
            <a:br>
              <a:rPr lang="en-US" dirty="0"/>
            </a:br>
            <a:r>
              <a:rPr lang="en-US" dirty="0"/>
              <a:t>Undo Tool</a:t>
            </a:r>
            <a:endParaRPr lang="en-IN" dirty="0"/>
          </a:p>
          <a:p>
            <a:endParaRPr lang="en-IN" dirty="0"/>
          </a:p>
        </p:txBody>
      </p:sp>
    </p:spTree>
    <p:extLst>
      <p:ext uri="{BB962C8B-B14F-4D97-AF65-F5344CB8AC3E}">
        <p14:creationId xmlns:p14="http://schemas.microsoft.com/office/powerpoint/2010/main" val="2850417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TotalTime>
  <Words>2270</Words>
  <Application>Microsoft Office PowerPoint</Application>
  <PresentationFormat>On-screen Show (4:3)</PresentationFormat>
  <Paragraphs>211</Paragraphs>
  <Slides>48</Slides>
  <Notes>2</Notes>
  <HiddenSlides>0</HiddenSlides>
  <MMClips>1</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4" baseType="lpstr">
      <vt:lpstr>Arial</vt:lpstr>
      <vt:lpstr>Calibri</vt:lpstr>
      <vt:lpstr>Times New Roman</vt:lpstr>
      <vt:lpstr>Wingdings</vt:lpstr>
      <vt:lpstr>Office Theme</vt:lpstr>
      <vt:lpstr>Bitmap Image</vt:lpstr>
      <vt:lpstr>Computer Graphics And Multimedia Systems  SCS1302</vt:lpstr>
      <vt:lpstr>Syllabus</vt:lpstr>
      <vt:lpstr>Syllabus</vt:lpstr>
      <vt:lpstr>Course Objective(CO)</vt:lpstr>
      <vt:lpstr>Computer Graphics </vt:lpstr>
      <vt:lpstr>Computer Graphics </vt:lpstr>
      <vt:lpstr>Applications of CG</vt:lpstr>
      <vt:lpstr>MORPH A PERSON’S FACE </vt:lpstr>
      <vt:lpstr>Adobe Photoshop</vt:lpstr>
      <vt:lpstr>Fundamental Terminologies</vt:lpstr>
      <vt:lpstr>Components of a computer  graphics system</vt:lpstr>
      <vt:lpstr>Video Display devices</vt:lpstr>
      <vt:lpstr>Video Display devices</vt:lpstr>
      <vt:lpstr>PowerPoint Presentation</vt:lpstr>
      <vt:lpstr>PowerPoint Presentation</vt:lpstr>
      <vt:lpstr>The operation of CRT</vt:lpstr>
      <vt:lpstr>The operation of CRT</vt:lpstr>
      <vt:lpstr>Raster Scan</vt:lpstr>
      <vt:lpstr>Raster Scan</vt:lpstr>
      <vt:lpstr>Random Scan  (Vector Scan)</vt:lpstr>
      <vt:lpstr>Random Scan  (Vector Scan)</vt:lpstr>
      <vt:lpstr>Random Scan  (Vector Scan)</vt:lpstr>
      <vt:lpstr>Pros and Cons</vt:lpstr>
      <vt:lpstr>Pros and Cons</vt:lpstr>
      <vt:lpstr>Color CRT Monitor</vt:lpstr>
      <vt:lpstr>Color CRT Monitor</vt:lpstr>
      <vt:lpstr>Color CRT Monitor</vt:lpstr>
      <vt:lpstr>Color CRT Monitor</vt:lpstr>
      <vt:lpstr>Shadow Mask Method </vt:lpstr>
      <vt:lpstr>Shadow Mask Method</vt:lpstr>
      <vt:lpstr>Shadow Mask Method</vt:lpstr>
      <vt:lpstr>Comparison Between Beam Penetration method and Shadow Mask Method</vt:lpstr>
      <vt:lpstr>Direct – View Storage Tubes (DVST)</vt:lpstr>
      <vt:lpstr>Direct – View Storage Tubes (DVST)</vt:lpstr>
      <vt:lpstr>DVST</vt:lpstr>
      <vt:lpstr>DVST</vt:lpstr>
      <vt:lpstr>Flat Panel Displays</vt:lpstr>
      <vt:lpstr>Flat Panel Displays</vt:lpstr>
      <vt:lpstr>Non emissive-LCD</vt:lpstr>
      <vt:lpstr>‘ON’ state of liquid crystals</vt:lpstr>
      <vt:lpstr>‘OFF’ state of liquid crystals</vt:lpstr>
      <vt:lpstr>Emissive-Plasma panels</vt:lpstr>
      <vt:lpstr>Plasma panels</vt:lpstr>
      <vt:lpstr>Plasma panels</vt:lpstr>
      <vt:lpstr>Thin-film electroluminescent displays</vt:lpstr>
      <vt:lpstr>Thin-film electroluminescent displays</vt:lpstr>
      <vt:lpstr>INPUT DEVICES</vt:lpstr>
      <vt:lpstr>OUTPUT DEVICES</vt:lpstr>
    </vt:vector>
  </TitlesOfParts>
  <Company>Callidus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Kiran</dc:creator>
  <cp:lastModifiedBy>Asha</cp:lastModifiedBy>
  <cp:revision>70</cp:revision>
  <dcterms:created xsi:type="dcterms:W3CDTF">2020-07-28T06:21:21Z</dcterms:created>
  <dcterms:modified xsi:type="dcterms:W3CDTF">2020-08-23T09:16:19Z</dcterms:modified>
</cp:coreProperties>
</file>