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5" r:id="rId7"/>
    <p:sldId id="261" r:id="rId8"/>
    <p:sldId id="262" r:id="rId9"/>
    <p:sldId id="263" r:id="rId10"/>
    <p:sldId id="264" r:id="rId11"/>
    <p:sldId id="266" r:id="rId12"/>
    <p:sldId id="267" r:id="rId13"/>
    <p:sldId id="265" r:id="rId14"/>
    <p:sldId id="280" r:id="rId15"/>
    <p:sldId id="279" r:id="rId16"/>
    <p:sldId id="273" r:id="rId17"/>
    <p:sldId id="274" r:id="rId18"/>
    <p:sldId id="276" r:id="rId19"/>
    <p:sldId id="277" r:id="rId20"/>
    <p:sldId id="278" r:id="rId21"/>
    <p:sldId id="270" r:id="rId22"/>
    <p:sldId id="271" r:id="rId23"/>
    <p:sldId id="269" r:id="rId24"/>
    <p:sldId id="268" r:id="rId25"/>
    <p:sldId id="281" r:id="rId26"/>
    <p:sldId id="282" r:id="rId27"/>
    <p:sldId id="283" r:id="rId28"/>
    <p:sldId id="284" r:id="rId29"/>
    <p:sldId id="285" r:id="rId30"/>
    <p:sldId id="286" r:id="rId31"/>
    <p:sldId id="287" r:id="rId32"/>
    <p:sldId id="288" r:id="rId33"/>
    <p:sldId id="28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142523-3735-4177-855A-0B69E929C667}" type="datetimeFigureOut">
              <a:rPr lang="en-US" smtClean="0"/>
              <a:pPr/>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0938F-BF97-4368-B94E-135516C4701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142523-3735-4177-855A-0B69E929C667}" type="datetimeFigureOut">
              <a:rPr lang="en-US" smtClean="0"/>
              <a:pPr/>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0938F-BF97-4368-B94E-135516C470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142523-3735-4177-855A-0B69E929C667}" type="datetimeFigureOut">
              <a:rPr lang="en-US" smtClean="0"/>
              <a:pPr/>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0938F-BF97-4368-B94E-135516C470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142523-3735-4177-855A-0B69E929C667}" type="datetimeFigureOut">
              <a:rPr lang="en-US" smtClean="0"/>
              <a:pPr/>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0938F-BF97-4368-B94E-135516C47015}" type="slidenum">
              <a:rPr lang="en-US" smtClean="0"/>
              <a:pPr/>
              <a:t>‹#›</a:t>
            </a:fld>
            <a:endParaRPr lang="en-US"/>
          </a:p>
        </p:txBody>
      </p:sp>
      <p:pic>
        <p:nvPicPr>
          <p:cNvPr id="21505" name="Picture 1" descr="C:\Data communication\unnamed.png"/>
          <p:cNvPicPr>
            <a:picLocks noChangeAspect="1" noChangeArrowheads="1"/>
          </p:cNvPicPr>
          <p:nvPr userDrawn="1"/>
        </p:nvPicPr>
        <p:blipFill>
          <a:blip r:embed="rId2" cstate="print"/>
          <a:srcRect/>
          <a:stretch>
            <a:fillRect/>
          </a:stretch>
        </p:blipFill>
        <p:spPr bwMode="auto">
          <a:xfrm>
            <a:off x="381000" y="304800"/>
            <a:ext cx="1219200" cy="1219200"/>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142523-3735-4177-855A-0B69E929C667}" type="datetimeFigureOut">
              <a:rPr lang="en-US" smtClean="0"/>
              <a:pPr/>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0938F-BF97-4368-B94E-135516C4701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142523-3735-4177-855A-0B69E929C667}" type="datetimeFigureOut">
              <a:rPr lang="en-US" smtClean="0"/>
              <a:pPr/>
              <a:t>9/16/2020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A0938F-BF97-4368-B94E-135516C4701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142523-3735-4177-855A-0B69E929C667}" type="datetimeFigureOut">
              <a:rPr lang="en-US" smtClean="0"/>
              <a:pPr/>
              <a:t>9/16/2020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A0938F-BF97-4368-B94E-135516C4701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142523-3735-4177-855A-0B69E929C667}" type="datetimeFigureOut">
              <a:rPr lang="en-US" smtClean="0"/>
              <a:pPr/>
              <a:t>9/16/2020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A0938F-BF97-4368-B94E-135516C470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142523-3735-4177-855A-0B69E929C667}" type="datetimeFigureOut">
              <a:rPr lang="en-US" smtClean="0"/>
              <a:pPr/>
              <a:t>9/16/2020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A0938F-BF97-4368-B94E-135516C470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142523-3735-4177-855A-0B69E929C667}" type="datetimeFigureOut">
              <a:rPr lang="en-US" smtClean="0"/>
              <a:pPr/>
              <a:t>9/16/2020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A0938F-BF97-4368-B94E-135516C4701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142523-3735-4177-855A-0B69E929C667}" type="datetimeFigureOut">
              <a:rPr lang="en-US" smtClean="0"/>
              <a:pPr/>
              <a:t>9/16/2020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A0938F-BF97-4368-B94E-135516C4701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142523-3735-4177-855A-0B69E929C667}" type="datetimeFigureOut">
              <a:rPr lang="en-US" smtClean="0"/>
              <a:pPr/>
              <a:t>9/16/2020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A0938F-BF97-4368-B94E-135516C4701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2.xml"/><Relationship Id="rId6" Type="http://schemas.openxmlformats.org/officeDocument/2006/relationships/hyperlink" Target="https://www.webopedia.com/TERM/T/token.html" TargetMode="External"/><Relationship Id="rId5" Type="http://schemas.openxmlformats.org/officeDocument/2006/relationships/hyperlink" Target="https://www.webopedia.com/TERM/N/network.html" TargetMode="External"/><Relationship Id="rId4" Type="http://schemas.openxmlformats.org/officeDocument/2006/relationships/hyperlink" Target="https://www.webopedia.com/TERM/C/computer.html"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Channel_access_method" TargetMode="External"/><Relationship Id="rId2" Type="http://schemas.openxmlformats.org/officeDocument/2006/relationships/hyperlink" Target="https://en.wikipedia.org/wiki/Local_area_network"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hyperlink" Target="https://www.webopedia.com/TERM/B/bit.html" TargetMode="External"/><Relationship Id="rId2" Type="http://schemas.openxmlformats.org/officeDocument/2006/relationships/hyperlink" Target="https://www.webopedia.com/TERM/T/token.html" TargetMode="External"/><Relationship Id="rId1" Type="http://schemas.openxmlformats.org/officeDocument/2006/relationships/slideLayout" Target="../slideLayouts/slideLayout2.xml"/><Relationship Id="rId5" Type="http://schemas.openxmlformats.org/officeDocument/2006/relationships/hyperlink" Target="https://www.webopedia.com/TERM/T/topology.html" TargetMode="External"/><Relationship Id="rId4" Type="http://schemas.openxmlformats.org/officeDocument/2006/relationships/hyperlink" Target="https://www.webopedia.com/TERM/N/network.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3600"/>
            <a:ext cx="7772400" cy="1470025"/>
          </a:xfrm>
        </p:spPr>
        <p:txBody>
          <a:bodyPr/>
          <a:lstStyle/>
          <a:p>
            <a:r>
              <a:rPr lang="en-US" sz="3200" dirty="0" smtClean="0">
                <a:latin typeface="Arial" pitchFamily="34" charset="0"/>
                <a:cs typeface="Arial" pitchFamily="34" charset="0"/>
              </a:rPr>
              <a:t>Medium Access Control</a:t>
            </a:r>
            <a:r>
              <a:rPr lang="en-US" dirty="0" smtClean="0"/>
              <a:t> </a:t>
            </a:r>
            <a:r>
              <a:rPr lang="en-US" dirty="0"/>
              <a:t>(MAC)</a:t>
            </a:r>
          </a:p>
        </p:txBody>
      </p:sp>
      <p:sp>
        <p:nvSpPr>
          <p:cNvPr id="3" name="Subtitle 2"/>
          <p:cNvSpPr>
            <a:spLocks noGrp="1"/>
          </p:cNvSpPr>
          <p:nvPr>
            <p:ph type="subTitle" idx="1"/>
          </p:nvPr>
        </p:nvSpPr>
        <p:spPr/>
        <p:txBody>
          <a:bodyPr/>
          <a:lstStyle/>
          <a:p>
            <a:endParaRPr lang="en-US" dirty="0"/>
          </a:p>
        </p:txBody>
      </p:sp>
      <p:pic>
        <p:nvPicPr>
          <p:cNvPr id="11265" name="Picture 1" descr="C:\Data communication\unnamed.png"/>
          <p:cNvPicPr>
            <a:picLocks noChangeAspect="1" noChangeArrowheads="1"/>
          </p:cNvPicPr>
          <p:nvPr/>
        </p:nvPicPr>
        <p:blipFill>
          <a:blip r:embed="rId2" cstate="print"/>
          <a:srcRect/>
          <a:stretch>
            <a:fillRect/>
          </a:stretch>
        </p:blipFill>
        <p:spPr bwMode="auto">
          <a:xfrm>
            <a:off x="228601" y="457201"/>
            <a:ext cx="1676399" cy="1676399"/>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Diagram</a:t>
            </a:r>
            <a:endParaRPr lang="en-US" dirty="0"/>
          </a:p>
        </p:txBody>
      </p:sp>
      <p:sp>
        <p:nvSpPr>
          <p:cNvPr id="3" name="Content Placeholder 2"/>
          <p:cNvSpPr>
            <a:spLocks noGrp="1"/>
          </p:cNvSpPr>
          <p:nvPr>
            <p:ph idx="1"/>
          </p:nvPr>
        </p:nvSpPr>
        <p:spPr/>
        <p:txBody>
          <a:bodyPr/>
          <a:lstStyle/>
          <a:p>
            <a:endParaRPr lang="en-US"/>
          </a:p>
        </p:txBody>
      </p:sp>
      <p:pic>
        <p:nvPicPr>
          <p:cNvPr id="3074" name="Picture 2" descr="https://www.routemybrain.com/wp-content/uploads/2010/04/csma-cd.jpg"/>
          <p:cNvPicPr>
            <a:picLocks noChangeAspect="1" noChangeArrowheads="1"/>
          </p:cNvPicPr>
          <p:nvPr/>
        </p:nvPicPr>
        <p:blipFill>
          <a:blip r:embed="rId2" cstate="print"/>
          <a:srcRect/>
          <a:stretch>
            <a:fillRect/>
          </a:stretch>
        </p:blipFill>
        <p:spPr bwMode="auto">
          <a:xfrm>
            <a:off x="2209800" y="1676400"/>
            <a:ext cx="5715000" cy="50292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pitchFamily="34" charset="0"/>
                <a:cs typeface="Arial" pitchFamily="34" charset="0"/>
              </a:rPr>
              <a:t>Now how addressing takes place in ETHERNET</a:t>
            </a:r>
            <a:endParaRPr lang="en-US" sz="32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lgn="just"/>
            <a:r>
              <a:rPr lang="en-US" sz="2000" dirty="0" smtClean="0">
                <a:latin typeface="Arial" pitchFamily="34" charset="0"/>
                <a:cs typeface="Arial" pitchFamily="34" charset="0"/>
              </a:rPr>
              <a:t>The addressing in Ethernet takes place with MAC(medium access control) It is a 6 byte long or 48 bits. This address is of the physical Ethernet card or NIC(network information card ) which is installed on a system. This is called physical address as this address is programmed into the chip of network card.</a:t>
            </a:r>
          </a:p>
          <a:p>
            <a:pPr algn="just"/>
            <a:endParaRPr lang="en-US" sz="2000" dirty="0" smtClean="0">
              <a:latin typeface="Arial" pitchFamily="34" charset="0"/>
              <a:cs typeface="Arial" pitchFamily="34" charset="0"/>
            </a:endParaRPr>
          </a:p>
          <a:p>
            <a:pPr algn="just"/>
            <a:endParaRPr lang="en-US" sz="2000" dirty="0" smtClean="0">
              <a:latin typeface="Arial" pitchFamily="34" charset="0"/>
              <a:cs typeface="Arial" pitchFamily="34" charset="0"/>
            </a:endParaRPr>
          </a:p>
          <a:p>
            <a:pPr algn="just"/>
            <a:endParaRPr lang="en-US" sz="2000" dirty="0" smtClean="0">
              <a:latin typeface="Arial" pitchFamily="34" charset="0"/>
              <a:cs typeface="Arial" pitchFamily="34" charset="0"/>
            </a:endParaRPr>
          </a:p>
          <a:p>
            <a:pPr algn="just"/>
            <a:endParaRPr lang="en-US" sz="2000" dirty="0" smtClean="0">
              <a:latin typeface="Arial" pitchFamily="34" charset="0"/>
              <a:cs typeface="Arial" pitchFamily="34" charset="0"/>
            </a:endParaRPr>
          </a:p>
          <a:p>
            <a:pPr algn="just"/>
            <a:endParaRPr lang="en-US" sz="2000" dirty="0" smtClean="0">
              <a:latin typeface="Arial" pitchFamily="34" charset="0"/>
              <a:cs typeface="Arial" pitchFamily="34" charset="0"/>
            </a:endParaRPr>
          </a:p>
          <a:p>
            <a:pPr algn="just"/>
            <a:endParaRPr lang="en-US" sz="2000" dirty="0" smtClean="0">
              <a:latin typeface="Arial" pitchFamily="34" charset="0"/>
              <a:cs typeface="Arial" pitchFamily="34" charset="0"/>
            </a:endParaRPr>
          </a:p>
          <a:p>
            <a:pPr algn="just"/>
            <a:r>
              <a:rPr lang="en-US" sz="2000" dirty="0" smtClean="0">
                <a:latin typeface="Arial" pitchFamily="34" charset="0"/>
                <a:cs typeface="Arial" pitchFamily="34" charset="0"/>
              </a:rPr>
              <a:t>The initial 24 bits are for the Vendor which identifies that the card was manufactured by which vendor.</a:t>
            </a:r>
          </a:p>
          <a:p>
            <a:pPr algn="just"/>
            <a:endParaRPr lang="en-US" sz="2000" dirty="0">
              <a:latin typeface="Arial" pitchFamily="34" charset="0"/>
              <a:cs typeface="Arial" pitchFamily="34" charset="0"/>
            </a:endParaRPr>
          </a:p>
        </p:txBody>
      </p:sp>
      <p:pic>
        <p:nvPicPr>
          <p:cNvPr id="1026" name="Picture 2" descr="https://www.routemybrain.com/wp-content/uploads/2010/04/MAC.png"/>
          <p:cNvPicPr>
            <a:picLocks noChangeAspect="1" noChangeArrowheads="1"/>
          </p:cNvPicPr>
          <p:nvPr/>
        </p:nvPicPr>
        <p:blipFill>
          <a:blip r:embed="rId2" cstate="print"/>
          <a:srcRect/>
          <a:stretch>
            <a:fillRect/>
          </a:stretch>
        </p:blipFill>
        <p:spPr bwMode="auto">
          <a:xfrm>
            <a:off x="1143000" y="3429000"/>
            <a:ext cx="6781794" cy="17526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pitchFamily="34" charset="0"/>
                <a:cs typeface="Arial" pitchFamily="34" charset="0"/>
              </a:rPr>
              <a:t>The Ethernet frame</a:t>
            </a:r>
            <a:endParaRPr lang="en-US" sz="3200" dirty="0">
              <a:latin typeface="Arial" pitchFamily="34" charset="0"/>
              <a:cs typeface="Arial" pitchFamily="34" charset="0"/>
            </a:endParaRPr>
          </a:p>
        </p:txBody>
      </p:sp>
      <p:sp>
        <p:nvSpPr>
          <p:cNvPr id="3" name="Content Placeholder 2"/>
          <p:cNvSpPr>
            <a:spLocks noGrp="1"/>
          </p:cNvSpPr>
          <p:nvPr>
            <p:ph idx="1"/>
          </p:nvPr>
        </p:nvSpPr>
        <p:spPr/>
        <p:txBody>
          <a:bodyPr>
            <a:noAutofit/>
          </a:bodyPr>
          <a:lstStyle/>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The 64-bit preamble consists of alternating ones and zeros allowing the receiver to </a:t>
            </a:r>
            <a:r>
              <a:rPr lang="en-US" sz="2000" dirty="0" err="1" smtClean="0">
                <a:latin typeface="Arial" pitchFamily="34" charset="0"/>
                <a:cs typeface="Arial" pitchFamily="34" charset="0"/>
              </a:rPr>
              <a:t>synchronise</a:t>
            </a:r>
            <a:r>
              <a:rPr lang="en-US" sz="2000" dirty="0" smtClean="0">
                <a:latin typeface="Arial" pitchFamily="34" charset="0"/>
                <a:cs typeface="Arial" pitchFamily="34" charset="0"/>
              </a:rPr>
              <a:t> with the incoming signal. </a:t>
            </a:r>
          </a:p>
          <a:p>
            <a:r>
              <a:rPr lang="en-US" sz="2000" dirty="0" smtClean="0">
                <a:latin typeface="Arial" pitchFamily="34" charset="0"/>
                <a:cs typeface="Arial" pitchFamily="34" charset="0"/>
              </a:rPr>
              <a:t>This is followed by the header consisting of a 48-bit destination address, a 48-bit source address, and a 16-bit frame type. </a:t>
            </a:r>
          </a:p>
          <a:p>
            <a:r>
              <a:rPr lang="en-US" sz="2000" dirty="0" smtClean="0">
                <a:latin typeface="Arial" pitchFamily="34" charset="0"/>
                <a:cs typeface="Arial" pitchFamily="34" charset="0"/>
              </a:rPr>
              <a:t>The payload can vary in length from a minimum of 46 octets to a maximum of 1,500 octets. This is followed by a 32-bit CRC</a:t>
            </a:r>
          </a:p>
          <a:p>
            <a:pPr>
              <a:buNone/>
            </a:pPr>
            <a:r>
              <a:rPr lang="en-US" sz="2000" dirty="0" smtClean="0">
                <a:latin typeface="Arial" pitchFamily="34" charset="0"/>
                <a:cs typeface="Arial" pitchFamily="34" charset="0"/>
              </a:rPr>
              <a:t/>
            </a:r>
            <a:br>
              <a:rPr lang="en-US" sz="2000" dirty="0" smtClean="0">
                <a:latin typeface="Arial" pitchFamily="34" charset="0"/>
                <a:cs typeface="Arial" pitchFamily="34" charset="0"/>
              </a:rPr>
            </a:br>
            <a:endParaRPr lang="en-US" sz="2000" dirty="0">
              <a:latin typeface="Arial" pitchFamily="34" charset="0"/>
              <a:cs typeface="Arial" pitchFamily="34" charset="0"/>
            </a:endParaRPr>
          </a:p>
        </p:txBody>
      </p:sp>
      <p:pic>
        <p:nvPicPr>
          <p:cNvPr id="24578" name="Picture 2" descr="https://www.routemybrain.com/wp-content/uploads/2010/04/ethernet-frame.gif"/>
          <p:cNvPicPr>
            <a:picLocks noChangeAspect="1" noChangeArrowheads="1"/>
          </p:cNvPicPr>
          <p:nvPr/>
        </p:nvPicPr>
        <p:blipFill>
          <a:blip r:embed="rId2" cstate="print"/>
          <a:srcRect/>
          <a:stretch>
            <a:fillRect/>
          </a:stretch>
        </p:blipFill>
        <p:spPr bwMode="auto">
          <a:xfrm>
            <a:off x="1676400" y="1524000"/>
            <a:ext cx="6172200" cy="24384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pitchFamily="34" charset="0"/>
                <a:cs typeface="Arial" pitchFamily="34" charset="0"/>
              </a:rPr>
              <a:t>Token Ring </a:t>
            </a:r>
            <a:endParaRPr lang="en-US" sz="3200" dirty="0">
              <a:latin typeface="Arial" pitchFamily="34" charset="0"/>
              <a:cs typeface="Arial" pitchFamily="34" charset="0"/>
            </a:endParaRPr>
          </a:p>
        </p:txBody>
      </p:sp>
      <p:sp>
        <p:nvSpPr>
          <p:cNvPr id="3" name="Content Placeholder 2"/>
          <p:cNvSpPr>
            <a:spLocks noGrp="1"/>
          </p:cNvSpPr>
          <p:nvPr>
            <p:ph idx="1"/>
          </p:nvPr>
        </p:nvSpPr>
        <p:spPr>
          <a:xfrm>
            <a:off x="457200" y="1524000"/>
            <a:ext cx="8229600" cy="4602163"/>
          </a:xfrm>
        </p:spPr>
        <p:txBody>
          <a:bodyPr>
            <a:normAutofit/>
          </a:bodyPr>
          <a:lstStyle/>
          <a:p>
            <a:pPr algn="just"/>
            <a:r>
              <a:rPr lang="en-US" sz="2000" b="1" dirty="0" smtClean="0">
                <a:latin typeface="Arial" pitchFamily="34" charset="0"/>
                <a:cs typeface="Arial" pitchFamily="34" charset="0"/>
              </a:rPr>
              <a:t>Token Ring</a:t>
            </a:r>
            <a:r>
              <a:rPr lang="en-US" sz="2000" dirty="0" smtClean="0">
                <a:latin typeface="Arial" pitchFamily="34" charset="0"/>
                <a:cs typeface="Arial" pitchFamily="34" charset="0"/>
              </a:rPr>
              <a:t> is a </a:t>
            </a:r>
            <a:r>
              <a:rPr lang="en-US" sz="2000" b="1" dirty="0" smtClean="0">
                <a:latin typeface="Arial" pitchFamily="34" charset="0"/>
                <a:cs typeface="Arial" pitchFamily="34" charset="0"/>
              </a:rPr>
              <a:t>computer networking</a:t>
            </a:r>
            <a:r>
              <a:rPr lang="en-US" sz="2000" dirty="0" smtClean="0">
                <a:latin typeface="Arial" pitchFamily="34" charset="0"/>
                <a:cs typeface="Arial" pitchFamily="34" charset="0"/>
              </a:rPr>
              <a:t> technology used to build local area </a:t>
            </a:r>
            <a:r>
              <a:rPr lang="en-US" sz="2000" b="1" dirty="0" smtClean="0">
                <a:latin typeface="Arial" pitchFamily="34" charset="0"/>
                <a:cs typeface="Arial" pitchFamily="34" charset="0"/>
              </a:rPr>
              <a:t>networks</a:t>
            </a:r>
            <a:r>
              <a:rPr lang="en-US" sz="2000" dirty="0" smtClean="0">
                <a:latin typeface="Arial" pitchFamily="34" charset="0"/>
                <a:cs typeface="Arial" pitchFamily="34" charset="0"/>
              </a:rPr>
              <a:t>. </a:t>
            </a:r>
            <a:endParaRPr lang="en-US" sz="2000" dirty="0" smtClean="0">
              <a:latin typeface="Arial" pitchFamily="34" charset="0"/>
              <a:cs typeface="Arial" pitchFamily="34" charset="0"/>
            </a:endParaRPr>
          </a:p>
          <a:p>
            <a:pPr algn="just"/>
            <a:r>
              <a:rPr lang="en-US" sz="2000" dirty="0" smtClean="0">
                <a:latin typeface="Arial" pitchFamily="34" charset="0"/>
                <a:cs typeface="Arial" pitchFamily="34" charset="0"/>
              </a:rPr>
              <a:t>It </a:t>
            </a:r>
            <a:r>
              <a:rPr lang="en-US" sz="2000" dirty="0" smtClean="0">
                <a:latin typeface="Arial" pitchFamily="34" charset="0"/>
                <a:cs typeface="Arial" pitchFamily="34" charset="0"/>
              </a:rPr>
              <a:t>uses a special three-byte frame called a </a:t>
            </a:r>
            <a:r>
              <a:rPr lang="en-US" sz="2000" b="1" dirty="0" smtClean="0">
                <a:latin typeface="Arial" pitchFamily="34" charset="0"/>
                <a:cs typeface="Arial" pitchFamily="34" charset="0"/>
              </a:rPr>
              <a:t>token</a:t>
            </a:r>
            <a:r>
              <a:rPr lang="en-US" sz="2000" dirty="0" smtClean="0">
                <a:latin typeface="Arial" pitchFamily="34" charset="0"/>
                <a:cs typeface="Arial" pitchFamily="34" charset="0"/>
              </a:rPr>
              <a:t> that travels around a logical </a:t>
            </a:r>
            <a:r>
              <a:rPr lang="en-US" sz="2000" b="1" dirty="0" smtClean="0">
                <a:latin typeface="Arial" pitchFamily="34" charset="0"/>
                <a:cs typeface="Arial" pitchFamily="34" charset="0"/>
              </a:rPr>
              <a:t>ring</a:t>
            </a:r>
            <a:r>
              <a:rPr lang="en-US" sz="2000" dirty="0" smtClean="0">
                <a:latin typeface="Arial" pitchFamily="34" charset="0"/>
                <a:cs typeface="Arial" pitchFamily="34" charset="0"/>
              </a:rPr>
              <a:t> of workstations or servers.</a:t>
            </a:r>
          </a:p>
          <a:p>
            <a:pPr algn="just"/>
            <a:r>
              <a:rPr lang="en-US" sz="2000" dirty="0" smtClean="0">
                <a:latin typeface="Arial" pitchFamily="34" charset="0"/>
                <a:cs typeface="Arial" pitchFamily="34" charset="0"/>
              </a:rPr>
              <a:t>or</a:t>
            </a:r>
          </a:p>
          <a:p>
            <a:pPr algn="just"/>
            <a:r>
              <a:rPr lang="en-US" sz="2000" dirty="0" smtClean="0">
                <a:latin typeface="Arial" pitchFamily="34" charset="0"/>
                <a:cs typeface="Arial" pitchFamily="34" charset="0"/>
              </a:rPr>
              <a:t>Token ring (IEEE 802.5) is a communication protocol in a local area network (LAN) where all stations are connected in a ring topology and pass one or more tokens for channel acquisition. </a:t>
            </a:r>
            <a:endParaRPr lang="en-US" sz="2000" dirty="0" smtClean="0">
              <a:latin typeface="Arial" pitchFamily="34" charset="0"/>
              <a:cs typeface="Arial" pitchFamily="34" charset="0"/>
            </a:endParaRPr>
          </a:p>
          <a:p>
            <a:pPr algn="just"/>
            <a:r>
              <a:rPr lang="en-US" sz="2000" dirty="0" smtClean="0">
                <a:latin typeface="Arial" pitchFamily="34" charset="0"/>
                <a:cs typeface="Arial" pitchFamily="34" charset="0"/>
              </a:rPr>
              <a:t>A </a:t>
            </a:r>
            <a:r>
              <a:rPr lang="en-US" sz="2000" dirty="0" smtClean="0">
                <a:latin typeface="Arial" pitchFamily="34" charset="0"/>
                <a:cs typeface="Arial" pitchFamily="34" charset="0"/>
              </a:rPr>
              <a:t>token is a special frame of 3 bytes that circulates along the ring of stations</a:t>
            </a:r>
            <a:r>
              <a:rPr lang="en-US" sz="2000" dirty="0" smtClean="0">
                <a:latin typeface="Arial" pitchFamily="34" charset="0"/>
                <a:cs typeface="Arial" pitchFamily="34" charset="0"/>
              </a:rPr>
              <a:t>.</a:t>
            </a:r>
          </a:p>
          <a:p>
            <a:pPr algn="just"/>
            <a:r>
              <a:rPr lang="en-US" sz="2000" dirty="0" smtClean="0">
                <a:latin typeface="Arial" pitchFamily="34" charset="0"/>
                <a:cs typeface="Arial" pitchFamily="34" charset="0"/>
              </a:rPr>
              <a:t> </a:t>
            </a:r>
            <a:r>
              <a:rPr lang="en-US" sz="2000" dirty="0" smtClean="0">
                <a:latin typeface="Arial" pitchFamily="34" charset="0"/>
                <a:cs typeface="Arial" pitchFamily="34" charset="0"/>
              </a:rPr>
              <a:t>A station can send data frames only if it holds a token</a:t>
            </a:r>
            <a:r>
              <a:rPr lang="en-US" sz="2000" dirty="0" smtClean="0">
                <a:latin typeface="Arial" pitchFamily="34" charset="0"/>
                <a:cs typeface="Arial" pitchFamily="34" charset="0"/>
              </a:rPr>
              <a:t>.</a:t>
            </a:r>
          </a:p>
          <a:p>
            <a:pPr algn="just"/>
            <a:r>
              <a:rPr lang="en-US" sz="2000" dirty="0" smtClean="0">
                <a:latin typeface="Arial" pitchFamily="34" charset="0"/>
                <a:cs typeface="Arial" pitchFamily="34" charset="0"/>
              </a:rPr>
              <a:t> </a:t>
            </a:r>
            <a:r>
              <a:rPr lang="en-US" sz="2000" dirty="0" smtClean="0">
                <a:latin typeface="Arial" pitchFamily="34" charset="0"/>
                <a:cs typeface="Arial" pitchFamily="34" charset="0"/>
              </a:rPr>
              <a:t>The tokens are released on successful receipt of the data frame.</a:t>
            </a:r>
          </a:p>
          <a:p>
            <a:pPr algn="just"/>
            <a:endParaRPr lang="en-US" sz="20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7890" name="Picture 2" descr="tokenrng.gif"/>
          <p:cNvPicPr>
            <a:picLocks noChangeAspect="1" noChangeArrowheads="1"/>
          </p:cNvPicPr>
          <p:nvPr/>
        </p:nvPicPr>
        <p:blipFill>
          <a:blip r:embed="rId2" cstate="print"/>
          <a:srcRect/>
          <a:stretch>
            <a:fillRect/>
          </a:stretch>
        </p:blipFill>
        <p:spPr bwMode="auto">
          <a:xfrm>
            <a:off x="2133600" y="1600200"/>
            <a:ext cx="4495800" cy="4098736"/>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2" descr="Token Ring Network - an overview | ScienceDirect Topics"/>
          <p:cNvPicPr>
            <a:picLocks noGrp="1" noChangeAspect="1" noChangeArrowheads="1"/>
          </p:cNvPicPr>
          <p:nvPr>
            <p:ph idx="1"/>
          </p:nvPr>
        </p:nvPicPr>
        <p:blipFill>
          <a:blip r:embed="rId2" cstate="print"/>
          <a:srcRect/>
          <a:stretch>
            <a:fillRect/>
          </a:stretch>
        </p:blipFill>
        <p:spPr bwMode="auto">
          <a:xfrm>
            <a:off x="762000" y="1752600"/>
            <a:ext cx="3655888" cy="2667000"/>
          </a:xfrm>
          <a:prstGeom prst="rect">
            <a:avLst/>
          </a:prstGeom>
          <a:noFill/>
        </p:spPr>
      </p:pic>
      <p:pic>
        <p:nvPicPr>
          <p:cNvPr id="36866" name="Picture 2" descr="What is Token-Ring Network? Webopedia Definition"/>
          <p:cNvPicPr>
            <a:picLocks noChangeAspect="1" noChangeArrowheads="1"/>
          </p:cNvPicPr>
          <p:nvPr/>
        </p:nvPicPr>
        <p:blipFill>
          <a:blip r:embed="rId3" cstate="print"/>
          <a:srcRect/>
          <a:stretch>
            <a:fillRect/>
          </a:stretch>
        </p:blipFill>
        <p:spPr bwMode="auto">
          <a:xfrm>
            <a:off x="4572000" y="1524000"/>
            <a:ext cx="4070615" cy="2971800"/>
          </a:xfrm>
          <a:prstGeom prst="rect">
            <a:avLst/>
          </a:prstGeom>
          <a:noFill/>
        </p:spPr>
      </p:pic>
      <p:sp>
        <p:nvSpPr>
          <p:cNvPr id="6" name="Rectangle 5"/>
          <p:cNvSpPr/>
          <p:nvPr/>
        </p:nvSpPr>
        <p:spPr>
          <a:xfrm>
            <a:off x="457200" y="4648200"/>
            <a:ext cx="8686800" cy="1631216"/>
          </a:xfrm>
          <a:prstGeom prst="rect">
            <a:avLst/>
          </a:prstGeom>
        </p:spPr>
        <p:txBody>
          <a:bodyPr wrap="square">
            <a:spAutoFit/>
          </a:bodyPr>
          <a:lstStyle/>
          <a:p>
            <a:pPr algn="just">
              <a:buFont typeface="Arial" pitchFamily="34" charset="0"/>
              <a:buChar char="•"/>
            </a:pPr>
            <a:r>
              <a:rPr lang="en-US" sz="2000" dirty="0" smtClean="0">
                <a:latin typeface="Arial" pitchFamily="34" charset="0"/>
                <a:cs typeface="Arial" pitchFamily="34" charset="0"/>
              </a:rPr>
              <a:t>A type of </a:t>
            </a:r>
            <a:r>
              <a:rPr lang="en-US" sz="2000" dirty="0" smtClean="0">
                <a:latin typeface="Arial" pitchFamily="34" charset="0"/>
                <a:cs typeface="Arial" pitchFamily="34" charset="0"/>
                <a:hlinkClick r:id="rId4"/>
              </a:rPr>
              <a:t>computer</a:t>
            </a:r>
            <a:r>
              <a:rPr lang="en-US" sz="2000" dirty="0" smtClean="0">
                <a:latin typeface="Arial" pitchFamily="34" charset="0"/>
                <a:cs typeface="Arial" pitchFamily="34" charset="0"/>
              </a:rPr>
              <a:t> </a:t>
            </a:r>
            <a:r>
              <a:rPr lang="en-US" sz="2000" dirty="0" smtClean="0">
                <a:latin typeface="Arial" pitchFamily="34" charset="0"/>
                <a:cs typeface="Arial" pitchFamily="34" charset="0"/>
                <a:hlinkClick r:id="rId5"/>
              </a:rPr>
              <a:t>network</a:t>
            </a:r>
            <a:r>
              <a:rPr lang="en-US" sz="2000" dirty="0" smtClean="0">
                <a:latin typeface="Arial" pitchFamily="34" charset="0"/>
                <a:cs typeface="Arial" pitchFamily="34" charset="0"/>
              </a:rPr>
              <a:t> in which all the computers are arranged (schematically) in a circle. </a:t>
            </a:r>
            <a:endParaRPr lang="en-US" sz="2000" dirty="0" smtClean="0">
              <a:latin typeface="Arial" pitchFamily="34" charset="0"/>
              <a:cs typeface="Arial" pitchFamily="34" charset="0"/>
            </a:endParaRPr>
          </a:p>
          <a:p>
            <a:pPr algn="just">
              <a:buFont typeface="Arial" pitchFamily="34" charset="0"/>
              <a:buChar char="•"/>
            </a:pPr>
            <a:r>
              <a:rPr lang="en-US" sz="2000" dirty="0" smtClean="0">
                <a:latin typeface="Arial" pitchFamily="34" charset="0"/>
                <a:cs typeface="Arial" pitchFamily="34" charset="0"/>
              </a:rPr>
              <a:t>A</a:t>
            </a:r>
            <a:r>
              <a:rPr lang="en-US" sz="2000" dirty="0" smtClean="0">
                <a:latin typeface="Arial" pitchFamily="34" charset="0"/>
                <a:cs typeface="Arial" pitchFamily="34" charset="0"/>
              </a:rPr>
              <a:t> </a:t>
            </a:r>
            <a:r>
              <a:rPr lang="en-US" sz="2000" i="1" dirty="0" smtClean="0">
                <a:latin typeface="Arial" pitchFamily="34" charset="0"/>
                <a:cs typeface="Arial" pitchFamily="34" charset="0"/>
                <a:hlinkClick r:id="rId6"/>
              </a:rPr>
              <a:t>token</a:t>
            </a:r>
            <a:r>
              <a:rPr lang="en-US" sz="2000" dirty="0" smtClean="0">
                <a:latin typeface="Arial" pitchFamily="34" charset="0"/>
                <a:cs typeface="Arial" pitchFamily="34" charset="0"/>
              </a:rPr>
              <a:t>, which is a special bit pattern, travels around the circle. </a:t>
            </a:r>
            <a:endParaRPr lang="en-US" sz="2000" dirty="0" smtClean="0">
              <a:latin typeface="Arial" pitchFamily="34" charset="0"/>
              <a:cs typeface="Arial" pitchFamily="34" charset="0"/>
            </a:endParaRPr>
          </a:p>
          <a:p>
            <a:pPr algn="just">
              <a:buFont typeface="Arial" pitchFamily="34" charset="0"/>
              <a:buChar char="•"/>
            </a:pPr>
            <a:r>
              <a:rPr lang="en-US" sz="2000" dirty="0" smtClean="0">
                <a:latin typeface="Arial" pitchFamily="34" charset="0"/>
                <a:cs typeface="Arial" pitchFamily="34" charset="0"/>
              </a:rPr>
              <a:t>To </a:t>
            </a:r>
            <a:r>
              <a:rPr lang="en-US" sz="2000" dirty="0" smtClean="0">
                <a:latin typeface="Arial" pitchFamily="34" charset="0"/>
                <a:cs typeface="Arial" pitchFamily="34" charset="0"/>
              </a:rPr>
              <a:t>send a message, a computer catches the token, attaches a message to it, and then lets it continue to travel around the network</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normAutofit fontScale="90000"/>
          </a:bodyPr>
          <a:lstStyle/>
          <a:p>
            <a:r>
              <a:rPr lang="en-US" sz="3200" b="1" dirty="0" smtClean="0">
                <a:latin typeface="Arial" pitchFamily="34" charset="0"/>
                <a:cs typeface="Arial" pitchFamily="34" charset="0"/>
              </a:rPr>
              <a:t>Token Passing Mechanism in Token Ring</a:t>
            </a:r>
            <a:br>
              <a:rPr lang="en-US" sz="3200" b="1" dirty="0" smtClean="0">
                <a:latin typeface="Arial" pitchFamily="34" charset="0"/>
                <a:cs typeface="Arial" pitchFamily="34" charset="0"/>
              </a:rPr>
            </a:br>
            <a:endParaRPr lang="en-US" sz="3200" dirty="0">
              <a:latin typeface="Arial" pitchFamily="34" charset="0"/>
              <a:cs typeface="Arial" pitchFamily="34" charset="0"/>
            </a:endParaRPr>
          </a:p>
        </p:txBody>
      </p:sp>
      <p:sp>
        <p:nvSpPr>
          <p:cNvPr id="3" name="Content Placeholder 2"/>
          <p:cNvSpPr>
            <a:spLocks noGrp="1"/>
          </p:cNvSpPr>
          <p:nvPr>
            <p:ph idx="1"/>
          </p:nvPr>
        </p:nvSpPr>
        <p:spPr>
          <a:xfrm>
            <a:off x="457200" y="838200"/>
            <a:ext cx="8229600" cy="5287963"/>
          </a:xfrm>
        </p:spPr>
        <p:txBody>
          <a:bodyPr>
            <a:normAutofit/>
          </a:bodyPr>
          <a:lstStyle/>
          <a:p>
            <a:pPr algn="just"/>
            <a:r>
              <a:rPr lang="en-US" sz="2000" dirty="0" smtClean="0">
                <a:latin typeface="Arial" pitchFamily="34" charset="0"/>
                <a:cs typeface="Arial" pitchFamily="34" charset="0"/>
              </a:rPr>
              <a:t>If a station has a frame to transmit when it receives a token, it sends the frame and then passes the token to the next station; otherwise it simply passes the token to the next station. </a:t>
            </a:r>
          </a:p>
          <a:p>
            <a:pPr algn="just"/>
            <a:r>
              <a:rPr lang="en-US" sz="2000" dirty="0" smtClean="0">
                <a:latin typeface="Arial" pitchFamily="34" charset="0"/>
                <a:cs typeface="Arial" pitchFamily="34" charset="0"/>
              </a:rPr>
              <a:t>Passing the token means receiving the token from the preceding station and transmitting to the successor station. </a:t>
            </a:r>
          </a:p>
          <a:p>
            <a:pPr algn="just"/>
            <a:r>
              <a:rPr lang="en-US" sz="2000" dirty="0" smtClean="0">
                <a:latin typeface="Arial" pitchFamily="34" charset="0"/>
                <a:cs typeface="Arial" pitchFamily="34" charset="0"/>
              </a:rPr>
              <a:t>The data flow is unidirectional in the direction of the token passing. In order that tokens are not circulated infinitely, they are removed from the network once their purpose is completed.</a:t>
            </a:r>
            <a:endParaRPr lang="en-US" sz="2000" dirty="0">
              <a:latin typeface="Arial" pitchFamily="34" charset="0"/>
              <a:cs typeface="Arial" pitchFamily="34" charset="0"/>
            </a:endParaRPr>
          </a:p>
        </p:txBody>
      </p:sp>
      <p:pic>
        <p:nvPicPr>
          <p:cNvPr id="25602" name="Picture 2" descr="https://www.tutorialspoint.com/assets/questions/media/23100/token_passing_mechanism_token_ring.jpg"/>
          <p:cNvPicPr>
            <a:picLocks noChangeAspect="1" noChangeArrowheads="1"/>
          </p:cNvPicPr>
          <p:nvPr/>
        </p:nvPicPr>
        <p:blipFill>
          <a:blip r:embed="rId2" cstate="print"/>
          <a:srcRect/>
          <a:stretch>
            <a:fillRect/>
          </a:stretch>
        </p:blipFill>
        <p:spPr bwMode="auto">
          <a:xfrm>
            <a:off x="1981200" y="3505200"/>
            <a:ext cx="5153025" cy="3076575"/>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90600"/>
            <a:ext cx="8229600" cy="1143000"/>
          </a:xfrm>
        </p:spPr>
        <p:txBody>
          <a:bodyPr>
            <a:normAutofit fontScale="90000"/>
          </a:bodyPr>
          <a:lstStyle/>
          <a:p>
            <a:r>
              <a:rPr lang="en-US" dirty="0" smtClean="0"/>
              <a:t>Fiber Distributed Data Interface (</a:t>
            </a:r>
            <a:r>
              <a:rPr lang="en-US" b="1" dirty="0" smtClean="0"/>
              <a:t>FDDI</a:t>
            </a:r>
            <a:r>
              <a:rPr lang="en-US" dirty="0" smtClean="0"/>
              <a:t>)</a:t>
            </a:r>
            <a:endParaRPr lang="en-US" dirty="0"/>
          </a:p>
        </p:txBody>
      </p:sp>
      <p:sp>
        <p:nvSpPr>
          <p:cNvPr id="3" name="Content Placeholder 2"/>
          <p:cNvSpPr>
            <a:spLocks noGrp="1"/>
          </p:cNvSpPr>
          <p:nvPr>
            <p:ph idx="1"/>
          </p:nvPr>
        </p:nvSpPr>
        <p:spPr>
          <a:xfrm>
            <a:off x="457200" y="2286000"/>
            <a:ext cx="8229600" cy="3840163"/>
          </a:xfrm>
        </p:spPr>
        <p:txBody>
          <a:bodyPr>
            <a:normAutofit/>
          </a:bodyPr>
          <a:lstStyle/>
          <a:p>
            <a:r>
              <a:rPr lang="en-US" sz="2000" dirty="0" smtClean="0">
                <a:latin typeface="Arial" pitchFamily="34" charset="0"/>
                <a:cs typeface="Arial" pitchFamily="34" charset="0"/>
              </a:rPr>
              <a:t>Fiber Distributed Data Interface (</a:t>
            </a:r>
            <a:r>
              <a:rPr lang="en-US" sz="2000" b="1" dirty="0" smtClean="0">
                <a:latin typeface="Arial" pitchFamily="34" charset="0"/>
                <a:cs typeface="Arial" pitchFamily="34" charset="0"/>
              </a:rPr>
              <a:t>FDDI</a:t>
            </a:r>
            <a:r>
              <a:rPr lang="en-US" sz="2000" dirty="0" smtClean="0">
                <a:latin typeface="Arial" pitchFamily="34" charset="0"/>
                <a:cs typeface="Arial" pitchFamily="34" charset="0"/>
              </a:rPr>
              <a:t>) is a set of </a:t>
            </a:r>
            <a:r>
              <a:rPr lang="en-IN" sz="2000" dirty="0" smtClean="0"/>
              <a:t>American National Standards </a:t>
            </a:r>
            <a:r>
              <a:rPr lang="en-IN" sz="2000" dirty="0" smtClean="0"/>
              <a:t>Institute(</a:t>
            </a:r>
            <a:r>
              <a:rPr lang="en-US" sz="2000" dirty="0" smtClean="0">
                <a:latin typeface="Arial" pitchFamily="34" charset="0"/>
                <a:cs typeface="Arial" pitchFamily="34" charset="0"/>
              </a:rPr>
              <a:t>ANSI) </a:t>
            </a:r>
            <a:r>
              <a:rPr lang="en-US" sz="2000" dirty="0" smtClean="0">
                <a:latin typeface="Arial" pitchFamily="34" charset="0"/>
                <a:cs typeface="Arial" pitchFamily="34" charset="0"/>
              </a:rPr>
              <a:t>and ISO standards for transmission of data in local area </a:t>
            </a:r>
            <a:r>
              <a:rPr lang="en-US" sz="2000" b="1" dirty="0" smtClean="0">
                <a:latin typeface="Arial" pitchFamily="34" charset="0"/>
                <a:cs typeface="Arial" pitchFamily="34" charset="0"/>
              </a:rPr>
              <a:t>network</a:t>
            </a:r>
            <a:r>
              <a:rPr lang="en-US" sz="2000" dirty="0" smtClean="0">
                <a:latin typeface="Arial" pitchFamily="34" charset="0"/>
                <a:cs typeface="Arial" pitchFamily="34" charset="0"/>
              </a:rPr>
              <a:t> (LAN) over fiber optic cables</a:t>
            </a:r>
            <a:r>
              <a:rPr lang="en-US" sz="2000" dirty="0" smtClean="0">
                <a:latin typeface="Arial" pitchFamily="34" charset="0"/>
                <a:cs typeface="Arial" pitchFamily="34" charset="0"/>
              </a:rPr>
              <a:t>.</a:t>
            </a:r>
          </a:p>
          <a:p>
            <a:r>
              <a:rPr lang="en-US" sz="2000" dirty="0" smtClean="0">
                <a:latin typeface="Arial" pitchFamily="34" charset="0"/>
                <a:cs typeface="Arial" pitchFamily="34" charset="0"/>
              </a:rPr>
              <a:t> </a:t>
            </a:r>
            <a:r>
              <a:rPr lang="en-US" sz="2000" dirty="0" smtClean="0">
                <a:latin typeface="Arial" pitchFamily="34" charset="0"/>
                <a:cs typeface="Arial" pitchFamily="34" charset="0"/>
              </a:rPr>
              <a:t>It is applicable in large LANs that can extend up to 200 kilometers in diameter</a:t>
            </a:r>
            <a:r>
              <a:rPr lang="en-US" sz="2000" dirty="0" smtClean="0">
                <a:latin typeface="Arial" pitchFamily="34" charset="0"/>
                <a:cs typeface="Arial" pitchFamily="34" charset="0"/>
              </a:rPr>
              <a:t>.</a:t>
            </a:r>
          </a:p>
          <a:p>
            <a:endParaRPr lang="en-US" sz="20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Features</a:t>
            </a:r>
            <a:br>
              <a:rPr lang="en-US" b="1" dirty="0" smtClean="0"/>
            </a:br>
            <a:endParaRPr lang="en-US" dirty="0"/>
          </a:p>
        </p:txBody>
      </p:sp>
      <p:sp>
        <p:nvSpPr>
          <p:cNvPr id="3" name="Content Placeholder 2"/>
          <p:cNvSpPr>
            <a:spLocks noGrp="1"/>
          </p:cNvSpPr>
          <p:nvPr>
            <p:ph idx="1"/>
          </p:nvPr>
        </p:nvSpPr>
        <p:spPr/>
        <p:txBody>
          <a:bodyPr>
            <a:noAutofit/>
          </a:bodyPr>
          <a:lstStyle/>
          <a:p>
            <a:pPr algn="just"/>
            <a:r>
              <a:rPr lang="en-US" sz="2000" dirty="0" smtClean="0">
                <a:latin typeface="Arial" pitchFamily="34" charset="0"/>
                <a:cs typeface="Arial" pitchFamily="34" charset="0"/>
              </a:rPr>
              <a:t>FDDI uses optical fiber as its physical medium.</a:t>
            </a:r>
          </a:p>
          <a:p>
            <a:pPr algn="just"/>
            <a:r>
              <a:rPr lang="en-US" sz="2000" dirty="0" smtClean="0">
                <a:latin typeface="Arial" pitchFamily="34" charset="0"/>
                <a:cs typeface="Arial" pitchFamily="34" charset="0"/>
              </a:rPr>
              <a:t>It operates in the physical and medium access control (MAC layer) of the Open Systems Interconnection (OSI) network model.</a:t>
            </a:r>
          </a:p>
          <a:p>
            <a:pPr algn="just"/>
            <a:r>
              <a:rPr lang="en-US" sz="2000" dirty="0" smtClean="0">
                <a:latin typeface="Arial" pitchFamily="34" charset="0"/>
                <a:cs typeface="Arial" pitchFamily="34" charset="0"/>
              </a:rPr>
              <a:t>It provides high data rate of 100 Mbps and can support thousands of users.</a:t>
            </a:r>
          </a:p>
          <a:p>
            <a:pPr algn="just"/>
            <a:r>
              <a:rPr lang="en-US" sz="2000" dirty="0" smtClean="0">
                <a:latin typeface="Arial" pitchFamily="34" charset="0"/>
                <a:cs typeface="Arial" pitchFamily="34" charset="0"/>
              </a:rPr>
              <a:t>It is used in LANs up to 200 kilometers for long distance voice and multimedia communication.</a:t>
            </a:r>
          </a:p>
          <a:p>
            <a:pPr algn="just"/>
            <a:r>
              <a:rPr lang="en-US" sz="2000" dirty="0" smtClean="0">
                <a:latin typeface="Arial" pitchFamily="34" charset="0"/>
                <a:cs typeface="Arial" pitchFamily="34" charset="0"/>
              </a:rPr>
              <a:t>It uses ring based token passing mechanism and is derived from IEEE 802.4 token bus standard.</a:t>
            </a:r>
          </a:p>
          <a:p>
            <a:pPr algn="just"/>
            <a:r>
              <a:rPr lang="en-US" sz="2000" dirty="0" smtClean="0">
                <a:latin typeface="Arial" pitchFamily="34" charset="0"/>
                <a:cs typeface="Arial" pitchFamily="34" charset="0"/>
              </a:rPr>
              <a:t>It contains two token rings, a primary ring for data and token transmission and a secondary ring that provides backup if the primary ring fails.</a:t>
            </a:r>
          </a:p>
          <a:p>
            <a:pPr algn="just"/>
            <a:r>
              <a:rPr lang="en-US" sz="2000" dirty="0" smtClean="0">
                <a:latin typeface="Arial" pitchFamily="34" charset="0"/>
                <a:cs typeface="Arial" pitchFamily="34" charset="0"/>
              </a:rPr>
              <a:t>FDDI technology can also be used as a backbone for a wide area network (WAN).</a:t>
            </a:r>
          </a:p>
          <a:p>
            <a:pPr algn="just"/>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
            </a:r>
            <a:r>
              <a:rPr lang="en-US" dirty="0" smtClean="0"/>
              <a:t>iagram</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https://www.tutorialspoint.com/assets/questions/media/23101/fddi.jpg"/>
          <p:cNvPicPr>
            <a:picLocks noChangeAspect="1" noChangeArrowheads="1"/>
          </p:cNvPicPr>
          <p:nvPr/>
        </p:nvPicPr>
        <p:blipFill>
          <a:blip r:embed="rId2" cstate="print"/>
          <a:srcRect/>
          <a:stretch>
            <a:fillRect/>
          </a:stretch>
        </p:blipFill>
        <p:spPr bwMode="auto">
          <a:xfrm>
            <a:off x="1676400" y="1143000"/>
            <a:ext cx="6019800" cy="57150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000" dirty="0">
                <a:latin typeface="Arial" pitchFamily="34" charset="0"/>
                <a:cs typeface="Arial" pitchFamily="34" charset="0"/>
              </a:rPr>
              <a:t>The medium access control (MAC) is a </a:t>
            </a:r>
            <a:r>
              <a:rPr lang="en-US" sz="2000" dirty="0" err="1">
                <a:latin typeface="Arial" pitchFamily="34" charset="0"/>
                <a:cs typeface="Arial" pitchFamily="34" charset="0"/>
              </a:rPr>
              <a:t>sublayer</a:t>
            </a:r>
            <a:r>
              <a:rPr lang="en-US" sz="2000" dirty="0">
                <a:latin typeface="Arial" pitchFamily="34" charset="0"/>
                <a:cs typeface="Arial" pitchFamily="34" charset="0"/>
              </a:rPr>
              <a:t> of the data link layer of the open system interconnections (OSI) reference model for data transmission. </a:t>
            </a:r>
            <a:endParaRPr lang="en-US" sz="2000" dirty="0" smtClean="0">
              <a:latin typeface="Arial" pitchFamily="34" charset="0"/>
              <a:cs typeface="Arial" pitchFamily="34" charset="0"/>
            </a:endParaRPr>
          </a:p>
          <a:p>
            <a:pPr algn="just"/>
            <a:r>
              <a:rPr lang="en-US" sz="2000" dirty="0" smtClean="0">
                <a:latin typeface="Arial" pitchFamily="34" charset="0"/>
                <a:cs typeface="Arial" pitchFamily="34" charset="0"/>
              </a:rPr>
              <a:t>It </a:t>
            </a:r>
            <a:r>
              <a:rPr lang="en-US" sz="2000" dirty="0">
                <a:latin typeface="Arial" pitchFamily="34" charset="0"/>
                <a:cs typeface="Arial" pitchFamily="34" charset="0"/>
              </a:rPr>
              <a:t>is responsible for flow control and multiplexing for transmission medium. </a:t>
            </a:r>
            <a:endParaRPr lang="en-US" sz="2000" dirty="0" smtClean="0">
              <a:latin typeface="Arial" pitchFamily="34" charset="0"/>
              <a:cs typeface="Arial" pitchFamily="34" charset="0"/>
            </a:endParaRPr>
          </a:p>
          <a:p>
            <a:pPr algn="just"/>
            <a:r>
              <a:rPr lang="en-US" sz="2000" dirty="0" smtClean="0">
                <a:latin typeface="Arial" pitchFamily="34" charset="0"/>
                <a:cs typeface="Arial" pitchFamily="34" charset="0"/>
              </a:rPr>
              <a:t>It </a:t>
            </a:r>
            <a:r>
              <a:rPr lang="en-US" sz="2000" dirty="0">
                <a:latin typeface="Arial" pitchFamily="34" charset="0"/>
                <a:cs typeface="Arial" pitchFamily="34" charset="0"/>
              </a:rPr>
              <a:t>controls the transmission of data packets via remotely shared channels</a:t>
            </a:r>
            <a:r>
              <a:rPr lang="en-US" sz="2000" dirty="0" smtClean="0">
                <a:latin typeface="Arial" pitchFamily="34" charset="0"/>
                <a:cs typeface="Arial" pitchFamily="34" charset="0"/>
              </a:rPr>
              <a:t>.</a:t>
            </a:r>
          </a:p>
          <a:p>
            <a:pPr algn="just"/>
            <a:r>
              <a:rPr lang="en-US" sz="2000" dirty="0" smtClean="0">
                <a:latin typeface="Arial" pitchFamily="34" charset="0"/>
                <a:cs typeface="Arial" pitchFamily="34" charset="0"/>
              </a:rPr>
              <a:t> </a:t>
            </a:r>
            <a:r>
              <a:rPr lang="en-US" sz="2000" dirty="0">
                <a:latin typeface="Arial" pitchFamily="34" charset="0"/>
                <a:cs typeface="Arial" pitchFamily="34" charset="0"/>
              </a:rPr>
              <a:t>It sends data over the network interface </a:t>
            </a:r>
            <a:r>
              <a:rPr lang="en-US" sz="2000" dirty="0" smtClean="0">
                <a:latin typeface="Arial" pitchFamily="34" charset="0"/>
                <a:cs typeface="Arial" pitchFamily="34" charset="0"/>
              </a:rPr>
              <a:t>card(NIC).</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Frame Format</a:t>
            </a:r>
            <a:br>
              <a:rPr lang="en-US" b="1" dirty="0" smtClean="0"/>
            </a:br>
            <a:endParaRPr lang="en-US" dirty="0"/>
          </a:p>
        </p:txBody>
      </p:sp>
      <p:sp>
        <p:nvSpPr>
          <p:cNvPr id="3" name="Content Placeholder 2"/>
          <p:cNvSpPr>
            <a:spLocks noGrp="1"/>
          </p:cNvSpPr>
          <p:nvPr>
            <p:ph idx="1"/>
          </p:nvPr>
        </p:nvSpPr>
        <p:spPr/>
        <p:txBody>
          <a:bodyPr/>
          <a:lstStyle/>
          <a:p>
            <a:endParaRPr lang="en-US"/>
          </a:p>
        </p:txBody>
      </p:sp>
      <p:pic>
        <p:nvPicPr>
          <p:cNvPr id="35842" name="Picture 2" descr="https://www.tutorialspoint.com/assets/questions/media/23101/fddi_frame_format.jpg"/>
          <p:cNvPicPr>
            <a:picLocks noChangeAspect="1" noChangeArrowheads="1"/>
          </p:cNvPicPr>
          <p:nvPr/>
        </p:nvPicPr>
        <p:blipFill>
          <a:blip r:embed="rId2" cstate="print"/>
          <a:srcRect/>
          <a:stretch>
            <a:fillRect/>
          </a:stretch>
        </p:blipFill>
        <p:spPr bwMode="auto">
          <a:xfrm>
            <a:off x="838200" y="2133600"/>
            <a:ext cx="7396068" cy="35814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smtClean="0">
                <a:latin typeface="Arial" pitchFamily="34" charset="0"/>
                <a:cs typeface="Arial" pitchFamily="34" charset="0"/>
              </a:rPr>
              <a:t>The fields of an FDDI frame are −</a:t>
            </a:r>
          </a:p>
          <a:p>
            <a:r>
              <a:rPr lang="en-US" sz="2000" b="1" dirty="0" smtClean="0">
                <a:latin typeface="Arial" pitchFamily="34" charset="0"/>
                <a:cs typeface="Arial" pitchFamily="34" charset="0"/>
              </a:rPr>
              <a:t>Preamble:</a:t>
            </a:r>
            <a:r>
              <a:rPr lang="en-US" sz="2000" dirty="0" smtClean="0">
                <a:latin typeface="Arial" pitchFamily="34" charset="0"/>
                <a:cs typeface="Arial" pitchFamily="34" charset="0"/>
              </a:rPr>
              <a:t> 1 byte for synchronization.</a:t>
            </a:r>
          </a:p>
          <a:p>
            <a:r>
              <a:rPr lang="en-US" sz="2000" b="1" dirty="0" smtClean="0">
                <a:latin typeface="Arial" pitchFamily="34" charset="0"/>
                <a:cs typeface="Arial" pitchFamily="34" charset="0"/>
              </a:rPr>
              <a:t>Start Delimiter:</a:t>
            </a:r>
            <a:r>
              <a:rPr lang="en-US" sz="2000" dirty="0" smtClean="0">
                <a:latin typeface="Arial" pitchFamily="34" charset="0"/>
                <a:cs typeface="Arial" pitchFamily="34" charset="0"/>
              </a:rPr>
              <a:t> 1 byte that marks the beginning of the frame.</a:t>
            </a:r>
          </a:p>
          <a:p>
            <a:r>
              <a:rPr lang="en-US" sz="2000" b="1" dirty="0" smtClean="0">
                <a:latin typeface="Arial" pitchFamily="34" charset="0"/>
                <a:cs typeface="Arial" pitchFamily="34" charset="0"/>
              </a:rPr>
              <a:t>Frame Control:</a:t>
            </a:r>
            <a:r>
              <a:rPr lang="en-US" sz="2000" dirty="0" smtClean="0">
                <a:latin typeface="Arial" pitchFamily="34" charset="0"/>
                <a:cs typeface="Arial" pitchFamily="34" charset="0"/>
              </a:rPr>
              <a:t> 1 byte that specifies whether this is a data frame or control frame.</a:t>
            </a:r>
          </a:p>
          <a:p>
            <a:r>
              <a:rPr lang="en-US" sz="2000" b="1" dirty="0" smtClean="0">
                <a:latin typeface="Arial" pitchFamily="34" charset="0"/>
                <a:cs typeface="Arial" pitchFamily="34" charset="0"/>
              </a:rPr>
              <a:t>Destination Address:</a:t>
            </a:r>
            <a:r>
              <a:rPr lang="en-US" sz="2000" dirty="0" smtClean="0">
                <a:latin typeface="Arial" pitchFamily="34" charset="0"/>
                <a:cs typeface="Arial" pitchFamily="34" charset="0"/>
              </a:rPr>
              <a:t> 2-6 bytes that specifies address of destination station.</a:t>
            </a:r>
          </a:p>
          <a:p>
            <a:r>
              <a:rPr lang="en-US" sz="2000" b="1" dirty="0" smtClean="0">
                <a:latin typeface="Arial" pitchFamily="34" charset="0"/>
                <a:cs typeface="Arial" pitchFamily="34" charset="0"/>
              </a:rPr>
              <a:t>Source Address:</a:t>
            </a:r>
            <a:r>
              <a:rPr lang="en-US" sz="2000" dirty="0" smtClean="0">
                <a:latin typeface="Arial" pitchFamily="34" charset="0"/>
                <a:cs typeface="Arial" pitchFamily="34" charset="0"/>
              </a:rPr>
              <a:t> 2-6 bytes that specifies address of source station.</a:t>
            </a:r>
          </a:p>
          <a:p>
            <a:r>
              <a:rPr lang="en-US" sz="2000" b="1" dirty="0" smtClean="0">
                <a:latin typeface="Arial" pitchFamily="34" charset="0"/>
                <a:cs typeface="Arial" pitchFamily="34" charset="0"/>
              </a:rPr>
              <a:t>Payload:</a:t>
            </a:r>
            <a:r>
              <a:rPr lang="en-US" sz="2000" dirty="0" smtClean="0">
                <a:latin typeface="Arial" pitchFamily="34" charset="0"/>
                <a:cs typeface="Arial" pitchFamily="34" charset="0"/>
              </a:rPr>
              <a:t> A variable length field that carries the data from the network layer.</a:t>
            </a:r>
          </a:p>
          <a:p>
            <a:r>
              <a:rPr lang="en-US" sz="2000" b="1" dirty="0" smtClean="0">
                <a:latin typeface="Arial" pitchFamily="34" charset="0"/>
                <a:cs typeface="Arial" pitchFamily="34" charset="0"/>
              </a:rPr>
              <a:t>Checksum:</a:t>
            </a:r>
            <a:r>
              <a:rPr lang="en-US" sz="2000" dirty="0" smtClean="0">
                <a:latin typeface="Arial" pitchFamily="34" charset="0"/>
                <a:cs typeface="Arial" pitchFamily="34" charset="0"/>
              </a:rPr>
              <a:t> 4 bytes frame check sequence for error detection.</a:t>
            </a:r>
          </a:p>
          <a:p>
            <a:r>
              <a:rPr lang="en-US" sz="2000" b="1" dirty="0" smtClean="0">
                <a:latin typeface="Arial" pitchFamily="34" charset="0"/>
                <a:cs typeface="Arial" pitchFamily="34" charset="0"/>
              </a:rPr>
              <a:t>End Delimiter:</a:t>
            </a:r>
            <a:r>
              <a:rPr lang="en-US" sz="2000" dirty="0" smtClean="0">
                <a:latin typeface="Arial" pitchFamily="34" charset="0"/>
                <a:cs typeface="Arial" pitchFamily="34" charset="0"/>
              </a:rPr>
              <a:t> 1 byte that marks the end of the frame.</a:t>
            </a:r>
          </a:p>
          <a:p>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Advantages of FDDI</a:t>
            </a:r>
            <a:br>
              <a:rPr lang="en-US" b="1" dirty="0" smtClean="0"/>
            </a:br>
            <a:endParaRPr lang="en-US" dirty="0"/>
          </a:p>
        </p:txBody>
      </p:sp>
      <p:sp>
        <p:nvSpPr>
          <p:cNvPr id="3" name="Content Placeholder 2"/>
          <p:cNvSpPr>
            <a:spLocks noGrp="1"/>
          </p:cNvSpPr>
          <p:nvPr>
            <p:ph idx="1"/>
          </p:nvPr>
        </p:nvSpPr>
        <p:spPr>
          <a:xfrm>
            <a:off x="457200" y="914400"/>
            <a:ext cx="8229600" cy="5943600"/>
          </a:xfrm>
        </p:spPr>
        <p:txBody>
          <a:bodyPr>
            <a:noAutofit/>
          </a:bodyPr>
          <a:lstStyle/>
          <a:p>
            <a:pPr algn="just" fontAlgn="base"/>
            <a:r>
              <a:rPr lang="en-US" sz="2000" dirty="0" smtClean="0">
                <a:latin typeface="Arial" pitchFamily="34" charset="0"/>
                <a:cs typeface="Arial" pitchFamily="34" charset="0"/>
              </a:rPr>
              <a:t>Fiber optic cables transmit signals over more noteworthy separations of approximately 200 km.</a:t>
            </a:r>
          </a:p>
          <a:p>
            <a:pPr algn="just" fontAlgn="base"/>
            <a:r>
              <a:rPr lang="en-US" sz="2000" dirty="0" smtClean="0">
                <a:latin typeface="Arial" pitchFamily="34" charset="0"/>
                <a:cs typeface="Arial" pitchFamily="34" charset="0"/>
              </a:rPr>
              <a:t>It is conceivable to supply the need to the work stations associated within the chain. Consequently based on the prerequisite a few stations are bypassed to supply speedier benefit to the rest.</a:t>
            </a:r>
          </a:p>
          <a:p>
            <a:pPr algn="just" fontAlgn="base"/>
            <a:r>
              <a:rPr lang="en-US" sz="2000" dirty="0" smtClean="0">
                <a:latin typeface="Arial" pitchFamily="34" charset="0"/>
                <a:cs typeface="Arial" pitchFamily="34" charset="0"/>
              </a:rPr>
              <a:t>FDDI employments different tokens to make strides organize speed.</a:t>
            </a:r>
          </a:p>
          <a:p>
            <a:pPr algn="just" fontAlgn="base"/>
            <a:r>
              <a:rPr lang="en-US" sz="2000" dirty="0" smtClean="0">
                <a:latin typeface="Arial" pitchFamily="34" charset="0"/>
                <a:cs typeface="Arial" pitchFamily="34" charset="0"/>
              </a:rPr>
              <a:t>It offers a higher transmission capacity (up to 250 </a:t>
            </a:r>
            <a:r>
              <a:rPr lang="en-US" sz="2000" dirty="0" err="1" smtClean="0">
                <a:latin typeface="Arial" pitchFamily="34" charset="0"/>
                <a:cs typeface="Arial" pitchFamily="34" charset="0"/>
              </a:rPr>
              <a:t>Gbps</a:t>
            </a:r>
            <a:r>
              <a:rPr lang="en-US" sz="2000" dirty="0" smtClean="0">
                <a:latin typeface="Arial" pitchFamily="34" charset="0"/>
                <a:cs typeface="Arial" pitchFamily="34" charset="0"/>
              </a:rPr>
              <a:t>). Thus it can handle information rates up to 100 Mbps.</a:t>
            </a:r>
          </a:p>
          <a:p>
            <a:pPr algn="just" fontAlgn="base"/>
            <a:r>
              <a:rPr lang="en-US" sz="2000" dirty="0" smtClean="0">
                <a:latin typeface="Arial" pitchFamily="34" charset="0"/>
                <a:cs typeface="Arial" pitchFamily="34" charset="0"/>
              </a:rPr>
              <a:t>It offers tall security because it is troublesome to spy on the fiber-optic link.</a:t>
            </a:r>
          </a:p>
          <a:p>
            <a:pPr algn="just" fontAlgn="base"/>
            <a:r>
              <a:rPr lang="en-US" sz="2000" dirty="0" smtClean="0">
                <a:latin typeface="Arial" pitchFamily="34" charset="0"/>
                <a:cs typeface="Arial" pitchFamily="34" charset="0"/>
              </a:rPr>
              <a:t>Fiber optic cable does not break as effectively as other sorts of cables.</a:t>
            </a:r>
          </a:p>
          <a:p>
            <a:pPr fontAlgn="base"/>
            <a:r>
              <a:rPr lang="en-US" sz="2000" b="1" dirty="0" smtClean="0">
                <a:latin typeface="Arial" pitchFamily="34" charset="0"/>
                <a:cs typeface="Arial" pitchFamily="34" charset="0"/>
              </a:rPr>
              <a:t>Disadvantages of FDDI</a:t>
            </a:r>
          </a:p>
          <a:p>
            <a:pPr fontAlgn="base"/>
            <a:r>
              <a:rPr lang="en-US" sz="2000" dirty="0" smtClean="0">
                <a:latin typeface="Arial" pitchFamily="34" charset="0"/>
                <a:cs typeface="Arial" pitchFamily="34" charset="0"/>
              </a:rPr>
              <a:t>FDDI is complex. Thus establishment and support require incredible bargain of </a:t>
            </a:r>
            <a:r>
              <a:rPr lang="en-US" sz="2000" dirty="0" err="1" smtClean="0">
                <a:latin typeface="Arial" pitchFamily="34" charset="0"/>
                <a:cs typeface="Arial" pitchFamily="34" charset="0"/>
              </a:rPr>
              <a:t>expertize</a:t>
            </a:r>
            <a:r>
              <a:rPr lang="en-US" sz="2000" dirty="0" smtClean="0">
                <a:latin typeface="Arial" pitchFamily="34" charset="0"/>
                <a:cs typeface="Arial" pitchFamily="34" charset="0"/>
              </a:rPr>
              <a:t>.</a:t>
            </a:r>
          </a:p>
          <a:p>
            <a:pPr fontAlgn="base"/>
            <a:r>
              <a:rPr lang="en-US" sz="2000" dirty="0" smtClean="0">
                <a:latin typeface="Arial" pitchFamily="34" charset="0"/>
                <a:cs typeface="Arial" pitchFamily="34" charset="0"/>
              </a:rPr>
              <a:t>FDDI is expensive. Typically since fiber optic cable, connectors and concentrators are exceptionally costly.</a:t>
            </a:r>
          </a:p>
          <a:p>
            <a:pPr algn="just" fontAlgn="base"/>
            <a:endParaRPr lang="en-US" sz="2000" dirty="0" smtClean="0">
              <a:latin typeface="Arial" pitchFamily="34" charset="0"/>
              <a:cs typeface="Arial" pitchFamily="34" charset="0"/>
            </a:endParaRPr>
          </a:p>
          <a:p>
            <a:pPr algn="just"/>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 Passing</a:t>
            </a:r>
            <a:endParaRPr lang="en-US" dirty="0"/>
          </a:p>
        </p:txBody>
      </p:sp>
      <p:sp>
        <p:nvSpPr>
          <p:cNvPr id="3" name="Content Placeholder 2"/>
          <p:cNvSpPr>
            <a:spLocks noGrp="1"/>
          </p:cNvSpPr>
          <p:nvPr>
            <p:ph idx="1"/>
          </p:nvPr>
        </p:nvSpPr>
        <p:spPr/>
        <p:txBody>
          <a:bodyPr>
            <a:normAutofit/>
          </a:bodyPr>
          <a:lstStyle/>
          <a:p>
            <a:pPr algn="just"/>
            <a:r>
              <a:rPr lang="en-US" sz="2000" dirty="0" smtClean="0">
                <a:latin typeface="Arial" pitchFamily="34" charset="0"/>
                <a:cs typeface="Arial" pitchFamily="34" charset="0"/>
              </a:rPr>
              <a:t>On a </a:t>
            </a:r>
            <a:r>
              <a:rPr lang="en-US" sz="2000" dirty="0" smtClean="0">
                <a:latin typeface="Arial" pitchFamily="34" charset="0"/>
                <a:cs typeface="Arial" pitchFamily="34" charset="0"/>
                <a:hlinkClick r:id="rId2" tooltip="Local area network"/>
              </a:rPr>
              <a:t>local area network</a:t>
            </a:r>
            <a:r>
              <a:rPr lang="en-US" sz="2000" dirty="0" smtClean="0">
                <a:latin typeface="Arial" pitchFamily="34" charset="0"/>
                <a:cs typeface="Arial" pitchFamily="34" charset="0"/>
              </a:rPr>
              <a:t>, </a:t>
            </a:r>
            <a:r>
              <a:rPr lang="en-US" sz="2000" b="1" dirty="0" smtClean="0">
                <a:latin typeface="Arial" pitchFamily="34" charset="0"/>
                <a:cs typeface="Arial" pitchFamily="34" charset="0"/>
              </a:rPr>
              <a:t>token passing</a:t>
            </a:r>
            <a:r>
              <a:rPr lang="en-US" sz="2000" dirty="0" smtClean="0">
                <a:latin typeface="Arial" pitchFamily="34" charset="0"/>
                <a:cs typeface="Arial" pitchFamily="34" charset="0"/>
              </a:rPr>
              <a:t> is a </a:t>
            </a:r>
            <a:r>
              <a:rPr lang="en-US" sz="2000" dirty="0" smtClean="0">
                <a:latin typeface="Arial" pitchFamily="34" charset="0"/>
                <a:cs typeface="Arial" pitchFamily="34" charset="0"/>
                <a:hlinkClick r:id="rId3" tooltip="Channel access method"/>
              </a:rPr>
              <a:t>channel access method</a:t>
            </a:r>
            <a:r>
              <a:rPr lang="en-US" sz="2000" dirty="0" smtClean="0">
                <a:latin typeface="Arial" pitchFamily="34" charset="0"/>
                <a:cs typeface="Arial" pitchFamily="34" charset="0"/>
              </a:rPr>
              <a:t> where a signal called a </a:t>
            </a:r>
            <a:r>
              <a:rPr lang="en-US" sz="2000" i="1" dirty="0" smtClean="0">
                <a:latin typeface="Arial" pitchFamily="34" charset="0"/>
                <a:cs typeface="Arial" pitchFamily="34" charset="0"/>
              </a:rPr>
              <a:t>token</a:t>
            </a:r>
            <a:r>
              <a:rPr lang="en-US" sz="2000" dirty="0" smtClean="0">
                <a:latin typeface="Arial" pitchFamily="34" charset="0"/>
                <a:cs typeface="Arial" pitchFamily="34" charset="0"/>
              </a:rPr>
              <a:t> is passed between nodes to authorize that node to communicate</a:t>
            </a:r>
            <a:endParaRPr lang="en-US" sz="2000" dirty="0">
              <a:latin typeface="Arial" pitchFamily="34" charset="0"/>
              <a:cs typeface="Arial" pitchFamily="34" charset="0"/>
            </a:endParaRPr>
          </a:p>
        </p:txBody>
      </p:sp>
      <p:pic>
        <p:nvPicPr>
          <p:cNvPr id="4098" name="Picture 2" descr="Token Passing | Token Ring in Networking | Gate Vidyalay"/>
          <p:cNvPicPr>
            <a:picLocks noChangeAspect="1" noChangeArrowheads="1"/>
          </p:cNvPicPr>
          <p:nvPr/>
        </p:nvPicPr>
        <p:blipFill>
          <a:blip r:embed="rId4" cstate="print"/>
          <a:srcRect/>
          <a:stretch>
            <a:fillRect/>
          </a:stretch>
        </p:blipFill>
        <p:spPr bwMode="auto">
          <a:xfrm>
            <a:off x="2895600" y="2667000"/>
            <a:ext cx="4591050" cy="3962401"/>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000" dirty="0" smtClean="0">
                <a:latin typeface="Arial" pitchFamily="34" charset="0"/>
                <a:cs typeface="Arial" pitchFamily="34" charset="0"/>
              </a:rPr>
              <a:t>Token passing uses a </a:t>
            </a:r>
            <a:r>
              <a:rPr lang="en-US" sz="2000" dirty="0" smtClean="0">
                <a:latin typeface="Arial" pitchFamily="34" charset="0"/>
                <a:cs typeface="Arial" pitchFamily="34" charset="0"/>
                <a:hlinkClick r:id="rId2"/>
              </a:rPr>
              <a:t>token</a:t>
            </a:r>
            <a:r>
              <a:rPr lang="en-US" sz="2000" dirty="0" smtClean="0">
                <a:latin typeface="Arial" pitchFamily="34" charset="0"/>
                <a:cs typeface="Arial" pitchFamily="34" charset="0"/>
              </a:rPr>
              <a:t>, or series of </a:t>
            </a:r>
            <a:r>
              <a:rPr lang="en-US" sz="2000" dirty="0" smtClean="0">
                <a:latin typeface="Arial" pitchFamily="34" charset="0"/>
                <a:cs typeface="Arial" pitchFamily="34" charset="0"/>
                <a:hlinkClick r:id="rId3"/>
              </a:rPr>
              <a:t>bits</a:t>
            </a:r>
            <a:r>
              <a:rPr lang="en-US" sz="2000" dirty="0" smtClean="0">
                <a:latin typeface="Arial" pitchFamily="34" charset="0"/>
                <a:cs typeface="Arial" pitchFamily="34" charset="0"/>
              </a:rPr>
              <a:t>, to grant a device permission to transmit over the </a:t>
            </a:r>
            <a:r>
              <a:rPr lang="en-US" sz="2000" dirty="0" smtClean="0">
                <a:latin typeface="Arial" pitchFamily="34" charset="0"/>
                <a:cs typeface="Arial" pitchFamily="34" charset="0"/>
                <a:hlinkClick r:id="rId4"/>
              </a:rPr>
              <a:t>network</a:t>
            </a:r>
            <a:r>
              <a:rPr lang="en-US" sz="2000" dirty="0" smtClean="0">
                <a:latin typeface="Arial" pitchFamily="34" charset="0"/>
                <a:cs typeface="Arial" pitchFamily="34" charset="0"/>
              </a:rPr>
              <a:t>. </a:t>
            </a:r>
            <a:endParaRPr lang="en-US" sz="2000" dirty="0" smtClean="0">
              <a:latin typeface="Arial" pitchFamily="34" charset="0"/>
              <a:cs typeface="Arial" pitchFamily="34" charset="0"/>
            </a:endParaRPr>
          </a:p>
          <a:p>
            <a:pPr algn="just"/>
            <a:r>
              <a:rPr lang="en-US" sz="2000" dirty="0" smtClean="0">
                <a:latin typeface="Arial" pitchFamily="34" charset="0"/>
                <a:cs typeface="Arial" pitchFamily="34" charset="0"/>
              </a:rPr>
              <a:t>Whichever </a:t>
            </a:r>
            <a:r>
              <a:rPr lang="en-US" sz="2000" dirty="0" smtClean="0">
                <a:latin typeface="Arial" pitchFamily="34" charset="0"/>
                <a:cs typeface="Arial" pitchFamily="34" charset="0"/>
              </a:rPr>
              <a:t>device has the token can put data into the network. When its transmission is complete, the device passes the token along to the next device in the </a:t>
            </a:r>
            <a:r>
              <a:rPr lang="en-US" sz="2000" dirty="0" smtClean="0">
                <a:latin typeface="Arial" pitchFamily="34" charset="0"/>
                <a:cs typeface="Arial" pitchFamily="34" charset="0"/>
                <a:hlinkClick r:id="rId5"/>
              </a:rPr>
              <a:t>topology</a:t>
            </a:r>
            <a:r>
              <a:rPr lang="en-US" sz="2000" dirty="0" smtClean="0">
                <a:latin typeface="Arial" pitchFamily="34" charset="0"/>
                <a:cs typeface="Arial" pitchFamily="34" charset="0"/>
              </a:rPr>
              <a:t>. </a:t>
            </a:r>
            <a:endParaRPr lang="en-US" sz="2000" dirty="0" smtClean="0">
              <a:latin typeface="Arial" pitchFamily="34" charset="0"/>
              <a:cs typeface="Arial" pitchFamily="34" charset="0"/>
            </a:endParaRPr>
          </a:p>
          <a:p>
            <a:pPr algn="just"/>
            <a:r>
              <a:rPr lang="en-US" sz="2000" dirty="0" smtClean="0">
                <a:latin typeface="Arial" pitchFamily="34" charset="0"/>
                <a:cs typeface="Arial" pitchFamily="34" charset="0"/>
              </a:rPr>
              <a:t>System </a:t>
            </a:r>
            <a:r>
              <a:rPr lang="en-US" sz="2000" dirty="0" smtClean="0">
                <a:latin typeface="Arial" pitchFamily="34" charset="0"/>
                <a:cs typeface="Arial" pitchFamily="34" charset="0"/>
              </a:rPr>
              <a:t>rules in the protocol specifications mandate how long a device may keep the token, how long it can transmit for and how to generate a new token if there isn't one circulating.</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pitchFamily="34" charset="0"/>
                <a:cs typeface="Arial" pitchFamily="34" charset="0"/>
              </a:rPr>
              <a:t>Wireless LAN</a:t>
            </a:r>
            <a:endParaRPr lang="en-US" sz="32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lgn="just"/>
            <a:r>
              <a:rPr lang="en-US" sz="2000" dirty="0" smtClean="0">
                <a:latin typeface="Arial" pitchFamily="34" charset="0"/>
                <a:cs typeface="Arial" pitchFamily="34" charset="0"/>
              </a:rPr>
              <a:t>Wireless LANs are those Local Area Networks that use high frequency radio waves instead of cables for connecting the devices in LAN. </a:t>
            </a:r>
            <a:endParaRPr lang="en-US" sz="2000" dirty="0" smtClean="0">
              <a:latin typeface="Arial" pitchFamily="34" charset="0"/>
              <a:cs typeface="Arial" pitchFamily="34" charset="0"/>
            </a:endParaRPr>
          </a:p>
          <a:p>
            <a:pPr algn="just"/>
            <a:r>
              <a:rPr lang="en-US" sz="2000" dirty="0" smtClean="0">
                <a:latin typeface="Arial" pitchFamily="34" charset="0"/>
                <a:cs typeface="Arial" pitchFamily="34" charset="0"/>
              </a:rPr>
              <a:t>Users </a:t>
            </a:r>
            <a:r>
              <a:rPr lang="en-US" sz="2000" dirty="0" smtClean="0">
                <a:latin typeface="Arial" pitchFamily="34" charset="0"/>
                <a:cs typeface="Arial" pitchFamily="34" charset="0"/>
              </a:rPr>
              <a:t>connected by WLANs can move around within the area of network </a:t>
            </a:r>
            <a:r>
              <a:rPr lang="en-US" sz="2000" dirty="0" smtClean="0">
                <a:latin typeface="Arial" pitchFamily="34" charset="0"/>
                <a:cs typeface="Arial" pitchFamily="34" charset="0"/>
              </a:rPr>
              <a:t>coverage </a:t>
            </a:r>
            <a:r>
              <a:rPr lang="en-US" sz="2000" dirty="0" smtClean="0"/>
              <a:t>such as home, school, campus, office building, railway platform, etc.</a:t>
            </a:r>
            <a:r>
              <a:rPr lang="en-US" sz="2000" dirty="0" smtClean="0">
                <a:latin typeface="Arial" pitchFamily="34" charset="0"/>
                <a:cs typeface="Arial" pitchFamily="34" charset="0"/>
              </a:rPr>
              <a:t>. </a:t>
            </a:r>
          </a:p>
          <a:p>
            <a:pPr algn="just"/>
            <a:r>
              <a:rPr lang="en-US" sz="2000" dirty="0" smtClean="0">
                <a:latin typeface="Arial" pitchFamily="34" charset="0"/>
                <a:cs typeface="Arial" pitchFamily="34" charset="0"/>
              </a:rPr>
              <a:t>Most </a:t>
            </a:r>
            <a:r>
              <a:rPr lang="en-US" sz="2000" dirty="0" smtClean="0">
                <a:latin typeface="Arial" pitchFamily="34" charset="0"/>
                <a:cs typeface="Arial" pitchFamily="34" charset="0"/>
              </a:rPr>
              <a:t>WLANs are based upon the standard IEEE 802.11 or </a:t>
            </a:r>
            <a:r>
              <a:rPr lang="en-US" sz="2000" dirty="0" err="1" smtClean="0">
                <a:latin typeface="Arial" pitchFamily="34" charset="0"/>
                <a:cs typeface="Arial" pitchFamily="34" charset="0"/>
              </a:rPr>
              <a:t>WiFi</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Arial" pitchFamily="34" charset="0"/>
                <a:cs typeface="Arial" pitchFamily="34" charset="0"/>
              </a:rPr>
              <a:t>Components of WLANs</a:t>
            </a:r>
            <a:br>
              <a:rPr lang="en-US" sz="3200" b="1" dirty="0" smtClean="0">
                <a:latin typeface="Arial" pitchFamily="34" charset="0"/>
                <a:cs typeface="Arial" pitchFamily="34" charset="0"/>
              </a:rPr>
            </a:br>
            <a:endParaRPr lang="en-US" sz="3200" dirty="0">
              <a:latin typeface="Arial" pitchFamily="34" charset="0"/>
              <a:cs typeface="Arial" pitchFamily="34" charset="0"/>
            </a:endParaRPr>
          </a:p>
        </p:txBody>
      </p:sp>
      <p:sp>
        <p:nvSpPr>
          <p:cNvPr id="3" name="Content Placeholder 2"/>
          <p:cNvSpPr>
            <a:spLocks noGrp="1"/>
          </p:cNvSpPr>
          <p:nvPr>
            <p:ph idx="1"/>
          </p:nvPr>
        </p:nvSpPr>
        <p:spPr>
          <a:xfrm>
            <a:off x="457200" y="1295400"/>
            <a:ext cx="8229600" cy="4830763"/>
          </a:xfrm>
        </p:spPr>
        <p:txBody>
          <a:bodyPr>
            <a:noAutofit/>
          </a:bodyPr>
          <a:lstStyle/>
          <a:p>
            <a:r>
              <a:rPr lang="en-US" sz="2000" dirty="0" smtClean="0">
                <a:latin typeface="Arial" pitchFamily="34" charset="0"/>
                <a:cs typeface="Arial" pitchFamily="34" charset="0"/>
              </a:rPr>
              <a:t>The components of WLAN architecture as laid down in IEEE 802.11 are </a:t>
            </a:r>
            <a:r>
              <a:rPr lang="en-US" sz="2000" dirty="0" smtClean="0">
                <a:latin typeface="Arial" pitchFamily="34" charset="0"/>
                <a:cs typeface="Arial" pitchFamily="34" charset="0"/>
              </a:rPr>
              <a:t>−</a:t>
            </a:r>
          </a:p>
          <a:p>
            <a:r>
              <a:rPr lang="en-US" sz="2000" b="1" dirty="0" smtClean="0">
                <a:latin typeface="Arial" pitchFamily="34" charset="0"/>
                <a:cs typeface="Arial" pitchFamily="34" charset="0"/>
              </a:rPr>
              <a:t>Stations (STA</a:t>
            </a:r>
            <a:r>
              <a:rPr lang="en-US" sz="2000" b="1" dirty="0" smtClean="0">
                <a:latin typeface="Arial" pitchFamily="34" charset="0"/>
                <a:cs typeface="Arial" pitchFamily="34" charset="0"/>
              </a:rPr>
              <a:t>)</a:t>
            </a:r>
          </a:p>
          <a:p>
            <a:r>
              <a:rPr lang="en-US" sz="2000" b="1" dirty="0" smtClean="0">
                <a:latin typeface="Arial" pitchFamily="34" charset="0"/>
                <a:cs typeface="Arial" pitchFamily="34" charset="0"/>
              </a:rPr>
              <a:t>Basic Service Set (BSS</a:t>
            </a:r>
            <a:r>
              <a:rPr lang="en-US" sz="2000" b="1" dirty="0" smtClean="0">
                <a:latin typeface="Arial" pitchFamily="34" charset="0"/>
                <a:cs typeface="Arial" pitchFamily="34" charset="0"/>
              </a:rPr>
              <a:t>)</a:t>
            </a:r>
          </a:p>
          <a:p>
            <a:r>
              <a:rPr lang="en-US" sz="2000" b="1" dirty="0" smtClean="0">
                <a:latin typeface="Arial" pitchFamily="34" charset="0"/>
                <a:cs typeface="Arial" pitchFamily="34" charset="0"/>
              </a:rPr>
              <a:t>Extended Service Set (ESS</a:t>
            </a:r>
            <a:r>
              <a:rPr lang="en-US" sz="2000" b="1" dirty="0" smtClean="0">
                <a:latin typeface="Arial" pitchFamily="34" charset="0"/>
                <a:cs typeface="Arial" pitchFamily="34" charset="0"/>
              </a:rPr>
              <a:t>)</a:t>
            </a:r>
          </a:p>
          <a:p>
            <a:r>
              <a:rPr lang="en-US" sz="2000" b="1" dirty="0" smtClean="0">
                <a:latin typeface="Arial" pitchFamily="34" charset="0"/>
                <a:cs typeface="Arial" pitchFamily="34" charset="0"/>
              </a:rPr>
              <a:t>Distribution System (DS)</a:t>
            </a:r>
            <a:endParaRPr lang="en-US" sz="2000" dirty="0" smtClean="0">
              <a:latin typeface="Arial" pitchFamily="34" charset="0"/>
              <a:cs typeface="Arial" pitchFamily="34" charset="0"/>
            </a:endParaRPr>
          </a:p>
          <a:p>
            <a:endParaRPr lang="en-US" sz="2000" dirty="0">
              <a:latin typeface="Arial" pitchFamily="34" charset="0"/>
              <a:cs typeface="Arial" pitchFamily="34" charset="0"/>
            </a:endParaRPr>
          </a:p>
        </p:txBody>
      </p:sp>
      <p:pic>
        <p:nvPicPr>
          <p:cNvPr id="39938" name="Picture 2" descr="https://www.tutorialspoint.com/assets/questions/media/27677/wireless_LANs.jpg"/>
          <p:cNvPicPr>
            <a:picLocks noChangeAspect="1" noChangeArrowheads="1"/>
          </p:cNvPicPr>
          <p:nvPr/>
        </p:nvPicPr>
        <p:blipFill>
          <a:blip r:embed="rId2" cstate="print"/>
          <a:srcRect/>
          <a:stretch>
            <a:fillRect/>
          </a:stretch>
        </p:blipFill>
        <p:spPr bwMode="auto">
          <a:xfrm>
            <a:off x="1752600" y="3505200"/>
            <a:ext cx="6629400" cy="3513582"/>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000" b="1" dirty="0" smtClean="0">
                <a:latin typeface="Arial" pitchFamily="34" charset="0"/>
                <a:cs typeface="Arial" pitchFamily="34" charset="0"/>
              </a:rPr>
              <a:t>Stations (STA)</a:t>
            </a:r>
            <a:r>
              <a:rPr lang="en-US" sz="2000" dirty="0" smtClean="0">
                <a:latin typeface="Arial" pitchFamily="34" charset="0"/>
                <a:cs typeface="Arial" pitchFamily="34" charset="0"/>
              </a:rPr>
              <a:t> − Stations comprises of all devices and equipment that are connected to the wireless LAN. Each station has a wireless network interface controller. A station can be of two types −</a:t>
            </a:r>
          </a:p>
          <a:p>
            <a:pPr lvl="1"/>
            <a:r>
              <a:rPr lang="en-US" sz="2000" dirty="0" smtClean="0">
                <a:latin typeface="Arial" pitchFamily="34" charset="0"/>
                <a:cs typeface="Arial" pitchFamily="34" charset="0"/>
              </a:rPr>
              <a:t>Wireless Access Point (WAP or AP)</a:t>
            </a:r>
          </a:p>
          <a:p>
            <a:pPr lvl="1"/>
            <a:r>
              <a:rPr lang="en-US" sz="2000" dirty="0" smtClean="0">
                <a:latin typeface="Arial" pitchFamily="34" charset="0"/>
                <a:cs typeface="Arial" pitchFamily="34" charset="0"/>
              </a:rPr>
              <a:t>Client</a:t>
            </a:r>
          </a:p>
          <a:p>
            <a:r>
              <a:rPr lang="en-US" sz="2000" b="1" dirty="0" smtClean="0">
                <a:latin typeface="Arial" pitchFamily="34" charset="0"/>
                <a:cs typeface="Arial" pitchFamily="34" charset="0"/>
              </a:rPr>
              <a:t>Basic Service Set (BSS)</a:t>
            </a:r>
            <a:r>
              <a:rPr lang="en-US" sz="2000" dirty="0" smtClean="0">
                <a:latin typeface="Arial" pitchFamily="34" charset="0"/>
                <a:cs typeface="Arial" pitchFamily="34" charset="0"/>
              </a:rPr>
              <a:t> − A basic service set is a group of stations communicating at the physical layer level. BSS can be of two categories −</a:t>
            </a:r>
          </a:p>
          <a:p>
            <a:pPr lvl="1"/>
            <a:r>
              <a:rPr lang="en-US" sz="2000" dirty="0" smtClean="0">
                <a:latin typeface="Arial" pitchFamily="34" charset="0"/>
                <a:cs typeface="Arial" pitchFamily="34" charset="0"/>
              </a:rPr>
              <a:t>Infrastructure BSS</a:t>
            </a:r>
          </a:p>
          <a:p>
            <a:pPr lvl="1"/>
            <a:r>
              <a:rPr lang="en-US" sz="2000" dirty="0" smtClean="0">
                <a:latin typeface="Arial" pitchFamily="34" charset="0"/>
                <a:cs typeface="Arial" pitchFamily="34" charset="0"/>
              </a:rPr>
              <a:t>Independent BSS</a:t>
            </a:r>
          </a:p>
          <a:p>
            <a:r>
              <a:rPr lang="en-US" sz="2000" b="1" dirty="0" smtClean="0">
                <a:latin typeface="Arial" pitchFamily="34" charset="0"/>
                <a:cs typeface="Arial" pitchFamily="34" charset="0"/>
              </a:rPr>
              <a:t>Extended Service Set (ESS)</a:t>
            </a:r>
            <a:r>
              <a:rPr lang="en-US" sz="2000" dirty="0" smtClean="0">
                <a:latin typeface="Arial" pitchFamily="34" charset="0"/>
                <a:cs typeface="Arial" pitchFamily="34" charset="0"/>
              </a:rPr>
              <a:t> − It is a set of all connected BSS.</a:t>
            </a:r>
          </a:p>
          <a:p>
            <a:r>
              <a:rPr lang="en-US" sz="2000" b="1" dirty="0" smtClean="0">
                <a:latin typeface="Arial" pitchFamily="34" charset="0"/>
                <a:cs typeface="Arial" pitchFamily="34" charset="0"/>
              </a:rPr>
              <a:t>Distribution System (DS)</a:t>
            </a:r>
            <a:r>
              <a:rPr lang="en-US" sz="2000" dirty="0" smtClean="0">
                <a:latin typeface="Arial" pitchFamily="34" charset="0"/>
                <a:cs typeface="Arial" pitchFamily="34" charset="0"/>
              </a:rPr>
              <a:t> − It connects access points in ESS.</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Arial" pitchFamily="34" charset="0"/>
                <a:cs typeface="Arial" pitchFamily="34" charset="0"/>
              </a:rPr>
              <a:t>Types of WLANS</a:t>
            </a:r>
            <a:br>
              <a:rPr lang="en-US" sz="3200" b="1" dirty="0" smtClean="0">
                <a:latin typeface="Arial" pitchFamily="34" charset="0"/>
                <a:cs typeface="Arial" pitchFamily="34" charset="0"/>
              </a:rPr>
            </a:br>
            <a:endParaRPr lang="en-US" sz="32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sz="2000" dirty="0" smtClean="0">
                <a:latin typeface="Arial" pitchFamily="34" charset="0"/>
                <a:cs typeface="Arial" pitchFamily="34" charset="0"/>
              </a:rPr>
              <a:t>WLANs, as standardized by IEEE 802.11, operates in two basic modes, infrastructure, and ad hoc mode.</a:t>
            </a:r>
          </a:p>
          <a:p>
            <a:r>
              <a:rPr lang="en-US" sz="2000" b="1" dirty="0" smtClean="0">
                <a:latin typeface="Arial" pitchFamily="34" charset="0"/>
                <a:cs typeface="Arial" pitchFamily="34" charset="0"/>
              </a:rPr>
              <a:t>Infrastructure Mode</a:t>
            </a:r>
            <a:r>
              <a:rPr lang="en-US" sz="2000" dirty="0" smtClean="0">
                <a:latin typeface="Arial" pitchFamily="34" charset="0"/>
                <a:cs typeface="Arial" pitchFamily="34" charset="0"/>
              </a:rPr>
              <a:t> − Mobile devices or clients connect to an access point (AP) that in turn connects via a bridge to the LAN or Internet. The client transmits frames to other clients via the AP.</a:t>
            </a:r>
          </a:p>
          <a:p>
            <a:r>
              <a:rPr lang="en-US" sz="2000" b="1" dirty="0" smtClean="0">
                <a:latin typeface="Arial" pitchFamily="34" charset="0"/>
                <a:cs typeface="Arial" pitchFamily="34" charset="0"/>
              </a:rPr>
              <a:t>Ad Hoc Mode</a:t>
            </a:r>
            <a:r>
              <a:rPr lang="en-US" sz="2000" dirty="0" smtClean="0">
                <a:latin typeface="Arial" pitchFamily="34" charset="0"/>
                <a:cs typeface="Arial" pitchFamily="34" charset="0"/>
              </a:rPr>
              <a:t> − Clients transmit frames directly to each other in a peer-to-peer fashion.</a:t>
            </a:r>
          </a:p>
          <a:p>
            <a:endParaRPr lang="en-US" sz="2000" dirty="0">
              <a:latin typeface="Arial" pitchFamily="34"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Arial" pitchFamily="34" charset="0"/>
                <a:cs typeface="Arial" pitchFamily="34" charset="0"/>
              </a:rPr>
              <a:t>Advantages of WLANs</a:t>
            </a:r>
            <a:br>
              <a:rPr lang="en-US" sz="3200" b="1" dirty="0" smtClean="0">
                <a:latin typeface="Arial" pitchFamily="34" charset="0"/>
                <a:cs typeface="Arial" pitchFamily="34" charset="0"/>
              </a:rPr>
            </a:br>
            <a:endParaRPr lang="en-US" sz="3200" dirty="0">
              <a:latin typeface="Arial" pitchFamily="34" charset="0"/>
              <a:cs typeface="Arial" pitchFamily="34" charset="0"/>
            </a:endParaRPr>
          </a:p>
        </p:txBody>
      </p:sp>
      <p:sp>
        <p:nvSpPr>
          <p:cNvPr id="3" name="Content Placeholder 2"/>
          <p:cNvSpPr>
            <a:spLocks noGrp="1"/>
          </p:cNvSpPr>
          <p:nvPr>
            <p:ph idx="1"/>
          </p:nvPr>
        </p:nvSpPr>
        <p:spPr>
          <a:xfrm>
            <a:off x="457200" y="1371600"/>
            <a:ext cx="8229600" cy="4754563"/>
          </a:xfrm>
        </p:spPr>
        <p:txBody>
          <a:bodyPr>
            <a:normAutofit fontScale="62500" lnSpcReduction="20000"/>
          </a:bodyPr>
          <a:lstStyle/>
          <a:p>
            <a:pPr algn="just"/>
            <a:r>
              <a:rPr lang="en-US" dirty="0" smtClean="0">
                <a:latin typeface="Arial" pitchFamily="34" charset="0"/>
                <a:cs typeface="Arial" pitchFamily="34" charset="0"/>
              </a:rPr>
              <a:t>They provide clutter-free homes, offices and other networked places.</a:t>
            </a:r>
          </a:p>
          <a:p>
            <a:pPr algn="just"/>
            <a:r>
              <a:rPr lang="en-US" dirty="0" smtClean="0">
                <a:latin typeface="Arial" pitchFamily="34" charset="0"/>
                <a:cs typeface="Arial" pitchFamily="34" charset="0"/>
              </a:rPr>
              <a:t>The LANs are scalable in nature, i.e. devices may be added or removed from the network at greater ease than wired LANs.</a:t>
            </a:r>
          </a:p>
          <a:p>
            <a:pPr algn="just"/>
            <a:r>
              <a:rPr lang="en-US" dirty="0" smtClean="0">
                <a:latin typeface="Arial" pitchFamily="34" charset="0"/>
                <a:cs typeface="Arial" pitchFamily="34" charset="0"/>
              </a:rPr>
              <a:t>The system is portable within the network coverage. Access to the network is not bounded by the length of the cables.</a:t>
            </a:r>
          </a:p>
          <a:p>
            <a:pPr algn="just"/>
            <a:r>
              <a:rPr lang="en-US" dirty="0" smtClean="0">
                <a:latin typeface="Arial" pitchFamily="34" charset="0"/>
                <a:cs typeface="Arial" pitchFamily="34" charset="0"/>
              </a:rPr>
              <a:t>Installation and setup are much easier than wired counterparts.</a:t>
            </a:r>
          </a:p>
          <a:p>
            <a:pPr algn="just"/>
            <a:r>
              <a:rPr lang="en-US" dirty="0" smtClean="0">
                <a:latin typeface="Arial" pitchFamily="34" charset="0"/>
                <a:cs typeface="Arial" pitchFamily="34" charset="0"/>
              </a:rPr>
              <a:t>The equipment and setup costs are reduced.</a:t>
            </a:r>
          </a:p>
          <a:p>
            <a:pPr algn="just"/>
            <a:endParaRPr lang="en-US" b="1" dirty="0" smtClean="0">
              <a:latin typeface="Arial" pitchFamily="34" charset="0"/>
              <a:cs typeface="Arial" pitchFamily="34" charset="0"/>
            </a:endParaRPr>
          </a:p>
          <a:p>
            <a:pPr algn="just"/>
            <a:r>
              <a:rPr lang="en-US" b="1" dirty="0" smtClean="0">
                <a:latin typeface="Arial" pitchFamily="34" charset="0"/>
                <a:cs typeface="Arial" pitchFamily="34" charset="0"/>
              </a:rPr>
              <a:t>Disadvantages </a:t>
            </a:r>
            <a:r>
              <a:rPr lang="en-US" b="1" dirty="0" smtClean="0">
                <a:latin typeface="Arial" pitchFamily="34" charset="0"/>
                <a:cs typeface="Arial" pitchFamily="34" charset="0"/>
              </a:rPr>
              <a:t>of WLANs</a:t>
            </a:r>
          </a:p>
          <a:p>
            <a:pPr algn="just"/>
            <a:r>
              <a:rPr lang="en-US" dirty="0" smtClean="0">
                <a:latin typeface="Arial" pitchFamily="34" charset="0"/>
                <a:cs typeface="Arial" pitchFamily="34" charset="0"/>
              </a:rPr>
              <a:t>Since radio waves are used for communications, the signals are noisier with more interference from nearby systems.</a:t>
            </a:r>
          </a:p>
          <a:p>
            <a:pPr algn="just"/>
            <a:r>
              <a:rPr lang="en-US" dirty="0" smtClean="0">
                <a:latin typeface="Arial" pitchFamily="34" charset="0"/>
                <a:cs typeface="Arial" pitchFamily="34" charset="0"/>
              </a:rPr>
              <a:t>Greater care is needed for encrypting information. Also, they are more prone to errors. So, they require greater bandwidth than the wired LANs.</a:t>
            </a:r>
          </a:p>
          <a:p>
            <a:pPr algn="just"/>
            <a:r>
              <a:rPr lang="en-US" dirty="0" smtClean="0">
                <a:latin typeface="Arial" pitchFamily="34" charset="0"/>
                <a:cs typeface="Arial" pitchFamily="34" charset="0"/>
              </a:rPr>
              <a:t>WLANs are slower than wired LANs.</a:t>
            </a:r>
          </a:p>
          <a:p>
            <a:pPr algn="just"/>
            <a:endParaRPr lang="en-US"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Arial" pitchFamily="34" charset="0"/>
                <a:cs typeface="Arial" pitchFamily="34" charset="0"/>
              </a:rPr>
              <a:t>MAC Layer in the OSI Model</a:t>
            </a:r>
            <a:br>
              <a:rPr lang="en-US" sz="3200" b="1" dirty="0">
                <a:latin typeface="Arial" pitchFamily="34" charset="0"/>
                <a:cs typeface="Arial" pitchFamily="34" charset="0"/>
              </a:rPr>
            </a:br>
            <a:endParaRPr lang="en-US" sz="3200" dirty="0">
              <a:latin typeface="Arial" pitchFamily="34" charset="0"/>
              <a:cs typeface="Arial" pitchFamily="34" charset="0"/>
            </a:endParaRPr>
          </a:p>
        </p:txBody>
      </p:sp>
      <p:sp>
        <p:nvSpPr>
          <p:cNvPr id="3" name="Content Placeholder 2"/>
          <p:cNvSpPr>
            <a:spLocks noGrp="1"/>
          </p:cNvSpPr>
          <p:nvPr>
            <p:ph idx="1"/>
          </p:nvPr>
        </p:nvSpPr>
        <p:spPr>
          <a:xfrm>
            <a:off x="457200" y="838200"/>
            <a:ext cx="8229600" cy="5287963"/>
          </a:xfrm>
        </p:spPr>
        <p:txBody>
          <a:bodyPr>
            <a:normAutofit/>
          </a:bodyPr>
          <a:lstStyle/>
          <a:p>
            <a:pPr algn="just"/>
            <a:r>
              <a:rPr lang="en-US" sz="2000" dirty="0">
                <a:latin typeface="Arial" pitchFamily="34" charset="0"/>
                <a:cs typeface="Arial" pitchFamily="34" charset="0"/>
              </a:rPr>
              <a:t>The Open System Interconnections (OSI) model is a layered networking framework that conceptualizes how communications should be done between heterogeneous systems. The data link layer is the second lowest layer. It is divided into two </a:t>
            </a:r>
            <a:r>
              <a:rPr lang="en-US" sz="2000" dirty="0" err="1">
                <a:latin typeface="Arial" pitchFamily="34" charset="0"/>
                <a:cs typeface="Arial" pitchFamily="34" charset="0"/>
              </a:rPr>
              <a:t>sublayers</a:t>
            </a:r>
            <a:r>
              <a:rPr lang="en-US" sz="2000" dirty="0">
                <a:latin typeface="Arial" pitchFamily="34" charset="0"/>
                <a:cs typeface="Arial" pitchFamily="34" charset="0"/>
              </a:rPr>
              <a:t> −</a:t>
            </a:r>
          </a:p>
          <a:p>
            <a:pPr algn="just"/>
            <a:r>
              <a:rPr lang="en-US" sz="2000" dirty="0">
                <a:latin typeface="Arial" pitchFamily="34" charset="0"/>
                <a:cs typeface="Arial" pitchFamily="34" charset="0"/>
              </a:rPr>
              <a:t>The logical link control (LLC) </a:t>
            </a:r>
            <a:r>
              <a:rPr lang="en-US" sz="2000" dirty="0" err="1">
                <a:latin typeface="Arial" pitchFamily="34" charset="0"/>
                <a:cs typeface="Arial" pitchFamily="34" charset="0"/>
              </a:rPr>
              <a:t>sublayer</a:t>
            </a:r>
            <a:endParaRPr lang="en-US" sz="2000" dirty="0">
              <a:latin typeface="Arial" pitchFamily="34" charset="0"/>
              <a:cs typeface="Arial" pitchFamily="34" charset="0"/>
            </a:endParaRPr>
          </a:p>
          <a:p>
            <a:pPr algn="just"/>
            <a:r>
              <a:rPr lang="en-US" sz="2000" dirty="0">
                <a:latin typeface="Arial" pitchFamily="34" charset="0"/>
                <a:cs typeface="Arial" pitchFamily="34" charset="0"/>
              </a:rPr>
              <a:t>The medium access control (MAC) </a:t>
            </a:r>
            <a:r>
              <a:rPr lang="en-US" sz="2000" dirty="0" err="1">
                <a:latin typeface="Arial" pitchFamily="34" charset="0"/>
                <a:cs typeface="Arial" pitchFamily="34" charset="0"/>
              </a:rPr>
              <a:t>sublayer</a:t>
            </a:r>
            <a:endParaRPr lang="en-US" sz="2000" dirty="0">
              <a:latin typeface="Arial" pitchFamily="34" charset="0"/>
              <a:cs typeface="Arial" pitchFamily="34" charset="0"/>
            </a:endParaRPr>
          </a:p>
          <a:p>
            <a:pPr algn="just"/>
            <a:endParaRPr lang="en-US" sz="2000" dirty="0">
              <a:latin typeface="Arial" pitchFamily="34" charset="0"/>
              <a:cs typeface="Arial" pitchFamily="34" charset="0"/>
            </a:endParaRPr>
          </a:p>
        </p:txBody>
      </p:sp>
      <p:pic>
        <p:nvPicPr>
          <p:cNvPr id="3074" name="Picture 2" descr="https://www.tutorialspoint.com/assets/questions/media/20058/application.jpg"/>
          <p:cNvPicPr>
            <a:picLocks noChangeAspect="1" noChangeArrowheads="1"/>
          </p:cNvPicPr>
          <p:nvPr/>
        </p:nvPicPr>
        <p:blipFill>
          <a:blip r:embed="rId2" cstate="print"/>
          <a:srcRect/>
          <a:stretch>
            <a:fillRect/>
          </a:stretch>
        </p:blipFill>
        <p:spPr bwMode="auto">
          <a:xfrm>
            <a:off x="3886200" y="3429000"/>
            <a:ext cx="4019550" cy="3124201"/>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447800"/>
            <a:ext cx="8229600" cy="1143000"/>
          </a:xfrm>
        </p:spPr>
        <p:txBody>
          <a:bodyPr>
            <a:normAutofit/>
          </a:bodyPr>
          <a:lstStyle/>
          <a:p>
            <a:r>
              <a:rPr lang="en-US" sz="3200" dirty="0" smtClean="0">
                <a:latin typeface="Arial" pitchFamily="34" charset="0"/>
                <a:cs typeface="Arial" pitchFamily="34" charset="0"/>
              </a:rPr>
              <a:t>Carrier-sense multiple access with collision avoidance (</a:t>
            </a:r>
            <a:r>
              <a:rPr lang="en-US" sz="3200" b="1" dirty="0" smtClean="0">
                <a:latin typeface="Arial" pitchFamily="34" charset="0"/>
                <a:cs typeface="Arial" pitchFamily="34" charset="0"/>
              </a:rPr>
              <a:t>CSMA</a:t>
            </a:r>
            <a:r>
              <a:rPr lang="en-US" sz="3200" dirty="0" smtClean="0">
                <a:latin typeface="Arial" pitchFamily="34" charset="0"/>
                <a:cs typeface="Arial" pitchFamily="34" charset="0"/>
              </a:rPr>
              <a:t>/</a:t>
            </a:r>
            <a:r>
              <a:rPr lang="en-US" sz="3200" b="1" dirty="0" smtClean="0">
                <a:latin typeface="Arial" pitchFamily="34" charset="0"/>
                <a:cs typeface="Arial" pitchFamily="34" charset="0"/>
              </a:rPr>
              <a:t>CA)</a:t>
            </a:r>
            <a:endParaRPr lang="en-US" sz="3200" dirty="0">
              <a:latin typeface="Arial" pitchFamily="34" charset="0"/>
              <a:cs typeface="Arial" pitchFamily="34" charset="0"/>
            </a:endParaRPr>
          </a:p>
        </p:txBody>
      </p:sp>
      <p:sp>
        <p:nvSpPr>
          <p:cNvPr id="3" name="Content Placeholder 2"/>
          <p:cNvSpPr>
            <a:spLocks noGrp="1"/>
          </p:cNvSpPr>
          <p:nvPr>
            <p:ph idx="1"/>
          </p:nvPr>
        </p:nvSpPr>
        <p:spPr>
          <a:xfrm>
            <a:off x="457200" y="3200400"/>
            <a:ext cx="8229600" cy="2925763"/>
          </a:xfrm>
        </p:spPr>
        <p:txBody>
          <a:bodyPr>
            <a:normAutofit/>
          </a:bodyPr>
          <a:lstStyle/>
          <a:p>
            <a:pPr algn="just"/>
            <a:r>
              <a:rPr lang="en-US" sz="2000" dirty="0" smtClean="0">
                <a:latin typeface="Arial" pitchFamily="34" charset="0"/>
                <a:cs typeface="Arial" pitchFamily="34" charset="0"/>
              </a:rPr>
              <a:t>Carrier Sense Multiple Access with Collision Avoidance (CSMA/CA) is a network protocol for carrier transmission that operates in the Medium Access Control (MAC) layer. </a:t>
            </a:r>
            <a:endParaRPr lang="en-US" sz="2000" dirty="0" smtClean="0">
              <a:latin typeface="Arial" pitchFamily="34" charset="0"/>
              <a:cs typeface="Arial" pitchFamily="34" charset="0"/>
            </a:endParaRPr>
          </a:p>
          <a:p>
            <a:pPr algn="just"/>
            <a:r>
              <a:rPr lang="en-US" sz="2000" dirty="0" smtClean="0">
                <a:latin typeface="Arial" pitchFamily="34" charset="0"/>
                <a:cs typeface="Arial" pitchFamily="34" charset="0"/>
              </a:rPr>
              <a:t>In </a:t>
            </a:r>
            <a:r>
              <a:rPr lang="en-US" sz="2000" dirty="0" smtClean="0">
                <a:latin typeface="Arial" pitchFamily="34" charset="0"/>
                <a:cs typeface="Arial" pitchFamily="34" charset="0"/>
              </a:rPr>
              <a:t>contrast to CSMA/CD (Carrier Sense Multiple Access/Collision Detection) that deals with collisions after their occurrence, CSMA/CA prevents collisions prior to their occurrence.</a:t>
            </a:r>
            <a:endParaRPr lang="en-US" sz="2000" dirty="0">
              <a:latin typeface="Arial" pitchFamily="34" charset="0"/>
              <a:cs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Algorithm</a:t>
            </a:r>
            <a:br>
              <a:rPr lang="en-US" b="1" dirty="0" smtClean="0"/>
            </a:br>
            <a:endParaRPr lang="en-US" dirty="0"/>
          </a:p>
        </p:txBody>
      </p:sp>
      <p:sp>
        <p:nvSpPr>
          <p:cNvPr id="3" name="Content Placeholder 2"/>
          <p:cNvSpPr>
            <a:spLocks noGrp="1"/>
          </p:cNvSpPr>
          <p:nvPr>
            <p:ph idx="1"/>
          </p:nvPr>
        </p:nvSpPr>
        <p:spPr/>
        <p:txBody>
          <a:bodyPr>
            <a:normAutofit/>
          </a:bodyPr>
          <a:lstStyle/>
          <a:p>
            <a:pPr algn="just"/>
            <a:r>
              <a:rPr lang="en-US" sz="2000" dirty="0" smtClean="0">
                <a:latin typeface="Arial" pitchFamily="34" charset="0"/>
                <a:cs typeface="Arial" pitchFamily="34" charset="0"/>
              </a:rPr>
              <a:t>When a frame is ready, the transmitting station checks whether the channel is idle or busy.</a:t>
            </a:r>
          </a:p>
          <a:p>
            <a:pPr algn="just"/>
            <a:r>
              <a:rPr lang="en-US" sz="2000" dirty="0" smtClean="0">
                <a:latin typeface="Arial" pitchFamily="34" charset="0"/>
                <a:cs typeface="Arial" pitchFamily="34" charset="0"/>
              </a:rPr>
              <a:t>If the channel is busy, the station waits until the channel becomes idle.</a:t>
            </a:r>
          </a:p>
          <a:p>
            <a:pPr algn="just"/>
            <a:r>
              <a:rPr lang="en-US" sz="2000" dirty="0" smtClean="0">
                <a:latin typeface="Arial" pitchFamily="34" charset="0"/>
                <a:cs typeface="Arial" pitchFamily="34" charset="0"/>
              </a:rPr>
              <a:t>If the channel is idle, the station waits for an Inter-frame gap (IFG) amount of time and then sends the frame.</a:t>
            </a:r>
          </a:p>
          <a:p>
            <a:pPr algn="just"/>
            <a:r>
              <a:rPr lang="en-US" sz="2000" dirty="0" smtClean="0">
                <a:latin typeface="Arial" pitchFamily="34" charset="0"/>
                <a:cs typeface="Arial" pitchFamily="34" charset="0"/>
              </a:rPr>
              <a:t>After sending the frame, it sets a timer.</a:t>
            </a:r>
          </a:p>
          <a:p>
            <a:pPr algn="just"/>
            <a:r>
              <a:rPr lang="en-US" sz="2000" dirty="0" smtClean="0">
                <a:latin typeface="Arial" pitchFamily="34" charset="0"/>
                <a:cs typeface="Arial" pitchFamily="34" charset="0"/>
              </a:rPr>
              <a:t>The station then waits for acknowledgement from the receiver. If it receives the acknowledgement before expiry of timer, it marks a successful transmission.</a:t>
            </a:r>
          </a:p>
          <a:p>
            <a:pPr algn="just"/>
            <a:r>
              <a:rPr lang="en-US" sz="2000" dirty="0" smtClean="0">
                <a:latin typeface="Arial" pitchFamily="34" charset="0"/>
                <a:cs typeface="Arial" pitchFamily="34" charset="0"/>
              </a:rPr>
              <a:t>Otherwise, it waits for a back-off time period and restarts the algorithm.</a:t>
            </a:r>
          </a:p>
          <a:p>
            <a:pPr algn="just"/>
            <a:endParaRPr lang="en-US" sz="2000" dirty="0">
              <a:latin typeface="Arial" pitchFamily="34" charset="0"/>
              <a:cs typeface="Arial"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Flowchart</a:t>
            </a:r>
            <a:endParaRPr lang="en-US" dirty="0"/>
          </a:p>
        </p:txBody>
      </p:sp>
      <p:sp>
        <p:nvSpPr>
          <p:cNvPr id="3" name="Content Placeholder 2"/>
          <p:cNvSpPr>
            <a:spLocks noGrp="1"/>
          </p:cNvSpPr>
          <p:nvPr>
            <p:ph idx="1"/>
          </p:nvPr>
        </p:nvSpPr>
        <p:spPr/>
        <p:txBody>
          <a:bodyPr/>
          <a:lstStyle/>
          <a:p>
            <a:endParaRPr lang="en-US"/>
          </a:p>
        </p:txBody>
      </p:sp>
      <p:pic>
        <p:nvPicPr>
          <p:cNvPr id="41988" name="Picture 4" descr="https://www.tutorialspoint.com/assets/questions/media/22014/csma_with_collison.jpg"/>
          <p:cNvPicPr>
            <a:picLocks noChangeAspect="1" noChangeArrowheads="1"/>
          </p:cNvPicPr>
          <p:nvPr/>
        </p:nvPicPr>
        <p:blipFill>
          <a:blip r:embed="rId2" cstate="print"/>
          <a:srcRect/>
          <a:stretch>
            <a:fillRect/>
          </a:stretch>
        </p:blipFill>
        <p:spPr bwMode="auto">
          <a:xfrm>
            <a:off x="1905000" y="685800"/>
            <a:ext cx="5468582" cy="647700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Advantages of CMSA/CD</a:t>
            </a:r>
            <a:br>
              <a:rPr lang="en-US" b="1" dirty="0" smtClean="0"/>
            </a:br>
            <a:endParaRPr lang="en-US" dirty="0"/>
          </a:p>
        </p:txBody>
      </p:sp>
      <p:sp>
        <p:nvSpPr>
          <p:cNvPr id="3" name="Content Placeholder 2"/>
          <p:cNvSpPr>
            <a:spLocks noGrp="1"/>
          </p:cNvSpPr>
          <p:nvPr>
            <p:ph idx="1"/>
          </p:nvPr>
        </p:nvSpPr>
        <p:spPr/>
        <p:txBody>
          <a:bodyPr>
            <a:normAutofit/>
          </a:bodyPr>
          <a:lstStyle/>
          <a:p>
            <a:r>
              <a:rPr lang="en-US" sz="2000" dirty="0" smtClean="0">
                <a:latin typeface="Arial" pitchFamily="34" charset="0"/>
                <a:cs typeface="Arial" pitchFamily="34" charset="0"/>
              </a:rPr>
              <a:t>CMSA/CA prevents collision.</a:t>
            </a:r>
          </a:p>
          <a:p>
            <a:r>
              <a:rPr lang="en-US" sz="2000" dirty="0" smtClean="0">
                <a:latin typeface="Arial" pitchFamily="34" charset="0"/>
                <a:cs typeface="Arial" pitchFamily="34" charset="0"/>
              </a:rPr>
              <a:t>Due to acknowledgements, data is not lost unnecessarily.</a:t>
            </a:r>
          </a:p>
          <a:p>
            <a:r>
              <a:rPr lang="en-US" sz="2000" dirty="0" smtClean="0">
                <a:latin typeface="Arial" pitchFamily="34" charset="0"/>
                <a:cs typeface="Arial" pitchFamily="34" charset="0"/>
              </a:rPr>
              <a:t>It avoids wasteful transmission.</a:t>
            </a:r>
          </a:p>
          <a:p>
            <a:r>
              <a:rPr lang="en-US" sz="2000" dirty="0" smtClean="0">
                <a:latin typeface="Arial" pitchFamily="34" charset="0"/>
                <a:cs typeface="Arial" pitchFamily="34" charset="0"/>
              </a:rPr>
              <a:t>It is very much suited for wireless transmissions.</a:t>
            </a:r>
          </a:p>
          <a:p>
            <a:r>
              <a:rPr lang="en-US" sz="2000" b="1" dirty="0" smtClean="0">
                <a:latin typeface="Arial" pitchFamily="34" charset="0"/>
                <a:cs typeface="Arial" pitchFamily="34" charset="0"/>
              </a:rPr>
              <a:t>Disadvantages of CSMA/CD</a:t>
            </a:r>
          </a:p>
          <a:p>
            <a:r>
              <a:rPr lang="en-US" sz="2000" dirty="0" smtClean="0">
                <a:latin typeface="Arial" pitchFamily="34" charset="0"/>
                <a:cs typeface="Arial" pitchFamily="34" charset="0"/>
              </a:rPr>
              <a:t>The algorithm calls for long waiting times.</a:t>
            </a:r>
          </a:p>
          <a:p>
            <a:r>
              <a:rPr lang="en-US" sz="2000" dirty="0" smtClean="0">
                <a:latin typeface="Arial" pitchFamily="34" charset="0"/>
                <a:cs typeface="Arial" pitchFamily="34" charset="0"/>
              </a:rPr>
              <a:t>It has high power consumption.</a:t>
            </a:r>
          </a:p>
          <a:p>
            <a:endParaRPr lang="en-US" sz="2000" dirty="0">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Arial" pitchFamily="34" charset="0"/>
                <a:cs typeface="Arial" pitchFamily="34" charset="0"/>
              </a:rPr>
              <a:t>Functions of MAC Layer</a:t>
            </a:r>
            <a:br>
              <a:rPr lang="en-US" sz="3200" b="1" dirty="0">
                <a:latin typeface="Arial" pitchFamily="34" charset="0"/>
                <a:cs typeface="Arial" pitchFamily="34" charset="0"/>
              </a:rPr>
            </a:br>
            <a:endParaRPr lang="en-US" sz="32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lgn="just"/>
            <a:r>
              <a:rPr lang="en-US" sz="2000" dirty="0">
                <a:latin typeface="Arial" pitchFamily="34" charset="0"/>
                <a:cs typeface="Arial" pitchFamily="34" charset="0"/>
              </a:rPr>
              <a:t>It provides an abstraction of the physical layer to the LLC and upper layers of the OSI network.</a:t>
            </a:r>
          </a:p>
          <a:p>
            <a:pPr algn="just"/>
            <a:r>
              <a:rPr lang="en-US" sz="2000" dirty="0">
                <a:latin typeface="Arial" pitchFamily="34" charset="0"/>
                <a:cs typeface="Arial" pitchFamily="34" charset="0"/>
              </a:rPr>
              <a:t>It is responsible for encapsulating frames so that they are suitable for transmission via the physical medium.</a:t>
            </a:r>
          </a:p>
          <a:p>
            <a:pPr algn="just"/>
            <a:r>
              <a:rPr lang="en-US" sz="2000" dirty="0">
                <a:latin typeface="Arial" pitchFamily="34" charset="0"/>
                <a:cs typeface="Arial" pitchFamily="34" charset="0"/>
              </a:rPr>
              <a:t>It resolves the addressing of source station as well as the destination station, or groups of destination stations.</a:t>
            </a:r>
          </a:p>
          <a:p>
            <a:pPr algn="just"/>
            <a:r>
              <a:rPr lang="en-US" sz="2000" dirty="0">
                <a:latin typeface="Arial" pitchFamily="34" charset="0"/>
                <a:cs typeface="Arial" pitchFamily="34" charset="0"/>
              </a:rPr>
              <a:t>It performs multiple access resolutions when more than one data frame is to be transmitted. It determines the channel access methods for transmission.</a:t>
            </a:r>
          </a:p>
          <a:p>
            <a:pPr algn="just"/>
            <a:r>
              <a:rPr lang="en-US" sz="2000" dirty="0">
                <a:latin typeface="Arial" pitchFamily="34" charset="0"/>
                <a:cs typeface="Arial" pitchFamily="34" charset="0"/>
              </a:rPr>
              <a:t>It also performs collision resolution and initiating retransmission in case of collisions.</a:t>
            </a:r>
          </a:p>
          <a:p>
            <a:pPr algn="just"/>
            <a:r>
              <a:rPr lang="en-US" sz="2000" dirty="0">
                <a:latin typeface="Arial" pitchFamily="34" charset="0"/>
                <a:cs typeface="Arial" pitchFamily="34" charset="0"/>
              </a:rPr>
              <a:t>It generates the frame check sequences and thus contributes to protection against transmission errors.</a:t>
            </a:r>
          </a:p>
          <a:p>
            <a:pPr algn="just"/>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MAC Addresses</a:t>
            </a:r>
            <a:br>
              <a:rPr lang="en-US" b="1" dirty="0"/>
            </a:br>
            <a:endParaRPr lang="en-US" dirty="0"/>
          </a:p>
        </p:txBody>
      </p:sp>
      <p:sp>
        <p:nvSpPr>
          <p:cNvPr id="3" name="Content Placeholder 2"/>
          <p:cNvSpPr>
            <a:spLocks noGrp="1"/>
          </p:cNvSpPr>
          <p:nvPr>
            <p:ph idx="1"/>
          </p:nvPr>
        </p:nvSpPr>
        <p:spPr/>
        <p:txBody>
          <a:bodyPr>
            <a:normAutofit/>
          </a:bodyPr>
          <a:lstStyle/>
          <a:p>
            <a:r>
              <a:rPr lang="en-US" sz="2000" dirty="0">
                <a:latin typeface="Arial" pitchFamily="34" charset="0"/>
                <a:cs typeface="Arial" pitchFamily="34" charset="0"/>
              </a:rPr>
              <a:t>MAC address or media access control address is a unique identifier allotted to a network interface controller (NIC) of a device</a:t>
            </a:r>
            <a:r>
              <a:rPr lang="en-US" sz="2000" dirty="0" smtClean="0">
                <a:latin typeface="Arial" pitchFamily="34" charset="0"/>
                <a:cs typeface="Arial" pitchFamily="34" charset="0"/>
              </a:rPr>
              <a:t>.</a:t>
            </a:r>
          </a:p>
          <a:p>
            <a:r>
              <a:rPr lang="en-US" sz="2000" dirty="0" smtClean="0">
                <a:latin typeface="Arial" pitchFamily="34" charset="0"/>
                <a:cs typeface="Arial" pitchFamily="34" charset="0"/>
              </a:rPr>
              <a:t> </a:t>
            </a:r>
            <a:r>
              <a:rPr lang="en-US" sz="2000" dirty="0">
                <a:latin typeface="Arial" pitchFamily="34" charset="0"/>
                <a:cs typeface="Arial" pitchFamily="34" charset="0"/>
              </a:rPr>
              <a:t>It is used as a network address for data transmission within a network segment like Ethernet, Wi-Fi, and Bluetooth.</a:t>
            </a:r>
          </a:p>
          <a:p>
            <a:r>
              <a:rPr lang="en-US" sz="2000" dirty="0">
                <a:latin typeface="Arial" pitchFamily="34" charset="0"/>
                <a:cs typeface="Arial" pitchFamily="34" charset="0"/>
              </a:rPr>
              <a:t>MAC address is assigned to a network adapter at the time of manufacturing. It is hardwired or hard-coded in the network interface card (NIC). </a:t>
            </a: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A </a:t>
            </a:r>
            <a:r>
              <a:rPr lang="en-US" sz="2000" dirty="0">
                <a:latin typeface="Arial" pitchFamily="34" charset="0"/>
                <a:cs typeface="Arial" pitchFamily="34" charset="0"/>
              </a:rPr>
              <a:t>MAC address comprises of six groups of two hexadecimal digits, separated by hyphens, colons, or no separators. </a:t>
            </a: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An </a:t>
            </a:r>
            <a:r>
              <a:rPr lang="en-US" sz="2000" dirty="0">
                <a:latin typeface="Arial" pitchFamily="34" charset="0"/>
                <a:cs typeface="Arial" pitchFamily="34" charset="0"/>
              </a:rPr>
              <a:t>example of a MAC address is 00:0A:89:5B:F0:11.</a:t>
            </a:r>
          </a:p>
          <a:p>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1026" name="AutoShape 2" descr="NIC (Network Interface Card) Defini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NIC (Network Interface Card) Defini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NIC (Network Interface Card) Defini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2" name="Picture 8" descr="NIC (Network Interface Card) Definition"/>
          <p:cNvPicPr>
            <a:picLocks noChangeAspect="1" noChangeArrowheads="1"/>
          </p:cNvPicPr>
          <p:nvPr/>
        </p:nvPicPr>
        <p:blipFill>
          <a:blip r:embed="rId2" cstate="print"/>
          <a:srcRect/>
          <a:stretch>
            <a:fillRect/>
          </a:stretch>
        </p:blipFill>
        <p:spPr bwMode="auto">
          <a:xfrm>
            <a:off x="1143000" y="1981200"/>
            <a:ext cx="6629400" cy="4116256"/>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MAC Layer - What is MAC Layer Protocols? | Computer Notes"/>
          <p:cNvPicPr>
            <a:picLocks noChangeAspect="1" noChangeArrowheads="1"/>
          </p:cNvPicPr>
          <p:nvPr/>
        </p:nvPicPr>
        <p:blipFill>
          <a:blip r:embed="rId2" cstate="print"/>
          <a:srcRect/>
          <a:stretch>
            <a:fillRect/>
          </a:stretch>
        </p:blipFill>
        <p:spPr bwMode="auto">
          <a:xfrm>
            <a:off x="685800" y="2438400"/>
            <a:ext cx="7503262" cy="29718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link control (LLC)</a:t>
            </a:r>
            <a:endParaRPr lang="en-US" dirty="0"/>
          </a:p>
        </p:txBody>
      </p:sp>
      <p:sp>
        <p:nvSpPr>
          <p:cNvPr id="3" name="Content Placeholder 2"/>
          <p:cNvSpPr>
            <a:spLocks noGrp="1"/>
          </p:cNvSpPr>
          <p:nvPr>
            <p:ph idx="1"/>
          </p:nvPr>
        </p:nvSpPr>
        <p:spPr>
          <a:xfrm>
            <a:off x="457200" y="1295400"/>
            <a:ext cx="8229600" cy="4830763"/>
          </a:xfrm>
        </p:spPr>
        <p:txBody>
          <a:bodyPr>
            <a:noAutofit/>
          </a:bodyPr>
          <a:lstStyle/>
          <a:p>
            <a:pPr algn="just"/>
            <a:r>
              <a:rPr lang="en-US" sz="2000" dirty="0" smtClean="0">
                <a:latin typeface="Arial" pitchFamily="34" charset="0"/>
                <a:cs typeface="Arial" pitchFamily="34" charset="0"/>
              </a:rPr>
              <a:t>The logical link control (LLC) is the upper </a:t>
            </a:r>
            <a:r>
              <a:rPr lang="en-US" sz="2000" dirty="0" err="1" smtClean="0">
                <a:latin typeface="Arial" pitchFamily="34" charset="0"/>
                <a:cs typeface="Arial" pitchFamily="34" charset="0"/>
              </a:rPr>
              <a:t>sublayer</a:t>
            </a:r>
            <a:r>
              <a:rPr lang="en-US" sz="2000" dirty="0" smtClean="0">
                <a:latin typeface="Arial" pitchFamily="34" charset="0"/>
                <a:cs typeface="Arial" pitchFamily="34" charset="0"/>
              </a:rPr>
              <a:t> of the data link layer of the open system interconnections (OSI) reference model for data transmission. It acts act an interface between the network layer and the medium access control (MAC) </a:t>
            </a:r>
            <a:r>
              <a:rPr lang="en-US" sz="2000" dirty="0" err="1" smtClean="0">
                <a:latin typeface="Arial" pitchFamily="34" charset="0"/>
                <a:cs typeface="Arial" pitchFamily="34" charset="0"/>
              </a:rPr>
              <a:t>sublayer</a:t>
            </a:r>
            <a:r>
              <a:rPr lang="en-US" sz="2000" dirty="0" smtClean="0">
                <a:latin typeface="Arial" pitchFamily="34" charset="0"/>
                <a:cs typeface="Arial" pitchFamily="34" charset="0"/>
              </a:rPr>
              <a:t> of the data link layer.</a:t>
            </a:r>
          </a:p>
          <a:p>
            <a:pPr algn="just"/>
            <a:r>
              <a:rPr lang="en-US" sz="2000" dirty="0" smtClean="0">
                <a:latin typeface="Arial" pitchFamily="34" charset="0"/>
                <a:cs typeface="Arial" pitchFamily="34" charset="0"/>
              </a:rPr>
              <a:t>The LLC </a:t>
            </a:r>
            <a:r>
              <a:rPr lang="en-US" sz="2000" dirty="0" err="1" smtClean="0">
                <a:latin typeface="Arial" pitchFamily="34" charset="0"/>
                <a:cs typeface="Arial" pitchFamily="34" charset="0"/>
              </a:rPr>
              <a:t>sublayer</a:t>
            </a:r>
            <a:r>
              <a:rPr lang="en-US" sz="2000" dirty="0" smtClean="0">
                <a:latin typeface="Arial" pitchFamily="34" charset="0"/>
                <a:cs typeface="Arial" pitchFamily="34" charset="0"/>
              </a:rPr>
              <a:t> is mainly used for its multiplexing property. It allows several network protocols to operate simultaneously within a multipoint network over the same network medium.</a:t>
            </a:r>
          </a:p>
          <a:p>
            <a:pPr algn="just"/>
            <a:r>
              <a:rPr lang="en-US" sz="2000" b="1" dirty="0" smtClean="0">
                <a:latin typeface="Arial" pitchFamily="34" charset="0"/>
                <a:cs typeface="Arial" pitchFamily="34" charset="0"/>
              </a:rPr>
              <a:t>Functions of LLC </a:t>
            </a:r>
            <a:r>
              <a:rPr lang="en-US" sz="2000" b="1" dirty="0" err="1" smtClean="0">
                <a:latin typeface="Arial" pitchFamily="34" charset="0"/>
                <a:cs typeface="Arial" pitchFamily="34" charset="0"/>
              </a:rPr>
              <a:t>Sublayer</a:t>
            </a:r>
            <a:endParaRPr lang="en-US" sz="2000" b="1" dirty="0" smtClean="0">
              <a:latin typeface="Arial" pitchFamily="34" charset="0"/>
              <a:cs typeface="Arial" pitchFamily="34" charset="0"/>
            </a:endParaRPr>
          </a:p>
          <a:p>
            <a:pPr algn="just"/>
            <a:r>
              <a:rPr lang="en-US" sz="2000" dirty="0" smtClean="0">
                <a:latin typeface="Arial" pitchFamily="34" charset="0"/>
                <a:cs typeface="Arial" pitchFamily="34" charset="0"/>
              </a:rPr>
              <a:t>The primary function of LLC is to multiplex protocols over the MAC layer while transmitting and likewise to de-multiplex the protocols while receiving.</a:t>
            </a:r>
          </a:p>
          <a:p>
            <a:pPr algn="just"/>
            <a:r>
              <a:rPr lang="en-US" sz="2000" dirty="0" smtClean="0">
                <a:latin typeface="Arial" pitchFamily="34" charset="0"/>
                <a:cs typeface="Arial" pitchFamily="34" charset="0"/>
              </a:rPr>
              <a:t>LLC provides hop-to-hop flow and error control.</a:t>
            </a:r>
          </a:p>
          <a:p>
            <a:pPr algn="just"/>
            <a:r>
              <a:rPr lang="en-US" sz="2000" dirty="0" smtClean="0">
                <a:latin typeface="Arial" pitchFamily="34" charset="0"/>
                <a:cs typeface="Arial" pitchFamily="34" charset="0"/>
              </a:rPr>
              <a:t>It allows multipoint communication over computer network.</a:t>
            </a:r>
          </a:p>
          <a:p>
            <a:pPr algn="just"/>
            <a:r>
              <a:rPr lang="en-US" sz="2000" dirty="0" smtClean="0">
                <a:latin typeface="Arial" pitchFamily="34" charset="0"/>
                <a:cs typeface="Arial" pitchFamily="34" charset="0"/>
              </a:rPr>
              <a:t>Frame Sequence Numbers are assigned by LLC.</a:t>
            </a:r>
          </a:p>
          <a:p>
            <a:pPr algn="just"/>
            <a:r>
              <a:rPr lang="en-US" sz="2000" dirty="0" smtClean="0">
                <a:latin typeface="Arial" pitchFamily="34" charset="0"/>
                <a:cs typeface="Arial" pitchFamily="34" charset="0"/>
              </a:rPr>
              <a:t>In case of acknowledged services, it tracks acknowledgements</a:t>
            </a:r>
          </a:p>
          <a:p>
            <a:pPr algn="just"/>
            <a:endParaRPr lang="en-US" sz="2000" dirty="0" smtClean="0">
              <a:latin typeface="Arial" pitchFamily="34" charset="0"/>
              <a:cs typeface="Arial" pitchFamily="34" charset="0"/>
            </a:endParaRPr>
          </a:p>
          <a:p>
            <a:pPr algn="just"/>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Ethernet CSMA/CD</a:t>
            </a:r>
            <a:endParaRPr lang="en-US" dirty="0"/>
          </a:p>
        </p:txBody>
      </p:sp>
      <p:sp>
        <p:nvSpPr>
          <p:cNvPr id="3" name="Content Placeholder 2"/>
          <p:cNvSpPr>
            <a:spLocks noGrp="1"/>
          </p:cNvSpPr>
          <p:nvPr>
            <p:ph idx="1"/>
          </p:nvPr>
        </p:nvSpPr>
        <p:spPr/>
        <p:txBody>
          <a:bodyPr>
            <a:normAutofit/>
          </a:bodyPr>
          <a:lstStyle/>
          <a:p>
            <a:pPr algn="just"/>
            <a:r>
              <a:rPr lang="en-US" sz="2000" dirty="0" smtClean="0">
                <a:latin typeface="Arial" pitchFamily="34" charset="0"/>
                <a:cs typeface="Arial" pitchFamily="34" charset="0"/>
              </a:rPr>
              <a:t>Carrier-sense multiple access with collision detection (</a:t>
            </a:r>
            <a:r>
              <a:rPr lang="en-US" sz="2000" b="1" dirty="0" smtClean="0">
                <a:latin typeface="Arial" pitchFamily="34" charset="0"/>
                <a:cs typeface="Arial" pitchFamily="34" charset="0"/>
              </a:rPr>
              <a:t>CSMA</a:t>
            </a:r>
            <a:r>
              <a:rPr lang="en-US" sz="2000" dirty="0" smtClean="0">
                <a:latin typeface="Arial" pitchFamily="34" charset="0"/>
                <a:cs typeface="Arial" pitchFamily="34" charset="0"/>
              </a:rPr>
              <a:t>/</a:t>
            </a:r>
            <a:r>
              <a:rPr lang="en-US" sz="2000" b="1" dirty="0" smtClean="0">
                <a:latin typeface="Arial" pitchFamily="34" charset="0"/>
                <a:cs typeface="Arial" pitchFamily="34" charset="0"/>
              </a:rPr>
              <a:t>CD</a:t>
            </a:r>
            <a:r>
              <a:rPr lang="en-US" sz="2000" dirty="0" smtClean="0">
                <a:latin typeface="Arial" pitchFamily="34" charset="0"/>
                <a:cs typeface="Arial" pitchFamily="34" charset="0"/>
              </a:rPr>
              <a:t>) is a media access control (MAC) method used most notably in early </a:t>
            </a:r>
            <a:r>
              <a:rPr lang="en-US" sz="2000" b="1" dirty="0" smtClean="0">
                <a:latin typeface="Arial" pitchFamily="34" charset="0"/>
                <a:cs typeface="Arial" pitchFamily="34" charset="0"/>
              </a:rPr>
              <a:t>Ethernet</a:t>
            </a:r>
            <a:r>
              <a:rPr lang="en-US" sz="2000" dirty="0" smtClean="0">
                <a:latin typeface="Arial" pitchFamily="34" charset="0"/>
                <a:cs typeface="Arial" pitchFamily="34" charset="0"/>
              </a:rPr>
              <a:t> technology for local area </a:t>
            </a:r>
            <a:r>
              <a:rPr lang="en-US" sz="2000" b="1" dirty="0" smtClean="0">
                <a:latin typeface="Arial" pitchFamily="34" charset="0"/>
                <a:cs typeface="Arial" pitchFamily="34" charset="0"/>
              </a:rPr>
              <a:t>networking</a:t>
            </a:r>
            <a:r>
              <a:rPr lang="en-US" sz="2000" dirty="0" smtClean="0">
                <a:latin typeface="Arial" pitchFamily="34" charset="0"/>
                <a:cs typeface="Arial" pitchFamily="34" charset="0"/>
              </a:rPr>
              <a:t>. </a:t>
            </a:r>
          </a:p>
          <a:p>
            <a:pPr algn="just"/>
            <a:r>
              <a:rPr lang="en-US" sz="2000" dirty="0" smtClean="0">
                <a:latin typeface="Arial" pitchFamily="34" charset="0"/>
                <a:cs typeface="Arial" pitchFamily="34" charset="0"/>
              </a:rPr>
              <a:t>It uses carrier-sensing to defer transmissions until no other stations are transmitting.</a:t>
            </a:r>
          </a:p>
          <a:p>
            <a:pPr algn="just"/>
            <a:r>
              <a:rPr lang="en-US" sz="2000" dirty="0" smtClean="0">
                <a:latin typeface="Arial" pitchFamily="34" charset="0"/>
                <a:cs typeface="Arial" pitchFamily="34" charset="0"/>
              </a:rPr>
              <a:t>when a device is ready it senses the network whether there is an ongoing transmission or not.</a:t>
            </a:r>
          </a:p>
          <a:p>
            <a:pPr algn="just"/>
            <a:r>
              <a:rPr lang="en-US" sz="2000" dirty="0" smtClean="0">
                <a:latin typeface="Arial" pitchFamily="34" charset="0"/>
                <a:cs typeface="Arial" pitchFamily="34" charset="0"/>
              </a:rPr>
              <a:t> if there is no transmission is going on it starts transmitting. If there is a transmission going it waits for the channel to get free .</a:t>
            </a:r>
          </a:p>
          <a:p>
            <a:pPr algn="just"/>
            <a:r>
              <a:rPr lang="en-US" sz="2000" dirty="0" smtClean="0">
                <a:latin typeface="Arial" pitchFamily="34" charset="0"/>
                <a:cs typeface="Arial" pitchFamily="34" charset="0"/>
              </a:rPr>
              <a:t>Now if by any means a </a:t>
            </a:r>
            <a:r>
              <a:rPr lang="en-US" sz="2000" b="1" dirty="0" smtClean="0">
                <a:latin typeface="Arial" pitchFamily="34" charset="0"/>
                <a:cs typeface="Arial" pitchFamily="34" charset="0"/>
              </a:rPr>
              <a:t>collision</a:t>
            </a:r>
            <a:r>
              <a:rPr lang="en-US" sz="2000" dirty="0" smtClean="0">
                <a:latin typeface="Arial" pitchFamily="34" charset="0"/>
                <a:cs typeface="Arial" pitchFamily="34" charset="0"/>
              </a:rPr>
              <a:t> occurs a jam signal is sent to all the devices now the devices wait for some time to retransmit but still if collision occurs 15 times the nodes transmitting will time out and after that every node will have equal probability of transmission</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2233</TotalTime>
  <Words>1612</Words>
  <Application>Microsoft Office PowerPoint</Application>
  <PresentationFormat>On-screen Show (4:3)</PresentationFormat>
  <Paragraphs>163</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Medium Access Control (MAC)</vt:lpstr>
      <vt:lpstr>Slide 2</vt:lpstr>
      <vt:lpstr>MAC Layer in the OSI Model </vt:lpstr>
      <vt:lpstr>Functions of MAC Layer </vt:lpstr>
      <vt:lpstr>MAC Addresses </vt:lpstr>
      <vt:lpstr>Slide 6</vt:lpstr>
      <vt:lpstr>Slide 7</vt:lpstr>
      <vt:lpstr>logical link control (LLC)</vt:lpstr>
      <vt:lpstr>Ethernet CSMA/CD</vt:lpstr>
      <vt:lpstr>Flow Diagram</vt:lpstr>
      <vt:lpstr>Now how addressing takes place in ETHERNET</vt:lpstr>
      <vt:lpstr>The Ethernet frame</vt:lpstr>
      <vt:lpstr>Token Ring </vt:lpstr>
      <vt:lpstr>Slide 14</vt:lpstr>
      <vt:lpstr>Slide 15</vt:lpstr>
      <vt:lpstr>Token Passing Mechanism in Token Ring </vt:lpstr>
      <vt:lpstr>Fiber Distributed Data Interface (FDDI)</vt:lpstr>
      <vt:lpstr>Features </vt:lpstr>
      <vt:lpstr>Diagram</vt:lpstr>
      <vt:lpstr>Frame Format </vt:lpstr>
      <vt:lpstr>Slide 21</vt:lpstr>
      <vt:lpstr>Advantages of FDDI </vt:lpstr>
      <vt:lpstr>Token Passing</vt:lpstr>
      <vt:lpstr>Slide 24</vt:lpstr>
      <vt:lpstr>Wireless LAN</vt:lpstr>
      <vt:lpstr>Components of WLANs </vt:lpstr>
      <vt:lpstr>Slide 27</vt:lpstr>
      <vt:lpstr>Types of WLANS </vt:lpstr>
      <vt:lpstr>Advantages of WLANs </vt:lpstr>
      <vt:lpstr>Carrier-sense multiple access with collision avoidance (CSMA/CA)</vt:lpstr>
      <vt:lpstr>Algorithm </vt:lpstr>
      <vt:lpstr>Flowchart</vt:lpstr>
      <vt:lpstr>Advantages of CMSA/CD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Medium Access Control (MAC)</dc:title>
  <dc:creator>Computer</dc:creator>
  <cp:lastModifiedBy>Computer</cp:lastModifiedBy>
  <cp:revision>49</cp:revision>
  <dcterms:created xsi:type="dcterms:W3CDTF">2020-09-12T04:23:49Z</dcterms:created>
  <dcterms:modified xsi:type="dcterms:W3CDTF">2020-09-17T05:47:26Z</dcterms:modified>
</cp:coreProperties>
</file>