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344" r:id="rId2"/>
    <p:sldId id="496" r:id="rId3"/>
    <p:sldId id="497" r:id="rId4"/>
    <p:sldId id="367" r:id="rId5"/>
    <p:sldId id="368" r:id="rId6"/>
    <p:sldId id="369" r:id="rId7"/>
    <p:sldId id="370" r:id="rId8"/>
    <p:sldId id="371" r:id="rId9"/>
    <p:sldId id="372" r:id="rId10"/>
    <p:sldId id="373" r:id="rId11"/>
    <p:sldId id="374" r:id="rId12"/>
    <p:sldId id="414" r:id="rId13"/>
    <p:sldId id="415" r:id="rId14"/>
    <p:sldId id="498" r:id="rId15"/>
    <p:sldId id="499" r:id="rId16"/>
    <p:sldId id="500" r:id="rId17"/>
    <p:sldId id="501" r:id="rId18"/>
    <p:sldId id="502" r:id="rId19"/>
    <p:sldId id="503" r:id="rId20"/>
    <p:sldId id="504" r:id="rId21"/>
    <p:sldId id="505"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399" r:id="rId47"/>
    <p:sldId id="400" r:id="rId48"/>
    <p:sldId id="401" r:id="rId49"/>
    <p:sldId id="402" r:id="rId50"/>
    <p:sldId id="403" r:id="rId51"/>
    <p:sldId id="404" r:id="rId52"/>
    <p:sldId id="405" r:id="rId53"/>
    <p:sldId id="406" r:id="rId54"/>
    <p:sldId id="407" r:id="rId55"/>
    <p:sldId id="408" r:id="rId56"/>
    <p:sldId id="409" r:id="rId57"/>
    <p:sldId id="410" r:id="rId58"/>
    <p:sldId id="411" r:id="rId59"/>
    <p:sldId id="412" r:id="rId60"/>
    <p:sldId id="413" r:id="rId61"/>
    <p:sldId id="416" r:id="rId62"/>
    <p:sldId id="417" r:id="rId63"/>
    <p:sldId id="418" r:id="rId64"/>
    <p:sldId id="419" r:id="rId65"/>
    <p:sldId id="420" r:id="rId66"/>
    <p:sldId id="421" r:id="rId67"/>
    <p:sldId id="422" r:id="rId68"/>
    <p:sldId id="423" r:id="rId69"/>
    <p:sldId id="424" r:id="rId70"/>
    <p:sldId id="425" r:id="rId71"/>
    <p:sldId id="426" r:id="rId72"/>
    <p:sldId id="427" r:id="rId73"/>
    <p:sldId id="428" r:id="rId74"/>
    <p:sldId id="429" r:id="rId75"/>
    <p:sldId id="430" r:id="rId76"/>
    <p:sldId id="431" r:id="rId77"/>
    <p:sldId id="432" r:id="rId78"/>
    <p:sldId id="433" r:id="rId79"/>
    <p:sldId id="434" r:id="rId80"/>
    <p:sldId id="441" r:id="rId81"/>
    <p:sldId id="442" r:id="rId82"/>
    <p:sldId id="443" r:id="rId83"/>
    <p:sldId id="435" r:id="rId84"/>
    <p:sldId id="444" r:id="rId85"/>
    <p:sldId id="445" r:id="rId86"/>
    <p:sldId id="446" r:id="rId87"/>
    <p:sldId id="447" r:id="rId88"/>
    <p:sldId id="448" r:id="rId89"/>
    <p:sldId id="449" r:id="rId90"/>
    <p:sldId id="450" r:id="rId91"/>
    <p:sldId id="451" r:id="rId92"/>
    <p:sldId id="452" r:id="rId93"/>
    <p:sldId id="453" r:id="rId94"/>
    <p:sldId id="454" r:id="rId95"/>
    <p:sldId id="436" r:id="rId96"/>
    <p:sldId id="437" r:id="rId97"/>
    <p:sldId id="438" r:id="rId98"/>
    <p:sldId id="439" r:id="rId99"/>
    <p:sldId id="440" r:id="rId100"/>
    <p:sldId id="455" r:id="rId101"/>
    <p:sldId id="456" r:id="rId102"/>
    <p:sldId id="457" r:id="rId103"/>
    <p:sldId id="458" r:id="rId104"/>
    <p:sldId id="459" r:id="rId105"/>
    <p:sldId id="460" r:id="rId106"/>
    <p:sldId id="461" r:id="rId107"/>
    <p:sldId id="462" r:id="rId108"/>
    <p:sldId id="463" r:id="rId109"/>
    <p:sldId id="464" r:id="rId110"/>
    <p:sldId id="465" r:id="rId111"/>
    <p:sldId id="466" r:id="rId112"/>
    <p:sldId id="467" r:id="rId113"/>
    <p:sldId id="468" r:id="rId114"/>
    <p:sldId id="469" r:id="rId115"/>
    <p:sldId id="470" r:id="rId116"/>
    <p:sldId id="471" r:id="rId117"/>
    <p:sldId id="472" r:id="rId118"/>
    <p:sldId id="473" r:id="rId119"/>
    <p:sldId id="474" r:id="rId120"/>
    <p:sldId id="475" r:id="rId121"/>
    <p:sldId id="476" r:id="rId122"/>
    <p:sldId id="477" r:id="rId123"/>
    <p:sldId id="478" r:id="rId124"/>
    <p:sldId id="479" r:id="rId125"/>
    <p:sldId id="480" r:id="rId126"/>
    <p:sldId id="481" r:id="rId127"/>
    <p:sldId id="482" r:id="rId128"/>
    <p:sldId id="483" r:id="rId129"/>
    <p:sldId id="484" r:id="rId130"/>
    <p:sldId id="485" r:id="rId131"/>
    <p:sldId id="486" r:id="rId132"/>
    <p:sldId id="487" r:id="rId133"/>
    <p:sldId id="488" r:id="rId134"/>
    <p:sldId id="489" r:id="rId135"/>
    <p:sldId id="490" r:id="rId136"/>
    <p:sldId id="491" r:id="rId137"/>
    <p:sldId id="492" r:id="rId138"/>
    <p:sldId id="493" r:id="rId139"/>
    <p:sldId id="494" r:id="rId140"/>
    <p:sldId id="495" r:id="rId1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1234" y="-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B274F-CC75-4A15-B3A9-088060C8AE1E}" type="datetimeFigureOut">
              <a:rPr lang="en-US" smtClean="0"/>
              <a:pPr/>
              <a:t>10/11/2020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96D70-044E-46A3-808C-F10A69D103BC}" type="slidenum">
              <a:rPr lang="en-US" smtClean="0"/>
              <a:pPr/>
              <a:t>‹#›</a:t>
            </a:fld>
            <a:endParaRPr lang="en-US" dirty="0"/>
          </a:p>
        </p:txBody>
      </p:sp>
    </p:spTree>
    <p:extLst>
      <p:ext uri="{BB962C8B-B14F-4D97-AF65-F5344CB8AC3E}">
        <p14:creationId xmlns="" xmlns:p14="http://schemas.microsoft.com/office/powerpoint/2010/main" val="32061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F96D70-044E-46A3-808C-F10A69D103BC}" type="slidenum">
              <a:rPr lang="en-US" smtClean="0"/>
              <a:pPr/>
              <a:t>65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C4BF4A-BED7-446D-AECE-997689D08A9A}" type="datetimeFigureOut">
              <a:rPr lang="en-US" smtClean="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4BF4A-BED7-446D-AECE-997689D08A9A}" type="datetimeFigureOut">
              <a:rPr lang="en-US" smtClean="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4BF4A-BED7-446D-AECE-997689D08A9A}" type="datetimeFigureOut">
              <a:rPr lang="en-US" smtClean="0"/>
              <a:pPr/>
              <a:t>10/11/2020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C4BF4A-BED7-446D-AECE-997689D08A9A}" type="datetimeFigureOut">
              <a:rPr lang="en-US" smtClean="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C4BF4A-BED7-446D-AECE-997689D08A9A}" type="datetimeFigureOut">
              <a:rPr lang="en-US" smtClean="0"/>
              <a:pPr/>
              <a:t>10/11/2020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C4BF4A-BED7-446D-AECE-997689D08A9A}" type="datetimeFigureOut">
              <a:rPr lang="en-US" smtClean="0"/>
              <a:pPr/>
              <a:t>10/11/2020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4BF4A-BED7-446D-AECE-997689D08A9A}" type="datetimeFigureOut">
              <a:rPr lang="en-US" smtClean="0"/>
              <a:pPr/>
              <a:t>10/11/2020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C4BF4A-BED7-446D-AECE-997689D08A9A}" type="datetimeFigureOut">
              <a:rPr lang="en-US" smtClean="0"/>
              <a:pPr/>
              <a:t>10/11/2020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81000" t="2000" r="2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4BF4A-BED7-446D-AECE-997689D08A9A}" type="datetimeFigureOut">
              <a:rPr lang="en-US" smtClean="0"/>
              <a:pPr/>
              <a:t>10/11/2020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B4298-E628-48C7-BDA3-B31837C1571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021P5-Vxl2o" TargetMode="External"/><Relationship Id="rId2" Type="http://schemas.openxmlformats.org/officeDocument/2006/relationships/hyperlink" Target="https://www.youtube.com/watch?v=k_3lISNgkA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www.youtube.com/watch?v=-aiErrvLRfE" TargetMode="External"/><Relationship Id="rId2" Type="http://schemas.openxmlformats.org/officeDocument/2006/relationships/hyperlink" Target="https://richardfuhr.neocities.org/BusyBCurv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Computer Graphics And Multimedia Applications</a:t>
            </a:r>
            <a:r>
              <a:rPr lang="en-US" dirty="0" smtClean="0"/>
              <a:t/>
            </a:r>
            <a:br>
              <a:rPr lang="en-US" dirty="0" smtClean="0"/>
            </a:br>
            <a:r>
              <a:rPr lang="en-IN" b="1" dirty="0" smtClean="0"/>
              <a:t> SCS1302</a:t>
            </a:r>
            <a:endParaRPr lang="en-US" dirty="0"/>
          </a:p>
        </p:txBody>
      </p:sp>
      <p:sp>
        <p:nvSpPr>
          <p:cNvPr id="3" name="Subtitle 2"/>
          <p:cNvSpPr>
            <a:spLocks noGrp="1"/>
          </p:cNvSpPr>
          <p:nvPr>
            <p:ph type="subTitle" idx="1"/>
          </p:nvPr>
        </p:nvSpPr>
        <p:spPr/>
        <p:txBody>
          <a:bodyPr/>
          <a:lstStyle/>
          <a:p>
            <a:r>
              <a:rPr lang="en-US" dirty="0"/>
              <a:t>Unit </a:t>
            </a:r>
            <a:r>
              <a:rPr lang="en-US" dirty="0" smtClean="0"/>
              <a:t>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Polygon Meshes</a:t>
            </a:r>
            <a:endParaRPr lang="en-US" dirty="0"/>
          </a:p>
        </p:txBody>
      </p:sp>
      <p:sp>
        <p:nvSpPr>
          <p:cNvPr id="3" name="Content Placeholder 2"/>
          <p:cNvSpPr>
            <a:spLocks noGrp="1"/>
          </p:cNvSpPr>
          <p:nvPr>
            <p:ph idx="1"/>
          </p:nvPr>
        </p:nvSpPr>
        <p:spPr/>
        <p:txBody>
          <a:bodyPr/>
          <a:lstStyle/>
          <a:p>
            <a:pPr>
              <a:buNone/>
            </a:pPr>
            <a:r>
              <a:rPr lang="en-US" dirty="0" smtClean="0"/>
              <a:t>Advantages</a:t>
            </a:r>
          </a:p>
          <a:p>
            <a:pPr algn="just"/>
            <a:r>
              <a:rPr lang="en-US" dirty="0" smtClean="0">
                <a:latin typeface="Times New Roman" pitchFamily="18" charset="0"/>
                <a:cs typeface="Times New Roman" pitchFamily="18" charset="0"/>
              </a:rPr>
              <a:t>It can be used to model almost any object.</a:t>
            </a:r>
          </a:p>
          <a:p>
            <a:pPr algn="just"/>
            <a:r>
              <a:rPr lang="en-US" dirty="0" smtClean="0">
                <a:latin typeface="Times New Roman" pitchFamily="18" charset="0"/>
                <a:cs typeface="Times New Roman" pitchFamily="18" charset="0"/>
              </a:rPr>
              <a:t>They are easy to represent as a collection of vertices.</a:t>
            </a:r>
          </a:p>
          <a:p>
            <a:pPr algn="just"/>
            <a:r>
              <a:rPr lang="en-US" dirty="0" smtClean="0">
                <a:latin typeface="Times New Roman" pitchFamily="18" charset="0"/>
                <a:cs typeface="Times New Roman" pitchFamily="18" charset="0"/>
              </a:rPr>
              <a:t>They are easy to transform.</a:t>
            </a:r>
          </a:p>
          <a:p>
            <a:pPr algn="just"/>
            <a:r>
              <a:rPr lang="en-US" dirty="0" smtClean="0">
                <a:latin typeface="Times New Roman" pitchFamily="18" charset="0"/>
                <a:cs typeface="Times New Roman" pitchFamily="18" charset="0"/>
              </a:rPr>
              <a:t>They are easy to draw on computer screen.</a:t>
            </a:r>
          </a:p>
          <a:p>
            <a:endParaRPr lang="en-US" dirty="0" smtClean="0"/>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Shape description 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The following are some of the </a:t>
            </a:r>
            <a:r>
              <a:rPr lang="en-US" b="1" dirty="0" smtClean="0">
                <a:latin typeface="Times New Roman" pitchFamily="18" charset="0"/>
                <a:cs typeface="Times New Roman" pitchFamily="18" charset="0"/>
              </a:rPr>
              <a:t>important properties that are used to design the curves</a:t>
            </a:r>
            <a:r>
              <a:rPr lang="en-US" dirty="0" smtClean="0">
                <a:latin typeface="Times New Roman" pitchFamily="18" charset="0"/>
                <a:cs typeface="Times New Roman" pitchFamily="18" charset="0"/>
              </a:rPr>
              <a:t>. The similar properties can also be used for designing the surfaces as surfaces are made up of curves.</a:t>
            </a:r>
          </a:p>
          <a:p>
            <a:pPr algn="just"/>
            <a:r>
              <a:rPr lang="en-US" u="sng" dirty="0" smtClean="0">
                <a:latin typeface="Times New Roman" pitchFamily="18" charset="0"/>
                <a:cs typeface="Times New Roman" pitchFamily="18" charset="0"/>
              </a:rPr>
              <a:t>(a)Control Points:</a:t>
            </a:r>
          </a:p>
          <a:p>
            <a:pPr algn="just">
              <a:buNone/>
            </a:pPr>
            <a:r>
              <a:rPr lang="en-US" dirty="0" smtClean="0">
                <a:latin typeface="Times New Roman" pitchFamily="18" charset="0"/>
                <a:cs typeface="Times New Roman" pitchFamily="18" charset="0"/>
              </a:rPr>
              <a:t>The shape of the curve can be controlled easily with the help of a set of control points, means the points will be marked first and curve will be drawn that intersects each of these points one by one in a particular sequence. The </a:t>
            </a:r>
            <a:r>
              <a:rPr lang="en-US" b="1" dirty="0" smtClean="0">
                <a:latin typeface="Times New Roman" pitchFamily="18" charset="0"/>
                <a:cs typeface="Times New Roman" pitchFamily="18" charset="0"/>
              </a:rPr>
              <a:t>more number of control points makes the curve smoother</a:t>
            </a:r>
            <a:r>
              <a:rPr lang="en-US" dirty="0" smtClean="0">
                <a:latin typeface="Times New Roman" pitchFamily="18" charset="0"/>
                <a:cs typeface="Times New Roman" pitchFamily="18" charset="0"/>
              </a:rPr>
              <a:t>. The following figure shows the curve with control points.</a:t>
            </a:r>
            <a:endParaRPr lang="en-US" dirty="0">
              <a:latin typeface="Times New Roman" pitchFamily="18" charset="0"/>
              <a:cs typeface="Times New Roman"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2143300" y="2590800"/>
            <a:ext cx="5629099" cy="2667000"/>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u="sng" dirty="0" smtClean="0">
                <a:latin typeface="Times New Roman" pitchFamily="18" charset="0"/>
                <a:cs typeface="Times New Roman" pitchFamily="18" charset="0"/>
              </a:rPr>
              <a:t>(b)Multiple values:</a:t>
            </a:r>
          </a:p>
          <a:p>
            <a:pPr algn="just">
              <a:buNone/>
            </a:pPr>
            <a:r>
              <a:rPr lang="en-US" dirty="0" smtClean="0">
                <a:latin typeface="Times New Roman" pitchFamily="18" charset="0"/>
                <a:cs typeface="Times New Roman" pitchFamily="18" charset="0"/>
              </a:rPr>
              <a:t>In general any curve is not a graph of single valued function of a coordinate, irrespective the choice of coordinate system. Generally single valued functions of a coordinate make the curves or graphs that are dependent on axis. The following figure shows </a:t>
            </a:r>
            <a:r>
              <a:rPr lang="en-US" b="1" dirty="0" smtClean="0">
                <a:latin typeface="Times New Roman" pitchFamily="18" charset="0"/>
                <a:cs typeface="Times New Roman" pitchFamily="18" charset="0"/>
              </a:rPr>
              <a:t>multi valued curve with respect to all coordinate systems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219200" y="2133600"/>
            <a:ext cx="6338887" cy="2971799"/>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u="sng" dirty="0" smtClean="0">
                <a:latin typeface="Times New Roman" pitchFamily="18" charset="0"/>
                <a:cs typeface="Times New Roman" pitchFamily="18" charset="0"/>
              </a:rPr>
              <a:t>(c)Axis Independence:</a:t>
            </a:r>
          </a:p>
          <a:p>
            <a:pPr algn="just">
              <a:buNone/>
            </a:pPr>
            <a:r>
              <a:rPr lang="en-US" dirty="0" smtClean="0">
                <a:latin typeface="Times New Roman" pitchFamily="18" charset="0"/>
                <a:cs typeface="Times New Roman" pitchFamily="18" charset="0"/>
              </a:rPr>
              <a:t>The shape of an object should not change when the control points are measured in different coordinate systems, that means </a:t>
            </a:r>
            <a:r>
              <a:rPr lang="en-US" b="1" dirty="0" smtClean="0">
                <a:latin typeface="Times New Roman" pitchFamily="18" charset="0"/>
                <a:cs typeface="Times New Roman" pitchFamily="18" charset="0"/>
              </a:rPr>
              <a:t>when an object is rotated to certain angle in any direction </a:t>
            </a:r>
            <a:r>
              <a:rPr lang="en-US" dirty="0" smtClean="0">
                <a:latin typeface="Times New Roman" pitchFamily="18" charset="0"/>
                <a:cs typeface="Times New Roman" pitchFamily="18" charset="0"/>
              </a:rPr>
              <a:t>(clockwise or anti-clockwise) </a:t>
            </a:r>
            <a:r>
              <a:rPr lang="en-US" b="1" dirty="0" smtClean="0">
                <a:latin typeface="Times New Roman" pitchFamily="18" charset="0"/>
                <a:cs typeface="Times New Roman" pitchFamily="18" charset="0"/>
              </a:rPr>
              <a:t>the shape of the curve should not be affected.</a:t>
            </a:r>
            <a:endParaRPr lang="en-US" b="1" dirty="0">
              <a:latin typeface="Times New Roman" pitchFamily="18" charset="0"/>
              <a:cs typeface="Times New Roman"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u="sng" dirty="0" smtClean="0">
                <a:latin typeface="Times New Roman" pitchFamily="18" charset="0"/>
                <a:cs typeface="Times New Roman" pitchFamily="18" charset="0"/>
              </a:rPr>
              <a:t>(d)Global or local control:</a:t>
            </a:r>
          </a:p>
          <a:p>
            <a:pPr algn="just">
              <a:buNone/>
            </a:pPr>
            <a:r>
              <a:rPr lang="en-US" dirty="0" smtClean="0">
                <a:latin typeface="Times New Roman" pitchFamily="18" charset="0"/>
                <a:cs typeface="Times New Roman" pitchFamily="18" charset="0"/>
              </a:rPr>
              <a:t>The control points of a curve must be controlled globally from any function of the same program or it can also be controlled locally by the particular function used to design that curve by calculating the desired control points.</a:t>
            </a:r>
            <a:endParaRPr lang="en-US" dirty="0">
              <a:latin typeface="Times New Roman" pitchFamily="18" charset="0"/>
              <a:cs typeface="Times New Roman"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u="sng" dirty="0" smtClean="0">
                <a:latin typeface="Times New Roman" pitchFamily="18" charset="0"/>
                <a:cs typeface="Times New Roman" pitchFamily="18" charset="0"/>
              </a:rPr>
              <a:t>(e)Variation-diminishing property:</a:t>
            </a:r>
          </a:p>
          <a:p>
            <a:pPr algn="just">
              <a:buNone/>
            </a:pPr>
            <a:r>
              <a:rPr lang="en-US" dirty="0" smtClean="0">
                <a:latin typeface="Times New Roman" pitchFamily="18" charset="0"/>
                <a:cs typeface="Times New Roman" pitchFamily="18" charset="0"/>
              </a:rPr>
              <a:t>Some of the mathematical functions may diminish the curve at particular points and in some other points it may amplify the points. This leads to certain problems for curves appearance at the time of animations, (just as a vehicle looks curved when it is taking turn). This effect must be </a:t>
            </a:r>
            <a:r>
              <a:rPr lang="en-US" b="1" dirty="0" smtClean="0">
                <a:latin typeface="Times New Roman" pitchFamily="18" charset="0"/>
                <a:cs typeface="Times New Roman" pitchFamily="18" charset="0"/>
              </a:rPr>
              <a:t>avoided with the selection of proper mathematical equations with multiple valued functions.</a:t>
            </a:r>
            <a:endParaRPr lang="en-US" b="1" dirty="0">
              <a:latin typeface="Times New Roman" pitchFamily="18" charset="0"/>
              <a:cs typeface="Times New Roman"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u="sng" dirty="0" smtClean="0">
                <a:latin typeface="Times New Roman" pitchFamily="18" charset="0"/>
                <a:cs typeface="Times New Roman" pitchFamily="18" charset="0"/>
              </a:rPr>
              <a:t>(f) Versatility:</a:t>
            </a:r>
          </a:p>
          <a:p>
            <a:pPr algn="just">
              <a:buNone/>
            </a:pPr>
            <a:r>
              <a:rPr lang="en-US" dirty="0" smtClean="0">
                <a:latin typeface="Times New Roman" pitchFamily="18" charset="0"/>
                <a:cs typeface="Times New Roman" pitchFamily="18" charset="0"/>
              </a:rPr>
              <a:t>The functions that define the shape of the curve </a:t>
            </a:r>
            <a:r>
              <a:rPr lang="en-US" b="1" dirty="0" smtClean="0">
                <a:latin typeface="Times New Roman" pitchFamily="18" charset="0"/>
                <a:cs typeface="Times New Roman" pitchFamily="18" charset="0"/>
              </a:rPr>
              <a:t>should not be limited to only few varieties of shapes</a:t>
            </a:r>
            <a:r>
              <a:rPr lang="en-US" dirty="0" smtClean="0">
                <a:latin typeface="Times New Roman" pitchFamily="18" charset="0"/>
                <a:cs typeface="Times New Roman" pitchFamily="18" charset="0"/>
              </a:rPr>
              <a:t>, instead they must provide vide varieties for the designers to make the curves according to their interest.</a:t>
            </a:r>
            <a:endParaRPr lang="en-US" dirty="0">
              <a:latin typeface="Times New Roman" pitchFamily="18" charset="0"/>
              <a:cs typeface="Times New Roman"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u="sng" dirty="0" smtClean="0">
                <a:latin typeface="Times New Roman" pitchFamily="18" charset="0"/>
                <a:cs typeface="Times New Roman" pitchFamily="18" charset="0"/>
              </a:rPr>
              <a:t>(g)Order of continuity:</a:t>
            </a:r>
          </a:p>
          <a:p>
            <a:pPr algn="just">
              <a:buNone/>
            </a:pPr>
            <a:r>
              <a:rPr lang="en-US" dirty="0" smtClean="0">
                <a:latin typeface="Times New Roman" pitchFamily="18" charset="0"/>
                <a:cs typeface="Times New Roman" pitchFamily="18" charset="0"/>
              </a:rPr>
              <a:t>For any complex shapes or curves or surfaces it is essential </a:t>
            </a:r>
            <a:r>
              <a:rPr lang="en-US" b="1" dirty="0" smtClean="0">
                <a:latin typeface="Times New Roman" pitchFamily="18" charset="0"/>
                <a:cs typeface="Times New Roman" pitchFamily="18" charset="0"/>
              </a:rPr>
              <a:t>to maintain continuity in calculating control points</a:t>
            </a:r>
            <a:r>
              <a:rPr lang="en-US" dirty="0" smtClean="0">
                <a:latin typeface="Times New Roman" pitchFamily="18" charset="0"/>
                <a:cs typeface="Times New Roman" pitchFamily="18" charset="0"/>
              </a:rPr>
              <a:t>. When we are not maintaining the proper continuity of control points it makes a mesh while marking the curve and the complex object.</a:t>
            </a:r>
            <a:endParaRPr lang="en-US" dirty="0">
              <a:latin typeface="Times New Roman" pitchFamily="18" charset="0"/>
              <a:cs typeface="Times New Roman"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Three dimensional concepts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Parallel Projection</a:t>
            </a:r>
          </a:p>
          <a:p>
            <a:r>
              <a:rPr lang="en-US" dirty="0" smtClean="0">
                <a:latin typeface="Times New Roman" pitchFamily="18" charset="0"/>
                <a:cs typeface="Times New Roman" pitchFamily="18" charset="0"/>
              </a:rPr>
              <a:t> Perspective Projection</a:t>
            </a:r>
          </a:p>
          <a:p>
            <a:r>
              <a:rPr lang="en-US" dirty="0" smtClean="0">
                <a:latin typeface="Times New Roman" pitchFamily="18" charset="0"/>
                <a:cs typeface="Times New Roman" pitchFamily="18" charset="0"/>
              </a:rPr>
              <a:t> Depth Cueing</a:t>
            </a:r>
          </a:p>
          <a:p>
            <a:r>
              <a:rPr lang="en-US" dirty="0" smtClean="0">
                <a:latin typeface="Times New Roman" pitchFamily="18" charset="0"/>
                <a:cs typeface="Times New Roman" pitchFamily="18" charset="0"/>
              </a:rPr>
              <a:t> Visible Line and Surface Identification</a:t>
            </a:r>
          </a:p>
          <a:p>
            <a:r>
              <a:rPr lang="en-US" dirty="0" smtClean="0">
                <a:latin typeface="Times New Roman" pitchFamily="18" charset="0"/>
                <a:cs typeface="Times New Roman" pitchFamily="18" charset="0"/>
              </a:rPr>
              <a:t> Surface Rendering</a:t>
            </a:r>
          </a:p>
          <a:p>
            <a:r>
              <a:rPr lang="en-US" dirty="0" smtClean="0">
                <a:latin typeface="Times New Roman" pitchFamily="18" charset="0"/>
                <a:cs typeface="Times New Roman" pitchFamily="18" charset="0"/>
              </a:rPr>
              <a:t>Exploded and Cutaway Views</a:t>
            </a:r>
          </a:p>
          <a:p>
            <a:r>
              <a:rPr lang="en-US" dirty="0" smtClean="0">
                <a:latin typeface="Times New Roman" pitchFamily="18" charset="0"/>
                <a:cs typeface="Times New Roman" pitchFamily="18" charset="0"/>
              </a:rPr>
              <a:t> Three-Dimensional and Stereoscopic Views</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Disadvantages</a:t>
            </a:r>
          </a:p>
          <a:p>
            <a:pPr algn="just"/>
            <a:r>
              <a:rPr lang="en-US" dirty="0" smtClean="0">
                <a:latin typeface="Times New Roman" pitchFamily="18" charset="0"/>
                <a:cs typeface="Times New Roman" pitchFamily="18" charset="0"/>
              </a:rPr>
              <a:t>Curved surfaces can only be approximately described.</a:t>
            </a:r>
          </a:p>
          <a:p>
            <a:pPr algn="just"/>
            <a:r>
              <a:rPr lang="en-US" dirty="0" smtClean="0">
                <a:latin typeface="Times New Roman" pitchFamily="18" charset="0"/>
                <a:cs typeface="Times New Roman" pitchFamily="18" charset="0"/>
              </a:rPr>
              <a:t>It is difficult to simulate some type of objects like hair or liquid.</a:t>
            </a: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Projection</a:t>
            </a:r>
            <a:br>
              <a:rPr lang="en-US" dirty="0" smtClean="0"/>
            </a:b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739408" y="1905000"/>
            <a:ext cx="5499591" cy="3352800"/>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Parallel Projection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In this method a view plane is used. z co-ordinate is discarded. </a:t>
            </a:r>
            <a:r>
              <a:rPr lang="en-US" b="1" dirty="0" smtClean="0">
                <a:latin typeface="Times New Roman" pitchFamily="18" charset="0"/>
                <a:cs typeface="Times New Roman" pitchFamily="18" charset="0"/>
              </a:rPr>
              <a:t>The 3D view is constructed by extending lines from each vertex on the object until they intersect the view plane.</a:t>
            </a:r>
            <a:r>
              <a:rPr lang="en-US" dirty="0" smtClean="0">
                <a:latin typeface="Times New Roman" pitchFamily="18" charset="0"/>
                <a:cs typeface="Times New Roman" pitchFamily="18" charset="0"/>
              </a:rPr>
              <a:t> Then connect the projected vertices by line segments which correspond to connections on the original object.</a:t>
            </a:r>
            <a:endParaRPr lang="en-US" dirty="0">
              <a:latin typeface="Times New Roman" pitchFamily="18" charset="0"/>
              <a:cs typeface="Times New Roman"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Perspective Projection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Here the lines of projection are not parallel. Instead, </a:t>
            </a:r>
            <a:r>
              <a:rPr lang="en-US" b="1" dirty="0" smtClean="0">
                <a:latin typeface="Times New Roman" pitchFamily="18" charset="0"/>
                <a:cs typeface="Times New Roman" pitchFamily="18" charset="0"/>
              </a:rPr>
              <a:t>they all converge at a single point called the `center of projection' or `projection reference point'</a:t>
            </a:r>
            <a:r>
              <a:rPr lang="en-US" dirty="0" smtClean="0">
                <a:latin typeface="Times New Roman" pitchFamily="18" charset="0"/>
                <a:cs typeface="Times New Roman" pitchFamily="18" charset="0"/>
              </a:rPr>
              <a:t>. The object positions are transformed to the view plane along these converged projection lines. In this method, Objects farther from the viewing position appear smaller.</a:t>
            </a:r>
            <a:endParaRPr lang="en-US" dirty="0">
              <a:latin typeface="Times New Roman" pitchFamily="18" charset="0"/>
              <a:cs typeface="Times New Roman"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Perspective Projection</a:t>
            </a:r>
            <a:endParaRPr lang="en-US"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1115060" y="2209800"/>
            <a:ext cx="6581139" cy="3657600"/>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Depth Cueing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Depth information is added. </a:t>
            </a:r>
            <a:r>
              <a:rPr lang="en-US" b="1" dirty="0" smtClean="0">
                <a:latin typeface="Times New Roman" pitchFamily="18" charset="0"/>
                <a:cs typeface="Times New Roman" pitchFamily="18" charset="0"/>
              </a:rPr>
              <a:t>The depth of an object can be represented by the intensity of the image.</a:t>
            </a:r>
            <a:r>
              <a:rPr lang="en-US" dirty="0" smtClean="0">
                <a:latin typeface="Times New Roman" pitchFamily="18" charset="0"/>
                <a:cs typeface="Times New Roman" pitchFamily="18" charset="0"/>
              </a:rPr>
              <a:t> The parts of the objects closest to the viewing position are displayed with the highest intensities. Objects farther away are displayed with decreasing intensities.</a:t>
            </a:r>
            <a:endParaRPr lang="en-US" dirty="0">
              <a:latin typeface="Times New Roman" pitchFamily="18" charset="0"/>
              <a:cs typeface="Times New Roman"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Depth Cueing</a:t>
            </a:r>
            <a:endParaRPr lang="en-US"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2514842" y="2209800"/>
            <a:ext cx="4571758" cy="2895599"/>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Visible Line and Surface Identification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b="1" dirty="0" smtClean="0">
                <a:latin typeface="Times New Roman" pitchFamily="18" charset="0"/>
                <a:cs typeface="Times New Roman" pitchFamily="18" charset="0"/>
              </a:rPr>
              <a:t>Visible lines are displayed in different color. Invisible lines either displayed in dashed lines or not at all displayed</a:t>
            </a:r>
            <a:r>
              <a:rPr lang="en-US" dirty="0" smtClean="0">
                <a:latin typeface="Times New Roman" pitchFamily="18" charset="0"/>
                <a:cs typeface="Times New Roman" pitchFamily="18" charset="0"/>
              </a:rPr>
              <a:t>. Removing invisible lines also removes the info about the backside of the object. Surface rendering can be applied for the visible surfaces, so that hidden surfaces will become obscured.</a:t>
            </a:r>
            <a:endParaRPr lang="en-US" dirty="0">
              <a:latin typeface="Times New Roman" pitchFamily="18" charset="0"/>
              <a:cs typeface="Times New Roman"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Visible Line and Surface Identification</a:t>
            </a:r>
            <a:endParaRPr lang="en-US"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1029451" y="2209800"/>
            <a:ext cx="6314324" cy="3200400"/>
          </a:xfrm>
          <a:prstGeom prst="rect">
            <a:avLst/>
          </a:prstGeom>
          <a:noFill/>
          <a:ln w="9525">
            <a:noFill/>
            <a:miter lim="800000"/>
            <a:headEnd/>
            <a:tailEnd/>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Surface Rendering</a:t>
            </a:r>
            <a:endParaRPr lang="en-US"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975102" y="1676400"/>
            <a:ext cx="6735385" cy="3496469"/>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Exploded and Cutaway Views</a:t>
            </a:r>
            <a:endParaRPr lang="en-US"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520158" y="1600200"/>
            <a:ext cx="7076029" cy="361076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47887" y="1648619"/>
            <a:ext cx="4848225" cy="4429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352800" y="3124200"/>
            <a:ext cx="533400" cy="338554"/>
          </a:xfrm>
          <a:prstGeom prst="rect">
            <a:avLst/>
          </a:prstGeom>
          <a:noFill/>
        </p:spPr>
        <p:txBody>
          <a:bodyPr wrap="square" rtlCol="0">
            <a:spAutoFit/>
          </a:bodyPr>
          <a:lstStyle/>
          <a:p>
            <a:r>
              <a:rPr lang="en-US" sz="1600" b="1" dirty="0" smtClean="0"/>
              <a:t>S1</a:t>
            </a:r>
            <a:endParaRPr lang="en-US" sz="1600" b="1" dirty="0"/>
          </a:p>
        </p:txBody>
      </p:sp>
      <p:sp>
        <p:nvSpPr>
          <p:cNvPr id="6" name="TextBox 5"/>
          <p:cNvSpPr txBox="1"/>
          <p:nvPr/>
        </p:nvSpPr>
        <p:spPr>
          <a:xfrm>
            <a:off x="4343400" y="3352800"/>
            <a:ext cx="457200" cy="338554"/>
          </a:xfrm>
          <a:prstGeom prst="rect">
            <a:avLst/>
          </a:prstGeom>
          <a:noFill/>
        </p:spPr>
        <p:txBody>
          <a:bodyPr wrap="square" rtlCol="0">
            <a:spAutoFit/>
          </a:bodyPr>
          <a:lstStyle/>
          <a:p>
            <a:r>
              <a:rPr lang="en-US" sz="1600" b="1" dirty="0" smtClean="0"/>
              <a:t>S2</a:t>
            </a:r>
            <a:endParaRPr lang="en-US" sz="1600" b="1" dirty="0"/>
          </a:p>
        </p:txBody>
      </p:sp>
      <p:sp>
        <p:nvSpPr>
          <p:cNvPr id="7" name="TextBox 6"/>
          <p:cNvSpPr txBox="1"/>
          <p:nvPr/>
        </p:nvSpPr>
        <p:spPr>
          <a:xfrm>
            <a:off x="5334000" y="2895600"/>
            <a:ext cx="533400" cy="338554"/>
          </a:xfrm>
          <a:prstGeom prst="rect">
            <a:avLst/>
          </a:prstGeom>
          <a:noFill/>
        </p:spPr>
        <p:txBody>
          <a:bodyPr wrap="square" rtlCol="0">
            <a:spAutoFit/>
          </a:bodyPr>
          <a:lstStyle/>
          <a:p>
            <a:r>
              <a:rPr lang="en-US" sz="1600" b="1" dirty="0" smtClean="0"/>
              <a:t>S3</a:t>
            </a:r>
            <a:endParaRPr lang="en-US" sz="1600" b="1"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FRACTALS</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Fractals are very complex pictures generated by a computer from a single formula.</a:t>
            </a:r>
          </a:p>
          <a:p>
            <a:pPr algn="just"/>
            <a:r>
              <a:rPr lang="en-US" dirty="0" smtClean="0">
                <a:latin typeface="Times New Roman" pitchFamily="18" charset="0"/>
                <a:cs typeface="Times New Roman" pitchFamily="18" charset="0"/>
              </a:rPr>
              <a:t>They are created using iterations. This means one formula is repeated with slightly different values over and over again, taking into account the results from the previous iteration.</a:t>
            </a:r>
            <a:endParaRPr lang="en-US" dirty="0">
              <a:latin typeface="Times New Roman" pitchFamily="18" charset="0"/>
              <a:cs typeface="Times New Roman"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FRACTALS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u="sng" dirty="0" smtClean="0">
                <a:latin typeface="Times New Roman" pitchFamily="18" charset="0"/>
                <a:cs typeface="Times New Roman" pitchFamily="18" charset="0"/>
              </a:rPr>
              <a:t>Fractals are used in many areas such as −</a:t>
            </a:r>
          </a:p>
          <a:p>
            <a:r>
              <a:rPr lang="en-US" b="1" dirty="0" smtClean="0">
                <a:latin typeface="Times New Roman" pitchFamily="18" charset="0"/>
                <a:cs typeface="Times New Roman" pitchFamily="18" charset="0"/>
              </a:rPr>
              <a:t>Astronomy</a:t>
            </a:r>
            <a:r>
              <a:rPr lang="en-US" dirty="0" smtClean="0">
                <a:latin typeface="Times New Roman" pitchFamily="18" charset="0"/>
                <a:cs typeface="Times New Roman" pitchFamily="18" charset="0"/>
              </a:rPr>
              <a:t> − For analyzing galaxies, rings of Saturn, etc.</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Biology/Chemistry</a:t>
            </a:r>
            <a:r>
              <a:rPr lang="en-US" dirty="0" smtClean="0">
                <a:latin typeface="Times New Roman" pitchFamily="18" charset="0"/>
                <a:cs typeface="Times New Roman" pitchFamily="18" charset="0"/>
              </a:rPr>
              <a:t> − For depicting bacteria cultures, Chemical reactions, human anatomy, molecules, plants,</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Others</a:t>
            </a:r>
            <a:r>
              <a:rPr lang="en-US" dirty="0" smtClean="0">
                <a:latin typeface="Times New Roman" pitchFamily="18" charset="0"/>
                <a:cs typeface="Times New Roman" pitchFamily="18" charset="0"/>
              </a:rPr>
              <a:t> − For depicting clouds, coastline and borderlines, data compression, diffusion, economy, fractal art, fractal music, landscapes, special effect, etc.</a:t>
            </a:r>
            <a:endParaRPr lang="en-US" dirty="0">
              <a:latin typeface="Times New Roman" pitchFamily="18" charset="0"/>
              <a:cs typeface="Times New Roman"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FRACTALS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81137" y="2133600"/>
            <a:ext cx="6443663" cy="3124200"/>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common techniques for generating fractals</a:t>
            </a:r>
            <a:endParaRPr lang="en-US" dirty="0"/>
          </a:p>
        </p:txBody>
      </p:sp>
      <p:sp>
        <p:nvSpPr>
          <p:cNvPr id="3" name="Content Placeholder 2"/>
          <p:cNvSpPr>
            <a:spLocks noGrp="1"/>
          </p:cNvSpPr>
          <p:nvPr>
            <p:ph idx="1"/>
          </p:nvPr>
        </p:nvSpPr>
        <p:spPr/>
        <p:txBody>
          <a:bodyPr/>
          <a:lstStyle/>
          <a:p>
            <a:pPr algn="just"/>
            <a:r>
              <a:rPr lang="en-US" u="sng" dirty="0" smtClean="0">
                <a:latin typeface="Times New Roman" pitchFamily="18" charset="0"/>
                <a:cs typeface="Times New Roman" pitchFamily="18" charset="0"/>
              </a:rPr>
              <a:t>Iterated function systems</a:t>
            </a:r>
          </a:p>
          <a:p>
            <a:pPr algn="just">
              <a:buNone/>
            </a:pPr>
            <a:r>
              <a:rPr lang="en-US" dirty="0" smtClean="0">
                <a:latin typeface="Times New Roman" pitchFamily="18" charset="0"/>
                <a:cs typeface="Times New Roman" pitchFamily="18" charset="0"/>
              </a:rPr>
              <a:t>These have a fixed geometric replacement rule. Cantor set, </a:t>
            </a:r>
            <a:r>
              <a:rPr lang="en-US" dirty="0" err="1" smtClean="0">
                <a:latin typeface="Times New Roman" pitchFamily="18" charset="0"/>
                <a:cs typeface="Times New Roman" pitchFamily="18" charset="0"/>
              </a:rPr>
              <a:t>Sierpinski</a:t>
            </a:r>
            <a:r>
              <a:rPr lang="en-US" dirty="0" smtClean="0">
                <a:latin typeface="Times New Roman" pitchFamily="18" charset="0"/>
                <a:cs typeface="Times New Roman" pitchFamily="18" charset="0"/>
              </a:rPr>
              <a:t> carpet, </a:t>
            </a:r>
            <a:r>
              <a:rPr lang="en-US" dirty="0" err="1" smtClean="0">
                <a:latin typeface="Times New Roman" pitchFamily="18" charset="0"/>
                <a:cs typeface="Times New Roman" pitchFamily="18" charset="0"/>
              </a:rPr>
              <a:t>Sierpinski</a:t>
            </a:r>
            <a:r>
              <a:rPr lang="en-US" dirty="0" smtClean="0">
                <a:latin typeface="Times New Roman" pitchFamily="18" charset="0"/>
                <a:cs typeface="Times New Roman" pitchFamily="18" charset="0"/>
              </a:rPr>
              <a:t> gasket, </a:t>
            </a:r>
            <a:r>
              <a:rPr lang="en-US" dirty="0" err="1" smtClean="0">
                <a:latin typeface="Times New Roman" pitchFamily="18" charset="0"/>
                <a:cs typeface="Times New Roman" pitchFamily="18" charset="0"/>
              </a:rPr>
              <a:t>Peano</a:t>
            </a:r>
            <a:r>
              <a:rPr lang="en-US" dirty="0" smtClean="0">
                <a:latin typeface="Times New Roman" pitchFamily="18" charset="0"/>
                <a:cs typeface="Times New Roman" pitchFamily="18" charset="0"/>
              </a:rPr>
              <a:t> curve</a:t>
            </a:r>
            <a:r>
              <a:rPr lang="en-US" b="1" dirty="0" smtClean="0">
                <a:latin typeface="Times New Roman" pitchFamily="18" charset="0"/>
                <a:cs typeface="Times New Roman" pitchFamily="18" charset="0"/>
              </a:rPr>
              <a:t>, Koch snowflake</a:t>
            </a:r>
            <a:r>
              <a:rPr lang="en-US" dirty="0" smtClean="0">
                <a:latin typeface="Times New Roman" pitchFamily="18" charset="0"/>
                <a:cs typeface="Times New Roman" pitchFamily="18" charset="0"/>
              </a:rPr>
              <a:t>, Harter-</a:t>
            </a:r>
            <a:r>
              <a:rPr lang="en-US" dirty="0" err="1" smtClean="0">
                <a:latin typeface="Times New Roman" pitchFamily="18" charset="0"/>
                <a:cs typeface="Times New Roman" pitchFamily="18" charset="0"/>
              </a:rPr>
              <a:t>Heighway</a:t>
            </a:r>
            <a:r>
              <a:rPr lang="en-US" dirty="0" smtClean="0">
                <a:latin typeface="Times New Roman" pitchFamily="18" charset="0"/>
                <a:cs typeface="Times New Roman" pitchFamily="18" charset="0"/>
              </a:rPr>
              <a:t> dragon curve, T-Square, </a:t>
            </a:r>
            <a:r>
              <a:rPr lang="en-US" dirty="0" err="1" smtClean="0">
                <a:latin typeface="Times New Roman" pitchFamily="18" charset="0"/>
                <a:cs typeface="Times New Roman" pitchFamily="18" charset="0"/>
              </a:rPr>
              <a:t>Menger</a:t>
            </a:r>
            <a:r>
              <a:rPr lang="en-US" dirty="0" smtClean="0">
                <a:latin typeface="Times New Roman" pitchFamily="18" charset="0"/>
                <a:cs typeface="Times New Roman" pitchFamily="18" charset="0"/>
              </a:rPr>
              <a:t> sponge, are some examples of such fractals</a:t>
            </a:r>
            <a:r>
              <a:rPr lang="en-US" dirty="0" smtClean="0"/>
              <a:t>.</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u="sng" dirty="0" smtClean="0">
                <a:latin typeface="Times New Roman" pitchFamily="18" charset="0"/>
                <a:cs typeface="Times New Roman" pitchFamily="18" charset="0"/>
              </a:rPr>
              <a:t>Escape-time fractals</a:t>
            </a:r>
          </a:p>
          <a:p>
            <a:pPr>
              <a:buNone/>
            </a:pPr>
            <a:r>
              <a:rPr lang="en-US" dirty="0" smtClean="0">
                <a:latin typeface="Times New Roman" pitchFamily="18" charset="0"/>
                <a:cs typeface="Times New Roman" pitchFamily="18" charset="0"/>
              </a:rPr>
              <a:t>Fractals defined by a </a:t>
            </a:r>
            <a:r>
              <a:rPr lang="en-US" b="1" dirty="0" smtClean="0">
                <a:latin typeface="Times New Roman" pitchFamily="18" charset="0"/>
                <a:cs typeface="Times New Roman" pitchFamily="18" charset="0"/>
              </a:rPr>
              <a:t>recurrence relation at each point in a space</a:t>
            </a:r>
            <a:r>
              <a:rPr lang="en-US" dirty="0" smtClean="0">
                <a:latin typeface="Times New Roman" pitchFamily="18" charset="0"/>
                <a:cs typeface="Times New Roman" pitchFamily="18" charset="0"/>
              </a:rPr>
              <a:t> (such as the complex plane). Examples of this type are the Mandelbrot set, the Burning Ship fractal and the </a:t>
            </a:r>
            <a:r>
              <a:rPr lang="en-US" dirty="0" err="1" smtClean="0">
                <a:latin typeface="Times New Roman" pitchFamily="18" charset="0"/>
                <a:cs typeface="Times New Roman" pitchFamily="18" charset="0"/>
              </a:rPr>
              <a:t>Lyapunov</a:t>
            </a:r>
            <a:r>
              <a:rPr lang="en-US" dirty="0" smtClean="0">
                <a:latin typeface="Times New Roman" pitchFamily="18" charset="0"/>
                <a:cs typeface="Times New Roman" pitchFamily="18" charset="0"/>
              </a:rPr>
              <a:t> fractal.</a:t>
            </a:r>
            <a:endParaRPr lang="en-US" dirty="0">
              <a:latin typeface="Times New Roman" pitchFamily="18" charset="0"/>
              <a:cs typeface="Times New Roman"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u="sng" dirty="0" smtClean="0">
                <a:latin typeface="Times New Roman" pitchFamily="18" charset="0"/>
                <a:cs typeface="Times New Roman" pitchFamily="18" charset="0"/>
              </a:rPr>
              <a:t>Random fractals </a:t>
            </a:r>
          </a:p>
          <a:p>
            <a:pPr>
              <a:buNone/>
            </a:pPr>
            <a:r>
              <a:rPr lang="en-US" dirty="0" smtClean="0">
                <a:latin typeface="Times New Roman" pitchFamily="18" charset="0"/>
                <a:cs typeface="Times New Roman" pitchFamily="18" charset="0"/>
              </a:rPr>
              <a:t>Generated by </a:t>
            </a:r>
            <a:r>
              <a:rPr lang="en-US" b="1" dirty="0" smtClean="0">
                <a:latin typeface="Times New Roman" pitchFamily="18" charset="0"/>
                <a:cs typeface="Times New Roman" pitchFamily="18" charset="0"/>
              </a:rPr>
              <a:t>stochastic</a:t>
            </a:r>
            <a:r>
              <a:rPr lang="en-US" dirty="0" smtClean="0">
                <a:latin typeface="Times New Roman" pitchFamily="18" charset="0"/>
                <a:cs typeface="Times New Roman" pitchFamily="18" charset="0"/>
              </a:rPr>
              <a:t> rather than deterministic processes, for example, fractal landscapes, </a:t>
            </a:r>
            <a:r>
              <a:rPr lang="en-US" dirty="0" err="1" smtClean="0">
                <a:latin typeface="Times New Roman" pitchFamily="18" charset="0"/>
                <a:cs typeface="Times New Roman" pitchFamily="18" charset="0"/>
              </a:rPr>
              <a:t>Lévy</a:t>
            </a:r>
            <a:r>
              <a:rPr lang="en-US" dirty="0" smtClean="0">
                <a:latin typeface="Times New Roman" pitchFamily="18" charset="0"/>
                <a:cs typeface="Times New Roman" pitchFamily="18" charset="0"/>
              </a:rPr>
              <a:t> flight and the Brownian tree. The latter yields so-called mass- or </a:t>
            </a:r>
            <a:r>
              <a:rPr lang="en-US" dirty="0" err="1" smtClean="0">
                <a:latin typeface="Times New Roman" pitchFamily="18" charset="0"/>
                <a:cs typeface="Times New Roman" pitchFamily="18" charset="0"/>
              </a:rPr>
              <a:t>dendritic</a:t>
            </a:r>
            <a:r>
              <a:rPr lang="en-US" dirty="0" smtClean="0">
                <a:latin typeface="Times New Roman" pitchFamily="18" charset="0"/>
                <a:cs typeface="Times New Roman" pitchFamily="18" charset="0"/>
              </a:rPr>
              <a:t> fractals, for example, Diffusion Limited Aggregation or Reaction Limited Aggregation clusters.</a:t>
            </a:r>
            <a:endParaRPr lang="en-US" dirty="0">
              <a:latin typeface="Times New Roman" pitchFamily="18" charset="0"/>
              <a:cs typeface="Times New Roman"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Fractals can also be classified according to their </a:t>
            </a:r>
            <a:r>
              <a:rPr lang="en-US" b="1" dirty="0" smtClean="0">
                <a:latin typeface="Times New Roman" pitchFamily="18" charset="0"/>
                <a:cs typeface="Times New Roman" pitchFamily="18" charset="0"/>
              </a:rPr>
              <a:t>self-similarity.</a:t>
            </a:r>
          </a:p>
          <a:p>
            <a:pPr algn="just">
              <a:buNone/>
            </a:pPr>
            <a:r>
              <a:rPr lang="en-US" b="1" u="sng" dirty="0" smtClean="0">
                <a:latin typeface="Times New Roman" pitchFamily="18" charset="0"/>
                <a:cs typeface="Times New Roman" pitchFamily="18" charset="0"/>
              </a:rPr>
              <a:t>Exact self-similarity</a:t>
            </a:r>
          </a:p>
          <a:p>
            <a:pPr algn="just">
              <a:buNone/>
            </a:pPr>
            <a:r>
              <a:rPr lang="en-US" dirty="0" smtClean="0">
                <a:latin typeface="Times New Roman" pitchFamily="18" charset="0"/>
                <a:cs typeface="Times New Roman" pitchFamily="18" charset="0"/>
              </a:rPr>
              <a:t>This is the strongest type of self-similarity; the fractal appears identical at different scales. Fractals defined by iterated function systems often display exact self-similarity</a:t>
            </a:r>
            <a:r>
              <a:rPr lang="en-US" b="1" u="sng" dirty="0" smtClean="0">
                <a:latin typeface="Times New Roman" pitchFamily="18" charset="0"/>
                <a:cs typeface="Times New Roman" pitchFamily="18" charset="0"/>
              </a:rPr>
              <a:t>.</a:t>
            </a:r>
            <a:endParaRPr lang="en-US" b="1" u="sng" dirty="0">
              <a:latin typeface="Times New Roman" pitchFamily="18" charset="0"/>
              <a:cs typeface="Times New Roman" pitchFamily="18"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b="1" u="sng" dirty="0" smtClean="0">
                <a:latin typeface="Times New Roman" pitchFamily="18" charset="0"/>
                <a:cs typeface="Times New Roman" pitchFamily="18" charset="0"/>
              </a:rPr>
              <a:t>Quasi-self-similarity</a:t>
            </a:r>
          </a:p>
          <a:p>
            <a:pPr algn="just">
              <a:buNone/>
            </a:pPr>
            <a:r>
              <a:rPr lang="en-US" dirty="0" smtClean="0">
                <a:latin typeface="Times New Roman" pitchFamily="18" charset="0"/>
                <a:cs typeface="Times New Roman" pitchFamily="18" charset="0"/>
              </a:rPr>
              <a:t>This is a loose form of self-similarity; the fractal appears </a:t>
            </a:r>
            <a:r>
              <a:rPr lang="en-US" b="1" dirty="0" smtClean="0">
                <a:latin typeface="Times New Roman" pitchFamily="18" charset="0"/>
                <a:cs typeface="Times New Roman" pitchFamily="18" charset="0"/>
              </a:rPr>
              <a:t>approximately (but not exactly) identical</a:t>
            </a:r>
            <a:r>
              <a:rPr lang="en-US" dirty="0" smtClean="0">
                <a:latin typeface="Times New Roman" pitchFamily="18" charset="0"/>
                <a:cs typeface="Times New Roman" pitchFamily="18" charset="0"/>
              </a:rPr>
              <a:t> at different scales. Quasi-self-similar fractals contain small copies of the entire fractal in distorted and degenerate forms. Fractals defined by recurrence relations are usually quasi-self-similar but not exactly self-similar.</a:t>
            </a:r>
            <a:endParaRPr lang="en-US" dirty="0">
              <a:latin typeface="Times New Roman" pitchFamily="18" charset="0"/>
              <a:cs typeface="Times New Roman" pitchFamily="18"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u="sng" dirty="0" smtClean="0">
                <a:latin typeface="Times New Roman" pitchFamily="18" charset="0"/>
                <a:cs typeface="Times New Roman" pitchFamily="18" charset="0"/>
              </a:rPr>
              <a:t>Statistical self-similarity</a:t>
            </a:r>
          </a:p>
          <a:p>
            <a:pPr algn="just">
              <a:buNone/>
            </a:pPr>
            <a:r>
              <a:rPr lang="en-US" dirty="0" smtClean="0">
                <a:latin typeface="Times New Roman" pitchFamily="18" charset="0"/>
                <a:cs typeface="Times New Roman" pitchFamily="18" charset="0"/>
              </a:rPr>
              <a:t>This is the </a:t>
            </a:r>
            <a:r>
              <a:rPr lang="en-US" b="1" dirty="0" smtClean="0">
                <a:latin typeface="Times New Roman" pitchFamily="18" charset="0"/>
                <a:cs typeface="Times New Roman" pitchFamily="18" charset="0"/>
              </a:rPr>
              <a:t>weakest type </a:t>
            </a:r>
            <a:r>
              <a:rPr lang="en-US" dirty="0" smtClean="0">
                <a:latin typeface="Times New Roman" pitchFamily="18" charset="0"/>
                <a:cs typeface="Times New Roman" pitchFamily="18" charset="0"/>
              </a:rPr>
              <a:t>of self-similarity; the fractal has numerical or statistical measures which are preserved across scales. Most reasonable definitions of "fractal" trivially imply some form of statistical self-similarity. (Fractal dimension itself is a numerical measure which is preserved across scales.) Random fractals are examples of fractals which are statistically self-similar, but neither exactly nor quasi-self-similar</a:t>
            </a:r>
            <a:r>
              <a:rPr lang="en-US" dirty="0" smtClean="0"/>
              <a:t>.</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 of Fractals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47800" y="1905000"/>
            <a:ext cx="6400800" cy="2743199"/>
          </a:xfrm>
          <a:prstGeom prst="rect">
            <a:avLst/>
          </a:prstGeom>
          <a:noFill/>
          <a:ln w="9525">
            <a:noFill/>
            <a:miter lim="800000"/>
            <a:headEnd/>
            <a:tailEnd/>
          </a:ln>
        </p:spPr>
      </p:pic>
      <p:sp>
        <p:nvSpPr>
          <p:cNvPr id="5" name="TextBox 4"/>
          <p:cNvSpPr txBox="1"/>
          <p:nvPr/>
        </p:nvSpPr>
        <p:spPr>
          <a:xfrm>
            <a:off x="1600200" y="5029200"/>
            <a:ext cx="5257800" cy="1384995"/>
          </a:xfrm>
          <a:prstGeom prst="rect">
            <a:avLst/>
          </a:prstGeom>
          <a:noFill/>
        </p:spPr>
        <p:txBody>
          <a:bodyPr wrap="square" rtlCol="0">
            <a:spAutoFit/>
          </a:bodyPr>
          <a:lstStyle/>
          <a:p>
            <a:pPr algn="just"/>
            <a:r>
              <a:rPr lang="en-US" sz="1400" dirty="0" smtClean="0"/>
              <a:t>Fractals can be generated by repeating the same shape over and over again as shown in the following figure. In figure (a) shows an equilateral triangle. In figure (b), we can see that the triangle is repeated to create a star-like shape. In figure (c), we can see that the star shape in figure (b) is repeated again and again to create a new shape.</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1524000"/>
            <a:ext cx="6781799" cy="44622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Fractals</a:t>
            </a:r>
            <a:endParaRPr lang="en-US" dirty="0"/>
          </a:p>
        </p:txBody>
      </p:sp>
      <p:sp>
        <p:nvSpPr>
          <p:cNvPr id="3" name="Content Placeholder 2"/>
          <p:cNvSpPr>
            <a:spLocks noGrp="1"/>
          </p:cNvSpPr>
          <p:nvPr>
            <p:ph idx="1"/>
          </p:nvPr>
        </p:nvSpPr>
        <p:spPr/>
        <p:txBody>
          <a:bodyPr>
            <a:normAutofit/>
          </a:bodyPr>
          <a:lstStyle/>
          <a:p>
            <a:pPr algn="just"/>
            <a:r>
              <a:rPr lang="en-US" b="1" dirty="0" smtClean="0">
                <a:latin typeface="Times New Roman" pitchFamily="18" charset="0"/>
                <a:cs typeface="Times New Roman" pitchFamily="18" charset="0"/>
              </a:rPr>
              <a:t>Geometric fractals </a:t>
            </a:r>
            <a:r>
              <a:rPr lang="en-US" dirty="0" smtClean="0">
                <a:latin typeface="Times New Roman" pitchFamily="18" charset="0"/>
                <a:cs typeface="Times New Roman" pitchFamily="18" charset="0"/>
              </a:rPr>
              <a:t>deal with shapes found in nature that have non-integer or fractal dimensions. To geometrically construct a deterministic (nonrandom) self-similar fractal, we start with a given geometric shape, called the initiator. Subparts of the initiator are then replaced with a pattern, called the generator.</a:t>
            </a:r>
            <a:endParaRPr lang="en-US" dirty="0">
              <a:latin typeface="Times New Roman" pitchFamily="18" charset="0"/>
              <a:cs typeface="Times New Roman" pitchFamily="18"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Fractals</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447800" y="1981200"/>
            <a:ext cx="6400800" cy="373380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Fractals</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219200" y="1981201"/>
            <a:ext cx="6781799" cy="4343400"/>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Strictly Self-Similar Fractals</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143000" y="1752600"/>
            <a:ext cx="6629400" cy="31242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Strictly Self-Similar Fractals</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1143000" y="1600200"/>
            <a:ext cx="6547077" cy="4724400"/>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 Set </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latin typeface="Times New Roman" pitchFamily="18" charset="0"/>
                <a:cs typeface="Times New Roman" pitchFamily="18" charset="0"/>
              </a:rPr>
              <a:t>It is the foundation for many important fractals.</a:t>
            </a:r>
          </a:p>
          <a:p>
            <a:pPr algn="just"/>
            <a:r>
              <a:rPr lang="en-US" dirty="0" smtClean="0">
                <a:latin typeface="Times New Roman" pitchFamily="18" charset="0"/>
                <a:cs typeface="Times New Roman" pitchFamily="18" charset="0"/>
              </a:rPr>
              <a:t>Begin with the unit interval [0,1], which is represented below as a line segment (stage 0). Delete the middle third, which is the open interval (1/3, 2/3), leaving the two closed subintervals [0, 1/3] and [2/3, 1]. Now repeat this process on each of these subintervals, leaving 4 subintervals, and continue repeating this process on each new set of smaller subintervals forever</a:t>
            </a:r>
            <a:endParaRPr lang="en-US" dirty="0">
              <a:latin typeface="Times New Roman" pitchFamily="18" charset="0"/>
              <a:cs typeface="Times New Roman" pitchFamily="18"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 Set </a:t>
            </a:r>
            <a:endParaRPr lang="en-US" dirty="0"/>
          </a:p>
        </p:txBody>
      </p:sp>
      <p:pic>
        <p:nvPicPr>
          <p:cNvPr id="4" name="Content Placeholder 3" descr="cantor.JPG"/>
          <p:cNvPicPr>
            <a:picLocks noGrp="1" noChangeAspect="1"/>
          </p:cNvPicPr>
          <p:nvPr>
            <p:ph idx="1"/>
          </p:nvPr>
        </p:nvPicPr>
        <p:blipFill>
          <a:blip r:embed="rId2"/>
          <a:stretch>
            <a:fillRect/>
          </a:stretch>
        </p:blipFill>
        <p:spPr>
          <a:xfrm>
            <a:off x="1550670" y="2659221"/>
            <a:ext cx="6042660" cy="2407920"/>
          </a:xfr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Koch Curve </a:t>
            </a:r>
            <a:endParaRPr lang="en-US" dirty="0"/>
          </a:p>
        </p:txBody>
      </p:sp>
      <p:sp>
        <p:nvSpPr>
          <p:cNvPr id="3" name="Content Placeholder 2"/>
          <p:cNvSpPr>
            <a:spLocks noGrp="1"/>
          </p:cNvSpPr>
          <p:nvPr>
            <p:ph idx="1"/>
          </p:nvPr>
        </p:nvSpPr>
        <p:spPr/>
        <p:txBody>
          <a:bodyPr/>
          <a:lstStyle/>
          <a:p>
            <a:r>
              <a:rPr lang="en-US" dirty="0" smtClean="0"/>
              <a:t>an example of a curve that is continuous but nowhere differentiable. </a:t>
            </a:r>
          </a:p>
          <a:p>
            <a:endParaRPr lang="en-US" dirty="0"/>
          </a:p>
        </p:txBody>
      </p:sp>
      <p:pic>
        <p:nvPicPr>
          <p:cNvPr id="4" name="Picture 3" descr="koch.JPG"/>
          <p:cNvPicPr>
            <a:picLocks noChangeAspect="1"/>
          </p:cNvPicPr>
          <p:nvPr/>
        </p:nvPicPr>
        <p:blipFill>
          <a:blip r:embed="rId2"/>
          <a:stretch>
            <a:fillRect/>
          </a:stretch>
        </p:blipFill>
        <p:spPr>
          <a:xfrm>
            <a:off x="1371600" y="2743200"/>
            <a:ext cx="5882640" cy="4000500"/>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Peano</a:t>
            </a:r>
            <a:r>
              <a:rPr lang="en-US" dirty="0" smtClean="0"/>
              <a:t> Curve and Fractal Curves </a:t>
            </a:r>
            <a:endParaRPr lang="en-US" dirty="0"/>
          </a:p>
        </p:txBody>
      </p:sp>
      <p:sp>
        <p:nvSpPr>
          <p:cNvPr id="3" name="Content Placeholder 2"/>
          <p:cNvSpPr>
            <a:spLocks noGrp="1"/>
          </p:cNvSpPr>
          <p:nvPr>
            <p:ph idx="1"/>
          </p:nvPr>
        </p:nvSpPr>
        <p:spPr/>
        <p:txBody>
          <a:bodyPr/>
          <a:lstStyle/>
          <a:p>
            <a:r>
              <a:rPr lang="en-US" dirty="0" smtClean="0"/>
              <a:t>An example of curve that completely cover a two-dimensional region of the plane.</a:t>
            </a:r>
          </a:p>
          <a:p>
            <a:r>
              <a:rPr lang="en-US" dirty="0" smtClean="0"/>
              <a:t>based on replacement rules. </a:t>
            </a:r>
          </a:p>
          <a:p>
            <a:pPr>
              <a:buNone/>
            </a:pPr>
            <a:endParaRPr lang="en-US" dirty="0"/>
          </a:p>
        </p:txBody>
      </p:sp>
      <p:pic>
        <p:nvPicPr>
          <p:cNvPr id="4" name="Picture 3" descr="peano.JPG"/>
          <p:cNvPicPr>
            <a:picLocks noChangeAspect="1"/>
          </p:cNvPicPr>
          <p:nvPr/>
        </p:nvPicPr>
        <p:blipFill>
          <a:blip r:embed="rId2"/>
          <a:stretch>
            <a:fillRect/>
          </a:stretch>
        </p:blipFill>
        <p:spPr>
          <a:xfrm>
            <a:off x="1295400" y="3733800"/>
            <a:ext cx="5852160" cy="1104900"/>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rules</a:t>
            </a:r>
            <a:endParaRPr lang="en-US" dirty="0"/>
          </a:p>
        </p:txBody>
      </p:sp>
      <p:pic>
        <p:nvPicPr>
          <p:cNvPr id="4" name="Content Placeholder 3" descr="peano2.JPG"/>
          <p:cNvPicPr>
            <a:picLocks noGrp="1" noChangeAspect="1"/>
          </p:cNvPicPr>
          <p:nvPr>
            <p:ph idx="1"/>
          </p:nvPr>
        </p:nvPicPr>
        <p:blipFill>
          <a:blip r:embed="rId2"/>
          <a:stretch>
            <a:fillRect/>
          </a:stretch>
        </p:blipFill>
        <p:spPr>
          <a:xfrm>
            <a:off x="990600" y="1171626"/>
            <a:ext cx="6781800" cy="530537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852" y="40382"/>
            <a:ext cx="8357347" cy="950217"/>
          </a:xfrm>
          <a:solidFill>
            <a:schemeClr val="accent2"/>
          </a:solidFill>
        </p:spPr>
        <p:txBody>
          <a:bodyPr>
            <a:normAutofit/>
          </a:bodyPr>
          <a:lstStyle/>
          <a:p>
            <a:r>
              <a:rPr lang="en-US" b="1" dirty="0"/>
              <a:t>3D object representation methods</a:t>
            </a:r>
            <a:endParaRPr lang="en-IN" dirty="0"/>
          </a:p>
        </p:txBody>
      </p:sp>
      <p:sp>
        <p:nvSpPr>
          <p:cNvPr id="6" name="Content Placeholder 5"/>
          <p:cNvSpPr>
            <a:spLocks noGrp="1"/>
          </p:cNvSpPr>
          <p:nvPr>
            <p:ph idx="1"/>
          </p:nvPr>
        </p:nvSpPr>
        <p:spPr>
          <a:xfrm>
            <a:off x="100854" y="975555"/>
            <a:ext cx="8414497" cy="5201409"/>
          </a:xfrm>
          <a:ln>
            <a:solidFill>
              <a:schemeClr val="tx1"/>
            </a:solidFill>
          </a:ln>
        </p:spPr>
        <p:txBody>
          <a:bodyPr/>
          <a:lstStyle/>
          <a:p>
            <a:r>
              <a:rPr lang="en-US" b="1" u="sng" dirty="0"/>
              <a:t>B-Rep:</a:t>
            </a:r>
            <a:endParaRPr lang="en-IN" dirty="0"/>
          </a:p>
          <a:p>
            <a:pPr marL="0" indent="0">
              <a:buNone/>
            </a:pPr>
            <a:endParaRPr lang="en-IN" dirty="0"/>
          </a:p>
        </p:txBody>
      </p:sp>
      <p:pic>
        <p:nvPicPr>
          <p:cNvPr id="12" name="Picture 11"/>
          <p:cNvPicPr>
            <a:picLocks noChangeAspect="1"/>
          </p:cNvPicPr>
          <p:nvPr/>
        </p:nvPicPr>
        <p:blipFill>
          <a:blip r:embed="rId2"/>
          <a:stretch>
            <a:fillRect/>
          </a:stretch>
        </p:blipFill>
        <p:spPr>
          <a:xfrm>
            <a:off x="232735" y="1559860"/>
            <a:ext cx="3942577" cy="4262717"/>
          </a:xfrm>
          <a:prstGeom prst="rect">
            <a:avLst/>
          </a:prstGeom>
        </p:spPr>
      </p:pic>
      <p:pic>
        <p:nvPicPr>
          <p:cNvPr id="15" name="Picture 14"/>
          <p:cNvPicPr>
            <a:picLocks noChangeAspect="1"/>
          </p:cNvPicPr>
          <p:nvPr/>
        </p:nvPicPr>
        <p:blipFill>
          <a:blip r:embed="rId3"/>
          <a:stretch>
            <a:fillRect/>
          </a:stretch>
        </p:blipFill>
        <p:spPr>
          <a:xfrm>
            <a:off x="4487956" y="1290918"/>
            <a:ext cx="3812241" cy="4531658"/>
          </a:xfrm>
          <a:prstGeom prst="rect">
            <a:avLst/>
          </a:prstGeom>
        </p:spPr>
      </p:pic>
    </p:spTree>
    <p:extLst>
      <p:ext uri="{BB962C8B-B14F-4D97-AF65-F5344CB8AC3E}">
        <p14:creationId xmlns:p14="http://schemas.microsoft.com/office/powerpoint/2010/main" xmlns="" val="201042308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1.jfif"/>
          <p:cNvPicPr>
            <a:picLocks noGrp="1" noChangeAspect="1"/>
          </p:cNvPicPr>
          <p:nvPr>
            <p:ph idx="1"/>
          </p:nvPr>
        </p:nvPicPr>
        <p:blipFill>
          <a:blip r:embed="rId2"/>
          <a:stretch>
            <a:fillRect/>
          </a:stretch>
        </p:blipFill>
        <p:spPr>
          <a:xfrm>
            <a:off x="394891" y="1524000"/>
            <a:ext cx="7620000" cy="42672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32815" y="268941"/>
            <a:ext cx="8532159" cy="6199094"/>
          </a:xfrm>
          <a:prstGeom prst="rect">
            <a:avLst/>
          </a:prstGeom>
        </p:spPr>
      </p:pic>
    </p:spTree>
    <p:extLst>
      <p:ext uri="{BB962C8B-B14F-4D97-AF65-F5344CB8AC3E}">
        <p14:creationId xmlns:p14="http://schemas.microsoft.com/office/powerpoint/2010/main" xmlns="" val="3028254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52985" y="365125"/>
            <a:ext cx="8461562" cy="6076016"/>
          </a:xfrm>
          <a:prstGeom prst="rect">
            <a:avLst/>
          </a:prstGeom>
          <a:ln>
            <a:solidFill>
              <a:schemeClr val="tx1"/>
            </a:solidFill>
          </a:ln>
        </p:spPr>
      </p:pic>
    </p:spTree>
    <p:extLst>
      <p:ext uri="{BB962C8B-B14F-4D97-AF65-F5344CB8AC3E}">
        <p14:creationId xmlns:p14="http://schemas.microsoft.com/office/powerpoint/2010/main" xmlns="" val="330305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42047" y="94129"/>
            <a:ext cx="8754035" cy="6481483"/>
          </a:xfrm>
          <a:prstGeom prst="rect">
            <a:avLst/>
          </a:prstGeom>
        </p:spPr>
      </p:pic>
    </p:spTree>
    <p:extLst>
      <p:ext uri="{BB962C8B-B14F-4D97-AF65-F5344CB8AC3E}">
        <p14:creationId xmlns:p14="http://schemas.microsoft.com/office/powerpoint/2010/main" xmlns="" val="404551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02559" y="215153"/>
            <a:ext cx="8643097" cy="6387353"/>
          </a:xfrm>
          <a:prstGeom prst="rect">
            <a:avLst/>
          </a:prstGeom>
        </p:spPr>
      </p:pic>
    </p:spTree>
    <p:extLst>
      <p:ext uri="{BB962C8B-B14F-4D97-AF65-F5344CB8AC3E}">
        <p14:creationId xmlns:p14="http://schemas.microsoft.com/office/powerpoint/2010/main" xmlns="" val="3386472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011" y="96724"/>
            <a:ext cx="7886700" cy="585855"/>
          </a:xfrm>
        </p:spPr>
        <p:txBody>
          <a:bodyPr>
            <a:normAutofit fontScale="90000"/>
          </a:bodyPr>
          <a:lstStyle/>
          <a:p>
            <a:r>
              <a:rPr lang="en-US" b="1" dirty="0" smtClean="0"/>
              <a:t>Sweep</a:t>
            </a:r>
            <a:endParaRPr lang="en-IN" dirty="0"/>
          </a:p>
        </p:txBody>
      </p:sp>
      <p:sp>
        <p:nvSpPr>
          <p:cNvPr id="4" name="Content Placeholder 3"/>
          <p:cNvSpPr>
            <a:spLocks noGrp="1"/>
          </p:cNvSpPr>
          <p:nvPr>
            <p:ph sz="half" idx="1"/>
          </p:nvPr>
        </p:nvSpPr>
        <p:spPr>
          <a:xfrm>
            <a:off x="165010" y="682580"/>
            <a:ext cx="4326497" cy="5847006"/>
          </a:xfrm>
          <a:ln>
            <a:solidFill>
              <a:schemeClr val="tx1"/>
            </a:solidFill>
          </a:ln>
        </p:spPr>
        <p:txBody>
          <a:bodyPr/>
          <a:lstStyle/>
          <a:p>
            <a:r>
              <a:rPr lang="en-US" b="1" dirty="0"/>
              <a:t>Translational sweep:</a:t>
            </a:r>
            <a:endParaRPr lang="en-IN" dirty="0"/>
          </a:p>
          <a:p>
            <a:endParaRPr lang="en-IN" dirty="0"/>
          </a:p>
        </p:txBody>
      </p:sp>
      <p:pic>
        <p:nvPicPr>
          <p:cNvPr id="7" name="Content Placeholder 6"/>
          <p:cNvPicPr>
            <a:picLocks noGrp="1" noChangeAspect="1"/>
          </p:cNvPicPr>
          <p:nvPr>
            <p:ph sz="half" idx="2"/>
          </p:nvPr>
        </p:nvPicPr>
        <p:blipFill>
          <a:blip r:embed="rId2"/>
          <a:stretch>
            <a:fillRect/>
          </a:stretch>
        </p:blipFill>
        <p:spPr>
          <a:xfrm>
            <a:off x="4629955" y="682578"/>
            <a:ext cx="3797909" cy="5847008"/>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280116" y="1236373"/>
            <a:ext cx="4037526" cy="5170354"/>
          </a:xfrm>
          <a:prstGeom prst="rect">
            <a:avLst/>
          </a:prstGeom>
        </p:spPr>
      </p:pic>
    </p:spTree>
    <p:extLst>
      <p:ext uri="{BB962C8B-B14F-4D97-AF65-F5344CB8AC3E}">
        <p14:creationId xmlns:p14="http://schemas.microsoft.com/office/powerpoint/2010/main" xmlns="" val="39208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3D </a:t>
            </a:r>
            <a:r>
              <a:rPr lang="en-US" b="1" dirty="0"/>
              <a:t>object representation methods </a:t>
            </a:r>
            <a:r>
              <a:rPr lang="en-US" b="1" dirty="0" smtClean="0"/>
              <a:t/>
            </a:r>
            <a:br>
              <a:rPr lang="en-US" b="1" dirty="0" smtClean="0"/>
            </a:br>
            <a:r>
              <a:rPr lang="en-US" b="1" dirty="0"/>
              <a:t>Polygon </a:t>
            </a:r>
            <a:r>
              <a:rPr lang="en-US" b="1" dirty="0" smtClean="0"/>
              <a:t>Surfaces, </a:t>
            </a:r>
            <a:r>
              <a:rPr lang="en-US" b="1" dirty="0"/>
              <a:t>Polygon Tables</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ln>
            <a:solidFill>
              <a:schemeClr val="tx1"/>
            </a:solidFill>
          </a:ln>
        </p:spPr>
        <p:txBody>
          <a:bodyPr>
            <a:normAutofit fontScale="62500" lnSpcReduction="20000"/>
          </a:bodyPr>
          <a:lstStyle/>
          <a:p>
            <a:pPr lvl="0"/>
            <a:r>
              <a:rPr lang="en-US" b="1" dirty="0"/>
              <a:t>Boundary Representations (B-reps)</a:t>
            </a:r>
            <a:r>
              <a:rPr lang="en-US" dirty="0"/>
              <a:t> − It describes a 3D object as a set of surfaces that separates the object interior from the environment.</a:t>
            </a:r>
            <a:endParaRPr lang="en-IN" dirty="0"/>
          </a:p>
          <a:p>
            <a:pPr lvl="0"/>
            <a:r>
              <a:rPr lang="en-US" b="1" dirty="0"/>
              <a:t>Space–partitioning representations</a:t>
            </a:r>
            <a:r>
              <a:rPr lang="en-US" dirty="0"/>
              <a:t> − It is used to describe interior properties, by partitioning the spatial region containing an object into a set of small, non-overlapping, contiguous solids (usually cubes</a:t>
            </a:r>
            <a:r>
              <a:rPr lang="en-US" dirty="0" smtClean="0"/>
              <a:t>).</a:t>
            </a:r>
          </a:p>
          <a:p>
            <a:pPr lvl="0"/>
            <a:r>
              <a:rPr lang="en-US" dirty="0"/>
              <a:t>Each vertex stores x, y, and z coordinate information which is represented in the table as v</a:t>
            </a:r>
            <a:r>
              <a:rPr lang="en-US" baseline="-25000" dirty="0"/>
              <a:t>1</a:t>
            </a:r>
            <a:r>
              <a:rPr lang="en-US" dirty="0"/>
              <a:t>: x</a:t>
            </a:r>
            <a:r>
              <a:rPr lang="en-US" baseline="-25000" dirty="0"/>
              <a:t>1</a:t>
            </a:r>
            <a:r>
              <a:rPr lang="en-US" dirty="0"/>
              <a:t>, y</a:t>
            </a:r>
            <a:r>
              <a:rPr lang="en-US" baseline="-25000" dirty="0"/>
              <a:t>1</a:t>
            </a:r>
            <a:r>
              <a:rPr lang="en-US" dirty="0"/>
              <a:t>, z</a:t>
            </a:r>
            <a:r>
              <a:rPr lang="en-US" baseline="-25000" dirty="0"/>
              <a:t>1</a:t>
            </a:r>
            <a:r>
              <a:rPr lang="en-US" dirty="0"/>
              <a:t>.</a:t>
            </a:r>
            <a:endParaRPr lang="en-IN" dirty="0"/>
          </a:p>
          <a:p>
            <a:pPr lvl="0"/>
            <a:r>
              <a:rPr lang="en-US" dirty="0"/>
              <a:t>The Edge table is used to store the edge information of polygon. In the following figure, edge E</a:t>
            </a:r>
            <a:r>
              <a:rPr lang="en-US" baseline="-25000" dirty="0"/>
              <a:t>1</a:t>
            </a:r>
            <a:r>
              <a:rPr lang="en-US" dirty="0"/>
              <a:t> lies between vertex v</a:t>
            </a:r>
            <a:r>
              <a:rPr lang="en-US" baseline="-25000" dirty="0"/>
              <a:t>1</a:t>
            </a:r>
            <a:r>
              <a:rPr lang="en-US" dirty="0"/>
              <a:t> and v</a:t>
            </a:r>
            <a:r>
              <a:rPr lang="en-US" baseline="-25000" dirty="0"/>
              <a:t>2</a:t>
            </a:r>
            <a:r>
              <a:rPr lang="en-US" dirty="0"/>
              <a:t> which is represented in the table as E</a:t>
            </a:r>
            <a:r>
              <a:rPr lang="en-US" baseline="-25000" dirty="0"/>
              <a:t>1</a:t>
            </a:r>
            <a:r>
              <a:rPr lang="en-US" dirty="0"/>
              <a:t>: v</a:t>
            </a:r>
            <a:r>
              <a:rPr lang="en-US" baseline="-25000" dirty="0"/>
              <a:t>1</a:t>
            </a:r>
            <a:r>
              <a:rPr lang="en-US" dirty="0"/>
              <a:t>, v</a:t>
            </a:r>
            <a:r>
              <a:rPr lang="en-US" baseline="-25000" dirty="0"/>
              <a:t>2</a:t>
            </a:r>
            <a:r>
              <a:rPr lang="en-US" dirty="0"/>
              <a:t>.</a:t>
            </a:r>
            <a:endParaRPr lang="en-IN" dirty="0"/>
          </a:p>
          <a:p>
            <a:pPr lvl="0"/>
            <a:r>
              <a:rPr lang="en-US" dirty="0"/>
              <a:t>Polygon surface table stores the number of surfaces present in the polygon. From the following figure, surface S</a:t>
            </a:r>
            <a:r>
              <a:rPr lang="en-US" baseline="-25000" dirty="0"/>
              <a:t>1</a:t>
            </a:r>
            <a:r>
              <a:rPr lang="en-US" dirty="0"/>
              <a:t> is covered by edges E</a:t>
            </a:r>
            <a:r>
              <a:rPr lang="en-US" baseline="-25000" dirty="0"/>
              <a:t>1</a:t>
            </a:r>
            <a:r>
              <a:rPr lang="en-US" dirty="0"/>
              <a:t>, E</a:t>
            </a:r>
            <a:r>
              <a:rPr lang="en-US" baseline="-25000" dirty="0"/>
              <a:t>2</a:t>
            </a:r>
            <a:r>
              <a:rPr lang="en-US" dirty="0"/>
              <a:t> and E</a:t>
            </a:r>
            <a:r>
              <a:rPr lang="en-US" baseline="-25000" dirty="0"/>
              <a:t>3</a:t>
            </a:r>
            <a:r>
              <a:rPr lang="en-US" dirty="0"/>
              <a:t> which can be represented in the polygon surface table as S</a:t>
            </a:r>
            <a:r>
              <a:rPr lang="en-US" baseline="-25000" dirty="0"/>
              <a:t>1</a:t>
            </a:r>
            <a:r>
              <a:rPr lang="en-US" dirty="0"/>
              <a:t>: E</a:t>
            </a:r>
            <a:r>
              <a:rPr lang="en-US" baseline="-25000" dirty="0"/>
              <a:t>1</a:t>
            </a:r>
            <a:r>
              <a:rPr lang="en-US" dirty="0"/>
              <a:t>, E</a:t>
            </a:r>
            <a:r>
              <a:rPr lang="en-US" baseline="-25000" dirty="0"/>
              <a:t>2</a:t>
            </a:r>
            <a:r>
              <a:rPr lang="en-US" dirty="0"/>
              <a:t>, and E</a:t>
            </a:r>
            <a:r>
              <a:rPr lang="en-US" baseline="-25000" dirty="0"/>
              <a:t>3</a:t>
            </a:r>
            <a:r>
              <a:rPr lang="en-US" dirty="0"/>
              <a:t>.</a:t>
            </a:r>
            <a:endParaRPr lang="en-IN" dirty="0"/>
          </a:p>
          <a:p>
            <a:pPr lvl="0"/>
            <a:endParaRPr lang="en-IN" dirty="0"/>
          </a:p>
          <a:p>
            <a:endParaRPr lang="en-IN" dirty="0"/>
          </a:p>
        </p:txBody>
      </p:sp>
    </p:spTree>
    <p:extLst>
      <p:ext uri="{BB962C8B-B14F-4D97-AF65-F5344CB8AC3E}">
        <p14:creationId xmlns:p14="http://schemas.microsoft.com/office/powerpoint/2010/main" xmlns="" val="245014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066802"/>
            <a:ext cx="6172200" cy="5059363"/>
          </a:xfrm>
        </p:spPr>
        <p:txBody>
          <a:bodyPr>
            <a:normAutofit/>
          </a:bodyPr>
          <a:lstStyle/>
          <a:p>
            <a:pPr algn="ctr">
              <a:buNone/>
            </a:pPr>
            <a:r>
              <a:rPr lang="en-US" sz="7200" b="1" dirty="0"/>
              <a:t>SWEEP REPRESENTATIONS</a:t>
            </a:r>
          </a:p>
          <a:p>
            <a:pPr algn="ctr">
              <a:buNone/>
            </a:pPr>
            <a:r>
              <a:rPr lang="en-US" sz="2000" b="1" dirty="0">
                <a:hlinkClick r:id="rId2"/>
              </a:rPr>
              <a:t>https://www.youtube.com/watch?v=k_3lISNgkAo</a:t>
            </a:r>
            <a:endParaRPr lang="en-US" sz="2000" b="1" dirty="0"/>
          </a:p>
          <a:p>
            <a:pPr algn="ctr">
              <a:buNone/>
            </a:pPr>
            <a:r>
              <a:rPr lang="en-US" sz="2000" b="1" dirty="0">
                <a:hlinkClick r:id="rId3"/>
              </a:rPr>
              <a:t>https://www.youtube.com/watch?v=021P5-Vxl2o</a:t>
            </a:r>
            <a:endParaRPr lang="en-US" sz="2000" b="1" dirty="0"/>
          </a:p>
          <a:p>
            <a:pPr algn="ctr">
              <a:buNone/>
            </a:pPr>
            <a:r>
              <a:rPr lang="en-US" sz="2000" b="1" dirty="0"/>
              <a:t>http://www.dailyfreecode.com/code/creats-3d-solid-object-translational-654.aspx</a:t>
            </a:r>
            <a:endParaRPr lang="en-US" sz="3600" b="1" dirty="0"/>
          </a:p>
        </p:txBody>
      </p:sp>
    </p:spTree>
    <p:extLst>
      <p:ext uri="{BB962C8B-B14F-4D97-AF65-F5344CB8AC3E}">
        <p14:creationId xmlns="" xmlns:p14="http://schemas.microsoft.com/office/powerpoint/2010/main" val="2507849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 y="38639"/>
            <a:ext cx="8915400" cy="618185"/>
          </a:xfrm>
          <a:ln>
            <a:solidFill>
              <a:schemeClr val="tx1"/>
            </a:solidFill>
          </a:ln>
        </p:spPr>
        <p:txBody>
          <a:bodyPr>
            <a:noAutofit/>
          </a:bodyPr>
          <a:lstStyle/>
          <a:p>
            <a:r>
              <a:rPr lang="en-US" sz="1800" b="1" u="sng" dirty="0" smtClean="0"/>
              <a:t/>
            </a:r>
            <a:br>
              <a:rPr lang="en-US" sz="1800" b="1" u="sng" dirty="0" smtClean="0"/>
            </a:br>
            <a:r>
              <a:rPr lang="en-US" sz="1800" b="1" u="sng" dirty="0" smtClean="0"/>
              <a:t>Sweep </a:t>
            </a:r>
            <a:r>
              <a:rPr lang="en-US" sz="1800" b="1" u="sng" dirty="0"/>
              <a:t>Representations:</a:t>
            </a:r>
            <a:r>
              <a:rPr lang="en-IN" sz="1800" dirty="0"/>
              <a:t/>
            </a:r>
            <a:br>
              <a:rPr lang="en-IN" sz="1800" dirty="0"/>
            </a:br>
            <a:r>
              <a:rPr lang="en-US" sz="1800" dirty="0"/>
              <a:t>Sweep representations are used to construct 3D object from 2D shape that have some kind of symmetry.</a:t>
            </a:r>
            <a:r>
              <a:rPr lang="en-IN" sz="1800" dirty="0"/>
              <a:t/>
            </a:r>
            <a:br>
              <a:rPr lang="en-IN" sz="1800" dirty="0"/>
            </a:br>
            <a:endParaRPr lang="en-IN" sz="1800" dirty="0"/>
          </a:p>
        </p:txBody>
      </p:sp>
      <p:pic>
        <p:nvPicPr>
          <p:cNvPr id="7" name="Content Placeholder 6"/>
          <p:cNvPicPr>
            <a:picLocks noGrp="1" noChangeAspect="1"/>
          </p:cNvPicPr>
          <p:nvPr>
            <p:ph sz="half" idx="2"/>
          </p:nvPr>
        </p:nvPicPr>
        <p:blipFill>
          <a:blip r:embed="rId2"/>
          <a:stretch>
            <a:fillRect/>
          </a:stretch>
        </p:blipFill>
        <p:spPr>
          <a:xfrm>
            <a:off x="4407795" y="924104"/>
            <a:ext cx="4564756" cy="5541090"/>
          </a:xfrm>
          <a:prstGeom prst="rect">
            <a:avLst/>
          </a:prstGeom>
          <a:ln>
            <a:solidFill>
              <a:schemeClr val="tx1"/>
            </a:solidFill>
          </a:ln>
        </p:spPr>
      </p:pic>
      <p:sp>
        <p:nvSpPr>
          <p:cNvPr id="9" name="Content Placeholder 8"/>
          <p:cNvSpPr>
            <a:spLocks noGrp="1"/>
          </p:cNvSpPr>
          <p:nvPr>
            <p:ph sz="half" idx="1"/>
          </p:nvPr>
        </p:nvSpPr>
        <p:spPr>
          <a:xfrm>
            <a:off x="57150" y="898348"/>
            <a:ext cx="4019014" cy="5566847"/>
          </a:xfrm>
          <a:ln>
            <a:solidFill>
              <a:schemeClr val="tx1"/>
            </a:solidFill>
          </a:ln>
        </p:spPr>
        <p:txBody>
          <a:bodyPr>
            <a:normAutofit/>
          </a:bodyPr>
          <a:lstStyle/>
          <a:p>
            <a:r>
              <a:rPr lang="en-US" b="1" dirty="0"/>
              <a:t>CSG:</a:t>
            </a:r>
            <a:endParaRPr lang="en-IN" dirty="0"/>
          </a:p>
          <a:p>
            <a:pPr lvl="0"/>
            <a:r>
              <a:rPr lang="en-US" sz="1100" dirty="0"/>
              <a:t>CSG stands for Constructive Solid Geometry.</a:t>
            </a:r>
            <a:endParaRPr lang="en-IN" sz="1100" dirty="0"/>
          </a:p>
          <a:p>
            <a:pPr lvl="0"/>
            <a:r>
              <a:rPr lang="en-US" sz="1100" dirty="0"/>
              <a:t>It is based on set of 3D solid primitives and regularized set theoretic operations.</a:t>
            </a:r>
            <a:endParaRPr lang="en-IN" sz="1100" dirty="0"/>
          </a:p>
          <a:p>
            <a:pPr lvl="0"/>
            <a:r>
              <a:rPr lang="en-US" sz="1100" dirty="0"/>
              <a:t>Traditional primitives are: Block, cones, sphere, cylinder and torus.</a:t>
            </a:r>
            <a:endParaRPr lang="en-IN" sz="1100" dirty="0"/>
          </a:p>
          <a:p>
            <a:pPr lvl="0"/>
            <a:r>
              <a:rPr lang="en-US" sz="1100" dirty="0"/>
              <a:t>Operations: union, intersection, difference + translation and rotation.</a:t>
            </a:r>
            <a:endParaRPr lang="en-IN" sz="1100" dirty="0"/>
          </a:p>
          <a:p>
            <a:pPr lvl="0"/>
            <a:r>
              <a:rPr lang="en-US" sz="1100" dirty="0"/>
              <a:t>A complex solid is represented using with a binary tree usually called as CSG tree.</a:t>
            </a:r>
            <a:endParaRPr lang="en-IN" sz="1100" dirty="0"/>
          </a:p>
          <a:p>
            <a:r>
              <a:rPr lang="en-US" sz="1100" dirty="0"/>
              <a:t>CSG tree is shown below.</a:t>
            </a:r>
          </a:p>
          <a:p>
            <a:endParaRPr lang="en-IN" dirty="0"/>
          </a:p>
        </p:txBody>
      </p:sp>
      <p:pic>
        <p:nvPicPr>
          <p:cNvPr id="10" name="Picture 9"/>
          <p:cNvPicPr>
            <a:picLocks noChangeAspect="1"/>
          </p:cNvPicPr>
          <p:nvPr/>
        </p:nvPicPr>
        <p:blipFill>
          <a:blip r:embed="rId3"/>
          <a:stretch>
            <a:fillRect/>
          </a:stretch>
        </p:blipFill>
        <p:spPr>
          <a:xfrm>
            <a:off x="510106" y="3284244"/>
            <a:ext cx="3336131" cy="2895600"/>
          </a:xfrm>
          <a:prstGeom prst="rect">
            <a:avLst/>
          </a:prstGeom>
        </p:spPr>
      </p:pic>
    </p:spTree>
    <p:extLst>
      <p:ext uri="{BB962C8B-B14F-4D97-AF65-F5344CB8AC3E}">
        <p14:creationId xmlns="" xmlns:p14="http://schemas.microsoft.com/office/powerpoint/2010/main" val="3052788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3D Transformations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Translation</a:t>
            </a:r>
          </a:p>
          <a:p>
            <a:r>
              <a:rPr lang="en-US" dirty="0" smtClean="0">
                <a:latin typeface="Times New Roman" pitchFamily="18" charset="0"/>
                <a:cs typeface="Times New Roman" pitchFamily="18" charset="0"/>
              </a:rPr>
              <a:t>Rotation</a:t>
            </a:r>
          </a:p>
          <a:p>
            <a:r>
              <a:rPr lang="en-US" dirty="0" smtClean="0">
                <a:latin typeface="Times New Roman" pitchFamily="18" charset="0"/>
                <a:cs typeface="Times New Roman" pitchFamily="18" charset="0"/>
              </a:rPr>
              <a:t>Reflection</a:t>
            </a:r>
          </a:p>
          <a:p>
            <a:r>
              <a:rPr lang="en-US" dirty="0" smtClean="0">
                <a:latin typeface="Times New Roman" pitchFamily="18" charset="0"/>
                <a:cs typeface="Times New Roman" pitchFamily="18" charset="0"/>
              </a:rPr>
              <a:t>Scaling </a:t>
            </a:r>
          </a:p>
          <a:p>
            <a:r>
              <a:rPr lang="en-US" dirty="0" smtClean="0">
                <a:latin typeface="Times New Roman" pitchFamily="18" charset="0"/>
                <a:cs typeface="Times New Roman" pitchFamily="18" charset="0"/>
              </a:rPr>
              <a:t>Shearing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Translation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3D Translation is a process of moving an object from one position to another in a three dimensional plane.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Translation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fontAlgn="base">
              <a:buNone/>
            </a:pPr>
            <a:r>
              <a:rPr lang="en-US" dirty="0" smtClean="0">
                <a:latin typeface="Times New Roman" pitchFamily="18" charset="0"/>
                <a:cs typeface="Times New Roman" pitchFamily="18" charset="0"/>
              </a:rPr>
              <a:t>Let-</a:t>
            </a:r>
          </a:p>
          <a:p>
            <a:pPr fontAlgn="base"/>
            <a:r>
              <a:rPr lang="en-US" dirty="0" smtClean="0">
                <a:latin typeface="Times New Roman" pitchFamily="18" charset="0"/>
                <a:cs typeface="Times New Roman" pitchFamily="18" charset="0"/>
              </a:rPr>
              <a:t>Initial coordinates of the object O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a:t>
            </a:r>
          </a:p>
          <a:p>
            <a:pPr fontAlgn="base"/>
            <a:r>
              <a:rPr lang="en-US" dirty="0" smtClean="0">
                <a:latin typeface="Times New Roman" pitchFamily="18" charset="0"/>
                <a:cs typeface="Times New Roman" pitchFamily="18" charset="0"/>
              </a:rPr>
              <a:t>New coordinates of the object O after translation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a:t>
            </a:r>
          </a:p>
          <a:p>
            <a:pPr fontAlgn="base"/>
            <a:r>
              <a:rPr lang="en-US" dirty="0" smtClean="0">
                <a:latin typeface="Times New Roman" pitchFamily="18" charset="0"/>
                <a:cs typeface="Times New Roman" pitchFamily="18" charset="0"/>
              </a:rPr>
              <a:t>Translation vector or Shift vector =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x</a:t>
            </a:r>
            <a:r>
              <a:rPr lang="en-US" dirty="0" smtClean="0">
                <a:latin typeface="Times New Roman" pitchFamily="18" charset="0"/>
                <a:cs typeface="Times New Roman" pitchFamily="18" charset="0"/>
              </a:rPr>
              <a:t>, T</a:t>
            </a:r>
            <a:r>
              <a:rPr lang="en-US" baseline="-25000"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z</a:t>
            </a:r>
            <a:r>
              <a:rPr lang="en-US" dirty="0" smtClean="0">
                <a:latin typeface="Times New Roman" pitchFamily="18" charset="0"/>
                <a:cs typeface="Times New Roman" pitchFamily="18" charset="0"/>
              </a:rPr>
              <a:t>)</a:t>
            </a:r>
          </a:p>
          <a:p>
            <a:pPr fontAlgn="base">
              <a:buNone/>
            </a:pPr>
            <a:endParaRPr lang="en-US" dirty="0" smtClean="0">
              <a:latin typeface="Times New Roman" pitchFamily="18" charset="0"/>
              <a:cs typeface="Times New Roman" pitchFamily="18" charset="0"/>
            </a:endParaRPr>
          </a:p>
          <a:p>
            <a:pPr fontAlgn="base">
              <a:buNone/>
            </a:pPr>
            <a:r>
              <a:rPr lang="en-US" dirty="0" smtClean="0">
                <a:latin typeface="Times New Roman" pitchFamily="18" charset="0"/>
                <a:cs typeface="Times New Roman" pitchFamily="18" charset="0"/>
              </a:rPr>
              <a:t>Given a Translation vector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x</a:t>
            </a:r>
            <a:r>
              <a:rPr lang="en-US" dirty="0" smtClean="0">
                <a:latin typeface="Times New Roman" pitchFamily="18" charset="0"/>
                <a:cs typeface="Times New Roman" pitchFamily="18" charset="0"/>
              </a:rPr>
              <a:t>, T</a:t>
            </a:r>
            <a:r>
              <a:rPr lang="en-US" baseline="-25000"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z</a:t>
            </a:r>
            <a:r>
              <a:rPr lang="en-US" dirty="0" smtClean="0">
                <a:latin typeface="Times New Roman" pitchFamily="18" charset="0"/>
                <a:cs typeface="Times New Roman" pitchFamily="18" charset="0"/>
              </a:rPr>
              <a:t>)-</a:t>
            </a:r>
          </a:p>
          <a:p>
            <a:pPr fontAlgn="base"/>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x</a:t>
            </a:r>
            <a:r>
              <a:rPr lang="en-US" dirty="0" smtClean="0">
                <a:latin typeface="Times New Roman" pitchFamily="18" charset="0"/>
                <a:cs typeface="Times New Roman" pitchFamily="18" charset="0"/>
              </a:rPr>
              <a:t> defines the distance the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coordinate has to be moved.</a:t>
            </a:r>
          </a:p>
          <a:p>
            <a:pPr fontAlgn="base"/>
            <a:r>
              <a:rPr lang="en-US"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y</a:t>
            </a:r>
            <a:r>
              <a:rPr lang="en-US" dirty="0" smtClean="0">
                <a:latin typeface="Times New Roman" pitchFamily="18" charset="0"/>
                <a:cs typeface="Times New Roman" pitchFamily="18" charset="0"/>
              </a:rPr>
              <a:t> defines the distance the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coordinate has to be moved.</a:t>
            </a:r>
          </a:p>
          <a:p>
            <a:pPr fontAlgn="base"/>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z</a:t>
            </a:r>
            <a:r>
              <a:rPr lang="en-US" dirty="0" smtClean="0">
                <a:latin typeface="Times New Roman" pitchFamily="18" charset="0"/>
                <a:cs typeface="Times New Roman" pitchFamily="18" charset="0"/>
              </a:rPr>
              <a:t> defines the distance the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coordinate has to be moved.</a:t>
            </a:r>
          </a:p>
          <a:p>
            <a:pPr fontAlgn="base"/>
            <a:endParaRPr lang="en-US" dirty="0" smtClean="0">
              <a:latin typeface="Times New Roman" pitchFamily="18" charset="0"/>
              <a:cs typeface="Times New Roman" pitchFamily="18" charset="0"/>
            </a:endParaRPr>
          </a:p>
          <a:p>
            <a:pPr fontAlgn="base">
              <a:buNone/>
            </a:pPr>
            <a:r>
              <a:rPr lang="en-US" dirty="0" smtClean="0"/>
              <a:t>This translation is achieved by adding the translation coordinates to the old coordinates of the object as-</a:t>
            </a:r>
          </a:p>
          <a:p>
            <a:pPr fontAlgn="base"/>
            <a:r>
              <a:rPr lang="en-US" dirty="0" err="1" smtClean="0"/>
              <a:t>X</a:t>
            </a:r>
            <a:r>
              <a:rPr lang="en-US" baseline="-25000" dirty="0" err="1" smtClean="0"/>
              <a:t>new</a:t>
            </a:r>
            <a:r>
              <a:rPr lang="en-US" dirty="0" smtClean="0"/>
              <a:t> = </a:t>
            </a:r>
            <a:r>
              <a:rPr lang="en-US" dirty="0" err="1" smtClean="0"/>
              <a:t>X</a:t>
            </a:r>
            <a:r>
              <a:rPr lang="en-US" baseline="-25000" dirty="0" err="1" smtClean="0"/>
              <a:t>old</a:t>
            </a:r>
            <a:r>
              <a:rPr lang="en-US" dirty="0" smtClean="0"/>
              <a:t> + </a:t>
            </a:r>
            <a:r>
              <a:rPr lang="en-US" dirty="0" err="1" smtClean="0"/>
              <a:t>T</a:t>
            </a:r>
            <a:r>
              <a:rPr lang="en-US" baseline="-25000" dirty="0" err="1" smtClean="0"/>
              <a:t>x</a:t>
            </a:r>
            <a:r>
              <a:rPr lang="en-US" dirty="0" smtClean="0"/>
              <a:t>     (This denotes translation towards X axis)</a:t>
            </a:r>
          </a:p>
          <a:p>
            <a:pPr fontAlgn="base"/>
            <a:r>
              <a:rPr lang="en-US" dirty="0" err="1" smtClean="0"/>
              <a:t>Y</a:t>
            </a:r>
            <a:r>
              <a:rPr lang="en-US" baseline="-25000" dirty="0" err="1" smtClean="0"/>
              <a:t>new</a:t>
            </a:r>
            <a:r>
              <a:rPr lang="en-US" dirty="0" smtClean="0"/>
              <a:t> = </a:t>
            </a:r>
            <a:r>
              <a:rPr lang="en-US" dirty="0" err="1" smtClean="0"/>
              <a:t>Y</a:t>
            </a:r>
            <a:r>
              <a:rPr lang="en-US" baseline="-25000" dirty="0" err="1" smtClean="0"/>
              <a:t>old</a:t>
            </a:r>
            <a:r>
              <a:rPr lang="en-US" dirty="0" smtClean="0"/>
              <a:t> + T</a:t>
            </a:r>
            <a:r>
              <a:rPr lang="en-US" baseline="-25000" dirty="0" smtClean="0"/>
              <a:t>y</a:t>
            </a:r>
            <a:r>
              <a:rPr lang="en-US" dirty="0" smtClean="0"/>
              <a:t>     (This denotes translation towards Y axis)</a:t>
            </a:r>
          </a:p>
          <a:p>
            <a:pPr fontAlgn="base"/>
            <a:r>
              <a:rPr lang="en-US" dirty="0" err="1" smtClean="0"/>
              <a:t>Z</a:t>
            </a:r>
            <a:r>
              <a:rPr lang="en-US" baseline="-25000" dirty="0" err="1" smtClean="0"/>
              <a:t>new</a:t>
            </a:r>
            <a:r>
              <a:rPr lang="en-US" dirty="0" smtClean="0"/>
              <a:t> = </a:t>
            </a:r>
            <a:r>
              <a:rPr lang="en-US" dirty="0" err="1" smtClean="0"/>
              <a:t>Z</a:t>
            </a:r>
            <a:r>
              <a:rPr lang="en-US" baseline="-25000" dirty="0" err="1" smtClean="0"/>
              <a:t>old</a:t>
            </a:r>
            <a:r>
              <a:rPr lang="en-US" dirty="0" smtClean="0"/>
              <a:t> + </a:t>
            </a:r>
            <a:r>
              <a:rPr lang="en-US" dirty="0" err="1" smtClean="0"/>
              <a:t>T</a:t>
            </a:r>
            <a:r>
              <a:rPr lang="en-US" baseline="-25000" dirty="0" err="1" smtClean="0"/>
              <a:t>z</a:t>
            </a:r>
            <a:r>
              <a:rPr lang="en-US" dirty="0" smtClean="0"/>
              <a:t>     (This denotes translation towards Z axis)</a:t>
            </a:r>
          </a:p>
          <a:p>
            <a:pPr fontAlgn="base"/>
            <a:r>
              <a:rPr lang="en-US" dirty="0" smtClean="0"/>
              <a:t>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Translation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43000" y="1721329"/>
            <a:ext cx="6638925" cy="41468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Translation </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831729" y="1752600"/>
            <a:ext cx="7074021"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fontAlgn="base"/>
            <a:r>
              <a:rPr lang="en-US" b="1" u="sng" dirty="0" smtClean="0">
                <a:latin typeface="Times New Roman" pitchFamily="18" charset="0"/>
                <a:cs typeface="Times New Roman" pitchFamily="18" charset="0"/>
              </a:rPr>
              <a:t>Problem-</a:t>
            </a:r>
            <a:endParaRPr lang="en-US" b="1" dirty="0" smtClean="0">
              <a:latin typeface="Times New Roman" pitchFamily="18" charset="0"/>
              <a:cs typeface="Times New Roman" pitchFamily="18" charset="0"/>
            </a:endParaRPr>
          </a:p>
          <a:p>
            <a:pPr fontAlgn="base">
              <a:buNone/>
            </a:pP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Given a 3D object with coordinate points A(0, 3, 1), B(3, 3, 2), C(3, 0, 0), D(0, 0, 0). Apply the translation with the distance 1 towards X axis, 1 towards Y axis and 2 towards Z axis and obtain the new coordinates of the object.</a:t>
            </a: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66800" y="1600200"/>
            <a:ext cx="73152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990600" y="1752600"/>
            <a:ext cx="7010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 D object representation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buNone/>
            </a:pPr>
            <a:r>
              <a:rPr lang="en-US" dirty="0" smtClean="0">
                <a:latin typeface="Times New Roman" pitchFamily="18" charset="0"/>
                <a:cs typeface="Times New Roman" pitchFamily="18" charset="0"/>
              </a:rPr>
              <a:t>3D object representation is divided into two categories.</a:t>
            </a:r>
          </a:p>
          <a:p>
            <a:pPr algn="just"/>
            <a:r>
              <a:rPr lang="en-US" b="1" dirty="0" smtClean="0">
                <a:latin typeface="Times New Roman" pitchFamily="18" charset="0"/>
                <a:cs typeface="Times New Roman" pitchFamily="18" charset="0"/>
              </a:rPr>
              <a:t>Boundary Representations </a:t>
            </a:r>
            <a:r>
              <a:rPr lang="en-US" dirty="0" smtClean="0">
                <a:latin typeface="Times New Roman" pitchFamily="18" charset="0"/>
                <a:cs typeface="Times New Roman" pitchFamily="18" charset="0"/>
              </a:rPr>
              <a:t>B− reps− It describes a 3D object as a set of surfaces that separates the object interior from the environment.</a:t>
            </a:r>
          </a:p>
          <a:p>
            <a:pPr algn="just"/>
            <a:r>
              <a:rPr lang="en-US" b="1" dirty="0" smtClean="0">
                <a:latin typeface="Times New Roman" pitchFamily="18" charset="0"/>
                <a:cs typeface="Times New Roman" pitchFamily="18" charset="0"/>
              </a:rPr>
              <a:t>Space–partitioning representations</a:t>
            </a:r>
            <a:r>
              <a:rPr lang="en-US" dirty="0" smtClean="0">
                <a:latin typeface="Times New Roman" pitchFamily="18" charset="0"/>
                <a:cs typeface="Times New Roman" pitchFamily="18" charset="0"/>
              </a:rPr>
              <a:t> − It is used to describe interior properties, by partitioning the spatial region containing an object into a set of small, non-overlapping, contiguous solids</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1600200"/>
            <a:ext cx="80010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838201" y="1524000"/>
            <a:ext cx="6324600" cy="4238135"/>
          </a:xfrm>
          <a:prstGeom prst="rect">
            <a:avLst/>
          </a:prstGeom>
          <a:noFill/>
          <a:ln w="9525">
            <a:noFill/>
            <a:miter lim="800000"/>
            <a:headEnd/>
            <a:tailEnd/>
          </a:ln>
        </p:spPr>
      </p:pic>
      <p:sp>
        <p:nvSpPr>
          <p:cNvPr id="5" name="TextBox 4"/>
          <p:cNvSpPr txBox="1"/>
          <p:nvPr/>
        </p:nvSpPr>
        <p:spPr>
          <a:xfrm>
            <a:off x="838200" y="5715000"/>
            <a:ext cx="51054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Thus, New coordinates of the object = A (1, 4, 3), B(4, 4, 4), C(4, 1, 2), D(1, 1, 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Rotation</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latin typeface="Times New Roman" pitchFamily="18" charset="0"/>
                <a:cs typeface="Times New Roman" pitchFamily="18" charset="0"/>
              </a:rPr>
              <a:t>3D Rotation is a process of rotating an object with respect to an angle in a three dimensional plane.</a:t>
            </a:r>
          </a:p>
          <a:p>
            <a:pPr fontAlgn="base"/>
            <a:r>
              <a:rPr lang="en-US" dirty="0" smtClean="0">
                <a:latin typeface="Times New Roman" pitchFamily="18" charset="0"/>
                <a:cs typeface="Times New Roman" pitchFamily="18" charset="0"/>
              </a:rPr>
              <a:t>Consider a point object O has to be rotated from one angle to another in a 3D plane.</a:t>
            </a:r>
          </a:p>
          <a:p>
            <a:pPr fontAlgn="base">
              <a:buNone/>
            </a:pPr>
            <a:r>
              <a:rPr lang="en-US" dirty="0" smtClean="0">
                <a:latin typeface="Times New Roman" pitchFamily="18" charset="0"/>
                <a:cs typeface="Times New Roman" pitchFamily="18" charset="0"/>
              </a:rPr>
              <a:t>Let-</a:t>
            </a:r>
          </a:p>
          <a:p>
            <a:pPr fontAlgn="base"/>
            <a:r>
              <a:rPr lang="en-US" dirty="0" smtClean="0">
                <a:latin typeface="Times New Roman" pitchFamily="18" charset="0"/>
                <a:cs typeface="Times New Roman" pitchFamily="18" charset="0"/>
              </a:rPr>
              <a:t>Initial coordinates of the object O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a:t>
            </a:r>
          </a:p>
          <a:p>
            <a:pPr fontAlgn="base"/>
            <a:r>
              <a:rPr lang="en-US" dirty="0" smtClean="0">
                <a:latin typeface="Times New Roman" pitchFamily="18" charset="0"/>
                <a:cs typeface="Times New Roman" pitchFamily="18" charset="0"/>
              </a:rPr>
              <a:t>Initial angle of the object O with respect to origin = Φ</a:t>
            </a:r>
          </a:p>
          <a:p>
            <a:pPr fontAlgn="base"/>
            <a:r>
              <a:rPr lang="en-US" dirty="0" smtClean="0">
                <a:latin typeface="Times New Roman" pitchFamily="18" charset="0"/>
                <a:cs typeface="Times New Roman" pitchFamily="18" charset="0"/>
              </a:rPr>
              <a:t>Rotation angle = θ</a:t>
            </a:r>
          </a:p>
          <a:p>
            <a:pPr fontAlgn="base"/>
            <a:r>
              <a:rPr lang="en-US" dirty="0" smtClean="0">
                <a:latin typeface="Times New Roman" pitchFamily="18" charset="0"/>
                <a:cs typeface="Times New Roman" pitchFamily="18" charset="0"/>
              </a:rPr>
              <a:t>New coordinates of the object O after rotation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a:t>
            </a:r>
          </a:p>
          <a:p>
            <a:pPr fontAlgn="base"/>
            <a:endParaRPr lang="en-US" dirty="0" smtClean="0">
              <a:latin typeface="Times New Roman" pitchFamily="18" charset="0"/>
              <a:cs typeface="Times New Roman" pitchFamily="18" charset="0"/>
            </a:endParaRPr>
          </a:p>
          <a:p>
            <a:pPr fontAlgn="base">
              <a:buNone/>
            </a:pPr>
            <a:r>
              <a:rPr lang="en-US" dirty="0" smtClean="0">
                <a:latin typeface="Times New Roman" pitchFamily="18" charset="0"/>
                <a:cs typeface="Times New Roman" pitchFamily="18" charset="0"/>
              </a:rPr>
              <a:t>In 3 dimensions, there are 3 possible types of rotation-</a:t>
            </a:r>
          </a:p>
          <a:p>
            <a:pPr fontAlgn="base"/>
            <a:r>
              <a:rPr lang="en-US" dirty="0" smtClean="0">
                <a:latin typeface="Times New Roman" pitchFamily="18" charset="0"/>
                <a:cs typeface="Times New Roman" pitchFamily="18" charset="0"/>
              </a:rPr>
              <a:t>X-axis Rotation</a:t>
            </a:r>
          </a:p>
          <a:p>
            <a:pPr fontAlgn="base"/>
            <a:r>
              <a:rPr lang="en-US" dirty="0" smtClean="0">
                <a:latin typeface="Times New Roman" pitchFamily="18" charset="0"/>
                <a:cs typeface="Times New Roman" pitchFamily="18" charset="0"/>
              </a:rPr>
              <a:t>Y-axis Rotation</a:t>
            </a:r>
          </a:p>
          <a:p>
            <a:pPr fontAlgn="base"/>
            <a:r>
              <a:rPr lang="en-US" dirty="0" smtClean="0">
                <a:latin typeface="Times New Roman" pitchFamily="18" charset="0"/>
                <a:cs typeface="Times New Roman" pitchFamily="18" charset="0"/>
              </a:rPr>
              <a:t>Z-axis Rotation</a:t>
            </a:r>
          </a:p>
          <a:p>
            <a:pPr fontAlgn="base"/>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For X-Axis Rotation-</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r>
              <a:rPr lang="en-US" dirty="0" smtClean="0">
                <a:latin typeface="Times New Roman" pitchFamily="18" charset="0"/>
                <a:cs typeface="Times New Roman" pitchFamily="18" charset="0"/>
              </a:rPr>
              <a:t>This rotation is achieved by using the following rotation equations-</a:t>
            </a:r>
          </a:p>
          <a:p>
            <a:pPr fontAlgn="base"/>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old</a:t>
            </a:r>
            <a:endParaRPr lang="en-US" dirty="0" smtClean="0">
              <a:latin typeface="Times New Roman" pitchFamily="18" charset="0"/>
              <a:cs typeface="Times New Roman" pitchFamily="18" charset="0"/>
            </a:endParaRPr>
          </a:p>
          <a:p>
            <a:pPr fontAlgn="base"/>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cosθ</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sinθ</a:t>
            </a:r>
            <a:endParaRPr lang="en-US" dirty="0" smtClean="0">
              <a:latin typeface="Times New Roman" pitchFamily="18" charset="0"/>
              <a:cs typeface="Times New Roman" pitchFamily="18" charset="0"/>
            </a:endParaRPr>
          </a:p>
          <a:p>
            <a:pPr fontAlgn="base"/>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sinθ</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cosθ</a:t>
            </a:r>
            <a:endParaRPr lang="en-US" dirty="0" smtClean="0">
              <a:latin typeface="Times New Roman" pitchFamily="18" charset="0"/>
              <a:cs typeface="Times New Roman" pitchFamily="18" charset="0"/>
            </a:endParaRPr>
          </a:p>
          <a:p>
            <a:pPr fontAlgn="base">
              <a:buNone/>
            </a:pPr>
            <a:endParaRPr lang="en-US" dirty="0" smtClean="0"/>
          </a:p>
          <a:p>
            <a:r>
              <a:rPr lang="en-US" dirty="0" smtClean="0">
                <a:latin typeface="Times New Roman" pitchFamily="18" charset="0"/>
                <a:cs typeface="Times New Roman" pitchFamily="18" charset="0"/>
              </a:rPr>
              <a:t>In Matrix form, the above rotation equations may be represented as-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524142" y="2057400"/>
            <a:ext cx="7781658"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For Y-Axis Rotation-</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This rotation is achieved by using the following rotation equations-</a:t>
            </a:r>
          </a:p>
          <a:p>
            <a:pPr fontAlgn="base"/>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sin</a:t>
            </a:r>
            <a:r>
              <a:rPr lang="el-GR" dirty="0" smtClean="0">
                <a:latin typeface="Times New Roman" pitchFamily="18" charset="0"/>
                <a:cs typeface="Times New Roman" pitchFamily="18" charset="0"/>
              </a:rPr>
              <a:t>θ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cos</a:t>
            </a:r>
            <a:r>
              <a:rPr lang="el-GR" dirty="0" smtClean="0">
                <a:latin typeface="Times New Roman" pitchFamily="18" charset="0"/>
                <a:cs typeface="Times New Roman" pitchFamily="18" charset="0"/>
              </a:rPr>
              <a:t>θ</a:t>
            </a:r>
          </a:p>
          <a:p>
            <a:pPr fontAlgn="base"/>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old</a:t>
            </a:r>
            <a:endParaRPr lang="en-US" dirty="0" smtClean="0">
              <a:latin typeface="Times New Roman" pitchFamily="18" charset="0"/>
              <a:cs typeface="Times New Roman" pitchFamily="18" charset="0"/>
            </a:endParaRPr>
          </a:p>
          <a:p>
            <a:pPr fontAlgn="base"/>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cos</a:t>
            </a:r>
            <a:r>
              <a:rPr lang="el-GR" dirty="0" smtClean="0">
                <a:latin typeface="Times New Roman" pitchFamily="18" charset="0"/>
                <a:cs typeface="Times New Roman" pitchFamily="18" charset="0"/>
              </a:rPr>
              <a:t>θ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sin</a:t>
            </a:r>
            <a:r>
              <a:rPr lang="el-GR" dirty="0" smtClean="0">
                <a:latin typeface="Times New Roman" pitchFamily="18" charset="0"/>
                <a:cs typeface="Times New Roman" pitchFamily="18" charset="0"/>
              </a:rPr>
              <a:t>θ</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1181100" y="1877219"/>
            <a:ext cx="6781800" cy="3971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For Z-Axis Rotation-</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fontAlgn="base">
              <a:buNone/>
            </a:pPr>
            <a:r>
              <a:rPr lang="en-US" dirty="0" smtClean="0">
                <a:latin typeface="Times New Roman" pitchFamily="18" charset="0"/>
                <a:cs typeface="Times New Roman" pitchFamily="18" charset="0"/>
              </a:rPr>
              <a:t>This rotation is achieved by using the following rotation equations-</a:t>
            </a:r>
          </a:p>
          <a:p>
            <a:pPr fontAlgn="base"/>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cosθ</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sinθ</a:t>
            </a:r>
            <a:endParaRPr lang="en-US" dirty="0" smtClean="0">
              <a:latin typeface="Times New Roman" pitchFamily="18" charset="0"/>
              <a:cs typeface="Times New Roman" pitchFamily="18" charset="0"/>
            </a:endParaRPr>
          </a:p>
          <a:p>
            <a:pPr fontAlgn="base"/>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sinθ</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cosθ</a:t>
            </a:r>
            <a:endParaRPr lang="en-US" dirty="0" smtClean="0">
              <a:latin typeface="Times New Roman" pitchFamily="18" charset="0"/>
              <a:cs typeface="Times New Roman" pitchFamily="18" charset="0"/>
            </a:endParaRPr>
          </a:p>
          <a:p>
            <a:pPr fontAlgn="base"/>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new</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old</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762000" y="1219200"/>
            <a:ext cx="7181850" cy="46251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85000" lnSpcReduction="20000"/>
          </a:bodyPr>
          <a:lstStyle/>
          <a:p>
            <a:pPr fontAlgn="base">
              <a:buNone/>
            </a:pPr>
            <a:r>
              <a:rPr lang="en-US" b="1" u="sng" dirty="0" smtClean="0">
                <a:latin typeface="Times New Roman" pitchFamily="18" charset="0"/>
                <a:cs typeface="Times New Roman" pitchFamily="18" charset="0"/>
              </a:rPr>
              <a:t>Problem-01:</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Given a homogeneous point (1, 2, 3). Apply rotation 90 degree towards X, Y and Z axis and find out the new coordinate points.</a:t>
            </a:r>
          </a:p>
          <a:p>
            <a:pPr algn="just" fontAlgn="base"/>
            <a:endParaRPr lang="en-US" dirty="0" smtClean="0">
              <a:latin typeface="Times New Roman" pitchFamily="18" charset="0"/>
              <a:cs typeface="Times New Roman" pitchFamily="18" charset="0"/>
            </a:endParaRPr>
          </a:p>
          <a:p>
            <a:pPr fontAlgn="base">
              <a:buNone/>
            </a:pPr>
            <a:r>
              <a:rPr lang="en-US" b="1" u="sng" dirty="0" smtClean="0"/>
              <a:t>Solution-</a:t>
            </a:r>
            <a:endParaRPr lang="en-US" b="1" dirty="0" smtClean="0"/>
          </a:p>
          <a:p>
            <a:pPr fontAlgn="base">
              <a:buNone/>
            </a:pPr>
            <a:endParaRPr lang="en-US" dirty="0" smtClean="0"/>
          </a:p>
          <a:p>
            <a:pPr fontAlgn="base">
              <a:buNone/>
            </a:pPr>
            <a:r>
              <a:rPr lang="en-US" dirty="0" smtClean="0">
                <a:latin typeface="Times New Roman" pitchFamily="18" charset="0"/>
                <a:cs typeface="Times New Roman" pitchFamily="18" charset="0"/>
              </a:rPr>
              <a:t>Given-</a:t>
            </a:r>
          </a:p>
          <a:p>
            <a:pPr fontAlgn="base"/>
            <a:r>
              <a:rPr lang="en-US" dirty="0" smtClean="0">
                <a:latin typeface="Times New Roman" pitchFamily="18" charset="0"/>
                <a:cs typeface="Times New Roman" pitchFamily="18" charset="0"/>
              </a:rPr>
              <a:t>Old coordinates = (</a:t>
            </a:r>
            <a:r>
              <a:rPr lang="en-US" dirty="0" err="1" smtClean="0">
                <a:latin typeface="Times New Roman" pitchFamily="18" charset="0"/>
                <a:cs typeface="Times New Roman" pitchFamily="18" charset="0"/>
              </a:rPr>
              <a:t>X</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a:t>
            </a:r>
            <a:r>
              <a:rPr lang="en-US" baseline="-25000" dirty="0" err="1" smtClean="0">
                <a:latin typeface="Times New Roman" pitchFamily="18" charset="0"/>
                <a:cs typeface="Times New Roman" pitchFamily="18" charset="0"/>
              </a:rPr>
              <a:t>old</a:t>
            </a:r>
            <a:r>
              <a:rPr lang="en-US" dirty="0" smtClean="0">
                <a:latin typeface="Times New Roman" pitchFamily="18" charset="0"/>
                <a:cs typeface="Times New Roman" pitchFamily="18" charset="0"/>
              </a:rPr>
              <a:t>) = (1, 2, 3)</a:t>
            </a:r>
          </a:p>
          <a:p>
            <a:pPr fontAlgn="base"/>
            <a:r>
              <a:rPr lang="en-US" dirty="0" smtClean="0">
                <a:latin typeface="Times New Roman" pitchFamily="18" charset="0"/>
                <a:cs typeface="Times New Roman" pitchFamily="18" charset="0"/>
              </a:rPr>
              <a:t>Rotation angle = θ = 90º</a:t>
            </a:r>
          </a:p>
          <a:p>
            <a:pPr fontAlgn="base">
              <a:buNone/>
            </a:pPr>
            <a:r>
              <a:rPr lang="en-US" dirty="0" smtClean="0"/>
              <a:t>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3 D object representation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905000" y="2514600"/>
            <a:ext cx="4924425" cy="2186658"/>
          </a:xfrm>
          <a:prstGeom prst="rect">
            <a:avLst/>
          </a:prstGeom>
          <a:noFill/>
          <a:ln w="9525">
            <a:noFill/>
            <a:miter lim="800000"/>
            <a:headEnd/>
            <a:tailEnd/>
          </a:ln>
        </p:spPr>
      </p:pic>
      <p:sp>
        <p:nvSpPr>
          <p:cNvPr id="5" name="TextBox 4"/>
          <p:cNvSpPr txBox="1"/>
          <p:nvPr/>
        </p:nvSpPr>
        <p:spPr>
          <a:xfrm>
            <a:off x="1600200" y="1600200"/>
            <a:ext cx="5257800" cy="923330"/>
          </a:xfrm>
          <a:prstGeom prst="rect">
            <a:avLst/>
          </a:prstGeom>
          <a:noFill/>
        </p:spPr>
        <p:txBody>
          <a:bodyPr wrap="square" rtlCol="0">
            <a:spAutoFit/>
          </a:bodyPr>
          <a:lstStyle/>
          <a:p>
            <a:r>
              <a:rPr lang="en-US" dirty="0" smtClean="0"/>
              <a:t>The most commonly used boundary representation for a 3D graphics object is a set of surface polygons that enclose the object interior.</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For X-Axis Rotation-</a:t>
            </a:r>
            <a:r>
              <a:rPr lang="en-US" b="1" dirty="0" smtClean="0"/>
              <a:t/>
            </a:r>
            <a:br>
              <a:rPr lang="en-US" b="1" dirty="0" smtClean="0"/>
            </a:br>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805806" y="1447800"/>
            <a:ext cx="7652394"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For Y-Axis Rotation-</a:t>
            </a:r>
            <a:r>
              <a:rPr lang="en-US" b="1" dirty="0" smtClean="0"/>
              <a:t/>
            </a:r>
            <a:br>
              <a:rPr lang="en-US" b="1" dirty="0" smtClean="0"/>
            </a:b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571064" y="1295400"/>
            <a:ext cx="6929873"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For Z-Axis Rotation-</a:t>
            </a:r>
            <a:r>
              <a:rPr lang="en-US" b="1" dirty="0" smtClean="0"/>
              <a:t/>
            </a:r>
            <a:br>
              <a:rPr lang="en-US" b="1" dirty="0" smtClean="0"/>
            </a:br>
            <a:endParaRPr lang="en-US"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1159366" y="1295400"/>
            <a:ext cx="7298834" cy="4495800"/>
          </a:xfrm>
          <a:prstGeom prst="rect">
            <a:avLst/>
          </a:prstGeom>
          <a:noFill/>
          <a:ln w="9525">
            <a:noFill/>
            <a:miter lim="800000"/>
            <a:headEnd/>
            <a:tailEnd/>
          </a:ln>
        </p:spPr>
      </p:pic>
      <p:sp>
        <p:nvSpPr>
          <p:cNvPr id="5" name="TextBox 4"/>
          <p:cNvSpPr txBox="1"/>
          <p:nvPr/>
        </p:nvSpPr>
        <p:spPr>
          <a:xfrm>
            <a:off x="1143000" y="5562600"/>
            <a:ext cx="64770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Thus, New coordinates after rotation = (-2, 1, 3).</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3D Scaling in Computer Graphics-</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fontAlgn="base"/>
            <a:r>
              <a:rPr lang="en-US" dirty="0" smtClean="0">
                <a:latin typeface="Times New Roman" pitchFamily="18" charset="0"/>
                <a:cs typeface="Times New Roman" pitchFamily="18" charset="0"/>
              </a:rPr>
              <a:t>Scaling may be used to increase or reduce the size of object.</a:t>
            </a:r>
          </a:p>
          <a:p>
            <a:pPr algn="just" fontAlgn="base"/>
            <a:r>
              <a:rPr lang="en-US" dirty="0" smtClean="0">
                <a:latin typeface="Times New Roman" pitchFamily="18" charset="0"/>
                <a:cs typeface="Times New Roman" pitchFamily="18" charset="0"/>
              </a:rPr>
              <a:t>Scaling subjects the coordinate points of the original object to change.</a:t>
            </a:r>
          </a:p>
          <a:p>
            <a:pPr algn="just" fontAlgn="base"/>
            <a:r>
              <a:rPr lang="en-US" dirty="0" smtClean="0">
                <a:latin typeface="Times New Roman" pitchFamily="18" charset="0"/>
                <a:cs typeface="Times New Roman" pitchFamily="18" charset="0"/>
              </a:rPr>
              <a:t>Scaling factor determines whether the object size is to be increased or reduced.</a:t>
            </a:r>
          </a:p>
          <a:p>
            <a:pPr algn="just" fontAlgn="base"/>
            <a:r>
              <a:rPr lang="en-US" dirty="0" smtClean="0">
                <a:latin typeface="Times New Roman" pitchFamily="18" charset="0"/>
                <a:cs typeface="Times New Roman" pitchFamily="18" charset="0"/>
              </a:rPr>
              <a:t>If scaling factor &gt; 1, then the object size is increased.</a:t>
            </a:r>
          </a:p>
          <a:p>
            <a:pPr algn="just" fontAlgn="base"/>
            <a:r>
              <a:rPr lang="en-US" dirty="0" smtClean="0">
                <a:latin typeface="Times New Roman" pitchFamily="18" charset="0"/>
                <a:cs typeface="Times New Roman" pitchFamily="18" charset="0"/>
              </a:rPr>
              <a:t>If scaling factor &lt; 1, then the object size is reduced.</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Scaling</a:t>
            </a:r>
            <a:endParaRPr lang="en-US" dirty="0">
              <a:latin typeface="Times New Roman" pitchFamily="18" charset="0"/>
              <a:cs typeface="Times New Roman" pitchFamily="18" charset="0"/>
            </a:endParaRPr>
          </a:p>
        </p:txBody>
      </p:sp>
      <p:pic>
        <p:nvPicPr>
          <p:cNvPr id="13314" name="Picture 2"/>
          <p:cNvPicPr>
            <a:picLocks noGrp="1" noChangeAspect="1" noChangeArrowheads="1"/>
          </p:cNvPicPr>
          <p:nvPr>
            <p:ph idx="1"/>
          </p:nvPr>
        </p:nvPicPr>
        <p:blipFill>
          <a:blip r:embed="rId2" cstate="print"/>
          <a:srcRect/>
          <a:stretch>
            <a:fillRect/>
          </a:stretch>
        </p:blipFill>
        <p:spPr bwMode="auto">
          <a:xfrm>
            <a:off x="1066800" y="1447800"/>
            <a:ext cx="6243637"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Scaling</a:t>
            </a:r>
            <a:endParaRPr lang="en-US"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799346" y="1828800"/>
            <a:ext cx="7049254"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fontAlgn="base">
              <a:buNone/>
            </a:pPr>
            <a:r>
              <a:rPr lang="en-US" b="1" u="sng" dirty="0" smtClean="0">
                <a:latin typeface="Times New Roman" pitchFamily="18" charset="0"/>
                <a:cs typeface="Times New Roman" pitchFamily="18" charset="0"/>
              </a:rPr>
              <a:t>Problem-01:</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Given a 3D object with coordinate points A(0, 3, 3), B(3, 3, 6), C(3, 0, 1), D(0, 0, 0). Apply the scaling parameter 2 towards X axis, 3 towards Y axis and 3 towards Z axis and obtain the new coordinates of the object.</a:t>
            </a:r>
          </a:p>
          <a:p>
            <a:pPr algn="just"/>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Solution-</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Given-</a:t>
            </a:r>
          </a:p>
          <a:p>
            <a:pPr fontAlgn="base"/>
            <a:r>
              <a:rPr lang="en-US" dirty="0" smtClean="0"/>
              <a:t>Old coordinates of the object  = A (0, 3, 3), B(3, 3, 6), C(3, 0, 1), D(0, 0, 0)</a:t>
            </a:r>
          </a:p>
          <a:p>
            <a:pPr fontAlgn="base"/>
            <a:r>
              <a:rPr lang="en-US" dirty="0" smtClean="0"/>
              <a:t>Scaling factor along X axis = 2</a:t>
            </a:r>
          </a:p>
          <a:p>
            <a:pPr fontAlgn="base"/>
            <a:r>
              <a:rPr lang="en-US" dirty="0" smtClean="0"/>
              <a:t>Scaling factor along Y axis = 3</a:t>
            </a:r>
          </a:p>
          <a:p>
            <a:pPr fontAlgn="base"/>
            <a:r>
              <a:rPr lang="en-US" dirty="0" smtClean="0"/>
              <a:t>Scaling factor along Z axis = 3</a:t>
            </a:r>
          </a:p>
          <a:p>
            <a:pPr fontAlgn="base">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Solution-</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990600" y="1699654"/>
            <a:ext cx="7543800" cy="49297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Solution-</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pic>
        <p:nvPicPr>
          <p:cNvPr id="16387" name="Picture 3"/>
          <p:cNvPicPr>
            <a:picLocks noGrp="1" noChangeAspect="1" noChangeArrowheads="1"/>
          </p:cNvPicPr>
          <p:nvPr>
            <p:ph idx="1"/>
          </p:nvPr>
        </p:nvPicPr>
        <p:blipFill>
          <a:blip r:embed="rId2" cstate="print"/>
          <a:srcRect/>
          <a:stretch>
            <a:fillRect/>
          </a:stretch>
        </p:blipFill>
        <p:spPr bwMode="auto">
          <a:xfrm>
            <a:off x="1219200" y="1642180"/>
            <a:ext cx="7315200" cy="46824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Polygon Tables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Vertex Table</a:t>
            </a:r>
          </a:p>
          <a:p>
            <a:r>
              <a:rPr lang="en-US" dirty="0" smtClean="0">
                <a:latin typeface="Times New Roman" pitchFamily="18" charset="0"/>
                <a:cs typeface="Times New Roman" pitchFamily="18" charset="0"/>
              </a:rPr>
              <a:t>Edge Table</a:t>
            </a:r>
          </a:p>
          <a:p>
            <a:r>
              <a:rPr lang="en-US" dirty="0" smtClean="0">
                <a:latin typeface="Times New Roman" pitchFamily="18" charset="0"/>
                <a:cs typeface="Times New Roman" pitchFamily="18" charset="0"/>
              </a:rPr>
              <a:t>Polygon Surface Table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Solution-</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685800" y="1676400"/>
            <a:ext cx="7772400" cy="4957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Solution-</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422140" y="1752600"/>
            <a:ext cx="7350259" cy="3962400"/>
          </a:xfrm>
          <a:prstGeom prst="rect">
            <a:avLst/>
          </a:prstGeom>
          <a:noFill/>
          <a:ln w="9525">
            <a:noFill/>
            <a:miter lim="800000"/>
            <a:headEnd/>
            <a:tailEnd/>
          </a:ln>
        </p:spPr>
      </p:pic>
      <p:sp>
        <p:nvSpPr>
          <p:cNvPr id="5" name="TextBox 4"/>
          <p:cNvSpPr txBox="1"/>
          <p:nvPr/>
        </p:nvSpPr>
        <p:spPr>
          <a:xfrm>
            <a:off x="762000" y="5638800"/>
            <a:ext cx="5715000" cy="369332"/>
          </a:xfrm>
          <a:prstGeom prst="rect">
            <a:avLst/>
          </a:prstGeom>
          <a:noFill/>
        </p:spPr>
        <p:txBody>
          <a:bodyPr wrap="square" rtlCol="0">
            <a:spAutoFit/>
          </a:bodyPr>
          <a:lstStyle/>
          <a:p>
            <a:r>
              <a:rPr lang="en-US" dirty="0" smtClean="0"/>
              <a:t>Thus, New coordinates of corner D after scaling = (0, 0, 0).</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3D Reflection</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algn="just" fontAlgn="base"/>
            <a:r>
              <a:rPr lang="en-US" dirty="0" smtClean="0">
                <a:latin typeface="Times New Roman" pitchFamily="18" charset="0"/>
                <a:cs typeface="Times New Roman" pitchFamily="18" charset="0"/>
              </a:rPr>
              <a:t>Reflection is a kind of rotation where the angle of rotation is 180 degree.</a:t>
            </a:r>
          </a:p>
          <a:p>
            <a:pPr algn="just" fontAlgn="base"/>
            <a:r>
              <a:rPr lang="en-US" dirty="0" smtClean="0">
                <a:latin typeface="Times New Roman" pitchFamily="18" charset="0"/>
                <a:cs typeface="Times New Roman" pitchFamily="18" charset="0"/>
              </a:rPr>
              <a:t>The reflected object is always formed on the other side of mirror.</a:t>
            </a:r>
          </a:p>
          <a:p>
            <a:pPr algn="just" fontAlgn="base"/>
            <a:r>
              <a:rPr lang="en-US" dirty="0" smtClean="0">
                <a:latin typeface="Times New Roman" pitchFamily="18" charset="0"/>
                <a:cs typeface="Times New Roman" pitchFamily="18" charset="0"/>
              </a:rPr>
              <a:t>The size of reflected object is same as the size of original object.</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Reflection</a:t>
            </a:r>
            <a:endParaRPr lang="en-US" dirty="0">
              <a:latin typeface="Times New Roman" pitchFamily="18" charset="0"/>
              <a:cs typeface="Times New Roman" pitchFamily="18" charset="0"/>
            </a:endParaRPr>
          </a:p>
        </p:txBody>
      </p:sp>
      <p:pic>
        <p:nvPicPr>
          <p:cNvPr id="19458" name="Picture 2"/>
          <p:cNvPicPr>
            <a:picLocks noGrp="1" noChangeAspect="1" noChangeArrowheads="1"/>
          </p:cNvPicPr>
          <p:nvPr>
            <p:ph idx="1"/>
          </p:nvPr>
        </p:nvPicPr>
        <p:blipFill>
          <a:blip r:embed="rId2" cstate="print"/>
          <a:srcRect/>
          <a:stretch>
            <a:fillRect/>
          </a:stretch>
        </p:blipFill>
        <p:spPr bwMode="auto">
          <a:xfrm>
            <a:off x="838200" y="1600200"/>
            <a:ext cx="76962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Reflection Relative to XY Plane:</a:t>
            </a:r>
            <a:r>
              <a:rPr lang="en-US" b="1" dirty="0" smtClean="0"/>
              <a:t/>
            </a:r>
            <a:br>
              <a:rPr lang="en-US" b="1" dirty="0" smtClean="0"/>
            </a:br>
            <a:endParaRPr lang="en-US" dirty="0"/>
          </a:p>
        </p:txBody>
      </p:sp>
      <p:pic>
        <p:nvPicPr>
          <p:cNvPr id="20482" name="Picture 2"/>
          <p:cNvPicPr>
            <a:picLocks noGrp="1" noChangeAspect="1" noChangeArrowheads="1"/>
          </p:cNvPicPr>
          <p:nvPr>
            <p:ph idx="1"/>
          </p:nvPr>
        </p:nvPicPr>
        <p:blipFill>
          <a:blip r:embed="rId2" cstate="print"/>
          <a:srcRect/>
          <a:stretch>
            <a:fillRect/>
          </a:stretch>
        </p:blipFill>
        <p:spPr bwMode="auto">
          <a:xfrm>
            <a:off x="1066800" y="1106998"/>
            <a:ext cx="7467600" cy="54462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Reflection Relative to YZ Plane:</a:t>
            </a:r>
            <a:r>
              <a:rPr lang="en-US" b="1" dirty="0" smtClean="0"/>
              <a:t/>
            </a:r>
            <a:br>
              <a:rPr lang="en-US" b="1" dirty="0" smtClean="0"/>
            </a:br>
            <a:endParaRPr lang="en-US" dirty="0"/>
          </a:p>
        </p:txBody>
      </p:sp>
      <p:pic>
        <p:nvPicPr>
          <p:cNvPr id="21506" name="Picture 2"/>
          <p:cNvPicPr>
            <a:picLocks noGrp="1" noChangeAspect="1" noChangeArrowheads="1"/>
          </p:cNvPicPr>
          <p:nvPr>
            <p:ph idx="1"/>
          </p:nvPr>
        </p:nvPicPr>
        <p:blipFill>
          <a:blip r:embed="rId2" cstate="print"/>
          <a:srcRect/>
          <a:stretch>
            <a:fillRect/>
          </a:stretch>
        </p:blipFill>
        <p:spPr bwMode="auto">
          <a:xfrm>
            <a:off x="838200" y="1676400"/>
            <a:ext cx="79248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Reflection Relative to XZ Plane:</a:t>
            </a:r>
            <a:r>
              <a:rPr lang="en-US" b="1" dirty="0" smtClean="0"/>
              <a:t/>
            </a:r>
            <a:br>
              <a:rPr lang="en-US" b="1" dirty="0" smtClean="0"/>
            </a:br>
            <a:endParaRPr lang="en-US" dirty="0"/>
          </a:p>
        </p:txBody>
      </p:sp>
      <p:pic>
        <p:nvPicPr>
          <p:cNvPr id="22530" name="Picture 2"/>
          <p:cNvPicPr>
            <a:picLocks noGrp="1" noChangeAspect="1" noChangeArrowheads="1"/>
          </p:cNvPicPr>
          <p:nvPr>
            <p:ph idx="1"/>
          </p:nvPr>
        </p:nvPicPr>
        <p:blipFill>
          <a:blip r:embed="rId2" cstate="print"/>
          <a:srcRect/>
          <a:stretch>
            <a:fillRect/>
          </a:stretch>
        </p:blipFill>
        <p:spPr bwMode="auto">
          <a:xfrm>
            <a:off x="1371600" y="1600200"/>
            <a:ext cx="72390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fontAlgn="base"/>
            <a:r>
              <a:rPr lang="en-US" b="1" u="sng" dirty="0" smtClean="0"/>
              <a:t>Problem-01:</a:t>
            </a:r>
            <a:endParaRPr lang="en-US" b="1" dirty="0" smtClean="0"/>
          </a:p>
          <a:p>
            <a:pPr fontAlgn="base">
              <a:buNone/>
            </a:pPr>
            <a:r>
              <a:rPr lang="en-US" dirty="0" smtClean="0"/>
              <a:t> </a:t>
            </a:r>
          </a:p>
          <a:p>
            <a:pPr fontAlgn="base"/>
            <a:r>
              <a:rPr lang="en-US" dirty="0" smtClean="0"/>
              <a:t>Given a 3D triangle with coordinate points A(3, 4, 1), B(6, 4, 2), C(5, 6, 3). Apply the reflection on the XY plane and find out the new coordinates of the object.</a:t>
            </a:r>
          </a:p>
          <a:p>
            <a:pPr fontAlgn="base"/>
            <a:endParaRPr lang="en-US" dirty="0" smtClean="0"/>
          </a:p>
          <a:p>
            <a:pPr fontAlgn="base"/>
            <a:r>
              <a:rPr lang="en-US" b="1" u="sng" dirty="0" smtClean="0"/>
              <a:t>Solution-</a:t>
            </a:r>
            <a:r>
              <a:rPr lang="en-US" dirty="0" smtClean="0"/>
              <a:t> </a:t>
            </a:r>
          </a:p>
          <a:p>
            <a:pPr fontAlgn="base">
              <a:buNone/>
            </a:pPr>
            <a:r>
              <a:rPr lang="en-US" dirty="0" smtClean="0"/>
              <a:t>Given-</a:t>
            </a:r>
          </a:p>
          <a:p>
            <a:pPr fontAlgn="base"/>
            <a:r>
              <a:rPr lang="en-US" dirty="0" smtClean="0"/>
              <a:t>Old corner coordinates of the triangle = A (3, 4, 1), B(6, 4, 2), C(5, 6, 3)</a:t>
            </a:r>
          </a:p>
          <a:p>
            <a:pPr fontAlgn="base"/>
            <a:r>
              <a:rPr lang="en-US" dirty="0" smtClean="0"/>
              <a:t>Reflection has to be taken on the XY plane</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a:t>
            </a:r>
            <a:endParaRPr lang="en-US" dirty="0">
              <a:latin typeface="Times New Roman" pitchFamily="18" charset="0"/>
              <a:cs typeface="Times New Roman" pitchFamily="18" charset="0"/>
            </a:endParaRPr>
          </a:p>
        </p:txBody>
      </p:sp>
      <p:pic>
        <p:nvPicPr>
          <p:cNvPr id="23554" name="Picture 2"/>
          <p:cNvPicPr>
            <a:picLocks noGrp="1" noChangeAspect="1" noChangeArrowheads="1"/>
          </p:cNvPicPr>
          <p:nvPr>
            <p:ph idx="1"/>
          </p:nvPr>
        </p:nvPicPr>
        <p:blipFill>
          <a:blip r:embed="rId2" cstate="print"/>
          <a:srcRect/>
          <a:stretch>
            <a:fillRect/>
          </a:stretch>
        </p:blipFill>
        <p:spPr bwMode="auto">
          <a:xfrm>
            <a:off x="914400" y="1864858"/>
            <a:ext cx="7048500" cy="46121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a:t>
            </a:r>
            <a:endParaRPr lang="en-US" dirty="0"/>
          </a:p>
        </p:txBody>
      </p:sp>
      <p:pic>
        <p:nvPicPr>
          <p:cNvPr id="24578" name="Picture 2"/>
          <p:cNvPicPr>
            <a:picLocks noGrp="1" noChangeAspect="1" noChangeArrowheads="1"/>
          </p:cNvPicPr>
          <p:nvPr>
            <p:ph idx="1"/>
          </p:nvPr>
        </p:nvPicPr>
        <p:blipFill>
          <a:blip r:embed="rId2" cstate="print"/>
          <a:srcRect/>
          <a:stretch>
            <a:fillRect/>
          </a:stretch>
        </p:blipFill>
        <p:spPr bwMode="auto">
          <a:xfrm>
            <a:off x="914401" y="1862850"/>
            <a:ext cx="6958012" cy="400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Polygon Tables</a:t>
            </a:r>
            <a:br>
              <a:rPr lang="en-US" dirty="0" smtClean="0"/>
            </a:b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914400" y="1600200"/>
            <a:ext cx="655320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Solution</a:t>
            </a:r>
            <a:endParaRPr lang="en-US" dirty="0"/>
          </a:p>
        </p:txBody>
      </p:sp>
      <p:pic>
        <p:nvPicPr>
          <p:cNvPr id="25602" name="Picture 2"/>
          <p:cNvPicPr>
            <a:picLocks noGrp="1" noChangeAspect="1" noChangeArrowheads="1"/>
          </p:cNvPicPr>
          <p:nvPr>
            <p:ph idx="1"/>
          </p:nvPr>
        </p:nvPicPr>
        <p:blipFill>
          <a:blip r:embed="rId2" cstate="print"/>
          <a:srcRect/>
          <a:stretch>
            <a:fillRect/>
          </a:stretch>
        </p:blipFill>
        <p:spPr bwMode="auto">
          <a:xfrm>
            <a:off x="1059574" y="1676400"/>
            <a:ext cx="7017625" cy="4648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Shearing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fontAlgn="base">
              <a:buNone/>
            </a:pPr>
            <a:r>
              <a:rPr lang="en-US" dirty="0" smtClean="0">
                <a:latin typeface="Times New Roman" pitchFamily="18" charset="0"/>
                <a:cs typeface="Times New Roman" pitchFamily="18" charset="0"/>
              </a:rPr>
              <a:t>In Computer graphics, 3D Shearing is an ideal technique to change the shape of an existing object in a three dimensional plane.</a:t>
            </a:r>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Shearing</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23962" y="1634331"/>
            <a:ext cx="6696075" cy="445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Shearing in X axis</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smtClean="0"/>
              <a:t>Consider a point object O has to be sheared in a 3D plane. </a:t>
            </a:r>
          </a:p>
          <a:p>
            <a:pPr fontAlgn="base">
              <a:buNone/>
            </a:pPr>
            <a:r>
              <a:rPr lang="en-US" dirty="0" smtClean="0"/>
              <a:t>Let-</a:t>
            </a:r>
          </a:p>
          <a:p>
            <a:pPr fontAlgn="base"/>
            <a:r>
              <a:rPr lang="en-US" dirty="0" smtClean="0"/>
              <a:t>Initial coordinates of the object O = (</a:t>
            </a:r>
            <a:r>
              <a:rPr lang="en-US" dirty="0" err="1" smtClean="0"/>
              <a:t>X</a:t>
            </a:r>
            <a:r>
              <a:rPr lang="en-US" baseline="-25000" dirty="0" err="1" smtClean="0"/>
              <a:t>old</a:t>
            </a:r>
            <a:r>
              <a:rPr lang="en-US" dirty="0" smtClean="0"/>
              <a:t>, </a:t>
            </a:r>
            <a:r>
              <a:rPr lang="en-US" dirty="0" err="1" smtClean="0"/>
              <a:t>Y</a:t>
            </a:r>
            <a:r>
              <a:rPr lang="en-US" baseline="-25000" dirty="0" err="1" smtClean="0"/>
              <a:t>old</a:t>
            </a:r>
            <a:r>
              <a:rPr lang="en-US" dirty="0" smtClean="0"/>
              <a:t>, </a:t>
            </a:r>
            <a:r>
              <a:rPr lang="en-US" dirty="0" err="1" smtClean="0"/>
              <a:t>Z</a:t>
            </a:r>
            <a:r>
              <a:rPr lang="en-US" baseline="-25000" dirty="0" err="1" smtClean="0"/>
              <a:t>old</a:t>
            </a:r>
            <a:r>
              <a:rPr lang="en-US" dirty="0" smtClean="0"/>
              <a:t>)</a:t>
            </a:r>
          </a:p>
          <a:p>
            <a:pPr fontAlgn="base"/>
            <a:r>
              <a:rPr lang="en-US" dirty="0" smtClean="0"/>
              <a:t>Shearing parameter towards X direction = </a:t>
            </a:r>
            <a:r>
              <a:rPr lang="en-US" dirty="0" err="1" smtClean="0"/>
              <a:t>Sh</a:t>
            </a:r>
            <a:r>
              <a:rPr lang="en-US" baseline="-25000" dirty="0" err="1" smtClean="0"/>
              <a:t>x</a:t>
            </a:r>
            <a:endParaRPr lang="en-US" dirty="0" smtClean="0"/>
          </a:p>
          <a:p>
            <a:pPr fontAlgn="base"/>
            <a:r>
              <a:rPr lang="en-US" dirty="0" smtClean="0"/>
              <a:t>Shearing parameter towards Y direction = Sh</a:t>
            </a:r>
            <a:r>
              <a:rPr lang="en-US" baseline="-25000" dirty="0" smtClean="0"/>
              <a:t>y</a:t>
            </a:r>
            <a:endParaRPr lang="en-US" dirty="0" smtClean="0"/>
          </a:p>
          <a:p>
            <a:pPr fontAlgn="base"/>
            <a:r>
              <a:rPr lang="en-US" dirty="0" smtClean="0"/>
              <a:t>Shearing parameter towards Z direction = </a:t>
            </a:r>
            <a:r>
              <a:rPr lang="en-US" dirty="0" err="1" smtClean="0"/>
              <a:t>Sh</a:t>
            </a:r>
            <a:r>
              <a:rPr lang="en-US" baseline="-25000" dirty="0" err="1" smtClean="0"/>
              <a:t>z</a:t>
            </a:r>
            <a:endParaRPr lang="en-US" dirty="0" smtClean="0"/>
          </a:p>
          <a:p>
            <a:pPr fontAlgn="base"/>
            <a:r>
              <a:rPr lang="en-US" dirty="0" smtClean="0"/>
              <a:t>New coordinates of the object O after shearing = (</a:t>
            </a:r>
            <a:r>
              <a:rPr lang="en-US" dirty="0" err="1" smtClean="0"/>
              <a:t>X</a:t>
            </a:r>
            <a:r>
              <a:rPr lang="en-US" baseline="-25000" dirty="0" err="1" smtClean="0"/>
              <a:t>new</a:t>
            </a:r>
            <a:r>
              <a:rPr lang="en-US" dirty="0" smtClean="0"/>
              <a:t>, </a:t>
            </a:r>
            <a:r>
              <a:rPr lang="en-US" dirty="0" err="1" smtClean="0"/>
              <a:t>Y</a:t>
            </a:r>
            <a:r>
              <a:rPr lang="en-US" baseline="-25000" dirty="0" err="1" smtClean="0"/>
              <a:t>new</a:t>
            </a:r>
            <a:r>
              <a:rPr lang="en-US" dirty="0" smtClean="0"/>
              <a:t>, </a:t>
            </a:r>
            <a:r>
              <a:rPr lang="en-US" dirty="0" err="1" smtClean="0"/>
              <a:t>Z</a:t>
            </a:r>
            <a:r>
              <a:rPr lang="en-US" baseline="-25000" dirty="0" err="1" smtClean="0"/>
              <a:t>new</a:t>
            </a:r>
            <a:r>
              <a:rPr lang="en-US" dirty="0" smtClean="0"/>
              <a:t>)</a:t>
            </a:r>
          </a:p>
          <a:p>
            <a:pPr fontAlgn="base">
              <a:buNone/>
            </a:pPr>
            <a:r>
              <a:rPr lang="en-US" dirty="0" smtClean="0"/>
              <a:t> </a:t>
            </a:r>
          </a:p>
          <a:p>
            <a:pPr fontAlgn="base"/>
            <a:r>
              <a:rPr lang="en-US" b="1" u="sng" dirty="0" smtClean="0"/>
              <a:t>Shearing in X Axis-</a:t>
            </a:r>
            <a:endParaRPr lang="en-US" b="1" dirty="0" smtClean="0"/>
          </a:p>
          <a:p>
            <a:pPr fontAlgn="base">
              <a:buNone/>
            </a:pPr>
            <a:r>
              <a:rPr lang="en-US" dirty="0" smtClean="0"/>
              <a:t> </a:t>
            </a:r>
          </a:p>
          <a:p>
            <a:pPr fontAlgn="base"/>
            <a:r>
              <a:rPr lang="en-US" dirty="0" smtClean="0"/>
              <a:t>Shearing in X axis is achieved by using the following shearing equations-</a:t>
            </a:r>
          </a:p>
          <a:p>
            <a:pPr fontAlgn="base"/>
            <a:r>
              <a:rPr lang="en-US" dirty="0" err="1" smtClean="0"/>
              <a:t>X</a:t>
            </a:r>
            <a:r>
              <a:rPr lang="en-US" baseline="-25000" dirty="0" err="1" smtClean="0"/>
              <a:t>new</a:t>
            </a:r>
            <a:r>
              <a:rPr lang="en-US" dirty="0" smtClean="0"/>
              <a:t> = </a:t>
            </a:r>
            <a:r>
              <a:rPr lang="en-US" dirty="0" err="1" smtClean="0"/>
              <a:t>X</a:t>
            </a:r>
            <a:r>
              <a:rPr lang="en-US" baseline="-25000" dirty="0" err="1" smtClean="0"/>
              <a:t>old</a:t>
            </a:r>
            <a:endParaRPr lang="en-US" dirty="0" smtClean="0"/>
          </a:p>
          <a:p>
            <a:pPr fontAlgn="base"/>
            <a:r>
              <a:rPr lang="en-US" dirty="0" err="1" smtClean="0"/>
              <a:t>Y</a:t>
            </a:r>
            <a:r>
              <a:rPr lang="en-US" baseline="-25000" dirty="0" err="1" smtClean="0"/>
              <a:t>new</a:t>
            </a:r>
            <a:r>
              <a:rPr lang="en-US" dirty="0" smtClean="0"/>
              <a:t> = </a:t>
            </a:r>
            <a:r>
              <a:rPr lang="en-US" dirty="0" err="1" smtClean="0"/>
              <a:t>Y</a:t>
            </a:r>
            <a:r>
              <a:rPr lang="en-US" baseline="-25000" dirty="0" err="1" smtClean="0"/>
              <a:t>old</a:t>
            </a:r>
            <a:r>
              <a:rPr lang="en-US" dirty="0" smtClean="0"/>
              <a:t> + Sh</a:t>
            </a:r>
            <a:r>
              <a:rPr lang="en-US" baseline="-25000" dirty="0" smtClean="0"/>
              <a:t>y</a:t>
            </a:r>
            <a:r>
              <a:rPr lang="en-US" dirty="0" smtClean="0"/>
              <a:t> x </a:t>
            </a:r>
            <a:r>
              <a:rPr lang="en-US" dirty="0" err="1" smtClean="0"/>
              <a:t>X</a:t>
            </a:r>
            <a:r>
              <a:rPr lang="en-US" baseline="-25000" dirty="0" err="1" smtClean="0"/>
              <a:t>old</a:t>
            </a:r>
            <a:endParaRPr lang="en-US" dirty="0" smtClean="0"/>
          </a:p>
          <a:p>
            <a:pPr fontAlgn="base"/>
            <a:r>
              <a:rPr lang="en-US" dirty="0" err="1" smtClean="0"/>
              <a:t>Z</a:t>
            </a:r>
            <a:r>
              <a:rPr lang="en-US" baseline="-25000" dirty="0" err="1" smtClean="0"/>
              <a:t>new</a:t>
            </a:r>
            <a:r>
              <a:rPr lang="en-US" dirty="0" smtClean="0"/>
              <a:t> = </a:t>
            </a:r>
            <a:r>
              <a:rPr lang="en-US" dirty="0" err="1" smtClean="0"/>
              <a:t>Z</a:t>
            </a:r>
            <a:r>
              <a:rPr lang="en-US" baseline="-25000" dirty="0" err="1" smtClean="0"/>
              <a:t>old</a:t>
            </a:r>
            <a:r>
              <a:rPr lang="en-US" dirty="0" smtClean="0"/>
              <a:t> + </a:t>
            </a:r>
            <a:r>
              <a:rPr lang="en-US" dirty="0" err="1" smtClean="0"/>
              <a:t>Sh</a:t>
            </a:r>
            <a:r>
              <a:rPr lang="en-US" baseline="-25000" dirty="0" err="1" smtClean="0"/>
              <a:t>z</a:t>
            </a:r>
            <a:r>
              <a:rPr lang="en-US" dirty="0" smtClean="0"/>
              <a:t> x </a:t>
            </a:r>
            <a:r>
              <a:rPr lang="en-US" dirty="0" err="1" smtClean="0"/>
              <a:t>X</a:t>
            </a:r>
            <a:r>
              <a:rPr lang="en-US" baseline="-25000" dirty="0" err="1" smtClean="0"/>
              <a:t>old</a:t>
            </a:r>
            <a:endParaRPr lang="en-US" dirty="0" smtClean="0"/>
          </a:p>
          <a:p>
            <a:pPr fontAlgn="base">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371600" y="2133600"/>
            <a:ext cx="6334125"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u="sng" dirty="0" smtClean="0"/>
              <a:t/>
            </a:r>
            <a:br>
              <a:rPr lang="en-US" b="1" u="sng" dirty="0" smtClean="0"/>
            </a:br>
            <a:r>
              <a:rPr lang="en-US" b="1" u="sng" dirty="0" smtClean="0"/>
              <a:t>Shearing in Y Axis-</a:t>
            </a:r>
            <a:r>
              <a:rPr lang="en-US" b="1" dirty="0" smtClean="0"/>
              <a:t/>
            </a:r>
            <a:br>
              <a:rPr lang="en-US" b="1" dirty="0" smtClean="0"/>
            </a:br>
            <a:r>
              <a:rPr lang="en-US" dirty="0" smtClean="0"/>
              <a:t> </a:t>
            </a:r>
            <a:br>
              <a:rPr lang="en-US" dirty="0" smtClean="0"/>
            </a:br>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1729180" y="1600200"/>
            <a:ext cx="568564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Shearing in Z Axis-</a:t>
            </a:r>
            <a:r>
              <a:rPr lang="en-US" b="1" dirty="0" smtClean="0"/>
              <a:t/>
            </a:r>
            <a:br>
              <a:rPr lang="en-US" b="1" dirty="0" smtClean="0"/>
            </a:br>
            <a:endParaRPr lang="en-US"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1699533" y="1600200"/>
            <a:ext cx="5397271"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fontAlgn="base"/>
            <a:r>
              <a:rPr lang="en-US" b="1" u="sng" dirty="0" smtClean="0"/>
              <a:t>Problem-01:</a:t>
            </a:r>
            <a:endParaRPr lang="en-US" b="1" dirty="0" smtClean="0"/>
          </a:p>
          <a:p>
            <a:pPr fontAlgn="base">
              <a:buNone/>
            </a:pPr>
            <a:r>
              <a:rPr lang="en-US" dirty="0" smtClean="0"/>
              <a:t> </a:t>
            </a:r>
          </a:p>
          <a:p>
            <a:pPr fontAlgn="base"/>
            <a:r>
              <a:rPr lang="en-US" dirty="0" smtClean="0"/>
              <a:t>Given a 3D triangle with points (0, 0, 0), (1, 1, 2) and (1, 1, 3). Apply shear parameter 2 on X axis, 2 on Y axis and 3 on Z axis and find out the new coordinates of the object.</a:t>
            </a:r>
          </a:p>
          <a:p>
            <a:pPr fontAlgn="base">
              <a:buNone/>
            </a:pPr>
            <a:r>
              <a:rPr lang="en-US" dirty="0" smtClean="0"/>
              <a:t> </a:t>
            </a:r>
          </a:p>
          <a:p>
            <a:pPr fontAlgn="base"/>
            <a:r>
              <a:rPr lang="en-US" b="1" u="sng" dirty="0" smtClean="0"/>
              <a:t>Solution-</a:t>
            </a:r>
            <a:endParaRPr lang="en-US" b="1" dirty="0" smtClean="0"/>
          </a:p>
          <a:p>
            <a:pPr fontAlgn="base">
              <a:buNone/>
            </a:pPr>
            <a:r>
              <a:rPr lang="en-US" dirty="0" smtClean="0"/>
              <a:t> </a:t>
            </a:r>
          </a:p>
          <a:p>
            <a:pPr fontAlgn="base">
              <a:buNone/>
            </a:pPr>
            <a:r>
              <a:rPr lang="en-US" dirty="0" smtClean="0"/>
              <a:t>Given-</a:t>
            </a:r>
          </a:p>
          <a:p>
            <a:pPr fontAlgn="base"/>
            <a:r>
              <a:rPr lang="en-US" dirty="0" smtClean="0"/>
              <a:t>Old corner coordinates of the triangle = A (0, 0, 0), B(1, 1, 2), C(1, 1, 3)</a:t>
            </a:r>
          </a:p>
          <a:p>
            <a:pPr fontAlgn="base"/>
            <a:r>
              <a:rPr lang="en-US" dirty="0" smtClean="0"/>
              <a:t>Shearing parameter towards X direction (</a:t>
            </a:r>
            <a:r>
              <a:rPr lang="en-US" dirty="0" err="1" smtClean="0"/>
              <a:t>Sh</a:t>
            </a:r>
            <a:r>
              <a:rPr lang="en-US" baseline="-25000" dirty="0" err="1" smtClean="0"/>
              <a:t>x</a:t>
            </a:r>
            <a:r>
              <a:rPr lang="en-US" dirty="0" smtClean="0"/>
              <a:t>) = 2</a:t>
            </a:r>
          </a:p>
          <a:p>
            <a:pPr fontAlgn="base"/>
            <a:r>
              <a:rPr lang="en-US" dirty="0" smtClean="0"/>
              <a:t>Shearing parameter towards Y direction (Sh</a:t>
            </a:r>
            <a:r>
              <a:rPr lang="en-US" baseline="-25000" dirty="0" smtClean="0"/>
              <a:t>y</a:t>
            </a:r>
            <a:r>
              <a:rPr lang="en-US" dirty="0" smtClean="0"/>
              <a:t>) = 2</a:t>
            </a:r>
          </a:p>
          <a:p>
            <a:pPr fontAlgn="base"/>
            <a:r>
              <a:rPr lang="en-US" dirty="0" smtClean="0"/>
              <a:t>Shearing parameter towards Y direction (</a:t>
            </a:r>
            <a:r>
              <a:rPr lang="en-US" dirty="0" err="1" smtClean="0"/>
              <a:t>Sh</a:t>
            </a:r>
            <a:r>
              <a:rPr lang="en-US" baseline="-25000" dirty="0" err="1" smtClean="0"/>
              <a:t>z</a:t>
            </a:r>
            <a:r>
              <a:rPr lang="en-US" dirty="0" smtClean="0"/>
              <a:t>) = 3</a:t>
            </a:r>
          </a:p>
          <a:p>
            <a:pPr fontAlgn="base">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Shearing in X Axis-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b="1" u="sng" dirty="0" smtClean="0"/>
              <a:t>For Coordinates A(0, 0, 0)</a:t>
            </a:r>
            <a:r>
              <a:rPr lang="en-US" dirty="0" smtClean="0"/>
              <a:t> </a:t>
            </a:r>
          </a:p>
          <a:p>
            <a:pPr fontAlgn="base"/>
            <a:r>
              <a:rPr lang="en-US" dirty="0" smtClean="0"/>
              <a:t>Let the new coordinates of corner A after shearing = (</a:t>
            </a:r>
            <a:r>
              <a:rPr lang="en-US" dirty="0" err="1" smtClean="0"/>
              <a:t>X</a:t>
            </a:r>
            <a:r>
              <a:rPr lang="en-US" baseline="-25000" dirty="0" err="1" smtClean="0"/>
              <a:t>new</a:t>
            </a:r>
            <a:r>
              <a:rPr lang="en-US" dirty="0" smtClean="0"/>
              <a:t>, </a:t>
            </a:r>
            <a:r>
              <a:rPr lang="en-US" dirty="0" err="1" smtClean="0"/>
              <a:t>Y</a:t>
            </a:r>
            <a:r>
              <a:rPr lang="en-US" baseline="-25000" dirty="0" err="1" smtClean="0"/>
              <a:t>new</a:t>
            </a:r>
            <a:r>
              <a:rPr lang="en-US" dirty="0" smtClean="0"/>
              <a:t>, </a:t>
            </a:r>
            <a:r>
              <a:rPr lang="en-US" dirty="0" err="1" smtClean="0"/>
              <a:t>Z</a:t>
            </a:r>
            <a:r>
              <a:rPr lang="en-US" baseline="-25000" dirty="0" err="1" smtClean="0"/>
              <a:t>new</a:t>
            </a:r>
            <a:r>
              <a:rPr lang="en-US" dirty="0" smtClean="0"/>
              <a:t>).</a:t>
            </a:r>
          </a:p>
          <a:p>
            <a:pPr fontAlgn="base">
              <a:buNone/>
            </a:pPr>
            <a:r>
              <a:rPr lang="en-US" dirty="0" smtClean="0"/>
              <a:t> </a:t>
            </a:r>
          </a:p>
          <a:p>
            <a:pPr fontAlgn="base"/>
            <a:r>
              <a:rPr lang="en-US" dirty="0" smtClean="0"/>
              <a:t>Applying the shearing equations, we have-</a:t>
            </a:r>
          </a:p>
          <a:p>
            <a:pPr fontAlgn="base"/>
            <a:r>
              <a:rPr lang="en-US" dirty="0" err="1" smtClean="0"/>
              <a:t>X</a:t>
            </a:r>
            <a:r>
              <a:rPr lang="en-US" baseline="-25000" dirty="0" err="1" smtClean="0"/>
              <a:t>new</a:t>
            </a:r>
            <a:r>
              <a:rPr lang="en-US" dirty="0" smtClean="0"/>
              <a:t> = </a:t>
            </a:r>
            <a:r>
              <a:rPr lang="en-US" dirty="0" err="1" smtClean="0"/>
              <a:t>X</a:t>
            </a:r>
            <a:r>
              <a:rPr lang="en-US" baseline="-25000" dirty="0" err="1" smtClean="0"/>
              <a:t>old</a:t>
            </a:r>
            <a:r>
              <a:rPr lang="en-US" dirty="0" smtClean="0"/>
              <a:t> = 0</a:t>
            </a:r>
          </a:p>
          <a:p>
            <a:pPr fontAlgn="base"/>
            <a:r>
              <a:rPr lang="en-US" dirty="0" err="1" smtClean="0"/>
              <a:t>Y</a:t>
            </a:r>
            <a:r>
              <a:rPr lang="en-US" baseline="-25000" dirty="0" err="1" smtClean="0"/>
              <a:t>new</a:t>
            </a:r>
            <a:r>
              <a:rPr lang="en-US" dirty="0" smtClean="0"/>
              <a:t> = </a:t>
            </a:r>
            <a:r>
              <a:rPr lang="en-US" dirty="0" err="1" smtClean="0"/>
              <a:t>Y</a:t>
            </a:r>
            <a:r>
              <a:rPr lang="en-US" baseline="-25000" dirty="0" err="1" smtClean="0"/>
              <a:t>old</a:t>
            </a:r>
            <a:r>
              <a:rPr lang="en-US" dirty="0" smtClean="0"/>
              <a:t> + Sh</a:t>
            </a:r>
            <a:r>
              <a:rPr lang="en-US" baseline="-25000" dirty="0" smtClean="0"/>
              <a:t>y</a:t>
            </a:r>
            <a:r>
              <a:rPr lang="en-US" dirty="0" smtClean="0"/>
              <a:t> x </a:t>
            </a:r>
            <a:r>
              <a:rPr lang="en-US" dirty="0" err="1" smtClean="0"/>
              <a:t>X</a:t>
            </a:r>
            <a:r>
              <a:rPr lang="en-US" baseline="-25000" dirty="0" err="1" smtClean="0"/>
              <a:t>old</a:t>
            </a:r>
            <a:r>
              <a:rPr lang="en-US" dirty="0" smtClean="0"/>
              <a:t> = 0 + 2 x 0 = 0</a:t>
            </a:r>
          </a:p>
          <a:p>
            <a:pPr fontAlgn="base"/>
            <a:r>
              <a:rPr lang="en-US" dirty="0" err="1" smtClean="0"/>
              <a:t>Z</a:t>
            </a:r>
            <a:r>
              <a:rPr lang="en-US" baseline="-25000" dirty="0" err="1" smtClean="0"/>
              <a:t>new</a:t>
            </a:r>
            <a:r>
              <a:rPr lang="en-US" dirty="0" smtClean="0"/>
              <a:t> = </a:t>
            </a:r>
            <a:r>
              <a:rPr lang="en-US" dirty="0" err="1" smtClean="0"/>
              <a:t>Z</a:t>
            </a:r>
            <a:r>
              <a:rPr lang="en-US" baseline="-25000" dirty="0" err="1" smtClean="0"/>
              <a:t>old</a:t>
            </a:r>
            <a:r>
              <a:rPr lang="en-US" dirty="0" smtClean="0"/>
              <a:t> + </a:t>
            </a:r>
            <a:r>
              <a:rPr lang="en-US" dirty="0" err="1" smtClean="0"/>
              <a:t>Sh</a:t>
            </a:r>
            <a:r>
              <a:rPr lang="en-US" baseline="-25000" dirty="0" err="1" smtClean="0"/>
              <a:t>z</a:t>
            </a:r>
            <a:r>
              <a:rPr lang="en-US" dirty="0" smtClean="0"/>
              <a:t> x </a:t>
            </a:r>
            <a:r>
              <a:rPr lang="en-US" dirty="0" err="1" smtClean="0"/>
              <a:t>X</a:t>
            </a:r>
            <a:r>
              <a:rPr lang="en-US" baseline="-25000" dirty="0" err="1" smtClean="0"/>
              <a:t>old</a:t>
            </a:r>
            <a:r>
              <a:rPr lang="en-US" dirty="0" smtClean="0"/>
              <a:t> = 0 + 3 x 0 = 0 </a:t>
            </a:r>
          </a:p>
          <a:p>
            <a:pPr fontAlgn="base"/>
            <a:r>
              <a:rPr lang="en-US" dirty="0" smtClean="0"/>
              <a:t>Thus, New coordinates of corner A after shearing = (0, 0, 0).</a:t>
            </a:r>
          </a:p>
          <a:p>
            <a:pPr fontAlgn="base"/>
            <a:r>
              <a:rPr lang="en-US" b="1" u="sng" dirty="0" smtClean="0"/>
              <a:t>For Coordinates B(1, 1, 2)</a:t>
            </a:r>
            <a:endParaRPr lang="en-US" b="1" dirty="0" smtClean="0"/>
          </a:p>
          <a:p>
            <a:pPr fontAlgn="base">
              <a:buNone/>
            </a:pPr>
            <a:r>
              <a:rPr lang="en-US" dirty="0" smtClean="0"/>
              <a:t> </a:t>
            </a:r>
          </a:p>
          <a:p>
            <a:pPr fontAlgn="base"/>
            <a:r>
              <a:rPr lang="en-US" dirty="0" smtClean="0"/>
              <a:t>Let the new coordinates of corner B after shearing = (</a:t>
            </a:r>
            <a:r>
              <a:rPr lang="en-US" dirty="0" err="1" smtClean="0"/>
              <a:t>X</a:t>
            </a:r>
            <a:r>
              <a:rPr lang="en-US" baseline="-25000" dirty="0" err="1" smtClean="0"/>
              <a:t>new</a:t>
            </a:r>
            <a:r>
              <a:rPr lang="en-US" dirty="0" smtClean="0"/>
              <a:t>, </a:t>
            </a:r>
            <a:r>
              <a:rPr lang="en-US" dirty="0" err="1" smtClean="0"/>
              <a:t>Y</a:t>
            </a:r>
            <a:r>
              <a:rPr lang="en-US" baseline="-25000" dirty="0" err="1" smtClean="0"/>
              <a:t>new</a:t>
            </a:r>
            <a:r>
              <a:rPr lang="en-US" dirty="0" smtClean="0"/>
              <a:t>, </a:t>
            </a:r>
            <a:r>
              <a:rPr lang="en-US" dirty="0" err="1" smtClean="0"/>
              <a:t>Z</a:t>
            </a:r>
            <a:r>
              <a:rPr lang="en-US" baseline="-25000" dirty="0" err="1" smtClean="0"/>
              <a:t>new</a:t>
            </a:r>
            <a:r>
              <a:rPr lang="en-US" dirty="0" smtClean="0"/>
              <a:t>). </a:t>
            </a:r>
          </a:p>
          <a:p>
            <a:pPr fontAlgn="base"/>
            <a:r>
              <a:rPr lang="en-US" dirty="0" smtClean="0"/>
              <a:t>Applying the shearing equations, we have-</a:t>
            </a:r>
          </a:p>
          <a:p>
            <a:pPr fontAlgn="base"/>
            <a:r>
              <a:rPr lang="en-US" dirty="0" err="1" smtClean="0"/>
              <a:t>X</a:t>
            </a:r>
            <a:r>
              <a:rPr lang="en-US" baseline="-25000" dirty="0" err="1" smtClean="0"/>
              <a:t>new</a:t>
            </a:r>
            <a:r>
              <a:rPr lang="en-US" dirty="0" smtClean="0"/>
              <a:t> = </a:t>
            </a:r>
            <a:r>
              <a:rPr lang="en-US" dirty="0" err="1" smtClean="0"/>
              <a:t>X</a:t>
            </a:r>
            <a:r>
              <a:rPr lang="en-US" baseline="-25000" dirty="0" err="1" smtClean="0"/>
              <a:t>old</a:t>
            </a:r>
            <a:r>
              <a:rPr lang="en-US" dirty="0" smtClean="0"/>
              <a:t> = 1</a:t>
            </a:r>
          </a:p>
          <a:p>
            <a:pPr fontAlgn="base"/>
            <a:r>
              <a:rPr lang="en-US" dirty="0" err="1" smtClean="0"/>
              <a:t>Y</a:t>
            </a:r>
            <a:r>
              <a:rPr lang="en-US" baseline="-25000" dirty="0" err="1" smtClean="0"/>
              <a:t>new</a:t>
            </a:r>
            <a:r>
              <a:rPr lang="en-US" dirty="0" smtClean="0"/>
              <a:t> = </a:t>
            </a:r>
            <a:r>
              <a:rPr lang="en-US" dirty="0" err="1" smtClean="0"/>
              <a:t>Y</a:t>
            </a:r>
            <a:r>
              <a:rPr lang="en-US" baseline="-25000" dirty="0" err="1" smtClean="0"/>
              <a:t>old</a:t>
            </a:r>
            <a:r>
              <a:rPr lang="en-US" dirty="0" smtClean="0"/>
              <a:t> + Sh</a:t>
            </a:r>
            <a:r>
              <a:rPr lang="en-US" baseline="-25000" dirty="0" smtClean="0"/>
              <a:t>y</a:t>
            </a:r>
            <a:r>
              <a:rPr lang="en-US" dirty="0" smtClean="0"/>
              <a:t> x </a:t>
            </a:r>
            <a:r>
              <a:rPr lang="en-US" dirty="0" err="1" smtClean="0"/>
              <a:t>X</a:t>
            </a:r>
            <a:r>
              <a:rPr lang="en-US" baseline="-25000" dirty="0" err="1" smtClean="0"/>
              <a:t>old</a:t>
            </a:r>
            <a:r>
              <a:rPr lang="en-US" baseline="-25000" dirty="0" smtClean="0"/>
              <a:t> </a:t>
            </a:r>
            <a:r>
              <a:rPr lang="en-US" dirty="0" smtClean="0"/>
              <a:t>= 1 + 2 x 1 = 3</a:t>
            </a:r>
          </a:p>
          <a:p>
            <a:pPr fontAlgn="base"/>
            <a:r>
              <a:rPr lang="en-US" dirty="0" err="1" smtClean="0"/>
              <a:t>Z</a:t>
            </a:r>
            <a:r>
              <a:rPr lang="en-US" baseline="-25000" dirty="0" err="1" smtClean="0"/>
              <a:t>new</a:t>
            </a:r>
            <a:r>
              <a:rPr lang="en-US" dirty="0" smtClean="0"/>
              <a:t> = </a:t>
            </a:r>
            <a:r>
              <a:rPr lang="en-US" dirty="0" err="1" smtClean="0"/>
              <a:t>Z</a:t>
            </a:r>
            <a:r>
              <a:rPr lang="en-US" baseline="-25000" dirty="0" err="1" smtClean="0"/>
              <a:t>old</a:t>
            </a:r>
            <a:r>
              <a:rPr lang="en-US" dirty="0" smtClean="0"/>
              <a:t> + </a:t>
            </a:r>
            <a:r>
              <a:rPr lang="en-US" dirty="0" err="1" smtClean="0"/>
              <a:t>Sh</a:t>
            </a:r>
            <a:r>
              <a:rPr lang="en-US" baseline="-25000" dirty="0" err="1" smtClean="0"/>
              <a:t>z</a:t>
            </a:r>
            <a:r>
              <a:rPr lang="en-US" dirty="0" smtClean="0"/>
              <a:t> x </a:t>
            </a:r>
            <a:r>
              <a:rPr lang="en-US" dirty="0" err="1" smtClean="0"/>
              <a:t>X</a:t>
            </a:r>
            <a:r>
              <a:rPr lang="en-US" baseline="-25000" dirty="0" err="1" smtClean="0"/>
              <a:t>old</a:t>
            </a:r>
            <a:r>
              <a:rPr lang="en-US" dirty="0" smtClean="0"/>
              <a:t> = 2 + 3 x 1 = 5</a:t>
            </a:r>
          </a:p>
          <a:p>
            <a:pPr fontAlgn="base">
              <a:buNone/>
            </a:pPr>
            <a:r>
              <a:rPr lang="en-US" dirty="0" smtClean="0"/>
              <a:t> </a:t>
            </a:r>
          </a:p>
          <a:p>
            <a:pPr fontAlgn="base"/>
            <a:r>
              <a:rPr lang="en-US" dirty="0" smtClean="0"/>
              <a:t>Thus, New coordinates of corner B after shearing = (1, 3, 5).</a:t>
            </a:r>
          </a:p>
          <a:p>
            <a:pPr fontAlgn="base">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fontAlgn="base"/>
            <a:r>
              <a:rPr lang="en-US" dirty="0" smtClean="0"/>
              <a:t> </a:t>
            </a:r>
            <a:r>
              <a:rPr lang="en-US" b="1" u="sng" dirty="0" smtClean="0"/>
              <a:t>For Coordinates C(1, 1, 3)</a:t>
            </a:r>
            <a:r>
              <a:rPr lang="en-US" dirty="0" smtClean="0"/>
              <a:t> </a:t>
            </a:r>
          </a:p>
          <a:p>
            <a:pPr fontAlgn="base"/>
            <a:r>
              <a:rPr lang="en-US" dirty="0" smtClean="0"/>
              <a:t>Let the new coordinates of corner C after shearing = (</a:t>
            </a:r>
            <a:r>
              <a:rPr lang="en-US" dirty="0" err="1" smtClean="0"/>
              <a:t>X</a:t>
            </a:r>
            <a:r>
              <a:rPr lang="en-US" baseline="-25000" dirty="0" err="1" smtClean="0"/>
              <a:t>new</a:t>
            </a:r>
            <a:r>
              <a:rPr lang="en-US" dirty="0" smtClean="0"/>
              <a:t>, </a:t>
            </a:r>
            <a:r>
              <a:rPr lang="en-US" dirty="0" err="1" smtClean="0"/>
              <a:t>Y</a:t>
            </a:r>
            <a:r>
              <a:rPr lang="en-US" baseline="-25000" dirty="0" err="1" smtClean="0"/>
              <a:t>new</a:t>
            </a:r>
            <a:r>
              <a:rPr lang="en-US" dirty="0" smtClean="0"/>
              <a:t>, </a:t>
            </a:r>
            <a:r>
              <a:rPr lang="en-US" dirty="0" err="1" smtClean="0"/>
              <a:t>Z</a:t>
            </a:r>
            <a:r>
              <a:rPr lang="en-US" baseline="-25000" dirty="0" err="1" smtClean="0"/>
              <a:t>new</a:t>
            </a:r>
            <a:r>
              <a:rPr lang="en-US" dirty="0" smtClean="0"/>
              <a:t>). </a:t>
            </a:r>
          </a:p>
          <a:p>
            <a:pPr fontAlgn="base"/>
            <a:r>
              <a:rPr lang="en-US" dirty="0" smtClean="0"/>
              <a:t>Applying the shearing equations, we have-</a:t>
            </a:r>
          </a:p>
          <a:p>
            <a:pPr fontAlgn="base"/>
            <a:r>
              <a:rPr lang="en-US" dirty="0" err="1" smtClean="0"/>
              <a:t>X</a:t>
            </a:r>
            <a:r>
              <a:rPr lang="en-US" baseline="-25000" dirty="0" err="1" smtClean="0"/>
              <a:t>new</a:t>
            </a:r>
            <a:r>
              <a:rPr lang="en-US" dirty="0" smtClean="0"/>
              <a:t> = </a:t>
            </a:r>
            <a:r>
              <a:rPr lang="en-US" dirty="0" err="1" smtClean="0"/>
              <a:t>X</a:t>
            </a:r>
            <a:r>
              <a:rPr lang="en-US" baseline="-25000" dirty="0" err="1" smtClean="0"/>
              <a:t>old</a:t>
            </a:r>
            <a:r>
              <a:rPr lang="en-US" dirty="0" smtClean="0"/>
              <a:t> = 1</a:t>
            </a:r>
          </a:p>
          <a:p>
            <a:pPr fontAlgn="base"/>
            <a:r>
              <a:rPr lang="en-US" dirty="0" err="1" smtClean="0"/>
              <a:t>Y</a:t>
            </a:r>
            <a:r>
              <a:rPr lang="en-US" baseline="-25000" dirty="0" err="1" smtClean="0"/>
              <a:t>new</a:t>
            </a:r>
            <a:r>
              <a:rPr lang="en-US" dirty="0" smtClean="0"/>
              <a:t> = </a:t>
            </a:r>
            <a:r>
              <a:rPr lang="en-US" dirty="0" err="1" smtClean="0"/>
              <a:t>Y</a:t>
            </a:r>
            <a:r>
              <a:rPr lang="en-US" baseline="-25000" dirty="0" err="1" smtClean="0"/>
              <a:t>old</a:t>
            </a:r>
            <a:r>
              <a:rPr lang="en-US" dirty="0" smtClean="0"/>
              <a:t> + Sh</a:t>
            </a:r>
            <a:r>
              <a:rPr lang="en-US" baseline="-25000" dirty="0" smtClean="0"/>
              <a:t>y</a:t>
            </a:r>
            <a:r>
              <a:rPr lang="en-US" dirty="0" smtClean="0"/>
              <a:t> x </a:t>
            </a:r>
            <a:r>
              <a:rPr lang="en-US" dirty="0" err="1" smtClean="0"/>
              <a:t>X</a:t>
            </a:r>
            <a:r>
              <a:rPr lang="en-US" baseline="-25000" dirty="0" err="1" smtClean="0"/>
              <a:t>old</a:t>
            </a:r>
            <a:r>
              <a:rPr lang="en-US" dirty="0" smtClean="0"/>
              <a:t> = 1 + 2 x 1 = 3</a:t>
            </a:r>
          </a:p>
          <a:p>
            <a:pPr fontAlgn="base"/>
            <a:r>
              <a:rPr lang="en-US" dirty="0" err="1" smtClean="0"/>
              <a:t>Z</a:t>
            </a:r>
            <a:r>
              <a:rPr lang="en-US" baseline="-25000" dirty="0" err="1" smtClean="0"/>
              <a:t>new</a:t>
            </a:r>
            <a:r>
              <a:rPr lang="en-US" dirty="0" smtClean="0"/>
              <a:t> = </a:t>
            </a:r>
            <a:r>
              <a:rPr lang="en-US" dirty="0" err="1" smtClean="0"/>
              <a:t>Z</a:t>
            </a:r>
            <a:r>
              <a:rPr lang="en-US" baseline="-25000" dirty="0" err="1" smtClean="0"/>
              <a:t>old</a:t>
            </a:r>
            <a:r>
              <a:rPr lang="en-US" dirty="0" smtClean="0"/>
              <a:t> + </a:t>
            </a:r>
            <a:r>
              <a:rPr lang="en-US" dirty="0" err="1" smtClean="0"/>
              <a:t>Sh</a:t>
            </a:r>
            <a:r>
              <a:rPr lang="en-US" baseline="-25000" dirty="0" err="1" smtClean="0"/>
              <a:t>z</a:t>
            </a:r>
            <a:r>
              <a:rPr lang="en-US" dirty="0" smtClean="0"/>
              <a:t> x </a:t>
            </a:r>
            <a:r>
              <a:rPr lang="en-US" dirty="0" err="1" smtClean="0"/>
              <a:t>X</a:t>
            </a:r>
            <a:r>
              <a:rPr lang="en-US" baseline="-25000" dirty="0" err="1" smtClean="0"/>
              <a:t>old</a:t>
            </a:r>
            <a:r>
              <a:rPr lang="en-US" dirty="0" smtClean="0"/>
              <a:t> = 3 + 3 x 1 = 6</a:t>
            </a:r>
          </a:p>
          <a:p>
            <a:pPr fontAlgn="base">
              <a:buNone/>
            </a:pPr>
            <a:r>
              <a:rPr lang="en-US" dirty="0" smtClean="0"/>
              <a:t> </a:t>
            </a:r>
          </a:p>
          <a:p>
            <a:pPr fontAlgn="base"/>
            <a:r>
              <a:rPr lang="en-US" dirty="0" smtClean="0"/>
              <a:t>Thus, New coordinates of corner C after shearing = (1, 3, 6).</a:t>
            </a:r>
          </a:p>
          <a:p>
            <a:pPr fontAlgn="base"/>
            <a:r>
              <a:rPr lang="en-US" dirty="0" smtClean="0"/>
              <a:t>Thus, New coordinates of the triangle after shearing in X axis = A (0, 0, 0), B(1, 3, 5), C(1, 3, 6).</a:t>
            </a:r>
          </a:p>
          <a:p>
            <a:pPr fontAlgn="base"/>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Plane Equations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The equation for plane surface can be expressed as −</a:t>
            </a:r>
          </a:p>
          <a:p>
            <a:pPr algn="just">
              <a:buNone/>
            </a:pPr>
            <a:r>
              <a:rPr lang="pl-PL" dirty="0" smtClean="0">
                <a:latin typeface="Times New Roman" pitchFamily="18" charset="0"/>
                <a:cs typeface="Times New Roman" pitchFamily="18" charset="0"/>
              </a:rPr>
              <a:t>Ax + By + Cz + D = 0</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Where </a:t>
            </a:r>
            <a:r>
              <a:rPr lang="en-US" dirty="0" err="1" smtClean="0">
                <a:latin typeface="Times New Roman" pitchFamily="18" charset="0"/>
                <a:cs typeface="Times New Roman" pitchFamily="18" charset="0"/>
              </a:rPr>
              <a:t>x,y,z</a:t>
            </a:r>
            <a:r>
              <a:rPr lang="en-US" dirty="0" smtClean="0">
                <a:latin typeface="Times New Roman" pitchFamily="18" charset="0"/>
                <a:cs typeface="Times New Roman" pitchFamily="18" charset="0"/>
              </a:rPr>
              <a:t>  is any point on the plane, and the coefficients A, B, C, and D are constants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For any point </a:t>
            </a:r>
            <a:r>
              <a:rPr lang="en-US" dirty="0" err="1" smtClean="0">
                <a:latin typeface="Times New Roman" pitchFamily="18" charset="0"/>
                <a:cs typeface="Times New Roman" pitchFamily="18" charset="0"/>
              </a:rPr>
              <a:t>x,y,z</a:t>
            </a:r>
            <a:r>
              <a:rPr lang="en-US" dirty="0" smtClean="0">
                <a:latin typeface="Times New Roman" pitchFamily="18" charset="0"/>
                <a:cs typeface="Times New Roman" pitchFamily="18" charset="0"/>
              </a:rPr>
              <a:t> with parameters A, B, C, and D, we can say that −</a:t>
            </a:r>
          </a:p>
          <a:p>
            <a:pPr algn="just"/>
            <a:r>
              <a:rPr lang="en-US" dirty="0" smtClean="0">
                <a:latin typeface="Times New Roman" pitchFamily="18" charset="0"/>
                <a:cs typeface="Times New Roman" pitchFamily="18" charset="0"/>
              </a:rPr>
              <a:t>Ax + By + </a:t>
            </a:r>
            <a:r>
              <a:rPr lang="en-US" dirty="0" err="1" smtClean="0">
                <a:latin typeface="Times New Roman" pitchFamily="18" charset="0"/>
                <a:cs typeface="Times New Roman" pitchFamily="18" charset="0"/>
              </a:rPr>
              <a:t>Cz</a:t>
            </a:r>
            <a:r>
              <a:rPr lang="en-US" dirty="0" smtClean="0">
                <a:latin typeface="Times New Roman" pitchFamily="18" charset="0"/>
                <a:cs typeface="Times New Roman" pitchFamily="18" charset="0"/>
              </a:rPr>
              <a:t> + D ≠ 0 means the point is not on the plane.</a:t>
            </a:r>
          </a:p>
          <a:p>
            <a:pPr algn="just"/>
            <a:r>
              <a:rPr lang="en-US" dirty="0" smtClean="0">
                <a:latin typeface="Times New Roman" pitchFamily="18" charset="0"/>
                <a:cs typeface="Times New Roman" pitchFamily="18" charset="0"/>
              </a:rPr>
              <a:t>Ax + By + </a:t>
            </a:r>
            <a:r>
              <a:rPr lang="en-US" dirty="0" err="1" smtClean="0">
                <a:latin typeface="Times New Roman" pitchFamily="18" charset="0"/>
                <a:cs typeface="Times New Roman" pitchFamily="18" charset="0"/>
              </a:rPr>
              <a:t>Cz</a:t>
            </a:r>
            <a:r>
              <a:rPr lang="en-US" dirty="0" smtClean="0">
                <a:latin typeface="Times New Roman" pitchFamily="18" charset="0"/>
                <a:cs typeface="Times New Roman" pitchFamily="18" charset="0"/>
              </a:rPr>
              <a:t> + D &lt; 0 means the point is inside the surface.</a:t>
            </a:r>
          </a:p>
          <a:p>
            <a:pPr algn="just"/>
            <a:r>
              <a:rPr lang="en-US" dirty="0" smtClean="0">
                <a:latin typeface="Times New Roman" pitchFamily="18" charset="0"/>
                <a:cs typeface="Times New Roman" pitchFamily="18" charset="0"/>
              </a:rPr>
              <a:t>Ax + By + </a:t>
            </a:r>
            <a:r>
              <a:rPr lang="en-US" dirty="0" err="1" smtClean="0">
                <a:latin typeface="Times New Roman" pitchFamily="18" charset="0"/>
                <a:cs typeface="Times New Roman" pitchFamily="18" charset="0"/>
              </a:rPr>
              <a:t>Cz</a:t>
            </a:r>
            <a:r>
              <a:rPr lang="en-US" dirty="0" smtClean="0">
                <a:latin typeface="Times New Roman" pitchFamily="18" charset="0"/>
                <a:cs typeface="Times New Roman" pitchFamily="18" charset="0"/>
              </a:rPr>
              <a:t> + D &gt; 0 means the point is outside the surface.</a:t>
            </a:r>
          </a:p>
          <a:p>
            <a:pPr>
              <a:buNone/>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Shearing in Y Axis-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40000" lnSpcReduction="20000"/>
          </a:bodyPr>
          <a:lstStyle/>
          <a:p>
            <a:pPr fontAlgn="base">
              <a:buNone/>
            </a:pPr>
            <a:r>
              <a:rPr lang="en-US" b="1" u="sng" dirty="0" smtClean="0"/>
              <a:t>For Coordinates A(0, 0, 0)</a:t>
            </a:r>
            <a:r>
              <a:rPr lang="en-US" dirty="0" smtClean="0"/>
              <a:t> </a:t>
            </a:r>
          </a:p>
          <a:p>
            <a:pPr fontAlgn="base"/>
            <a:r>
              <a:rPr lang="en-US" dirty="0" smtClean="0"/>
              <a:t>Let the new coordinates of corner A after shearing = (</a:t>
            </a:r>
            <a:r>
              <a:rPr lang="en-US" dirty="0" err="1" smtClean="0"/>
              <a:t>X</a:t>
            </a:r>
            <a:r>
              <a:rPr lang="en-US" baseline="-25000" dirty="0" err="1" smtClean="0"/>
              <a:t>new</a:t>
            </a:r>
            <a:r>
              <a:rPr lang="en-US" dirty="0" smtClean="0"/>
              <a:t>, </a:t>
            </a:r>
            <a:r>
              <a:rPr lang="en-US" dirty="0" err="1" smtClean="0"/>
              <a:t>Y</a:t>
            </a:r>
            <a:r>
              <a:rPr lang="en-US" baseline="-25000" dirty="0" err="1" smtClean="0"/>
              <a:t>new</a:t>
            </a:r>
            <a:r>
              <a:rPr lang="en-US" dirty="0" smtClean="0"/>
              <a:t>, </a:t>
            </a:r>
            <a:r>
              <a:rPr lang="en-US" dirty="0" err="1" smtClean="0"/>
              <a:t>Z</a:t>
            </a:r>
            <a:r>
              <a:rPr lang="en-US" baseline="-25000" dirty="0" err="1" smtClean="0"/>
              <a:t>new</a:t>
            </a:r>
            <a:r>
              <a:rPr lang="en-US" dirty="0" smtClean="0"/>
              <a:t>).</a:t>
            </a:r>
          </a:p>
          <a:p>
            <a:pPr fontAlgn="base">
              <a:buNone/>
            </a:pPr>
            <a:r>
              <a:rPr lang="en-US" dirty="0" smtClean="0"/>
              <a:t> </a:t>
            </a:r>
          </a:p>
          <a:p>
            <a:pPr fontAlgn="base"/>
            <a:r>
              <a:rPr lang="en-US" dirty="0" smtClean="0"/>
              <a:t>Applying the shearing equations, we have-</a:t>
            </a:r>
          </a:p>
          <a:p>
            <a:pPr fontAlgn="base"/>
            <a:r>
              <a:rPr lang="en-US" dirty="0" err="1" smtClean="0"/>
              <a:t>X</a:t>
            </a:r>
            <a:r>
              <a:rPr lang="en-US" baseline="-25000" dirty="0" err="1" smtClean="0"/>
              <a:t>new</a:t>
            </a:r>
            <a:r>
              <a:rPr lang="en-US" dirty="0" smtClean="0"/>
              <a:t> = </a:t>
            </a:r>
            <a:r>
              <a:rPr lang="en-US" dirty="0" err="1" smtClean="0"/>
              <a:t>X</a:t>
            </a:r>
            <a:r>
              <a:rPr lang="en-US" baseline="-25000" dirty="0" err="1" smtClean="0"/>
              <a:t>old</a:t>
            </a:r>
            <a:r>
              <a:rPr lang="en-US" dirty="0" smtClean="0"/>
              <a:t> + </a:t>
            </a:r>
            <a:r>
              <a:rPr lang="en-US" dirty="0" err="1" smtClean="0"/>
              <a:t>Sh</a:t>
            </a:r>
            <a:r>
              <a:rPr lang="en-US" baseline="-25000" dirty="0" err="1" smtClean="0"/>
              <a:t>x</a:t>
            </a:r>
            <a:r>
              <a:rPr lang="en-US" dirty="0" smtClean="0"/>
              <a:t> x </a:t>
            </a:r>
            <a:r>
              <a:rPr lang="en-US" dirty="0" err="1" smtClean="0"/>
              <a:t>Y</a:t>
            </a:r>
            <a:r>
              <a:rPr lang="en-US" baseline="-25000" dirty="0" err="1" smtClean="0"/>
              <a:t>old</a:t>
            </a:r>
            <a:r>
              <a:rPr lang="en-US" dirty="0" smtClean="0"/>
              <a:t> = 0 + 2 x 0 = 0</a:t>
            </a:r>
          </a:p>
          <a:p>
            <a:pPr fontAlgn="base"/>
            <a:r>
              <a:rPr lang="en-US" dirty="0" err="1" smtClean="0"/>
              <a:t>Y</a:t>
            </a:r>
            <a:r>
              <a:rPr lang="en-US" baseline="-25000" dirty="0" err="1" smtClean="0"/>
              <a:t>new</a:t>
            </a:r>
            <a:r>
              <a:rPr lang="en-US" dirty="0" smtClean="0"/>
              <a:t> = </a:t>
            </a:r>
            <a:r>
              <a:rPr lang="en-US" dirty="0" err="1" smtClean="0"/>
              <a:t>Y</a:t>
            </a:r>
            <a:r>
              <a:rPr lang="en-US" baseline="-25000" dirty="0" err="1" smtClean="0"/>
              <a:t>old</a:t>
            </a:r>
            <a:r>
              <a:rPr lang="en-US" dirty="0" smtClean="0"/>
              <a:t> = 0</a:t>
            </a:r>
          </a:p>
          <a:p>
            <a:pPr fontAlgn="base"/>
            <a:r>
              <a:rPr lang="en-US" dirty="0" err="1" smtClean="0"/>
              <a:t>Z</a:t>
            </a:r>
            <a:r>
              <a:rPr lang="en-US" baseline="-25000" dirty="0" err="1" smtClean="0"/>
              <a:t>new</a:t>
            </a:r>
            <a:r>
              <a:rPr lang="en-US" dirty="0" smtClean="0"/>
              <a:t> = </a:t>
            </a:r>
            <a:r>
              <a:rPr lang="en-US" dirty="0" err="1" smtClean="0"/>
              <a:t>Z</a:t>
            </a:r>
            <a:r>
              <a:rPr lang="en-US" baseline="-25000" dirty="0" err="1" smtClean="0"/>
              <a:t>old</a:t>
            </a:r>
            <a:r>
              <a:rPr lang="en-US" dirty="0" smtClean="0"/>
              <a:t> + </a:t>
            </a:r>
            <a:r>
              <a:rPr lang="en-US" dirty="0" err="1" smtClean="0"/>
              <a:t>Sh</a:t>
            </a:r>
            <a:r>
              <a:rPr lang="en-US" baseline="-25000" dirty="0" err="1" smtClean="0"/>
              <a:t>z</a:t>
            </a:r>
            <a:r>
              <a:rPr lang="en-US" dirty="0" smtClean="0"/>
              <a:t> x </a:t>
            </a:r>
            <a:r>
              <a:rPr lang="en-US" dirty="0" err="1" smtClean="0"/>
              <a:t>Y</a:t>
            </a:r>
            <a:r>
              <a:rPr lang="en-US" baseline="-25000" dirty="0" err="1" smtClean="0"/>
              <a:t>old</a:t>
            </a:r>
            <a:r>
              <a:rPr lang="en-US" dirty="0" smtClean="0"/>
              <a:t> = 0 + 3 x 0 = 0</a:t>
            </a:r>
          </a:p>
          <a:p>
            <a:pPr fontAlgn="base">
              <a:buNone/>
            </a:pPr>
            <a:r>
              <a:rPr lang="en-US" dirty="0" smtClean="0"/>
              <a:t> </a:t>
            </a:r>
          </a:p>
          <a:p>
            <a:pPr fontAlgn="base">
              <a:buNone/>
            </a:pPr>
            <a:r>
              <a:rPr lang="en-US" dirty="0" smtClean="0"/>
              <a:t>Thus, New coordinates of corner A after shearing = (0, 0, 0).</a:t>
            </a:r>
          </a:p>
          <a:p>
            <a:pPr fontAlgn="base">
              <a:buNone/>
            </a:pPr>
            <a:r>
              <a:rPr lang="en-US" b="1" u="sng" dirty="0" smtClean="0"/>
              <a:t>For Coordinates B(1, 1, 2)</a:t>
            </a:r>
            <a:endParaRPr lang="en-US" b="1" dirty="0" smtClean="0"/>
          </a:p>
          <a:p>
            <a:pPr fontAlgn="base">
              <a:buNone/>
            </a:pPr>
            <a:r>
              <a:rPr lang="en-US" dirty="0" smtClean="0"/>
              <a:t> </a:t>
            </a:r>
          </a:p>
          <a:p>
            <a:pPr fontAlgn="base"/>
            <a:r>
              <a:rPr lang="en-US" dirty="0" smtClean="0"/>
              <a:t>Let the new coordinates of corner B after shearing = (</a:t>
            </a:r>
            <a:r>
              <a:rPr lang="en-US" dirty="0" err="1" smtClean="0"/>
              <a:t>X</a:t>
            </a:r>
            <a:r>
              <a:rPr lang="en-US" baseline="-25000" dirty="0" err="1" smtClean="0"/>
              <a:t>new</a:t>
            </a:r>
            <a:r>
              <a:rPr lang="en-US" dirty="0" smtClean="0"/>
              <a:t>, </a:t>
            </a:r>
            <a:r>
              <a:rPr lang="en-US" dirty="0" err="1" smtClean="0"/>
              <a:t>Y</a:t>
            </a:r>
            <a:r>
              <a:rPr lang="en-US" baseline="-25000" dirty="0" err="1" smtClean="0"/>
              <a:t>new</a:t>
            </a:r>
            <a:r>
              <a:rPr lang="en-US" dirty="0" smtClean="0"/>
              <a:t>, </a:t>
            </a:r>
            <a:r>
              <a:rPr lang="en-US" dirty="0" err="1" smtClean="0"/>
              <a:t>Z</a:t>
            </a:r>
            <a:r>
              <a:rPr lang="en-US" baseline="-25000" dirty="0" err="1" smtClean="0"/>
              <a:t>new</a:t>
            </a:r>
            <a:r>
              <a:rPr lang="en-US" dirty="0" smtClean="0"/>
              <a:t>).</a:t>
            </a:r>
          </a:p>
          <a:p>
            <a:pPr fontAlgn="base"/>
            <a:r>
              <a:rPr lang="en-US" dirty="0" smtClean="0"/>
              <a:t> </a:t>
            </a:r>
          </a:p>
          <a:p>
            <a:pPr fontAlgn="base"/>
            <a:r>
              <a:rPr lang="en-US" dirty="0" smtClean="0"/>
              <a:t>Applying the shearing equations, we have-</a:t>
            </a:r>
          </a:p>
          <a:p>
            <a:pPr fontAlgn="base"/>
            <a:r>
              <a:rPr lang="en-US" dirty="0" err="1" smtClean="0"/>
              <a:t>X</a:t>
            </a:r>
            <a:r>
              <a:rPr lang="en-US" baseline="-25000" dirty="0" err="1" smtClean="0"/>
              <a:t>new</a:t>
            </a:r>
            <a:r>
              <a:rPr lang="en-US" dirty="0" smtClean="0"/>
              <a:t> = </a:t>
            </a:r>
            <a:r>
              <a:rPr lang="en-US" dirty="0" err="1" smtClean="0"/>
              <a:t>X</a:t>
            </a:r>
            <a:r>
              <a:rPr lang="en-US" baseline="-25000" dirty="0" err="1" smtClean="0"/>
              <a:t>old</a:t>
            </a:r>
            <a:r>
              <a:rPr lang="en-US" dirty="0" smtClean="0"/>
              <a:t> + </a:t>
            </a:r>
            <a:r>
              <a:rPr lang="en-US" dirty="0" err="1" smtClean="0"/>
              <a:t>Sh</a:t>
            </a:r>
            <a:r>
              <a:rPr lang="en-US" baseline="-25000" dirty="0" err="1" smtClean="0"/>
              <a:t>x</a:t>
            </a:r>
            <a:r>
              <a:rPr lang="en-US" dirty="0" smtClean="0"/>
              <a:t> x </a:t>
            </a:r>
            <a:r>
              <a:rPr lang="en-US" dirty="0" err="1" smtClean="0"/>
              <a:t>Y</a:t>
            </a:r>
            <a:r>
              <a:rPr lang="en-US" baseline="-25000" dirty="0" err="1" smtClean="0"/>
              <a:t>old</a:t>
            </a:r>
            <a:r>
              <a:rPr lang="en-US" dirty="0" smtClean="0"/>
              <a:t> = 1 + 2 x 1 = 3</a:t>
            </a:r>
          </a:p>
          <a:p>
            <a:pPr fontAlgn="base"/>
            <a:r>
              <a:rPr lang="en-US" dirty="0" err="1" smtClean="0"/>
              <a:t>Y</a:t>
            </a:r>
            <a:r>
              <a:rPr lang="en-US" baseline="-25000" dirty="0" err="1" smtClean="0"/>
              <a:t>new</a:t>
            </a:r>
            <a:r>
              <a:rPr lang="en-US" dirty="0" smtClean="0"/>
              <a:t> = </a:t>
            </a:r>
            <a:r>
              <a:rPr lang="en-US" dirty="0" err="1" smtClean="0"/>
              <a:t>Y</a:t>
            </a:r>
            <a:r>
              <a:rPr lang="en-US" baseline="-25000" dirty="0" err="1" smtClean="0"/>
              <a:t>old</a:t>
            </a:r>
            <a:r>
              <a:rPr lang="en-US" dirty="0" smtClean="0"/>
              <a:t> = 1</a:t>
            </a:r>
          </a:p>
          <a:p>
            <a:pPr fontAlgn="base"/>
            <a:r>
              <a:rPr lang="en-US" dirty="0" err="1" smtClean="0"/>
              <a:t>Z</a:t>
            </a:r>
            <a:r>
              <a:rPr lang="en-US" baseline="-25000" dirty="0" err="1" smtClean="0"/>
              <a:t>new</a:t>
            </a:r>
            <a:r>
              <a:rPr lang="en-US" dirty="0" smtClean="0"/>
              <a:t> = </a:t>
            </a:r>
            <a:r>
              <a:rPr lang="en-US" dirty="0" err="1" smtClean="0"/>
              <a:t>Z</a:t>
            </a:r>
            <a:r>
              <a:rPr lang="en-US" baseline="-25000" dirty="0" err="1" smtClean="0"/>
              <a:t>old</a:t>
            </a:r>
            <a:r>
              <a:rPr lang="en-US" dirty="0" smtClean="0"/>
              <a:t> + </a:t>
            </a:r>
            <a:r>
              <a:rPr lang="en-US" dirty="0" err="1" smtClean="0"/>
              <a:t>Sh</a:t>
            </a:r>
            <a:r>
              <a:rPr lang="en-US" baseline="-25000" dirty="0" err="1" smtClean="0"/>
              <a:t>z</a:t>
            </a:r>
            <a:r>
              <a:rPr lang="en-US" dirty="0" smtClean="0"/>
              <a:t> x </a:t>
            </a:r>
            <a:r>
              <a:rPr lang="en-US" dirty="0" err="1" smtClean="0"/>
              <a:t>Y</a:t>
            </a:r>
            <a:r>
              <a:rPr lang="en-US" baseline="-25000" dirty="0" err="1" smtClean="0"/>
              <a:t>old</a:t>
            </a:r>
            <a:r>
              <a:rPr lang="en-US" dirty="0" smtClean="0"/>
              <a:t> = 2 + 3 x 1 = 5</a:t>
            </a:r>
          </a:p>
          <a:p>
            <a:pPr fontAlgn="base">
              <a:buNone/>
            </a:pPr>
            <a:r>
              <a:rPr lang="en-US" dirty="0" smtClean="0"/>
              <a:t> </a:t>
            </a:r>
          </a:p>
          <a:p>
            <a:pPr fontAlgn="base"/>
            <a:r>
              <a:rPr lang="en-US" dirty="0" smtClean="0"/>
              <a:t>Thus, New coordinates of corner B after shearing = (3, 1, 5).</a:t>
            </a:r>
          </a:p>
          <a:p>
            <a:pPr fontAlgn="base">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fontAlgn="base"/>
            <a:r>
              <a:rPr lang="en-US" b="1" u="sng" dirty="0" smtClean="0"/>
              <a:t>For Coordinates C(1, 1, 3)</a:t>
            </a:r>
            <a:endParaRPr lang="en-US" b="1" dirty="0" smtClean="0"/>
          </a:p>
          <a:p>
            <a:pPr fontAlgn="base">
              <a:buNone/>
            </a:pPr>
            <a:r>
              <a:rPr lang="en-US" dirty="0" smtClean="0"/>
              <a:t> </a:t>
            </a:r>
          </a:p>
          <a:p>
            <a:pPr fontAlgn="base"/>
            <a:r>
              <a:rPr lang="en-US" dirty="0" smtClean="0"/>
              <a:t>Let the new coordinates of corner C after shearing = (</a:t>
            </a:r>
            <a:r>
              <a:rPr lang="en-US" dirty="0" err="1" smtClean="0"/>
              <a:t>X</a:t>
            </a:r>
            <a:r>
              <a:rPr lang="en-US" baseline="-25000" dirty="0" err="1" smtClean="0"/>
              <a:t>new</a:t>
            </a:r>
            <a:r>
              <a:rPr lang="en-US" dirty="0" smtClean="0"/>
              <a:t>, </a:t>
            </a:r>
            <a:r>
              <a:rPr lang="en-US" dirty="0" err="1" smtClean="0"/>
              <a:t>Y</a:t>
            </a:r>
            <a:r>
              <a:rPr lang="en-US" baseline="-25000" dirty="0" err="1" smtClean="0"/>
              <a:t>new</a:t>
            </a:r>
            <a:r>
              <a:rPr lang="en-US" dirty="0" smtClean="0"/>
              <a:t>, </a:t>
            </a:r>
            <a:r>
              <a:rPr lang="en-US" dirty="0" err="1" smtClean="0"/>
              <a:t>Z</a:t>
            </a:r>
            <a:r>
              <a:rPr lang="en-US" baseline="-25000" dirty="0" err="1" smtClean="0"/>
              <a:t>new</a:t>
            </a:r>
            <a:r>
              <a:rPr lang="en-US" dirty="0" smtClean="0"/>
              <a:t>).</a:t>
            </a:r>
          </a:p>
          <a:p>
            <a:pPr fontAlgn="base">
              <a:buNone/>
            </a:pPr>
            <a:r>
              <a:rPr lang="en-US" dirty="0" smtClean="0"/>
              <a:t> </a:t>
            </a:r>
          </a:p>
          <a:p>
            <a:pPr fontAlgn="base"/>
            <a:r>
              <a:rPr lang="en-US" dirty="0" smtClean="0"/>
              <a:t>Applying the shearing equations, we have-</a:t>
            </a:r>
          </a:p>
          <a:p>
            <a:pPr fontAlgn="base"/>
            <a:r>
              <a:rPr lang="en-US" dirty="0" err="1" smtClean="0"/>
              <a:t>X</a:t>
            </a:r>
            <a:r>
              <a:rPr lang="en-US" baseline="-25000" dirty="0" err="1" smtClean="0"/>
              <a:t>new</a:t>
            </a:r>
            <a:r>
              <a:rPr lang="en-US" dirty="0" smtClean="0"/>
              <a:t> = </a:t>
            </a:r>
            <a:r>
              <a:rPr lang="en-US" dirty="0" err="1" smtClean="0"/>
              <a:t>X</a:t>
            </a:r>
            <a:r>
              <a:rPr lang="en-US" baseline="-25000" dirty="0" err="1" smtClean="0"/>
              <a:t>old</a:t>
            </a:r>
            <a:r>
              <a:rPr lang="en-US" dirty="0" smtClean="0"/>
              <a:t> + </a:t>
            </a:r>
            <a:r>
              <a:rPr lang="en-US" dirty="0" err="1" smtClean="0"/>
              <a:t>Sh</a:t>
            </a:r>
            <a:r>
              <a:rPr lang="en-US" baseline="-25000" dirty="0" err="1" smtClean="0"/>
              <a:t>x</a:t>
            </a:r>
            <a:r>
              <a:rPr lang="en-US" dirty="0" smtClean="0"/>
              <a:t> x </a:t>
            </a:r>
            <a:r>
              <a:rPr lang="en-US" dirty="0" err="1" smtClean="0"/>
              <a:t>Y</a:t>
            </a:r>
            <a:r>
              <a:rPr lang="en-US" baseline="-25000" dirty="0" err="1" smtClean="0"/>
              <a:t>old</a:t>
            </a:r>
            <a:r>
              <a:rPr lang="en-US" dirty="0" smtClean="0"/>
              <a:t> = 1 + 2 x 1 = 3</a:t>
            </a:r>
          </a:p>
          <a:p>
            <a:pPr fontAlgn="base"/>
            <a:r>
              <a:rPr lang="en-US" dirty="0" err="1" smtClean="0"/>
              <a:t>Y</a:t>
            </a:r>
            <a:r>
              <a:rPr lang="en-US" baseline="-25000" dirty="0" err="1" smtClean="0"/>
              <a:t>new</a:t>
            </a:r>
            <a:r>
              <a:rPr lang="en-US" dirty="0" smtClean="0"/>
              <a:t> = </a:t>
            </a:r>
            <a:r>
              <a:rPr lang="en-US" dirty="0" err="1" smtClean="0"/>
              <a:t>Y</a:t>
            </a:r>
            <a:r>
              <a:rPr lang="en-US" baseline="-25000" dirty="0" err="1" smtClean="0"/>
              <a:t>old</a:t>
            </a:r>
            <a:r>
              <a:rPr lang="en-US" dirty="0" smtClean="0"/>
              <a:t> = 1</a:t>
            </a:r>
          </a:p>
          <a:p>
            <a:pPr fontAlgn="base"/>
            <a:r>
              <a:rPr lang="en-US" dirty="0" err="1" smtClean="0"/>
              <a:t>Z</a:t>
            </a:r>
            <a:r>
              <a:rPr lang="en-US" baseline="-25000" dirty="0" err="1" smtClean="0"/>
              <a:t>new</a:t>
            </a:r>
            <a:r>
              <a:rPr lang="en-US" dirty="0" smtClean="0"/>
              <a:t> = </a:t>
            </a:r>
            <a:r>
              <a:rPr lang="en-US" dirty="0" err="1" smtClean="0"/>
              <a:t>Z</a:t>
            </a:r>
            <a:r>
              <a:rPr lang="en-US" baseline="-25000" dirty="0" err="1" smtClean="0"/>
              <a:t>old</a:t>
            </a:r>
            <a:r>
              <a:rPr lang="en-US" dirty="0" smtClean="0"/>
              <a:t> + </a:t>
            </a:r>
            <a:r>
              <a:rPr lang="en-US" dirty="0" err="1" smtClean="0"/>
              <a:t>Sh</a:t>
            </a:r>
            <a:r>
              <a:rPr lang="en-US" baseline="-25000" dirty="0" err="1" smtClean="0"/>
              <a:t>z</a:t>
            </a:r>
            <a:r>
              <a:rPr lang="en-US" dirty="0" smtClean="0"/>
              <a:t> x </a:t>
            </a:r>
            <a:r>
              <a:rPr lang="en-US" dirty="0" err="1" smtClean="0"/>
              <a:t>Y</a:t>
            </a:r>
            <a:r>
              <a:rPr lang="en-US" baseline="-25000" dirty="0" err="1" smtClean="0"/>
              <a:t>old</a:t>
            </a:r>
            <a:r>
              <a:rPr lang="en-US" dirty="0" smtClean="0"/>
              <a:t> = 3 + 3 x 1 = 6</a:t>
            </a:r>
          </a:p>
          <a:p>
            <a:pPr fontAlgn="base">
              <a:buNone/>
            </a:pPr>
            <a:r>
              <a:rPr lang="en-US" dirty="0" smtClean="0"/>
              <a:t> </a:t>
            </a:r>
          </a:p>
          <a:p>
            <a:pPr fontAlgn="base"/>
            <a:r>
              <a:rPr lang="en-US" dirty="0" smtClean="0"/>
              <a:t>Thus, New coordinates of corner C after shearing = (3, 1, 6).</a:t>
            </a:r>
          </a:p>
          <a:p>
            <a:pPr fontAlgn="base"/>
            <a:r>
              <a:rPr lang="en-US" dirty="0" smtClean="0"/>
              <a:t>Thus, New coordinates of the triangle after shearing in Y axis = A (0, 0, 0), B(3, 1, 5), C(3, 1, 6).</a:t>
            </a:r>
          </a:p>
          <a:p>
            <a:pPr fontAlgn="base">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Shearing in Z Axis-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40000" lnSpcReduction="20000"/>
          </a:bodyPr>
          <a:lstStyle/>
          <a:p>
            <a:pPr fontAlgn="base"/>
            <a:r>
              <a:rPr lang="en-US" b="1" u="sng" dirty="0" smtClean="0"/>
              <a:t>For Coordinates A(0, 0, 0)</a:t>
            </a:r>
            <a:endParaRPr lang="en-US" b="1" dirty="0" smtClean="0"/>
          </a:p>
          <a:p>
            <a:pPr fontAlgn="base">
              <a:buNone/>
            </a:pPr>
            <a:r>
              <a:rPr lang="en-US" dirty="0" smtClean="0"/>
              <a:t> </a:t>
            </a:r>
          </a:p>
          <a:p>
            <a:pPr fontAlgn="base"/>
            <a:r>
              <a:rPr lang="en-US" dirty="0" smtClean="0"/>
              <a:t>Let the new coordinates of corner A after shearing = (</a:t>
            </a:r>
            <a:r>
              <a:rPr lang="en-US" dirty="0" err="1" smtClean="0"/>
              <a:t>X</a:t>
            </a:r>
            <a:r>
              <a:rPr lang="en-US" baseline="-25000" dirty="0" err="1" smtClean="0"/>
              <a:t>new</a:t>
            </a:r>
            <a:r>
              <a:rPr lang="en-US" dirty="0" smtClean="0"/>
              <a:t>, </a:t>
            </a:r>
            <a:r>
              <a:rPr lang="en-US" dirty="0" err="1" smtClean="0"/>
              <a:t>Y</a:t>
            </a:r>
            <a:r>
              <a:rPr lang="en-US" baseline="-25000" dirty="0" err="1" smtClean="0"/>
              <a:t>new</a:t>
            </a:r>
            <a:r>
              <a:rPr lang="en-US" dirty="0" smtClean="0"/>
              <a:t>, </a:t>
            </a:r>
            <a:r>
              <a:rPr lang="en-US" dirty="0" err="1" smtClean="0"/>
              <a:t>Z</a:t>
            </a:r>
            <a:r>
              <a:rPr lang="en-US" baseline="-25000" dirty="0" err="1" smtClean="0"/>
              <a:t>new</a:t>
            </a:r>
            <a:r>
              <a:rPr lang="en-US" dirty="0" smtClean="0"/>
              <a:t>).</a:t>
            </a:r>
          </a:p>
          <a:p>
            <a:pPr fontAlgn="base">
              <a:buNone/>
            </a:pPr>
            <a:r>
              <a:rPr lang="en-US" dirty="0" smtClean="0"/>
              <a:t> </a:t>
            </a:r>
          </a:p>
          <a:p>
            <a:pPr fontAlgn="base"/>
            <a:r>
              <a:rPr lang="en-US" dirty="0" smtClean="0"/>
              <a:t>Applying the shearing equations, we have-</a:t>
            </a:r>
          </a:p>
          <a:p>
            <a:pPr fontAlgn="base"/>
            <a:r>
              <a:rPr lang="en-US" dirty="0" err="1" smtClean="0"/>
              <a:t>X</a:t>
            </a:r>
            <a:r>
              <a:rPr lang="en-US" baseline="-25000" dirty="0" err="1" smtClean="0"/>
              <a:t>new</a:t>
            </a:r>
            <a:r>
              <a:rPr lang="en-US" dirty="0" smtClean="0"/>
              <a:t> = </a:t>
            </a:r>
            <a:r>
              <a:rPr lang="en-US" dirty="0" err="1" smtClean="0"/>
              <a:t>X</a:t>
            </a:r>
            <a:r>
              <a:rPr lang="en-US" baseline="-25000" dirty="0" err="1" smtClean="0"/>
              <a:t>old</a:t>
            </a:r>
            <a:r>
              <a:rPr lang="en-US" dirty="0" smtClean="0"/>
              <a:t> + </a:t>
            </a:r>
            <a:r>
              <a:rPr lang="en-US" dirty="0" err="1" smtClean="0"/>
              <a:t>Sh</a:t>
            </a:r>
            <a:r>
              <a:rPr lang="en-US" baseline="-25000" dirty="0" err="1" smtClean="0"/>
              <a:t>x</a:t>
            </a:r>
            <a:r>
              <a:rPr lang="en-US" dirty="0" smtClean="0"/>
              <a:t> x </a:t>
            </a:r>
            <a:r>
              <a:rPr lang="en-US" dirty="0" err="1" smtClean="0"/>
              <a:t>Z</a:t>
            </a:r>
            <a:r>
              <a:rPr lang="en-US" baseline="-25000" dirty="0" err="1" smtClean="0"/>
              <a:t>old</a:t>
            </a:r>
            <a:r>
              <a:rPr lang="en-US" dirty="0" smtClean="0"/>
              <a:t> = 0 + 2 x 0 = 0</a:t>
            </a:r>
          </a:p>
          <a:p>
            <a:pPr fontAlgn="base"/>
            <a:r>
              <a:rPr lang="en-US" dirty="0" err="1" smtClean="0"/>
              <a:t>Y</a:t>
            </a:r>
            <a:r>
              <a:rPr lang="en-US" baseline="-25000" dirty="0" err="1" smtClean="0"/>
              <a:t>new</a:t>
            </a:r>
            <a:r>
              <a:rPr lang="en-US" dirty="0" smtClean="0"/>
              <a:t> = </a:t>
            </a:r>
            <a:r>
              <a:rPr lang="en-US" dirty="0" err="1" smtClean="0"/>
              <a:t>Y</a:t>
            </a:r>
            <a:r>
              <a:rPr lang="en-US" baseline="-25000" dirty="0" err="1" smtClean="0"/>
              <a:t>old</a:t>
            </a:r>
            <a:r>
              <a:rPr lang="en-US" dirty="0" smtClean="0"/>
              <a:t> + Sh</a:t>
            </a:r>
            <a:r>
              <a:rPr lang="en-US" baseline="-25000" dirty="0" smtClean="0"/>
              <a:t>y</a:t>
            </a:r>
            <a:r>
              <a:rPr lang="en-US" dirty="0" smtClean="0"/>
              <a:t> x </a:t>
            </a:r>
            <a:r>
              <a:rPr lang="en-US" dirty="0" err="1" smtClean="0"/>
              <a:t>Z</a:t>
            </a:r>
            <a:r>
              <a:rPr lang="en-US" baseline="-25000" dirty="0" err="1" smtClean="0"/>
              <a:t>old</a:t>
            </a:r>
            <a:r>
              <a:rPr lang="en-US" dirty="0" smtClean="0"/>
              <a:t> = 0 + 2 x 0 = 0</a:t>
            </a:r>
          </a:p>
          <a:p>
            <a:pPr fontAlgn="base"/>
            <a:r>
              <a:rPr lang="en-US" dirty="0" err="1" smtClean="0"/>
              <a:t>Z</a:t>
            </a:r>
            <a:r>
              <a:rPr lang="en-US" baseline="-25000" dirty="0" err="1" smtClean="0"/>
              <a:t>new</a:t>
            </a:r>
            <a:r>
              <a:rPr lang="en-US" dirty="0" smtClean="0"/>
              <a:t> = </a:t>
            </a:r>
            <a:r>
              <a:rPr lang="en-US" dirty="0" err="1" smtClean="0"/>
              <a:t>Z</a:t>
            </a:r>
            <a:r>
              <a:rPr lang="en-US" baseline="-25000" dirty="0" err="1" smtClean="0"/>
              <a:t>old</a:t>
            </a:r>
            <a:r>
              <a:rPr lang="en-US" dirty="0" smtClean="0"/>
              <a:t> = 0</a:t>
            </a:r>
          </a:p>
          <a:p>
            <a:pPr fontAlgn="base">
              <a:buNone/>
            </a:pPr>
            <a:r>
              <a:rPr lang="en-US" dirty="0" smtClean="0"/>
              <a:t> </a:t>
            </a:r>
          </a:p>
          <a:p>
            <a:pPr fontAlgn="base"/>
            <a:r>
              <a:rPr lang="en-US" dirty="0" smtClean="0"/>
              <a:t>Thus, New coordinates of corner A after shearing = (0, 0, 0).</a:t>
            </a:r>
          </a:p>
          <a:p>
            <a:pPr fontAlgn="base"/>
            <a:r>
              <a:rPr lang="en-US" b="1" u="sng" dirty="0" smtClean="0"/>
              <a:t>For Coordinates B(1, 1, 2)</a:t>
            </a:r>
            <a:endParaRPr lang="en-US" b="1" dirty="0" smtClean="0"/>
          </a:p>
          <a:p>
            <a:pPr fontAlgn="base"/>
            <a:r>
              <a:rPr lang="en-US" dirty="0" smtClean="0"/>
              <a:t> </a:t>
            </a:r>
          </a:p>
          <a:p>
            <a:pPr fontAlgn="base"/>
            <a:r>
              <a:rPr lang="en-US" dirty="0" smtClean="0"/>
              <a:t>Let the new coordinates of corner B after shearing = (</a:t>
            </a:r>
            <a:r>
              <a:rPr lang="en-US" dirty="0" err="1" smtClean="0"/>
              <a:t>X</a:t>
            </a:r>
            <a:r>
              <a:rPr lang="en-US" baseline="-25000" dirty="0" err="1" smtClean="0"/>
              <a:t>new</a:t>
            </a:r>
            <a:r>
              <a:rPr lang="en-US" dirty="0" smtClean="0"/>
              <a:t>, </a:t>
            </a:r>
            <a:r>
              <a:rPr lang="en-US" dirty="0" err="1" smtClean="0"/>
              <a:t>Y</a:t>
            </a:r>
            <a:r>
              <a:rPr lang="en-US" baseline="-25000" dirty="0" err="1" smtClean="0"/>
              <a:t>new</a:t>
            </a:r>
            <a:r>
              <a:rPr lang="en-US" dirty="0" smtClean="0"/>
              <a:t>, </a:t>
            </a:r>
            <a:r>
              <a:rPr lang="en-US" dirty="0" err="1" smtClean="0"/>
              <a:t>Z</a:t>
            </a:r>
            <a:r>
              <a:rPr lang="en-US" baseline="-25000" dirty="0" err="1" smtClean="0"/>
              <a:t>new</a:t>
            </a:r>
            <a:r>
              <a:rPr lang="en-US" dirty="0" smtClean="0"/>
              <a:t>).</a:t>
            </a:r>
          </a:p>
          <a:p>
            <a:pPr fontAlgn="base">
              <a:buNone/>
            </a:pPr>
            <a:r>
              <a:rPr lang="en-US" dirty="0" smtClean="0"/>
              <a:t> </a:t>
            </a:r>
          </a:p>
          <a:p>
            <a:pPr fontAlgn="base"/>
            <a:r>
              <a:rPr lang="en-US" dirty="0" smtClean="0"/>
              <a:t>Applying the shearing equations, we have-</a:t>
            </a:r>
          </a:p>
          <a:p>
            <a:pPr fontAlgn="base"/>
            <a:r>
              <a:rPr lang="en-US" dirty="0" err="1" smtClean="0"/>
              <a:t>X</a:t>
            </a:r>
            <a:r>
              <a:rPr lang="en-US" baseline="-25000" dirty="0" err="1" smtClean="0"/>
              <a:t>new</a:t>
            </a:r>
            <a:r>
              <a:rPr lang="en-US" dirty="0" smtClean="0"/>
              <a:t> = </a:t>
            </a:r>
            <a:r>
              <a:rPr lang="en-US" dirty="0" err="1" smtClean="0"/>
              <a:t>X</a:t>
            </a:r>
            <a:r>
              <a:rPr lang="en-US" baseline="-25000" dirty="0" err="1" smtClean="0"/>
              <a:t>old</a:t>
            </a:r>
            <a:r>
              <a:rPr lang="en-US" dirty="0" smtClean="0"/>
              <a:t> + </a:t>
            </a:r>
            <a:r>
              <a:rPr lang="en-US" dirty="0" err="1" smtClean="0"/>
              <a:t>Sh</a:t>
            </a:r>
            <a:r>
              <a:rPr lang="en-US" baseline="-25000" dirty="0" err="1" smtClean="0"/>
              <a:t>x</a:t>
            </a:r>
            <a:r>
              <a:rPr lang="en-US" dirty="0" smtClean="0"/>
              <a:t> x </a:t>
            </a:r>
            <a:r>
              <a:rPr lang="en-US" dirty="0" err="1" smtClean="0"/>
              <a:t>Z</a:t>
            </a:r>
            <a:r>
              <a:rPr lang="en-US" baseline="-25000" dirty="0" err="1" smtClean="0"/>
              <a:t>old</a:t>
            </a:r>
            <a:r>
              <a:rPr lang="en-US" dirty="0" smtClean="0"/>
              <a:t> = 1 + 2 x 2 = 5</a:t>
            </a:r>
          </a:p>
          <a:p>
            <a:pPr fontAlgn="base"/>
            <a:r>
              <a:rPr lang="en-US" dirty="0" err="1" smtClean="0"/>
              <a:t>Y</a:t>
            </a:r>
            <a:r>
              <a:rPr lang="en-US" baseline="-25000" dirty="0" err="1" smtClean="0"/>
              <a:t>new</a:t>
            </a:r>
            <a:r>
              <a:rPr lang="en-US" dirty="0" smtClean="0"/>
              <a:t> = </a:t>
            </a:r>
            <a:r>
              <a:rPr lang="en-US" dirty="0" err="1" smtClean="0"/>
              <a:t>Y</a:t>
            </a:r>
            <a:r>
              <a:rPr lang="en-US" baseline="-25000" dirty="0" err="1" smtClean="0"/>
              <a:t>old</a:t>
            </a:r>
            <a:r>
              <a:rPr lang="en-US" dirty="0" smtClean="0"/>
              <a:t> + Sh</a:t>
            </a:r>
            <a:r>
              <a:rPr lang="en-US" baseline="-25000" dirty="0" smtClean="0"/>
              <a:t>y</a:t>
            </a:r>
            <a:r>
              <a:rPr lang="en-US" dirty="0" smtClean="0"/>
              <a:t> x </a:t>
            </a:r>
            <a:r>
              <a:rPr lang="en-US" dirty="0" err="1" smtClean="0"/>
              <a:t>Z</a:t>
            </a:r>
            <a:r>
              <a:rPr lang="en-US" baseline="-25000" dirty="0" err="1" smtClean="0"/>
              <a:t>old</a:t>
            </a:r>
            <a:r>
              <a:rPr lang="en-US" dirty="0" smtClean="0"/>
              <a:t> = 1 + 2 x 2 = 5</a:t>
            </a:r>
          </a:p>
          <a:p>
            <a:pPr fontAlgn="base"/>
            <a:r>
              <a:rPr lang="en-US" dirty="0" err="1" smtClean="0"/>
              <a:t>Z</a:t>
            </a:r>
            <a:r>
              <a:rPr lang="en-US" baseline="-25000" dirty="0" err="1" smtClean="0"/>
              <a:t>new</a:t>
            </a:r>
            <a:r>
              <a:rPr lang="en-US" dirty="0" smtClean="0"/>
              <a:t> = </a:t>
            </a:r>
            <a:r>
              <a:rPr lang="en-US" dirty="0" err="1" smtClean="0"/>
              <a:t>Z</a:t>
            </a:r>
            <a:r>
              <a:rPr lang="en-US" baseline="-25000" dirty="0" err="1" smtClean="0"/>
              <a:t>old</a:t>
            </a:r>
            <a:r>
              <a:rPr lang="en-US" dirty="0" smtClean="0"/>
              <a:t> = 2</a:t>
            </a:r>
          </a:p>
          <a:p>
            <a:pPr fontAlgn="base">
              <a:buNone/>
            </a:pPr>
            <a:r>
              <a:rPr lang="en-US" dirty="0" smtClean="0"/>
              <a:t> </a:t>
            </a:r>
          </a:p>
          <a:p>
            <a:pPr fontAlgn="base"/>
            <a:r>
              <a:rPr lang="en-US" dirty="0" smtClean="0"/>
              <a:t>Thus, New coordinates of corner B after shearing = (5, 5, 2).</a:t>
            </a:r>
          </a:p>
          <a:p>
            <a:pPr fontAlgn="base"/>
            <a:endParaRPr lang="en-US" dirty="0" smtClean="0"/>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fontAlgn="base"/>
            <a:r>
              <a:rPr lang="en-US" b="1" u="sng" dirty="0" smtClean="0"/>
              <a:t>For Coordinates C(1, 1, 3)</a:t>
            </a:r>
            <a:endParaRPr lang="en-US" b="1" dirty="0" smtClean="0"/>
          </a:p>
          <a:p>
            <a:pPr fontAlgn="base">
              <a:buNone/>
            </a:pPr>
            <a:r>
              <a:rPr lang="en-US" dirty="0" smtClean="0"/>
              <a:t> </a:t>
            </a:r>
          </a:p>
          <a:p>
            <a:pPr fontAlgn="base"/>
            <a:r>
              <a:rPr lang="en-US" dirty="0" smtClean="0"/>
              <a:t>Let the new coordinates of corner C after shearing = (</a:t>
            </a:r>
            <a:r>
              <a:rPr lang="en-US" dirty="0" err="1" smtClean="0"/>
              <a:t>X</a:t>
            </a:r>
            <a:r>
              <a:rPr lang="en-US" baseline="-25000" dirty="0" err="1" smtClean="0"/>
              <a:t>new</a:t>
            </a:r>
            <a:r>
              <a:rPr lang="en-US" dirty="0" smtClean="0"/>
              <a:t>, </a:t>
            </a:r>
            <a:r>
              <a:rPr lang="en-US" dirty="0" err="1" smtClean="0"/>
              <a:t>Y</a:t>
            </a:r>
            <a:r>
              <a:rPr lang="en-US" baseline="-25000" dirty="0" err="1" smtClean="0"/>
              <a:t>new</a:t>
            </a:r>
            <a:r>
              <a:rPr lang="en-US" dirty="0" smtClean="0"/>
              <a:t>, </a:t>
            </a:r>
            <a:r>
              <a:rPr lang="en-US" dirty="0" err="1" smtClean="0"/>
              <a:t>Z</a:t>
            </a:r>
            <a:r>
              <a:rPr lang="en-US" baseline="-25000" dirty="0" err="1" smtClean="0"/>
              <a:t>new</a:t>
            </a:r>
            <a:r>
              <a:rPr lang="en-US" dirty="0" smtClean="0"/>
              <a:t>).</a:t>
            </a:r>
          </a:p>
          <a:p>
            <a:pPr fontAlgn="base">
              <a:buNone/>
            </a:pPr>
            <a:r>
              <a:rPr lang="en-US" dirty="0" smtClean="0"/>
              <a:t> </a:t>
            </a:r>
          </a:p>
          <a:p>
            <a:pPr fontAlgn="base"/>
            <a:r>
              <a:rPr lang="en-US" dirty="0" smtClean="0"/>
              <a:t>Applying the shearing equations, we have-</a:t>
            </a:r>
          </a:p>
          <a:p>
            <a:pPr fontAlgn="base"/>
            <a:r>
              <a:rPr lang="en-US" dirty="0" err="1" smtClean="0"/>
              <a:t>X</a:t>
            </a:r>
            <a:r>
              <a:rPr lang="en-US" baseline="-25000" dirty="0" err="1" smtClean="0"/>
              <a:t>new</a:t>
            </a:r>
            <a:r>
              <a:rPr lang="en-US" dirty="0" smtClean="0"/>
              <a:t> = </a:t>
            </a:r>
            <a:r>
              <a:rPr lang="en-US" dirty="0" err="1" smtClean="0"/>
              <a:t>X</a:t>
            </a:r>
            <a:r>
              <a:rPr lang="en-US" baseline="-25000" dirty="0" err="1" smtClean="0"/>
              <a:t>old</a:t>
            </a:r>
            <a:r>
              <a:rPr lang="en-US" dirty="0" smtClean="0"/>
              <a:t> + </a:t>
            </a:r>
            <a:r>
              <a:rPr lang="en-US" dirty="0" err="1" smtClean="0"/>
              <a:t>Sh</a:t>
            </a:r>
            <a:r>
              <a:rPr lang="en-US" baseline="-25000" dirty="0" err="1" smtClean="0"/>
              <a:t>x</a:t>
            </a:r>
            <a:r>
              <a:rPr lang="en-US" dirty="0" smtClean="0"/>
              <a:t> x </a:t>
            </a:r>
            <a:r>
              <a:rPr lang="en-US" dirty="0" err="1" smtClean="0"/>
              <a:t>Z</a:t>
            </a:r>
            <a:r>
              <a:rPr lang="en-US" baseline="-25000" dirty="0" err="1" smtClean="0"/>
              <a:t>old</a:t>
            </a:r>
            <a:r>
              <a:rPr lang="en-US" dirty="0" smtClean="0"/>
              <a:t> = 1 + 2 x 3 = 7</a:t>
            </a:r>
          </a:p>
          <a:p>
            <a:pPr fontAlgn="base"/>
            <a:r>
              <a:rPr lang="en-US" dirty="0" err="1" smtClean="0"/>
              <a:t>Y</a:t>
            </a:r>
            <a:r>
              <a:rPr lang="en-US" baseline="-25000" dirty="0" err="1" smtClean="0"/>
              <a:t>new</a:t>
            </a:r>
            <a:r>
              <a:rPr lang="en-US" dirty="0" smtClean="0"/>
              <a:t> = </a:t>
            </a:r>
            <a:r>
              <a:rPr lang="en-US" dirty="0" err="1" smtClean="0"/>
              <a:t>Y</a:t>
            </a:r>
            <a:r>
              <a:rPr lang="en-US" baseline="-25000" dirty="0" err="1" smtClean="0"/>
              <a:t>old</a:t>
            </a:r>
            <a:r>
              <a:rPr lang="en-US" dirty="0" smtClean="0"/>
              <a:t> + Sh</a:t>
            </a:r>
            <a:r>
              <a:rPr lang="en-US" baseline="-25000" dirty="0" smtClean="0"/>
              <a:t>y</a:t>
            </a:r>
            <a:r>
              <a:rPr lang="en-US" dirty="0" smtClean="0"/>
              <a:t> x </a:t>
            </a:r>
            <a:r>
              <a:rPr lang="en-US" dirty="0" err="1" smtClean="0"/>
              <a:t>Z</a:t>
            </a:r>
            <a:r>
              <a:rPr lang="en-US" baseline="-25000" dirty="0" err="1" smtClean="0"/>
              <a:t>old</a:t>
            </a:r>
            <a:r>
              <a:rPr lang="en-US" dirty="0" smtClean="0"/>
              <a:t> = 1 + 2 x 3 = 7</a:t>
            </a:r>
          </a:p>
          <a:p>
            <a:pPr fontAlgn="base"/>
            <a:r>
              <a:rPr lang="en-US" dirty="0" err="1" smtClean="0"/>
              <a:t>Z</a:t>
            </a:r>
            <a:r>
              <a:rPr lang="en-US" baseline="-25000" dirty="0" err="1" smtClean="0"/>
              <a:t>new</a:t>
            </a:r>
            <a:r>
              <a:rPr lang="en-US" dirty="0" smtClean="0"/>
              <a:t> = </a:t>
            </a:r>
            <a:r>
              <a:rPr lang="en-US" dirty="0" err="1" smtClean="0"/>
              <a:t>Z</a:t>
            </a:r>
            <a:r>
              <a:rPr lang="en-US" baseline="-25000" dirty="0" err="1" smtClean="0"/>
              <a:t>old</a:t>
            </a:r>
            <a:r>
              <a:rPr lang="en-US" dirty="0" smtClean="0"/>
              <a:t> = 3</a:t>
            </a:r>
          </a:p>
          <a:p>
            <a:pPr fontAlgn="base">
              <a:buNone/>
            </a:pPr>
            <a:r>
              <a:rPr lang="en-US" dirty="0" smtClean="0"/>
              <a:t> </a:t>
            </a:r>
          </a:p>
          <a:p>
            <a:pPr fontAlgn="base"/>
            <a:r>
              <a:rPr lang="en-US" dirty="0" smtClean="0"/>
              <a:t>Thus, New coordinates of corner C after shearing = (7, 7, 3).</a:t>
            </a:r>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u="sng" dirty="0" smtClean="0">
                <a:latin typeface="Times New Roman" pitchFamily="18" charset="0"/>
                <a:cs typeface="Times New Roman" pitchFamily="18" charset="0"/>
              </a:rPr>
              <a:t>Curve generation - cubic </a:t>
            </a:r>
            <a:r>
              <a:rPr lang="en-US" sz="1800" b="1" u="sng" dirty="0" err="1" smtClean="0">
                <a:latin typeface="Times New Roman" pitchFamily="18" charset="0"/>
                <a:cs typeface="Times New Roman" pitchFamily="18" charset="0"/>
              </a:rPr>
              <a:t>splines</a:t>
            </a:r>
            <a:r>
              <a:rPr lang="en-US" sz="1800" b="1" u="sng" dirty="0" smtClean="0">
                <a:latin typeface="Times New Roman" pitchFamily="18" charset="0"/>
                <a:cs typeface="Times New Roman" pitchFamily="18" charset="0"/>
              </a:rPr>
              <a:t>, Beziers, blending of curves- other</a:t>
            </a:r>
            <a:br>
              <a:rPr lang="en-US" sz="1800" b="1" u="sng" dirty="0" smtClean="0">
                <a:latin typeface="Times New Roman" pitchFamily="18" charset="0"/>
                <a:cs typeface="Times New Roman" pitchFamily="18" charset="0"/>
              </a:rPr>
            </a:br>
            <a:r>
              <a:rPr lang="en-US" sz="1800" b="1" u="sng" dirty="0" smtClean="0">
                <a:latin typeface="Times New Roman" pitchFamily="18" charset="0"/>
                <a:cs typeface="Times New Roman" pitchFamily="18" charset="0"/>
              </a:rPr>
              <a:t/>
            </a:r>
            <a:br>
              <a:rPr lang="en-US" sz="1800" b="1" u="sng" dirty="0" smtClean="0">
                <a:latin typeface="Times New Roman" pitchFamily="18" charset="0"/>
                <a:cs typeface="Times New Roman" pitchFamily="18" charset="0"/>
              </a:rPr>
            </a:br>
            <a:r>
              <a:rPr lang="en-US" sz="1800" b="1" u="sng" dirty="0" smtClean="0">
                <a:latin typeface="Times New Roman" pitchFamily="18" charset="0"/>
                <a:cs typeface="Times New Roman" pitchFamily="18" charset="0"/>
              </a:rPr>
              <a:t>interpolation techniques</a:t>
            </a:r>
            <a:endParaRPr lang="en-US" sz="1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None/>
            </a:pPr>
            <a:r>
              <a:rPr lang="en-US" sz="2800" u="sng" dirty="0" smtClean="0">
                <a:latin typeface="Times New Roman" pitchFamily="18" charset="0"/>
                <a:cs typeface="Times New Roman" pitchFamily="18" charset="0"/>
              </a:rPr>
              <a:t>Types of Curves</a:t>
            </a:r>
          </a:p>
          <a:p>
            <a:pPr algn="just"/>
            <a:r>
              <a:rPr lang="en-US" sz="2800" dirty="0" smtClean="0">
                <a:latin typeface="Times New Roman" pitchFamily="18" charset="0"/>
                <a:cs typeface="Times New Roman" pitchFamily="18" charset="0"/>
              </a:rPr>
              <a:t>A curve is an infinitely large set of points. Each point has two neighbors except endpoints. Curves can be broadly classified into three categories − </a:t>
            </a:r>
            <a:r>
              <a:rPr lang="en-US" sz="2800" b="1" dirty="0" smtClean="0">
                <a:latin typeface="Times New Roman" pitchFamily="18" charset="0"/>
                <a:cs typeface="Times New Roman" pitchFamily="18" charset="0"/>
              </a:rPr>
              <a:t>explicit, implicit, and parametric curves</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Curves</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Implicit curve representations define the set of points on a curve by employing a procedure that can test to see if a point in on the curve. Usually, an implicit curve is defined by an implicit function of the form −</a:t>
            </a:r>
          </a:p>
          <a:p>
            <a:pPr algn="just"/>
            <a:r>
              <a:rPr lang="en-US" sz="2400" b="1" dirty="0" smtClean="0">
                <a:latin typeface="Times New Roman" pitchFamily="18" charset="0"/>
                <a:cs typeface="Times New Roman" pitchFamily="18" charset="0"/>
              </a:rPr>
              <a:t>f(x, y) = 0</a:t>
            </a:r>
          </a:p>
          <a:p>
            <a:pPr algn="just"/>
            <a:r>
              <a:rPr lang="en-US" sz="2400" dirty="0" smtClean="0">
                <a:latin typeface="Times New Roman" pitchFamily="18" charset="0"/>
                <a:cs typeface="Times New Roman" pitchFamily="18" charset="0"/>
              </a:rPr>
              <a:t>It can represent </a:t>
            </a:r>
            <a:r>
              <a:rPr lang="en-US" sz="2400" b="1" dirty="0" smtClean="0">
                <a:latin typeface="Times New Roman" pitchFamily="18" charset="0"/>
                <a:cs typeface="Times New Roman" pitchFamily="18" charset="0"/>
              </a:rPr>
              <a:t>multi valued curves </a:t>
            </a:r>
            <a:r>
              <a:rPr lang="en-US" sz="2400" dirty="0" smtClean="0">
                <a:latin typeface="Times New Roman" pitchFamily="18" charset="0"/>
                <a:cs typeface="Times New Roman" pitchFamily="18" charset="0"/>
              </a:rPr>
              <a:t>(multiple y values for an x value). A common example is the circle, whose implicit representation is x2+y2-R2=0</a:t>
            </a:r>
          </a:p>
          <a:p>
            <a:pPr algn="just"/>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Explicit Curves</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Explicit Curves</a:t>
            </a:r>
          </a:p>
          <a:p>
            <a:pPr algn="just"/>
            <a:r>
              <a:rPr lang="en-US" dirty="0" smtClean="0">
                <a:latin typeface="Times New Roman" pitchFamily="18" charset="0"/>
                <a:cs typeface="Times New Roman" pitchFamily="18" charset="0"/>
              </a:rPr>
              <a:t>A mathematical function </a:t>
            </a:r>
            <a:r>
              <a:rPr lang="en-US" b="1" dirty="0" smtClean="0">
                <a:latin typeface="Times New Roman" pitchFamily="18" charset="0"/>
                <a:cs typeface="Times New Roman" pitchFamily="18" charset="0"/>
              </a:rPr>
              <a:t>y = f(x) </a:t>
            </a:r>
            <a:r>
              <a:rPr lang="en-US" dirty="0" smtClean="0">
                <a:latin typeface="Times New Roman" pitchFamily="18" charset="0"/>
                <a:cs typeface="Times New Roman" pitchFamily="18" charset="0"/>
              </a:rPr>
              <a:t>can be plotted as a curve. Such a function is the explicit representation of the curve. The explicit representation is not general, since it cannot represent vertical lines and is also </a:t>
            </a:r>
            <a:r>
              <a:rPr lang="en-US" b="1" dirty="0" smtClean="0">
                <a:latin typeface="Times New Roman" pitchFamily="18" charset="0"/>
                <a:cs typeface="Times New Roman" pitchFamily="18" charset="0"/>
              </a:rPr>
              <a:t>single-valued</a:t>
            </a:r>
            <a:r>
              <a:rPr lang="en-US" dirty="0" smtClean="0">
                <a:latin typeface="Times New Roman" pitchFamily="18" charset="0"/>
                <a:cs typeface="Times New Roman" pitchFamily="18" charset="0"/>
              </a:rPr>
              <a:t>. For each value of x, only a single value of y is normally computed by the function.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Parametric Curves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Curves having parametric form are called parametric curves. </a:t>
            </a:r>
          </a:p>
          <a:p>
            <a:r>
              <a:rPr lang="en-US" dirty="0" smtClean="0">
                <a:latin typeface="Times New Roman" pitchFamily="18" charset="0"/>
                <a:cs typeface="Times New Roman" pitchFamily="18" charset="0"/>
              </a:rPr>
              <a:t>The explicit and implicit curve representations can be used only when the function is known. In practice the parametric curves are used. A two-dimensional parametric curve has the following form −</a:t>
            </a:r>
          </a:p>
          <a:p>
            <a:r>
              <a:rPr lang="en-US" b="1" dirty="0" smtClean="0">
                <a:latin typeface="Times New Roman" pitchFamily="18" charset="0"/>
                <a:cs typeface="Times New Roman" pitchFamily="18" charset="0"/>
              </a:rPr>
              <a:t>P(t) = f(t), g(t) or P(t) = x(t), y(t)</a:t>
            </a:r>
          </a:p>
          <a:p>
            <a:r>
              <a:rPr lang="en-US" dirty="0" smtClean="0">
                <a:latin typeface="Times New Roman" pitchFamily="18" charset="0"/>
                <a:cs typeface="Times New Roman" pitchFamily="18" charset="0"/>
              </a:rPr>
              <a:t>The functions f and g become the (x, y) coordinates of any point on the curve, and the points are obtained when the parameter t is varied over a certain interval [a, b], normally [0, 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Bezier Curves</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1066800" y="1371600"/>
            <a:ext cx="7238999"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Bezier Curves</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66800" y="2209801"/>
            <a:ext cx="6643687" cy="3505200"/>
          </a:xfrm>
          <a:prstGeom prst="rect">
            <a:avLst/>
          </a:prstGeom>
          <a:noFill/>
          <a:ln w="9525">
            <a:noFill/>
            <a:miter lim="800000"/>
            <a:headEnd/>
            <a:tailEnd/>
          </a:ln>
        </p:spPr>
      </p:pic>
      <p:sp>
        <p:nvSpPr>
          <p:cNvPr id="4" name="TextBox 3"/>
          <p:cNvSpPr txBox="1"/>
          <p:nvPr/>
        </p:nvSpPr>
        <p:spPr>
          <a:xfrm>
            <a:off x="1981200" y="5657671"/>
            <a:ext cx="4800600" cy="1200329"/>
          </a:xfrm>
          <a:prstGeom prst="rect">
            <a:avLst/>
          </a:prstGeom>
          <a:noFill/>
        </p:spPr>
        <p:txBody>
          <a:bodyPr wrap="square" rtlCol="0">
            <a:spAutoFit/>
          </a:bodyPr>
          <a:lstStyle/>
          <a:p>
            <a:r>
              <a:rPr lang="en-US" b="1" dirty="0" smtClean="0"/>
              <a:t>Degree of defining polynomial depends on the number of control points. If two control points means degree 1 , 3 control points means degree 2 </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Polygon Meshes</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3D surfaces and solids can be approximated by a set of polygonal and line elements. Such surfaces are called </a:t>
            </a:r>
            <a:r>
              <a:rPr lang="en-US" b="1" dirty="0" smtClean="0">
                <a:latin typeface="Times New Roman" pitchFamily="18" charset="0"/>
                <a:cs typeface="Times New Roman" pitchFamily="18" charset="0"/>
              </a:rPr>
              <a:t>polygonal meshes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In polygon mesh, each edge is shared by at most two polygons. The set of polygons or faces, together form the “skin” of the object.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Properties of Bezier Curves</a:t>
            </a:r>
            <a:endParaRPr lang="en-US" sz="28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914400" y="1287794"/>
            <a:ext cx="7162800" cy="48383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Properties of Bezier Curves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09600" y="1524000"/>
            <a:ext cx="7391399" cy="4602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Properties of Bezier Curves</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262062" y="2362200"/>
            <a:ext cx="661987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Bezier Curves</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143000" y="1524000"/>
            <a:ext cx="7086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Cubic </a:t>
            </a:r>
            <a:r>
              <a:rPr lang="en-US" dirty="0" err="1" smtClean="0"/>
              <a:t>Bazier</a:t>
            </a:r>
            <a:r>
              <a:rPr lang="en-US" dirty="0" smtClean="0"/>
              <a:t> curve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47800" y="1600200"/>
            <a:ext cx="6400800" cy="48006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Cubic </a:t>
            </a:r>
            <a:r>
              <a:rPr lang="en-US" dirty="0" err="1" smtClean="0"/>
              <a:t>Bazier</a:t>
            </a:r>
            <a:r>
              <a:rPr lang="en-US" dirty="0" smtClean="0"/>
              <a:t> curve </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95400" y="1600200"/>
            <a:ext cx="6781800" cy="4525963"/>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990600" y="1910556"/>
            <a:ext cx="7086600" cy="390525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2057400" y="1600200"/>
            <a:ext cx="5181599" cy="4525963"/>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990600" y="1600200"/>
            <a:ext cx="7162799" cy="4525963"/>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US"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1143000" y="1600200"/>
            <a:ext cx="6477000" cy="4495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Polygon Meshes</a:t>
            </a:r>
            <a:br>
              <a:rPr lang="en-US" dirty="0" smtClean="0">
                <a:latin typeface="Times New Roman" pitchFamily="18" charset="0"/>
                <a:cs typeface="Times New Roman" pitchFamily="18" charset="0"/>
              </a:rPr>
            </a:b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319745" y="2209800"/>
            <a:ext cx="5809718" cy="3276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1143000" y="1752600"/>
            <a:ext cx="7162799" cy="39624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1295400" y="1600200"/>
            <a:ext cx="6172199" cy="4525963"/>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1143000" y="1752600"/>
            <a:ext cx="6681787" cy="434340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1676400" y="1600200"/>
            <a:ext cx="6172200" cy="4525963"/>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990600" y="1600200"/>
            <a:ext cx="6997132" cy="4525963"/>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en-US" dirty="0" err="1" smtClean="0"/>
              <a:t>Spline</a:t>
            </a:r>
            <a:r>
              <a:rPr lang="en-US" dirty="0" smtClean="0"/>
              <a:t> Curves</a:t>
            </a:r>
            <a:endParaRPr lang="en-US" dirty="0"/>
          </a:p>
        </p:txBody>
      </p:sp>
      <p:sp>
        <p:nvSpPr>
          <p:cNvPr id="3" name="Content Placeholder 2"/>
          <p:cNvSpPr>
            <a:spLocks noGrp="1"/>
          </p:cNvSpPr>
          <p:nvPr>
            <p:ph idx="1"/>
          </p:nvPr>
        </p:nvSpPr>
        <p:spPr/>
        <p:txBody>
          <a:bodyPr/>
          <a:lstStyle/>
          <a:p>
            <a:pPr algn="just">
              <a:buNone/>
            </a:pPr>
            <a:r>
              <a:rPr lang="en-US" dirty="0" smtClean="0">
                <a:latin typeface="Times New Roman" pitchFamily="18" charset="0"/>
                <a:cs typeface="Times New Roman" pitchFamily="18" charset="0"/>
              </a:rPr>
              <a:t>The Bezier-curve produced by the Bernstein basis function has limited flexibility.</a:t>
            </a:r>
          </a:p>
          <a:p>
            <a:pPr algn="just">
              <a:buNone/>
            </a:pPr>
            <a:r>
              <a:rPr lang="en-US" dirty="0" smtClean="0">
                <a:latin typeface="Times New Roman" pitchFamily="18" charset="0"/>
                <a:cs typeface="Times New Roman" pitchFamily="18" charset="0"/>
              </a:rPr>
              <a:t>• First, the number of specified polygon vertices fixes the order of the resulting polynomial which defines the curve.</a:t>
            </a:r>
          </a:p>
          <a:p>
            <a:pPr algn="just"/>
            <a:r>
              <a:rPr lang="en-US" dirty="0" smtClean="0">
                <a:latin typeface="Times New Roman" pitchFamily="18" charset="0"/>
                <a:cs typeface="Times New Roman" pitchFamily="18" charset="0"/>
              </a:rPr>
              <a:t>The second limiting characteristic is that the value of the blending function is nonzero for</a:t>
            </a:r>
          </a:p>
          <a:p>
            <a:pPr algn="just">
              <a:buNone/>
            </a:pPr>
            <a:r>
              <a:rPr lang="en-US" dirty="0" smtClean="0">
                <a:latin typeface="Times New Roman" pitchFamily="18" charset="0"/>
                <a:cs typeface="Times New Roman" pitchFamily="18" charset="0"/>
              </a:rPr>
              <a:t>all parameter values over the entire curve.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en-US" dirty="0" err="1" smtClean="0"/>
              <a:t>Spline</a:t>
            </a:r>
            <a:r>
              <a:rPr lang="en-US" dirty="0" smtClean="0"/>
              <a:t> Curves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914400" y="1600200"/>
            <a:ext cx="76962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en-US" dirty="0" err="1" smtClean="0"/>
              <a:t>Spline</a:t>
            </a:r>
            <a:r>
              <a:rPr lang="en-US" dirty="0" smtClean="0"/>
              <a:t> Curves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43000" y="2057400"/>
            <a:ext cx="6476999"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B-</a:t>
            </a:r>
            <a:r>
              <a:rPr lang="en-US" dirty="0" err="1" smtClean="0"/>
              <a:t>spline</a:t>
            </a:r>
            <a:r>
              <a:rPr lang="en-US" dirty="0" smtClean="0"/>
              <a:t> Curve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B-</a:t>
            </a:r>
            <a:r>
              <a:rPr lang="en-US" dirty="0" err="1" smtClean="0"/>
              <a:t>spline</a:t>
            </a:r>
            <a:r>
              <a:rPr lang="en-US" dirty="0" smtClean="0"/>
              <a:t> curves have the following properties −</a:t>
            </a:r>
          </a:p>
          <a:p>
            <a:pPr>
              <a:buNone/>
            </a:pPr>
            <a:endParaRPr lang="en-US" dirty="0" smtClean="0"/>
          </a:p>
          <a:p>
            <a:pPr>
              <a:buNone/>
            </a:pPr>
            <a:r>
              <a:rPr lang="en-US" dirty="0" smtClean="0"/>
              <a:t>• The sum of the B-</a:t>
            </a:r>
            <a:r>
              <a:rPr lang="en-US" dirty="0" err="1" smtClean="0"/>
              <a:t>spline</a:t>
            </a:r>
            <a:r>
              <a:rPr lang="en-US" dirty="0" smtClean="0"/>
              <a:t> basis functions for any parameter value is 1.</a:t>
            </a:r>
          </a:p>
          <a:p>
            <a:pPr>
              <a:buNone/>
            </a:pPr>
            <a:r>
              <a:rPr lang="en-US" dirty="0" smtClean="0"/>
              <a:t>• Each basis function is positive or zero for all parameter values.</a:t>
            </a:r>
          </a:p>
          <a:p>
            <a:pPr>
              <a:buNone/>
            </a:pPr>
            <a:r>
              <a:rPr lang="en-US" dirty="0" smtClean="0"/>
              <a:t>Each basis function has precisely one maximum value, except for k=1.</a:t>
            </a:r>
          </a:p>
          <a:p>
            <a:pPr>
              <a:buNone/>
            </a:pPr>
            <a:r>
              <a:rPr lang="en-US" dirty="0" smtClean="0"/>
              <a:t>• The maximum order of the curve is equal to the number of vertices of defining polygon.</a:t>
            </a:r>
          </a:p>
          <a:p>
            <a:pPr>
              <a:buNone/>
            </a:pPr>
            <a:r>
              <a:rPr lang="en-US" dirty="0" smtClean="0"/>
              <a:t>• The degree of B-</a:t>
            </a:r>
            <a:r>
              <a:rPr lang="en-US" dirty="0" err="1" smtClean="0"/>
              <a:t>spline</a:t>
            </a:r>
            <a:r>
              <a:rPr lang="en-US" dirty="0" smtClean="0"/>
              <a:t> polynomial is independent on the number of vertices of defining</a:t>
            </a:r>
          </a:p>
          <a:p>
            <a:pPr>
              <a:buNone/>
            </a:pPr>
            <a:r>
              <a:rPr lang="en-US" dirty="0" smtClean="0"/>
              <a:t>polygon.</a:t>
            </a:r>
          </a:p>
          <a:p>
            <a:pPr>
              <a:buNone/>
            </a:pPr>
            <a:r>
              <a:rPr lang="en-US" dirty="0" smtClean="0"/>
              <a:t>• B-</a:t>
            </a:r>
            <a:r>
              <a:rPr lang="en-US" dirty="0" err="1" smtClean="0"/>
              <a:t>spline</a:t>
            </a:r>
            <a:r>
              <a:rPr lang="en-US" dirty="0" smtClean="0"/>
              <a:t> allows the local control over the curve surface because each vertex affects the</a:t>
            </a:r>
          </a:p>
          <a:p>
            <a:pPr>
              <a:buNone/>
            </a:pPr>
            <a:r>
              <a:rPr lang="en-US" dirty="0" smtClean="0"/>
              <a:t>shape of a curve only over a range of parameter values where its associated basis function</a:t>
            </a:r>
          </a:p>
          <a:p>
            <a:pPr>
              <a:buNone/>
            </a:pPr>
            <a:r>
              <a:rPr lang="en-US" dirty="0" smtClean="0"/>
              <a:t>is nonzero.</a:t>
            </a:r>
          </a:p>
          <a:p>
            <a:pPr>
              <a:buNone/>
            </a:pPr>
            <a:r>
              <a:rPr lang="en-US" dirty="0" smtClean="0"/>
              <a:t>• The curve exhibits the variation diminishing property.</a:t>
            </a:r>
          </a:p>
          <a:p>
            <a:pPr>
              <a:buNone/>
            </a:pPr>
            <a:r>
              <a:rPr lang="en-US" dirty="0" smtClean="0"/>
              <a:t>• The curve generally follows the shape of defining polygon.</a:t>
            </a:r>
          </a:p>
          <a:p>
            <a:pPr>
              <a:buNone/>
            </a:pPr>
            <a:r>
              <a:rPr lang="en-US" dirty="0" smtClean="0"/>
              <a:t>• Any affine transformation can be applied to the curve by applying it to the vertices of</a:t>
            </a:r>
          </a:p>
          <a:p>
            <a:pPr>
              <a:buNone/>
            </a:pPr>
            <a:r>
              <a:rPr lang="en-US" dirty="0" smtClean="0"/>
              <a:t>defining polygon.</a:t>
            </a:r>
          </a:p>
          <a:p>
            <a:pPr>
              <a:buNone/>
            </a:pPr>
            <a:r>
              <a:rPr lang="en-US" dirty="0" smtClean="0"/>
              <a:t>• The curve line within the convex hull of its defining polygon.</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https://richardfuhr.neocities.org/BusyBCurves.html</a:t>
            </a:r>
            <a:endParaRPr lang="en-US" dirty="0" smtClean="0"/>
          </a:p>
          <a:p>
            <a:r>
              <a:rPr lang="en-US" dirty="0" smtClean="0">
                <a:hlinkClick r:id="rId3"/>
              </a:rPr>
              <a:t>https://www.youtube.com/watch?v=-aiErrvLRfE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5091</TotalTime>
  <Words>3159</Words>
  <Application>Microsoft Office PowerPoint</Application>
  <PresentationFormat>On-screen Show (4:3)</PresentationFormat>
  <Paragraphs>437</Paragraphs>
  <Slides>140</Slides>
  <Notes>1</Notes>
  <HiddenSlides>0</HiddenSlides>
  <MMClips>0</MMClips>
  <ScaleCrop>false</ScaleCrop>
  <HeadingPairs>
    <vt:vector size="4" baseType="variant">
      <vt:variant>
        <vt:lpstr>Theme</vt:lpstr>
      </vt:variant>
      <vt:variant>
        <vt:i4>1</vt:i4>
      </vt:variant>
      <vt:variant>
        <vt:lpstr>Slide Titles</vt:lpstr>
      </vt:variant>
      <vt:variant>
        <vt:i4>140</vt:i4>
      </vt:variant>
    </vt:vector>
  </HeadingPairs>
  <TitlesOfParts>
    <vt:vector size="141" baseType="lpstr">
      <vt:lpstr>Office Theme</vt:lpstr>
      <vt:lpstr>Computer Graphics And Multimedia Applications  SCS1302</vt:lpstr>
      <vt:lpstr>  3D object representation methods  Polygon Surfaces, Polygon Tables  </vt:lpstr>
      <vt:lpstr>3 D object representation </vt:lpstr>
      <vt:lpstr>3 D object representation </vt:lpstr>
      <vt:lpstr>Polygon Tables </vt:lpstr>
      <vt:lpstr>Polygon Tables </vt:lpstr>
      <vt:lpstr>Plane Equations </vt:lpstr>
      <vt:lpstr>Polygon Meshes </vt:lpstr>
      <vt:lpstr>Polygon Meshes </vt:lpstr>
      <vt:lpstr>Polygon Meshes</vt:lpstr>
      <vt:lpstr>Slide 11</vt:lpstr>
      <vt:lpstr>Example</vt:lpstr>
      <vt:lpstr>Slide 13</vt:lpstr>
      <vt:lpstr>3D object representation methods</vt:lpstr>
      <vt:lpstr>Slide 15</vt:lpstr>
      <vt:lpstr>Slide 16</vt:lpstr>
      <vt:lpstr>Slide 17</vt:lpstr>
      <vt:lpstr>Slide 18</vt:lpstr>
      <vt:lpstr>Sweep</vt:lpstr>
      <vt:lpstr>Slide 20</vt:lpstr>
      <vt:lpstr> Sweep Representations: Sweep representations are used to construct 3D object from 2D shape that have some kind of symmetry. </vt:lpstr>
      <vt:lpstr>3D Transformations </vt:lpstr>
      <vt:lpstr>Translation </vt:lpstr>
      <vt:lpstr>Translation </vt:lpstr>
      <vt:lpstr>Translation </vt:lpstr>
      <vt:lpstr>Translation </vt:lpstr>
      <vt:lpstr>Example</vt:lpstr>
      <vt:lpstr>Example</vt:lpstr>
      <vt:lpstr>Example</vt:lpstr>
      <vt:lpstr>Example</vt:lpstr>
      <vt:lpstr>Example</vt:lpstr>
      <vt:lpstr>Rotation </vt:lpstr>
      <vt:lpstr>For X-Axis Rotation- </vt:lpstr>
      <vt:lpstr>Slide 34</vt:lpstr>
      <vt:lpstr>For Y-Axis Rotation- </vt:lpstr>
      <vt:lpstr>Slide 36</vt:lpstr>
      <vt:lpstr>For Z-Axis Rotation- </vt:lpstr>
      <vt:lpstr>Slide 38</vt:lpstr>
      <vt:lpstr>Example </vt:lpstr>
      <vt:lpstr>For X-Axis Rotation- </vt:lpstr>
      <vt:lpstr>For Y-Axis Rotation- </vt:lpstr>
      <vt:lpstr>For Z-Axis Rotation- </vt:lpstr>
      <vt:lpstr>3D Scaling in Computer Graphics- </vt:lpstr>
      <vt:lpstr>Scaling</vt:lpstr>
      <vt:lpstr>Scaling</vt:lpstr>
      <vt:lpstr>Example</vt:lpstr>
      <vt:lpstr>Solution- </vt:lpstr>
      <vt:lpstr>Solution- </vt:lpstr>
      <vt:lpstr>Solution- </vt:lpstr>
      <vt:lpstr>Solution- </vt:lpstr>
      <vt:lpstr>Solution- </vt:lpstr>
      <vt:lpstr>3D Reflection </vt:lpstr>
      <vt:lpstr>Reflection</vt:lpstr>
      <vt:lpstr>Reflection Relative to XY Plane: </vt:lpstr>
      <vt:lpstr>Reflection Relative to YZ Plane: </vt:lpstr>
      <vt:lpstr>Reflection Relative to XZ Plane: </vt:lpstr>
      <vt:lpstr>Example</vt:lpstr>
      <vt:lpstr>Solution</vt:lpstr>
      <vt:lpstr>Solution</vt:lpstr>
      <vt:lpstr>Solution</vt:lpstr>
      <vt:lpstr>Shearing</vt:lpstr>
      <vt:lpstr>Shearing</vt:lpstr>
      <vt:lpstr>Shearing in X axis</vt:lpstr>
      <vt:lpstr>Slide 64</vt:lpstr>
      <vt:lpstr> Shearing in Y Axis-   </vt:lpstr>
      <vt:lpstr>Shearing in Z Axis- </vt:lpstr>
      <vt:lpstr>Example</vt:lpstr>
      <vt:lpstr>Shearing in X Axis- </vt:lpstr>
      <vt:lpstr>Slide 69</vt:lpstr>
      <vt:lpstr>Shearing in Y Axis- </vt:lpstr>
      <vt:lpstr>Slide 71</vt:lpstr>
      <vt:lpstr>Shearing in Z Axis- </vt:lpstr>
      <vt:lpstr>Slide 73</vt:lpstr>
      <vt:lpstr>Curve generation - cubic splines, Beziers, blending of curves- other  interpolation techniques</vt:lpstr>
      <vt:lpstr>Implicit Curves</vt:lpstr>
      <vt:lpstr>Explicit Curves </vt:lpstr>
      <vt:lpstr>Parametric Curves</vt:lpstr>
      <vt:lpstr>Bezier Curves</vt:lpstr>
      <vt:lpstr>Bezier Curves</vt:lpstr>
      <vt:lpstr>Properties of Bezier Curves</vt:lpstr>
      <vt:lpstr>Properties of Bezier Curves</vt:lpstr>
      <vt:lpstr>Properties of Bezier Curves</vt:lpstr>
      <vt:lpstr>Properties of Bezier Curves</vt:lpstr>
      <vt:lpstr>Cubic Bazier curve </vt:lpstr>
      <vt:lpstr>Cubic Bazier curve </vt:lpstr>
      <vt:lpstr>Slide 86</vt:lpstr>
      <vt:lpstr>Slide 87</vt:lpstr>
      <vt:lpstr>Slide 88</vt:lpstr>
      <vt:lpstr>Example</vt:lpstr>
      <vt:lpstr>Slide 90</vt:lpstr>
      <vt:lpstr>Slide 91</vt:lpstr>
      <vt:lpstr>Slide 92</vt:lpstr>
      <vt:lpstr>Slide 93</vt:lpstr>
      <vt:lpstr>Slide 94</vt:lpstr>
      <vt:lpstr>B-Spline Curves</vt:lpstr>
      <vt:lpstr>B-Spline Curves</vt:lpstr>
      <vt:lpstr>B-Spline Curves</vt:lpstr>
      <vt:lpstr>Properties of B-spline Curve</vt:lpstr>
      <vt:lpstr>Slide 99</vt:lpstr>
      <vt:lpstr>Shape description requirements</vt:lpstr>
      <vt:lpstr>Slide 101</vt:lpstr>
      <vt:lpstr>Slide 102</vt:lpstr>
      <vt:lpstr>Slide 103</vt:lpstr>
      <vt:lpstr>Slide 104</vt:lpstr>
      <vt:lpstr>Slide 105</vt:lpstr>
      <vt:lpstr>Slide 106</vt:lpstr>
      <vt:lpstr>Slide 107</vt:lpstr>
      <vt:lpstr>Slide 108</vt:lpstr>
      <vt:lpstr>Three dimensional concepts</vt:lpstr>
      <vt:lpstr>Parallel Projection </vt:lpstr>
      <vt:lpstr>Parallel Projection</vt:lpstr>
      <vt:lpstr>Perspective Projection</vt:lpstr>
      <vt:lpstr>Perspective Projection</vt:lpstr>
      <vt:lpstr>Depth Cueing</vt:lpstr>
      <vt:lpstr>Depth Cueing</vt:lpstr>
      <vt:lpstr>Visible Line and Surface Identification</vt:lpstr>
      <vt:lpstr>Visible Line and Surface Identification</vt:lpstr>
      <vt:lpstr>Surface Rendering</vt:lpstr>
      <vt:lpstr>Exploded and Cutaway Views</vt:lpstr>
      <vt:lpstr>FRACTALS</vt:lpstr>
      <vt:lpstr>FRACTALS</vt:lpstr>
      <vt:lpstr>FRACTALS</vt:lpstr>
      <vt:lpstr>Three common techniques for generating fractals</vt:lpstr>
      <vt:lpstr>Slide 124</vt:lpstr>
      <vt:lpstr>Slide 125</vt:lpstr>
      <vt:lpstr>Slide 126</vt:lpstr>
      <vt:lpstr>Slide 127</vt:lpstr>
      <vt:lpstr>Slide 128</vt:lpstr>
      <vt:lpstr>Generation of Fractals</vt:lpstr>
      <vt:lpstr>Geometric Fractals</vt:lpstr>
      <vt:lpstr>Geometric Fractals</vt:lpstr>
      <vt:lpstr>Geometric Fractals</vt:lpstr>
      <vt:lpstr>Strictly Self-Similar Fractals</vt:lpstr>
      <vt:lpstr>Strictly Self-Similar Fractals</vt:lpstr>
      <vt:lpstr>Cantor Set </vt:lpstr>
      <vt:lpstr>Cantor Set </vt:lpstr>
      <vt:lpstr>Koch Curve </vt:lpstr>
      <vt:lpstr>The Peano Curve and Fractal Curves </vt:lpstr>
      <vt:lpstr>Replacement rules</vt:lpstr>
      <vt:lpstr>Slide 140</vt:lpstr>
    </vt:vector>
  </TitlesOfParts>
  <Company>Callidus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Kiran</dc:creator>
  <cp:lastModifiedBy>Administrator</cp:lastModifiedBy>
  <cp:revision>340</cp:revision>
  <dcterms:created xsi:type="dcterms:W3CDTF">2020-07-28T06:21:21Z</dcterms:created>
  <dcterms:modified xsi:type="dcterms:W3CDTF">2020-10-10T21:13:53Z</dcterms:modified>
</cp:coreProperties>
</file>