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344" r:id="rId2"/>
    <p:sldId id="345" r:id="rId3"/>
    <p:sldId id="346" r:id="rId4"/>
    <p:sldId id="347" r:id="rId5"/>
    <p:sldId id="365" r:id="rId6"/>
    <p:sldId id="348" r:id="rId7"/>
    <p:sldId id="349" r:id="rId8"/>
    <p:sldId id="350" r:id="rId9"/>
    <p:sldId id="351" r:id="rId10"/>
    <p:sldId id="352" r:id="rId11"/>
    <p:sldId id="353" r:id="rId12"/>
    <p:sldId id="375" r:id="rId13"/>
    <p:sldId id="354" r:id="rId14"/>
    <p:sldId id="355" r:id="rId15"/>
    <p:sldId id="376" r:id="rId16"/>
    <p:sldId id="356" r:id="rId17"/>
    <p:sldId id="357" r:id="rId18"/>
    <p:sldId id="358" r:id="rId19"/>
    <p:sldId id="359" r:id="rId20"/>
    <p:sldId id="360" r:id="rId21"/>
    <p:sldId id="361" r:id="rId22"/>
    <p:sldId id="362" r:id="rId23"/>
    <p:sldId id="363" r:id="rId24"/>
    <p:sldId id="364" r:id="rId25"/>
    <p:sldId id="379" r:id="rId26"/>
    <p:sldId id="377" r:id="rId27"/>
    <p:sldId id="380" r:id="rId28"/>
    <p:sldId id="381" r:id="rId29"/>
    <p:sldId id="378" r:id="rId30"/>
    <p:sldId id="382" r:id="rId31"/>
    <p:sldId id="383" r:id="rId32"/>
    <p:sldId id="384" r:id="rId33"/>
    <p:sldId id="385" r:id="rId34"/>
    <p:sldId id="386" r:id="rId35"/>
    <p:sldId id="387" r:id="rId36"/>
    <p:sldId id="388" r:id="rId37"/>
    <p:sldId id="389" r:id="rId38"/>
    <p:sldId id="390" r:id="rId39"/>
    <p:sldId id="391" r:id="rId40"/>
    <p:sldId id="392" r:id="rId41"/>
    <p:sldId id="393"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7" r:id="rId56"/>
    <p:sldId id="408" r:id="rId57"/>
    <p:sldId id="409" r:id="rId58"/>
    <p:sldId id="410" r:id="rId59"/>
    <p:sldId id="411" r:id="rId60"/>
    <p:sldId id="412" r:id="rId61"/>
    <p:sldId id="413" r:id="rId62"/>
    <p:sldId id="414" r:id="rId63"/>
    <p:sldId id="419" r:id="rId64"/>
    <p:sldId id="420" r:id="rId65"/>
    <p:sldId id="422" r:id="rId66"/>
    <p:sldId id="423" r:id="rId67"/>
    <p:sldId id="424" r:id="rId68"/>
    <p:sldId id="421" r:id="rId69"/>
    <p:sldId id="416" r:id="rId70"/>
    <p:sldId id="417" r:id="rId71"/>
    <p:sldId id="435" r:id="rId72"/>
    <p:sldId id="418" r:id="rId73"/>
    <p:sldId id="436" r:id="rId74"/>
    <p:sldId id="425" r:id="rId75"/>
    <p:sldId id="426" r:id="rId76"/>
    <p:sldId id="437" r:id="rId77"/>
    <p:sldId id="428" r:id="rId78"/>
    <p:sldId id="429" r:id="rId79"/>
    <p:sldId id="427" r:id="rId80"/>
    <p:sldId id="430" r:id="rId81"/>
    <p:sldId id="431" r:id="rId82"/>
    <p:sldId id="438" r:id="rId83"/>
    <p:sldId id="432" r:id="rId84"/>
    <p:sldId id="433" r:id="rId85"/>
    <p:sldId id="434" r:id="rId86"/>
    <p:sldId id="439" r:id="rId87"/>
    <p:sldId id="440" r:id="rId88"/>
    <p:sldId id="441"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4" r:id="rId102"/>
    <p:sldId id="455" r:id="rId103"/>
    <p:sldId id="456"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4" d="100"/>
          <a:sy n="74" d="100"/>
        </p:scale>
        <p:origin x="-1690" y="-2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10/17/2020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dirty="0"/>
          </a:p>
        </p:txBody>
      </p:sp>
    </p:spTree>
    <p:extLst>
      <p:ext uri="{BB962C8B-B14F-4D97-AF65-F5344CB8AC3E}">
        <p14:creationId xmlns="" xmlns:p14="http://schemas.microsoft.com/office/powerpoint/2010/main" val="32061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C0ECE6-7491-4E7F-8CDF-0854FB1AC210}" type="datetime1">
              <a:rPr lang="en-US" smtClean="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693D0D-A8C0-4F83-BEB2-AE7BAD70D8F5}" type="datetime1">
              <a:rPr lang="en-US" smtClean="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0C2EA5-A951-4108-9D01-0CD0791CEB61}" type="datetime1">
              <a:rPr lang="en-US" smtClean="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B5868-C190-4279-8BE4-E599D5893FA2}" type="datetime1">
              <a:rPr lang="en-US" smtClean="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7A652-1F42-4FE8-9208-1549787A2377}" type="datetime1">
              <a:rPr lang="en-US" smtClean="0"/>
              <a:pPr/>
              <a:t>10/17/2020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CF2135-3050-4755-B71C-F6DDA682F1A3}" type="datetime1">
              <a:rPr lang="en-US" smtClean="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A128E9-F031-4CA1-A316-413114C33218}" type="datetime1">
              <a:rPr lang="en-US" smtClean="0"/>
              <a:pPr/>
              <a:t>10/17/2020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E96D5-69F2-415F-BC38-9201DF0623AD}" type="datetime1">
              <a:rPr lang="en-US" smtClean="0"/>
              <a:pPr/>
              <a:t>10/17/2020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51BBC-5C4E-42C2-97FC-7BB335A00B46}" type="datetime1">
              <a:rPr lang="en-US" smtClean="0"/>
              <a:pPr/>
              <a:t>10/17/2020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F62936-D2DB-44B2-98B3-A9A39DCAABEE}" type="datetime1">
              <a:rPr lang="en-US" smtClean="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AC4BC-D6D3-45FE-B143-F286C6D439EC}" type="datetime1">
              <a:rPr lang="en-US" smtClean="0"/>
              <a:pPr/>
              <a:t>10/17/2020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81000" t="2000" r="2000" b="7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9C68E-4778-4EF9-A162-3DC19BA4180E}" type="datetime1">
              <a:rPr lang="en-US" smtClean="0"/>
              <a:pPr/>
              <a:t>10/17/2020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B4298-E628-48C7-BDA3-B31837C1571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Computer Graphics And Multimedia Applications</a:t>
            </a:r>
            <a:r>
              <a:rPr lang="en-US" dirty="0" smtClean="0"/>
              <a:t/>
            </a:r>
            <a:br>
              <a:rPr lang="en-US" dirty="0" smtClean="0"/>
            </a:br>
            <a:r>
              <a:rPr lang="en-IN" b="1" dirty="0" smtClean="0"/>
              <a:t> SCS1302</a:t>
            </a:r>
            <a:endParaRPr lang="en-US" dirty="0"/>
          </a:p>
        </p:txBody>
      </p:sp>
      <p:sp>
        <p:nvSpPr>
          <p:cNvPr id="3" name="Subtitle 2"/>
          <p:cNvSpPr>
            <a:spLocks noGrp="1"/>
          </p:cNvSpPr>
          <p:nvPr>
            <p:ph type="subTitle" idx="1"/>
          </p:nvPr>
        </p:nvSpPr>
        <p:spPr/>
        <p:txBody>
          <a:bodyPr/>
          <a:lstStyle/>
          <a:p>
            <a:r>
              <a:rPr lang="en-US" dirty="0"/>
              <a:t>Unit </a:t>
            </a:r>
            <a:r>
              <a:rPr lang="en-US" dirty="0" smtClean="0"/>
              <a:t>4</a:t>
            </a: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Back-face detection</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810027" y="2362200"/>
            <a:ext cx="5014636" cy="3276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9F1B4298-E628-48C7-BDA3-B31837C15712}" type="slidenum">
              <a:rPr lang="en-US" smtClean="0"/>
              <a:pPr/>
              <a:t>10</a:t>
            </a:fld>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sz="2800" dirty="0" smtClean="0">
                <a:latin typeface="Times New Roman" pitchFamily="18" charset="0"/>
                <a:cs typeface="Times New Roman" pitchFamily="18" charset="0"/>
              </a:rPr>
              <a:t>The primary Y was chosen so that its </a:t>
            </a:r>
            <a:r>
              <a:rPr lang="en-US" sz="2800" dirty="0" err="1" smtClean="0">
                <a:latin typeface="Times New Roman" pitchFamily="18" charset="0"/>
                <a:cs typeface="Times New Roman" pitchFamily="18" charset="0"/>
              </a:rPr>
              <a:t>colour</a:t>
            </a:r>
            <a:r>
              <a:rPr lang="en-US" sz="2800" dirty="0" smtClean="0">
                <a:latin typeface="Times New Roman" pitchFamily="18" charset="0"/>
                <a:cs typeface="Times New Roman" pitchFamily="18" charset="0"/>
              </a:rPr>
              <a:t> matching function exactly matches the luminous-efficiency function for the human eye, given by the sum of the three curves in the below </a:t>
            </a:r>
            <a:r>
              <a:rPr lang="en-US" sz="2800" dirty="0" smtClean="0">
                <a:latin typeface="Times New Roman" pitchFamily="18" charset="0"/>
                <a:cs typeface="Times New Roman" pitchFamily="18" charset="0"/>
              </a:rPr>
              <a:t>figure</a:t>
            </a:r>
          </a:p>
          <a:p>
            <a:pPr algn="just"/>
            <a:r>
              <a:rPr lang="en-US" sz="2800" dirty="0" smtClean="0">
                <a:latin typeface="Times New Roman" pitchFamily="18" charset="0"/>
                <a:cs typeface="Times New Roman" pitchFamily="18" charset="0"/>
              </a:rPr>
              <a:t>The CIE Chromaticity Diagram showing all visible </a:t>
            </a:r>
            <a:r>
              <a:rPr lang="en-US" sz="2800" dirty="0" err="1" smtClean="0">
                <a:latin typeface="Times New Roman" pitchFamily="18" charset="0"/>
                <a:cs typeface="Times New Roman" pitchFamily="18" charset="0"/>
              </a:rPr>
              <a:t>colours</a:t>
            </a:r>
            <a:r>
              <a:rPr lang="en-US" sz="2800"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x and y are the </a:t>
            </a:r>
            <a:r>
              <a:rPr lang="en-US" sz="2800" dirty="0" err="1" smtClean="0">
                <a:latin typeface="Times New Roman" pitchFamily="18" charset="0"/>
                <a:cs typeface="Times New Roman" pitchFamily="18" charset="0"/>
              </a:rPr>
              <a:t>normalised</a:t>
            </a:r>
            <a:r>
              <a:rPr lang="en-US" sz="2800" dirty="0" smtClean="0">
                <a:latin typeface="Times New Roman" pitchFamily="18" charset="0"/>
                <a:cs typeface="Times New Roman" pitchFamily="18" charset="0"/>
              </a:rPr>
              <a:t> amounts of the X and Y primaries present, and hence z = 1 - x - y gives the amount of the Z primary required.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Chromaticity depends on dominant wavelength and saturation, and is independent of luminous energy</a:t>
            </a:r>
            <a:r>
              <a:rPr lang="en-US" sz="2800" dirty="0" smtClean="0">
                <a:latin typeface="Times New Roman" pitchFamily="18" charset="0"/>
                <a:cs typeface="Times New Roman" pitchFamily="18" charset="0"/>
              </a:rPr>
              <a:t>.</a:t>
            </a:r>
          </a:p>
          <a:p>
            <a:pPr algn="just"/>
            <a:r>
              <a:rPr lang="en-US" sz="2800" dirty="0" err="1" smtClean="0">
                <a:latin typeface="Times New Roman" pitchFamily="18" charset="0"/>
                <a:cs typeface="Times New Roman" pitchFamily="18" charset="0"/>
              </a:rPr>
              <a:t>Colours</a:t>
            </a:r>
            <a:r>
              <a:rPr lang="en-US" sz="2800" dirty="0" smtClean="0">
                <a:latin typeface="Times New Roman" pitchFamily="18" charset="0"/>
                <a:cs typeface="Times New Roman" pitchFamily="18" charset="0"/>
              </a:rPr>
              <a:t> with the same chromaticity, but different luminance all map to the same point within this region</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100</a:t>
            </a:fld>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ie.JPG"/>
          <p:cNvPicPr>
            <a:picLocks noGrp="1" noChangeAspect="1"/>
          </p:cNvPicPr>
          <p:nvPr>
            <p:ph idx="1"/>
          </p:nvPr>
        </p:nvPicPr>
        <p:blipFill>
          <a:blip r:embed="rId2"/>
          <a:stretch>
            <a:fillRect/>
          </a:stretch>
        </p:blipFill>
        <p:spPr>
          <a:xfrm>
            <a:off x="1462464" y="0"/>
            <a:ext cx="5547935" cy="6892568"/>
          </a:xfrm>
        </p:spPr>
      </p:pic>
      <p:sp>
        <p:nvSpPr>
          <p:cNvPr id="4" name="Slide Number Placeholder 3"/>
          <p:cNvSpPr>
            <a:spLocks noGrp="1"/>
          </p:cNvSpPr>
          <p:nvPr>
            <p:ph type="sldNum" sz="quarter" idx="12"/>
          </p:nvPr>
        </p:nvSpPr>
        <p:spPr/>
        <p:txBody>
          <a:bodyPr/>
          <a:lstStyle/>
          <a:p>
            <a:fld id="{9F1B4298-E628-48C7-BDA3-B31837C15712}" type="slidenum">
              <a:rPr lang="en-US" smtClean="0"/>
              <a:pPr/>
              <a:t>101</a:t>
            </a:fld>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smtClean="0">
                <a:latin typeface="Times New Roman" pitchFamily="18" charset="0"/>
                <a:cs typeface="Times New Roman" pitchFamily="18" charset="0"/>
              </a:rPr>
              <a:t>The pure </a:t>
            </a:r>
            <a:r>
              <a:rPr lang="en-US" dirty="0" err="1" smtClean="0">
                <a:latin typeface="Times New Roman" pitchFamily="18" charset="0"/>
                <a:cs typeface="Times New Roman" pitchFamily="18" charset="0"/>
              </a:rPr>
              <a:t>colours</a:t>
            </a:r>
            <a:r>
              <a:rPr lang="en-US" dirty="0" smtClean="0">
                <a:latin typeface="Times New Roman" pitchFamily="18" charset="0"/>
                <a:cs typeface="Times New Roman" pitchFamily="18" charset="0"/>
              </a:rPr>
              <a:t> of the spectrum lie on the curved part of the boundary, and a standard white light has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defined to be near (but not at) the point of equal energy x = y = z = 1/3.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Complementary </a:t>
            </a:r>
            <a:r>
              <a:rPr lang="en-US" dirty="0" err="1" smtClean="0">
                <a:latin typeface="Times New Roman" pitchFamily="18" charset="0"/>
                <a:cs typeface="Times New Roman" pitchFamily="18" charset="0"/>
              </a:rPr>
              <a:t>colours</a:t>
            </a:r>
            <a:r>
              <a:rPr lang="en-US" dirty="0" smtClean="0">
                <a:latin typeface="Times New Roman" pitchFamily="18" charset="0"/>
                <a:cs typeface="Times New Roman" pitchFamily="18" charset="0"/>
              </a:rPr>
              <a:t>, i.e. </a:t>
            </a:r>
            <a:r>
              <a:rPr lang="en-US" dirty="0" err="1" smtClean="0">
                <a:latin typeface="Times New Roman" pitchFamily="18" charset="0"/>
                <a:cs typeface="Times New Roman" pitchFamily="18" charset="0"/>
              </a:rPr>
              <a:t>colours</a:t>
            </a:r>
            <a:r>
              <a:rPr lang="en-US" dirty="0" smtClean="0">
                <a:latin typeface="Times New Roman" pitchFamily="18" charset="0"/>
                <a:cs typeface="Times New Roman" pitchFamily="18" charset="0"/>
              </a:rPr>
              <a:t> that add to give white, lie on the endpoints of a line through this point.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As illustrated in below figure, all the </a:t>
            </a:r>
            <a:r>
              <a:rPr lang="en-US" dirty="0" err="1" smtClean="0">
                <a:latin typeface="Times New Roman" pitchFamily="18" charset="0"/>
                <a:cs typeface="Times New Roman" pitchFamily="18" charset="0"/>
              </a:rPr>
              <a:t>colours</a:t>
            </a:r>
            <a:r>
              <a:rPr lang="en-US" dirty="0" smtClean="0">
                <a:latin typeface="Times New Roman" pitchFamily="18" charset="0"/>
                <a:cs typeface="Times New Roman" pitchFamily="18" charset="0"/>
              </a:rPr>
              <a:t> along any line in the chromaticity diagram may be obtained by mixing the </a:t>
            </a:r>
            <a:r>
              <a:rPr lang="en-US" dirty="0" err="1" smtClean="0">
                <a:latin typeface="Times New Roman" pitchFamily="18" charset="0"/>
                <a:cs typeface="Times New Roman" pitchFamily="18" charset="0"/>
              </a:rPr>
              <a:t>colours</a:t>
            </a:r>
            <a:r>
              <a:rPr lang="en-US" dirty="0" smtClean="0">
                <a:latin typeface="Times New Roman" pitchFamily="18" charset="0"/>
                <a:cs typeface="Times New Roman" pitchFamily="18" charset="0"/>
              </a:rPr>
              <a:t> on the end points of the line.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102</a:t>
            </a:fld>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i.JPG"/>
          <p:cNvPicPr>
            <a:picLocks noGrp="1" noChangeAspect="1"/>
          </p:cNvPicPr>
          <p:nvPr>
            <p:ph idx="1"/>
          </p:nvPr>
        </p:nvPicPr>
        <p:blipFill>
          <a:blip r:embed="rId2"/>
          <a:stretch>
            <a:fillRect/>
          </a:stretch>
        </p:blipFill>
        <p:spPr>
          <a:xfrm>
            <a:off x="2133600" y="228600"/>
            <a:ext cx="4343400" cy="4169664"/>
          </a:xfrm>
        </p:spPr>
      </p:pic>
      <p:sp>
        <p:nvSpPr>
          <p:cNvPr id="4" name="Slide Number Placeholder 3"/>
          <p:cNvSpPr>
            <a:spLocks noGrp="1"/>
          </p:cNvSpPr>
          <p:nvPr>
            <p:ph type="sldNum" sz="quarter" idx="12"/>
          </p:nvPr>
        </p:nvSpPr>
        <p:spPr/>
        <p:txBody>
          <a:bodyPr/>
          <a:lstStyle/>
          <a:p>
            <a:fld id="{9F1B4298-E628-48C7-BDA3-B31837C15712}" type="slidenum">
              <a:rPr lang="en-US" smtClean="0"/>
              <a:pPr/>
              <a:t>103</a:t>
            </a:fld>
            <a:endParaRPr lang="en-US" dirty="0"/>
          </a:p>
        </p:txBody>
      </p:sp>
      <p:sp>
        <p:nvSpPr>
          <p:cNvPr id="6" name="Rectangle 5"/>
          <p:cNvSpPr/>
          <p:nvPr/>
        </p:nvSpPr>
        <p:spPr>
          <a:xfrm>
            <a:off x="0" y="4495800"/>
            <a:ext cx="9144000" cy="646331"/>
          </a:xfrm>
          <a:prstGeom prst="rect">
            <a:avLst/>
          </a:prstGeom>
        </p:spPr>
        <p:txBody>
          <a:bodyPr wrap="square">
            <a:spAutoFit/>
          </a:bodyPr>
          <a:lstStyle/>
          <a:p>
            <a:r>
              <a:rPr lang="en-US" dirty="0" smtClean="0"/>
              <a:t>Mixing </a:t>
            </a:r>
            <a:r>
              <a:rPr lang="en-US" dirty="0" err="1" smtClean="0"/>
              <a:t>colours</a:t>
            </a:r>
            <a:r>
              <a:rPr lang="en-US" dirty="0" smtClean="0"/>
              <a:t> on the chromaticity diagram. All </a:t>
            </a:r>
            <a:r>
              <a:rPr lang="en-US" dirty="0" err="1" smtClean="0"/>
              <a:t>colours</a:t>
            </a:r>
            <a:r>
              <a:rPr lang="en-US" dirty="0" smtClean="0"/>
              <a:t> on the line IJ can be obtained by mixing </a:t>
            </a:r>
            <a:r>
              <a:rPr lang="en-US" dirty="0" err="1" smtClean="0"/>
              <a:t>colours</a:t>
            </a:r>
            <a:r>
              <a:rPr lang="en-US" dirty="0" smtClean="0"/>
              <a:t> I and J, and all </a:t>
            </a:r>
            <a:r>
              <a:rPr lang="en-US" dirty="0" err="1" smtClean="0"/>
              <a:t>colours</a:t>
            </a:r>
            <a:r>
              <a:rPr lang="en-US" dirty="0" smtClean="0"/>
              <a:t> in the triangle IJK can be obtained by mixing </a:t>
            </a:r>
            <a:r>
              <a:rPr lang="en-US" dirty="0" err="1" smtClean="0"/>
              <a:t>colours</a:t>
            </a:r>
            <a:r>
              <a:rPr lang="en-US" dirty="0" smtClean="0"/>
              <a:t> I, J and 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Depth buffer method or z-buffer 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It is an image-space approach. The basic idea is to test the Z-depth of each surface to determine the closest visible surface</a:t>
            </a:r>
          </a:p>
          <a:p>
            <a:pPr algn="just"/>
            <a:r>
              <a:rPr lang="en-US" dirty="0" smtClean="0">
                <a:latin typeface="Times New Roman" pitchFamily="18" charset="0"/>
                <a:cs typeface="Times New Roman" pitchFamily="18" charset="0"/>
              </a:rPr>
              <a:t>In this method each surface is processed separately one pixel position at a time across the surface. The depth values for a pixel are compared and the closest smallest  surface determines the color to be displayed in the frame buffer.</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 buffer</a:t>
            </a:r>
            <a:endParaRPr lang="en-US" dirty="0"/>
          </a:p>
        </p:txBody>
      </p:sp>
      <p:sp>
        <p:nvSpPr>
          <p:cNvPr id="3" name="Content Placeholder 2"/>
          <p:cNvSpPr>
            <a:spLocks noGrp="1"/>
          </p:cNvSpPr>
          <p:nvPr>
            <p:ph idx="1"/>
          </p:nvPr>
        </p:nvSpPr>
        <p:spPr/>
        <p:txBody>
          <a:bodyPr/>
          <a:lstStyle/>
          <a:p>
            <a:r>
              <a:rPr lang="en-US" b="1" dirty="0" smtClean="0"/>
              <a:t>Assign a z-value to each polygon and then display the one (pixel by pixel) that has the smallest value.</a:t>
            </a:r>
            <a:br>
              <a:rPr lang="en-US" b="1" dirty="0" smtClean="0"/>
            </a:br>
            <a:endParaRPr lang="en-US" b="1" dirty="0" smtClean="0"/>
          </a:p>
          <a:p>
            <a:pPr>
              <a:buNone/>
            </a:pP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Depth buffer method or z-buffer method</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latin typeface="Times New Roman" pitchFamily="18" charset="0"/>
                <a:cs typeface="Times New Roman" pitchFamily="18" charset="0"/>
              </a:rPr>
              <a:t>Depth buffer algorithm requires 2 arrays, </a:t>
            </a:r>
            <a:r>
              <a:rPr lang="en-US" b="1" dirty="0" smtClean="0">
                <a:latin typeface="Times New Roman" pitchFamily="18" charset="0"/>
                <a:cs typeface="Times New Roman" pitchFamily="18" charset="0"/>
              </a:rPr>
              <a:t>intensity and depth </a:t>
            </a:r>
            <a:r>
              <a:rPr lang="en-US" dirty="0" smtClean="0">
                <a:latin typeface="Times New Roman" pitchFamily="18" charset="0"/>
                <a:cs typeface="Times New Roman" pitchFamily="18" charset="0"/>
              </a:rPr>
              <a:t>each of which is indexed by pixel coordinates (x, y).</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is applied very efficiently on surfaces of polygon. Surfaces can be processed in any order. To override the closer polygons from the far ones, two buffers named </a:t>
            </a:r>
            <a:r>
              <a:rPr lang="en-US" b="1" dirty="0" smtClean="0">
                <a:latin typeface="Times New Roman" pitchFamily="18" charset="0"/>
                <a:cs typeface="Times New Roman" pitchFamily="18" charset="0"/>
              </a:rPr>
              <a:t>frame buffer</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depth buffer,</a:t>
            </a:r>
            <a:r>
              <a:rPr lang="en-US" dirty="0" smtClean="0">
                <a:latin typeface="Times New Roman" pitchFamily="18" charset="0"/>
                <a:cs typeface="Times New Roman" pitchFamily="18" charset="0"/>
              </a:rPr>
              <a:t> are used.</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Depth buffer</a:t>
            </a:r>
            <a:r>
              <a:rPr lang="en-US" dirty="0" smtClean="0">
                <a:latin typeface="Times New Roman" pitchFamily="18" charset="0"/>
                <a:cs typeface="Times New Roman" pitchFamily="18" charset="0"/>
              </a:rPr>
              <a:t> is used to store depth values for </a:t>
            </a:r>
            <a:r>
              <a:rPr lang="en-US" dirty="0" err="1" smtClean="0">
                <a:latin typeface="Times New Roman" pitchFamily="18" charset="0"/>
                <a:cs typeface="Times New Roman" pitchFamily="18" charset="0"/>
              </a:rPr>
              <a:t>x,y</a:t>
            </a:r>
            <a:r>
              <a:rPr lang="en-US" dirty="0" smtClean="0">
                <a:latin typeface="Times New Roman" pitchFamily="18" charset="0"/>
                <a:cs typeface="Times New Roman" pitchFamily="18" charset="0"/>
              </a:rPr>
              <a:t> position, as surfaces are processed 0≤depth≤1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frame buffer</a:t>
            </a:r>
            <a:r>
              <a:rPr lang="en-US" dirty="0" smtClean="0">
                <a:latin typeface="Times New Roman" pitchFamily="18" charset="0"/>
                <a:cs typeface="Times New Roman" pitchFamily="18" charset="0"/>
              </a:rPr>
              <a:t> is used to store the intensity value of color value at each position </a:t>
            </a:r>
            <a:r>
              <a:rPr lang="en-US" dirty="0" err="1" smtClean="0">
                <a:latin typeface="Times New Roman" pitchFamily="18" charset="0"/>
                <a:cs typeface="Times New Roman" pitchFamily="18" charset="0"/>
              </a:rPr>
              <a:t>x,yx,y</a:t>
            </a: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z-coordinates are usually normalized to the range [0, 1]. The 0 value for z-coordinate indicates back clipping pane and 1 value for z-coordinates indicates front clipping pane</a:t>
            </a:r>
          </a:p>
        </p:txBody>
      </p:sp>
      <p:sp>
        <p:nvSpPr>
          <p:cNvPr id="4" name="Slide Number Placeholder 3"/>
          <p:cNvSpPr>
            <a:spLocks noGrp="1"/>
          </p:cNvSpPr>
          <p:nvPr>
            <p:ph type="sldNum" sz="quarter" idx="12"/>
          </p:nvPr>
        </p:nvSpPr>
        <p:spPr/>
        <p:txBody>
          <a:bodyPr/>
          <a:lstStyle/>
          <a:p>
            <a:fld id="{9F1B4298-E628-48C7-BDA3-B31837C15712}"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Algorithm</a:t>
            </a:r>
            <a:endParaRPr lang="en-US"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1524000" y="1396476"/>
            <a:ext cx="5844266" cy="47296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9F1B4298-E628-48C7-BDA3-B31837C15712}"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If z &gt; depth [x, y], this polygon is closer to the observer than others already recorded for this pixel. </a:t>
            </a:r>
          </a:p>
          <a:p>
            <a:r>
              <a:rPr lang="en-US" dirty="0" smtClean="0"/>
              <a:t>In this case, set depth [x, y] to z and intensity [x, y] to a value corresponding to polygon's shading. </a:t>
            </a:r>
          </a:p>
          <a:p>
            <a:r>
              <a:rPr lang="en-US" dirty="0" smtClean="0"/>
              <a:t>If instead z &lt; depth [x, y], the polygon already recorded at (x, y) lies closer to the observer than does this new polygon, and no action is taken.</a:t>
            </a: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Depth buffer method or z-buffer method</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latin typeface="Times New Roman" pitchFamily="18" charset="0"/>
                <a:cs typeface="Times New Roman" pitchFamily="18" charset="0"/>
              </a:rPr>
              <a:t>Advantages</a:t>
            </a:r>
          </a:p>
          <a:p>
            <a:r>
              <a:rPr lang="en-US" dirty="0" smtClean="0">
                <a:latin typeface="Times New Roman" pitchFamily="18" charset="0"/>
                <a:cs typeface="Times New Roman" pitchFamily="18" charset="0"/>
              </a:rPr>
              <a:t>It is easy to implement.</a:t>
            </a:r>
          </a:p>
          <a:p>
            <a:r>
              <a:rPr lang="en-US" dirty="0" smtClean="0">
                <a:latin typeface="Times New Roman" pitchFamily="18" charset="0"/>
                <a:cs typeface="Times New Roman" pitchFamily="18" charset="0"/>
              </a:rPr>
              <a:t>It reduces the speed problem if implemented in hardware.</a:t>
            </a:r>
          </a:p>
          <a:p>
            <a:r>
              <a:rPr lang="en-US" dirty="0" smtClean="0">
                <a:latin typeface="Times New Roman" pitchFamily="18" charset="0"/>
                <a:cs typeface="Times New Roman" pitchFamily="18" charset="0"/>
              </a:rPr>
              <a:t>It processes one object at a time.</a:t>
            </a:r>
          </a:p>
          <a:p>
            <a:pPr>
              <a:buNone/>
            </a:pPr>
            <a:r>
              <a:rPr lang="en-US" b="1" dirty="0" smtClean="0">
                <a:latin typeface="Times New Roman" pitchFamily="18" charset="0"/>
                <a:cs typeface="Times New Roman" pitchFamily="18" charset="0"/>
              </a:rPr>
              <a:t>Disadvantages</a:t>
            </a:r>
          </a:p>
          <a:p>
            <a:r>
              <a:rPr lang="en-US" dirty="0" smtClean="0">
                <a:latin typeface="Times New Roman" pitchFamily="18" charset="0"/>
                <a:cs typeface="Times New Roman" pitchFamily="18" charset="0"/>
              </a:rPr>
              <a:t>It requires large memory.</a:t>
            </a:r>
          </a:p>
          <a:p>
            <a:r>
              <a:rPr lang="en-US" dirty="0" smtClean="0">
                <a:latin typeface="Times New Roman" pitchFamily="18" charset="0"/>
                <a:cs typeface="Times New Roman" pitchFamily="18" charset="0"/>
              </a:rPr>
              <a:t>It is time consuming process.</a:t>
            </a:r>
          </a:p>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A-buffer Method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Extension of Depth-buffer -&gt; accumulation buffer(A-Buffer)</a:t>
            </a:r>
          </a:p>
          <a:p>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Antialiased</a:t>
            </a:r>
            <a:r>
              <a:rPr lang="en-US" dirty="0" smtClean="0">
                <a:latin typeface="Times New Roman" pitchFamily="18" charset="0"/>
                <a:cs typeface="Times New Roman" pitchFamily="18" charset="0"/>
              </a:rPr>
              <a:t>, Area-averaged, Accumulation – Buffer.</a:t>
            </a:r>
          </a:p>
          <a:p>
            <a:r>
              <a:rPr lang="en-US" dirty="0" smtClean="0">
                <a:latin typeface="Times New Roman" pitchFamily="18" charset="0"/>
                <a:cs typeface="Times New Roman" pitchFamily="18" charset="0"/>
              </a:rPr>
              <a:t>Drawback of Depth-buffer-can find one visible surface at each pixel position. Cannot accumulate intensity values for more than one surface. Each buffer position can reference a linked-list of surfaces.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A-buffer Method</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latin typeface="Times New Roman" pitchFamily="18" charset="0"/>
                <a:cs typeface="Times New Roman" pitchFamily="18" charset="0"/>
              </a:rPr>
              <a:t>Each position has 2 fields.</a:t>
            </a:r>
          </a:p>
          <a:p>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Depth field </a:t>
            </a:r>
            <a:r>
              <a:rPr lang="en-US" dirty="0" smtClean="0">
                <a:latin typeface="Times New Roman" pitchFamily="18" charset="0"/>
                <a:cs typeface="Times New Roman" pitchFamily="18" charset="0"/>
              </a:rPr>
              <a:t>– stores a positive or negative real number</a:t>
            </a:r>
          </a:p>
          <a:p>
            <a:r>
              <a:rPr lang="en-US" b="1" dirty="0" smtClean="0">
                <a:latin typeface="Times New Roman" pitchFamily="18" charset="0"/>
                <a:cs typeface="Times New Roman" pitchFamily="18" charset="0"/>
              </a:rPr>
              <a:t> Intensity field- </a:t>
            </a:r>
            <a:r>
              <a:rPr lang="en-US" dirty="0" smtClean="0">
                <a:latin typeface="Times New Roman" pitchFamily="18" charset="0"/>
                <a:cs typeface="Times New Roman" pitchFamily="18" charset="0"/>
              </a:rPr>
              <a:t>stores surface intensity information or a pointer value.</a:t>
            </a:r>
          </a:p>
          <a:p>
            <a:r>
              <a:rPr lang="en-US" dirty="0" smtClean="0">
                <a:latin typeface="Times New Roman" pitchFamily="18" charset="0"/>
                <a:cs typeface="Times New Roman" pitchFamily="18" charset="0"/>
              </a:rPr>
              <a:t>If depth is &gt;= 0(single surface), then the surface data field stores the depth of that pixel position as before</a:t>
            </a:r>
          </a:p>
          <a:p>
            <a:r>
              <a:rPr lang="en-US" dirty="0" smtClean="0">
                <a:latin typeface="Times New Roman" pitchFamily="18" charset="0"/>
                <a:cs typeface="Times New Roman" pitchFamily="18" charset="0"/>
              </a:rPr>
              <a:t> If depth &lt; 0 (multiple surfaces)then the data filed stores a pointer to a linked list of surface data.</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A-buffer Method</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066800" y="1828800"/>
            <a:ext cx="5943600" cy="1981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9F1B4298-E628-48C7-BDA3-B31837C15712}"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VISIBLE SURFACE DETECTION METHODS</a:t>
            </a: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When we view a picture containing non-transparent objects and surfaces, then we cannot see those objects from view which are behind from objects closer to eye. We must remove these hidden surfaces to get a realistic screen image. The identification and removal of these surfaces is called </a:t>
            </a:r>
            <a:r>
              <a:rPr lang="en-US" b="1" dirty="0" smtClean="0">
                <a:latin typeface="Times New Roman" pitchFamily="18" charset="0"/>
                <a:cs typeface="Times New Roman" pitchFamily="18" charset="0"/>
              </a:rPr>
              <a:t>Hidden-surface problem</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Scan-Line Method</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It is an image-space method to identify visible surface.</a:t>
            </a:r>
          </a:p>
          <a:p>
            <a:r>
              <a:rPr lang="en-US" dirty="0" smtClean="0">
                <a:latin typeface="Times New Roman" pitchFamily="18" charset="0"/>
                <a:cs typeface="Times New Roman" pitchFamily="18" charset="0"/>
              </a:rPr>
              <a:t>This method has a depth information for only single scan-line.</a:t>
            </a:r>
          </a:p>
          <a:p>
            <a:r>
              <a:rPr lang="en-US" dirty="0" smtClean="0">
                <a:latin typeface="Times New Roman" pitchFamily="18" charset="0"/>
                <a:cs typeface="Times New Roman" pitchFamily="18" charset="0"/>
              </a:rPr>
              <a:t>In order to require one scan-line of depth values, we must group and process all polygons intersecting a given scan-line at the same time before processing the next scan-line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Scan-Line Method</a:t>
            </a:r>
            <a:endParaRPr lang="en-US" dirty="0"/>
          </a:p>
        </p:txBody>
      </p:sp>
      <p:sp>
        <p:nvSpPr>
          <p:cNvPr id="3" name="Content Placeholder 2"/>
          <p:cNvSpPr>
            <a:spLocks noGrp="1"/>
          </p:cNvSpPr>
          <p:nvPr>
            <p:ph idx="1"/>
          </p:nvPr>
        </p:nvSpPr>
        <p:spPr/>
        <p:txBody>
          <a:bodyPr>
            <a:noAutofit/>
          </a:bodyPr>
          <a:lstStyle/>
          <a:p>
            <a:pPr algn="just"/>
            <a:r>
              <a:rPr lang="en-US" dirty="0" smtClean="0">
                <a:latin typeface="Times New Roman" pitchFamily="18" charset="0"/>
                <a:cs typeface="Times New Roman" pitchFamily="18" charset="0"/>
              </a:rPr>
              <a:t>Two important tables, </a:t>
            </a:r>
            <a:r>
              <a:rPr lang="en-US" b="1" dirty="0" smtClean="0">
                <a:latin typeface="Times New Roman" pitchFamily="18" charset="0"/>
                <a:cs typeface="Times New Roman" pitchFamily="18" charset="0"/>
              </a:rPr>
              <a:t>edge table</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polygon table,</a:t>
            </a:r>
            <a:r>
              <a:rPr lang="en-US" dirty="0" smtClean="0">
                <a:latin typeface="Times New Roman" pitchFamily="18" charset="0"/>
                <a:cs typeface="Times New Roman" pitchFamily="18" charset="0"/>
              </a:rPr>
              <a:t> are maintained for this.</a:t>
            </a:r>
          </a:p>
          <a:p>
            <a:pPr algn="just"/>
            <a:r>
              <a:rPr lang="en-US" b="1" dirty="0" smtClean="0">
                <a:latin typeface="Times New Roman" pitchFamily="18" charset="0"/>
                <a:cs typeface="Times New Roman" pitchFamily="18" charset="0"/>
              </a:rPr>
              <a:t>The Edge Table</a:t>
            </a:r>
            <a:r>
              <a:rPr lang="en-US" dirty="0" smtClean="0">
                <a:latin typeface="Times New Roman" pitchFamily="18" charset="0"/>
                <a:cs typeface="Times New Roman" pitchFamily="18" charset="0"/>
              </a:rPr>
              <a:t> − It contains coordinate endpoints of each line in the scene, the inverse slope of each line, and pointers into the polygon table to connect edges to surfaces.</a:t>
            </a:r>
          </a:p>
          <a:p>
            <a:pPr algn="just"/>
            <a:r>
              <a:rPr lang="en-US" b="1" dirty="0" smtClean="0">
                <a:latin typeface="Times New Roman" pitchFamily="18" charset="0"/>
                <a:cs typeface="Times New Roman" pitchFamily="18" charset="0"/>
              </a:rPr>
              <a:t>The Polygon Table</a:t>
            </a:r>
            <a:r>
              <a:rPr lang="en-US" dirty="0" smtClean="0">
                <a:latin typeface="Times New Roman" pitchFamily="18" charset="0"/>
                <a:cs typeface="Times New Roman" pitchFamily="18" charset="0"/>
              </a:rPr>
              <a:t> − It contains the plane coefficients, surface material properties, other surface data, and may be pointers to the edge table.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Scan-Line Method</a:t>
            </a: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190" y="2438400"/>
            <a:ext cx="6282148" cy="279638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9F1B4298-E628-48C7-BDA3-B31837C15712}"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Scan-Line Method</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facilitate the search for surfaces crossing a given scan-line, an </a:t>
            </a:r>
            <a:r>
              <a:rPr lang="en-US" b="1" dirty="0" smtClean="0">
                <a:latin typeface="Times New Roman" pitchFamily="18" charset="0"/>
                <a:cs typeface="Times New Roman" pitchFamily="18" charset="0"/>
              </a:rPr>
              <a:t>active list of edges </a:t>
            </a:r>
            <a:r>
              <a:rPr lang="en-US" dirty="0" smtClean="0">
                <a:latin typeface="Times New Roman" pitchFamily="18" charset="0"/>
                <a:cs typeface="Times New Roman" pitchFamily="18" charset="0"/>
              </a:rPr>
              <a:t>is formed. It is stored in an </a:t>
            </a:r>
            <a:r>
              <a:rPr lang="en-US" b="1" dirty="0" smtClean="0">
                <a:latin typeface="Times New Roman" pitchFamily="18" charset="0"/>
                <a:cs typeface="Times New Roman" pitchFamily="18" charset="0"/>
              </a:rPr>
              <a:t>active edge table </a:t>
            </a:r>
            <a:r>
              <a:rPr lang="en-US" b="1" i="1" dirty="0" smtClean="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active list stores only those edges that cross the scan-line in order of increasing x.</a:t>
            </a:r>
          </a:p>
          <a:p>
            <a:r>
              <a:rPr lang="en-US" dirty="0" smtClean="0">
                <a:latin typeface="Times New Roman" pitchFamily="18" charset="0"/>
                <a:cs typeface="Times New Roman" pitchFamily="18" charset="0"/>
              </a:rPr>
              <a:t>Also a </a:t>
            </a:r>
            <a:r>
              <a:rPr lang="en-US" b="1" dirty="0" smtClean="0">
                <a:latin typeface="Times New Roman" pitchFamily="18" charset="0"/>
                <a:cs typeface="Times New Roman" pitchFamily="18" charset="0"/>
              </a:rPr>
              <a:t>flag</a:t>
            </a:r>
            <a:r>
              <a:rPr lang="en-US" dirty="0" smtClean="0">
                <a:latin typeface="Times New Roman" pitchFamily="18" charset="0"/>
                <a:cs typeface="Times New Roman" pitchFamily="18" charset="0"/>
              </a:rPr>
              <a:t> is set for each surface to indicate whether a position along a scan-line is either inside or outside the surface.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Scan-Line Method</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Pixel positions across each scan-line are processed from left to right.</a:t>
            </a:r>
          </a:p>
          <a:p>
            <a:r>
              <a:rPr lang="en-US" dirty="0" smtClean="0">
                <a:latin typeface="Times New Roman" pitchFamily="18" charset="0"/>
                <a:cs typeface="Times New Roman" pitchFamily="18" charset="0"/>
              </a:rPr>
              <a:t>You only need to perform depth calculations when multiple surfaces have their flags turned on at a certain scan-line position</a:t>
            </a:r>
            <a:r>
              <a:rPr lang="en-US" dirty="0" smtClean="0"/>
              <a:t>.</a:t>
            </a: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274638"/>
            <a:ext cx="8229600" cy="715962"/>
          </a:xfrm>
        </p:spPr>
        <p:txBody>
          <a:bodyPr>
            <a:normAutofit fontScale="90000"/>
          </a:bodyPr>
          <a:lstStyle/>
          <a:p>
            <a:r>
              <a:rPr lang="en-US" dirty="0"/>
              <a:t>A Painter's Algorithm</a:t>
            </a:r>
          </a:p>
        </p:txBody>
      </p:sp>
      <p:sp>
        <p:nvSpPr>
          <p:cNvPr id="141315" name="Rectangle 3"/>
          <p:cNvSpPr>
            <a:spLocks noGrp="1" noChangeArrowheads="1"/>
          </p:cNvSpPr>
          <p:nvPr>
            <p:ph type="body" idx="1"/>
          </p:nvPr>
        </p:nvSpPr>
        <p:spPr>
          <a:xfrm>
            <a:off x="457200" y="1219200"/>
            <a:ext cx="8229600" cy="4906963"/>
          </a:xfrm>
        </p:spPr>
        <p:txBody>
          <a:bodyPr>
            <a:normAutofit/>
          </a:bodyPr>
          <a:lstStyle/>
          <a:p>
            <a:pPr algn="just"/>
            <a:r>
              <a:rPr lang="en-US" sz="2000" dirty="0">
                <a:latin typeface="Times New Roman" pitchFamily="18" charset="0"/>
                <a:cs typeface="Times New Roman" pitchFamily="18" charset="0"/>
              </a:rPr>
              <a:t>The painter's algorithm, sometimes called depth-sorting, gets its name from the process which an artist renders a scene using oil paints. First, the artist will paint the background colors of the sky and ground. Next, the most distant objects are painted, then the nearer objects, and so forth. Note that oil paints are basically opaque, thus each sequential layer completely obscures the layer that its covers.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very similar technique can be used for rendering objects in a three-dimensional scene. First, the list of surfaces are sorted according to their distance from the viewpoint. The objects are then painted from back-to-front.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While </a:t>
            </a:r>
            <a:r>
              <a:rPr lang="en-US" sz="2000" dirty="0">
                <a:latin typeface="Times New Roman" pitchFamily="18" charset="0"/>
                <a:cs typeface="Times New Roman" pitchFamily="18" charset="0"/>
              </a:rPr>
              <a:t>this algorithm seems simple there are many subtleties. The first issue is which depth-value do you sort by? In general a primitive is not entirely at a single depth. Therefore, we must choose some point on the primitive to sort by.</a:t>
            </a:r>
            <a:r>
              <a:rPr lang="en-US" dirty="0">
                <a:latin typeface="Times New Roman" pitchFamily="18" charset="0"/>
                <a:cs typeface="Times New Roman" pitchFamily="18" charset="0"/>
              </a:rPr>
              <a:t> </a:t>
            </a:r>
          </a:p>
        </p:txBody>
      </p:sp>
      <p:pic>
        <p:nvPicPr>
          <p:cNvPr id="141316" name="Picture 4" descr="E:\F00_6837\Lecture14\painter.gif"/>
          <p:cNvPicPr>
            <a:picLocks noChangeAspect="1" noChangeArrowheads="1"/>
          </p:cNvPicPr>
          <p:nvPr/>
        </p:nvPicPr>
        <p:blipFill>
          <a:blip r:embed="rId2"/>
          <a:srcRect/>
          <a:stretch>
            <a:fillRect/>
          </a:stretch>
        </p:blipFill>
        <p:spPr bwMode="auto">
          <a:xfrm>
            <a:off x="6019800" y="5334000"/>
            <a:ext cx="1809750" cy="2000250"/>
          </a:xfrm>
          <a:prstGeom prst="rect">
            <a:avLst/>
          </a:prstGeom>
          <a:noFill/>
        </p:spPr>
      </p:pic>
      <p:sp>
        <p:nvSpPr>
          <p:cNvPr id="7" name="Slide Number Placeholder 6"/>
          <p:cNvSpPr>
            <a:spLocks noGrp="1"/>
          </p:cNvSpPr>
          <p:nvPr>
            <p:ph type="sldNum" sz="quarter" idx="12"/>
          </p:nvPr>
        </p:nvSpPr>
        <p:spPr/>
        <p:txBody>
          <a:bodyPr/>
          <a:lstStyle/>
          <a:p>
            <a:fld id="{9F1B4298-E628-48C7-BDA3-B31837C15712}"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Depth- sorting or painter’s algorithm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Sort the objects by distance from the viewer. </a:t>
            </a:r>
          </a:p>
          <a:p>
            <a:r>
              <a:rPr lang="en-US" dirty="0" smtClean="0"/>
              <a:t>Draw objects in order from farthest to nearest. </a:t>
            </a:r>
          </a:p>
          <a:p>
            <a:r>
              <a:rPr lang="en-US" dirty="0" smtClean="0"/>
              <a:t>Nearer objects will “overwrite” farther ones</a:t>
            </a:r>
          </a:p>
          <a:p>
            <a:r>
              <a:rPr lang="en-US" dirty="0" smtClean="0"/>
              <a:t>If 2 objects DO overlap</a:t>
            </a:r>
          </a:p>
          <a:p>
            <a:r>
              <a:rPr lang="en-US" dirty="0" smtClean="0"/>
              <a:t>Need to find a plane to split one polygon by so that each new polygon is entirely in front of or entirely behind the other</a:t>
            </a:r>
          </a:p>
          <a:p>
            <a:r>
              <a:rPr lang="en-US" dirty="0" smtClean="0"/>
              <a:t>Polygons may actually intersect, so then need to split each polygon by other.</a:t>
            </a: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painter’s algorithm</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r>
              <a:rPr lang="en-US" b="1" dirty="0" smtClean="0"/>
              <a:t>Step1:</a:t>
            </a:r>
            <a:r>
              <a:rPr lang="en-US" dirty="0" smtClean="0"/>
              <a:t> Start Algorithm</a:t>
            </a:r>
          </a:p>
          <a:p>
            <a:r>
              <a:rPr lang="en-US" b="1" dirty="0" smtClean="0"/>
              <a:t>Step2:</a:t>
            </a:r>
            <a:r>
              <a:rPr lang="en-US" dirty="0" smtClean="0"/>
              <a:t> Sort all polygons by z value keep the largest value of z first.</a:t>
            </a:r>
          </a:p>
          <a:p>
            <a:r>
              <a:rPr lang="en-US" b="1" dirty="0" smtClean="0"/>
              <a:t>Step3:</a:t>
            </a:r>
            <a:r>
              <a:rPr lang="en-US" dirty="0" smtClean="0"/>
              <a:t> Scan converts polygons in this order.</a:t>
            </a:r>
            <a:br>
              <a:rPr lang="en-US" dirty="0" smtClean="0"/>
            </a:br>
            <a:r>
              <a:rPr lang="en-US" dirty="0" smtClean="0"/>
              <a:t>                Test is applied</a:t>
            </a:r>
          </a:p>
          <a:p>
            <a:r>
              <a:rPr lang="en-US" dirty="0" smtClean="0"/>
              <a:t>Does A is behind and non-overlapping B in the dimension of Z as shown in fig (a)</a:t>
            </a:r>
          </a:p>
          <a:p>
            <a:r>
              <a:rPr lang="en-US" dirty="0" smtClean="0"/>
              <a:t>Does A is behind B in z and no overlapping in x or y as shown in fig (b)</a:t>
            </a:r>
          </a:p>
          <a:p>
            <a:r>
              <a:rPr lang="en-US" dirty="0" smtClean="0"/>
              <a:t>If A is behind B in Z and totally outside B with respect to view plane as shown in fig (c)</a:t>
            </a:r>
          </a:p>
          <a:p>
            <a:r>
              <a:rPr lang="en-US" dirty="0" smtClean="0"/>
              <a:t>If A is behind B in Z and B is totally inside A with respect to view plane as shown in fig (d)</a:t>
            </a:r>
          </a:p>
          <a:p>
            <a:pPr>
              <a:buNone/>
            </a:pPr>
            <a:endParaRPr lang="en-US" dirty="0" smtClean="0"/>
          </a:p>
          <a:p>
            <a:r>
              <a:rPr lang="en-US" dirty="0" smtClean="0"/>
              <a:t>The success of any test with single overlapping polygon allows F to be painted.</a:t>
            </a:r>
          </a:p>
          <a:p>
            <a:pPr>
              <a:buNone/>
            </a:pP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uter-graphics-painter-algorithm2.png"/>
          <p:cNvPicPr>
            <a:picLocks noChangeAspect="1"/>
          </p:cNvPicPr>
          <p:nvPr/>
        </p:nvPicPr>
        <p:blipFill>
          <a:blip r:embed="rId2"/>
          <a:stretch>
            <a:fillRect/>
          </a:stretch>
        </p:blipFill>
        <p:spPr>
          <a:xfrm>
            <a:off x="457200" y="161468"/>
            <a:ext cx="7225147" cy="6535063"/>
          </a:xfrm>
          <a:prstGeom prst="rect">
            <a:avLst/>
          </a:prstGeom>
        </p:spPr>
      </p:pic>
      <p:sp>
        <p:nvSpPr>
          <p:cNvPr id="3" name="Slide Number Placeholder 2"/>
          <p:cNvSpPr>
            <a:spLocks noGrp="1"/>
          </p:cNvSpPr>
          <p:nvPr>
            <p:ph type="sldNum" sz="quarter" idx="12"/>
          </p:nvPr>
        </p:nvSpPr>
        <p:spPr/>
        <p:txBody>
          <a:bodyPr/>
          <a:lstStyle/>
          <a:p>
            <a:fld id="{9F1B4298-E628-48C7-BDA3-B31837C15712}"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inter.PNG"/>
          <p:cNvPicPr>
            <a:picLocks noGrp="1" noChangeAspect="1"/>
          </p:cNvPicPr>
          <p:nvPr>
            <p:ph idx="1"/>
          </p:nvPr>
        </p:nvPicPr>
        <p:blipFill>
          <a:blip r:embed="rId2"/>
          <a:stretch>
            <a:fillRect/>
          </a:stretch>
        </p:blipFill>
        <p:spPr>
          <a:xfrm>
            <a:off x="248164" y="1981200"/>
            <a:ext cx="8753444" cy="3810000"/>
          </a:xfrm>
        </p:spPr>
      </p:pic>
      <p:sp>
        <p:nvSpPr>
          <p:cNvPr id="3" name="Slide Number Placeholder 2"/>
          <p:cNvSpPr>
            <a:spLocks noGrp="1"/>
          </p:cNvSpPr>
          <p:nvPr>
            <p:ph type="sldNum" sz="quarter" idx="12"/>
          </p:nvPr>
        </p:nvSpPr>
        <p:spPr/>
        <p:txBody>
          <a:bodyPr/>
          <a:lstStyle/>
          <a:p>
            <a:fld id="{9F1B4298-E628-48C7-BDA3-B31837C15712}" type="slidenum">
              <a:rPr lang="en-US" smtClean="0"/>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VISIBLE SURFACE DETECTION METHODS</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latin typeface="Times New Roman" pitchFamily="18" charset="0"/>
                <a:cs typeface="Times New Roman" pitchFamily="18" charset="0"/>
              </a:rPr>
              <a:t>Why we need visible space detection</a:t>
            </a:r>
          </a:p>
          <a:p>
            <a:pPr algn="just"/>
            <a:r>
              <a:rPr lang="en-US" dirty="0" smtClean="0">
                <a:latin typeface="Times New Roman" pitchFamily="18" charset="0"/>
                <a:cs typeface="Times New Roman" pitchFamily="18" charset="0"/>
              </a:rPr>
              <a:t>To generate realistic graphics displays.</a:t>
            </a:r>
          </a:p>
          <a:p>
            <a:pPr algn="just"/>
            <a:r>
              <a:rPr lang="en-US" dirty="0" smtClean="0">
                <a:latin typeface="Times New Roman" pitchFamily="18" charset="0"/>
                <a:cs typeface="Times New Roman" pitchFamily="18" charset="0"/>
              </a:rPr>
              <a:t> To determine what is visible within a scene from a chosen viewing position.</a:t>
            </a:r>
          </a:p>
          <a:p>
            <a:pPr algn="just"/>
            <a:r>
              <a:rPr lang="en-US" dirty="0" smtClean="0">
                <a:latin typeface="Times New Roman" pitchFamily="18" charset="0"/>
                <a:cs typeface="Times New Roman" pitchFamily="18" charset="0"/>
              </a:rPr>
              <a:t> For 3D worlds, this is known as visible surface detection or hidden surface elimination.</a:t>
            </a:r>
          </a:p>
          <a:p>
            <a:pPr algn="just">
              <a:buNone/>
            </a:pPr>
            <a:r>
              <a:rPr lang="en-US" dirty="0" smtClean="0">
                <a:latin typeface="Times New Roman" pitchFamily="18" charset="0"/>
                <a:cs typeface="Times New Roman" pitchFamily="18" charset="0"/>
              </a:rPr>
              <a:t> So many methods and algorithms are available.</a:t>
            </a:r>
          </a:p>
          <a:p>
            <a:pPr algn="just"/>
            <a:r>
              <a:rPr lang="en-US" dirty="0" smtClean="0">
                <a:latin typeface="Times New Roman" pitchFamily="18" charset="0"/>
                <a:cs typeface="Times New Roman" pitchFamily="18" charset="0"/>
              </a:rPr>
              <a:t> Some require more memory space, some require more processing time.</a:t>
            </a:r>
          </a:p>
          <a:p>
            <a:pPr algn="just"/>
            <a:r>
              <a:rPr lang="en-US" dirty="0" smtClean="0">
                <a:latin typeface="Times New Roman" pitchFamily="18" charset="0"/>
                <a:cs typeface="Times New Roman" pitchFamily="18" charset="0"/>
              </a:rPr>
              <a:t> Which method? For which application? Depends on which object to be displayed, available equipment, complexity of the scene, etc..</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BSP Tree Method </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US" dirty="0" smtClean="0"/>
              <a:t> </a:t>
            </a:r>
            <a:r>
              <a:rPr lang="en-US" dirty="0" smtClean="0">
                <a:latin typeface="Times New Roman" pitchFamily="18" charset="0"/>
                <a:cs typeface="Times New Roman" pitchFamily="18" charset="0"/>
              </a:rPr>
              <a:t>A BSP (Binary Space-Partitioning) tree is formed by first choosing a triangle from the set of all triangles in the scene. </a:t>
            </a:r>
          </a:p>
          <a:p>
            <a:pPr algn="just"/>
            <a:r>
              <a:rPr lang="en-US" dirty="0" smtClean="0">
                <a:latin typeface="Times New Roman" pitchFamily="18" charset="0"/>
                <a:cs typeface="Times New Roman" pitchFamily="18" charset="0"/>
              </a:rPr>
              <a:t>The plane that contains this triangle is called P. Classify all other triangles into two groups. One group in front of P, and the other group behind P. All triangles that are intersected by P are split into multiple smaller triangles, each of which is either in front of P or behind P</a:t>
            </a:r>
          </a:p>
          <a:p>
            <a:pPr algn="just"/>
            <a:r>
              <a:rPr lang="en-US" dirty="0" smtClean="0">
                <a:latin typeface="Times New Roman" pitchFamily="18" charset="0"/>
                <a:cs typeface="Times New Roman" pitchFamily="18" charset="0"/>
              </a:rPr>
              <a:t>Within each group, recursively pick another triangle and partition all these triangles in this  group into two sub-groups</a:t>
            </a:r>
          </a:p>
          <a:p>
            <a:pPr algn="just"/>
            <a:r>
              <a:rPr lang="en-US" dirty="0" smtClean="0">
                <a:latin typeface="Times New Roman" pitchFamily="18" charset="0"/>
                <a:cs typeface="Times New Roman" pitchFamily="18" charset="0"/>
              </a:rPr>
              <a:t>Do this until there is only one triangle in each group. </a:t>
            </a:r>
          </a:p>
          <a:p>
            <a:pPr algn="just"/>
            <a:r>
              <a:rPr lang="en-US" dirty="0" smtClean="0">
                <a:latin typeface="Times New Roman" pitchFamily="18" charset="0"/>
                <a:cs typeface="Times New Roman" pitchFamily="18" charset="0"/>
              </a:rPr>
              <a:t>The result is a tree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bsp5.JPG"/>
          <p:cNvPicPr>
            <a:picLocks noGrp="1" noChangeAspect="1"/>
          </p:cNvPicPr>
          <p:nvPr>
            <p:ph idx="1"/>
          </p:nvPr>
        </p:nvPicPr>
        <p:blipFill>
          <a:blip r:embed="rId2"/>
          <a:stretch>
            <a:fillRect/>
          </a:stretch>
        </p:blipFill>
        <p:spPr>
          <a:xfrm>
            <a:off x="457200" y="1676400"/>
            <a:ext cx="8534400" cy="4419600"/>
          </a:xfrm>
        </p:spPr>
      </p:pic>
      <p:sp>
        <p:nvSpPr>
          <p:cNvPr id="3" name="Slide Number Placeholder 2"/>
          <p:cNvSpPr>
            <a:spLocks noGrp="1"/>
          </p:cNvSpPr>
          <p:nvPr>
            <p:ph type="sldNum" sz="quarter" idx="12"/>
          </p:nvPr>
        </p:nvSpPr>
        <p:spPr/>
        <p:txBody>
          <a:bodyPr/>
          <a:lstStyle/>
          <a:p>
            <a:fld id="{9F1B4298-E628-48C7-BDA3-B31837C15712}"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sp1.JPG"/>
          <p:cNvPicPr>
            <a:picLocks noGrp="1" noChangeAspect="1"/>
          </p:cNvPicPr>
          <p:nvPr>
            <p:ph idx="1"/>
          </p:nvPr>
        </p:nvPicPr>
        <p:blipFill>
          <a:blip r:embed="rId2"/>
          <a:stretch>
            <a:fillRect/>
          </a:stretch>
        </p:blipFill>
        <p:spPr>
          <a:xfrm>
            <a:off x="481939" y="762000"/>
            <a:ext cx="7034864" cy="5334000"/>
          </a:xfrm>
        </p:spPr>
      </p:pic>
      <p:sp>
        <p:nvSpPr>
          <p:cNvPr id="3" name="Slide Number Placeholder 2"/>
          <p:cNvSpPr>
            <a:spLocks noGrp="1"/>
          </p:cNvSpPr>
          <p:nvPr>
            <p:ph type="sldNum" sz="quarter" idx="12"/>
          </p:nvPr>
        </p:nvSpPr>
        <p:spPr/>
        <p:txBody>
          <a:bodyPr/>
          <a:lstStyle/>
          <a:p>
            <a:fld id="{9F1B4298-E628-48C7-BDA3-B31837C15712}"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sp2.JPG"/>
          <p:cNvPicPr>
            <a:picLocks noGrp="1" noChangeAspect="1"/>
          </p:cNvPicPr>
          <p:nvPr>
            <p:ph idx="1"/>
          </p:nvPr>
        </p:nvPicPr>
        <p:blipFill>
          <a:blip r:embed="rId2"/>
          <a:stretch>
            <a:fillRect/>
          </a:stretch>
        </p:blipFill>
        <p:spPr>
          <a:xfrm>
            <a:off x="443937" y="762000"/>
            <a:ext cx="7100225" cy="5334000"/>
          </a:xfrm>
        </p:spPr>
      </p:pic>
      <p:sp>
        <p:nvSpPr>
          <p:cNvPr id="3" name="Slide Number Placeholder 2"/>
          <p:cNvSpPr>
            <a:spLocks noGrp="1"/>
          </p:cNvSpPr>
          <p:nvPr>
            <p:ph type="sldNum" sz="quarter" idx="12"/>
          </p:nvPr>
        </p:nvSpPr>
        <p:spPr/>
        <p:txBody>
          <a:bodyPr/>
          <a:lstStyle/>
          <a:p>
            <a:fld id="{9F1B4298-E628-48C7-BDA3-B31837C15712}"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sp3.JPG"/>
          <p:cNvPicPr>
            <a:picLocks noGrp="1" noChangeAspect="1"/>
          </p:cNvPicPr>
          <p:nvPr>
            <p:ph idx="1"/>
          </p:nvPr>
        </p:nvPicPr>
        <p:blipFill>
          <a:blip r:embed="rId2"/>
          <a:stretch>
            <a:fillRect/>
          </a:stretch>
        </p:blipFill>
        <p:spPr>
          <a:xfrm>
            <a:off x="286066" y="685800"/>
            <a:ext cx="7092188" cy="5257800"/>
          </a:xfrm>
        </p:spPr>
      </p:pic>
      <p:sp>
        <p:nvSpPr>
          <p:cNvPr id="3" name="Slide Number Placeholder 2"/>
          <p:cNvSpPr>
            <a:spLocks noGrp="1"/>
          </p:cNvSpPr>
          <p:nvPr>
            <p:ph type="sldNum" sz="quarter" idx="12"/>
          </p:nvPr>
        </p:nvSpPr>
        <p:spPr/>
        <p:txBody>
          <a:bodyPr/>
          <a:lstStyle/>
          <a:p>
            <a:fld id="{9F1B4298-E628-48C7-BDA3-B31837C15712}"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sp4.JPG"/>
          <p:cNvPicPr>
            <a:picLocks noGrp="1" noChangeAspect="1"/>
          </p:cNvPicPr>
          <p:nvPr>
            <p:ph idx="1"/>
          </p:nvPr>
        </p:nvPicPr>
        <p:blipFill>
          <a:blip r:embed="rId2"/>
          <a:stretch>
            <a:fillRect/>
          </a:stretch>
        </p:blipFill>
        <p:spPr>
          <a:xfrm>
            <a:off x="35586" y="457200"/>
            <a:ext cx="7611788" cy="5715000"/>
          </a:xfrm>
        </p:spPr>
      </p:pic>
      <p:sp>
        <p:nvSpPr>
          <p:cNvPr id="3" name="Slide Number Placeholder 2"/>
          <p:cNvSpPr>
            <a:spLocks noGrp="1"/>
          </p:cNvSpPr>
          <p:nvPr>
            <p:ph type="sldNum" sz="quarter" idx="12"/>
          </p:nvPr>
        </p:nvSpPr>
        <p:spPr/>
        <p:txBody>
          <a:bodyPr/>
          <a:lstStyle/>
          <a:p>
            <a:fld id="{9F1B4298-E628-48C7-BDA3-B31837C15712}"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Subdivision Method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area subdivision method takes advantage of area coherence in a scene by locating those view areas that represents part of a single surface.</a:t>
            </a:r>
          </a:p>
          <a:p>
            <a:pPr algn="just"/>
            <a:r>
              <a:rPr lang="en-US" dirty="0" smtClean="0"/>
              <a:t>The total viewing area is successively divided into smaller and smaller rectangles until each small area is simple, </a:t>
            </a:r>
            <a:r>
              <a:rPr lang="en-US" dirty="0" err="1" smtClean="0"/>
              <a:t>ie</a:t>
            </a:r>
            <a:r>
              <a:rPr lang="en-US" dirty="0" smtClean="0"/>
              <a:t>. it is a single pixel, or is covered wholly by a part of a single visible surface or no surface at all. </a:t>
            </a:r>
          </a:p>
        </p:txBody>
      </p:sp>
      <p:sp>
        <p:nvSpPr>
          <p:cNvPr id="4" name="Slide Number Placeholder 3"/>
          <p:cNvSpPr>
            <a:spLocks noGrp="1"/>
          </p:cNvSpPr>
          <p:nvPr>
            <p:ph type="sldNum" sz="quarter" idx="12"/>
          </p:nvPr>
        </p:nvSpPr>
        <p:spPr/>
        <p:txBody>
          <a:bodyPr/>
          <a:lstStyle/>
          <a:p>
            <a:fld id="{9F1B4298-E628-48C7-BDA3-B31837C15712}"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20000"/>
          </a:bodyPr>
          <a:lstStyle/>
          <a:p>
            <a:pPr algn="just"/>
            <a:r>
              <a:rPr lang="en-US" dirty="0" smtClean="0"/>
              <a:t>The procedure to determine whether we should subdivide an area into smaller rectangle is: </a:t>
            </a:r>
          </a:p>
          <a:p>
            <a:pPr algn="just">
              <a:buNone/>
            </a:pPr>
            <a:endParaRPr lang="en-US" dirty="0" smtClean="0"/>
          </a:p>
          <a:p>
            <a:pPr algn="just"/>
            <a:r>
              <a:rPr lang="en-US" dirty="0" smtClean="0"/>
              <a:t>1.   We first classify each of the surfaces, according to their relations with the area:</a:t>
            </a:r>
          </a:p>
          <a:p>
            <a:pPr algn="just"/>
            <a:r>
              <a:rPr lang="en-US" dirty="0" smtClean="0"/>
              <a:t>  Surrounding surface - a single surface completely encloses the area </a:t>
            </a:r>
          </a:p>
          <a:p>
            <a:pPr algn="just"/>
            <a:r>
              <a:rPr lang="en-US" dirty="0" smtClean="0"/>
              <a:t>Overlapping surface - a single surface that is partly inside and partly outside the area </a:t>
            </a:r>
          </a:p>
          <a:p>
            <a:pPr algn="just"/>
            <a:r>
              <a:rPr lang="en-US" dirty="0" smtClean="0"/>
              <a:t>Inside surface - a single surface that is completely inside the area </a:t>
            </a:r>
          </a:p>
          <a:p>
            <a:pPr algn="just"/>
            <a:r>
              <a:rPr lang="en-US" dirty="0" smtClean="0"/>
              <a:t>Outside surface - a single surface that is completely outside the area. </a:t>
            </a: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562600"/>
          </a:xfrm>
        </p:spPr>
        <p:txBody>
          <a:bodyPr>
            <a:normAutofit fontScale="85000" lnSpcReduction="20000"/>
          </a:bodyPr>
          <a:lstStyle/>
          <a:p>
            <a:pPr algn="just"/>
            <a:r>
              <a:rPr lang="en-US" dirty="0" smtClean="0"/>
              <a:t>To improve the speed of classification, we can make use of the bounding rectangles of surfaces for early confirmation or rejection that the surfaces should be belong to that type. </a:t>
            </a:r>
          </a:p>
          <a:p>
            <a:pPr algn="just">
              <a:buNone/>
            </a:pPr>
            <a:endParaRPr lang="en-US" dirty="0" smtClean="0"/>
          </a:p>
          <a:p>
            <a:pPr algn="just"/>
            <a:r>
              <a:rPr lang="en-US" dirty="0" smtClean="0"/>
              <a:t>2.   Check the result from 1., that, if any of the following condition is true, then, no subdivision of this area is needed. </a:t>
            </a:r>
          </a:p>
          <a:p>
            <a:pPr algn="just"/>
            <a:r>
              <a:rPr lang="en-US" dirty="0" smtClean="0"/>
              <a:t>a.   All surfaces are outside the area. </a:t>
            </a:r>
          </a:p>
          <a:p>
            <a:pPr algn="just"/>
            <a:r>
              <a:rPr lang="en-US" dirty="0" smtClean="0"/>
              <a:t>b.   Only one surface is inside, overlapping or surrounding surface is in the area. </a:t>
            </a:r>
          </a:p>
          <a:p>
            <a:pPr algn="just"/>
            <a:r>
              <a:rPr lang="en-US" dirty="0" smtClean="0"/>
              <a:t>c.   A surrounding surface obscures all other surfaces within the area boundaries. </a:t>
            </a:r>
          </a:p>
          <a:p>
            <a:pPr algn="just"/>
            <a:r>
              <a:rPr lang="en-US" dirty="0" smtClean="0"/>
              <a:t>For cases b and c, the color of the area can be determined from that single surface. </a:t>
            </a: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ea.JPG"/>
          <p:cNvPicPr>
            <a:picLocks noGrp="1" noChangeAspect="1"/>
          </p:cNvPicPr>
          <p:nvPr>
            <p:ph idx="1"/>
          </p:nvPr>
        </p:nvPicPr>
        <p:blipFill>
          <a:blip r:embed="rId2"/>
          <a:stretch>
            <a:fillRect/>
          </a:stretch>
        </p:blipFill>
        <p:spPr>
          <a:xfrm>
            <a:off x="0" y="1143000"/>
            <a:ext cx="8534400" cy="4267200"/>
          </a:xfrm>
        </p:spPr>
      </p:pic>
      <p:sp>
        <p:nvSpPr>
          <p:cNvPr id="3" name="Slide Number Placeholder 2"/>
          <p:cNvSpPr>
            <a:spLocks noGrp="1"/>
          </p:cNvSpPr>
          <p:nvPr>
            <p:ph type="sldNum" sz="quarter" idx="12"/>
          </p:nvPr>
        </p:nvSpPr>
        <p:spPr/>
        <p:txBody>
          <a:bodyPr/>
          <a:lstStyle/>
          <a:p>
            <a:fld id="{9F1B4298-E628-48C7-BDA3-B31837C15712}"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Basic classification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itchFamily="18" charset="0"/>
                <a:cs typeface="Times New Roman" pitchFamily="18" charset="0"/>
              </a:rPr>
              <a:t>Two basic classifications –based on either an object or projected image , which is going to be displayed</a:t>
            </a:r>
          </a:p>
          <a:p>
            <a:r>
              <a:rPr lang="en-US" b="1" dirty="0" smtClean="0">
                <a:latin typeface="Times New Roman" pitchFamily="18" charset="0"/>
                <a:cs typeface="Times New Roman" pitchFamily="18" charset="0"/>
              </a:rPr>
              <a:t>Object-space Methods- </a:t>
            </a:r>
            <a:r>
              <a:rPr lang="en-US" dirty="0" smtClean="0">
                <a:latin typeface="Times New Roman" pitchFamily="18" charset="0"/>
                <a:cs typeface="Times New Roman" pitchFamily="18" charset="0"/>
              </a:rPr>
              <a:t>compares objects and parts of objects to each other within a scene definition to determine which surfaces are visible</a:t>
            </a:r>
          </a:p>
          <a:p>
            <a:r>
              <a:rPr lang="en-US" b="1" dirty="0" smtClean="0">
                <a:latin typeface="Times New Roman" pitchFamily="18" charset="0"/>
                <a:cs typeface="Times New Roman" pitchFamily="18" charset="0"/>
              </a:rPr>
              <a:t>Image-space Methods- </a:t>
            </a:r>
            <a:r>
              <a:rPr lang="en-US" dirty="0" smtClean="0">
                <a:latin typeface="Times New Roman" pitchFamily="18" charset="0"/>
                <a:cs typeface="Times New Roman" pitchFamily="18" charset="0"/>
              </a:rPr>
              <a:t>visibility is determined point-by-point at each pixel position on the projection plane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ea1.JPG"/>
          <p:cNvPicPr>
            <a:picLocks noGrp="1" noChangeAspect="1"/>
          </p:cNvPicPr>
          <p:nvPr>
            <p:ph idx="1"/>
          </p:nvPr>
        </p:nvPicPr>
        <p:blipFill>
          <a:blip r:embed="rId2"/>
          <a:stretch>
            <a:fillRect/>
          </a:stretch>
        </p:blipFill>
        <p:spPr>
          <a:xfrm>
            <a:off x="187186" y="990600"/>
            <a:ext cx="7839112" cy="5135563"/>
          </a:xfrm>
        </p:spPr>
      </p:pic>
      <p:sp>
        <p:nvSpPr>
          <p:cNvPr id="3" name="Slide Number Placeholder 2"/>
          <p:cNvSpPr>
            <a:spLocks noGrp="1"/>
          </p:cNvSpPr>
          <p:nvPr>
            <p:ph type="sldNum" sz="quarter" idx="12"/>
          </p:nvPr>
        </p:nvSpPr>
        <p:spPr/>
        <p:txBody>
          <a:bodyPr/>
          <a:lstStyle/>
          <a:p>
            <a:fld id="{9F1B4298-E628-48C7-BDA3-B31837C15712}"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ea2.JPG"/>
          <p:cNvPicPr>
            <a:picLocks noGrp="1" noChangeAspect="1"/>
          </p:cNvPicPr>
          <p:nvPr>
            <p:ph idx="1"/>
          </p:nvPr>
        </p:nvPicPr>
        <p:blipFill>
          <a:blip r:embed="rId2"/>
          <a:stretch>
            <a:fillRect/>
          </a:stretch>
        </p:blipFill>
        <p:spPr>
          <a:xfrm>
            <a:off x="270716" y="762000"/>
            <a:ext cx="7577883" cy="5463577"/>
          </a:xfrm>
        </p:spPr>
      </p:pic>
      <p:sp>
        <p:nvSpPr>
          <p:cNvPr id="3" name="Slide Number Placeholder 2"/>
          <p:cNvSpPr>
            <a:spLocks noGrp="1"/>
          </p:cNvSpPr>
          <p:nvPr>
            <p:ph type="sldNum" sz="quarter" idx="12"/>
          </p:nvPr>
        </p:nvSpPr>
        <p:spPr/>
        <p:txBody>
          <a:bodyPr/>
          <a:lstStyle/>
          <a:p>
            <a:fld id="{9F1B4298-E628-48C7-BDA3-B31837C15712}" type="slidenum">
              <a:rPr lang="en-US" smtClean="0"/>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ea3.JPG"/>
          <p:cNvPicPr>
            <a:picLocks noGrp="1" noChangeAspect="1"/>
          </p:cNvPicPr>
          <p:nvPr>
            <p:ph idx="1"/>
          </p:nvPr>
        </p:nvPicPr>
        <p:blipFill>
          <a:blip r:embed="rId2"/>
          <a:stretch>
            <a:fillRect/>
          </a:stretch>
        </p:blipFill>
        <p:spPr>
          <a:xfrm>
            <a:off x="115092" y="609600"/>
            <a:ext cx="7556846" cy="5516563"/>
          </a:xfrm>
        </p:spPr>
      </p:pic>
      <p:sp>
        <p:nvSpPr>
          <p:cNvPr id="3" name="Slide Number Placeholder 2"/>
          <p:cNvSpPr>
            <a:spLocks noGrp="1"/>
          </p:cNvSpPr>
          <p:nvPr>
            <p:ph type="sldNum" sz="quarter" idx="12"/>
          </p:nvPr>
        </p:nvSpPr>
        <p:spPr/>
        <p:txBody>
          <a:bodyPr/>
          <a:lstStyle/>
          <a:p>
            <a:fld id="{9F1B4298-E628-48C7-BDA3-B31837C15712}" type="slidenum">
              <a:rPr lang="en-US" smtClean="0"/>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ea4.JPG"/>
          <p:cNvPicPr>
            <a:picLocks noGrp="1" noChangeAspect="1"/>
          </p:cNvPicPr>
          <p:nvPr>
            <p:ph idx="1"/>
          </p:nvPr>
        </p:nvPicPr>
        <p:blipFill>
          <a:blip r:embed="rId2"/>
          <a:stretch>
            <a:fillRect/>
          </a:stretch>
        </p:blipFill>
        <p:spPr>
          <a:xfrm>
            <a:off x="540171" y="1066800"/>
            <a:ext cx="7294601" cy="5059363"/>
          </a:xfrm>
        </p:spPr>
      </p:pic>
      <p:sp>
        <p:nvSpPr>
          <p:cNvPr id="3" name="Slide Number Placeholder 2"/>
          <p:cNvSpPr>
            <a:spLocks noGrp="1"/>
          </p:cNvSpPr>
          <p:nvPr>
            <p:ph type="sldNum" sz="quarter" idx="12"/>
          </p:nvPr>
        </p:nvSpPr>
        <p:spPr/>
        <p:txBody>
          <a:bodyPr/>
          <a:lstStyle/>
          <a:p>
            <a:fld id="{9F1B4298-E628-48C7-BDA3-B31837C15712}"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Example of Area subdivision method</a:t>
            </a:r>
            <a:endParaRPr lang="en-US" dirty="0"/>
          </a:p>
        </p:txBody>
      </p:sp>
      <p:pic>
        <p:nvPicPr>
          <p:cNvPr id="5" name="Content Placeholder 4" descr="area5.JPG"/>
          <p:cNvPicPr>
            <a:picLocks noGrp="1" noChangeAspect="1"/>
          </p:cNvPicPr>
          <p:nvPr>
            <p:ph idx="1"/>
          </p:nvPr>
        </p:nvPicPr>
        <p:blipFill>
          <a:blip r:embed="rId2"/>
          <a:stretch>
            <a:fillRect/>
          </a:stretch>
        </p:blipFill>
        <p:spPr>
          <a:xfrm>
            <a:off x="1007151" y="1219200"/>
            <a:ext cx="6616000" cy="4906963"/>
          </a:xfrm>
        </p:spPr>
      </p:pic>
      <p:sp>
        <p:nvSpPr>
          <p:cNvPr id="4" name="Slide Number Placeholder 3"/>
          <p:cNvSpPr>
            <a:spLocks noGrp="1"/>
          </p:cNvSpPr>
          <p:nvPr>
            <p:ph type="sldNum" sz="quarter" idx="12"/>
          </p:nvPr>
        </p:nvSpPr>
        <p:spPr/>
        <p:txBody>
          <a:bodyPr/>
          <a:lstStyle/>
          <a:p>
            <a:fld id="{9F1B4298-E628-48C7-BDA3-B31837C15712}"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ea6.JPG"/>
          <p:cNvPicPr>
            <a:picLocks noGrp="1" noChangeAspect="1"/>
          </p:cNvPicPr>
          <p:nvPr>
            <p:ph idx="1"/>
          </p:nvPr>
        </p:nvPicPr>
        <p:blipFill>
          <a:blip r:embed="rId2"/>
          <a:stretch>
            <a:fillRect/>
          </a:stretch>
        </p:blipFill>
        <p:spPr>
          <a:xfrm>
            <a:off x="1511588" y="609600"/>
            <a:ext cx="5189037" cy="5516563"/>
          </a:xfrm>
        </p:spPr>
      </p:pic>
      <p:sp>
        <p:nvSpPr>
          <p:cNvPr id="3" name="Slide Number Placeholder 2"/>
          <p:cNvSpPr>
            <a:spLocks noGrp="1"/>
          </p:cNvSpPr>
          <p:nvPr>
            <p:ph type="sldNum" sz="quarter" idx="12"/>
          </p:nvPr>
        </p:nvSpPr>
        <p:spPr/>
        <p:txBody>
          <a:bodyPr/>
          <a:lstStyle/>
          <a:p>
            <a:fld id="{9F1B4298-E628-48C7-BDA3-B31837C15712}"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Octree</a:t>
            </a:r>
            <a:r>
              <a:rPr lang="en-US" dirty="0" smtClean="0"/>
              <a:t> Methods </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itchFamily="18" charset="0"/>
                <a:cs typeface="Times New Roman" pitchFamily="18" charset="0"/>
              </a:rPr>
              <a:t>In these methods, </a:t>
            </a:r>
            <a:r>
              <a:rPr lang="en-US" dirty="0" err="1" smtClean="0">
                <a:latin typeface="Times New Roman" pitchFamily="18" charset="0"/>
                <a:cs typeface="Times New Roman" pitchFamily="18" charset="0"/>
              </a:rPr>
              <a:t>octree</a:t>
            </a:r>
            <a:r>
              <a:rPr lang="en-US" dirty="0" smtClean="0">
                <a:latin typeface="Times New Roman" pitchFamily="18" charset="0"/>
                <a:cs typeface="Times New Roman" pitchFamily="18" charset="0"/>
              </a:rPr>
              <a:t> nodes are projected onto the viewing surface in a front-to back order. </a:t>
            </a:r>
          </a:p>
          <a:p>
            <a:pPr algn="just"/>
            <a:r>
              <a:rPr lang="en-US" dirty="0" smtClean="0">
                <a:latin typeface="Times New Roman" pitchFamily="18" charset="0"/>
                <a:cs typeface="Times New Roman" pitchFamily="18" charset="0"/>
              </a:rPr>
              <a:t>With  the  numbering  method  (0,1,2,3,4,5,6,7),  nodes  representing octants 0,1,2,3 for the entire region are visited before the nodes representing octants 4,5,6,7. </a:t>
            </a:r>
          </a:p>
          <a:p>
            <a:pPr algn="just"/>
            <a:r>
              <a:rPr lang="en-US" dirty="0" smtClean="0">
                <a:latin typeface="Times New Roman" pitchFamily="18" charset="0"/>
                <a:cs typeface="Times New Roman" pitchFamily="18" charset="0"/>
              </a:rPr>
              <a:t>Similarly the nodes for the front four sub- octants of octant 0 are visited before the nodes for the four back sub- octants.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ctree.JPG"/>
          <p:cNvPicPr>
            <a:picLocks noGrp="1" noChangeAspect="1"/>
          </p:cNvPicPr>
          <p:nvPr>
            <p:ph idx="1"/>
          </p:nvPr>
        </p:nvPicPr>
        <p:blipFill>
          <a:blip r:embed="rId2"/>
          <a:stretch>
            <a:fillRect/>
          </a:stretch>
        </p:blipFill>
        <p:spPr>
          <a:xfrm>
            <a:off x="1981200" y="609600"/>
            <a:ext cx="3962400" cy="2961657"/>
          </a:xfrm>
        </p:spPr>
      </p:pic>
      <p:sp>
        <p:nvSpPr>
          <p:cNvPr id="5" name="Rectangle 4"/>
          <p:cNvSpPr/>
          <p:nvPr/>
        </p:nvSpPr>
        <p:spPr>
          <a:xfrm>
            <a:off x="1143000" y="4191000"/>
            <a:ext cx="7620000" cy="1200329"/>
          </a:xfrm>
          <a:prstGeom prst="rect">
            <a:avLst/>
          </a:prstGeom>
        </p:spPr>
        <p:txBody>
          <a:bodyPr wrap="square">
            <a:spAutoFit/>
          </a:bodyPr>
          <a:lstStyle/>
          <a:p>
            <a:r>
              <a:rPr lang="en-US" dirty="0" smtClean="0"/>
              <a:t>When a color is encountered in an </a:t>
            </a:r>
            <a:r>
              <a:rPr lang="en-US" dirty="0" err="1" smtClean="0"/>
              <a:t>octree</a:t>
            </a:r>
            <a:r>
              <a:rPr lang="en-US" dirty="0" smtClean="0"/>
              <a:t> node, the corresponding pixel in the frame buffer is painted only if no previous color has been loaded into the same pixel position. </a:t>
            </a:r>
          </a:p>
          <a:p>
            <a:r>
              <a:rPr lang="en-US" dirty="0" smtClean="0"/>
              <a:t> </a:t>
            </a:r>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ctr.JPG"/>
          <p:cNvPicPr>
            <a:picLocks noGrp="1" noChangeAspect="1"/>
          </p:cNvPicPr>
          <p:nvPr>
            <p:ph idx="1"/>
          </p:nvPr>
        </p:nvPicPr>
        <p:blipFill>
          <a:blip r:embed="rId2"/>
          <a:stretch>
            <a:fillRect/>
          </a:stretch>
        </p:blipFill>
        <p:spPr>
          <a:xfrm>
            <a:off x="1219200" y="457200"/>
            <a:ext cx="3219450" cy="2890351"/>
          </a:xfrm>
        </p:spPr>
      </p:pic>
      <p:sp>
        <p:nvSpPr>
          <p:cNvPr id="5" name="Rectangle 4"/>
          <p:cNvSpPr/>
          <p:nvPr/>
        </p:nvSpPr>
        <p:spPr>
          <a:xfrm>
            <a:off x="914400" y="3886200"/>
            <a:ext cx="7772400" cy="646331"/>
          </a:xfrm>
          <a:prstGeom prst="rect">
            <a:avLst/>
          </a:prstGeom>
        </p:spPr>
        <p:txBody>
          <a:bodyPr wrap="square">
            <a:spAutoFit/>
          </a:bodyPr>
          <a:lstStyle/>
          <a:p>
            <a:r>
              <a:rPr lang="en-US" dirty="0" smtClean="0"/>
              <a:t>In most cases, both a front and a back octant must be considered in determining the correct color values for a quadrant. </a:t>
            </a:r>
            <a:endParaRPr lang="en-US" dirty="0"/>
          </a:p>
        </p:txBody>
      </p:sp>
      <p:sp>
        <p:nvSpPr>
          <p:cNvPr id="6" name="Slide Number Placeholder 5"/>
          <p:cNvSpPr>
            <a:spLocks noGrp="1"/>
          </p:cNvSpPr>
          <p:nvPr>
            <p:ph type="sldNum" sz="quarter" idx="12"/>
          </p:nvPr>
        </p:nvSpPr>
        <p:spPr/>
        <p:txBody>
          <a:bodyPr/>
          <a:lstStyle/>
          <a:p>
            <a:fld id="{9F1B4298-E628-48C7-BDA3-B31837C15712}" type="slidenum">
              <a:rPr lang="en-US" smtClean="0"/>
              <a:pPr/>
              <a:t>48</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dirty="0" smtClean="0"/>
              <a:t> But</a:t>
            </a:r>
          </a:p>
          <a:p>
            <a:r>
              <a:rPr lang="en-US" dirty="0" smtClean="0"/>
              <a:t> - If the front octant is homogeneously filled with some color, we do not process the back octant.</a:t>
            </a:r>
          </a:p>
          <a:p>
            <a:r>
              <a:rPr lang="en-US" dirty="0" smtClean="0"/>
              <a:t> -     If the front is empty, it is necessary only to process the rear octant. </a:t>
            </a:r>
          </a:p>
          <a:p>
            <a:r>
              <a:rPr lang="en-US" dirty="0" smtClean="0"/>
              <a:t>- If  the  front  octant  has  heterogeneous  regions,  it  has  to  be subdivided and the sub-octants are handled recursively</a:t>
            </a:r>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447799"/>
          <a:ext cx="8229600" cy="3246121"/>
        </p:xfrm>
        <a:graphic>
          <a:graphicData uri="http://schemas.openxmlformats.org/drawingml/2006/table">
            <a:tbl>
              <a:tblPr firstRow="1" bandRow="1">
                <a:tableStyleId>{5C22544A-7EE6-4342-B048-85BDC9FD1C3A}</a:tableStyleId>
              </a:tblPr>
              <a:tblGrid>
                <a:gridCol w="4114800"/>
                <a:gridCol w="4114800"/>
              </a:tblGrid>
              <a:tr h="593902">
                <a:tc>
                  <a:txBody>
                    <a:bodyPr/>
                    <a:lstStyle/>
                    <a:p>
                      <a:r>
                        <a:rPr lang="en-US" dirty="0" smtClean="0"/>
                        <a:t>Object</a:t>
                      </a:r>
                      <a:r>
                        <a:rPr lang="en-US" baseline="0" dirty="0" smtClean="0"/>
                        <a:t>  Space Method </a:t>
                      </a:r>
                      <a:endParaRPr lang="en-US" dirty="0"/>
                    </a:p>
                  </a:txBody>
                  <a:tcPr/>
                </a:tc>
                <a:tc>
                  <a:txBody>
                    <a:bodyPr/>
                    <a:lstStyle/>
                    <a:p>
                      <a:r>
                        <a:rPr lang="en-US" dirty="0" smtClean="0"/>
                        <a:t>Image Space Method</a:t>
                      </a:r>
                      <a:endParaRPr lang="en-US" dirty="0"/>
                    </a:p>
                  </a:txBody>
                  <a:tcPr/>
                </a:tc>
              </a:tr>
              <a:tr h="1464415">
                <a:tc>
                  <a:txBody>
                    <a:bodyPr/>
                    <a:lstStyle/>
                    <a:p>
                      <a:r>
                        <a:rPr lang="en-US" dirty="0" smtClean="0">
                          <a:latin typeface="Times New Roman" pitchFamily="18" charset="0"/>
                          <a:cs typeface="Times New Roman" pitchFamily="18" charset="0"/>
                        </a:rPr>
                        <a:t>Compares objects and parts of objects to each other within a scene definition to determine which surfaces are visible</a:t>
                      </a:r>
                      <a:endParaRPr lang="en-US" dirty="0"/>
                    </a:p>
                  </a:txBody>
                  <a:tcPr/>
                </a:tc>
                <a:tc>
                  <a:txBody>
                    <a:bodyPr/>
                    <a:lstStyle/>
                    <a:p>
                      <a:r>
                        <a:rPr lang="en-US" dirty="0" smtClean="0">
                          <a:latin typeface="Times New Roman" pitchFamily="18" charset="0"/>
                          <a:cs typeface="Times New Roman" pitchFamily="18" charset="0"/>
                        </a:rPr>
                        <a:t>visibility is determined point-by-point at each pixel position on the projection plane</a:t>
                      </a:r>
                      <a:endParaRPr lang="en-US" dirty="0"/>
                    </a:p>
                  </a:txBody>
                  <a:tcPr/>
                </a:tc>
              </a:tr>
              <a:tr h="593902">
                <a:tc>
                  <a:txBody>
                    <a:bodyPr/>
                    <a:lstStyle/>
                    <a:p>
                      <a:r>
                        <a:rPr lang="en-US" dirty="0" smtClean="0"/>
                        <a:t>Used  by Vector Graphic System</a:t>
                      </a:r>
                      <a:endParaRPr lang="en-US" dirty="0"/>
                    </a:p>
                  </a:txBody>
                  <a:tcPr/>
                </a:tc>
                <a:tc>
                  <a:txBody>
                    <a:bodyPr/>
                    <a:lstStyle/>
                    <a:p>
                      <a:r>
                        <a:rPr lang="en-US" dirty="0" smtClean="0"/>
                        <a:t>Raster Scan System</a:t>
                      </a:r>
                      <a:endParaRPr lang="en-US" dirty="0"/>
                    </a:p>
                  </a:txBody>
                  <a:tcPr/>
                </a:tc>
              </a:tr>
              <a:tr h="593902">
                <a:tc>
                  <a:txBody>
                    <a:bodyPr/>
                    <a:lstStyle/>
                    <a:p>
                      <a:r>
                        <a:rPr lang="en-US" dirty="0" smtClean="0"/>
                        <a:t>High Accuracy</a:t>
                      </a:r>
                      <a:endParaRPr lang="en-US" dirty="0"/>
                    </a:p>
                  </a:txBody>
                  <a:tcPr/>
                </a:tc>
                <a:tc>
                  <a:txBody>
                    <a:bodyPr/>
                    <a:lstStyle/>
                    <a:p>
                      <a:r>
                        <a:rPr lang="en-US" dirty="0" smtClean="0"/>
                        <a:t>Less amount of processing</a:t>
                      </a:r>
                      <a:r>
                        <a:rPr lang="en-US" baseline="0" dirty="0" smtClean="0"/>
                        <a:t> </a:t>
                      </a:r>
                      <a:r>
                        <a:rPr lang="en-US" dirty="0" smtClean="0"/>
                        <a:t> time</a:t>
                      </a:r>
                      <a:endParaRPr lang="en-US" dirty="0"/>
                    </a:p>
                  </a:txBody>
                  <a:tcPr/>
                </a:tc>
              </a:tr>
            </a:tbl>
          </a:graphicData>
        </a:graphic>
      </p:graphicFrame>
      <p:sp>
        <p:nvSpPr>
          <p:cNvPr id="3" name="Slide Number Placeholder 2"/>
          <p:cNvSpPr>
            <a:spLocks noGrp="1"/>
          </p:cNvSpPr>
          <p:nvPr>
            <p:ph type="sldNum" sz="quarter" idx="12"/>
          </p:nvPr>
        </p:nvSpPr>
        <p:spPr/>
        <p:txBody>
          <a:bodyPr/>
          <a:lstStyle/>
          <a:p>
            <a:fld id="{9F1B4298-E628-48C7-BDA3-B31837C15712}"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Ray Casting Method </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400" dirty="0" smtClean="0">
                <a:latin typeface="Times New Roman" pitchFamily="18" charset="0"/>
                <a:cs typeface="Times New Roman" pitchFamily="18" charset="0"/>
              </a:rPr>
              <a:t>The intensity of a pixel in an image is due to a ray of light, having been reflected from some objects in the scene, pierced through the centre of the pixel. </a:t>
            </a:r>
          </a:p>
          <a:p>
            <a:endParaRPr lang="en-US" dirty="0"/>
          </a:p>
        </p:txBody>
      </p:sp>
      <p:pic>
        <p:nvPicPr>
          <p:cNvPr id="4" name="Picture 3" descr="ray.JPG"/>
          <p:cNvPicPr>
            <a:picLocks noChangeAspect="1"/>
          </p:cNvPicPr>
          <p:nvPr/>
        </p:nvPicPr>
        <p:blipFill>
          <a:blip r:embed="rId2"/>
          <a:stretch>
            <a:fillRect/>
          </a:stretch>
        </p:blipFill>
        <p:spPr>
          <a:xfrm>
            <a:off x="1295400" y="2514600"/>
            <a:ext cx="7390688" cy="2804268"/>
          </a:xfrm>
          <a:prstGeom prst="rect">
            <a:avLst/>
          </a:prstGeom>
        </p:spPr>
      </p:pic>
      <p:sp>
        <p:nvSpPr>
          <p:cNvPr id="5" name="Slide Number Placeholder 4"/>
          <p:cNvSpPr>
            <a:spLocks noGrp="1"/>
          </p:cNvSpPr>
          <p:nvPr>
            <p:ph type="sldNum" sz="quarter" idx="12"/>
          </p:nvPr>
        </p:nvSpPr>
        <p:spPr/>
        <p:txBody>
          <a:bodyPr/>
          <a:lstStyle/>
          <a:p>
            <a:fld id="{9F1B4298-E628-48C7-BDA3-B31837C15712}" type="slidenum">
              <a:rPr lang="en-US" smtClean="0"/>
              <a:pPr/>
              <a:t>50</a:t>
            </a:fld>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So, visibility of surfaces can be determined by tracing a ray of light from the centre of projection (viewer's eye) to objects in the scene.  (backward-tracing). </a:t>
            </a:r>
          </a:p>
          <a:p>
            <a:pPr algn="just"/>
            <a:r>
              <a:rPr lang="en-US" sz="2800" dirty="0" smtClean="0">
                <a:latin typeface="Times New Roman" pitchFamily="18" charset="0"/>
                <a:cs typeface="Times New Roman" pitchFamily="18" charset="0"/>
              </a:rPr>
              <a:t>  Find out which objects the ray of light intersects. </a:t>
            </a:r>
          </a:p>
          <a:p>
            <a:pPr algn="just"/>
            <a:r>
              <a:rPr lang="en-US" sz="2800" dirty="0" smtClean="0">
                <a:latin typeface="Times New Roman" pitchFamily="18" charset="0"/>
                <a:cs typeface="Times New Roman" pitchFamily="18" charset="0"/>
              </a:rPr>
              <a:t>Then, set the pixel color to this object. </a:t>
            </a:r>
          </a:p>
          <a:p>
            <a:pPr algn="just"/>
            <a:r>
              <a:rPr lang="en-US" sz="2800" dirty="0" smtClean="0">
                <a:latin typeface="Times New Roman" pitchFamily="18" charset="0"/>
                <a:cs typeface="Times New Roman" pitchFamily="18" charset="0"/>
              </a:rPr>
              <a:t>The ray-casting approach is an effective visibility-detection method for scenes with curved surfaces, particularly spheres.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dirty="0" smtClean="0">
                <a:latin typeface="Times New Roman" pitchFamily="18" charset="0"/>
                <a:cs typeface="Times New Roman" pitchFamily="18" charset="0"/>
              </a:rPr>
              <a:t>Speeding up the intersection calculation in ray tracing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 </a:t>
            </a:r>
            <a:r>
              <a:rPr lang="en-US" sz="2800" dirty="0" smtClean="0">
                <a:latin typeface="Times New Roman" pitchFamily="18" charset="0"/>
                <a:cs typeface="Times New Roman" pitchFamily="18" charset="0"/>
              </a:rPr>
              <a:t>For 1024x1024 pixels image and 100 objects in the scene, total number of object intersection calculations is about 100 millions.</a:t>
            </a:r>
            <a:r>
              <a:rPr lang="en-US" dirty="0" smtClean="0"/>
              <a:t> </a:t>
            </a:r>
          </a:p>
          <a:p>
            <a:endParaRPr lang="en-US" dirty="0"/>
          </a:p>
        </p:txBody>
      </p:sp>
      <p:pic>
        <p:nvPicPr>
          <p:cNvPr id="4" name="Picture 3" descr="ray2.JPG"/>
          <p:cNvPicPr>
            <a:picLocks noChangeAspect="1"/>
          </p:cNvPicPr>
          <p:nvPr/>
        </p:nvPicPr>
        <p:blipFill>
          <a:blip r:embed="rId2"/>
          <a:stretch>
            <a:fillRect/>
          </a:stretch>
        </p:blipFill>
        <p:spPr>
          <a:xfrm>
            <a:off x="457200" y="3124200"/>
            <a:ext cx="8458200" cy="2209800"/>
          </a:xfrm>
          <a:prstGeom prst="rect">
            <a:avLst/>
          </a:prstGeom>
        </p:spPr>
      </p:pic>
      <p:sp>
        <p:nvSpPr>
          <p:cNvPr id="5" name="Slide Number Placeholder 4"/>
          <p:cNvSpPr>
            <a:spLocks noGrp="1"/>
          </p:cNvSpPr>
          <p:nvPr>
            <p:ph type="sldNum" sz="quarter" idx="12"/>
          </p:nvPr>
        </p:nvSpPr>
        <p:spPr/>
        <p:txBody>
          <a:bodyPr/>
          <a:lstStyle/>
          <a:p>
            <a:fld id="{9F1B4298-E628-48C7-BDA3-B31837C15712}" type="slidenum">
              <a:rPr lang="en-US" smtClean="0"/>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ay3.JPG"/>
          <p:cNvPicPr>
            <a:picLocks noGrp="1" noChangeAspect="1"/>
          </p:cNvPicPr>
          <p:nvPr>
            <p:ph idx="1"/>
          </p:nvPr>
        </p:nvPicPr>
        <p:blipFill>
          <a:blip r:embed="rId2"/>
          <a:stretch>
            <a:fillRect/>
          </a:stretch>
        </p:blipFill>
        <p:spPr>
          <a:xfrm>
            <a:off x="381000" y="1219200"/>
            <a:ext cx="8429674" cy="2301081"/>
          </a:xfrm>
        </p:spPr>
      </p:pic>
      <p:pic>
        <p:nvPicPr>
          <p:cNvPr id="5" name="Picture 4" descr="ray4.JPG"/>
          <p:cNvPicPr>
            <a:picLocks noChangeAspect="1"/>
          </p:cNvPicPr>
          <p:nvPr/>
        </p:nvPicPr>
        <p:blipFill>
          <a:blip r:embed="rId3"/>
          <a:stretch>
            <a:fillRect/>
          </a:stretch>
        </p:blipFill>
        <p:spPr>
          <a:xfrm>
            <a:off x="228600" y="3429000"/>
            <a:ext cx="8570074" cy="3048000"/>
          </a:xfrm>
          <a:prstGeom prst="rect">
            <a:avLst/>
          </a:prstGeom>
        </p:spPr>
      </p:pic>
      <p:sp>
        <p:nvSpPr>
          <p:cNvPr id="6" name="Slide Number Placeholder 5"/>
          <p:cNvSpPr>
            <a:spLocks noGrp="1"/>
          </p:cNvSpPr>
          <p:nvPr>
            <p:ph type="sldNum" sz="quarter" idx="12"/>
          </p:nvPr>
        </p:nvSpPr>
        <p:spPr/>
        <p:txBody>
          <a:bodyPr/>
          <a:lstStyle/>
          <a:p>
            <a:fld id="{9F1B4298-E628-48C7-BDA3-B31837C15712}" type="slidenum">
              <a:rPr lang="en-US" smtClean="0"/>
              <a:pPr/>
              <a:t>53</a:t>
            </a:fld>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latin typeface="Times New Roman" pitchFamily="18" charset="0"/>
                <a:cs typeface="Times New Roman" pitchFamily="18" charset="0"/>
              </a:rPr>
              <a:t>Summary and Comparison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r>
              <a:rPr lang="en-US" dirty="0" smtClean="0">
                <a:latin typeface="Times New Roman" pitchFamily="18" charset="0"/>
                <a:cs typeface="Times New Roman" pitchFamily="18" charset="0"/>
              </a:rPr>
              <a:t>The most appropriate algorithm to use depends on the scene </a:t>
            </a:r>
          </a:p>
          <a:p>
            <a:r>
              <a:rPr lang="en-US" dirty="0" smtClean="0">
                <a:latin typeface="Times New Roman" pitchFamily="18" charset="0"/>
                <a:cs typeface="Times New Roman" pitchFamily="18" charset="0"/>
              </a:rPr>
              <a:t>depth-sort is particularly suited to scene with objects which are spread out along z-axis and/or with a small number of objects =&gt; rarely overlap in depth </a:t>
            </a:r>
          </a:p>
          <a:p>
            <a:r>
              <a:rPr lang="en-US" dirty="0" smtClean="0">
                <a:latin typeface="Times New Roman" pitchFamily="18" charset="0"/>
                <a:cs typeface="Times New Roman" pitchFamily="18" charset="0"/>
              </a:rPr>
              <a:t>scan-line and area subdivision algorithms are suitable to scene where objects are spread out horizontally and/or scene with small number of objects ( about several thousand surfaces).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54</a:t>
            </a:fld>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Summary and Comparison </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 Z-buffer and subdivision algorithms perform best for scene with fewer than a few thousand surfaces. </a:t>
            </a:r>
          </a:p>
          <a:p>
            <a:r>
              <a:rPr lang="en-US" dirty="0" err="1" smtClean="0">
                <a:latin typeface="Times New Roman" pitchFamily="18" charset="0"/>
                <a:cs typeface="Times New Roman" pitchFamily="18" charset="0"/>
              </a:rPr>
              <a:t>Octree</a:t>
            </a:r>
            <a:r>
              <a:rPr lang="en-US" dirty="0" smtClean="0">
                <a:latin typeface="Times New Roman" pitchFamily="18" charset="0"/>
                <a:cs typeface="Times New Roman" pitchFamily="18" charset="0"/>
              </a:rPr>
              <a:t> is particularly good because it does not require any pre-sorting or intersection calculations.</a:t>
            </a:r>
          </a:p>
          <a:p>
            <a:r>
              <a:rPr lang="en-US" dirty="0" smtClean="0">
                <a:latin typeface="Times New Roman" pitchFamily="18" charset="0"/>
                <a:cs typeface="Times New Roman" pitchFamily="18" charset="0"/>
              </a:rPr>
              <a:t> If parallel processing hardware is available, ray tracing would be a good choice (each processor handles a ray).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55</a:t>
            </a:fld>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ILLUMINATION MODELS </a:t>
            </a:r>
            <a:endParaRPr lang="en-US" sz="4000" dirty="0">
              <a:latin typeface="Times New Roman" pitchFamily="18" charset="0"/>
              <a:cs typeface="Times New Roman" pitchFamily="18" charset="0"/>
            </a:endParaRPr>
          </a:p>
        </p:txBody>
      </p:sp>
      <p:pic>
        <p:nvPicPr>
          <p:cNvPr id="4" name="Content Placeholder 3" descr="ill.JPG"/>
          <p:cNvPicPr>
            <a:picLocks noGrp="1" noChangeAspect="1"/>
          </p:cNvPicPr>
          <p:nvPr>
            <p:ph idx="1"/>
          </p:nvPr>
        </p:nvPicPr>
        <p:blipFill>
          <a:blip r:embed="rId2"/>
          <a:stretch>
            <a:fillRect/>
          </a:stretch>
        </p:blipFill>
        <p:spPr>
          <a:xfrm>
            <a:off x="129804" y="1676400"/>
            <a:ext cx="8652144" cy="4343400"/>
          </a:xfrm>
        </p:spPr>
      </p:pic>
      <p:sp>
        <p:nvSpPr>
          <p:cNvPr id="5" name="Slide Number Placeholder 4"/>
          <p:cNvSpPr>
            <a:spLocks noGrp="1"/>
          </p:cNvSpPr>
          <p:nvPr>
            <p:ph type="sldNum" sz="quarter" idx="12"/>
          </p:nvPr>
        </p:nvSpPr>
        <p:spPr/>
        <p:txBody>
          <a:bodyPr/>
          <a:lstStyle/>
          <a:p>
            <a:fld id="{9F1B4298-E628-48C7-BDA3-B31837C15712}" type="slidenum">
              <a:rPr lang="en-US" smtClean="0"/>
              <a:pPr/>
              <a:t>56</a:t>
            </a:fld>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Illumination Model Parameters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602163"/>
          </a:xfrm>
        </p:spPr>
        <p:txBody>
          <a:bodyPr>
            <a:normAutofit fontScale="62500" lnSpcReduction="20000"/>
          </a:bodyPr>
          <a:lstStyle/>
          <a:p>
            <a:r>
              <a:rPr lang="en-US" dirty="0" smtClean="0">
                <a:latin typeface="Times New Roman" pitchFamily="18" charset="0"/>
                <a:cs typeface="Times New Roman" pitchFamily="18" charset="0"/>
              </a:rPr>
              <a:t>Lighting effects are described with models that consider the interaction of light sources with object surfaces </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The factors determining the lighting effects are: </a:t>
            </a:r>
          </a:p>
          <a:p>
            <a:pPr>
              <a:buNone/>
            </a:pPr>
            <a:r>
              <a:rPr lang="en-US" dirty="0" smtClean="0">
                <a:latin typeface="Times New Roman" pitchFamily="18" charset="0"/>
                <a:cs typeface="Times New Roman" pitchFamily="18" charset="0"/>
              </a:rPr>
              <a:t>	 – The light source parameters:  </a:t>
            </a:r>
          </a:p>
          <a:p>
            <a:pPr>
              <a:buNone/>
            </a:pPr>
            <a:r>
              <a:rPr lang="en-US" dirty="0" smtClean="0">
                <a:latin typeface="Times New Roman" pitchFamily="18" charset="0"/>
                <a:cs typeface="Times New Roman" pitchFamily="18" charset="0"/>
              </a:rPr>
              <a:t>		• Positions  </a:t>
            </a:r>
          </a:p>
          <a:p>
            <a:pPr>
              <a:buNone/>
            </a:pPr>
            <a:r>
              <a:rPr lang="en-US" dirty="0" smtClean="0">
                <a:latin typeface="Times New Roman" pitchFamily="18" charset="0"/>
                <a:cs typeface="Times New Roman" pitchFamily="18" charset="0"/>
              </a:rPr>
              <a:t>		• Electromagnetic Spectrum </a:t>
            </a:r>
          </a:p>
          <a:p>
            <a:pPr>
              <a:buNone/>
            </a:pPr>
            <a:r>
              <a:rPr lang="en-US" dirty="0" smtClean="0">
                <a:latin typeface="Times New Roman" pitchFamily="18" charset="0"/>
                <a:cs typeface="Times New Roman" pitchFamily="18" charset="0"/>
              </a:rPr>
              <a:t>		• Shape </a:t>
            </a:r>
          </a:p>
          <a:p>
            <a:pPr>
              <a:buNone/>
            </a:pPr>
            <a:r>
              <a:rPr lang="en-US" dirty="0" smtClean="0">
                <a:latin typeface="Times New Roman" pitchFamily="18" charset="0"/>
                <a:cs typeface="Times New Roman" pitchFamily="18" charset="0"/>
              </a:rPr>
              <a:t>	 – The surface parameters </a:t>
            </a:r>
          </a:p>
          <a:p>
            <a:pPr>
              <a:buNone/>
            </a:pPr>
            <a:r>
              <a:rPr lang="en-US" dirty="0" smtClean="0">
                <a:latin typeface="Times New Roman" pitchFamily="18" charset="0"/>
                <a:cs typeface="Times New Roman" pitchFamily="18" charset="0"/>
              </a:rPr>
              <a:t>		 • Position  </a:t>
            </a:r>
          </a:p>
          <a:p>
            <a:pPr>
              <a:buNone/>
            </a:pPr>
            <a:r>
              <a:rPr lang="en-US" dirty="0" smtClean="0">
                <a:latin typeface="Times New Roman" pitchFamily="18" charset="0"/>
                <a:cs typeface="Times New Roman" pitchFamily="18" charset="0"/>
              </a:rPr>
              <a:t>		• Reflectance properties </a:t>
            </a:r>
          </a:p>
          <a:p>
            <a:pPr>
              <a:buNone/>
            </a:pPr>
            <a:r>
              <a:rPr lang="en-US" dirty="0" smtClean="0">
                <a:latin typeface="Times New Roman" pitchFamily="18" charset="0"/>
                <a:cs typeface="Times New Roman" pitchFamily="18" charset="0"/>
              </a:rPr>
              <a:t>		 • Position of nearby surfaces </a:t>
            </a:r>
          </a:p>
          <a:p>
            <a:pPr>
              <a:buNone/>
            </a:pPr>
            <a:r>
              <a:rPr lang="en-US" dirty="0" smtClean="0">
                <a:latin typeface="Times New Roman" pitchFamily="18" charset="0"/>
                <a:cs typeface="Times New Roman" pitchFamily="18" charset="0"/>
              </a:rPr>
              <a:t>	 – The eye (camera) parameters </a:t>
            </a:r>
          </a:p>
          <a:p>
            <a:pPr>
              <a:buNone/>
            </a:pPr>
            <a:r>
              <a:rPr lang="en-US" dirty="0" smtClean="0">
                <a:latin typeface="Times New Roman" pitchFamily="18" charset="0"/>
                <a:cs typeface="Times New Roman" pitchFamily="18" charset="0"/>
              </a:rPr>
              <a:t>		 • Position  </a:t>
            </a:r>
          </a:p>
          <a:p>
            <a:pPr>
              <a:buNone/>
            </a:pPr>
            <a:r>
              <a:rPr lang="en-US" dirty="0" smtClean="0">
                <a:latin typeface="Times New Roman" pitchFamily="18" charset="0"/>
                <a:cs typeface="Times New Roman" pitchFamily="18" charset="0"/>
              </a:rPr>
              <a:t>		• Sensor spectrum sensitivities </a:t>
            </a:r>
          </a:p>
        </p:txBody>
      </p:sp>
      <p:sp>
        <p:nvSpPr>
          <p:cNvPr id="4" name="Slide Number Placeholder 3"/>
          <p:cNvSpPr>
            <a:spLocks noGrp="1"/>
          </p:cNvSpPr>
          <p:nvPr>
            <p:ph type="sldNum" sz="quarter" idx="12"/>
          </p:nvPr>
        </p:nvSpPr>
        <p:spPr/>
        <p:txBody>
          <a:bodyPr/>
          <a:lstStyle/>
          <a:p>
            <a:fld id="{9F1B4298-E628-48C7-BDA3-B31837C15712}"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latin typeface="Times New Roman" pitchFamily="18" charset="0"/>
                <a:cs typeface="Times New Roman" pitchFamily="18" charset="0"/>
              </a:rPr>
              <a:t>Illumination Models and Rendering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r>
              <a:rPr lang="en-US" sz="2800" dirty="0" smtClean="0">
                <a:latin typeface="Times New Roman" pitchFamily="18" charset="0"/>
                <a:cs typeface="Times New Roman" pitchFamily="18" charset="0"/>
              </a:rPr>
              <a:t>An illumination model is used to calculate the intensity of the light that is reflected at a given point on a surface .</a:t>
            </a:r>
          </a:p>
          <a:p>
            <a:r>
              <a:rPr lang="en-US" sz="2800" dirty="0" smtClean="0">
                <a:latin typeface="Times New Roman" pitchFamily="18" charset="0"/>
                <a:cs typeface="Times New Roman" pitchFamily="18" charset="0"/>
              </a:rPr>
              <a:t>A rendering method uses intensity calculations from the illumination model to determine the light intensity at all pixels in the image </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 name="Picture 3" descr="illu.JPG"/>
          <p:cNvPicPr>
            <a:picLocks noChangeAspect="1"/>
          </p:cNvPicPr>
          <p:nvPr/>
        </p:nvPicPr>
        <p:blipFill>
          <a:blip r:embed="rId2"/>
          <a:stretch>
            <a:fillRect/>
          </a:stretch>
        </p:blipFill>
        <p:spPr>
          <a:xfrm>
            <a:off x="1219200" y="4038601"/>
            <a:ext cx="5791200" cy="2732566"/>
          </a:xfrm>
          <a:prstGeom prst="rect">
            <a:avLst/>
          </a:prstGeom>
        </p:spPr>
      </p:pic>
      <p:sp>
        <p:nvSpPr>
          <p:cNvPr id="5" name="Slide Number Placeholder 4"/>
          <p:cNvSpPr>
            <a:spLocks noGrp="1"/>
          </p:cNvSpPr>
          <p:nvPr>
            <p:ph type="sldNum" sz="quarter" idx="12"/>
          </p:nvPr>
        </p:nvSpPr>
        <p:spPr/>
        <p:txBody>
          <a:bodyPr/>
          <a:lstStyle/>
          <a:p>
            <a:fld id="{9F1B4298-E628-48C7-BDA3-B31837C15712}"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latin typeface="Times New Roman" pitchFamily="18" charset="0"/>
                <a:cs typeface="Times New Roman" pitchFamily="18" charset="0"/>
              </a:rPr>
              <a:t>Light Source Models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US" sz="2400" dirty="0" smtClean="0"/>
              <a:t> </a:t>
            </a:r>
            <a:r>
              <a:rPr lang="en-US" sz="2400" dirty="0" smtClean="0">
                <a:latin typeface="Times New Roman" pitchFamily="18" charset="0"/>
                <a:cs typeface="Times New Roman" pitchFamily="18" charset="0"/>
              </a:rPr>
              <a:t>Point Source (a): All light rays originate at a point and </a:t>
            </a:r>
            <a:r>
              <a:rPr lang="en-US" sz="2400" dirty="0" err="1" smtClean="0">
                <a:latin typeface="Times New Roman" pitchFamily="18" charset="0"/>
                <a:cs typeface="Times New Roman" pitchFamily="18" charset="0"/>
              </a:rPr>
              <a:t>radially</a:t>
            </a:r>
            <a:r>
              <a:rPr lang="en-US" sz="2400" dirty="0" smtClean="0">
                <a:latin typeface="Times New Roman" pitchFamily="18" charset="0"/>
                <a:cs typeface="Times New Roman" pitchFamily="18" charset="0"/>
              </a:rPr>
              <a:t> diverge. A reasonable approximation for sources whose dimensions are small compared to the object size </a:t>
            </a:r>
          </a:p>
          <a:p>
            <a:r>
              <a:rPr lang="en-US" sz="2400" dirty="0" smtClean="0">
                <a:latin typeface="Times New Roman" pitchFamily="18" charset="0"/>
                <a:cs typeface="Times New Roman" pitchFamily="18" charset="0"/>
              </a:rPr>
              <a:t>Parallel source (b): Light rays are all parallel. May be modeled as a point source at infinite distance (the sun)  </a:t>
            </a:r>
          </a:p>
          <a:p>
            <a:r>
              <a:rPr lang="en-US" sz="2400" dirty="0" smtClean="0">
                <a:latin typeface="Times New Roman" pitchFamily="18" charset="0"/>
                <a:cs typeface="Times New Roman" pitchFamily="18" charset="0"/>
              </a:rPr>
              <a:t>Distributed source (c): All light rays originate at a finite area in space. It models a nearby source, such as a fluorescent light </a:t>
            </a:r>
          </a:p>
          <a:p>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pic>
        <p:nvPicPr>
          <p:cNvPr id="4" name="Picture 3" descr="illum.JPG"/>
          <p:cNvPicPr>
            <a:picLocks noChangeAspect="1"/>
          </p:cNvPicPr>
          <p:nvPr/>
        </p:nvPicPr>
        <p:blipFill>
          <a:blip r:embed="rId2"/>
          <a:stretch>
            <a:fillRect/>
          </a:stretch>
        </p:blipFill>
        <p:spPr>
          <a:xfrm>
            <a:off x="1371600" y="4267200"/>
            <a:ext cx="6400800" cy="1828800"/>
          </a:xfrm>
          <a:prstGeom prst="rect">
            <a:avLst/>
          </a:prstGeom>
        </p:spPr>
      </p:pic>
      <p:sp>
        <p:nvSpPr>
          <p:cNvPr id="5" name="Slide Number Placeholder 4"/>
          <p:cNvSpPr>
            <a:spLocks noGrp="1"/>
          </p:cNvSpPr>
          <p:nvPr>
            <p:ph type="sldNum" sz="quarter" idx="12"/>
          </p:nvPr>
        </p:nvSpPr>
        <p:spPr/>
        <p:txBody>
          <a:bodyPr/>
          <a:lstStyle/>
          <a:p>
            <a:fld id="{9F1B4298-E628-48C7-BDA3-B31837C15712}" type="slidenum">
              <a:rPr lang="en-US" smtClean="0"/>
              <a:pPr/>
              <a:t>59</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Back-face detection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Object Space Method.</a:t>
            </a:r>
          </a:p>
          <a:p>
            <a:r>
              <a:rPr lang="en-US" dirty="0" smtClean="0">
                <a:latin typeface="Times New Roman" pitchFamily="18" charset="0"/>
                <a:cs typeface="Times New Roman" pitchFamily="18" charset="0"/>
              </a:rPr>
              <a:t> To find the back faces of a polyhedron.</a:t>
            </a:r>
          </a:p>
          <a:p>
            <a:r>
              <a:rPr lang="en-US" dirty="0" smtClean="0">
                <a:latin typeface="Times New Roman" pitchFamily="18" charset="0"/>
                <a:cs typeface="Times New Roman" pitchFamily="18" charset="0"/>
              </a:rPr>
              <a:t> Consider a polygon surface with parameters A,B,C and D.</a:t>
            </a:r>
          </a:p>
          <a:p>
            <a:r>
              <a:rPr lang="en-US" dirty="0" smtClean="0">
                <a:latin typeface="Times New Roman" pitchFamily="18" charset="0"/>
                <a:cs typeface="Times New Roman" pitchFamily="18" charset="0"/>
              </a:rPr>
              <a:t> A point (x,y,z) is inside the polyhedrons’ back face only if</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Ax+By+Cz+D</a:t>
            </a:r>
            <a:r>
              <a:rPr lang="en-US" dirty="0" smtClean="0">
                <a:latin typeface="Times New Roman" pitchFamily="18" charset="0"/>
                <a:cs typeface="Times New Roman" pitchFamily="18" charset="0"/>
              </a:rPr>
              <a:t>&lt;0</a:t>
            </a:r>
          </a:p>
          <a:p>
            <a:r>
              <a:rPr lang="en-US" dirty="0" smtClean="0">
                <a:latin typeface="Times New Roman" pitchFamily="18" charset="0"/>
                <a:cs typeface="Times New Roman" pitchFamily="18" charset="0"/>
              </a:rPr>
              <a:t>We can simply say that the z component of the polygon’s normal is less than zero, then the point is on the back face.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Simplified and fast methods for calculating surfaces intensities, mostly empirical </a:t>
            </a:r>
          </a:p>
          <a:p>
            <a:pPr algn="just"/>
            <a:r>
              <a:rPr lang="en-US" dirty="0" smtClean="0">
                <a:latin typeface="Times New Roman" pitchFamily="18" charset="0"/>
                <a:cs typeface="Times New Roman" pitchFamily="18" charset="0"/>
              </a:rPr>
              <a:t>Calculations are based on optical properties of surfaces and the lighting conditions (no reflected sources nor shadows)  </a:t>
            </a:r>
          </a:p>
          <a:p>
            <a:pPr algn="just"/>
            <a:r>
              <a:rPr lang="en-US" dirty="0" smtClean="0">
                <a:latin typeface="Times New Roman" pitchFamily="18" charset="0"/>
                <a:cs typeface="Times New Roman" pitchFamily="18" charset="0"/>
              </a:rPr>
              <a:t>Light sources are considered to be point sources  </a:t>
            </a:r>
          </a:p>
          <a:p>
            <a:pPr algn="just"/>
            <a:r>
              <a:rPr lang="en-US" dirty="0" smtClean="0">
                <a:latin typeface="Times New Roman" pitchFamily="18" charset="0"/>
                <a:cs typeface="Times New Roman" pitchFamily="18" charset="0"/>
              </a:rPr>
              <a:t>Reasonably good approximation for most scenes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latin typeface="Times New Roman" pitchFamily="18" charset="0"/>
                <a:cs typeface="Times New Roman" pitchFamily="18" charset="0"/>
              </a:rPr>
              <a:t>Simple Illumination Model</a:t>
            </a:r>
            <a:r>
              <a:rPr lang="en-US" dirty="0" smtClean="0"/>
              <a:t> </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latin typeface="Times New Roman" pitchFamily="18" charset="0"/>
                <a:cs typeface="Times New Roman" pitchFamily="18" charset="0"/>
              </a:rPr>
              <a:t>Surfaces in real world environments receive light in 3 ways: </a:t>
            </a:r>
          </a:p>
          <a:p>
            <a:pPr algn="just"/>
            <a:r>
              <a:rPr lang="en-US" dirty="0" smtClean="0">
                <a:latin typeface="Times New Roman" pitchFamily="18" charset="0"/>
                <a:cs typeface="Times New Roman" pitchFamily="18" charset="0"/>
              </a:rPr>
              <a:t>1.      Directly from existing light sources such as the sun or a lit candle </a:t>
            </a:r>
          </a:p>
          <a:p>
            <a:pPr algn="just"/>
            <a:r>
              <a:rPr lang="en-US" dirty="0" smtClean="0">
                <a:latin typeface="Times New Roman" pitchFamily="18" charset="0"/>
                <a:cs typeface="Times New Roman" pitchFamily="18" charset="0"/>
              </a:rPr>
              <a:t>2.   Light that passes and refracts through transparent objects such as water or a glass vase </a:t>
            </a:r>
          </a:p>
          <a:p>
            <a:pPr algn="just"/>
            <a:r>
              <a:rPr lang="en-US" dirty="0" smtClean="0">
                <a:latin typeface="Times New Roman" pitchFamily="18" charset="0"/>
                <a:cs typeface="Times New Roman" pitchFamily="18" charset="0"/>
              </a:rPr>
              <a:t>3.      Light reflected, bounced, or diffused from other existing surfaces in the environment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61</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Diffuse illumination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Ambient illumination</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Specular</a:t>
            </a:r>
            <a:r>
              <a:rPr lang="en-US" dirty="0" smtClean="0">
                <a:latin typeface="Times New Roman" pitchFamily="18" charset="0"/>
                <a:cs typeface="Times New Roman" pitchFamily="18" charset="0"/>
              </a:rPr>
              <a:t> Highlights – (</a:t>
            </a:r>
            <a:r>
              <a:rPr lang="en-US" dirty="0" err="1" smtClean="0">
                <a:latin typeface="Times New Roman" pitchFamily="18" charset="0"/>
                <a:cs typeface="Times New Roman" pitchFamily="18" charset="0"/>
              </a:rPr>
              <a:t>Phong</a:t>
            </a:r>
            <a:r>
              <a:rPr lang="en-US" dirty="0" smtClean="0">
                <a:latin typeface="Times New Roman" pitchFamily="18" charset="0"/>
                <a:cs typeface="Times New Roman" pitchFamily="18" charset="0"/>
              </a:rPr>
              <a:t> Reflection Model)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62</a:t>
            </a:fld>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latin typeface="Times New Roman" pitchFamily="18" charset="0"/>
                <a:cs typeface="Times New Roman" pitchFamily="18" charset="0"/>
              </a:rPr>
              <a:t>Diffuse illumination </a:t>
            </a:r>
            <a:endParaRPr lang="en-US" dirty="0"/>
          </a:p>
        </p:txBody>
      </p:sp>
      <p:pic>
        <p:nvPicPr>
          <p:cNvPr id="4" name="Content Placeholder 3" descr="diffuse.JPG"/>
          <p:cNvPicPr>
            <a:picLocks noGrp="1" noChangeAspect="1"/>
          </p:cNvPicPr>
          <p:nvPr>
            <p:ph idx="1"/>
          </p:nvPr>
        </p:nvPicPr>
        <p:blipFill>
          <a:blip r:embed="rId2"/>
          <a:stretch>
            <a:fillRect/>
          </a:stretch>
        </p:blipFill>
        <p:spPr>
          <a:xfrm>
            <a:off x="381000" y="914400"/>
            <a:ext cx="8229599" cy="5715000"/>
          </a:xfrm>
        </p:spPr>
      </p:pic>
      <p:sp>
        <p:nvSpPr>
          <p:cNvPr id="5" name="Slide Number Placeholder 4"/>
          <p:cNvSpPr>
            <a:spLocks noGrp="1"/>
          </p:cNvSpPr>
          <p:nvPr>
            <p:ph type="sldNum" sz="quarter" idx="12"/>
          </p:nvPr>
        </p:nvSpPr>
        <p:spPr/>
        <p:txBody>
          <a:bodyPr/>
          <a:lstStyle/>
          <a:p>
            <a:fld id="{9F1B4298-E628-48C7-BDA3-B31837C15712}"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mbi.JPG"/>
          <p:cNvPicPr>
            <a:picLocks noGrp="1" noChangeAspect="1"/>
          </p:cNvPicPr>
          <p:nvPr>
            <p:ph idx="1"/>
          </p:nvPr>
        </p:nvPicPr>
        <p:blipFill>
          <a:blip r:embed="rId2"/>
          <a:stretch>
            <a:fillRect/>
          </a:stretch>
        </p:blipFill>
        <p:spPr>
          <a:xfrm>
            <a:off x="457200" y="1295400"/>
            <a:ext cx="7780324" cy="4537551"/>
          </a:xfrm>
        </p:spPr>
      </p:pic>
      <p:sp>
        <p:nvSpPr>
          <p:cNvPr id="3" name="Slide Number Placeholder 2"/>
          <p:cNvSpPr>
            <a:spLocks noGrp="1"/>
          </p:cNvSpPr>
          <p:nvPr>
            <p:ph type="sldNum" sz="quarter" idx="12"/>
          </p:nvPr>
        </p:nvSpPr>
        <p:spPr/>
        <p:txBody>
          <a:bodyPr/>
          <a:lstStyle/>
          <a:p>
            <a:fld id="{9F1B4298-E628-48C7-BDA3-B31837C15712}" type="slidenum">
              <a:rPr lang="en-US" smtClean="0"/>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mbi1.JPG"/>
          <p:cNvPicPr>
            <a:picLocks noGrp="1" noChangeAspect="1"/>
          </p:cNvPicPr>
          <p:nvPr>
            <p:ph idx="1"/>
          </p:nvPr>
        </p:nvPicPr>
        <p:blipFill>
          <a:blip r:embed="rId2"/>
          <a:stretch>
            <a:fillRect/>
          </a:stretch>
        </p:blipFill>
        <p:spPr>
          <a:xfrm>
            <a:off x="457200" y="304800"/>
            <a:ext cx="7086600" cy="6172200"/>
          </a:xfrm>
        </p:spPr>
      </p:pic>
      <p:sp>
        <p:nvSpPr>
          <p:cNvPr id="3" name="Slide Number Placeholder 2"/>
          <p:cNvSpPr>
            <a:spLocks noGrp="1"/>
          </p:cNvSpPr>
          <p:nvPr>
            <p:ph type="sldNum" sz="quarter" idx="12"/>
          </p:nvPr>
        </p:nvSpPr>
        <p:spPr/>
        <p:txBody>
          <a:bodyPr/>
          <a:lstStyle/>
          <a:p>
            <a:fld id="{9F1B4298-E628-48C7-BDA3-B31837C15712}"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ec.JPG"/>
          <p:cNvPicPr>
            <a:picLocks noGrp="1" noChangeAspect="1"/>
          </p:cNvPicPr>
          <p:nvPr>
            <p:ph idx="1"/>
          </p:nvPr>
        </p:nvPicPr>
        <p:blipFill>
          <a:blip r:embed="rId2"/>
          <a:stretch>
            <a:fillRect/>
          </a:stretch>
        </p:blipFill>
        <p:spPr>
          <a:xfrm>
            <a:off x="838200" y="433244"/>
            <a:ext cx="6781799" cy="5692920"/>
          </a:xfrm>
        </p:spPr>
      </p:pic>
      <p:sp>
        <p:nvSpPr>
          <p:cNvPr id="3" name="Slide Number Placeholder 2"/>
          <p:cNvSpPr>
            <a:spLocks noGrp="1"/>
          </p:cNvSpPr>
          <p:nvPr>
            <p:ph type="sldNum" sz="quarter" idx="12"/>
          </p:nvPr>
        </p:nvSpPr>
        <p:spPr/>
        <p:txBody>
          <a:bodyPr/>
          <a:lstStyle/>
          <a:p>
            <a:fld id="{9F1B4298-E628-48C7-BDA3-B31837C15712}" type="slidenum">
              <a:rPr lang="en-US" smtClean="0"/>
              <a:pPr/>
              <a:t>66</a:t>
            </a:fld>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ec1.JPG"/>
          <p:cNvPicPr>
            <a:picLocks noGrp="1" noChangeAspect="1"/>
          </p:cNvPicPr>
          <p:nvPr>
            <p:ph idx="1"/>
          </p:nvPr>
        </p:nvPicPr>
        <p:blipFill>
          <a:blip r:embed="rId2"/>
          <a:stretch>
            <a:fillRect/>
          </a:stretch>
        </p:blipFill>
        <p:spPr>
          <a:xfrm>
            <a:off x="228600" y="1524000"/>
            <a:ext cx="8215888" cy="4453731"/>
          </a:xfrm>
        </p:spPr>
      </p:pic>
      <p:sp>
        <p:nvSpPr>
          <p:cNvPr id="3" name="Slide Number Placeholder 2"/>
          <p:cNvSpPr>
            <a:spLocks noGrp="1"/>
          </p:cNvSpPr>
          <p:nvPr>
            <p:ph type="sldNum" sz="quarter" idx="12"/>
          </p:nvPr>
        </p:nvSpPr>
        <p:spPr/>
        <p:txBody>
          <a:bodyPr/>
          <a:lstStyle/>
          <a:p>
            <a:fld id="{9F1B4298-E628-48C7-BDA3-B31837C15712}" type="slidenum">
              <a:rPr lang="en-US" smtClean="0"/>
              <a:pPr/>
              <a:t>67</a:t>
            </a:fld>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llu.JPG"/>
          <p:cNvPicPr>
            <a:picLocks noGrp="1" noChangeAspect="1"/>
          </p:cNvPicPr>
          <p:nvPr>
            <p:ph idx="1"/>
          </p:nvPr>
        </p:nvPicPr>
        <p:blipFill>
          <a:blip r:embed="rId2"/>
          <a:stretch>
            <a:fillRect/>
          </a:stretch>
        </p:blipFill>
        <p:spPr>
          <a:xfrm>
            <a:off x="304800" y="1295400"/>
            <a:ext cx="7017496" cy="4129881"/>
          </a:xfrm>
        </p:spPr>
      </p:pic>
      <p:sp>
        <p:nvSpPr>
          <p:cNvPr id="3" name="Slide Number Placeholder 2"/>
          <p:cNvSpPr>
            <a:spLocks noGrp="1"/>
          </p:cNvSpPr>
          <p:nvPr>
            <p:ph type="sldNum" sz="quarter" idx="12"/>
          </p:nvPr>
        </p:nvSpPr>
        <p:spPr/>
        <p:txBody>
          <a:bodyPr/>
          <a:lstStyle/>
          <a:p>
            <a:fld id="{9F1B4298-E628-48C7-BDA3-B31837C15712}" type="slidenum">
              <a:rPr lang="en-US" smtClean="0"/>
              <a:pPr/>
              <a:t>68</a:t>
            </a:fld>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ll.JPG"/>
          <p:cNvPicPr>
            <a:picLocks noGrp="1" noChangeAspect="1"/>
          </p:cNvPicPr>
          <p:nvPr>
            <p:ph idx="1"/>
          </p:nvPr>
        </p:nvPicPr>
        <p:blipFill>
          <a:blip r:embed="rId2"/>
          <a:stretch>
            <a:fillRect/>
          </a:stretch>
        </p:blipFill>
        <p:spPr>
          <a:xfrm>
            <a:off x="381000" y="1676400"/>
            <a:ext cx="7495290" cy="4263231"/>
          </a:xfrm>
        </p:spPr>
      </p:pic>
      <p:sp>
        <p:nvSpPr>
          <p:cNvPr id="3" name="Slide Number Placeholder 2"/>
          <p:cNvSpPr>
            <a:spLocks noGrp="1"/>
          </p:cNvSpPr>
          <p:nvPr>
            <p:ph type="sldNum" sz="quarter" idx="12"/>
          </p:nvPr>
        </p:nvSpPr>
        <p:spPr/>
        <p:txBody>
          <a:bodyPr/>
          <a:lstStyle/>
          <a:p>
            <a:fld id="{9F1B4298-E628-48C7-BDA3-B31837C15712}" type="slidenum">
              <a:rPr lang="en-US" smtClean="0"/>
              <a:pPr/>
              <a:t>69</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Back-face detection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We can simply say that </a:t>
            </a:r>
            <a:r>
              <a:rPr lang="en-US" b="1" dirty="0" smtClean="0">
                <a:latin typeface="Times New Roman" pitchFamily="18" charset="0"/>
                <a:cs typeface="Times New Roman" pitchFamily="18" charset="0"/>
              </a:rPr>
              <a:t>the z component of the polygon’s normal is less than zero</a:t>
            </a:r>
            <a:r>
              <a:rPr lang="en-US" dirty="0" smtClean="0">
                <a:latin typeface="Times New Roman" pitchFamily="18" charset="0"/>
                <a:cs typeface="Times New Roman" pitchFamily="18" charset="0"/>
              </a:rPr>
              <a:t>, then the point is  on the back face.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7</a:t>
            </a:fld>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POLYGON RENDERING METHODS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sz="2800" b="1" u="sng" dirty="0" smtClean="0">
                <a:latin typeface="Times New Roman" pitchFamily="18" charset="0"/>
                <a:cs typeface="Times New Roman" pitchFamily="18" charset="0"/>
              </a:rPr>
              <a:t>Flat Shading (also known as faceted shading):</a:t>
            </a:r>
          </a:p>
          <a:p>
            <a:r>
              <a:rPr lang="en-US" sz="2000" dirty="0" smtClean="0">
                <a:latin typeface="Times New Roman" pitchFamily="18" charset="0"/>
                <a:cs typeface="Times New Roman" pitchFamily="18" charset="0"/>
              </a:rPr>
              <a:t>Shades each polygon of an object based on the angle between the polygon's surface normal and the direction of the light source. </a:t>
            </a:r>
          </a:p>
          <a:p>
            <a:r>
              <a:rPr lang="en-US" sz="2000" dirty="0" smtClean="0">
                <a:latin typeface="Times New Roman" pitchFamily="18" charset="0"/>
                <a:cs typeface="Times New Roman" pitchFamily="18" charset="0"/>
              </a:rPr>
              <a:t>•A single intensity is calculated for each surface polygon</a:t>
            </a:r>
          </a:p>
          <a:p>
            <a:r>
              <a:rPr lang="en-US" sz="2000" dirty="0" smtClean="0">
                <a:latin typeface="Times New Roman" pitchFamily="18" charset="0"/>
                <a:cs typeface="Times New Roman" pitchFamily="18" charset="0"/>
              </a:rPr>
              <a:t> • Fast and simple method </a:t>
            </a:r>
          </a:p>
          <a:p>
            <a:r>
              <a:rPr lang="en-US" sz="2000" dirty="0" smtClean="0">
                <a:latin typeface="Times New Roman" pitchFamily="18" charset="0"/>
                <a:cs typeface="Times New Roman" pitchFamily="18" charset="0"/>
              </a:rPr>
              <a:t>• Gives reasonable result only if all of the following assumptions are valid:</a:t>
            </a:r>
          </a:p>
          <a:p>
            <a:r>
              <a:rPr lang="en-US" sz="2000" dirty="0" smtClean="0">
                <a:latin typeface="Times New Roman" pitchFamily="18" charset="0"/>
                <a:cs typeface="Times New Roman" pitchFamily="18" charset="0"/>
              </a:rPr>
              <a:t> – The object is a polyhedron</a:t>
            </a:r>
          </a:p>
          <a:p>
            <a:r>
              <a:rPr lang="en-US" sz="2000" dirty="0" smtClean="0">
                <a:latin typeface="Times New Roman" pitchFamily="18" charset="0"/>
                <a:cs typeface="Times New Roman" pitchFamily="18" charset="0"/>
              </a:rPr>
              <a:t> – Light source is far away from the surface so that N•L is constant over each polygon </a:t>
            </a:r>
          </a:p>
          <a:p>
            <a:r>
              <a:rPr lang="en-US" sz="2000" dirty="0" smtClean="0">
                <a:latin typeface="Times New Roman" pitchFamily="18" charset="0"/>
                <a:cs typeface="Times New Roman" pitchFamily="18" charset="0"/>
              </a:rPr>
              <a:t>– Viewing position is far away from the surface so that V•R is constant over each polygon</a:t>
            </a:r>
          </a:p>
          <a:p>
            <a:r>
              <a:rPr lang="en-US" sz="2000" dirty="0" smtClean="0">
                <a:latin typeface="Times New Roman" pitchFamily="18" charset="0"/>
                <a:cs typeface="Times New Roman" pitchFamily="18" charset="0"/>
              </a:rPr>
              <a:t> Disadvantage - it gives low-polygon models a faceted look. Sometimes this look can be advantageous though, such as in </a:t>
            </a:r>
            <a:r>
              <a:rPr lang="en-US" sz="2000" dirty="0" err="1" smtClean="0">
                <a:latin typeface="Times New Roman" pitchFamily="18" charset="0"/>
                <a:cs typeface="Times New Roman" pitchFamily="18" charset="0"/>
              </a:rPr>
              <a:t>modelling</a:t>
            </a:r>
            <a:r>
              <a:rPr lang="en-US" sz="2000" dirty="0" smtClean="0">
                <a:latin typeface="Times New Roman" pitchFamily="18" charset="0"/>
                <a:cs typeface="Times New Roman" pitchFamily="18" charset="0"/>
              </a:rPr>
              <a:t> boxy objects. Artists sometimes use flat shading to look at the polygons of a solid model they are creating</a:t>
            </a:r>
            <a:r>
              <a:rPr lang="en-US" sz="2000" dirty="0" smtClean="0"/>
              <a:t>. </a:t>
            </a:r>
            <a:endParaRPr lang="en-US" sz="2000" b="1" u="sng"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70</a:t>
            </a:fld>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smtClean="0"/>
              <a:t>It defines a single color for a face</a:t>
            </a:r>
          </a:p>
          <a:p>
            <a:endParaRPr lang="en-US" dirty="0"/>
          </a:p>
        </p:txBody>
      </p:sp>
      <p:pic>
        <p:nvPicPr>
          <p:cNvPr id="4" name="Picture 3" descr="flatShading.png"/>
          <p:cNvPicPr>
            <a:picLocks noChangeAspect="1"/>
          </p:cNvPicPr>
          <p:nvPr/>
        </p:nvPicPr>
        <p:blipFill>
          <a:blip r:embed="rId2"/>
          <a:stretch>
            <a:fillRect/>
          </a:stretch>
        </p:blipFill>
        <p:spPr>
          <a:xfrm>
            <a:off x="914400" y="1295400"/>
            <a:ext cx="6477583" cy="2209800"/>
          </a:xfrm>
          <a:prstGeom prst="rect">
            <a:avLst/>
          </a:prstGeom>
        </p:spPr>
      </p:pic>
      <p:pic>
        <p:nvPicPr>
          <p:cNvPr id="5" name="Picture 4" descr="flat.jfif"/>
          <p:cNvPicPr>
            <a:picLocks noChangeAspect="1"/>
          </p:cNvPicPr>
          <p:nvPr/>
        </p:nvPicPr>
        <p:blipFill>
          <a:blip r:embed="rId3"/>
          <a:stretch>
            <a:fillRect/>
          </a:stretch>
        </p:blipFill>
        <p:spPr>
          <a:xfrm>
            <a:off x="1371600" y="3424687"/>
            <a:ext cx="4724400" cy="3004868"/>
          </a:xfrm>
          <a:prstGeom prst="rect">
            <a:avLst/>
          </a:prstGeom>
        </p:spPr>
      </p:pic>
      <p:sp>
        <p:nvSpPr>
          <p:cNvPr id="6" name="Rectangle 5"/>
          <p:cNvSpPr/>
          <p:nvPr/>
        </p:nvSpPr>
        <p:spPr>
          <a:xfrm>
            <a:off x="1981200" y="152400"/>
            <a:ext cx="4572000" cy="369332"/>
          </a:xfrm>
          <a:prstGeom prst="rect">
            <a:avLst/>
          </a:prstGeom>
        </p:spPr>
        <p:txBody>
          <a:bodyPr wrap="square">
            <a:spAutoFit/>
          </a:bodyPr>
          <a:lstStyle/>
          <a:p>
            <a:r>
              <a:rPr lang="en-US" dirty="0" smtClean="0"/>
              <a:t>Flat Shading (per polygon)</a:t>
            </a:r>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cs typeface="Times New Roman" pitchFamily="18" charset="0"/>
              </a:rPr>
              <a:t>Gouraud</a:t>
            </a:r>
            <a:r>
              <a:rPr lang="en-US" dirty="0" smtClean="0">
                <a:latin typeface="Times New Roman" pitchFamily="18" charset="0"/>
                <a:cs typeface="Times New Roman" pitchFamily="18" charset="0"/>
              </a:rPr>
              <a:t> Shading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err="1" smtClean="0">
                <a:latin typeface="Times New Roman" pitchFamily="18" charset="0"/>
                <a:cs typeface="Times New Roman" pitchFamily="18" charset="0"/>
              </a:rPr>
              <a:t>Gouraud</a:t>
            </a:r>
            <a:r>
              <a:rPr lang="en-US" sz="2000" dirty="0" smtClean="0">
                <a:latin typeface="Times New Roman" pitchFamily="18" charset="0"/>
                <a:cs typeface="Times New Roman" pitchFamily="18" charset="0"/>
              </a:rPr>
              <a:t> shading (Henri </a:t>
            </a:r>
            <a:r>
              <a:rPr lang="en-US" sz="2000" dirty="0" err="1" smtClean="0">
                <a:latin typeface="Times New Roman" pitchFamily="18" charset="0"/>
                <a:cs typeface="Times New Roman" pitchFamily="18" charset="0"/>
              </a:rPr>
              <a:t>Gouraud</a:t>
            </a:r>
            <a:r>
              <a:rPr lang="en-US" sz="2000" dirty="0" smtClean="0">
                <a:latin typeface="Times New Roman" pitchFamily="18" charset="0"/>
                <a:cs typeface="Times New Roman" pitchFamily="18" charset="0"/>
              </a:rPr>
              <a:t>, 1971) is used to achieve smooth lighting on low-polygon surfaces using the </a:t>
            </a:r>
            <a:r>
              <a:rPr lang="en-US" sz="2000" dirty="0" err="1" smtClean="0">
                <a:latin typeface="Times New Roman" pitchFamily="18" charset="0"/>
                <a:cs typeface="Times New Roman" pitchFamily="18" charset="0"/>
              </a:rPr>
              <a:t>Lambertian</a:t>
            </a:r>
            <a:r>
              <a:rPr lang="en-US" sz="2000" dirty="0" smtClean="0">
                <a:latin typeface="Times New Roman" pitchFamily="18" charset="0"/>
                <a:cs typeface="Times New Roman" pitchFamily="18" charset="0"/>
              </a:rPr>
              <a:t> diffuse lighting model. </a:t>
            </a:r>
          </a:p>
          <a:p>
            <a:r>
              <a:rPr lang="en-US" sz="2000" dirty="0" smtClean="0">
                <a:latin typeface="Times New Roman" pitchFamily="18" charset="0"/>
                <a:cs typeface="Times New Roman" pitchFamily="18" charset="0"/>
              </a:rPr>
              <a:t>1. Calculates the surface </a:t>
            </a:r>
            <a:r>
              <a:rPr lang="en-US" sz="2000" dirty="0" err="1" smtClean="0">
                <a:latin typeface="Times New Roman" pitchFamily="18" charset="0"/>
                <a:cs typeface="Times New Roman" pitchFamily="18" charset="0"/>
              </a:rPr>
              <a:t>normals</a:t>
            </a:r>
            <a:r>
              <a:rPr lang="en-US" sz="2000" dirty="0" smtClean="0">
                <a:latin typeface="Times New Roman" pitchFamily="18" charset="0"/>
                <a:cs typeface="Times New Roman" pitchFamily="18" charset="0"/>
              </a:rPr>
              <a:t> for the polygons. </a:t>
            </a:r>
          </a:p>
          <a:p>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Normals</a:t>
            </a:r>
            <a:r>
              <a:rPr lang="en-US" sz="2000" dirty="0" smtClean="0">
                <a:latin typeface="Times New Roman" pitchFamily="18" charset="0"/>
                <a:cs typeface="Times New Roman" pitchFamily="18" charset="0"/>
              </a:rPr>
              <a:t> are then averaged for all the polygons that meet at each vertex to produce a vertex normal. </a:t>
            </a:r>
          </a:p>
          <a:p>
            <a:r>
              <a:rPr lang="en-US" sz="2000" dirty="0" smtClean="0">
                <a:latin typeface="Times New Roman" pitchFamily="18" charset="0"/>
                <a:cs typeface="Times New Roman" pitchFamily="18" charset="0"/>
              </a:rPr>
              <a:t>3. Lighting computations are then performed to produce intensities at vertices. </a:t>
            </a:r>
          </a:p>
          <a:p>
            <a:r>
              <a:rPr lang="en-US" sz="2000" dirty="0" smtClean="0">
                <a:latin typeface="Times New Roman" pitchFamily="18" charset="0"/>
                <a:cs typeface="Times New Roman" pitchFamily="18" charset="0"/>
              </a:rPr>
              <a:t>4. These intensities are interpolated along the edges of the polygons. </a:t>
            </a:r>
          </a:p>
          <a:p>
            <a:r>
              <a:rPr lang="en-US" sz="2000" dirty="0" smtClean="0">
                <a:latin typeface="Times New Roman" pitchFamily="18" charset="0"/>
                <a:cs typeface="Times New Roman" pitchFamily="18" charset="0"/>
              </a:rPr>
              <a:t>5. The polygon is filled by lines drawn across it that interpolate between the previously calculated edge intensities. </a:t>
            </a:r>
          </a:p>
          <a:p>
            <a:r>
              <a:rPr lang="en-US" sz="2000" dirty="0" smtClean="0">
                <a:latin typeface="Times New Roman" pitchFamily="18" charset="0"/>
                <a:cs typeface="Times New Roman" pitchFamily="18" charset="0"/>
              </a:rPr>
              <a:t>Advantage - </a:t>
            </a:r>
            <a:r>
              <a:rPr lang="en-US" sz="2000" dirty="0" err="1" smtClean="0">
                <a:latin typeface="Times New Roman" pitchFamily="18" charset="0"/>
                <a:cs typeface="Times New Roman" pitchFamily="18" charset="0"/>
              </a:rPr>
              <a:t>Gouraud</a:t>
            </a:r>
            <a:r>
              <a:rPr lang="en-US" sz="2000" dirty="0" smtClean="0">
                <a:latin typeface="Times New Roman" pitchFamily="18" charset="0"/>
                <a:cs typeface="Times New Roman" pitchFamily="18" charset="0"/>
              </a:rPr>
              <a:t> shading is superior to flat shading which requires significantly less processing than </a:t>
            </a:r>
            <a:r>
              <a:rPr lang="en-US" sz="2000" dirty="0" err="1" smtClean="0">
                <a:latin typeface="Times New Roman" pitchFamily="18" charset="0"/>
                <a:cs typeface="Times New Roman" pitchFamily="18" charset="0"/>
              </a:rPr>
              <a:t>Gouraud</a:t>
            </a:r>
            <a:r>
              <a:rPr lang="en-US" sz="2000" dirty="0" smtClean="0">
                <a:latin typeface="Times New Roman" pitchFamily="18" charset="0"/>
                <a:cs typeface="Times New Roman" pitchFamily="18" charset="0"/>
              </a:rPr>
              <a:t>, but gives low-polygon models a sharp, faceted look.</a:t>
            </a:r>
          </a:p>
          <a:p>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There is a different normal per vertex is calculated and the color is calculated in the vertex </a:t>
            </a:r>
            <a:r>
              <a:rPr lang="en-US" sz="2400" dirty="0" err="1" smtClean="0">
                <a:latin typeface="Times New Roman" pitchFamily="18" charset="0"/>
                <a:cs typeface="Times New Roman" pitchFamily="18" charset="0"/>
              </a:rPr>
              <a:t>shader</a:t>
            </a:r>
            <a:r>
              <a:rPr lang="en-US" sz="2400"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4" name="Picture 3" descr="gouraudShading.png"/>
          <p:cNvPicPr>
            <a:picLocks noChangeAspect="1"/>
          </p:cNvPicPr>
          <p:nvPr/>
        </p:nvPicPr>
        <p:blipFill>
          <a:blip r:embed="rId2"/>
          <a:stretch>
            <a:fillRect/>
          </a:stretch>
        </p:blipFill>
        <p:spPr>
          <a:xfrm>
            <a:off x="1600200" y="2133600"/>
            <a:ext cx="5334000" cy="1934882"/>
          </a:xfrm>
          <a:prstGeom prst="rect">
            <a:avLst/>
          </a:prstGeom>
        </p:spPr>
      </p:pic>
      <p:pic>
        <p:nvPicPr>
          <p:cNvPr id="5" name="Picture 4" descr="180px-Gouraud_low_anim.gif"/>
          <p:cNvPicPr>
            <a:picLocks noChangeAspect="1"/>
          </p:cNvPicPr>
          <p:nvPr/>
        </p:nvPicPr>
        <p:blipFill>
          <a:blip r:embed="rId3"/>
          <a:stretch>
            <a:fillRect/>
          </a:stretch>
        </p:blipFill>
        <p:spPr>
          <a:xfrm>
            <a:off x="2209800" y="3962400"/>
            <a:ext cx="3200400" cy="2438400"/>
          </a:xfrm>
          <a:prstGeom prst="rect">
            <a:avLst/>
          </a:prstGeom>
        </p:spPr>
      </p:pic>
      <p:sp>
        <p:nvSpPr>
          <p:cNvPr id="6" name="Rectangle 5"/>
          <p:cNvSpPr/>
          <p:nvPr/>
        </p:nvSpPr>
        <p:spPr>
          <a:xfrm>
            <a:off x="2362200" y="304800"/>
            <a:ext cx="4114800" cy="461665"/>
          </a:xfrm>
          <a:prstGeom prst="rect">
            <a:avLst/>
          </a:prstGeom>
        </p:spPr>
        <p:txBody>
          <a:bodyPr wrap="square">
            <a:spAutoFit/>
          </a:bodyPr>
          <a:lstStyle/>
          <a:p>
            <a:r>
              <a:rPr lang="en-US" sz="2400" dirty="0" err="1" smtClean="0"/>
              <a:t>Gouraud</a:t>
            </a:r>
            <a:r>
              <a:rPr lang="en-US" sz="2400" dirty="0" smtClean="0"/>
              <a:t> Shading (per vertex</a:t>
            </a:r>
            <a:r>
              <a:rPr lang="en-US" dirty="0" smtClean="0"/>
              <a:t>)</a:t>
            </a:r>
            <a:endParaRPr lang="en-US" dirty="0"/>
          </a:p>
        </p:txBody>
      </p:sp>
      <p:sp>
        <p:nvSpPr>
          <p:cNvPr id="7" name="Slide Number Placeholder 6"/>
          <p:cNvSpPr>
            <a:spLocks noGrp="1"/>
          </p:cNvSpPr>
          <p:nvPr>
            <p:ph type="sldNum" sz="quarter" idx="12"/>
          </p:nvPr>
        </p:nvSpPr>
        <p:spPr/>
        <p:txBody>
          <a:bodyPr/>
          <a:lstStyle/>
          <a:p>
            <a:fld id="{9F1B4298-E628-48C7-BDA3-B31837C15712}" type="slidenum">
              <a:rPr lang="en-US" smtClean="0"/>
              <a:pPr/>
              <a:t>73</a:t>
            </a:fld>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ou.JPG"/>
          <p:cNvPicPr>
            <a:picLocks noGrp="1" noChangeAspect="1"/>
          </p:cNvPicPr>
          <p:nvPr>
            <p:ph idx="1"/>
          </p:nvPr>
        </p:nvPicPr>
        <p:blipFill>
          <a:blip r:embed="rId2"/>
          <a:stretch>
            <a:fillRect/>
          </a:stretch>
        </p:blipFill>
        <p:spPr>
          <a:xfrm>
            <a:off x="1752600" y="304800"/>
            <a:ext cx="5105400" cy="6346824"/>
          </a:xfrm>
        </p:spPr>
      </p:pic>
      <p:sp>
        <p:nvSpPr>
          <p:cNvPr id="3" name="Slide Number Placeholder 2"/>
          <p:cNvSpPr>
            <a:spLocks noGrp="1"/>
          </p:cNvSpPr>
          <p:nvPr>
            <p:ph type="sldNum" sz="quarter" idx="12"/>
          </p:nvPr>
        </p:nvSpPr>
        <p:spPr/>
        <p:txBody>
          <a:bodyPr/>
          <a:lstStyle/>
          <a:p>
            <a:fld id="{9F1B4298-E628-48C7-BDA3-B31837C15712}" type="slidenum">
              <a:rPr lang="en-US" smtClean="0"/>
              <a:pPr/>
              <a:t>74</a:t>
            </a:fld>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err="1" smtClean="0">
                <a:latin typeface="Times New Roman" pitchFamily="18" charset="0"/>
                <a:cs typeface="Times New Roman" pitchFamily="18" charset="0"/>
              </a:rPr>
              <a:t>Phong</a:t>
            </a:r>
            <a:r>
              <a:rPr lang="en-US" sz="3200" b="1" dirty="0" smtClean="0">
                <a:latin typeface="Times New Roman" pitchFamily="18" charset="0"/>
                <a:cs typeface="Times New Roman" pitchFamily="18" charset="0"/>
              </a:rPr>
              <a:t> Shading (</a:t>
            </a:r>
            <a:r>
              <a:rPr lang="en-US" sz="3200" b="1" dirty="0" err="1" smtClean="0">
                <a:latin typeface="Times New Roman" pitchFamily="18" charset="0"/>
                <a:cs typeface="Times New Roman" pitchFamily="18" charset="0"/>
              </a:rPr>
              <a:t>Phong</a:t>
            </a:r>
            <a:r>
              <a:rPr lang="en-US" sz="3200" b="1" dirty="0" smtClean="0">
                <a:latin typeface="Times New Roman" pitchFamily="18" charset="0"/>
                <a:cs typeface="Times New Roman" pitchFamily="18" charset="0"/>
              </a:rPr>
              <a:t> Interpolation Model)</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Autofit/>
          </a:bodyPr>
          <a:lstStyle/>
          <a:p>
            <a:pPr algn="just"/>
            <a:r>
              <a:rPr lang="en-US" sz="2400" dirty="0" smtClean="0">
                <a:latin typeface="Times New Roman" pitchFamily="18" charset="0"/>
                <a:cs typeface="Times New Roman" pitchFamily="18" charset="0"/>
              </a:rPr>
              <a:t>• An improved version of </a:t>
            </a:r>
            <a:r>
              <a:rPr lang="en-US" sz="2400" dirty="0" err="1" smtClean="0">
                <a:latin typeface="Times New Roman" pitchFamily="18" charset="0"/>
                <a:cs typeface="Times New Roman" pitchFamily="18" charset="0"/>
              </a:rPr>
              <a:t>Gouraud</a:t>
            </a:r>
            <a:r>
              <a:rPr lang="en-US" sz="2400" dirty="0" smtClean="0">
                <a:latin typeface="Times New Roman" pitchFamily="18" charset="0"/>
                <a:cs typeface="Times New Roman" pitchFamily="18" charset="0"/>
              </a:rPr>
              <a:t> shading that provides a better approximation to the </a:t>
            </a:r>
            <a:r>
              <a:rPr lang="en-US" sz="2400" dirty="0" err="1" smtClean="0">
                <a:latin typeface="Times New Roman" pitchFamily="18" charset="0"/>
                <a:cs typeface="Times New Roman" pitchFamily="18" charset="0"/>
              </a:rPr>
              <a:t>Phong</a:t>
            </a:r>
            <a:r>
              <a:rPr lang="en-US" sz="2400" dirty="0" smtClean="0">
                <a:latin typeface="Times New Roman" pitchFamily="18" charset="0"/>
                <a:cs typeface="Times New Roman" pitchFamily="18" charset="0"/>
              </a:rPr>
              <a:t> shading model. </a:t>
            </a:r>
          </a:p>
          <a:p>
            <a:pPr algn="just"/>
            <a:r>
              <a:rPr lang="en-US" sz="2400" dirty="0" smtClean="0">
                <a:latin typeface="Times New Roman" pitchFamily="18" charset="0"/>
                <a:cs typeface="Times New Roman" pitchFamily="18" charset="0"/>
              </a:rPr>
              <a:t>• Main problem with </a:t>
            </a:r>
            <a:r>
              <a:rPr lang="en-US" sz="2400" dirty="0" err="1" smtClean="0">
                <a:latin typeface="Times New Roman" pitchFamily="18" charset="0"/>
                <a:cs typeface="Times New Roman" pitchFamily="18" charset="0"/>
              </a:rPr>
              <a:t>Gouraud</a:t>
            </a:r>
            <a:r>
              <a:rPr lang="en-US" sz="2400" dirty="0" smtClean="0">
                <a:latin typeface="Times New Roman" pitchFamily="18" charset="0"/>
                <a:cs typeface="Times New Roman" pitchFamily="18" charset="0"/>
              </a:rPr>
              <a:t> shading - when a </a:t>
            </a:r>
            <a:r>
              <a:rPr lang="en-US" sz="2400" dirty="0" err="1" smtClean="0">
                <a:latin typeface="Times New Roman" pitchFamily="18" charset="0"/>
                <a:cs typeface="Times New Roman" pitchFamily="18" charset="0"/>
              </a:rPr>
              <a:t>specular</a:t>
            </a:r>
            <a:r>
              <a:rPr lang="en-US" sz="2400" dirty="0" smtClean="0">
                <a:latin typeface="Times New Roman" pitchFamily="18" charset="0"/>
                <a:cs typeface="Times New Roman" pitchFamily="18" charset="0"/>
              </a:rPr>
              <a:t> highlight occurs near the center of a large triangle, it will usually be missed entirely. </a:t>
            </a:r>
            <a:r>
              <a:rPr lang="en-US" sz="2400" dirty="0" err="1" smtClean="0">
                <a:latin typeface="Times New Roman" pitchFamily="18" charset="0"/>
                <a:cs typeface="Times New Roman" pitchFamily="18" charset="0"/>
              </a:rPr>
              <a:t>Phong</a:t>
            </a:r>
            <a:r>
              <a:rPr lang="en-US" sz="2400" dirty="0" smtClean="0">
                <a:latin typeface="Times New Roman" pitchFamily="18" charset="0"/>
                <a:cs typeface="Times New Roman" pitchFamily="18" charset="0"/>
              </a:rPr>
              <a:t> shading fixes the problem. </a:t>
            </a:r>
          </a:p>
          <a:p>
            <a:pPr algn="just"/>
            <a:r>
              <a:rPr lang="en-US" sz="2400" dirty="0" smtClean="0">
                <a:latin typeface="Times New Roman" pitchFamily="18" charset="0"/>
                <a:cs typeface="Times New Roman" pitchFamily="18" charset="0"/>
              </a:rPr>
              <a:t>1. Calculate the surface </a:t>
            </a:r>
            <a:r>
              <a:rPr lang="en-US" sz="2400" dirty="0" err="1" smtClean="0">
                <a:latin typeface="Times New Roman" pitchFamily="18" charset="0"/>
                <a:cs typeface="Times New Roman" pitchFamily="18" charset="0"/>
              </a:rPr>
              <a:t>normals</a:t>
            </a:r>
            <a:r>
              <a:rPr lang="en-US" sz="2400" dirty="0" smtClean="0">
                <a:latin typeface="Times New Roman" pitchFamily="18" charset="0"/>
                <a:cs typeface="Times New Roman" pitchFamily="18" charset="0"/>
              </a:rPr>
              <a:t> at the vertices of polygons in a 3D computer model. </a:t>
            </a:r>
          </a:p>
          <a:p>
            <a:pPr algn="just"/>
            <a:r>
              <a:rPr lang="en-US" sz="2400" dirty="0" smtClean="0">
                <a:latin typeface="Times New Roman" pitchFamily="18" charset="0"/>
                <a:cs typeface="Times New Roman" pitchFamily="18" charset="0"/>
              </a:rPr>
              <a:t>2. </a:t>
            </a:r>
            <a:r>
              <a:rPr lang="en-US" sz="2400" dirty="0" err="1" smtClean="0">
                <a:latin typeface="Times New Roman" pitchFamily="18" charset="0"/>
                <a:cs typeface="Times New Roman" pitchFamily="18" charset="0"/>
              </a:rPr>
              <a:t>Normals</a:t>
            </a:r>
            <a:r>
              <a:rPr lang="en-US" sz="2400" dirty="0" smtClean="0">
                <a:latin typeface="Times New Roman" pitchFamily="18" charset="0"/>
                <a:cs typeface="Times New Roman" pitchFamily="18" charset="0"/>
              </a:rPr>
              <a:t> are then averaged for all the polygons that meet at each vertex.</a:t>
            </a:r>
          </a:p>
          <a:p>
            <a:pPr algn="just"/>
            <a:r>
              <a:rPr lang="en-US" sz="2400" dirty="0" smtClean="0">
                <a:latin typeface="Times New Roman" pitchFamily="18" charset="0"/>
                <a:cs typeface="Times New Roman" pitchFamily="18" charset="0"/>
              </a:rPr>
              <a:t> 3. These </a:t>
            </a:r>
            <a:r>
              <a:rPr lang="en-US" sz="2400" dirty="0" err="1" smtClean="0">
                <a:latin typeface="Times New Roman" pitchFamily="18" charset="0"/>
                <a:cs typeface="Times New Roman" pitchFamily="18" charset="0"/>
              </a:rPr>
              <a:t>normals</a:t>
            </a:r>
            <a:r>
              <a:rPr lang="en-US" sz="2400" dirty="0" smtClean="0">
                <a:latin typeface="Times New Roman" pitchFamily="18" charset="0"/>
                <a:cs typeface="Times New Roman" pitchFamily="18" charset="0"/>
              </a:rPr>
              <a:t> are interpolated along the edges of the polygons. </a:t>
            </a:r>
          </a:p>
          <a:p>
            <a:pPr algn="just"/>
            <a:r>
              <a:rPr lang="en-US" sz="2400" dirty="0" smtClean="0">
                <a:latin typeface="Times New Roman" pitchFamily="18" charset="0"/>
                <a:cs typeface="Times New Roman" pitchFamily="18" charset="0"/>
              </a:rPr>
              <a:t>4. Lighting computations are then performed to produce intensities at positions along </a:t>
            </a:r>
            <a:r>
              <a:rPr lang="en-US" sz="2400" dirty="0" err="1" smtClean="0">
                <a:latin typeface="Times New Roman" pitchFamily="18" charset="0"/>
                <a:cs typeface="Times New Roman" pitchFamily="18" charset="0"/>
              </a:rPr>
              <a:t>scanlines</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75</a:t>
            </a:fld>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lgn="ctr"/>
            <a:r>
              <a:rPr lang="en-US" dirty="0" err="1" smtClean="0">
                <a:latin typeface="Times New Roman" pitchFamily="18" charset="0"/>
                <a:cs typeface="Times New Roman" pitchFamily="18" charset="0"/>
              </a:rPr>
              <a:t>Phong</a:t>
            </a:r>
            <a:r>
              <a:rPr lang="en-US" dirty="0" smtClean="0">
                <a:latin typeface="Times New Roman" pitchFamily="18" charset="0"/>
                <a:cs typeface="Times New Roman" pitchFamily="18" charset="0"/>
              </a:rPr>
              <a:t> Shading (per fragment)</a:t>
            </a:r>
          </a:p>
          <a:p>
            <a:r>
              <a:rPr lang="en-US" sz="2800" dirty="0" smtClean="0">
                <a:latin typeface="Times New Roman" pitchFamily="18" charset="0"/>
                <a:cs typeface="Times New Roman" pitchFamily="18" charset="0"/>
              </a:rPr>
              <a:t>The normal from the vertices is interpolated. Color is calculated per fragment, taking into account the interpolated normal. </a:t>
            </a:r>
          </a:p>
          <a:p>
            <a:endParaRPr lang="en-US" dirty="0">
              <a:latin typeface="Times New Roman" pitchFamily="18" charset="0"/>
              <a:cs typeface="Times New Roman" pitchFamily="18" charset="0"/>
            </a:endParaRPr>
          </a:p>
        </p:txBody>
      </p:sp>
      <p:pic>
        <p:nvPicPr>
          <p:cNvPr id="4" name="Picture 3" descr="phongShading.png"/>
          <p:cNvPicPr>
            <a:picLocks noChangeAspect="1"/>
          </p:cNvPicPr>
          <p:nvPr/>
        </p:nvPicPr>
        <p:blipFill>
          <a:blip r:embed="rId2"/>
          <a:stretch>
            <a:fillRect/>
          </a:stretch>
        </p:blipFill>
        <p:spPr>
          <a:xfrm>
            <a:off x="1447800" y="2514600"/>
            <a:ext cx="5275385" cy="1743265"/>
          </a:xfrm>
          <a:prstGeom prst="rect">
            <a:avLst/>
          </a:prstGeom>
        </p:spPr>
      </p:pic>
      <p:pic>
        <p:nvPicPr>
          <p:cNvPr id="5" name="Picture 4" descr="ph.jfif"/>
          <p:cNvPicPr>
            <a:picLocks noChangeAspect="1"/>
          </p:cNvPicPr>
          <p:nvPr/>
        </p:nvPicPr>
        <p:blipFill>
          <a:blip r:embed="rId3"/>
          <a:stretch>
            <a:fillRect/>
          </a:stretch>
        </p:blipFill>
        <p:spPr>
          <a:xfrm>
            <a:off x="1470614" y="4267200"/>
            <a:ext cx="4320586" cy="2389198"/>
          </a:xfrm>
          <a:prstGeom prst="rect">
            <a:avLst/>
          </a:prstGeom>
        </p:spPr>
      </p:pic>
      <p:sp>
        <p:nvSpPr>
          <p:cNvPr id="6" name="Slide Number Placeholder 5"/>
          <p:cNvSpPr>
            <a:spLocks noGrp="1"/>
          </p:cNvSpPr>
          <p:nvPr>
            <p:ph type="sldNum" sz="quarter" idx="12"/>
          </p:nvPr>
        </p:nvSpPr>
        <p:spPr/>
        <p:txBody>
          <a:bodyPr/>
          <a:lstStyle/>
          <a:p>
            <a:fld id="{9F1B4298-E628-48C7-BDA3-B31837C15712}" type="slidenum">
              <a:rPr lang="en-US" smtClean="0"/>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hong.JPG"/>
          <p:cNvPicPr>
            <a:picLocks noGrp="1" noChangeAspect="1"/>
          </p:cNvPicPr>
          <p:nvPr>
            <p:ph idx="1"/>
          </p:nvPr>
        </p:nvPicPr>
        <p:blipFill>
          <a:blip r:embed="rId2"/>
          <a:stretch>
            <a:fillRect/>
          </a:stretch>
        </p:blipFill>
        <p:spPr>
          <a:xfrm>
            <a:off x="1447800" y="618304"/>
            <a:ext cx="5562600" cy="5777464"/>
          </a:xfrm>
        </p:spPr>
      </p:pic>
      <p:sp>
        <p:nvSpPr>
          <p:cNvPr id="3" name="Slide Number Placeholder 2"/>
          <p:cNvSpPr>
            <a:spLocks noGrp="1"/>
          </p:cNvSpPr>
          <p:nvPr>
            <p:ph type="sldNum" sz="quarter" idx="12"/>
          </p:nvPr>
        </p:nvSpPr>
        <p:spPr/>
        <p:txBody>
          <a:bodyPr/>
          <a:lstStyle/>
          <a:p>
            <a:fld id="{9F1B4298-E628-48C7-BDA3-B31837C15712}" type="slidenum">
              <a:rPr lang="en-US" smtClean="0"/>
              <a:pPr/>
              <a:t>77</a:t>
            </a:fld>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JPG"/>
          <p:cNvPicPr>
            <a:picLocks noGrp="1" noChangeAspect="1"/>
          </p:cNvPicPr>
          <p:nvPr>
            <p:ph idx="1"/>
          </p:nvPr>
        </p:nvPicPr>
        <p:blipFill>
          <a:blip r:embed="rId2"/>
          <a:stretch>
            <a:fillRect/>
          </a:stretch>
        </p:blipFill>
        <p:spPr>
          <a:xfrm>
            <a:off x="415078" y="914400"/>
            <a:ext cx="7357322" cy="5219037"/>
          </a:xfrm>
        </p:spPr>
      </p:pic>
      <p:sp>
        <p:nvSpPr>
          <p:cNvPr id="3" name="Slide Number Placeholder 2"/>
          <p:cNvSpPr>
            <a:spLocks noGrp="1"/>
          </p:cNvSpPr>
          <p:nvPr>
            <p:ph type="sldNum" sz="quarter" idx="12"/>
          </p:nvPr>
        </p:nvSpPr>
        <p:spPr/>
        <p:txBody>
          <a:bodyPr/>
          <a:lstStyle/>
          <a:p>
            <a:fld id="{9F1B4298-E628-48C7-BDA3-B31837C15712}" type="slidenum">
              <a:rPr lang="en-US" smtClean="0"/>
              <a:pPr/>
              <a:t>78</a:t>
            </a:fld>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latin typeface="Times New Roman" pitchFamily="18" charset="0"/>
                <a:cs typeface="Times New Roman" pitchFamily="18" charset="0"/>
              </a:rPr>
              <a:t>Other Effects</a:t>
            </a:r>
            <a:endParaRPr lang="en-US" sz="4000" dirty="0">
              <a:latin typeface="Times New Roman" pitchFamily="18" charset="0"/>
              <a:cs typeface="Times New Roman" pitchFamily="18" charset="0"/>
            </a:endParaRPr>
          </a:p>
        </p:txBody>
      </p:sp>
      <p:pic>
        <p:nvPicPr>
          <p:cNvPr id="4" name="Content Placeholder 3" descr="sha.JPG"/>
          <p:cNvPicPr>
            <a:picLocks noGrp="1" noChangeAspect="1"/>
          </p:cNvPicPr>
          <p:nvPr>
            <p:ph idx="1"/>
          </p:nvPr>
        </p:nvPicPr>
        <p:blipFill>
          <a:blip r:embed="rId2"/>
          <a:stretch>
            <a:fillRect/>
          </a:stretch>
        </p:blipFill>
        <p:spPr>
          <a:xfrm>
            <a:off x="381000" y="1600200"/>
            <a:ext cx="8579555" cy="4876800"/>
          </a:xfrm>
        </p:spPr>
      </p:pic>
      <p:sp>
        <p:nvSpPr>
          <p:cNvPr id="5" name="Slide Number Placeholder 4"/>
          <p:cNvSpPr>
            <a:spLocks noGrp="1"/>
          </p:cNvSpPr>
          <p:nvPr>
            <p:ph type="sldNum" sz="quarter" idx="12"/>
          </p:nvPr>
        </p:nvSpPr>
        <p:spPr/>
        <p:txBody>
          <a:bodyPr/>
          <a:lstStyle/>
          <a:p>
            <a:fld id="{9F1B4298-E628-48C7-BDA3-B31837C15712}" type="slidenum">
              <a:rPr lang="en-US" smtClean="0"/>
              <a:pPr/>
              <a:t>79</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Back-face detection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600200" y="2200275"/>
            <a:ext cx="5448300" cy="32861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9F1B4298-E628-48C7-BDA3-B31837C15712}" type="slidenum">
              <a:rPr lang="en-US" smtClean="0"/>
              <a:pPr/>
              <a:t>8</a:t>
            </a:fld>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sz="2800" b="1" i="1" dirty="0" smtClean="0">
                <a:latin typeface="Times New Roman" pitchFamily="18" charset="0"/>
                <a:cs typeface="Times New Roman" pitchFamily="18" charset="0"/>
              </a:rPr>
              <a:t>TEXTURE MAPPING</a:t>
            </a:r>
          </a:p>
          <a:p>
            <a:pPr algn="just"/>
            <a:r>
              <a:rPr lang="en-US" sz="2400" dirty="0" smtClean="0">
                <a:latin typeface="Times New Roman" pitchFamily="18" charset="0"/>
                <a:cs typeface="Times New Roman" pitchFamily="18" charset="0"/>
              </a:rPr>
              <a:t>a photograph of real texture is input into the computer and mapped onto the object surface to create the texture for the object.</a:t>
            </a:r>
          </a:p>
          <a:p>
            <a:pPr algn="just"/>
            <a:endParaRPr lang="en-US" sz="2800" dirty="0" smtClean="0">
              <a:latin typeface="Times New Roman" pitchFamily="18" charset="0"/>
              <a:cs typeface="Times New Roman" pitchFamily="18" charset="0"/>
            </a:endParaRPr>
          </a:p>
          <a:p>
            <a:pPr algn="just"/>
            <a:endParaRPr lang="en-US" sz="2800" b="1" i="1" dirty="0">
              <a:latin typeface="Times New Roman" pitchFamily="18" charset="0"/>
              <a:cs typeface="Times New Roman" pitchFamily="18" charset="0"/>
            </a:endParaRPr>
          </a:p>
        </p:txBody>
      </p:sp>
      <p:pic>
        <p:nvPicPr>
          <p:cNvPr id="4" name="Picture 3" descr="text.JPG"/>
          <p:cNvPicPr>
            <a:picLocks noChangeAspect="1"/>
          </p:cNvPicPr>
          <p:nvPr/>
        </p:nvPicPr>
        <p:blipFill>
          <a:blip r:embed="rId2"/>
          <a:stretch>
            <a:fillRect/>
          </a:stretch>
        </p:blipFill>
        <p:spPr>
          <a:xfrm>
            <a:off x="685800" y="2209800"/>
            <a:ext cx="8153400" cy="4419600"/>
          </a:xfrm>
          <a:prstGeom prst="rect">
            <a:avLst/>
          </a:prstGeom>
        </p:spPr>
      </p:pic>
      <p:sp>
        <p:nvSpPr>
          <p:cNvPr id="5" name="Slide Number Placeholder 4"/>
          <p:cNvSpPr>
            <a:spLocks noGrp="1"/>
          </p:cNvSpPr>
          <p:nvPr>
            <p:ph type="sldNum" sz="quarter" idx="12"/>
          </p:nvPr>
        </p:nvSpPr>
        <p:spPr/>
        <p:txBody>
          <a:bodyPr/>
          <a:lstStyle/>
          <a:p>
            <a:fld id="{9F1B4298-E628-48C7-BDA3-B31837C15712}" type="slidenum">
              <a:rPr lang="en-US" smtClean="0"/>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x1.JPG"/>
          <p:cNvPicPr>
            <a:picLocks noGrp="1" noChangeAspect="1"/>
          </p:cNvPicPr>
          <p:nvPr>
            <p:ph idx="1"/>
          </p:nvPr>
        </p:nvPicPr>
        <p:blipFill>
          <a:blip r:embed="rId2"/>
          <a:stretch>
            <a:fillRect/>
          </a:stretch>
        </p:blipFill>
        <p:spPr>
          <a:xfrm>
            <a:off x="166124" y="990600"/>
            <a:ext cx="7713632" cy="5029200"/>
          </a:xfrm>
        </p:spPr>
      </p:pic>
      <p:sp>
        <p:nvSpPr>
          <p:cNvPr id="3" name="Slide Number Placeholder 2"/>
          <p:cNvSpPr>
            <a:spLocks noGrp="1"/>
          </p:cNvSpPr>
          <p:nvPr>
            <p:ph type="sldNum" sz="quarter" idx="12"/>
          </p:nvPr>
        </p:nvSpPr>
        <p:spPr/>
        <p:txBody>
          <a:bodyPr/>
          <a:lstStyle/>
          <a:p>
            <a:fld id="{9F1B4298-E628-48C7-BDA3-B31837C15712}" type="slidenum">
              <a:rPr lang="en-US" smtClean="0"/>
              <a:pPr/>
              <a:t>81</a:t>
            </a:fld>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b="1" i="1" u="sng" dirty="0" smtClean="0"/>
              <a:t>Texture mapping</a:t>
            </a:r>
          </a:p>
          <a:p>
            <a:endParaRPr lang="en-US" dirty="0" smtClean="0"/>
          </a:p>
          <a:p>
            <a:endParaRPr lang="en-US" dirty="0" smtClean="0"/>
          </a:p>
          <a:p>
            <a:endParaRPr lang="en-US" dirty="0" smtClean="0"/>
          </a:p>
          <a:p>
            <a:endParaRPr lang="en-US" dirty="0" smtClean="0"/>
          </a:p>
          <a:p>
            <a:r>
              <a:rPr lang="en-US" b="1" i="1" u="sng" dirty="0" smtClean="0"/>
              <a:t>Fog effect</a:t>
            </a:r>
          </a:p>
          <a:p>
            <a:pPr>
              <a:buNone/>
            </a:pPr>
            <a:endParaRPr lang="en-US" dirty="0" smtClean="0"/>
          </a:p>
          <a:p>
            <a:endParaRPr lang="en-US" dirty="0"/>
          </a:p>
        </p:txBody>
      </p:sp>
      <p:pic>
        <p:nvPicPr>
          <p:cNvPr id="5" name="Picture 4" descr="texture.jfif"/>
          <p:cNvPicPr>
            <a:picLocks noChangeAspect="1"/>
          </p:cNvPicPr>
          <p:nvPr/>
        </p:nvPicPr>
        <p:blipFill>
          <a:blip r:embed="rId2"/>
          <a:stretch>
            <a:fillRect/>
          </a:stretch>
        </p:blipFill>
        <p:spPr>
          <a:xfrm>
            <a:off x="533400" y="1066800"/>
            <a:ext cx="4648200" cy="2502701"/>
          </a:xfrm>
          <a:prstGeom prst="rect">
            <a:avLst/>
          </a:prstGeom>
        </p:spPr>
      </p:pic>
      <p:pic>
        <p:nvPicPr>
          <p:cNvPr id="6" name="Picture 5" descr="fog.jfif"/>
          <p:cNvPicPr>
            <a:picLocks noChangeAspect="1"/>
          </p:cNvPicPr>
          <p:nvPr/>
        </p:nvPicPr>
        <p:blipFill>
          <a:blip r:embed="rId3"/>
          <a:stretch>
            <a:fillRect/>
          </a:stretch>
        </p:blipFill>
        <p:spPr>
          <a:xfrm>
            <a:off x="838200" y="4114800"/>
            <a:ext cx="4876800" cy="2232752"/>
          </a:xfrm>
          <a:prstGeom prst="rect">
            <a:avLst/>
          </a:prstGeom>
        </p:spPr>
      </p:pic>
      <p:sp>
        <p:nvSpPr>
          <p:cNvPr id="7" name="Slide Number Placeholder 6"/>
          <p:cNvSpPr>
            <a:spLocks noGrp="1"/>
          </p:cNvSpPr>
          <p:nvPr>
            <p:ph type="sldNum" sz="quarter" idx="12"/>
          </p:nvPr>
        </p:nvSpPr>
        <p:spPr/>
        <p:txBody>
          <a:bodyPr/>
          <a:lstStyle/>
          <a:p>
            <a:fld id="{9F1B4298-E628-48C7-BDA3-B31837C15712}" type="slidenum">
              <a:rPr lang="en-US" smtClean="0"/>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latin typeface="Times New Roman" pitchFamily="18" charset="0"/>
                <a:cs typeface="Times New Roman" pitchFamily="18" charset="0"/>
              </a:rPr>
              <a:t>RAY TRACING METHODS</a:t>
            </a:r>
            <a:endParaRPr lang="en-US" sz="3600" dirty="0">
              <a:latin typeface="Times New Roman" pitchFamily="18" charset="0"/>
              <a:cs typeface="Times New Roman" pitchFamily="18" charset="0"/>
            </a:endParaRPr>
          </a:p>
        </p:txBody>
      </p:sp>
      <p:pic>
        <p:nvPicPr>
          <p:cNvPr id="4" name="Content Placeholder 3" descr="ray.JPG"/>
          <p:cNvPicPr>
            <a:picLocks noGrp="1" noChangeAspect="1"/>
          </p:cNvPicPr>
          <p:nvPr>
            <p:ph idx="1"/>
          </p:nvPr>
        </p:nvPicPr>
        <p:blipFill>
          <a:blip r:embed="rId2"/>
          <a:stretch>
            <a:fillRect/>
          </a:stretch>
        </p:blipFill>
        <p:spPr>
          <a:xfrm>
            <a:off x="-15403" y="1905000"/>
            <a:ext cx="9093003" cy="3657600"/>
          </a:xfrm>
        </p:spPr>
      </p:pic>
      <p:sp>
        <p:nvSpPr>
          <p:cNvPr id="5" name="Slide Number Placeholder 4"/>
          <p:cNvSpPr>
            <a:spLocks noGrp="1"/>
          </p:cNvSpPr>
          <p:nvPr>
            <p:ph type="sldNum" sz="quarter" idx="12"/>
          </p:nvPr>
        </p:nvSpPr>
        <p:spPr/>
        <p:txBody>
          <a:bodyPr/>
          <a:lstStyle/>
          <a:p>
            <a:fld id="{9F1B4298-E628-48C7-BDA3-B31837C15712}" type="slidenum">
              <a:rPr lang="en-US" smtClean="0"/>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ay1.JPG"/>
          <p:cNvPicPr>
            <a:picLocks noGrp="1" noChangeAspect="1"/>
          </p:cNvPicPr>
          <p:nvPr>
            <p:ph idx="1"/>
          </p:nvPr>
        </p:nvPicPr>
        <p:blipFill>
          <a:blip r:embed="rId2"/>
          <a:stretch>
            <a:fillRect/>
          </a:stretch>
        </p:blipFill>
        <p:spPr>
          <a:xfrm>
            <a:off x="304800" y="990600"/>
            <a:ext cx="8196729" cy="3962400"/>
          </a:xfrm>
        </p:spPr>
      </p:pic>
      <p:pic>
        <p:nvPicPr>
          <p:cNvPr id="5" name="Picture 4" descr="ray2.JPG"/>
          <p:cNvPicPr>
            <a:picLocks noChangeAspect="1"/>
          </p:cNvPicPr>
          <p:nvPr/>
        </p:nvPicPr>
        <p:blipFill>
          <a:blip r:embed="rId3"/>
          <a:stretch>
            <a:fillRect/>
          </a:stretch>
        </p:blipFill>
        <p:spPr>
          <a:xfrm>
            <a:off x="457200" y="5257800"/>
            <a:ext cx="8458200" cy="1371600"/>
          </a:xfrm>
          <a:prstGeom prst="rect">
            <a:avLst/>
          </a:prstGeom>
        </p:spPr>
      </p:pic>
      <p:sp>
        <p:nvSpPr>
          <p:cNvPr id="6" name="Slide Number Placeholder 5"/>
          <p:cNvSpPr>
            <a:spLocks noGrp="1"/>
          </p:cNvSpPr>
          <p:nvPr>
            <p:ph type="sldNum" sz="quarter" idx="12"/>
          </p:nvPr>
        </p:nvSpPr>
        <p:spPr/>
        <p:txBody>
          <a:bodyPr/>
          <a:lstStyle/>
          <a:p>
            <a:fld id="{9F1B4298-E628-48C7-BDA3-B31837C15712}" type="slidenum">
              <a:rPr lang="en-US" smtClean="0"/>
              <a:pPr/>
              <a:t>84</a:t>
            </a:fld>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ay3.JPG"/>
          <p:cNvPicPr>
            <a:picLocks noGrp="1" noChangeAspect="1"/>
          </p:cNvPicPr>
          <p:nvPr>
            <p:ph idx="1"/>
          </p:nvPr>
        </p:nvPicPr>
        <p:blipFill>
          <a:blip r:embed="rId2"/>
          <a:stretch>
            <a:fillRect/>
          </a:stretch>
        </p:blipFill>
        <p:spPr>
          <a:xfrm>
            <a:off x="0" y="1447800"/>
            <a:ext cx="9000308" cy="4419600"/>
          </a:xfrm>
        </p:spPr>
      </p:pic>
      <p:sp>
        <p:nvSpPr>
          <p:cNvPr id="3" name="Slide Number Placeholder 2"/>
          <p:cNvSpPr>
            <a:spLocks noGrp="1"/>
          </p:cNvSpPr>
          <p:nvPr>
            <p:ph type="sldNum" sz="quarter" idx="12"/>
          </p:nvPr>
        </p:nvSpPr>
        <p:spPr/>
        <p:txBody>
          <a:bodyPr/>
          <a:lstStyle/>
          <a:p>
            <a:fld id="{9F1B4298-E628-48C7-BDA3-B31837C15712}" type="slidenum">
              <a:rPr lang="en-US" smtClean="0"/>
              <a:pPr/>
              <a:t>85</a:t>
            </a:fld>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5668963"/>
          </a:xfrm>
        </p:spPr>
        <p:txBody>
          <a:bodyPr>
            <a:noAutofit/>
          </a:bodyPr>
          <a:lstStyle/>
          <a:p>
            <a:r>
              <a:rPr lang="en-US" sz="2000" dirty="0" smtClean="0">
                <a:latin typeface="Times New Roman" pitchFamily="18" charset="0"/>
                <a:cs typeface="Times New Roman" pitchFamily="18" charset="0"/>
              </a:rPr>
              <a:t>The point at which the reflected ray hits the second object are determined and the color value is again calculated in a similar way as the first object. </a:t>
            </a: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reflected ray is then reflected again from the second object. This process will continue until the color contribution of an intersected object is too small to be considered. </a:t>
            </a: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practical situation, se would specify the maximum number of reflections that a pixel can make to prevent spending too much processing at a particular pixel</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All the color values calculated from the intersected objects will be weighted by the attenuation factors (which depend on the surface properties of the objects) and added up to produce a single color value. This color value becomes the pixel value.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Because </a:t>
            </a:r>
            <a:r>
              <a:rPr lang="en-US" sz="2000" dirty="0" smtClean="0">
                <a:latin typeface="Times New Roman" pitchFamily="18" charset="0"/>
                <a:cs typeface="Times New Roman" pitchFamily="18" charset="0"/>
              </a:rPr>
              <a:t>ray-tracing method calculates the intensity value for each pixel independently, we can consider </a:t>
            </a:r>
            <a:r>
              <a:rPr lang="en-US" sz="2000" dirty="0" err="1" smtClean="0">
                <a:latin typeface="Times New Roman" pitchFamily="18" charset="0"/>
                <a:cs typeface="Times New Roman" pitchFamily="18" charset="0"/>
              </a:rPr>
              <a:t>specular</a:t>
            </a:r>
            <a:r>
              <a:rPr lang="en-US" sz="2000" dirty="0" smtClean="0">
                <a:latin typeface="Times New Roman" pitchFamily="18" charset="0"/>
                <a:cs typeface="Times New Roman" pitchFamily="18" charset="0"/>
              </a:rPr>
              <a:t> reflection and refraction in the calculation.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major problem of this method, however, is that it requires a lot of computations and therefore this method is slow</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86</a:t>
            </a:fld>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calculate the color of a pixel, consider the following diagram: </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87</a:t>
            </a:fld>
            <a:endParaRPr lang="en-US" dirty="0"/>
          </a:p>
        </p:txBody>
      </p:sp>
      <p:pic>
        <p:nvPicPr>
          <p:cNvPr id="5" name="Picture 4" descr="ray.JPG"/>
          <p:cNvPicPr>
            <a:picLocks noChangeAspect="1"/>
          </p:cNvPicPr>
          <p:nvPr/>
        </p:nvPicPr>
        <p:blipFill>
          <a:blip r:embed="rId2"/>
          <a:stretch>
            <a:fillRect/>
          </a:stretch>
        </p:blipFill>
        <p:spPr>
          <a:xfrm>
            <a:off x="1129761" y="1524000"/>
            <a:ext cx="6884478" cy="38100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lgn="just"/>
            <a:r>
              <a:rPr lang="en-US" dirty="0" smtClean="0">
                <a:latin typeface="Times New Roman" pitchFamily="18" charset="0"/>
                <a:cs typeface="Times New Roman" pitchFamily="18" charset="0"/>
              </a:rPr>
              <a:t>Assume that surfaces S1 and S2 have reflective indices 1 and 2 respectively.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Given </a:t>
            </a:r>
            <a:r>
              <a:rPr lang="en-US" dirty="0" smtClean="0">
                <a:latin typeface="Times New Roman" pitchFamily="18" charset="0"/>
                <a:cs typeface="Times New Roman" pitchFamily="18" charset="0"/>
              </a:rPr>
              <a:t>the surface normal vector, N1, and the light vector, L1, of surface S1, we can calculate the color, C1, of the surface at the point where the eye ray, E1 intersects the surface</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Similarly</a:t>
            </a:r>
            <a:r>
              <a:rPr lang="en-US" dirty="0" smtClean="0">
                <a:latin typeface="Times New Roman" pitchFamily="18" charset="0"/>
                <a:cs typeface="Times New Roman" pitchFamily="18" charset="0"/>
              </a:rPr>
              <a:t>, given the surface normal vector, N2, and the light vector, L2, of surface S2, we can calculate the color, C2, of the surface at the point where the eye ray, E2 intersects the surface.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color for the pixel is then calculated as: Cp= C1 + C2 + …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88</a:t>
            </a:fld>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latin typeface="Times New Roman" pitchFamily="18" charset="0"/>
                <a:cs typeface="Times New Roman" pitchFamily="18" charset="0"/>
              </a:rPr>
              <a:t>Radiosity</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800" dirty="0" smtClean="0">
                <a:latin typeface="Times New Roman" pitchFamily="18" charset="0"/>
                <a:cs typeface="Times New Roman" pitchFamily="18" charset="0"/>
              </a:rPr>
              <a:t>Consider the diagram, assuming that all 3 surfaces are matte. Although A reflects light with equal intensity to B and C, B would receive more light energy than C because B has a smaller angle of incident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higher </a:t>
            </a:r>
            <a:r>
              <a:rPr lang="en-US" sz="2800" dirty="0" err="1" smtClean="0">
                <a:latin typeface="Times New Roman" pitchFamily="18" charset="0"/>
                <a:cs typeface="Times New Roman" pitchFamily="18" charset="0"/>
              </a:rPr>
              <a:t>cos</a:t>
            </a:r>
            <a:r>
              <a:rPr lang="en-US" sz="2800" dirty="0" smtClean="0">
                <a:latin typeface="Times New Roman" pitchFamily="18" charset="0"/>
                <a:cs typeface="Times New Roman" pitchFamily="18" charset="0"/>
              </a:rPr>
              <a:t> ). </a:t>
            </a:r>
            <a:endParaRPr lang="en-US" sz="2800" dirty="0" smtClean="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89</a:t>
            </a:fld>
            <a:endParaRPr lang="en-US" dirty="0"/>
          </a:p>
        </p:txBody>
      </p:sp>
      <p:pic>
        <p:nvPicPr>
          <p:cNvPr id="5" name="Picture 4" descr="radio.JPG"/>
          <p:cNvPicPr>
            <a:picLocks noChangeAspect="1"/>
          </p:cNvPicPr>
          <p:nvPr/>
        </p:nvPicPr>
        <p:blipFill>
          <a:blip r:embed="rId2"/>
          <a:stretch>
            <a:fillRect/>
          </a:stretch>
        </p:blipFill>
        <p:spPr>
          <a:xfrm>
            <a:off x="2133600" y="3124200"/>
            <a:ext cx="5146110" cy="33318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Back-face detection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If we take V as the vector in the viewing direction from the eye and N as the normal vector to the polygon’s surface, then we can state the condition as</a:t>
            </a:r>
          </a:p>
          <a:p>
            <a:r>
              <a:rPr lang="en-US" b="1" dirty="0" smtClean="0">
                <a:latin typeface="Times New Roman" pitchFamily="18" charset="0"/>
                <a:cs typeface="Times New Roman" pitchFamily="18" charset="0"/>
              </a:rPr>
              <a:t>V.N&gt;0</a:t>
            </a:r>
          </a:p>
          <a:p>
            <a:r>
              <a:rPr lang="en-US" dirty="0" smtClean="0">
                <a:latin typeface="Times New Roman" pitchFamily="18" charset="0"/>
                <a:cs typeface="Times New Roman" pitchFamily="18" charset="0"/>
              </a:rPr>
              <a:t>then that face is the back face.</a:t>
            </a:r>
          </a:p>
          <a:p>
            <a:r>
              <a:rPr lang="en-US" dirty="0" smtClean="0">
                <a:latin typeface="Times New Roman" pitchFamily="18" charset="0"/>
                <a:cs typeface="Times New Roman" pitchFamily="18" charset="0"/>
              </a:rPr>
              <a:t> It eliminates about half of the polygon surfaces in a scene from further visibility tests.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r>
              <a:rPr lang="en-US" dirty="0" err="1" smtClean="0">
                <a:latin typeface="Times New Roman" pitchFamily="18" charset="0"/>
                <a:cs typeface="Times New Roman" pitchFamily="18" charset="0"/>
              </a:rPr>
              <a:t>Radiosity</a:t>
            </a:r>
            <a:r>
              <a:rPr lang="en-US" dirty="0" smtClean="0">
                <a:latin typeface="Times New Roman" pitchFamily="18" charset="0"/>
                <a:cs typeface="Times New Roman" pitchFamily="18" charset="0"/>
              </a:rPr>
              <a:t> is developed to model this kind of light interaction between surfaces.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algorithm is based on the theory of the conservation of energy.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smtClean="0">
                <a:latin typeface="Times New Roman" pitchFamily="18" charset="0"/>
                <a:cs typeface="Times New Roman" pitchFamily="18" charset="0"/>
              </a:rPr>
              <a:t>a closed environment such as a room, the rate at which energy leaves a surface, called its </a:t>
            </a:r>
            <a:r>
              <a:rPr lang="en-US" dirty="0" err="1" smtClean="0">
                <a:latin typeface="Times New Roman" pitchFamily="18" charset="0"/>
                <a:cs typeface="Times New Roman" pitchFamily="18" charset="0"/>
              </a:rPr>
              <a:t>radiosity</a:t>
            </a:r>
            <a:r>
              <a:rPr lang="en-US" dirty="0" smtClean="0">
                <a:latin typeface="Times New Roman" pitchFamily="18" charset="0"/>
                <a:cs typeface="Times New Roman" pitchFamily="18" charset="0"/>
              </a:rPr>
              <a:t>, is the sum of the rates at which the surface emits energy and it reflects (or transmits) energy from other surfaces.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90</a:t>
            </a:fld>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800" dirty="0" smtClean="0">
                <a:latin typeface="Times New Roman" pitchFamily="18" charset="0"/>
                <a:cs typeface="Times New Roman" pitchFamily="18" charset="0"/>
              </a:rPr>
              <a:t>To simplify the calculation, all surfaces in the scene are broken into small patches. Each of which is assumed to be of finite size, emitting and reflecting light uniformly over its entire area. </a:t>
            </a: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91</a:t>
            </a:fld>
            <a:endParaRPr lang="en-US" dirty="0"/>
          </a:p>
        </p:txBody>
      </p:sp>
      <p:pic>
        <p:nvPicPr>
          <p:cNvPr id="5" name="Picture 4" descr="rad.JPG"/>
          <p:cNvPicPr>
            <a:picLocks noChangeAspect="1"/>
          </p:cNvPicPr>
          <p:nvPr/>
        </p:nvPicPr>
        <p:blipFill>
          <a:blip r:embed="rId2"/>
          <a:stretch>
            <a:fillRect/>
          </a:stretch>
        </p:blipFill>
        <p:spPr>
          <a:xfrm>
            <a:off x="609600" y="2362200"/>
            <a:ext cx="7769028" cy="3058886"/>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rad2.JPG"/>
          <p:cNvPicPr>
            <a:picLocks noGrp="1" noChangeAspect="1"/>
          </p:cNvPicPr>
          <p:nvPr>
            <p:ph idx="1"/>
          </p:nvPr>
        </p:nvPicPr>
        <p:blipFill>
          <a:blip r:embed="rId2"/>
          <a:stretch>
            <a:fillRect/>
          </a:stretch>
        </p:blipFill>
        <p:spPr>
          <a:xfrm>
            <a:off x="304800" y="152400"/>
            <a:ext cx="7315200" cy="6360332"/>
          </a:xfrm>
        </p:spPr>
      </p:pic>
      <p:sp>
        <p:nvSpPr>
          <p:cNvPr id="4" name="Slide Number Placeholder 3"/>
          <p:cNvSpPr>
            <a:spLocks noGrp="1"/>
          </p:cNvSpPr>
          <p:nvPr>
            <p:ph type="sldNum" sz="quarter" idx="12"/>
          </p:nvPr>
        </p:nvSpPr>
        <p:spPr/>
        <p:txBody>
          <a:bodyPr/>
          <a:lstStyle/>
          <a:p>
            <a:fld id="{9F1B4298-E628-48C7-BDA3-B31837C15712}" type="slidenum">
              <a:rPr lang="en-US" smtClean="0"/>
              <a:pPr/>
              <a:t>92</a:t>
            </a:fld>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latin typeface="Times New Roman" pitchFamily="18" charset="0"/>
                <a:cs typeface="Times New Roman" pitchFamily="18" charset="0"/>
              </a:rPr>
              <a:t>COLOUR IMAGE PROCESSING</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US" sz="2800" dirty="0" smtClean="0">
                <a:latin typeface="Times New Roman" pitchFamily="18" charset="0"/>
                <a:cs typeface="Times New Roman" pitchFamily="18" charset="0"/>
              </a:rPr>
              <a:t>The </a:t>
            </a:r>
            <a:r>
              <a:rPr lang="en-US" sz="2800" dirty="0" smtClean="0">
                <a:latin typeface="Times New Roman" pitchFamily="18" charset="0"/>
                <a:cs typeface="Times New Roman" pitchFamily="18" charset="0"/>
              </a:rPr>
              <a:t>human visual system can distinguish hundreds of thousands of different </a:t>
            </a:r>
            <a:r>
              <a:rPr lang="en-US" sz="2800" dirty="0" err="1" smtClean="0">
                <a:latin typeface="Times New Roman" pitchFamily="18" charset="0"/>
                <a:cs typeface="Times New Roman" pitchFamily="18" charset="0"/>
              </a:rPr>
              <a:t>colour</a:t>
            </a:r>
            <a:r>
              <a:rPr lang="en-US" sz="2800" dirty="0" smtClean="0">
                <a:latin typeface="Times New Roman" pitchFamily="18" charset="0"/>
                <a:cs typeface="Times New Roman" pitchFamily="18" charset="0"/>
              </a:rPr>
              <a:t> shades and intensities, but only around 100 shades of </a:t>
            </a:r>
            <a:r>
              <a:rPr lang="en-US" sz="2800" dirty="0" smtClean="0">
                <a:latin typeface="Times New Roman" pitchFamily="18" charset="0"/>
                <a:cs typeface="Times New Roman" pitchFamily="18" charset="0"/>
              </a:rPr>
              <a:t>grey</a:t>
            </a:r>
          </a:p>
          <a:p>
            <a:pPr algn="just"/>
            <a:r>
              <a:rPr lang="en-US" sz="2800" dirty="0" smtClean="0">
                <a:latin typeface="Times New Roman" pitchFamily="18" charset="0"/>
                <a:cs typeface="Times New Roman" pitchFamily="18" charset="0"/>
              </a:rPr>
              <a:t>Therefore</a:t>
            </a:r>
            <a:r>
              <a:rPr lang="en-US" sz="2800" dirty="0" smtClean="0">
                <a:latin typeface="Times New Roman" pitchFamily="18" charset="0"/>
                <a:cs typeface="Times New Roman" pitchFamily="18" charset="0"/>
              </a:rPr>
              <a:t>, in an image, a great deal of extra information may be contained in the </a:t>
            </a:r>
            <a:r>
              <a:rPr lang="en-US" sz="2800" dirty="0" err="1" smtClean="0">
                <a:latin typeface="Times New Roman" pitchFamily="18" charset="0"/>
                <a:cs typeface="Times New Roman" pitchFamily="18" charset="0"/>
              </a:rPr>
              <a:t>colour</a:t>
            </a:r>
            <a:r>
              <a:rPr lang="en-US" sz="2800" dirty="0" smtClean="0">
                <a:latin typeface="Times New Roman" pitchFamily="18" charset="0"/>
                <a:cs typeface="Times New Roman" pitchFamily="18" charset="0"/>
              </a:rPr>
              <a:t>, and this extra information can then be used to simplify image analysis, e.g. object identification and extraction based on </a:t>
            </a:r>
            <a:r>
              <a:rPr lang="en-US" sz="2800" dirty="0" err="1" smtClean="0">
                <a:latin typeface="Times New Roman" pitchFamily="18" charset="0"/>
                <a:cs typeface="Times New Roman" pitchFamily="18" charset="0"/>
              </a:rPr>
              <a:t>colour</a:t>
            </a:r>
            <a:r>
              <a:rPr lang="en-US" dirty="0" smtClean="0"/>
              <a:t>. </a:t>
            </a:r>
            <a:endParaRPr lang="en-US" dirty="0" smtClean="0"/>
          </a:p>
          <a:p>
            <a:pPr algn="just"/>
            <a:endParaRPr lang="en-US" dirty="0" smtClean="0"/>
          </a:p>
          <a:p>
            <a:pPr algn="just"/>
            <a:r>
              <a:rPr lang="en-US" dirty="0" smtClean="0">
                <a:latin typeface="Times New Roman" pitchFamily="18" charset="0"/>
                <a:cs typeface="Times New Roman" pitchFamily="18" charset="0"/>
              </a:rPr>
              <a:t>Three independent quantities are used to describe any particular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a:t>
            </a:r>
            <a:r>
              <a:rPr lang="en-US" b="1" u="sng" dirty="0" smtClean="0">
                <a:latin typeface="Times New Roman" pitchFamily="18" charset="0"/>
                <a:cs typeface="Times New Roman" pitchFamily="18" charset="0"/>
              </a:rPr>
              <a:t>hue</a:t>
            </a:r>
            <a:r>
              <a:rPr lang="en-US" dirty="0" smtClean="0">
                <a:latin typeface="Times New Roman" pitchFamily="18" charset="0"/>
                <a:cs typeface="Times New Roman" pitchFamily="18" charset="0"/>
              </a:rPr>
              <a:t> is determined by the dominant wavelength. </a:t>
            </a:r>
          </a:p>
          <a:p>
            <a:pPr algn="just"/>
            <a:r>
              <a:rPr lang="en-US" dirty="0" smtClean="0">
                <a:latin typeface="Times New Roman" pitchFamily="18" charset="0"/>
                <a:cs typeface="Times New Roman" pitchFamily="18" charset="0"/>
              </a:rPr>
              <a:t>Visible </a:t>
            </a:r>
            <a:r>
              <a:rPr lang="en-US" dirty="0" err="1" smtClean="0">
                <a:latin typeface="Times New Roman" pitchFamily="18" charset="0"/>
                <a:cs typeface="Times New Roman" pitchFamily="18" charset="0"/>
              </a:rPr>
              <a:t>colours</a:t>
            </a:r>
            <a:r>
              <a:rPr lang="en-US" dirty="0" smtClean="0">
                <a:latin typeface="Times New Roman" pitchFamily="18" charset="0"/>
                <a:cs typeface="Times New Roman" pitchFamily="18" charset="0"/>
              </a:rPr>
              <a:t> occur between about 400nm (violet) and 700nm (red) on the electromagnetic spectrum, as shown in the below figure. </a:t>
            </a:r>
          </a:p>
          <a:p>
            <a:pPr algn="just"/>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93</a:t>
            </a:fld>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lor.JPG"/>
          <p:cNvPicPr>
            <a:picLocks noGrp="1" noChangeAspect="1"/>
          </p:cNvPicPr>
          <p:nvPr>
            <p:ph idx="1"/>
          </p:nvPr>
        </p:nvPicPr>
        <p:blipFill>
          <a:blip r:embed="rId2"/>
          <a:stretch>
            <a:fillRect/>
          </a:stretch>
        </p:blipFill>
        <p:spPr>
          <a:xfrm>
            <a:off x="304800" y="1524000"/>
            <a:ext cx="7608277" cy="4114800"/>
          </a:xfrm>
        </p:spPr>
      </p:pic>
      <p:sp>
        <p:nvSpPr>
          <p:cNvPr id="4" name="Slide Number Placeholder 3"/>
          <p:cNvSpPr>
            <a:spLocks noGrp="1"/>
          </p:cNvSpPr>
          <p:nvPr>
            <p:ph type="sldNum" sz="quarter" idx="12"/>
          </p:nvPr>
        </p:nvSpPr>
        <p:spPr/>
        <p:txBody>
          <a:bodyPr/>
          <a:lstStyle/>
          <a:p>
            <a:fld id="{9F1B4298-E628-48C7-BDA3-B31837C15712}" type="slidenum">
              <a:rPr lang="en-US" smtClean="0"/>
              <a:pPr/>
              <a:t>94</a:t>
            </a:fld>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latin typeface="Times New Roman" pitchFamily="18" charset="0"/>
                <a:cs typeface="Times New Roman" pitchFamily="18" charset="0"/>
              </a:rPr>
              <a:t>The </a:t>
            </a:r>
            <a:r>
              <a:rPr lang="en-US" b="1" u="sng" dirty="0" smtClean="0">
                <a:latin typeface="Times New Roman" pitchFamily="18" charset="0"/>
                <a:cs typeface="Times New Roman" pitchFamily="18" charset="0"/>
              </a:rPr>
              <a:t>saturation</a:t>
            </a:r>
            <a:r>
              <a:rPr lang="en-US" dirty="0" smtClean="0">
                <a:latin typeface="Times New Roman" pitchFamily="18" charset="0"/>
                <a:cs typeface="Times New Roman" pitchFamily="18" charset="0"/>
              </a:rPr>
              <a:t> is determined by the excitation purity, and depends on the amount of white light mixed with the hue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 pure hue is fully saturated, i.e. no white light mixed in.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Hue and saturation together determine the </a:t>
            </a:r>
            <a:r>
              <a:rPr lang="en-US" b="1" u="sng" dirty="0" smtClean="0">
                <a:latin typeface="Times New Roman" pitchFamily="18" charset="0"/>
                <a:cs typeface="Times New Roman" pitchFamily="18" charset="0"/>
              </a:rPr>
              <a:t>chromaticity</a:t>
            </a:r>
            <a:r>
              <a:rPr lang="en-US" dirty="0" smtClean="0">
                <a:latin typeface="Times New Roman" pitchFamily="18" charset="0"/>
                <a:cs typeface="Times New Roman" pitchFamily="18" charset="0"/>
              </a:rPr>
              <a:t> for a given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Finally, the </a:t>
            </a:r>
            <a:r>
              <a:rPr lang="en-US" b="1" u="sng" dirty="0" smtClean="0">
                <a:latin typeface="Times New Roman" pitchFamily="18" charset="0"/>
                <a:cs typeface="Times New Roman" pitchFamily="18" charset="0"/>
              </a:rPr>
              <a:t>intensity</a:t>
            </a:r>
            <a:r>
              <a:rPr lang="en-US" dirty="0" smtClean="0">
                <a:latin typeface="Times New Roman" pitchFamily="18" charset="0"/>
                <a:cs typeface="Times New Roman" pitchFamily="18" charset="0"/>
              </a:rPr>
              <a:t> is determined by the actual amount of light, with more light corresponding to more intense </a:t>
            </a:r>
            <a:r>
              <a:rPr lang="en-US" dirty="0" err="1" smtClean="0">
                <a:latin typeface="Times New Roman" pitchFamily="18" charset="0"/>
                <a:cs typeface="Times New Roman" pitchFamily="18" charset="0"/>
              </a:rPr>
              <a:t>colours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95</a:t>
            </a:fld>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lgn="just"/>
            <a:r>
              <a:rPr lang="en-US" dirty="0" smtClean="0">
                <a:latin typeface="Times New Roman" pitchFamily="18" charset="0"/>
                <a:cs typeface="Times New Roman" pitchFamily="18" charset="0"/>
              </a:rPr>
              <a:t>Achromatic light has no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its only attribute is quantity or intensity.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Greylevel</a:t>
            </a:r>
            <a:r>
              <a:rPr lang="en-US" dirty="0" smtClean="0">
                <a:latin typeface="Times New Roman" pitchFamily="18" charset="0"/>
                <a:cs typeface="Times New Roman" pitchFamily="18" charset="0"/>
              </a:rPr>
              <a:t> is a measure of intensity.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intensity is determined by the energy, and is therefore a physical quantity.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On the other </a:t>
            </a:r>
            <a:r>
              <a:rPr lang="en-US" dirty="0" err="1" smtClean="0">
                <a:latin typeface="Times New Roman" pitchFamily="18" charset="0"/>
                <a:cs typeface="Times New Roman" pitchFamily="18" charset="0"/>
              </a:rPr>
              <a:t>hand,brightness</a:t>
            </a:r>
            <a:r>
              <a:rPr lang="en-US" dirty="0" smtClean="0">
                <a:latin typeface="Times New Roman" pitchFamily="18" charset="0"/>
                <a:cs typeface="Times New Roman" pitchFamily="18" charset="0"/>
              </a:rPr>
              <a:t> or luminance is determined by the perception of the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and is therefore psychological. </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depends primarily on the reflectance properties of an object.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96</a:t>
            </a:fld>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pPr algn="just"/>
            <a:r>
              <a:rPr lang="en-US" dirty="0" smtClean="0">
                <a:latin typeface="Times New Roman" pitchFamily="18" charset="0"/>
                <a:cs typeface="Times New Roman" pitchFamily="18" charset="0"/>
              </a:rPr>
              <a:t>We see those rays that are reflected, while others are absorbed.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However, we also must consider the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of the light source, and the nature of human visual system</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For example, an object that reflects both red and green will appear green when there is green but no red light illuminating it, and conversely it will appear red in the </a:t>
            </a:r>
            <a:r>
              <a:rPr lang="en-US" dirty="0" err="1" smtClean="0">
                <a:latin typeface="Times New Roman" pitchFamily="18" charset="0"/>
                <a:cs typeface="Times New Roman" pitchFamily="18" charset="0"/>
              </a:rPr>
              <a:t>absense</a:t>
            </a:r>
            <a:r>
              <a:rPr lang="en-US" dirty="0" smtClean="0">
                <a:latin typeface="Times New Roman" pitchFamily="18" charset="0"/>
                <a:cs typeface="Times New Roman" pitchFamily="18" charset="0"/>
              </a:rPr>
              <a:t> of green light</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In pure white light, it will appear yellow (= red + green)</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97</a:t>
            </a:fld>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latin typeface="Times New Roman" pitchFamily="18" charset="0"/>
                <a:cs typeface="Times New Roman" pitchFamily="18" charset="0"/>
              </a:rPr>
              <a:t>Tristimulus</a:t>
            </a:r>
            <a:r>
              <a:rPr lang="en-US" dirty="0" smtClean="0">
                <a:latin typeface="Times New Roman" pitchFamily="18" charset="0"/>
                <a:cs typeface="Times New Roman" pitchFamily="18" charset="0"/>
              </a:rPr>
              <a:t> theory of </a:t>
            </a:r>
            <a:r>
              <a:rPr lang="en-US" dirty="0" smtClean="0">
                <a:latin typeface="Times New Roman" pitchFamily="18" charset="0"/>
                <a:cs typeface="Times New Roman" pitchFamily="18" charset="0"/>
              </a:rPr>
              <a:t>color </a:t>
            </a:r>
            <a:r>
              <a:rPr lang="en-US" dirty="0" smtClean="0">
                <a:latin typeface="Times New Roman" pitchFamily="18" charset="0"/>
                <a:cs typeface="Times New Roman" pitchFamily="18" charset="0"/>
              </a:rPr>
              <a:t>perception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lstStyle/>
          <a:p>
            <a:r>
              <a:rPr lang="en-US" sz="2800" dirty="0" smtClean="0">
                <a:latin typeface="Times New Roman" pitchFamily="18" charset="0"/>
                <a:cs typeface="Times New Roman" pitchFamily="18" charset="0"/>
              </a:rPr>
              <a:t>The human retina has 3 kinds of </a:t>
            </a:r>
            <a:r>
              <a:rPr lang="en-US" sz="2800" dirty="0" smtClean="0">
                <a:latin typeface="Times New Roman" pitchFamily="18" charset="0"/>
                <a:cs typeface="Times New Roman" pitchFamily="18" charset="0"/>
              </a:rPr>
              <a:t>cones</a:t>
            </a:r>
          </a:p>
          <a:p>
            <a:r>
              <a:rPr lang="en-US" sz="2800" dirty="0" smtClean="0">
                <a:latin typeface="Times New Roman" pitchFamily="18" charset="0"/>
                <a:cs typeface="Times New Roman" pitchFamily="18" charset="0"/>
              </a:rPr>
              <a:t>The response of each type of cone as a function of the wavelength of the incident light is shown in </a:t>
            </a:r>
            <a:r>
              <a:rPr lang="en-US" sz="2800" dirty="0" smtClean="0">
                <a:latin typeface="Times New Roman" pitchFamily="18" charset="0"/>
                <a:cs typeface="Times New Roman" pitchFamily="18" charset="0"/>
              </a:rPr>
              <a:t>figure</a:t>
            </a:r>
          </a:p>
          <a:p>
            <a:endParaRPr lang="en-US" dirty="0"/>
          </a:p>
        </p:txBody>
      </p:sp>
      <p:sp>
        <p:nvSpPr>
          <p:cNvPr id="4" name="Slide Number Placeholder 3"/>
          <p:cNvSpPr>
            <a:spLocks noGrp="1"/>
          </p:cNvSpPr>
          <p:nvPr>
            <p:ph type="sldNum" sz="quarter" idx="12"/>
          </p:nvPr>
        </p:nvSpPr>
        <p:spPr/>
        <p:txBody>
          <a:bodyPr/>
          <a:lstStyle/>
          <a:p>
            <a:fld id="{9F1B4298-E628-48C7-BDA3-B31837C15712}" type="slidenum">
              <a:rPr lang="en-US" smtClean="0"/>
              <a:pPr/>
              <a:t>98</a:t>
            </a:fld>
            <a:endParaRPr lang="en-US" dirty="0"/>
          </a:p>
        </p:txBody>
      </p:sp>
      <p:pic>
        <p:nvPicPr>
          <p:cNvPr id="5" name="Picture 4" descr="cl.JPG"/>
          <p:cNvPicPr>
            <a:picLocks noChangeAspect="1"/>
          </p:cNvPicPr>
          <p:nvPr/>
        </p:nvPicPr>
        <p:blipFill>
          <a:blip r:embed="rId2"/>
          <a:stretch>
            <a:fillRect/>
          </a:stretch>
        </p:blipFill>
        <p:spPr>
          <a:xfrm>
            <a:off x="228600" y="3124200"/>
            <a:ext cx="5817781" cy="3733800"/>
          </a:xfrm>
          <a:prstGeom prst="rect">
            <a:avLst/>
          </a:prstGeom>
        </p:spPr>
      </p:pic>
      <p:sp>
        <p:nvSpPr>
          <p:cNvPr id="6" name="Rectangle 5"/>
          <p:cNvSpPr/>
          <p:nvPr/>
        </p:nvSpPr>
        <p:spPr>
          <a:xfrm>
            <a:off x="4419600" y="3962400"/>
            <a:ext cx="4572000" cy="646331"/>
          </a:xfrm>
          <a:prstGeom prst="rect">
            <a:avLst/>
          </a:prstGeom>
        </p:spPr>
        <p:txBody>
          <a:bodyPr>
            <a:spAutoFit/>
          </a:bodyPr>
          <a:lstStyle/>
          <a:p>
            <a:r>
              <a:rPr lang="en-US" dirty="0" smtClean="0"/>
              <a:t>The peaks for each curve are at 440nm (blue), 545nm (green) and 580nm (red).</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latin typeface="Times New Roman" pitchFamily="18" charset="0"/>
                <a:cs typeface="Times New Roman" pitchFamily="18" charset="0"/>
              </a:rPr>
              <a:t>CIE primaries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lgn="just"/>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tristimulus</a:t>
            </a:r>
            <a:r>
              <a:rPr lang="en-US" sz="2800" dirty="0" smtClean="0">
                <a:latin typeface="Times New Roman" pitchFamily="18" charset="0"/>
                <a:cs typeface="Times New Roman" pitchFamily="18" charset="0"/>
              </a:rPr>
              <a:t> theory of </a:t>
            </a:r>
            <a:r>
              <a:rPr lang="en-US" sz="2800" dirty="0" err="1" smtClean="0">
                <a:latin typeface="Times New Roman" pitchFamily="18" charset="0"/>
                <a:cs typeface="Times New Roman" pitchFamily="18" charset="0"/>
              </a:rPr>
              <a:t>colour</a:t>
            </a:r>
            <a:r>
              <a:rPr lang="en-US" sz="2800" dirty="0" smtClean="0">
                <a:latin typeface="Times New Roman" pitchFamily="18" charset="0"/>
                <a:cs typeface="Times New Roman" pitchFamily="18" charset="0"/>
              </a:rPr>
              <a:t> perception seems to imply that any </a:t>
            </a:r>
            <a:r>
              <a:rPr lang="en-US" sz="2800" dirty="0" err="1" smtClean="0">
                <a:latin typeface="Times New Roman" pitchFamily="18" charset="0"/>
                <a:cs typeface="Times New Roman" pitchFamily="18" charset="0"/>
              </a:rPr>
              <a:t>colour</a:t>
            </a:r>
            <a:r>
              <a:rPr lang="en-US" sz="2800" dirty="0" smtClean="0">
                <a:latin typeface="Times New Roman" pitchFamily="18" charset="0"/>
                <a:cs typeface="Times New Roman" pitchFamily="18" charset="0"/>
              </a:rPr>
              <a:t> can be obtained from a mix of the three primaries, red, green and blue, but although nearly all visible </a:t>
            </a:r>
            <a:r>
              <a:rPr lang="en-US" sz="2800" dirty="0" err="1" smtClean="0">
                <a:latin typeface="Times New Roman" pitchFamily="18" charset="0"/>
                <a:cs typeface="Times New Roman" pitchFamily="18" charset="0"/>
              </a:rPr>
              <a:t>colours</a:t>
            </a:r>
            <a:r>
              <a:rPr lang="en-US" sz="2800" dirty="0" smtClean="0">
                <a:latin typeface="Times New Roman" pitchFamily="18" charset="0"/>
                <a:cs typeface="Times New Roman" pitchFamily="18" charset="0"/>
              </a:rPr>
              <a:t> can be matched in this way, some </a:t>
            </a:r>
            <a:r>
              <a:rPr lang="en-US" sz="2800" dirty="0" smtClean="0">
                <a:latin typeface="Times New Roman" pitchFamily="18" charset="0"/>
                <a:cs typeface="Times New Roman" pitchFamily="18" charset="0"/>
              </a:rPr>
              <a:t>cannot.</a:t>
            </a:r>
          </a:p>
          <a:p>
            <a:pPr algn="just"/>
            <a:r>
              <a:rPr lang="en-US" sz="2800" dirty="0" smtClean="0">
                <a:latin typeface="Times New Roman" pitchFamily="18" charset="0"/>
                <a:cs typeface="Times New Roman" pitchFamily="18" charset="0"/>
              </a:rPr>
              <a:t>However, if one of the primaries is added to one of these unmatchable </a:t>
            </a:r>
            <a:r>
              <a:rPr lang="en-US" sz="2800" dirty="0" err="1" smtClean="0">
                <a:latin typeface="Times New Roman" pitchFamily="18" charset="0"/>
                <a:cs typeface="Times New Roman" pitchFamily="18" charset="0"/>
              </a:rPr>
              <a:t>colours</a:t>
            </a:r>
            <a:r>
              <a:rPr lang="en-US" sz="2800" dirty="0" smtClean="0">
                <a:latin typeface="Times New Roman" pitchFamily="18" charset="0"/>
                <a:cs typeface="Times New Roman" pitchFamily="18" charset="0"/>
              </a:rPr>
              <a:t>, it can be matched by a mixture of the other two, and so the </a:t>
            </a:r>
            <a:r>
              <a:rPr lang="en-US" sz="2800" dirty="0" err="1" smtClean="0">
                <a:latin typeface="Times New Roman" pitchFamily="18" charset="0"/>
                <a:cs typeface="Times New Roman" pitchFamily="18" charset="0"/>
              </a:rPr>
              <a:t>colour</a:t>
            </a:r>
            <a:r>
              <a:rPr lang="en-US" sz="2800" dirty="0" smtClean="0">
                <a:latin typeface="Times New Roman" pitchFamily="18" charset="0"/>
                <a:cs typeface="Times New Roman" pitchFamily="18" charset="0"/>
              </a:rPr>
              <a:t> may be considered to have a negative weighting of that particular primary</a:t>
            </a:r>
            <a:r>
              <a:rPr lang="en-US" dirty="0" smtClean="0"/>
              <a:t>. </a:t>
            </a:r>
            <a:endParaRPr lang="en-US" dirty="0" smtClean="0"/>
          </a:p>
          <a:p>
            <a:pPr algn="just"/>
            <a:r>
              <a:rPr lang="en-US" dirty="0" smtClean="0">
                <a:latin typeface="Times New Roman" pitchFamily="18" charset="0"/>
                <a:cs typeface="Times New Roman" pitchFamily="18" charset="0"/>
              </a:rPr>
              <a:t>In 1931, the Commission </a:t>
            </a:r>
            <a:r>
              <a:rPr lang="en-US" dirty="0" err="1" smtClean="0">
                <a:latin typeface="Times New Roman" pitchFamily="18" charset="0"/>
                <a:cs typeface="Times New Roman" pitchFamily="18" charset="0"/>
              </a:rPr>
              <a:t>Internationale</a:t>
            </a:r>
            <a:r>
              <a:rPr lang="en-US" dirty="0" smtClean="0">
                <a:latin typeface="Times New Roman" pitchFamily="18" charset="0"/>
                <a:cs typeface="Times New Roman" pitchFamily="18" charset="0"/>
              </a:rPr>
              <a:t> de </a:t>
            </a:r>
            <a:r>
              <a:rPr lang="en-US" dirty="0" err="1" smtClean="0">
                <a:latin typeface="Times New Roman" pitchFamily="18" charset="0"/>
                <a:cs typeface="Times New Roman" pitchFamily="18" charset="0"/>
              </a:rPr>
              <a:t>l'Éclairage</a:t>
            </a:r>
            <a:r>
              <a:rPr lang="en-US" dirty="0" smtClean="0">
                <a:latin typeface="Times New Roman" pitchFamily="18" charset="0"/>
                <a:cs typeface="Times New Roman" pitchFamily="18" charset="0"/>
              </a:rPr>
              <a:t> (CIE) defined three standard primaries, called X, Y and Z, that can be added to form all visible </a:t>
            </a:r>
            <a:r>
              <a:rPr lang="en-US" dirty="0" err="1" smtClean="0">
                <a:latin typeface="Times New Roman" pitchFamily="18" charset="0"/>
                <a:cs typeface="Times New Roman" pitchFamily="18" charset="0"/>
              </a:rPr>
              <a:t>colours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F1B4298-E628-48C7-BDA3-B31837C15712}" type="slidenum">
              <a:rPr lang="en-US" smtClean="0"/>
              <a:pPr/>
              <a:t>99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4808</TotalTime>
  <Words>4184</Words>
  <Application>Microsoft Office PowerPoint</Application>
  <PresentationFormat>On-screen Show (4:3)</PresentationFormat>
  <Paragraphs>414</Paragraphs>
  <Slides>103</Slides>
  <Notes>0</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Computer Graphics And Multimedia Applications  SCS1302</vt:lpstr>
      <vt:lpstr>VISIBLE SURFACE DETECTION METHODS</vt:lpstr>
      <vt:lpstr>VISIBLE SURFACE DETECTION METHODS</vt:lpstr>
      <vt:lpstr>Basic classification</vt:lpstr>
      <vt:lpstr>Slide 5</vt:lpstr>
      <vt:lpstr>Back-face detection</vt:lpstr>
      <vt:lpstr>Back-face detection</vt:lpstr>
      <vt:lpstr>Back-face detection</vt:lpstr>
      <vt:lpstr>Back-face detection</vt:lpstr>
      <vt:lpstr>Back-face detection</vt:lpstr>
      <vt:lpstr>Depth buffer method or z-buffer method</vt:lpstr>
      <vt:lpstr>Z- buffer</vt:lpstr>
      <vt:lpstr>Depth buffer method or z-buffer method</vt:lpstr>
      <vt:lpstr>Algorithm</vt:lpstr>
      <vt:lpstr>Slide 15</vt:lpstr>
      <vt:lpstr>Depth buffer method or z-buffer method</vt:lpstr>
      <vt:lpstr>A-buffer Method</vt:lpstr>
      <vt:lpstr>A-buffer Method</vt:lpstr>
      <vt:lpstr>A-buffer Method</vt:lpstr>
      <vt:lpstr>Scan-Line Method </vt:lpstr>
      <vt:lpstr>Scan-Line Method</vt:lpstr>
      <vt:lpstr>Scan-Line Method </vt:lpstr>
      <vt:lpstr>Scan-Line Method </vt:lpstr>
      <vt:lpstr>Scan-Line Method </vt:lpstr>
      <vt:lpstr>A Painter's Algorithm</vt:lpstr>
      <vt:lpstr>Depth- sorting or painter’s algorithm </vt:lpstr>
      <vt:lpstr>painter’s algorithm</vt:lpstr>
      <vt:lpstr>Slide 28</vt:lpstr>
      <vt:lpstr>Slide 29</vt:lpstr>
      <vt:lpstr>BSP Tree Method </vt:lpstr>
      <vt:lpstr>Slide 31</vt:lpstr>
      <vt:lpstr>Slide 32</vt:lpstr>
      <vt:lpstr>Slide 33</vt:lpstr>
      <vt:lpstr>Slide 34</vt:lpstr>
      <vt:lpstr>Slide 35</vt:lpstr>
      <vt:lpstr>Area Subdivision Method </vt:lpstr>
      <vt:lpstr>Slide 37</vt:lpstr>
      <vt:lpstr>Slide 38</vt:lpstr>
      <vt:lpstr>Slide 39</vt:lpstr>
      <vt:lpstr>Slide 40</vt:lpstr>
      <vt:lpstr>Slide 41</vt:lpstr>
      <vt:lpstr>Slide 42</vt:lpstr>
      <vt:lpstr>Slide 43</vt:lpstr>
      <vt:lpstr>Example of Area subdivision method</vt:lpstr>
      <vt:lpstr>Slide 45</vt:lpstr>
      <vt:lpstr>Octree Methods </vt:lpstr>
      <vt:lpstr>Slide 47</vt:lpstr>
      <vt:lpstr>Slide 48</vt:lpstr>
      <vt:lpstr>Slide 49</vt:lpstr>
      <vt:lpstr>Ray Casting Method </vt:lpstr>
      <vt:lpstr>Slide 51</vt:lpstr>
      <vt:lpstr>Speeding up the intersection calculation in ray tracing </vt:lpstr>
      <vt:lpstr>Slide 53</vt:lpstr>
      <vt:lpstr>Summary and Comparison </vt:lpstr>
      <vt:lpstr>Summary and Comparison </vt:lpstr>
      <vt:lpstr>ILLUMINATION MODELS </vt:lpstr>
      <vt:lpstr>Illumination Model Parameters </vt:lpstr>
      <vt:lpstr>Illumination Models and Rendering </vt:lpstr>
      <vt:lpstr>Light Source Models </vt:lpstr>
      <vt:lpstr>Slide 60</vt:lpstr>
      <vt:lpstr>Simple Illumination Model </vt:lpstr>
      <vt:lpstr>Slide 62</vt:lpstr>
      <vt:lpstr>Diffuse illumination </vt:lpstr>
      <vt:lpstr>Slide 64</vt:lpstr>
      <vt:lpstr>Slide 65</vt:lpstr>
      <vt:lpstr>Slide 66</vt:lpstr>
      <vt:lpstr>Slide 67</vt:lpstr>
      <vt:lpstr>Slide 68</vt:lpstr>
      <vt:lpstr>Slide 69</vt:lpstr>
      <vt:lpstr>POLYGON RENDERING METHODS</vt:lpstr>
      <vt:lpstr>Slide 71</vt:lpstr>
      <vt:lpstr>Gouraud Shading</vt:lpstr>
      <vt:lpstr>Slide 73</vt:lpstr>
      <vt:lpstr>Slide 74</vt:lpstr>
      <vt:lpstr>Phong Shading (Phong Interpolation Model)</vt:lpstr>
      <vt:lpstr>Slide 76</vt:lpstr>
      <vt:lpstr>Slide 77</vt:lpstr>
      <vt:lpstr>Slide 78</vt:lpstr>
      <vt:lpstr>Other Effects</vt:lpstr>
      <vt:lpstr>Slide 80</vt:lpstr>
      <vt:lpstr>Slide 81</vt:lpstr>
      <vt:lpstr>Slide 82</vt:lpstr>
      <vt:lpstr>RAY TRACING METHODS</vt:lpstr>
      <vt:lpstr>Slide 84</vt:lpstr>
      <vt:lpstr>Slide 85</vt:lpstr>
      <vt:lpstr>Slide 86</vt:lpstr>
      <vt:lpstr>Slide 87</vt:lpstr>
      <vt:lpstr>Slide 88</vt:lpstr>
      <vt:lpstr>Radiosity </vt:lpstr>
      <vt:lpstr>Slide 90</vt:lpstr>
      <vt:lpstr>Slide 91</vt:lpstr>
      <vt:lpstr>Slide 92</vt:lpstr>
      <vt:lpstr>COLOUR IMAGE PROCESSING</vt:lpstr>
      <vt:lpstr>Slide 94</vt:lpstr>
      <vt:lpstr>Slide 95</vt:lpstr>
      <vt:lpstr>Slide 96</vt:lpstr>
      <vt:lpstr>Slide 97</vt:lpstr>
      <vt:lpstr>Tristimulus theory of color perception</vt:lpstr>
      <vt:lpstr>CIE primaries </vt:lpstr>
      <vt:lpstr>Slide 100</vt:lpstr>
      <vt:lpstr>Slide 101</vt:lpstr>
      <vt:lpstr>Slide 102</vt:lpstr>
      <vt:lpstr>Slide 103</vt:lpstr>
    </vt:vector>
  </TitlesOfParts>
  <Company>Callidus Software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Administrator</cp:lastModifiedBy>
  <cp:revision>332</cp:revision>
  <dcterms:created xsi:type="dcterms:W3CDTF">2020-07-28T06:21:21Z</dcterms:created>
  <dcterms:modified xsi:type="dcterms:W3CDTF">2020-10-17T21:17:44Z</dcterms:modified>
</cp:coreProperties>
</file>