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96" r:id="rId2"/>
    <p:sldId id="257" r:id="rId3"/>
    <p:sldId id="427" r:id="rId4"/>
    <p:sldId id="399" r:id="rId5"/>
    <p:sldId id="258" r:id="rId6"/>
    <p:sldId id="426" r:id="rId7"/>
    <p:sldId id="428" r:id="rId8"/>
    <p:sldId id="412" r:id="rId9"/>
    <p:sldId id="414" r:id="rId10"/>
    <p:sldId id="415" r:id="rId11"/>
    <p:sldId id="416" r:id="rId12"/>
    <p:sldId id="417" r:id="rId13"/>
    <p:sldId id="419" r:id="rId14"/>
    <p:sldId id="418" r:id="rId15"/>
    <p:sldId id="421" r:id="rId16"/>
    <p:sldId id="424" r:id="rId17"/>
    <p:sldId id="423" r:id="rId18"/>
    <p:sldId id="260" r:id="rId19"/>
    <p:sldId id="400" r:id="rId20"/>
    <p:sldId id="401" r:id="rId21"/>
    <p:sldId id="443" r:id="rId22"/>
    <p:sldId id="402" r:id="rId23"/>
    <p:sldId id="403" r:id="rId24"/>
    <p:sldId id="406" r:id="rId25"/>
    <p:sldId id="407" r:id="rId26"/>
    <p:sldId id="408" r:id="rId27"/>
    <p:sldId id="40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67CDB-BA4F-4102-B3BD-A48CC8A841A8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B5CCB-7CB9-4FAA-8819-7C2298F16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031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EEF13-2381-4A6B-81E7-EC1F9B5DE39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15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A0A8-BB4C-4262-8CBA-25528FD95A48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86EC-64F7-42B8-BBCC-DF99D2A63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71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A0A8-BB4C-4262-8CBA-25528FD95A48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86EC-64F7-42B8-BBCC-DF99D2A63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81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A0A8-BB4C-4262-8CBA-25528FD95A48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86EC-64F7-42B8-BBCC-DF99D2A63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69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A0A8-BB4C-4262-8CBA-25528FD95A48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86EC-64F7-42B8-BBCC-DF99D2A63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59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A0A8-BB4C-4262-8CBA-25528FD95A48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86EC-64F7-42B8-BBCC-DF99D2A63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16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A0A8-BB4C-4262-8CBA-25528FD95A48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86EC-64F7-42B8-BBCC-DF99D2A63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64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A0A8-BB4C-4262-8CBA-25528FD95A48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86EC-64F7-42B8-BBCC-DF99D2A63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03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A0A8-BB4C-4262-8CBA-25528FD95A48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86EC-64F7-42B8-BBCC-DF99D2A63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86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A0A8-BB4C-4262-8CBA-25528FD95A48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86EC-64F7-42B8-BBCC-DF99D2A63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57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A0A8-BB4C-4262-8CBA-25528FD95A48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86EC-64F7-42B8-BBCC-DF99D2A63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12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A0A8-BB4C-4262-8CBA-25528FD95A48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86EC-64F7-42B8-BBCC-DF99D2A63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01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CA0A8-BB4C-4262-8CBA-25528FD95A48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86EC-64F7-42B8-BBCC-DF99D2A63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21P5-Vxl2o" TargetMode="External"/><Relationship Id="rId2" Type="http://schemas.openxmlformats.org/officeDocument/2006/relationships/hyperlink" Target="https://www.youtube.com/watch?v=k_3lISNgkA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" y="228601"/>
            <a:ext cx="11841480" cy="402166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/>
              <a:t>COMPUTER GRAPHICS &amp; MULTIMEDIA </a:t>
            </a:r>
            <a:r>
              <a:rPr lang="en-US" b="1" dirty="0" smtClean="0"/>
              <a:t>SYSTEMS- SCS1302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267" y="5014758"/>
            <a:ext cx="9144000" cy="90194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400" dirty="0" smtClean="0"/>
              <a:t>UNIT III - Part I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989" y="585023"/>
            <a:ext cx="7906555" cy="1429555"/>
          </a:xfrm>
          <a:prstGeom prst="rect">
            <a:avLst/>
          </a:prstGeom>
        </p:spPr>
      </p:pic>
      <p:pic>
        <p:nvPicPr>
          <p:cNvPr id="7" name="Google Shape;83;p2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52" y="585024"/>
            <a:ext cx="1475705" cy="1429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8321" y="585023"/>
            <a:ext cx="1468192" cy="1429555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373E8-E5FA-4461-9871-9E0B22A4F859}" type="datetime1">
              <a:rPr lang="en-IN" smtClean="0"/>
              <a:t>30-09-2020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3B1C-1067-4909-822D-630901A8F28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094" y="215153"/>
            <a:ext cx="11483788" cy="622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1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730" y="94128"/>
            <a:ext cx="11672046" cy="648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1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12" y="215152"/>
            <a:ext cx="11524129" cy="638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72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65" y="201706"/>
            <a:ext cx="11793070" cy="644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60" y="121024"/>
            <a:ext cx="11793070" cy="627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47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268941"/>
            <a:ext cx="1144344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84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7576"/>
            <a:ext cx="11456894" cy="67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06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987" y="0"/>
            <a:ext cx="11161059" cy="65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65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014" y="96723"/>
            <a:ext cx="10515600" cy="58585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Sweep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0014" y="682580"/>
            <a:ext cx="5768662" cy="5847006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/>
              <a:t>Translational sweep:</a:t>
            </a:r>
            <a:endParaRPr lang="en-IN" dirty="0"/>
          </a:p>
          <a:p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3273" y="682578"/>
            <a:ext cx="5063879" cy="5847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88" y="1236373"/>
            <a:ext cx="5383368" cy="517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7200" b="1" dirty="0"/>
              <a:t>SWEEP REPRESENTATIONS</a:t>
            </a:r>
          </a:p>
          <a:p>
            <a:pPr algn="ctr">
              <a:buNone/>
            </a:pPr>
            <a:r>
              <a:rPr lang="en-US" sz="2000" b="1" dirty="0">
                <a:hlinkClick r:id="rId2"/>
              </a:rPr>
              <a:t>https://www.youtube.com/watch?v=k_3lISNgkAo</a:t>
            </a:r>
            <a:endParaRPr lang="en-US" sz="2000" b="1" dirty="0"/>
          </a:p>
          <a:p>
            <a:pPr algn="ctr">
              <a:buNone/>
            </a:pPr>
            <a:r>
              <a:rPr lang="en-US" sz="2000" b="1" dirty="0">
                <a:hlinkClick r:id="rId3"/>
              </a:rPr>
              <a:t>https://www.youtube.com/watch?v=021P5-Vxl2o</a:t>
            </a:r>
            <a:endParaRPr lang="en-US" sz="2000" b="1" dirty="0"/>
          </a:p>
          <a:p>
            <a:pPr algn="ctr">
              <a:buNone/>
            </a:pPr>
            <a:r>
              <a:rPr lang="en-US" sz="2000" b="1" dirty="0"/>
              <a:t>http://www.dailyfreecode.com/code/creats-3d-solid-object-translational-654.aspx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0784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3D </a:t>
            </a:r>
            <a:r>
              <a:rPr lang="en-US" b="1" dirty="0"/>
              <a:t>object representation methods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Polygon </a:t>
            </a:r>
            <a:r>
              <a:rPr lang="en-US" b="1" dirty="0" smtClean="0"/>
              <a:t>Surfaces, </a:t>
            </a:r>
            <a:r>
              <a:rPr lang="en-US" b="1" dirty="0"/>
              <a:t>Polygon Tables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lvl="0"/>
            <a:r>
              <a:rPr lang="en-US" b="1" dirty="0"/>
              <a:t>Boundary Representations (B-reps)</a:t>
            </a:r>
            <a:r>
              <a:rPr lang="en-US" dirty="0"/>
              <a:t> − It describes a 3D object as a set of surfaces that separates the object interior from the environment.</a:t>
            </a:r>
            <a:endParaRPr lang="en-IN" dirty="0"/>
          </a:p>
          <a:p>
            <a:pPr lvl="0"/>
            <a:r>
              <a:rPr lang="en-US" b="1" dirty="0"/>
              <a:t>Space–partitioning representations</a:t>
            </a:r>
            <a:r>
              <a:rPr lang="en-US" dirty="0"/>
              <a:t> − It is used to describe interior properties, by partitioning the spatial region containing an object into a set of small, non-overlapping, contiguous solids (usually cubes</a:t>
            </a:r>
            <a:r>
              <a:rPr lang="en-US" dirty="0" smtClean="0"/>
              <a:t>).</a:t>
            </a:r>
          </a:p>
          <a:p>
            <a:pPr lvl="0"/>
            <a:r>
              <a:rPr lang="en-US" dirty="0"/>
              <a:t>Each vertex stores x, y, and z coordinate information which is represented in the table as v</a:t>
            </a:r>
            <a:r>
              <a:rPr lang="en-US" baseline="-25000" dirty="0"/>
              <a:t>1</a:t>
            </a:r>
            <a:r>
              <a:rPr lang="en-US" dirty="0"/>
              <a:t>: x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, z</a:t>
            </a:r>
            <a:r>
              <a:rPr lang="en-US" baseline="-25000" dirty="0"/>
              <a:t>1</a:t>
            </a:r>
            <a:r>
              <a:rPr lang="en-US" dirty="0"/>
              <a:t>.</a:t>
            </a:r>
            <a:endParaRPr lang="en-IN" dirty="0"/>
          </a:p>
          <a:p>
            <a:pPr lvl="0"/>
            <a:r>
              <a:rPr lang="en-US" dirty="0"/>
              <a:t>The Edge table is used to store the edge information of polygon. In the following figure, edge E</a:t>
            </a:r>
            <a:r>
              <a:rPr lang="en-US" baseline="-25000" dirty="0"/>
              <a:t>1</a:t>
            </a:r>
            <a:r>
              <a:rPr lang="en-US" dirty="0"/>
              <a:t> lies between vertex v</a:t>
            </a:r>
            <a:r>
              <a:rPr lang="en-US" baseline="-25000" dirty="0"/>
              <a:t>1</a:t>
            </a:r>
            <a:r>
              <a:rPr lang="en-US" dirty="0"/>
              <a:t> and v</a:t>
            </a:r>
            <a:r>
              <a:rPr lang="en-US" baseline="-25000" dirty="0"/>
              <a:t>2</a:t>
            </a:r>
            <a:r>
              <a:rPr lang="en-US" dirty="0"/>
              <a:t> which is represented in the table as E</a:t>
            </a:r>
            <a:r>
              <a:rPr lang="en-US" baseline="-25000" dirty="0"/>
              <a:t>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.</a:t>
            </a:r>
            <a:endParaRPr lang="en-IN" dirty="0"/>
          </a:p>
          <a:p>
            <a:pPr lvl="0"/>
            <a:r>
              <a:rPr lang="en-US" dirty="0"/>
              <a:t>Polygon surface table stores the number of surfaces present in the polygon. From the following figure, surface S</a:t>
            </a:r>
            <a:r>
              <a:rPr lang="en-US" baseline="-25000" dirty="0"/>
              <a:t>1</a:t>
            </a:r>
            <a:r>
              <a:rPr lang="en-US" dirty="0"/>
              <a:t> is covered by edges E</a:t>
            </a:r>
            <a:r>
              <a:rPr lang="en-US" baseline="-25000" dirty="0"/>
              <a:t>1</a:t>
            </a:r>
            <a:r>
              <a:rPr lang="en-US" dirty="0"/>
              <a:t>, E</a:t>
            </a:r>
            <a:r>
              <a:rPr lang="en-US" baseline="-25000" dirty="0"/>
              <a:t>2</a:t>
            </a:r>
            <a:r>
              <a:rPr lang="en-US" dirty="0"/>
              <a:t> and E</a:t>
            </a:r>
            <a:r>
              <a:rPr lang="en-US" baseline="-25000" dirty="0"/>
              <a:t>3</a:t>
            </a:r>
            <a:r>
              <a:rPr lang="en-US" dirty="0"/>
              <a:t> which can be represented in the polygon surface table as S</a:t>
            </a:r>
            <a:r>
              <a:rPr lang="en-US" baseline="-25000" dirty="0"/>
              <a:t>1</a:t>
            </a:r>
            <a:r>
              <a:rPr lang="en-US" dirty="0"/>
              <a:t>: E</a:t>
            </a:r>
            <a:r>
              <a:rPr lang="en-US" baseline="-25000" dirty="0"/>
              <a:t>1</a:t>
            </a:r>
            <a:r>
              <a:rPr lang="en-US" dirty="0"/>
              <a:t>, E</a:t>
            </a:r>
            <a:r>
              <a:rPr lang="en-US" baseline="-25000" dirty="0"/>
              <a:t>2</a:t>
            </a:r>
            <a:r>
              <a:rPr lang="en-US" dirty="0"/>
              <a:t>, and E</a:t>
            </a:r>
            <a:r>
              <a:rPr lang="en-US" baseline="-25000" dirty="0"/>
              <a:t>3</a:t>
            </a:r>
            <a:r>
              <a:rPr lang="en-US" dirty="0"/>
              <a:t>.</a:t>
            </a:r>
            <a:endParaRPr lang="en-IN" dirty="0"/>
          </a:p>
          <a:p>
            <a:pPr lvl="0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1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6175" y="381000"/>
            <a:ext cx="11456895" cy="610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29273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38638"/>
            <a:ext cx="11887200" cy="61818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800" b="1" u="sng" dirty="0" smtClean="0"/>
              <a:t/>
            </a:r>
            <a:br>
              <a:rPr lang="en-US" sz="1800" b="1" u="sng" dirty="0" smtClean="0"/>
            </a:br>
            <a:r>
              <a:rPr lang="en-US" sz="1800" b="1" u="sng" dirty="0" smtClean="0"/>
              <a:t>Sweep </a:t>
            </a:r>
            <a:r>
              <a:rPr lang="en-US" sz="1800" b="1" u="sng" dirty="0"/>
              <a:t>Representations: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US" sz="1800" dirty="0"/>
              <a:t>Sweep representations are used to construct 3D object from 2D shape that have some kind of symmetry.</a:t>
            </a:r>
            <a:r>
              <a:rPr lang="en-IN" sz="1800" dirty="0"/>
              <a:t/>
            </a:r>
            <a:br>
              <a:rPr lang="en-IN" sz="1800" dirty="0"/>
            </a:br>
            <a:endParaRPr lang="en-IN" sz="1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77059" y="924104"/>
            <a:ext cx="6086341" cy="55410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76200" y="898347"/>
            <a:ext cx="5358685" cy="556684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/>
              <a:t>CSG:</a:t>
            </a:r>
            <a:endParaRPr lang="en-IN" dirty="0"/>
          </a:p>
          <a:p>
            <a:pPr lvl="0"/>
            <a:r>
              <a:rPr lang="en-US" sz="1100" dirty="0"/>
              <a:t>CSG stands for Constructive Solid Geometry.</a:t>
            </a:r>
            <a:endParaRPr lang="en-IN" sz="1100" dirty="0"/>
          </a:p>
          <a:p>
            <a:pPr lvl="0"/>
            <a:r>
              <a:rPr lang="en-US" sz="1100" dirty="0"/>
              <a:t>It is based on set of 3D solid primitives and regularized set theoretic operations.</a:t>
            </a:r>
            <a:endParaRPr lang="en-IN" sz="1100" dirty="0"/>
          </a:p>
          <a:p>
            <a:pPr lvl="0"/>
            <a:r>
              <a:rPr lang="en-US" sz="1100" dirty="0"/>
              <a:t>Traditional primitives are: Block, cones, sphere, cylinder and torus.</a:t>
            </a:r>
            <a:endParaRPr lang="en-IN" sz="1100" dirty="0"/>
          </a:p>
          <a:p>
            <a:pPr lvl="0"/>
            <a:r>
              <a:rPr lang="en-US" sz="1100" dirty="0"/>
              <a:t>Operations: union, intersection, difference + translation and rotation.</a:t>
            </a:r>
            <a:endParaRPr lang="en-IN" sz="1100" dirty="0"/>
          </a:p>
          <a:p>
            <a:pPr lvl="0"/>
            <a:r>
              <a:rPr lang="en-US" sz="1100" dirty="0"/>
              <a:t>A complex solid is represented using with a binary tree usually called as CSG tree.</a:t>
            </a:r>
            <a:endParaRPr lang="en-IN" sz="1100" dirty="0"/>
          </a:p>
          <a:p>
            <a:r>
              <a:rPr lang="en-US" sz="1100" dirty="0"/>
              <a:t>CSG tree is shown below.</a:t>
            </a:r>
          </a:p>
          <a:p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41" y="3284244"/>
            <a:ext cx="44481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8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8941" y="304799"/>
            <a:ext cx="11470341" cy="625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7867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28600"/>
            <a:ext cx="84582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5207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0306" y="0"/>
            <a:ext cx="11080376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306" y="3657600"/>
            <a:ext cx="1108037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1041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2388" y="152400"/>
            <a:ext cx="1149723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2388" y="4495800"/>
            <a:ext cx="1149723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79118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8565" y="152401"/>
            <a:ext cx="10999694" cy="624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39401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09600"/>
          </a:xfrm>
        </p:spPr>
        <p:txBody>
          <a:bodyPr>
            <a:noAutofit/>
          </a:bodyPr>
          <a:lstStyle/>
          <a:p>
            <a:r>
              <a:rPr lang="en-US" sz="5400" dirty="0"/>
              <a:t>Genus, Torus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1" y="1219200"/>
            <a:ext cx="435292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 descr="Double torus illustr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905001"/>
            <a:ext cx="1524000" cy="1666875"/>
          </a:xfrm>
          <a:prstGeom prst="rect">
            <a:avLst/>
          </a:prstGeom>
          <a:noFill/>
        </p:spPr>
      </p:pic>
      <p:pic>
        <p:nvPicPr>
          <p:cNvPr id="6152" name="Picture 8" descr="Triple torus illustrati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572000"/>
            <a:ext cx="2286000" cy="16097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550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51648" y="217207"/>
            <a:ext cx="10515600" cy="576169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/>
              <a:t>Polygon Tables</a:t>
            </a:r>
            <a:endParaRPr lang="en-IN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1" y="927846"/>
            <a:ext cx="10771093" cy="5580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437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05" y="0"/>
            <a:ext cx="10515600" cy="49754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rgbClr val="FF0000"/>
                </a:solidFill>
              </a:rPr>
              <a:t>https</a:t>
            </a:r>
            <a:r>
              <a:rPr lang="en-IN" dirty="0">
                <a:solidFill>
                  <a:srgbClr val="FF0000"/>
                </a:solidFill>
              </a:rPr>
              <a:t>://www.youtube.com/watch?v=sXbRT439vRI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5505" y="628370"/>
            <a:ext cx="11775142" cy="622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80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b="1" dirty="0"/>
              <a:t>3D object representation methods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3235" y="1798729"/>
            <a:ext cx="6795309" cy="49651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82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471" y="40383"/>
            <a:ext cx="10515600" cy="818216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b="1" dirty="0"/>
              <a:t>3D object representation methods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4471" y="975554"/>
            <a:ext cx="11219329" cy="5201409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u="sng" dirty="0"/>
              <a:t>B-Rep: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13" y="1559859"/>
            <a:ext cx="5256769" cy="42627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941" y="1290918"/>
            <a:ext cx="5082988" cy="453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2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283" y="147918"/>
            <a:ext cx="11672046" cy="64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6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753" y="268941"/>
            <a:ext cx="11376212" cy="61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647" y="365125"/>
            <a:ext cx="11282082" cy="60760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305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287</Words>
  <Application>Microsoft Office PowerPoint</Application>
  <PresentationFormat>Widescreen</PresentationFormat>
  <Paragraphs>31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COMPUTER GRAPHICS &amp; MULTIMEDIA SYSTEMS- SCS1302</vt:lpstr>
      <vt:lpstr>  3D object representation methods  Polygon Surfaces, Polygon Tables  </vt:lpstr>
      <vt:lpstr>Polygon Tables</vt:lpstr>
      <vt:lpstr> https://www.youtube.com/watch?v=sXbRT439vRI </vt:lpstr>
      <vt:lpstr>3D object representation methods</vt:lpstr>
      <vt:lpstr>3D object representation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Sweep</vt:lpstr>
      <vt:lpstr>PowerPoint Presentation</vt:lpstr>
      <vt:lpstr>PowerPoint Presentation</vt:lpstr>
      <vt:lpstr> Sweep Representations: Sweep representations are used to construct 3D object from 2D shape that have some kind of symmetry.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Genus, Torus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Asha</dc:creator>
  <cp:lastModifiedBy>Asha</cp:lastModifiedBy>
  <cp:revision>35</cp:revision>
  <dcterms:created xsi:type="dcterms:W3CDTF">2020-06-29T07:25:27Z</dcterms:created>
  <dcterms:modified xsi:type="dcterms:W3CDTF">2020-09-30T15:44:13Z</dcterms:modified>
</cp:coreProperties>
</file>