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96" r:id="rId2"/>
    <p:sldId id="469" r:id="rId3"/>
    <p:sldId id="470" r:id="rId4"/>
    <p:sldId id="471" r:id="rId5"/>
    <p:sldId id="261" r:id="rId6"/>
    <p:sldId id="262" r:id="rId7"/>
    <p:sldId id="429" r:id="rId8"/>
    <p:sldId id="430" r:id="rId9"/>
    <p:sldId id="431" r:id="rId10"/>
    <p:sldId id="432" r:id="rId11"/>
    <p:sldId id="436" r:id="rId12"/>
    <p:sldId id="434" r:id="rId13"/>
    <p:sldId id="433" r:id="rId14"/>
    <p:sldId id="439" r:id="rId15"/>
    <p:sldId id="435" r:id="rId16"/>
    <p:sldId id="437" r:id="rId17"/>
    <p:sldId id="438" r:id="rId18"/>
    <p:sldId id="446" r:id="rId19"/>
    <p:sldId id="447" r:id="rId20"/>
    <p:sldId id="448" r:id="rId21"/>
    <p:sldId id="440" r:id="rId22"/>
    <p:sldId id="441" r:id="rId23"/>
    <p:sldId id="445" r:id="rId24"/>
    <p:sldId id="472" r:id="rId25"/>
    <p:sldId id="474" r:id="rId26"/>
    <p:sldId id="475" r:id="rId27"/>
    <p:sldId id="487" r:id="rId28"/>
    <p:sldId id="451" r:id="rId29"/>
    <p:sldId id="452" r:id="rId30"/>
    <p:sldId id="454" r:id="rId31"/>
    <p:sldId id="453" r:id="rId32"/>
    <p:sldId id="464" r:id="rId33"/>
    <p:sldId id="465" r:id="rId34"/>
    <p:sldId id="466" r:id="rId35"/>
    <p:sldId id="455" r:id="rId36"/>
    <p:sldId id="456" r:id="rId37"/>
    <p:sldId id="459" r:id="rId38"/>
    <p:sldId id="458" r:id="rId39"/>
    <p:sldId id="460" r:id="rId40"/>
    <p:sldId id="461" r:id="rId41"/>
    <p:sldId id="462" r:id="rId42"/>
    <p:sldId id="463" r:id="rId43"/>
    <p:sldId id="468" r:id="rId44"/>
    <p:sldId id="467" r:id="rId45"/>
    <p:sldId id="489" r:id="rId46"/>
    <p:sldId id="490" r:id="rId47"/>
    <p:sldId id="491" r:id="rId48"/>
    <p:sldId id="476" r:id="rId49"/>
    <p:sldId id="488" r:id="rId50"/>
    <p:sldId id="478" r:id="rId51"/>
    <p:sldId id="479" r:id="rId52"/>
    <p:sldId id="483" r:id="rId53"/>
    <p:sldId id="481" r:id="rId54"/>
    <p:sldId id="482" r:id="rId55"/>
    <p:sldId id="49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287" autoAdjust="0"/>
    <p:restoredTop sz="94660" autoAdjust="0"/>
  </p:normalViewPr>
  <p:slideViewPr>
    <p:cSldViewPr snapToGrid="0">
      <p:cViewPr varScale="1">
        <p:scale>
          <a:sx n="91" d="100"/>
          <a:sy n="91" d="100"/>
        </p:scale>
        <p:origin x="-246" y="-114"/>
      </p:cViewPr>
      <p:guideLst>
        <p:guide orient="horz" pos="2160"/>
        <p:guide pos="3840"/>
      </p:guideLst>
    </p:cSldViewPr>
  </p:slideViewPr>
  <p:outlineViewPr>
    <p:cViewPr>
      <p:scale>
        <a:sx n="33" d="100"/>
        <a:sy n="33" d="100"/>
      </p:scale>
      <p:origin x="48" y="5814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67CDB-BA4F-4102-B3BD-A48CC8A841A8}" type="datetimeFigureOut">
              <a:rPr lang="en-IN" smtClean="0"/>
              <a:pPr/>
              <a:t>07-10-2020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5CCB-7CB9-4FAA-8819-7C2298F16EA2}" type="slidenum">
              <a:rPr lang="en-IN" smtClean="0"/>
              <a:pPr/>
              <a:t>‹#›</a:t>
            </a:fld>
            <a:endParaRPr lang="en-IN"/>
          </a:p>
        </p:txBody>
      </p:sp>
    </p:spTree>
    <p:extLst>
      <p:ext uri="{BB962C8B-B14F-4D97-AF65-F5344CB8AC3E}">
        <p14:creationId xmlns="" xmlns:p14="http://schemas.microsoft.com/office/powerpoint/2010/main" val="716031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11EEF13-2381-4A6B-81E7-EC1F9B5DE39B}" type="slidenum">
              <a:rPr lang="en-IN" smtClean="0"/>
              <a:pPr/>
              <a:t>1</a:t>
            </a:fld>
            <a:endParaRPr lang="en-IN"/>
          </a:p>
        </p:txBody>
      </p:sp>
    </p:spTree>
    <p:extLst>
      <p:ext uri="{BB962C8B-B14F-4D97-AF65-F5344CB8AC3E}">
        <p14:creationId xmlns="" xmlns:p14="http://schemas.microsoft.com/office/powerpoint/2010/main" val="167115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96D70-044E-46A3-808C-F10A69D103BC}" type="slidenum">
              <a:rPr lang="en-US" smtClean="0"/>
              <a:pPr/>
              <a:t>2</a:t>
            </a:fld>
            <a:endParaRPr lang="en-US"/>
          </a:p>
        </p:txBody>
      </p:sp>
    </p:spTree>
    <p:extLst>
      <p:ext uri="{BB962C8B-B14F-4D97-AF65-F5344CB8AC3E}">
        <p14:creationId xmlns="" xmlns:p14="http://schemas.microsoft.com/office/powerpoint/2010/main" val="349096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ACA0A8-BB4C-4262-8CBA-25528FD95A48}" type="datetimeFigureOut">
              <a:rPr lang="en-IN" smtClean="0"/>
              <a:pPr/>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398271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ACA0A8-BB4C-4262-8CBA-25528FD95A48}" type="datetimeFigureOut">
              <a:rPr lang="en-IN" smtClean="0"/>
              <a:pPr/>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187381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ACA0A8-BB4C-4262-8CBA-25528FD95A48}" type="datetimeFigureOut">
              <a:rPr lang="en-IN" smtClean="0"/>
              <a:pPr/>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62769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ACA0A8-BB4C-4262-8CBA-25528FD95A48}" type="datetimeFigureOut">
              <a:rPr lang="en-IN" smtClean="0"/>
              <a:pPr/>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105659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ACA0A8-BB4C-4262-8CBA-25528FD95A48}" type="datetimeFigureOut">
              <a:rPr lang="en-IN" smtClean="0"/>
              <a:pPr/>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241816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ACA0A8-BB4C-4262-8CBA-25528FD95A48}" type="datetimeFigureOut">
              <a:rPr lang="en-IN" smtClean="0"/>
              <a:pPr/>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334364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ACA0A8-BB4C-4262-8CBA-25528FD95A48}" type="datetimeFigureOut">
              <a:rPr lang="en-IN" smtClean="0"/>
              <a:pPr/>
              <a:t>07-10-2020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248303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ACA0A8-BB4C-4262-8CBA-25528FD95A48}" type="datetimeFigureOut">
              <a:rPr lang="en-IN" smtClean="0"/>
              <a:pPr/>
              <a:t>07-10-2020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181686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CA0A8-BB4C-4262-8CBA-25528FD95A48}" type="datetimeFigureOut">
              <a:rPr lang="en-IN" smtClean="0"/>
              <a:pPr/>
              <a:t>07-10-2020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399957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CA0A8-BB4C-4262-8CBA-25528FD95A48}" type="datetimeFigureOut">
              <a:rPr lang="en-IN" smtClean="0"/>
              <a:pPr/>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318812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CA0A8-BB4C-4262-8CBA-25528FD95A48}" type="datetimeFigureOut">
              <a:rPr lang="en-IN" smtClean="0"/>
              <a:pPr/>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213401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CA0A8-BB4C-4262-8CBA-25528FD95A48}" type="datetimeFigureOut">
              <a:rPr lang="en-IN" smtClean="0"/>
              <a:pPr/>
              <a:t>07-10-2020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286EC-64F7-42B8-BBCC-DF99D2A63772}" type="slidenum">
              <a:rPr lang="en-IN" smtClean="0"/>
              <a:pPr/>
              <a:t>‹#›</a:t>
            </a:fld>
            <a:endParaRPr lang="en-IN"/>
          </a:p>
        </p:txBody>
      </p:sp>
    </p:spTree>
    <p:extLst>
      <p:ext uri="{BB962C8B-B14F-4D97-AF65-F5344CB8AC3E}">
        <p14:creationId xmlns="" xmlns:p14="http://schemas.microsoft.com/office/powerpoint/2010/main" val="377883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 y="228600"/>
            <a:ext cx="11841480" cy="4849083"/>
          </a:xfrm>
          <a:ln>
            <a:solidFill>
              <a:schemeClr val="tx1"/>
            </a:solidFill>
          </a:ln>
        </p:spPr>
        <p:txBody>
          <a:bodyPr/>
          <a:lstStyle/>
          <a:p>
            <a:r>
              <a:rPr lang="en-US" b="1" dirty="0"/>
              <a:t>COMPUTER GRAPHICS &amp; MULTIMEDIA </a:t>
            </a:r>
            <a:r>
              <a:rPr lang="en-US" b="1" dirty="0" smtClean="0"/>
              <a:t>SYSTEMS</a:t>
            </a:r>
            <a:br>
              <a:rPr lang="en-US" b="1" dirty="0" smtClean="0"/>
            </a:br>
            <a:r>
              <a:rPr lang="en-IN" b="1" dirty="0"/>
              <a:t>SCS1302</a:t>
            </a:r>
            <a:endParaRPr lang="en-IN" dirty="0"/>
          </a:p>
        </p:txBody>
      </p:sp>
      <p:sp>
        <p:nvSpPr>
          <p:cNvPr id="3" name="Subtitle 2"/>
          <p:cNvSpPr>
            <a:spLocks noGrp="1"/>
          </p:cNvSpPr>
          <p:nvPr>
            <p:ph type="subTitle" idx="1"/>
          </p:nvPr>
        </p:nvSpPr>
        <p:spPr>
          <a:xfrm>
            <a:off x="1456266" y="5298141"/>
            <a:ext cx="9144000" cy="837752"/>
          </a:xfrm>
          <a:ln>
            <a:solidFill>
              <a:schemeClr val="tx1"/>
            </a:solidFill>
          </a:ln>
        </p:spPr>
        <p:txBody>
          <a:bodyPr>
            <a:normAutofit/>
          </a:bodyPr>
          <a:lstStyle/>
          <a:p>
            <a:r>
              <a:rPr lang="en-US" sz="4400" dirty="0" smtClean="0"/>
              <a:t>UNIT III – PART II</a:t>
            </a:r>
            <a:endParaRPr lang="en-US" sz="2800" dirty="0" smtClean="0"/>
          </a:p>
        </p:txBody>
      </p:sp>
      <p:pic>
        <p:nvPicPr>
          <p:cNvPr id="4" name="Picture 3"/>
          <p:cNvPicPr>
            <a:picLocks noChangeAspect="1"/>
          </p:cNvPicPr>
          <p:nvPr/>
        </p:nvPicPr>
        <p:blipFill>
          <a:blip r:embed="rId3"/>
          <a:stretch>
            <a:fillRect/>
          </a:stretch>
        </p:blipFill>
        <p:spPr>
          <a:xfrm>
            <a:off x="2074989" y="585023"/>
            <a:ext cx="7906555" cy="1429555"/>
          </a:xfrm>
          <a:prstGeom prst="rect">
            <a:avLst/>
          </a:prstGeom>
        </p:spPr>
      </p:pic>
      <p:pic>
        <p:nvPicPr>
          <p:cNvPr id="7" name="Google Shape;83;p2"/>
          <p:cNvPicPr preferRelativeResize="0">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79652" y="585024"/>
            <a:ext cx="1475705" cy="1429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stretch>
            <a:fillRect/>
          </a:stretch>
        </p:blipFill>
        <p:spPr>
          <a:xfrm>
            <a:off x="10428321" y="585023"/>
            <a:ext cx="1468192" cy="1429555"/>
          </a:xfrm>
          <a:prstGeom prst="rect">
            <a:avLst/>
          </a:prstGeom>
        </p:spPr>
      </p:pic>
      <p:sp>
        <p:nvSpPr>
          <p:cNvPr id="9" name="Date Placeholder 8"/>
          <p:cNvSpPr>
            <a:spLocks noGrp="1"/>
          </p:cNvSpPr>
          <p:nvPr>
            <p:ph type="dt" sz="half" idx="10"/>
          </p:nvPr>
        </p:nvSpPr>
        <p:spPr/>
        <p:txBody>
          <a:bodyPr/>
          <a:lstStyle/>
          <a:p>
            <a:fld id="{35F373E8-E5FA-4461-9871-9E0B22A4F859}" type="datetime1">
              <a:rPr lang="en-IN" smtClean="0"/>
              <a:pPr/>
              <a:t>07-10-2020</a:t>
            </a:fld>
            <a:endParaRPr lang="en-IN"/>
          </a:p>
        </p:txBody>
      </p:sp>
      <p:sp>
        <p:nvSpPr>
          <p:cNvPr id="11" name="Slide Number Placeholder 10"/>
          <p:cNvSpPr>
            <a:spLocks noGrp="1"/>
          </p:cNvSpPr>
          <p:nvPr>
            <p:ph type="sldNum" sz="quarter" idx="12"/>
          </p:nvPr>
        </p:nvSpPr>
        <p:spPr/>
        <p:txBody>
          <a:bodyPr/>
          <a:lstStyle/>
          <a:p>
            <a:fld id="{A4F63B1C-1067-4909-822D-630901A8F28E}" type="slidenum">
              <a:rPr lang="en-IN" smtClean="0"/>
              <a:pPr/>
              <a:t>1</a:t>
            </a:fld>
            <a:endParaRPr lang="en-IN"/>
          </a:p>
        </p:txBody>
      </p:sp>
    </p:spTree>
    <p:extLst>
      <p:ext uri="{BB962C8B-B14F-4D97-AF65-F5344CB8AC3E}">
        <p14:creationId xmlns="" xmlns:p14="http://schemas.microsoft.com/office/powerpoint/2010/main" val="3850075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553" y="163419"/>
            <a:ext cx="11223812" cy="831663"/>
          </a:xfrm>
          <a:ln>
            <a:solidFill>
              <a:schemeClr val="tx1"/>
            </a:solidFill>
          </a:ln>
        </p:spPr>
        <p:txBody>
          <a:bodyPr/>
          <a:lstStyle/>
          <a:p>
            <a:r>
              <a:rPr lang="en-US" b="1" dirty="0" smtClean="0"/>
              <a:t>Rotation </a:t>
            </a:r>
            <a:r>
              <a:rPr lang="en-US" b="1" dirty="0"/>
              <a:t>- Example</a:t>
            </a:r>
            <a:endParaRPr lang="en-IN" dirty="0"/>
          </a:p>
        </p:txBody>
      </p:sp>
      <p:sp>
        <p:nvSpPr>
          <p:cNvPr id="3" name="Content Placeholder 2"/>
          <p:cNvSpPr>
            <a:spLocks noGrp="1"/>
          </p:cNvSpPr>
          <p:nvPr>
            <p:ph idx="1"/>
          </p:nvPr>
        </p:nvSpPr>
        <p:spPr>
          <a:xfrm>
            <a:off x="367553" y="1328083"/>
            <a:ext cx="11223812" cy="4857563"/>
          </a:xfrm>
          <a:ln>
            <a:solidFill>
              <a:schemeClr val="tx1"/>
            </a:solidFill>
          </a:ln>
        </p:spPr>
        <p:txBody>
          <a:bodyPr/>
          <a:lstStyle/>
          <a:p>
            <a:pPr fontAlgn="base"/>
            <a:r>
              <a:rPr lang="en-IN" dirty="0"/>
              <a:t>Given a homogeneous point (1, 2, 3). Apply rotation 90 degree towards X, Y and Z axis and find out the new coordinate points.</a:t>
            </a:r>
          </a:p>
          <a:p>
            <a:pPr marL="0" indent="0" fontAlgn="base">
              <a:buNone/>
            </a:pPr>
            <a:r>
              <a:rPr lang="en-IN" dirty="0"/>
              <a:t> </a:t>
            </a:r>
          </a:p>
          <a:p>
            <a:pPr marL="0" indent="0" fontAlgn="base">
              <a:buNone/>
            </a:pPr>
            <a:r>
              <a:rPr lang="en-IN" b="1" u="sng" dirty="0"/>
              <a:t>Solution-</a:t>
            </a:r>
            <a:endParaRPr lang="en-IN" b="1" dirty="0"/>
          </a:p>
          <a:p>
            <a:pPr marL="0" indent="0" fontAlgn="base">
              <a:buNone/>
            </a:pPr>
            <a:r>
              <a:rPr lang="en-IN" dirty="0"/>
              <a:t> </a:t>
            </a:r>
            <a:r>
              <a:rPr lang="en-IN" dirty="0" smtClean="0"/>
              <a:t>Given-</a:t>
            </a:r>
            <a:endParaRPr lang="en-IN" dirty="0"/>
          </a:p>
          <a:p>
            <a:pPr marL="0" indent="0" fontAlgn="base">
              <a:buNone/>
            </a:pPr>
            <a:r>
              <a:rPr lang="en-IN" dirty="0"/>
              <a:t>Old coordinates = (</a:t>
            </a:r>
            <a:r>
              <a:rPr lang="en-IN" dirty="0" smtClean="0"/>
              <a:t>X, Y, Z) </a:t>
            </a:r>
            <a:r>
              <a:rPr lang="en-IN" dirty="0"/>
              <a:t>= (1, 2, 3)</a:t>
            </a:r>
          </a:p>
          <a:p>
            <a:pPr marL="0" indent="0" fontAlgn="base">
              <a:buNone/>
            </a:pPr>
            <a:r>
              <a:rPr lang="en-IN" dirty="0"/>
              <a:t>Rotation angle = θ = 90º</a:t>
            </a:r>
          </a:p>
          <a:p>
            <a:pPr marL="0" indent="0">
              <a:buNone/>
            </a:pPr>
            <a:endParaRPr lang="en-IN" dirty="0"/>
          </a:p>
        </p:txBody>
      </p:sp>
    </p:spTree>
    <p:extLst>
      <p:ext uri="{BB962C8B-B14F-4D97-AF65-F5344CB8AC3E}">
        <p14:creationId xmlns="" xmlns:p14="http://schemas.microsoft.com/office/powerpoint/2010/main" val="1366670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683" y="238871"/>
            <a:ext cx="10874188" cy="6202269"/>
          </a:xfrm>
          <a:ln>
            <a:solidFill>
              <a:schemeClr val="tx1"/>
            </a:solidFill>
          </a:ln>
        </p:spPr>
        <p:txBody>
          <a:bodyPr>
            <a:normAutofit fontScale="70000" lnSpcReduction="20000"/>
          </a:bodyPr>
          <a:lstStyle/>
          <a:p>
            <a:pPr marL="0" indent="0" fontAlgn="base">
              <a:buNone/>
            </a:pPr>
            <a:r>
              <a:rPr lang="en-IN" b="1" u="sng" dirty="0"/>
              <a:t>For X-Axis Rotation-</a:t>
            </a:r>
            <a:endParaRPr lang="en-IN" b="1" dirty="0"/>
          </a:p>
          <a:p>
            <a:pPr marL="0" indent="0" fontAlgn="base">
              <a:buNone/>
            </a:pPr>
            <a:r>
              <a:rPr lang="en-IN" dirty="0"/>
              <a:t> </a:t>
            </a:r>
          </a:p>
          <a:p>
            <a:pPr marL="538163" indent="0" fontAlgn="base">
              <a:buNone/>
            </a:pPr>
            <a:r>
              <a:rPr lang="en-IN" dirty="0"/>
              <a:t>This rotation is achieved by using the following rotation equations-</a:t>
            </a:r>
          </a:p>
          <a:p>
            <a:pPr marL="538163" indent="0" fontAlgn="base">
              <a:buNone/>
            </a:pPr>
            <a:r>
              <a:rPr lang="en-IN" dirty="0" smtClean="0"/>
              <a:t>X’</a:t>
            </a:r>
            <a:r>
              <a:rPr lang="en-IN" dirty="0"/>
              <a:t> = </a:t>
            </a:r>
            <a:r>
              <a:rPr lang="en-IN" dirty="0" smtClean="0"/>
              <a:t>X</a:t>
            </a:r>
            <a:endParaRPr lang="en-IN" dirty="0"/>
          </a:p>
          <a:p>
            <a:pPr marL="538163" indent="0" fontAlgn="base">
              <a:buNone/>
            </a:pPr>
            <a:r>
              <a:rPr lang="en-IN" dirty="0" smtClean="0"/>
              <a:t>Y’</a:t>
            </a:r>
            <a:r>
              <a:rPr lang="en-IN" dirty="0"/>
              <a:t> = </a:t>
            </a:r>
            <a:r>
              <a:rPr lang="en-IN" dirty="0" smtClean="0"/>
              <a:t>Y</a:t>
            </a:r>
            <a:r>
              <a:rPr lang="en-IN" dirty="0"/>
              <a:t> </a:t>
            </a:r>
            <a:r>
              <a:rPr lang="en-IN" dirty="0" smtClean="0"/>
              <a:t> </a:t>
            </a:r>
            <a:r>
              <a:rPr lang="en-IN" dirty="0" err="1"/>
              <a:t>cosθ</a:t>
            </a:r>
            <a:r>
              <a:rPr lang="en-IN" dirty="0"/>
              <a:t> – </a:t>
            </a:r>
            <a:r>
              <a:rPr lang="en-IN" dirty="0" smtClean="0"/>
              <a:t>Z </a:t>
            </a:r>
            <a:r>
              <a:rPr lang="en-IN" dirty="0" err="1"/>
              <a:t>sinθ</a:t>
            </a:r>
            <a:endParaRPr lang="en-IN" dirty="0"/>
          </a:p>
          <a:p>
            <a:pPr marL="538163" indent="0" fontAlgn="base">
              <a:buNone/>
            </a:pPr>
            <a:r>
              <a:rPr lang="en-IN" dirty="0" smtClean="0"/>
              <a:t>Z’</a:t>
            </a:r>
            <a:r>
              <a:rPr lang="en-IN" dirty="0"/>
              <a:t> = </a:t>
            </a:r>
            <a:r>
              <a:rPr lang="en-IN" dirty="0" smtClean="0"/>
              <a:t>Y</a:t>
            </a:r>
            <a:r>
              <a:rPr lang="en-IN" dirty="0"/>
              <a:t> </a:t>
            </a:r>
            <a:r>
              <a:rPr lang="en-IN" dirty="0" smtClean="0"/>
              <a:t> </a:t>
            </a:r>
            <a:r>
              <a:rPr lang="en-IN" dirty="0" err="1"/>
              <a:t>sinθ</a:t>
            </a:r>
            <a:r>
              <a:rPr lang="en-IN" dirty="0"/>
              <a:t> + </a:t>
            </a:r>
            <a:r>
              <a:rPr lang="en-IN" dirty="0" smtClean="0"/>
              <a:t>Z </a:t>
            </a:r>
            <a:r>
              <a:rPr lang="en-IN" dirty="0" err="1"/>
              <a:t>cosθ</a:t>
            </a:r>
            <a:endParaRPr lang="en-IN" dirty="0"/>
          </a:p>
          <a:p>
            <a:pPr marL="0" indent="0" fontAlgn="base">
              <a:buNone/>
            </a:pPr>
            <a:r>
              <a:rPr lang="en-IN" b="1" u="sng" dirty="0"/>
              <a:t>For Y-Axis Rotation-</a:t>
            </a:r>
            <a:endParaRPr lang="en-IN" b="1" dirty="0"/>
          </a:p>
          <a:p>
            <a:pPr marL="0" indent="0" fontAlgn="base">
              <a:buNone/>
            </a:pPr>
            <a:r>
              <a:rPr lang="en-IN" dirty="0"/>
              <a:t> </a:t>
            </a:r>
          </a:p>
          <a:p>
            <a:pPr marL="538163" indent="0" fontAlgn="base">
              <a:buNone/>
            </a:pPr>
            <a:r>
              <a:rPr lang="en-IN" sz="2900" dirty="0"/>
              <a:t>This rotation is achieved by using the following rotation equations-</a:t>
            </a:r>
          </a:p>
          <a:p>
            <a:pPr marL="538163" indent="0" fontAlgn="base">
              <a:buNone/>
            </a:pPr>
            <a:r>
              <a:rPr lang="en-IN" sz="2900" dirty="0" smtClean="0"/>
              <a:t>X’</a:t>
            </a:r>
            <a:r>
              <a:rPr lang="en-IN" sz="2900" dirty="0"/>
              <a:t> = </a:t>
            </a:r>
            <a:r>
              <a:rPr lang="en-IN" sz="2900" dirty="0" smtClean="0"/>
              <a:t>Z </a:t>
            </a:r>
            <a:r>
              <a:rPr lang="en-IN" sz="2900" dirty="0" err="1"/>
              <a:t>sinθ</a:t>
            </a:r>
            <a:r>
              <a:rPr lang="en-IN" sz="2900" dirty="0"/>
              <a:t> + </a:t>
            </a:r>
            <a:r>
              <a:rPr lang="en-IN" sz="2900" dirty="0" smtClean="0"/>
              <a:t>X </a:t>
            </a:r>
            <a:r>
              <a:rPr lang="en-IN" sz="2900" dirty="0" err="1"/>
              <a:t>cosθ</a:t>
            </a:r>
            <a:endParaRPr lang="en-IN" sz="2900" dirty="0"/>
          </a:p>
          <a:p>
            <a:pPr marL="538163" indent="0" fontAlgn="base">
              <a:buNone/>
            </a:pPr>
            <a:r>
              <a:rPr lang="en-IN" sz="2900" dirty="0" smtClean="0"/>
              <a:t>Y’</a:t>
            </a:r>
            <a:r>
              <a:rPr lang="en-IN" sz="2900" dirty="0"/>
              <a:t> = </a:t>
            </a:r>
            <a:r>
              <a:rPr lang="en-IN" sz="2900" dirty="0" smtClean="0"/>
              <a:t>Y</a:t>
            </a:r>
            <a:endParaRPr lang="en-IN" sz="2900" dirty="0"/>
          </a:p>
          <a:p>
            <a:pPr marL="538163" indent="0" fontAlgn="base">
              <a:buNone/>
            </a:pPr>
            <a:r>
              <a:rPr lang="en-IN" sz="2900" dirty="0" smtClean="0"/>
              <a:t>Z’ = Y </a:t>
            </a:r>
            <a:r>
              <a:rPr lang="en-IN" sz="2900" dirty="0" err="1"/>
              <a:t>cosθ</a:t>
            </a:r>
            <a:r>
              <a:rPr lang="en-IN" sz="2900" dirty="0"/>
              <a:t> – </a:t>
            </a:r>
            <a:r>
              <a:rPr lang="en-IN" sz="2900" dirty="0" smtClean="0"/>
              <a:t>X </a:t>
            </a:r>
            <a:r>
              <a:rPr lang="en-IN" sz="2900" dirty="0" err="1"/>
              <a:t>sinθ</a:t>
            </a:r>
            <a:endParaRPr lang="en-IN" sz="2900" dirty="0"/>
          </a:p>
          <a:p>
            <a:pPr marL="0" indent="0" fontAlgn="base">
              <a:buNone/>
            </a:pPr>
            <a:r>
              <a:rPr lang="en-IN" b="1" u="sng" dirty="0"/>
              <a:t>For Z-Axis Rotation-</a:t>
            </a:r>
            <a:endParaRPr lang="en-IN" b="1" dirty="0"/>
          </a:p>
          <a:p>
            <a:pPr marL="0" indent="0" fontAlgn="base">
              <a:buNone/>
            </a:pPr>
            <a:r>
              <a:rPr lang="en-IN" dirty="0"/>
              <a:t> </a:t>
            </a:r>
          </a:p>
          <a:p>
            <a:pPr marL="538163" indent="0" fontAlgn="base">
              <a:buNone/>
            </a:pPr>
            <a:r>
              <a:rPr lang="en-IN" sz="2900" dirty="0"/>
              <a:t>This rotation is achieved by using the following rotation equations-</a:t>
            </a:r>
          </a:p>
          <a:p>
            <a:pPr marL="538163" indent="0" fontAlgn="base">
              <a:buNone/>
            </a:pPr>
            <a:r>
              <a:rPr lang="en-IN" sz="2900" dirty="0" smtClean="0"/>
              <a:t>X’</a:t>
            </a:r>
            <a:r>
              <a:rPr lang="en-IN" sz="2900" dirty="0"/>
              <a:t> = </a:t>
            </a:r>
            <a:r>
              <a:rPr lang="en-IN" sz="2900" dirty="0" smtClean="0"/>
              <a:t>X </a:t>
            </a:r>
            <a:r>
              <a:rPr lang="en-IN" sz="2900" dirty="0" err="1"/>
              <a:t>cosθ</a:t>
            </a:r>
            <a:r>
              <a:rPr lang="en-IN" sz="2900" dirty="0"/>
              <a:t> – </a:t>
            </a:r>
            <a:r>
              <a:rPr lang="en-IN" sz="2900" dirty="0" smtClean="0"/>
              <a:t>Y </a:t>
            </a:r>
            <a:r>
              <a:rPr lang="en-IN" sz="2900" dirty="0" err="1"/>
              <a:t>sinθ</a:t>
            </a:r>
            <a:endParaRPr lang="en-IN" sz="2900" dirty="0"/>
          </a:p>
          <a:p>
            <a:pPr marL="538163" indent="0" fontAlgn="base">
              <a:buNone/>
            </a:pPr>
            <a:r>
              <a:rPr lang="en-IN" sz="2900" dirty="0" smtClean="0"/>
              <a:t>Y’</a:t>
            </a:r>
            <a:r>
              <a:rPr lang="en-IN" sz="2900" dirty="0"/>
              <a:t> = </a:t>
            </a:r>
            <a:r>
              <a:rPr lang="en-IN" sz="2900" dirty="0" smtClean="0"/>
              <a:t>X </a:t>
            </a:r>
            <a:r>
              <a:rPr lang="en-IN" sz="2900" dirty="0" err="1" smtClean="0"/>
              <a:t>sinθ</a:t>
            </a:r>
            <a:r>
              <a:rPr lang="en-IN" sz="2900" dirty="0" smtClean="0"/>
              <a:t> </a:t>
            </a:r>
            <a:r>
              <a:rPr lang="en-IN" sz="2900" dirty="0"/>
              <a:t>+ </a:t>
            </a:r>
            <a:r>
              <a:rPr lang="en-IN" sz="2900" dirty="0" smtClean="0"/>
              <a:t>Y </a:t>
            </a:r>
            <a:r>
              <a:rPr lang="en-IN" sz="2900" dirty="0" err="1"/>
              <a:t>cosθ</a:t>
            </a:r>
            <a:endParaRPr lang="en-IN" sz="2900" dirty="0"/>
          </a:p>
          <a:p>
            <a:pPr marL="538163" indent="0" fontAlgn="base">
              <a:buNone/>
            </a:pPr>
            <a:r>
              <a:rPr lang="en-IN" sz="2900" dirty="0" smtClean="0"/>
              <a:t>Z’</a:t>
            </a:r>
            <a:r>
              <a:rPr lang="en-IN" sz="2900" dirty="0"/>
              <a:t> = </a:t>
            </a:r>
            <a:r>
              <a:rPr lang="en-IN" sz="2900" dirty="0" smtClean="0"/>
              <a:t>Z</a:t>
            </a:r>
            <a:endParaRPr lang="en-IN" sz="2900" dirty="0"/>
          </a:p>
          <a:p>
            <a:endParaRPr lang="en-IN" dirty="0"/>
          </a:p>
        </p:txBody>
      </p:sp>
    </p:spTree>
    <p:extLst>
      <p:ext uri="{BB962C8B-B14F-4D97-AF65-F5344CB8AC3E}">
        <p14:creationId xmlns="" xmlns:p14="http://schemas.microsoft.com/office/powerpoint/2010/main" val="4037045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5505" y="190314"/>
            <a:ext cx="11802035" cy="683746"/>
          </a:xfrm>
          <a:ln>
            <a:solidFill>
              <a:schemeClr val="tx1"/>
            </a:solidFill>
          </a:ln>
        </p:spPr>
        <p:txBody>
          <a:bodyPr>
            <a:normAutofit fontScale="90000"/>
          </a:bodyPr>
          <a:lstStyle/>
          <a:p>
            <a:r>
              <a:rPr lang="en-US" b="1" dirty="0"/>
              <a:t>Rotation - Example</a:t>
            </a:r>
            <a:endParaRPr lang="en-IN" dirty="0"/>
          </a:p>
        </p:txBody>
      </p:sp>
      <p:sp>
        <p:nvSpPr>
          <p:cNvPr id="10" name="Content Placeholder 9"/>
          <p:cNvSpPr>
            <a:spLocks noGrp="1"/>
          </p:cNvSpPr>
          <p:nvPr>
            <p:ph sz="half" idx="1"/>
          </p:nvPr>
        </p:nvSpPr>
        <p:spPr>
          <a:xfrm>
            <a:off x="125504" y="1045694"/>
            <a:ext cx="5697071" cy="5435787"/>
          </a:xfrm>
          <a:ln>
            <a:solidFill>
              <a:schemeClr val="tx1"/>
            </a:solidFill>
          </a:ln>
        </p:spPr>
        <p:txBody>
          <a:bodyPr>
            <a:normAutofit fontScale="77500" lnSpcReduction="20000"/>
          </a:bodyPr>
          <a:lstStyle/>
          <a:p>
            <a:pPr marL="0" indent="0" fontAlgn="base">
              <a:buNone/>
            </a:pPr>
            <a:r>
              <a:rPr lang="en-IN" b="1" u="sng" dirty="0"/>
              <a:t>For X-Axis Rotation-</a:t>
            </a:r>
            <a:endParaRPr lang="en-IN" b="1" dirty="0"/>
          </a:p>
          <a:p>
            <a:pPr marL="0" indent="0" fontAlgn="base">
              <a:buNone/>
            </a:pPr>
            <a:r>
              <a:rPr lang="en-IN" dirty="0"/>
              <a:t> </a:t>
            </a:r>
          </a:p>
          <a:p>
            <a:pPr marL="0" indent="0" fontAlgn="base">
              <a:buNone/>
            </a:pPr>
            <a:r>
              <a:rPr lang="en-IN" dirty="0"/>
              <a:t>Let the new coordinates after rotation = (</a:t>
            </a:r>
            <a:r>
              <a:rPr lang="en-IN" dirty="0" smtClean="0"/>
              <a:t>X’, Y’, Z’).</a:t>
            </a:r>
            <a:endParaRPr lang="en-IN" dirty="0"/>
          </a:p>
          <a:p>
            <a:pPr marL="0" indent="0" fontAlgn="base">
              <a:buNone/>
            </a:pPr>
            <a:r>
              <a:rPr lang="en-IN" dirty="0"/>
              <a:t> </a:t>
            </a:r>
          </a:p>
          <a:p>
            <a:pPr marL="0" indent="0" fontAlgn="base">
              <a:buNone/>
            </a:pPr>
            <a:r>
              <a:rPr lang="en-IN" dirty="0"/>
              <a:t>Applying the rotation equations, we have-</a:t>
            </a:r>
          </a:p>
          <a:p>
            <a:pPr marL="0" indent="0" fontAlgn="base">
              <a:buNone/>
            </a:pPr>
            <a:r>
              <a:rPr lang="en-IN" dirty="0" smtClean="0"/>
              <a:t>X’</a:t>
            </a:r>
            <a:r>
              <a:rPr lang="en-IN" dirty="0"/>
              <a:t> = </a:t>
            </a:r>
            <a:r>
              <a:rPr lang="en-IN" dirty="0" smtClean="0"/>
              <a:t>X</a:t>
            </a:r>
            <a:r>
              <a:rPr lang="en-IN" dirty="0"/>
              <a:t> = 1</a:t>
            </a:r>
          </a:p>
          <a:p>
            <a:pPr marL="0" indent="0" fontAlgn="base">
              <a:buNone/>
            </a:pPr>
            <a:r>
              <a:rPr lang="en-IN" dirty="0" smtClean="0"/>
              <a:t>Y’</a:t>
            </a:r>
            <a:r>
              <a:rPr lang="en-IN" dirty="0"/>
              <a:t> = </a:t>
            </a:r>
            <a:r>
              <a:rPr lang="en-IN" dirty="0" smtClean="0"/>
              <a:t>Y </a:t>
            </a:r>
            <a:r>
              <a:rPr lang="en-IN" dirty="0" err="1"/>
              <a:t>cosθ</a:t>
            </a:r>
            <a:r>
              <a:rPr lang="en-IN" dirty="0"/>
              <a:t> – </a:t>
            </a:r>
            <a:r>
              <a:rPr lang="en-IN" dirty="0" smtClean="0"/>
              <a:t>Z </a:t>
            </a:r>
            <a:r>
              <a:rPr lang="en-IN" dirty="0" err="1"/>
              <a:t>sinθ</a:t>
            </a:r>
            <a:r>
              <a:rPr lang="en-IN" dirty="0"/>
              <a:t> </a:t>
            </a:r>
            <a:endParaRPr lang="en-IN" dirty="0" smtClean="0"/>
          </a:p>
          <a:p>
            <a:pPr marL="0" indent="0" fontAlgn="base">
              <a:buNone/>
            </a:pPr>
            <a:r>
              <a:rPr lang="en-IN" dirty="0"/>
              <a:t> </a:t>
            </a:r>
            <a:r>
              <a:rPr lang="en-IN" dirty="0" smtClean="0"/>
              <a:t>   = </a:t>
            </a:r>
            <a:r>
              <a:rPr lang="en-IN" dirty="0"/>
              <a:t>2 </a:t>
            </a:r>
            <a:r>
              <a:rPr lang="en-IN" dirty="0" smtClean="0"/>
              <a:t>cos90</a:t>
            </a:r>
            <a:r>
              <a:rPr lang="en-IN" dirty="0"/>
              <a:t>° – 3 </a:t>
            </a:r>
            <a:r>
              <a:rPr lang="en-IN" dirty="0" smtClean="0"/>
              <a:t>sin90</a:t>
            </a:r>
            <a:r>
              <a:rPr lang="en-IN" dirty="0"/>
              <a:t>° </a:t>
            </a:r>
            <a:endParaRPr lang="en-IN" dirty="0" smtClean="0"/>
          </a:p>
          <a:p>
            <a:pPr marL="0" indent="0" fontAlgn="base">
              <a:buNone/>
            </a:pPr>
            <a:r>
              <a:rPr lang="en-IN" dirty="0"/>
              <a:t> </a:t>
            </a:r>
            <a:r>
              <a:rPr lang="en-IN" dirty="0" smtClean="0"/>
              <a:t>   = </a:t>
            </a:r>
            <a:r>
              <a:rPr lang="en-IN" dirty="0"/>
              <a:t>2 x 0 – 3 x 1 = -3</a:t>
            </a:r>
          </a:p>
          <a:p>
            <a:pPr marL="0" indent="0" fontAlgn="base">
              <a:buNone/>
            </a:pPr>
            <a:r>
              <a:rPr lang="en-IN" dirty="0" smtClean="0"/>
              <a:t>Z’ = Y</a:t>
            </a:r>
            <a:r>
              <a:rPr lang="en-IN" baseline="-25000" dirty="0"/>
              <a:t> </a:t>
            </a:r>
            <a:r>
              <a:rPr lang="en-IN" dirty="0" err="1" smtClean="0"/>
              <a:t>sinθ</a:t>
            </a:r>
            <a:r>
              <a:rPr lang="en-IN" dirty="0" smtClean="0"/>
              <a:t> </a:t>
            </a:r>
            <a:r>
              <a:rPr lang="en-IN" dirty="0"/>
              <a:t>+ </a:t>
            </a:r>
            <a:r>
              <a:rPr lang="en-IN" dirty="0" smtClean="0"/>
              <a:t>Z</a:t>
            </a:r>
            <a:r>
              <a:rPr lang="en-IN" baseline="-25000" dirty="0"/>
              <a:t> </a:t>
            </a:r>
            <a:r>
              <a:rPr lang="en-IN" dirty="0" err="1" smtClean="0"/>
              <a:t>cosθ</a:t>
            </a:r>
            <a:r>
              <a:rPr lang="en-IN" dirty="0" smtClean="0"/>
              <a:t> </a:t>
            </a:r>
          </a:p>
          <a:p>
            <a:pPr marL="0" indent="0" fontAlgn="base">
              <a:buNone/>
            </a:pPr>
            <a:r>
              <a:rPr lang="en-IN" dirty="0" smtClean="0"/>
              <a:t>    = </a:t>
            </a:r>
            <a:r>
              <a:rPr lang="en-IN" dirty="0"/>
              <a:t>2 </a:t>
            </a:r>
            <a:r>
              <a:rPr lang="en-IN" dirty="0" smtClean="0"/>
              <a:t>sin90</a:t>
            </a:r>
            <a:r>
              <a:rPr lang="en-IN" dirty="0"/>
              <a:t>° + 3 </a:t>
            </a:r>
            <a:r>
              <a:rPr lang="en-IN" dirty="0" smtClean="0"/>
              <a:t>cos90</a:t>
            </a:r>
            <a:r>
              <a:rPr lang="en-IN" dirty="0"/>
              <a:t>° </a:t>
            </a:r>
            <a:endParaRPr lang="en-IN" dirty="0" smtClean="0"/>
          </a:p>
          <a:p>
            <a:pPr marL="0" indent="0" fontAlgn="base">
              <a:buNone/>
            </a:pPr>
            <a:r>
              <a:rPr lang="en-IN" dirty="0"/>
              <a:t> </a:t>
            </a:r>
            <a:r>
              <a:rPr lang="en-IN" dirty="0" smtClean="0"/>
              <a:t>   = </a:t>
            </a:r>
            <a:r>
              <a:rPr lang="en-IN" dirty="0"/>
              <a:t>2 x 1 + 3 x 0 = 2</a:t>
            </a:r>
          </a:p>
          <a:p>
            <a:pPr marL="0" indent="0" fontAlgn="base">
              <a:buNone/>
            </a:pPr>
            <a:r>
              <a:rPr lang="en-IN" dirty="0"/>
              <a:t> </a:t>
            </a:r>
          </a:p>
          <a:p>
            <a:pPr marL="0" indent="0" fontAlgn="base">
              <a:buNone/>
            </a:pPr>
            <a:r>
              <a:rPr lang="en-IN" dirty="0"/>
              <a:t>Thus, New coordinates after rotation = (1, -3, 2).</a:t>
            </a:r>
          </a:p>
          <a:p>
            <a:endParaRPr lang="en-IN" dirty="0"/>
          </a:p>
        </p:txBody>
      </p:sp>
      <p:sp>
        <p:nvSpPr>
          <p:cNvPr id="11" name="Content Placeholder 10"/>
          <p:cNvSpPr>
            <a:spLocks noGrp="1"/>
          </p:cNvSpPr>
          <p:nvPr>
            <p:ph sz="half" idx="2"/>
          </p:nvPr>
        </p:nvSpPr>
        <p:spPr>
          <a:xfrm>
            <a:off x="6172200" y="1045694"/>
            <a:ext cx="5755340" cy="5435787"/>
          </a:xfrm>
          <a:ln>
            <a:solidFill>
              <a:schemeClr val="tx1"/>
            </a:solidFill>
          </a:ln>
        </p:spPr>
        <p:txBody>
          <a:bodyPr>
            <a:normAutofit fontScale="77500" lnSpcReduction="20000"/>
          </a:bodyPr>
          <a:lstStyle/>
          <a:p>
            <a:pPr marL="0" indent="0" fontAlgn="base">
              <a:buNone/>
            </a:pPr>
            <a:r>
              <a:rPr lang="en-IN" b="1" u="sng" dirty="0"/>
              <a:t>For Y-Axis Rotation-</a:t>
            </a:r>
            <a:endParaRPr lang="en-IN" b="1" dirty="0"/>
          </a:p>
          <a:p>
            <a:pPr marL="0" indent="0" fontAlgn="base">
              <a:buNone/>
            </a:pPr>
            <a:r>
              <a:rPr lang="en-IN" dirty="0"/>
              <a:t> </a:t>
            </a:r>
          </a:p>
          <a:p>
            <a:pPr marL="0" indent="0" fontAlgn="base">
              <a:buNone/>
            </a:pPr>
            <a:r>
              <a:rPr lang="en-IN" dirty="0"/>
              <a:t>Let the new coordinates after rotation = (</a:t>
            </a:r>
            <a:r>
              <a:rPr lang="en-IN" dirty="0" smtClean="0"/>
              <a:t>X’, Y’, Z’).</a:t>
            </a:r>
            <a:endParaRPr lang="en-IN" dirty="0"/>
          </a:p>
          <a:p>
            <a:pPr marL="0" indent="0" fontAlgn="base">
              <a:buNone/>
            </a:pPr>
            <a:r>
              <a:rPr lang="en-IN" dirty="0"/>
              <a:t> </a:t>
            </a:r>
          </a:p>
          <a:p>
            <a:pPr marL="0" indent="0" fontAlgn="base">
              <a:buNone/>
            </a:pPr>
            <a:r>
              <a:rPr lang="en-IN" dirty="0"/>
              <a:t>Applying the rotation equations, we have-</a:t>
            </a:r>
          </a:p>
          <a:p>
            <a:pPr marL="0" indent="0" fontAlgn="base">
              <a:buNone/>
            </a:pPr>
            <a:r>
              <a:rPr lang="en-IN" dirty="0" smtClean="0"/>
              <a:t>X’</a:t>
            </a:r>
            <a:r>
              <a:rPr lang="en-IN" dirty="0"/>
              <a:t> = </a:t>
            </a:r>
            <a:r>
              <a:rPr lang="en-IN" dirty="0" smtClean="0"/>
              <a:t>Z</a:t>
            </a:r>
            <a:r>
              <a:rPr lang="en-IN" baseline="-25000" dirty="0"/>
              <a:t> </a:t>
            </a:r>
            <a:r>
              <a:rPr lang="en-IN" dirty="0" smtClean="0"/>
              <a:t>sin</a:t>
            </a:r>
            <a:r>
              <a:rPr lang="el-GR" dirty="0"/>
              <a:t>θ + </a:t>
            </a:r>
            <a:r>
              <a:rPr lang="en-IN" dirty="0" smtClean="0"/>
              <a:t>X</a:t>
            </a:r>
            <a:r>
              <a:rPr lang="en-IN" baseline="-25000" dirty="0"/>
              <a:t> </a:t>
            </a:r>
            <a:r>
              <a:rPr lang="en-IN" dirty="0" smtClean="0"/>
              <a:t>cos</a:t>
            </a:r>
            <a:r>
              <a:rPr lang="el-GR" dirty="0"/>
              <a:t>θ </a:t>
            </a:r>
            <a:endParaRPr lang="en-US" dirty="0" smtClean="0"/>
          </a:p>
          <a:p>
            <a:pPr marL="0" indent="0" fontAlgn="base">
              <a:buNone/>
            </a:pPr>
            <a:r>
              <a:rPr lang="en-US" dirty="0"/>
              <a:t> </a:t>
            </a:r>
            <a:r>
              <a:rPr lang="en-US" dirty="0" smtClean="0"/>
              <a:t>   </a:t>
            </a:r>
            <a:r>
              <a:rPr lang="el-GR" dirty="0" smtClean="0"/>
              <a:t>= </a:t>
            </a:r>
            <a:r>
              <a:rPr lang="el-GR" dirty="0"/>
              <a:t>3 </a:t>
            </a:r>
            <a:r>
              <a:rPr lang="en-IN" dirty="0" smtClean="0"/>
              <a:t>sin90</a:t>
            </a:r>
            <a:r>
              <a:rPr lang="en-IN" dirty="0"/>
              <a:t>° + 1 </a:t>
            </a:r>
            <a:r>
              <a:rPr lang="en-IN" dirty="0" smtClean="0"/>
              <a:t> cos90</a:t>
            </a:r>
            <a:r>
              <a:rPr lang="en-IN" dirty="0"/>
              <a:t>° </a:t>
            </a:r>
            <a:endParaRPr lang="en-IN" dirty="0" smtClean="0"/>
          </a:p>
          <a:p>
            <a:pPr marL="0" indent="0" fontAlgn="base">
              <a:buNone/>
            </a:pPr>
            <a:r>
              <a:rPr lang="en-IN" dirty="0"/>
              <a:t> </a:t>
            </a:r>
            <a:r>
              <a:rPr lang="en-IN" dirty="0" smtClean="0"/>
              <a:t>   = </a:t>
            </a:r>
            <a:r>
              <a:rPr lang="en-IN" dirty="0"/>
              <a:t>3 </a:t>
            </a:r>
            <a:r>
              <a:rPr lang="en-IN" dirty="0" smtClean="0"/>
              <a:t>x </a:t>
            </a:r>
            <a:r>
              <a:rPr lang="en-IN" dirty="0"/>
              <a:t>1 + 1 </a:t>
            </a:r>
            <a:r>
              <a:rPr lang="en-IN" dirty="0" smtClean="0"/>
              <a:t>x 0 </a:t>
            </a:r>
            <a:r>
              <a:rPr lang="en-IN" dirty="0"/>
              <a:t>= 3</a:t>
            </a:r>
          </a:p>
          <a:p>
            <a:pPr marL="0" indent="0" fontAlgn="base">
              <a:buNone/>
            </a:pPr>
            <a:r>
              <a:rPr lang="en-IN" dirty="0" smtClean="0"/>
              <a:t>Y’</a:t>
            </a:r>
            <a:r>
              <a:rPr lang="en-IN" dirty="0"/>
              <a:t> = </a:t>
            </a:r>
            <a:r>
              <a:rPr lang="en-IN" dirty="0" smtClean="0"/>
              <a:t>Y</a:t>
            </a:r>
            <a:r>
              <a:rPr lang="en-IN" dirty="0"/>
              <a:t> = 2</a:t>
            </a:r>
          </a:p>
          <a:p>
            <a:pPr marL="0" indent="0" fontAlgn="base">
              <a:buNone/>
            </a:pPr>
            <a:r>
              <a:rPr lang="en-IN" dirty="0" smtClean="0"/>
              <a:t>Z’</a:t>
            </a:r>
            <a:r>
              <a:rPr lang="en-IN" dirty="0"/>
              <a:t> = </a:t>
            </a:r>
            <a:r>
              <a:rPr lang="en-IN" dirty="0" smtClean="0"/>
              <a:t>Y cos</a:t>
            </a:r>
            <a:r>
              <a:rPr lang="el-GR" dirty="0"/>
              <a:t>θ – </a:t>
            </a:r>
            <a:r>
              <a:rPr lang="en-IN" dirty="0" smtClean="0"/>
              <a:t>X</a:t>
            </a:r>
            <a:r>
              <a:rPr lang="en-IN" baseline="-25000" dirty="0"/>
              <a:t> </a:t>
            </a:r>
            <a:r>
              <a:rPr lang="en-IN" dirty="0" smtClean="0"/>
              <a:t>sin</a:t>
            </a:r>
            <a:r>
              <a:rPr lang="el-GR" dirty="0"/>
              <a:t>θ </a:t>
            </a:r>
            <a:endParaRPr lang="en-US" dirty="0" smtClean="0"/>
          </a:p>
          <a:p>
            <a:pPr marL="0" indent="0" fontAlgn="base">
              <a:buNone/>
            </a:pPr>
            <a:r>
              <a:rPr lang="en-US" dirty="0"/>
              <a:t> </a:t>
            </a:r>
            <a:r>
              <a:rPr lang="en-US" dirty="0" smtClean="0"/>
              <a:t>   </a:t>
            </a:r>
            <a:r>
              <a:rPr lang="el-GR" dirty="0" smtClean="0"/>
              <a:t>= </a:t>
            </a:r>
            <a:r>
              <a:rPr lang="el-GR" dirty="0"/>
              <a:t>2 </a:t>
            </a:r>
            <a:r>
              <a:rPr lang="en-IN" dirty="0"/>
              <a:t>x cos90° – 1 x sin90° </a:t>
            </a:r>
            <a:endParaRPr lang="en-IN" dirty="0" smtClean="0"/>
          </a:p>
          <a:p>
            <a:pPr marL="0" indent="0" fontAlgn="base">
              <a:buNone/>
            </a:pPr>
            <a:r>
              <a:rPr lang="en-IN" dirty="0"/>
              <a:t> </a:t>
            </a:r>
            <a:r>
              <a:rPr lang="en-IN" dirty="0" smtClean="0"/>
              <a:t>   = </a:t>
            </a:r>
            <a:r>
              <a:rPr lang="en-IN" dirty="0"/>
              <a:t>2 x 0 – 1 x 1 = -1</a:t>
            </a:r>
          </a:p>
          <a:p>
            <a:pPr marL="0" indent="0" fontAlgn="base">
              <a:buNone/>
            </a:pPr>
            <a:r>
              <a:rPr lang="en-IN" dirty="0"/>
              <a:t> </a:t>
            </a:r>
          </a:p>
          <a:p>
            <a:pPr marL="0" indent="0" fontAlgn="base">
              <a:buNone/>
            </a:pPr>
            <a:r>
              <a:rPr lang="en-IN" dirty="0"/>
              <a:t>Thus, New coordinates after rotation = (3, 2, -1).</a:t>
            </a:r>
          </a:p>
          <a:p>
            <a:endParaRPr lang="en-IN" dirty="0"/>
          </a:p>
        </p:txBody>
      </p:sp>
    </p:spTree>
    <p:extLst>
      <p:ext uri="{BB962C8B-B14F-4D97-AF65-F5344CB8AC3E}">
        <p14:creationId xmlns="" xmlns:p14="http://schemas.microsoft.com/office/powerpoint/2010/main" val="1214951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658" y="257548"/>
            <a:ext cx="11317941" cy="885451"/>
          </a:xfrm>
          <a:ln>
            <a:solidFill>
              <a:schemeClr val="tx1"/>
            </a:solidFill>
          </a:ln>
        </p:spPr>
        <p:txBody>
          <a:bodyPr/>
          <a:lstStyle/>
          <a:p>
            <a:r>
              <a:rPr lang="en-US" b="1" dirty="0"/>
              <a:t>Rotation - Example</a:t>
            </a:r>
            <a:endParaRPr lang="en-IN" dirty="0"/>
          </a:p>
        </p:txBody>
      </p:sp>
      <p:sp>
        <p:nvSpPr>
          <p:cNvPr id="3" name="Content Placeholder 2"/>
          <p:cNvSpPr>
            <a:spLocks noGrp="1"/>
          </p:cNvSpPr>
          <p:nvPr>
            <p:ph idx="1"/>
          </p:nvPr>
        </p:nvSpPr>
        <p:spPr>
          <a:xfrm>
            <a:off x="340657" y="1529790"/>
            <a:ext cx="11317941" cy="4790328"/>
          </a:xfrm>
          <a:ln>
            <a:solidFill>
              <a:schemeClr val="tx1"/>
            </a:solidFill>
          </a:ln>
        </p:spPr>
        <p:txBody>
          <a:bodyPr>
            <a:normAutofit fontScale="70000" lnSpcReduction="20000"/>
          </a:bodyPr>
          <a:lstStyle/>
          <a:p>
            <a:pPr marL="0" indent="0" fontAlgn="base">
              <a:buNone/>
            </a:pPr>
            <a:r>
              <a:rPr lang="en-IN" b="1" u="sng" dirty="0"/>
              <a:t>For Z-Axis Rotation-</a:t>
            </a:r>
            <a:endParaRPr lang="en-IN" b="1" dirty="0"/>
          </a:p>
          <a:p>
            <a:pPr marL="0" indent="0" fontAlgn="base">
              <a:buNone/>
            </a:pPr>
            <a:r>
              <a:rPr lang="en-IN" dirty="0"/>
              <a:t> </a:t>
            </a:r>
          </a:p>
          <a:p>
            <a:pPr marL="0" indent="0" fontAlgn="base">
              <a:buNone/>
            </a:pPr>
            <a:r>
              <a:rPr lang="en-IN" dirty="0"/>
              <a:t>Let the new coordinates after rotation = (</a:t>
            </a:r>
            <a:r>
              <a:rPr lang="en-IN" dirty="0" smtClean="0"/>
              <a:t>X’, Y’, Z’).</a:t>
            </a:r>
            <a:endParaRPr lang="en-IN" dirty="0"/>
          </a:p>
          <a:p>
            <a:pPr marL="0" indent="0" fontAlgn="base">
              <a:buNone/>
            </a:pPr>
            <a:r>
              <a:rPr lang="en-IN" dirty="0"/>
              <a:t> </a:t>
            </a:r>
          </a:p>
          <a:p>
            <a:pPr marL="0" indent="0" fontAlgn="base">
              <a:buNone/>
            </a:pPr>
            <a:r>
              <a:rPr lang="en-IN" dirty="0"/>
              <a:t>Applying the rotation equations, we have-</a:t>
            </a:r>
          </a:p>
          <a:p>
            <a:pPr marL="0" indent="0" fontAlgn="base">
              <a:buNone/>
            </a:pPr>
            <a:r>
              <a:rPr lang="en-IN" dirty="0" smtClean="0"/>
              <a:t>X’</a:t>
            </a:r>
            <a:r>
              <a:rPr lang="en-IN" dirty="0"/>
              <a:t> = </a:t>
            </a:r>
            <a:r>
              <a:rPr lang="en-IN" dirty="0" smtClean="0"/>
              <a:t>X </a:t>
            </a:r>
            <a:r>
              <a:rPr lang="en-IN" dirty="0"/>
              <a:t>cos</a:t>
            </a:r>
            <a:r>
              <a:rPr lang="el-GR" dirty="0"/>
              <a:t>θ – </a:t>
            </a:r>
            <a:r>
              <a:rPr lang="en-IN" dirty="0" smtClean="0"/>
              <a:t>Y </a:t>
            </a:r>
            <a:r>
              <a:rPr lang="en-IN" dirty="0"/>
              <a:t>sin</a:t>
            </a:r>
            <a:r>
              <a:rPr lang="el-GR" dirty="0"/>
              <a:t>θ </a:t>
            </a:r>
            <a:endParaRPr lang="en-US" dirty="0" smtClean="0"/>
          </a:p>
          <a:p>
            <a:pPr marL="0" indent="0" fontAlgn="base">
              <a:buNone/>
            </a:pPr>
            <a:r>
              <a:rPr lang="en-US" dirty="0"/>
              <a:t> </a:t>
            </a:r>
            <a:r>
              <a:rPr lang="en-US" dirty="0" smtClean="0"/>
              <a:t>   </a:t>
            </a:r>
            <a:r>
              <a:rPr lang="el-GR" dirty="0" smtClean="0"/>
              <a:t>= </a:t>
            </a:r>
            <a:r>
              <a:rPr lang="el-GR" dirty="0"/>
              <a:t>1 </a:t>
            </a:r>
            <a:r>
              <a:rPr lang="en-IN" dirty="0"/>
              <a:t>x cos90° – 2 x sin90° </a:t>
            </a:r>
            <a:endParaRPr lang="en-IN" dirty="0" smtClean="0"/>
          </a:p>
          <a:p>
            <a:pPr marL="0" indent="0" fontAlgn="base">
              <a:buNone/>
            </a:pPr>
            <a:r>
              <a:rPr lang="en-IN" dirty="0"/>
              <a:t> </a:t>
            </a:r>
            <a:r>
              <a:rPr lang="en-IN" dirty="0" smtClean="0"/>
              <a:t>   = </a:t>
            </a:r>
            <a:r>
              <a:rPr lang="en-IN" dirty="0"/>
              <a:t>1 x 0 – 2 x 1 = -2</a:t>
            </a:r>
          </a:p>
          <a:p>
            <a:pPr marL="0" indent="0" fontAlgn="base">
              <a:buNone/>
            </a:pPr>
            <a:r>
              <a:rPr lang="en-IN" dirty="0" smtClean="0"/>
              <a:t>Y’= X</a:t>
            </a:r>
            <a:r>
              <a:rPr lang="en-IN" baseline="-25000" dirty="0"/>
              <a:t> </a:t>
            </a:r>
            <a:r>
              <a:rPr lang="en-IN" dirty="0" smtClean="0"/>
              <a:t>sin</a:t>
            </a:r>
            <a:r>
              <a:rPr lang="el-GR" dirty="0"/>
              <a:t>θ + </a:t>
            </a:r>
            <a:r>
              <a:rPr lang="en-IN" dirty="0" smtClean="0"/>
              <a:t>Y</a:t>
            </a:r>
            <a:r>
              <a:rPr lang="en-IN" baseline="-25000" dirty="0"/>
              <a:t> </a:t>
            </a:r>
            <a:r>
              <a:rPr lang="en-IN" dirty="0" smtClean="0"/>
              <a:t>cos</a:t>
            </a:r>
            <a:r>
              <a:rPr lang="el-GR" dirty="0"/>
              <a:t>θ </a:t>
            </a:r>
            <a:endParaRPr lang="en-US" dirty="0" smtClean="0"/>
          </a:p>
          <a:p>
            <a:pPr marL="0" indent="0" fontAlgn="base">
              <a:buNone/>
            </a:pPr>
            <a:r>
              <a:rPr lang="en-US" dirty="0"/>
              <a:t> </a:t>
            </a:r>
            <a:r>
              <a:rPr lang="en-US" dirty="0" smtClean="0"/>
              <a:t>  </a:t>
            </a:r>
            <a:r>
              <a:rPr lang="el-GR" dirty="0" smtClean="0"/>
              <a:t>= </a:t>
            </a:r>
            <a:r>
              <a:rPr lang="el-GR" dirty="0"/>
              <a:t>1 </a:t>
            </a:r>
            <a:r>
              <a:rPr lang="en-IN" dirty="0"/>
              <a:t>x sin90° + 2 x cos90° </a:t>
            </a:r>
            <a:endParaRPr lang="en-IN" dirty="0" smtClean="0"/>
          </a:p>
          <a:p>
            <a:pPr marL="0" indent="0" fontAlgn="base">
              <a:buNone/>
            </a:pPr>
            <a:r>
              <a:rPr lang="en-IN" dirty="0"/>
              <a:t> </a:t>
            </a:r>
            <a:r>
              <a:rPr lang="en-IN" dirty="0" smtClean="0"/>
              <a:t>  = </a:t>
            </a:r>
            <a:r>
              <a:rPr lang="en-IN" dirty="0"/>
              <a:t>1 x 1 + 2 x 0 = 1</a:t>
            </a:r>
          </a:p>
          <a:p>
            <a:pPr marL="0" indent="0" fontAlgn="base">
              <a:buNone/>
            </a:pPr>
            <a:r>
              <a:rPr lang="en-IN" dirty="0" smtClean="0"/>
              <a:t>Z’= Z= </a:t>
            </a:r>
            <a:r>
              <a:rPr lang="en-IN" dirty="0"/>
              <a:t>3</a:t>
            </a:r>
          </a:p>
          <a:p>
            <a:pPr marL="0" indent="0" fontAlgn="base">
              <a:buNone/>
            </a:pPr>
            <a:r>
              <a:rPr lang="en-IN" dirty="0"/>
              <a:t> </a:t>
            </a:r>
          </a:p>
          <a:p>
            <a:pPr marL="0" indent="0" fontAlgn="base">
              <a:buNone/>
            </a:pPr>
            <a:r>
              <a:rPr lang="en-IN" dirty="0"/>
              <a:t>Thus, New coordinates after rotation = (-2, 1, 3).</a:t>
            </a:r>
          </a:p>
          <a:p>
            <a:pPr marL="0" indent="0">
              <a:buNone/>
            </a:pPr>
            <a:endParaRPr lang="en-IN" dirty="0"/>
          </a:p>
        </p:txBody>
      </p:sp>
    </p:spTree>
    <p:extLst>
      <p:ext uri="{BB962C8B-B14F-4D97-AF65-F5344CB8AC3E}">
        <p14:creationId xmlns="" xmlns:p14="http://schemas.microsoft.com/office/powerpoint/2010/main" val="3205662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18" y="136525"/>
            <a:ext cx="11465858" cy="979581"/>
          </a:xfrm>
          <a:ln>
            <a:solidFill>
              <a:schemeClr val="tx1"/>
            </a:solidFill>
          </a:ln>
        </p:spPr>
        <p:txBody>
          <a:bodyPr/>
          <a:lstStyle/>
          <a:p>
            <a:r>
              <a:rPr lang="en-US" b="1" dirty="0" smtClean="0"/>
              <a:t>Scaling</a:t>
            </a:r>
            <a:endParaRPr lang="en-IN" dirty="0"/>
          </a:p>
        </p:txBody>
      </p:sp>
      <p:sp>
        <p:nvSpPr>
          <p:cNvPr id="3" name="Content Placeholder 2"/>
          <p:cNvSpPr>
            <a:spLocks noGrp="1"/>
          </p:cNvSpPr>
          <p:nvPr>
            <p:ph idx="1"/>
          </p:nvPr>
        </p:nvSpPr>
        <p:spPr>
          <a:xfrm>
            <a:off x="300317" y="1371600"/>
            <a:ext cx="11465859" cy="5136776"/>
          </a:xfrm>
          <a:ln>
            <a:solidFill>
              <a:schemeClr val="tx1"/>
            </a:solidFill>
          </a:ln>
        </p:spPr>
        <p:txBody>
          <a:bodyPr>
            <a:normAutofit fontScale="85000" lnSpcReduction="20000"/>
          </a:bodyPr>
          <a:lstStyle/>
          <a:p>
            <a:pPr marL="0" indent="0" fontAlgn="base">
              <a:buNone/>
            </a:pPr>
            <a:r>
              <a:rPr lang="en-IN" dirty="0"/>
              <a:t>Consider a point object O has to be scaled in a 3D plane.</a:t>
            </a:r>
          </a:p>
          <a:p>
            <a:pPr marL="0" indent="0" fontAlgn="base">
              <a:buNone/>
            </a:pPr>
            <a:r>
              <a:rPr lang="en-IN" dirty="0"/>
              <a:t> </a:t>
            </a:r>
          </a:p>
          <a:p>
            <a:pPr marL="0" indent="0" fontAlgn="base">
              <a:buNone/>
            </a:pPr>
            <a:r>
              <a:rPr lang="en-IN" dirty="0"/>
              <a:t>Let-</a:t>
            </a:r>
          </a:p>
          <a:p>
            <a:pPr marL="0" indent="0" fontAlgn="base">
              <a:buNone/>
            </a:pPr>
            <a:r>
              <a:rPr lang="en-IN" dirty="0"/>
              <a:t>Initial coordinates of the object O = (</a:t>
            </a:r>
            <a:r>
              <a:rPr lang="en-IN" dirty="0" smtClean="0"/>
              <a:t>X, Y,Z)</a:t>
            </a:r>
            <a:endParaRPr lang="en-IN" dirty="0"/>
          </a:p>
          <a:p>
            <a:pPr marL="0" indent="0" fontAlgn="base">
              <a:buNone/>
            </a:pPr>
            <a:r>
              <a:rPr lang="en-IN" dirty="0"/>
              <a:t>Scaling factor for X-axis = </a:t>
            </a:r>
            <a:r>
              <a:rPr lang="en-IN" dirty="0" err="1"/>
              <a:t>S</a:t>
            </a:r>
            <a:r>
              <a:rPr lang="en-IN" baseline="-25000" dirty="0" err="1"/>
              <a:t>x</a:t>
            </a:r>
            <a:endParaRPr lang="en-IN" dirty="0"/>
          </a:p>
          <a:p>
            <a:pPr marL="0" indent="0" fontAlgn="base">
              <a:buNone/>
            </a:pPr>
            <a:r>
              <a:rPr lang="en-IN" dirty="0"/>
              <a:t>Scaling factor for Y-axis = </a:t>
            </a:r>
            <a:r>
              <a:rPr lang="en-IN" dirty="0" err="1"/>
              <a:t>S</a:t>
            </a:r>
            <a:r>
              <a:rPr lang="en-IN" baseline="-25000" dirty="0" err="1"/>
              <a:t>y</a:t>
            </a:r>
            <a:endParaRPr lang="en-IN" dirty="0"/>
          </a:p>
          <a:p>
            <a:pPr marL="0" indent="0" fontAlgn="base">
              <a:buNone/>
            </a:pPr>
            <a:r>
              <a:rPr lang="en-IN" dirty="0"/>
              <a:t>Scaling factor for Z-axis = </a:t>
            </a:r>
            <a:r>
              <a:rPr lang="en-IN" dirty="0" err="1"/>
              <a:t>S</a:t>
            </a:r>
            <a:r>
              <a:rPr lang="en-IN" baseline="-25000" dirty="0" err="1"/>
              <a:t>z</a:t>
            </a:r>
            <a:endParaRPr lang="en-IN" dirty="0"/>
          </a:p>
          <a:p>
            <a:pPr marL="0" indent="0" fontAlgn="base">
              <a:buNone/>
            </a:pPr>
            <a:r>
              <a:rPr lang="en-IN" dirty="0"/>
              <a:t>New coordinates of the object O after scaling = (</a:t>
            </a:r>
            <a:r>
              <a:rPr lang="en-IN" dirty="0" smtClean="0"/>
              <a:t>X’, Y’, Z’)</a:t>
            </a:r>
            <a:endParaRPr lang="en-IN" dirty="0"/>
          </a:p>
          <a:p>
            <a:pPr marL="0" indent="0" fontAlgn="base">
              <a:buNone/>
            </a:pPr>
            <a:r>
              <a:rPr lang="en-IN" dirty="0"/>
              <a:t> </a:t>
            </a:r>
          </a:p>
          <a:p>
            <a:pPr marL="0" indent="0" fontAlgn="base">
              <a:buNone/>
            </a:pPr>
            <a:r>
              <a:rPr lang="en-IN" dirty="0"/>
              <a:t>This scaling is achieved by using the following scaling equations-</a:t>
            </a:r>
          </a:p>
          <a:p>
            <a:pPr marL="0" indent="0" fontAlgn="base">
              <a:buNone/>
            </a:pPr>
            <a:r>
              <a:rPr lang="en-IN" dirty="0" smtClean="0"/>
              <a:t>X’</a:t>
            </a:r>
            <a:r>
              <a:rPr lang="en-IN" dirty="0"/>
              <a:t> = </a:t>
            </a:r>
            <a:r>
              <a:rPr lang="en-IN" dirty="0" smtClean="0"/>
              <a:t>X</a:t>
            </a:r>
            <a:r>
              <a:rPr lang="en-IN" dirty="0"/>
              <a:t> x </a:t>
            </a:r>
            <a:r>
              <a:rPr lang="en-IN" dirty="0" err="1"/>
              <a:t>S</a:t>
            </a:r>
            <a:r>
              <a:rPr lang="en-IN" baseline="-25000" dirty="0" err="1"/>
              <a:t>x</a:t>
            </a:r>
            <a:endParaRPr lang="en-IN" dirty="0"/>
          </a:p>
          <a:p>
            <a:pPr marL="0" indent="0" fontAlgn="base">
              <a:buNone/>
            </a:pPr>
            <a:r>
              <a:rPr lang="en-IN" dirty="0" smtClean="0"/>
              <a:t>Y’</a:t>
            </a:r>
            <a:r>
              <a:rPr lang="en-IN" dirty="0"/>
              <a:t> = </a:t>
            </a:r>
            <a:r>
              <a:rPr lang="en-IN" dirty="0" smtClean="0"/>
              <a:t>Y</a:t>
            </a:r>
            <a:r>
              <a:rPr lang="en-IN" dirty="0"/>
              <a:t> x </a:t>
            </a:r>
            <a:r>
              <a:rPr lang="en-IN" dirty="0" err="1"/>
              <a:t>S</a:t>
            </a:r>
            <a:r>
              <a:rPr lang="en-IN" baseline="-25000" dirty="0" err="1"/>
              <a:t>y</a:t>
            </a:r>
            <a:endParaRPr lang="en-IN" dirty="0"/>
          </a:p>
          <a:p>
            <a:pPr marL="0" indent="0" fontAlgn="base">
              <a:buNone/>
            </a:pPr>
            <a:r>
              <a:rPr lang="en-IN" dirty="0" smtClean="0"/>
              <a:t>Z’</a:t>
            </a:r>
            <a:r>
              <a:rPr lang="en-IN" dirty="0"/>
              <a:t> = </a:t>
            </a:r>
            <a:r>
              <a:rPr lang="en-IN" dirty="0" smtClean="0"/>
              <a:t>Z</a:t>
            </a:r>
            <a:r>
              <a:rPr lang="en-IN" dirty="0"/>
              <a:t> x </a:t>
            </a:r>
            <a:r>
              <a:rPr lang="en-IN" dirty="0" err="1"/>
              <a:t>S</a:t>
            </a:r>
            <a:r>
              <a:rPr lang="en-IN" baseline="-25000" dirty="0" err="1"/>
              <a:t>z</a:t>
            </a:r>
            <a:endParaRPr lang="en-IN" dirty="0"/>
          </a:p>
          <a:p>
            <a:endParaRPr lang="en-IN" dirty="0"/>
          </a:p>
        </p:txBody>
      </p:sp>
    </p:spTree>
    <p:extLst>
      <p:ext uri="{BB962C8B-B14F-4D97-AF65-F5344CB8AC3E}">
        <p14:creationId xmlns="" xmlns:p14="http://schemas.microsoft.com/office/powerpoint/2010/main" val="1496359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18" y="136525"/>
            <a:ext cx="11116234" cy="979581"/>
          </a:xfrm>
          <a:ln>
            <a:solidFill>
              <a:schemeClr val="tx1"/>
            </a:solidFill>
          </a:ln>
        </p:spPr>
        <p:txBody>
          <a:bodyPr/>
          <a:lstStyle/>
          <a:p>
            <a:r>
              <a:rPr lang="en-US" b="1" dirty="0" smtClean="0"/>
              <a:t>Scaling </a:t>
            </a:r>
            <a:r>
              <a:rPr lang="en-US" b="1" dirty="0"/>
              <a:t>- Example</a:t>
            </a:r>
            <a:endParaRPr lang="en-IN" dirty="0"/>
          </a:p>
        </p:txBody>
      </p:sp>
      <p:sp>
        <p:nvSpPr>
          <p:cNvPr id="3" name="Content Placeholder 2"/>
          <p:cNvSpPr>
            <a:spLocks noGrp="1"/>
          </p:cNvSpPr>
          <p:nvPr>
            <p:ph idx="1"/>
          </p:nvPr>
        </p:nvSpPr>
        <p:spPr>
          <a:xfrm>
            <a:off x="300317" y="1623453"/>
            <a:ext cx="11116235" cy="4351338"/>
          </a:xfrm>
          <a:ln>
            <a:solidFill>
              <a:schemeClr val="tx1"/>
            </a:solidFill>
          </a:ln>
        </p:spPr>
        <p:txBody>
          <a:bodyPr>
            <a:normAutofit fontScale="92500" lnSpcReduction="10000"/>
          </a:bodyPr>
          <a:lstStyle/>
          <a:p>
            <a:r>
              <a:rPr lang="en-IN" dirty="0"/>
              <a:t>Given a 3D object with coordinate points A(0, 3, 3), B(3, 3, 6), C(3, 0, 1), D(0, 0, 0). Apply the scaling parameter 2 towards X axis, 3 towards Y axis and 3 towards Z axis and obtain the new coordinates of the object</a:t>
            </a:r>
            <a:r>
              <a:rPr lang="en-IN" dirty="0" smtClean="0"/>
              <a:t>.</a:t>
            </a:r>
          </a:p>
          <a:p>
            <a:pPr marL="0" indent="0" fontAlgn="base">
              <a:buNone/>
            </a:pPr>
            <a:r>
              <a:rPr lang="en-IN" b="1" u="sng" dirty="0"/>
              <a:t>Solution-</a:t>
            </a:r>
            <a:endParaRPr lang="en-IN" b="1" dirty="0"/>
          </a:p>
          <a:p>
            <a:pPr marL="0" indent="0" fontAlgn="base">
              <a:buNone/>
            </a:pPr>
            <a:r>
              <a:rPr lang="en-IN" dirty="0"/>
              <a:t> </a:t>
            </a:r>
          </a:p>
          <a:p>
            <a:pPr marL="0" indent="0" fontAlgn="base">
              <a:buNone/>
            </a:pPr>
            <a:r>
              <a:rPr lang="en-IN" dirty="0"/>
              <a:t>Given-</a:t>
            </a:r>
          </a:p>
          <a:p>
            <a:pPr marL="0" indent="0" fontAlgn="base">
              <a:buNone/>
            </a:pPr>
            <a:r>
              <a:rPr lang="en-IN" dirty="0"/>
              <a:t>Old coordinates of the object  = A (0, 3, 3), B(3, 3, 6), C(3, 0, 1), D(0, 0, 0)</a:t>
            </a:r>
          </a:p>
          <a:p>
            <a:pPr marL="0" indent="0" fontAlgn="base">
              <a:buNone/>
            </a:pPr>
            <a:r>
              <a:rPr lang="en-IN" dirty="0"/>
              <a:t>Scaling factor along X axis = 2</a:t>
            </a:r>
          </a:p>
          <a:p>
            <a:pPr marL="0" indent="0" fontAlgn="base">
              <a:buNone/>
            </a:pPr>
            <a:r>
              <a:rPr lang="en-IN" dirty="0"/>
              <a:t>Scaling factor along Y axis = 3</a:t>
            </a:r>
          </a:p>
          <a:p>
            <a:pPr marL="0" indent="0" fontAlgn="base">
              <a:buNone/>
            </a:pPr>
            <a:r>
              <a:rPr lang="en-IN" dirty="0"/>
              <a:t>Scaling factor along Z axis = 3</a:t>
            </a:r>
          </a:p>
          <a:p>
            <a:endParaRPr lang="en-IN" dirty="0"/>
          </a:p>
        </p:txBody>
      </p:sp>
    </p:spTree>
    <p:extLst>
      <p:ext uri="{BB962C8B-B14F-4D97-AF65-F5344CB8AC3E}">
        <p14:creationId xmlns="" xmlns:p14="http://schemas.microsoft.com/office/powerpoint/2010/main" val="1100058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5152" y="176867"/>
            <a:ext cx="11725835" cy="710640"/>
          </a:xfrm>
          <a:ln>
            <a:solidFill>
              <a:schemeClr val="tx1"/>
            </a:solidFill>
          </a:ln>
        </p:spPr>
        <p:txBody>
          <a:bodyPr/>
          <a:lstStyle/>
          <a:p>
            <a:r>
              <a:rPr lang="en-US" b="1" dirty="0"/>
              <a:t>Scaling - Example</a:t>
            </a:r>
            <a:endParaRPr lang="en-IN" dirty="0"/>
          </a:p>
        </p:txBody>
      </p:sp>
      <p:sp>
        <p:nvSpPr>
          <p:cNvPr id="5" name="Content Placeholder 4"/>
          <p:cNvSpPr>
            <a:spLocks noGrp="1"/>
          </p:cNvSpPr>
          <p:nvPr>
            <p:ph sz="half" idx="1"/>
          </p:nvPr>
        </p:nvSpPr>
        <p:spPr>
          <a:xfrm>
            <a:off x="215151" y="1072590"/>
            <a:ext cx="5688107" cy="5529916"/>
          </a:xfrm>
          <a:ln>
            <a:solidFill>
              <a:schemeClr val="tx1"/>
            </a:solidFill>
          </a:ln>
        </p:spPr>
        <p:txBody>
          <a:bodyPr>
            <a:normAutofit fontScale="92500" lnSpcReduction="10000"/>
          </a:bodyPr>
          <a:lstStyle/>
          <a:p>
            <a:pPr fontAlgn="base"/>
            <a:r>
              <a:rPr lang="en-IN" b="1" u="sng" dirty="0"/>
              <a:t>For Coordinates A(0, 3, 3)</a:t>
            </a:r>
            <a:endParaRPr lang="en-IN" b="1" dirty="0"/>
          </a:p>
          <a:p>
            <a:pPr marL="0" indent="0" fontAlgn="base">
              <a:buNone/>
            </a:pPr>
            <a:r>
              <a:rPr lang="en-IN" dirty="0"/>
              <a:t> </a:t>
            </a:r>
          </a:p>
          <a:p>
            <a:pPr marL="0" indent="0" fontAlgn="base">
              <a:buNone/>
            </a:pPr>
            <a:r>
              <a:rPr lang="en-IN" dirty="0"/>
              <a:t>Let the new coordinates of A after scaling = (</a:t>
            </a:r>
            <a:r>
              <a:rPr lang="en-IN" dirty="0" smtClean="0"/>
              <a:t>X’, Y’, Z’).</a:t>
            </a:r>
            <a:endParaRPr lang="en-IN" dirty="0"/>
          </a:p>
          <a:p>
            <a:pPr marL="0" indent="0" fontAlgn="base">
              <a:buNone/>
            </a:pPr>
            <a:r>
              <a:rPr lang="en-IN" dirty="0"/>
              <a:t> </a:t>
            </a:r>
          </a:p>
          <a:p>
            <a:pPr marL="0" indent="0" fontAlgn="base">
              <a:buNone/>
            </a:pPr>
            <a:r>
              <a:rPr lang="en-IN" dirty="0"/>
              <a:t>Applying the scaling equations, we have-</a:t>
            </a:r>
          </a:p>
          <a:p>
            <a:pPr marL="0" indent="0" fontAlgn="base">
              <a:buNone/>
            </a:pPr>
            <a:r>
              <a:rPr lang="en-IN" dirty="0" smtClean="0"/>
              <a:t>X’</a:t>
            </a:r>
            <a:r>
              <a:rPr lang="en-IN" dirty="0"/>
              <a:t> = </a:t>
            </a:r>
            <a:r>
              <a:rPr lang="en-IN" dirty="0" smtClean="0"/>
              <a:t>X</a:t>
            </a:r>
            <a:r>
              <a:rPr lang="en-IN" dirty="0"/>
              <a:t> x </a:t>
            </a:r>
            <a:r>
              <a:rPr lang="en-IN" dirty="0" err="1"/>
              <a:t>S</a:t>
            </a:r>
            <a:r>
              <a:rPr lang="en-IN" baseline="-25000" dirty="0" err="1"/>
              <a:t>x</a:t>
            </a:r>
            <a:r>
              <a:rPr lang="en-IN" dirty="0"/>
              <a:t> = 0  x 2 = 0</a:t>
            </a:r>
          </a:p>
          <a:p>
            <a:pPr marL="0" indent="0" fontAlgn="base">
              <a:buNone/>
            </a:pPr>
            <a:r>
              <a:rPr lang="en-IN" dirty="0" smtClean="0"/>
              <a:t>Y’</a:t>
            </a:r>
            <a:r>
              <a:rPr lang="en-IN" dirty="0"/>
              <a:t> = </a:t>
            </a:r>
            <a:r>
              <a:rPr lang="en-IN" dirty="0" smtClean="0"/>
              <a:t>Y</a:t>
            </a:r>
            <a:r>
              <a:rPr lang="en-IN" dirty="0"/>
              <a:t> x </a:t>
            </a:r>
            <a:r>
              <a:rPr lang="en-IN" dirty="0" err="1"/>
              <a:t>S</a:t>
            </a:r>
            <a:r>
              <a:rPr lang="en-IN" baseline="-25000" dirty="0" err="1"/>
              <a:t>y</a:t>
            </a:r>
            <a:r>
              <a:rPr lang="en-IN" dirty="0"/>
              <a:t> = 3 x 3 = 9</a:t>
            </a:r>
          </a:p>
          <a:p>
            <a:pPr marL="0" indent="0" fontAlgn="base">
              <a:buNone/>
            </a:pPr>
            <a:r>
              <a:rPr lang="en-IN" dirty="0" smtClean="0"/>
              <a:t>Z’</a:t>
            </a:r>
            <a:r>
              <a:rPr lang="en-IN" dirty="0"/>
              <a:t> = </a:t>
            </a:r>
            <a:r>
              <a:rPr lang="en-IN" dirty="0" smtClean="0"/>
              <a:t>Z</a:t>
            </a:r>
            <a:r>
              <a:rPr lang="en-IN" dirty="0"/>
              <a:t> x </a:t>
            </a:r>
            <a:r>
              <a:rPr lang="en-IN" dirty="0" err="1"/>
              <a:t>S</a:t>
            </a:r>
            <a:r>
              <a:rPr lang="en-IN" baseline="-25000" dirty="0" err="1"/>
              <a:t>z</a:t>
            </a:r>
            <a:r>
              <a:rPr lang="en-IN" dirty="0"/>
              <a:t> = 3 x 3 = </a:t>
            </a:r>
            <a:r>
              <a:rPr lang="en-IN" dirty="0" smtClean="0"/>
              <a:t>9</a:t>
            </a:r>
          </a:p>
          <a:p>
            <a:pPr marL="0" indent="0" fontAlgn="base">
              <a:buNone/>
            </a:pPr>
            <a:r>
              <a:rPr lang="en-IN" dirty="0"/>
              <a:t>Thus, New coordinates of corner A after scaling = (0, 9, 9).</a:t>
            </a:r>
          </a:p>
          <a:p>
            <a:endParaRPr lang="en-IN" dirty="0"/>
          </a:p>
        </p:txBody>
      </p:sp>
      <p:sp>
        <p:nvSpPr>
          <p:cNvPr id="6" name="Content Placeholder 5"/>
          <p:cNvSpPr>
            <a:spLocks noGrp="1"/>
          </p:cNvSpPr>
          <p:nvPr>
            <p:ph sz="half" idx="2"/>
          </p:nvPr>
        </p:nvSpPr>
        <p:spPr>
          <a:xfrm>
            <a:off x="6172199" y="1072590"/>
            <a:ext cx="5768787" cy="5529916"/>
          </a:xfrm>
          <a:ln>
            <a:solidFill>
              <a:schemeClr val="tx1"/>
            </a:solidFill>
          </a:ln>
        </p:spPr>
        <p:txBody>
          <a:bodyPr>
            <a:normAutofit fontScale="92500" lnSpcReduction="10000"/>
          </a:bodyPr>
          <a:lstStyle/>
          <a:p>
            <a:pPr fontAlgn="base"/>
            <a:r>
              <a:rPr lang="en-IN" b="1" u="sng" dirty="0"/>
              <a:t>For Coordinates B(3, 3, 6)</a:t>
            </a:r>
            <a:endParaRPr lang="en-IN" b="1" dirty="0"/>
          </a:p>
          <a:p>
            <a:pPr marL="0" indent="0" fontAlgn="base">
              <a:buNone/>
            </a:pPr>
            <a:r>
              <a:rPr lang="en-IN" dirty="0"/>
              <a:t> </a:t>
            </a:r>
          </a:p>
          <a:p>
            <a:pPr marL="0" indent="0" fontAlgn="base">
              <a:buNone/>
            </a:pPr>
            <a:r>
              <a:rPr lang="en-IN" dirty="0"/>
              <a:t>Let the new coordinates of B after scaling = (</a:t>
            </a:r>
            <a:r>
              <a:rPr lang="en-IN" dirty="0" smtClean="0"/>
              <a:t>X’, Y’, Z’).</a:t>
            </a:r>
            <a:endParaRPr lang="en-IN" dirty="0"/>
          </a:p>
          <a:p>
            <a:pPr marL="0" indent="0" fontAlgn="base">
              <a:buNone/>
            </a:pPr>
            <a:r>
              <a:rPr lang="en-IN" dirty="0"/>
              <a:t> </a:t>
            </a:r>
          </a:p>
          <a:p>
            <a:pPr marL="0" indent="0" fontAlgn="base">
              <a:buNone/>
            </a:pPr>
            <a:r>
              <a:rPr lang="en-IN" dirty="0"/>
              <a:t>Applying the scaling equations, we have-</a:t>
            </a:r>
          </a:p>
          <a:p>
            <a:pPr marL="0" indent="0" fontAlgn="base">
              <a:buNone/>
            </a:pPr>
            <a:r>
              <a:rPr lang="en-IN" dirty="0" smtClean="0"/>
              <a:t>X’</a:t>
            </a:r>
            <a:r>
              <a:rPr lang="en-IN" dirty="0"/>
              <a:t> = </a:t>
            </a:r>
            <a:r>
              <a:rPr lang="en-IN" dirty="0" smtClean="0"/>
              <a:t>X</a:t>
            </a:r>
            <a:r>
              <a:rPr lang="en-IN" dirty="0"/>
              <a:t> x </a:t>
            </a:r>
            <a:r>
              <a:rPr lang="en-IN" dirty="0" err="1"/>
              <a:t>S</a:t>
            </a:r>
            <a:r>
              <a:rPr lang="en-IN" baseline="-25000" dirty="0" err="1"/>
              <a:t>x</a:t>
            </a:r>
            <a:r>
              <a:rPr lang="en-IN" dirty="0"/>
              <a:t> = 3  x 2 = 6</a:t>
            </a:r>
          </a:p>
          <a:p>
            <a:pPr marL="0" indent="0" fontAlgn="base">
              <a:buNone/>
            </a:pPr>
            <a:r>
              <a:rPr lang="en-IN" dirty="0" smtClean="0"/>
              <a:t>Y’</a:t>
            </a:r>
            <a:r>
              <a:rPr lang="en-IN" dirty="0"/>
              <a:t> = </a:t>
            </a:r>
            <a:r>
              <a:rPr lang="en-IN" dirty="0" smtClean="0"/>
              <a:t>Y</a:t>
            </a:r>
            <a:r>
              <a:rPr lang="en-IN" dirty="0"/>
              <a:t> x </a:t>
            </a:r>
            <a:r>
              <a:rPr lang="en-IN" dirty="0" err="1"/>
              <a:t>S</a:t>
            </a:r>
            <a:r>
              <a:rPr lang="en-IN" baseline="-25000" dirty="0" err="1"/>
              <a:t>y</a:t>
            </a:r>
            <a:r>
              <a:rPr lang="en-IN" dirty="0"/>
              <a:t> = 3 x 3 = 9</a:t>
            </a:r>
          </a:p>
          <a:p>
            <a:pPr marL="0" indent="0" fontAlgn="base">
              <a:buNone/>
            </a:pPr>
            <a:r>
              <a:rPr lang="en-IN" dirty="0" smtClean="0"/>
              <a:t>Z’</a:t>
            </a:r>
            <a:r>
              <a:rPr lang="en-IN" dirty="0"/>
              <a:t> = </a:t>
            </a:r>
            <a:r>
              <a:rPr lang="en-IN" dirty="0" smtClean="0"/>
              <a:t>Z</a:t>
            </a:r>
            <a:r>
              <a:rPr lang="en-IN" dirty="0"/>
              <a:t> x </a:t>
            </a:r>
            <a:r>
              <a:rPr lang="en-IN" dirty="0" err="1"/>
              <a:t>S</a:t>
            </a:r>
            <a:r>
              <a:rPr lang="en-IN" baseline="-25000" dirty="0" err="1"/>
              <a:t>z</a:t>
            </a:r>
            <a:r>
              <a:rPr lang="en-IN" dirty="0"/>
              <a:t> = 6 x 3 = 18</a:t>
            </a:r>
          </a:p>
          <a:p>
            <a:pPr marL="0" indent="0" fontAlgn="base">
              <a:buNone/>
            </a:pPr>
            <a:r>
              <a:rPr lang="en-IN" dirty="0"/>
              <a:t> </a:t>
            </a:r>
          </a:p>
          <a:p>
            <a:pPr marL="0" indent="0" fontAlgn="base">
              <a:buNone/>
            </a:pPr>
            <a:r>
              <a:rPr lang="en-IN" dirty="0"/>
              <a:t>Thus, New coordinates of corner B after scaling = (6, 9, 18).</a:t>
            </a:r>
          </a:p>
          <a:p>
            <a:pPr marL="0" indent="0" fontAlgn="base">
              <a:buNone/>
            </a:pPr>
            <a:r>
              <a:rPr lang="en-IN" dirty="0"/>
              <a:t> </a:t>
            </a:r>
          </a:p>
          <a:p>
            <a:endParaRPr lang="en-IN" dirty="0"/>
          </a:p>
        </p:txBody>
      </p:sp>
    </p:spTree>
    <p:extLst>
      <p:ext uri="{BB962C8B-B14F-4D97-AF65-F5344CB8AC3E}">
        <p14:creationId xmlns="" xmlns:p14="http://schemas.microsoft.com/office/powerpoint/2010/main" val="1444766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40" y="149973"/>
            <a:ext cx="11667565" cy="912346"/>
          </a:xfrm>
          <a:ln>
            <a:solidFill>
              <a:schemeClr val="tx1"/>
            </a:solidFill>
          </a:ln>
        </p:spPr>
        <p:txBody>
          <a:bodyPr/>
          <a:lstStyle/>
          <a:p>
            <a:r>
              <a:rPr lang="en-US" b="1" dirty="0"/>
              <a:t>Scaling - Example</a:t>
            </a:r>
            <a:endParaRPr lang="en-IN" dirty="0"/>
          </a:p>
        </p:txBody>
      </p:sp>
      <p:sp>
        <p:nvSpPr>
          <p:cNvPr id="3" name="Content Placeholder 2"/>
          <p:cNvSpPr>
            <a:spLocks noGrp="1"/>
          </p:cNvSpPr>
          <p:nvPr>
            <p:ph sz="half" idx="1"/>
          </p:nvPr>
        </p:nvSpPr>
        <p:spPr>
          <a:xfrm>
            <a:off x="192740" y="1233954"/>
            <a:ext cx="5750860" cy="5314764"/>
          </a:xfrm>
          <a:ln>
            <a:solidFill>
              <a:schemeClr val="tx1"/>
            </a:solidFill>
          </a:ln>
        </p:spPr>
        <p:txBody>
          <a:bodyPr>
            <a:normAutofit fontScale="92500" lnSpcReduction="20000"/>
          </a:bodyPr>
          <a:lstStyle/>
          <a:p>
            <a:pPr fontAlgn="base"/>
            <a:r>
              <a:rPr lang="en-IN" b="1" u="sng" dirty="0"/>
              <a:t>For Coordinates C(3, 0, 1)</a:t>
            </a:r>
            <a:endParaRPr lang="en-IN" b="1" dirty="0"/>
          </a:p>
          <a:p>
            <a:pPr marL="0" indent="0" fontAlgn="base">
              <a:buNone/>
            </a:pPr>
            <a:r>
              <a:rPr lang="en-IN" dirty="0"/>
              <a:t> </a:t>
            </a:r>
          </a:p>
          <a:p>
            <a:pPr marL="0" indent="0" fontAlgn="base">
              <a:buNone/>
            </a:pPr>
            <a:r>
              <a:rPr lang="en-IN" dirty="0"/>
              <a:t>Let the new coordinates of C after scaling = (</a:t>
            </a:r>
            <a:r>
              <a:rPr lang="en-IN" dirty="0" smtClean="0"/>
              <a:t>X’, Y’, Z’).</a:t>
            </a:r>
            <a:endParaRPr lang="en-IN" dirty="0"/>
          </a:p>
          <a:p>
            <a:pPr marL="0" indent="0" fontAlgn="base">
              <a:buNone/>
            </a:pPr>
            <a:r>
              <a:rPr lang="en-IN" dirty="0"/>
              <a:t> </a:t>
            </a:r>
          </a:p>
          <a:p>
            <a:pPr marL="0" indent="0" fontAlgn="base">
              <a:buNone/>
            </a:pPr>
            <a:r>
              <a:rPr lang="en-IN" dirty="0"/>
              <a:t>Applying the scaling equations, we have-</a:t>
            </a:r>
          </a:p>
          <a:p>
            <a:pPr marL="0" indent="0" fontAlgn="base">
              <a:buNone/>
            </a:pPr>
            <a:r>
              <a:rPr lang="en-IN" dirty="0" smtClean="0"/>
              <a:t>X’</a:t>
            </a:r>
            <a:r>
              <a:rPr lang="en-IN" dirty="0"/>
              <a:t> = </a:t>
            </a:r>
            <a:r>
              <a:rPr lang="en-IN" dirty="0" smtClean="0"/>
              <a:t>X</a:t>
            </a:r>
            <a:r>
              <a:rPr lang="en-IN" dirty="0"/>
              <a:t> x </a:t>
            </a:r>
            <a:r>
              <a:rPr lang="en-IN" dirty="0" err="1"/>
              <a:t>S</a:t>
            </a:r>
            <a:r>
              <a:rPr lang="en-IN" baseline="-25000" dirty="0" err="1"/>
              <a:t>x</a:t>
            </a:r>
            <a:r>
              <a:rPr lang="en-IN" dirty="0"/>
              <a:t> = 3  x 2 = 6</a:t>
            </a:r>
          </a:p>
          <a:p>
            <a:pPr marL="0" indent="0" fontAlgn="base">
              <a:buNone/>
            </a:pPr>
            <a:r>
              <a:rPr lang="en-IN" dirty="0" smtClean="0"/>
              <a:t>Y’</a:t>
            </a:r>
            <a:r>
              <a:rPr lang="en-IN" dirty="0"/>
              <a:t> = </a:t>
            </a:r>
            <a:r>
              <a:rPr lang="en-IN" dirty="0" smtClean="0"/>
              <a:t>Y</a:t>
            </a:r>
            <a:r>
              <a:rPr lang="en-IN" dirty="0"/>
              <a:t> x </a:t>
            </a:r>
            <a:r>
              <a:rPr lang="en-IN" dirty="0" err="1"/>
              <a:t>S</a:t>
            </a:r>
            <a:r>
              <a:rPr lang="en-IN" baseline="-25000" dirty="0" err="1"/>
              <a:t>y</a:t>
            </a:r>
            <a:r>
              <a:rPr lang="en-IN" dirty="0"/>
              <a:t> = 0 x 3 = 0</a:t>
            </a:r>
          </a:p>
          <a:p>
            <a:pPr marL="0" indent="0" fontAlgn="base">
              <a:buNone/>
            </a:pPr>
            <a:r>
              <a:rPr lang="en-IN" dirty="0" smtClean="0"/>
              <a:t>Z’</a:t>
            </a:r>
            <a:r>
              <a:rPr lang="en-IN" dirty="0"/>
              <a:t> = </a:t>
            </a:r>
            <a:r>
              <a:rPr lang="en-IN" dirty="0" smtClean="0"/>
              <a:t>Z</a:t>
            </a:r>
            <a:r>
              <a:rPr lang="en-IN" dirty="0"/>
              <a:t> x </a:t>
            </a:r>
            <a:r>
              <a:rPr lang="en-IN" dirty="0" err="1"/>
              <a:t>S</a:t>
            </a:r>
            <a:r>
              <a:rPr lang="en-IN" baseline="-25000" dirty="0" err="1"/>
              <a:t>z</a:t>
            </a:r>
            <a:r>
              <a:rPr lang="en-IN" dirty="0"/>
              <a:t> = 1 x 3 = 3</a:t>
            </a:r>
          </a:p>
          <a:p>
            <a:pPr marL="0" indent="0" fontAlgn="base">
              <a:buNone/>
            </a:pPr>
            <a:r>
              <a:rPr lang="en-IN" dirty="0"/>
              <a:t> </a:t>
            </a:r>
          </a:p>
          <a:p>
            <a:pPr marL="0" indent="0" fontAlgn="base">
              <a:buNone/>
            </a:pPr>
            <a:r>
              <a:rPr lang="en-IN" dirty="0"/>
              <a:t>Thus, New coordinates of corner C after scaling = (6, 0, 3).</a:t>
            </a:r>
          </a:p>
          <a:p>
            <a:pPr marL="0" indent="0">
              <a:buNone/>
            </a:pPr>
            <a:r>
              <a:rPr lang="en-IN" dirty="0"/>
              <a:t/>
            </a:r>
            <a:br>
              <a:rPr lang="en-IN" dirty="0"/>
            </a:br>
            <a:endParaRPr lang="en-IN" dirty="0"/>
          </a:p>
        </p:txBody>
      </p:sp>
      <p:sp>
        <p:nvSpPr>
          <p:cNvPr id="4" name="Content Placeholder 3"/>
          <p:cNvSpPr>
            <a:spLocks noGrp="1"/>
          </p:cNvSpPr>
          <p:nvPr>
            <p:ph sz="half" idx="2"/>
          </p:nvPr>
        </p:nvSpPr>
        <p:spPr>
          <a:xfrm>
            <a:off x="6172199" y="1233954"/>
            <a:ext cx="5688105" cy="5314764"/>
          </a:xfrm>
          <a:ln>
            <a:solidFill>
              <a:schemeClr val="tx1"/>
            </a:solidFill>
          </a:ln>
        </p:spPr>
        <p:txBody>
          <a:bodyPr>
            <a:normAutofit fontScale="92500" lnSpcReduction="20000"/>
          </a:bodyPr>
          <a:lstStyle/>
          <a:p>
            <a:pPr fontAlgn="base"/>
            <a:r>
              <a:rPr lang="en-IN" b="1" u="sng" dirty="0"/>
              <a:t>For Coordinates D(0, 0, 0)</a:t>
            </a:r>
            <a:endParaRPr lang="en-IN" b="1" dirty="0"/>
          </a:p>
          <a:p>
            <a:pPr marL="0" indent="0" fontAlgn="base">
              <a:buNone/>
            </a:pPr>
            <a:r>
              <a:rPr lang="en-IN" dirty="0"/>
              <a:t> </a:t>
            </a:r>
          </a:p>
          <a:p>
            <a:pPr marL="0" indent="0" fontAlgn="base">
              <a:buNone/>
            </a:pPr>
            <a:r>
              <a:rPr lang="en-IN" dirty="0"/>
              <a:t>Let the new coordinates of D after scaling = (</a:t>
            </a:r>
            <a:r>
              <a:rPr lang="en-IN" dirty="0" smtClean="0"/>
              <a:t>X’, Y’, Z’).</a:t>
            </a:r>
            <a:endParaRPr lang="en-IN" dirty="0"/>
          </a:p>
          <a:p>
            <a:pPr marL="0" indent="0" fontAlgn="base">
              <a:buNone/>
            </a:pPr>
            <a:r>
              <a:rPr lang="en-IN" dirty="0"/>
              <a:t> </a:t>
            </a:r>
          </a:p>
          <a:p>
            <a:pPr marL="0" indent="0" fontAlgn="base">
              <a:buNone/>
            </a:pPr>
            <a:r>
              <a:rPr lang="en-IN" dirty="0"/>
              <a:t>Applying the scaling equations, we have-</a:t>
            </a:r>
          </a:p>
          <a:p>
            <a:pPr marL="0" indent="0" fontAlgn="base">
              <a:buNone/>
            </a:pPr>
            <a:r>
              <a:rPr lang="en-IN" dirty="0" smtClean="0"/>
              <a:t>X’</a:t>
            </a:r>
            <a:r>
              <a:rPr lang="en-IN" dirty="0"/>
              <a:t> = </a:t>
            </a:r>
            <a:r>
              <a:rPr lang="en-IN" dirty="0" smtClean="0"/>
              <a:t>X</a:t>
            </a:r>
            <a:r>
              <a:rPr lang="en-IN" dirty="0"/>
              <a:t> x </a:t>
            </a:r>
            <a:r>
              <a:rPr lang="en-IN" dirty="0" err="1"/>
              <a:t>S</a:t>
            </a:r>
            <a:r>
              <a:rPr lang="en-IN" baseline="-25000" dirty="0" err="1"/>
              <a:t>x</a:t>
            </a:r>
            <a:r>
              <a:rPr lang="en-IN" dirty="0"/>
              <a:t> = 0  x 2 = 0</a:t>
            </a:r>
          </a:p>
          <a:p>
            <a:pPr marL="0" indent="0" fontAlgn="base">
              <a:buNone/>
            </a:pPr>
            <a:r>
              <a:rPr lang="en-IN" dirty="0" smtClean="0"/>
              <a:t>Y’</a:t>
            </a:r>
            <a:r>
              <a:rPr lang="en-IN" dirty="0"/>
              <a:t> = </a:t>
            </a:r>
            <a:r>
              <a:rPr lang="en-IN" dirty="0" smtClean="0"/>
              <a:t>Y</a:t>
            </a:r>
            <a:r>
              <a:rPr lang="en-IN" dirty="0"/>
              <a:t> x </a:t>
            </a:r>
            <a:r>
              <a:rPr lang="en-IN" dirty="0" err="1"/>
              <a:t>S</a:t>
            </a:r>
            <a:r>
              <a:rPr lang="en-IN" baseline="-25000" dirty="0" err="1"/>
              <a:t>y</a:t>
            </a:r>
            <a:r>
              <a:rPr lang="en-IN" dirty="0"/>
              <a:t> = 0 x 3 = 0</a:t>
            </a:r>
          </a:p>
          <a:p>
            <a:pPr marL="0" indent="0" fontAlgn="base">
              <a:buNone/>
            </a:pPr>
            <a:r>
              <a:rPr lang="en-IN" dirty="0" smtClean="0"/>
              <a:t>Z’</a:t>
            </a:r>
            <a:r>
              <a:rPr lang="en-IN" dirty="0"/>
              <a:t> = </a:t>
            </a:r>
            <a:r>
              <a:rPr lang="en-IN" dirty="0" smtClean="0"/>
              <a:t>Z</a:t>
            </a:r>
            <a:r>
              <a:rPr lang="en-IN" dirty="0"/>
              <a:t> x </a:t>
            </a:r>
            <a:r>
              <a:rPr lang="en-IN" dirty="0" err="1"/>
              <a:t>S</a:t>
            </a:r>
            <a:r>
              <a:rPr lang="en-IN" baseline="-25000" dirty="0" err="1"/>
              <a:t>z</a:t>
            </a:r>
            <a:r>
              <a:rPr lang="en-IN" dirty="0"/>
              <a:t> = 0 x 3 = 0</a:t>
            </a:r>
          </a:p>
          <a:p>
            <a:pPr marL="0" indent="0" fontAlgn="base">
              <a:buNone/>
            </a:pPr>
            <a:r>
              <a:rPr lang="en-IN" dirty="0"/>
              <a:t> </a:t>
            </a:r>
          </a:p>
          <a:p>
            <a:pPr marL="0" indent="0" fontAlgn="base">
              <a:buNone/>
            </a:pPr>
            <a:r>
              <a:rPr lang="en-IN" dirty="0"/>
              <a:t>Thus, New coordinates of corner D after scaling = (0, 0, 0).</a:t>
            </a:r>
          </a:p>
          <a:p>
            <a:pPr marL="0" indent="0">
              <a:buNone/>
            </a:pPr>
            <a:endParaRPr lang="en-IN" dirty="0"/>
          </a:p>
        </p:txBody>
      </p:sp>
    </p:spTree>
    <p:extLst>
      <p:ext uri="{BB962C8B-B14F-4D97-AF65-F5344CB8AC3E}">
        <p14:creationId xmlns="" xmlns:p14="http://schemas.microsoft.com/office/powerpoint/2010/main" val="3899978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5" y="230655"/>
            <a:ext cx="11412071" cy="589616"/>
          </a:xfrm>
          <a:ln>
            <a:solidFill>
              <a:schemeClr val="tx1"/>
            </a:solidFill>
          </a:ln>
        </p:spPr>
        <p:txBody>
          <a:bodyPr>
            <a:noAutofit/>
          </a:bodyPr>
          <a:lstStyle/>
          <a:p>
            <a:r>
              <a:rPr lang="en-US" b="1" dirty="0" smtClean="0"/>
              <a:t>Reflection - Example</a:t>
            </a:r>
            <a:endParaRPr lang="en-IN" b="1" dirty="0"/>
          </a:p>
        </p:txBody>
      </p:sp>
      <p:sp>
        <p:nvSpPr>
          <p:cNvPr id="3" name="Content Placeholder 2"/>
          <p:cNvSpPr>
            <a:spLocks noGrp="1"/>
          </p:cNvSpPr>
          <p:nvPr>
            <p:ph sz="half" idx="1"/>
          </p:nvPr>
        </p:nvSpPr>
        <p:spPr>
          <a:xfrm>
            <a:off x="259976" y="1207059"/>
            <a:ext cx="5481918" cy="5516469"/>
          </a:xfrm>
          <a:ln>
            <a:solidFill>
              <a:schemeClr val="tx1"/>
            </a:solidFill>
          </a:ln>
        </p:spPr>
        <p:txBody>
          <a:bodyPr>
            <a:normAutofit fontScale="92500" lnSpcReduction="20000"/>
          </a:bodyPr>
          <a:lstStyle/>
          <a:p>
            <a:pPr fontAlgn="base"/>
            <a:r>
              <a:rPr lang="en-IN" dirty="0"/>
              <a:t>Reflection relative to XY plane</a:t>
            </a:r>
          </a:p>
          <a:p>
            <a:pPr fontAlgn="base"/>
            <a:r>
              <a:rPr lang="en-IN" dirty="0"/>
              <a:t>Reflection relative to YZ plane</a:t>
            </a:r>
          </a:p>
          <a:p>
            <a:pPr fontAlgn="base"/>
            <a:r>
              <a:rPr lang="en-IN" dirty="0"/>
              <a:t>Reflection relative to XZ </a:t>
            </a:r>
            <a:r>
              <a:rPr lang="en-IN" dirty="0" smtClean="0"/>
              <a:t>plane</a:t>
            </a:r>
          </a:p>
          <a:p>
            <a:pPr marL="0" indent="0" fontAlgn="base">
              <a:buNone/>
            </a:pPr>
            <a:endParaRPr lang="en-IN" dirty="0"/>
          </a:p>
          <a:p>
            <a:pPr marL="0" indent="0" fontAlgn="base">
              <a:buNone/>
            </a:pPr>
            <a:r>
              <a:rPr lang="en-IN" b="1" u="sng" dirty="0"/>
              <a:t>Reflection Relative to XY Plane:</a:t>
            </a:r>
            <a:endParaRPr lang="en-IN" b="1" dirty="0"/>
          </a:p>
          <a:p>
            <a:pPr marL="0" indent="0" fontAlgn="base">
              <a:buNone/>
            </a:pPr>
            <a:r>
              <a:rPr lang="en-IN" dirty="0"/>
              <a:t> </a:t>
            </a:r>
          </a:p>
          <a:p>
            <a:pPr marL="0" indent="0" fontAlgn="base">
              <a:buNone/>
            </a:pPr>
            <a:r>
              <a:rPr lang="en-IN" dirty="0"/>
              <a:t>This reflection is achieved by using the following reflection equations-</a:t>
            </a:r>
          </a:p>
          <a:p>
            <a:pPr marL="0" indent="0" fontAlgn="base">
              <a:buNone/>
            </a:pPr>
            <a:r>
              <a:rPr lang="en-IN" dirty="0" smtClean="0"/>
              <a:t>X’</a:t>
            </a:r>
            <a:r>
              <a:rPr lang="en-IN" dirty="0"/>
              <a:t> = </a:t>
            </a:r>
            <a:r>
              <a:rPr lang="en-IN" dirty="0" smtClean="0"/>
              <a:t>X</a:t>
            </a:r>
            <a:endParaRPr lang="en-IN" dirty="0"/>
          </a:p>
          <a:p>
            <a:pPr marL="0" indent="0" fontAlgn="base">
              <a:buNone/>
            </a:pPr>
            <a:r>
              <a:rPr lang="en-IN" dirty="0" smtClean="0"/>
              <a:t>Y’ = Y</a:t>
            </a:r>
            <a:endParaRPr lang="en-IN" dirty="0"/>
          </a:p>
          <a:p>
            <a:pPr marL="0" indent="0" fontAlgn="base">
              <a:buNone/>
            </a:pPr>
            <a:r>
              <a:rPr lang="en-IN" dirty="0" smtClean="0"/>
              <a:t>Z’</a:t>
            </a:r>
            <a:r>
              <a:rPr lang="en-IN" dirty="0"/>
              <a:t> = -</a:t>
            </a:r>
            <a:r>
              <a:rPr lang="en-IN" dirty="0" smtClean="0"/>
              <a:t>Z</a:t>
            </a:r>
            <a:endParaRPr lang="en-IN" dirty="0"/>
          </a:p>
          <a:p>
            <a:pPr marL="0" indent="0" fontAlgn="base">
              <a:buNone/>
            </a:pPr>
            <a:r>
              <a:rPr lang="en-IN" dirty="0"/>
              <a:t> </a:t>
            </a:r>
          </a:p>
          <a:p>
            <a:pPr marL="0" indent="0">
              <a:buNone/>
            </a:pPr>
            <a:r>
              <a:rPr lang="en-IN" dirty="0"/>
              <a:t/>
            </a:r>
            <a:br>
              <a:rPr lang="en-IN" dirty="0"/>
            </a:br>
            <a:endParaRPr lang="en-IN" dirty="0"/>
          </a:p>
        </p:txBody>
      </p:sp>
      <p:sp>
        <p:nvSpPr>
          <p:cNvPr id="4" name="Content Placeholder 3"/>
          <p:cNvSpPr>
            <a:spLocks noGrp="1"/>
          </p:cNvSpPr>
          <p:nvPr>
            <p:ph sz="half" idx="2"/>
          </p:nvPr>
        </p:nvSpPr>
        <p:spPr>
          <a:xfrm>
            <a:off x="6172200" y="1207058"/>
            <a:ext cx="5499846" cy="5516469"/>
          </a:xfrm>
          <a:ln>
            <a:solidFill>
              <a:schemeClr val="tx1"/>
            </a:solidFill>
          </a:ln>
        </p:spPr>
        <p:txBody>
          <a:bodyPr>
            <a:normAutofit fontScale="92500" lnSpcReduction="20000"/>
          </a:bodyPr>
          <a:lstStyle/>
          <a:p>
            <a:pPr marL="0" indent="0" fontAlgn="base">
              <a:buNone/>
            </a:pPr>
            <a:r>
              <a:rPr lang="en-IN" b="1" u="sng" dirty="0"/>
              <a:t>Reflection Relative to YZ Plane:</a:t>
            </a:r>
            <a:endParaRPr lang="en-IN" b="1" dirty="0"/>
          </a:p>
          <a:p>
            <a:pPr marL="0" indent="0" fontAlgn="base">
              <a:buNone/>
            </a:pPr>
            <a:r>
              <a:rPr lang="en-IN" dirty="0"/>
              <a:t> </a:t>
            </a:r>
          </a:p>
          <a:p>
            <a:pPr marL="0" indent="0" fontAlgn="base">
              <a:buNone/>
            </a:pPr>
            <a:r>
              <a:rPr lang="en-IN" dirty="0"/>
              <a:t>This reflection is achieved by using the following reflection equations-</a:t>
            </a:r>
          </a:p>
          <a:p>
            <a:pPr marL="0" indent="0" fontAlgn="base">
              <a:buNone/>
            </a:pPr>
            <a:r>
              <a:rPr lang="en-IN" dirty="0" smtClean="0"/>
              <a:t>X’</a:t>
            </a:r>
            <a:r>
              <a:rPr lang="en-IN" dirty="0"/>
              <a:t> = -</a:t>
            </a:r>
            <a:r>
              <a:rPr lang="en-IN" dirty="0" smtClean="0"/>
              <a:t>X</a:t>
            </a:r>
            <a:endParaRPr lang="en-IN" dirty="0"/>
          </a:p>
          <a:p>
            <a:pPr marL="0" indent="0" fontAlgn="base">
              <a:buNone/>
            </a:pPr>
            <a:r>
              <a:rPr lang="en-IN" dirty="0" smtClean="0"/>
              <a:t>Y’</a:t>
            </a:r>
            <a:r>
              <a:rPr lang="en-IN" dirty="0"/>
              <a:t> = </a:t>
            </a:r>
            <a:r>
              <a:rPr lang="en-IN" dirty="0" smtClean="0"/>
              <a:t>Y</a:t>
            </a:r>
            <a:endParaRPr lang="en-IN" dirty="0"/>
          </a:p>
          <a:p>
            <a:pPr marL="0" indent="0" fontAlgn="base">
              <a:buNone/>
            </a:pPr>
            <a:r>
              <a:rPr lang="en-IN" dirty="0" smtClean="0"/>
              <a:t>Z’</a:t>
            </a:r>
            <a:r>
              <a:rPr lang="en-IN" dirty="0"/>
              <a:t> = </a:t>
            </a:r>
            <a:r>
              <a:rPr lang="en-IN" dirty="0" smtClean="0"/>
              <a:t>Z</a:t>
            </a:r>
            <a:endParaRPr lang="en-IN" dirty="0"/>
          </a:p>
          <a:p>
            <a:pPr marL="0" indent="0" fontAlgn="base">
              <a:buNone/>
            </a:pPr>
            <a:r>
              <a:rPr lang="en-IN" b="1" u="sng" dirty="0"/>
              <a:t>Reflection Relative to XZ Plane:</a:t>
            </a:r>
            <a:endParaRPr lang="en-IN" b="1" dirty="0"/>
          </a:p>
          <a:p>
            <a:pPr marL="0" indent="0" fontAlgn="base">
              <a:buNone/>
            </a:pPr>
            <a:r>
              <a:rPr lang="en-IN" dirty="0"/>
              <a:t> </a:t>
            </a:r>
          </a:p>
          <a:p>
            <a:pPr marL="0" indent="0" fontAlgn="base">
              <a:buNone/>
            </a:pPr>
            <a:r>
              <a:rPr lang="en-IN" dirty="0"/>
              <a:t>This reflection is achieved by using the following reflection equations-</a:t>
            </a:r>
          </a:p>
          <a:p>
            <a:pPr marL="0" indent="0" fontAlgn="base">
              <a:buNone/>
            </a:pPr>
            <a:r>
              <a:rPr lang="en-IN" dirty="0" smtClean="0"/>
              <a:t>X’</a:t>
            </a:r>
            <a:r>
              <a:rPr lang="en-IN" dirty="0"/>
              <a:t> = </a:t>
            </a:r>
            <a:r>
              <a:rPr lang="en-IN" dirty="0" smtClean="0"/>
              <a:t>X</a:t>
            </a:r>
            <a:endParaRPr lang="en-IN" dirty="0"/>
          </a:p>
          <a:p>
            <a:pPr marL="0" indent="0" fontAlgn="base">
              <a:buNone/>
            </a:pPr>
            <a:r>
              <a:rPr lang="en-IN" dirty="0" smtClean="0"/>
              <a:t>Y’</a:t>
            </a:r>
            <a:r>
              <a:rPr lang="en-IN" dirty="0"/>
              <a:t> = -</a:t>
            </a:r>
            <a:r>
              <a:rPr lang="en-IN" dirty="0" smtClean="0"/>
              <a:t>Y</a:t>
            </a:r>
            <a:endParaRPr lang="en-IN" dirty="0"/>
          </a:p>
          <a:p>
            <a:pPr marL="0" indent="0" fontAlgn="base">
              <a:buNone/>
            </a:pPr>
            <a:r>
              <a:rPr lang="en-IN" dirty="0" smtClean="0"/>
              <a:t>Z’</a:t>
            </a:r>
            <a:r>
              <a:rPr lang="en-IN" dirty="0"/>
              <a:t> = </a:t>
            </a:r>
            <a:r>
              <a:rPr lang="en-IN" dirty="0" smtClean="0"/>
              <a:t>Z</a:t>
            </a:r>
            <a:endParaRPr lang="en-IN" dirty="0"/>
          </a:p>
          <a:p>
            <a:endParaRPr lang="en-IN" dirty="0"/>
          </a:p>
        </p:txBody>
      </p:sp>
    </p:spTree>
    <p:extLst>
      <p:ext uri="{BB962C8B-B14F-4D97-AF65-F5344CB8AC3E}">
        <p14:creationId xmlns="" xmlns:p14="http://schemas.microsoft.com/office/powerpoint/2010/main" val="3966650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83" y="176866"/>
            <a:ext cx="11613776" cy="724087"/>
          </a:xfrm>
          <a:ln>
            <a:solidFill>
              <a:schemeClr val="tx1"/>
            </a:solidFill>
          </a:ln>
        </p:spPr>
        <p:txBody>
          <a:bodyPr/>
          <a:lstStyle/>
          <a:p>
            <a:r>
              <a:rPr lang="en-US" b="1" dirty="0"/>
              <a:t>Reflection - Example</a:t>
            </a:r>
            <a:endParaRPr lang="en-IN" dirty="0"/>
          </a:p>
        </p:txBody>
      </p:sp>
      <p:sp>
        <p:nvSpPr>
          <p:cNvPr id="3" name="Content Placeholder 2"/>
          <p:cNvSpPr>
            <a:spLocks noGrp="1"/>
          </p:cNvSpPr>
          <p:nvPr>
            <p:ph sz="half" idx="1"/>
          </p:nvPr>
        </p:nvSpPr>
        <p:spPr>
          <a:xfrm>
            <a:off x="233083" y="1220507"/>
            <a:ext cx="5181600" cy="5368552"/>
          </a:xfrm>
          <a:ln>
            <a:solidFill>
              <a:schemeClr val="tx1"/>
            </a:solidFill>
          </a:ln>
        </p:spPr>
        <p:txBody>
          <a:bodyPr>
            <a:normAutofit fontScale="92500" lnSpcReduction="10000"/>
          </a:bodyPr>
          <a:lstStyle/>
          <a:p>
            <a:pPr marL="0" indent="0" fontAlgn="base">
              <a:buNone/>
            </a:pPr>
            <a:r>
              <a:rPr lang="en-IN" dirty="0"/>
              <a:t>Given a 3D triangle with coordinate points A(3, 4, 1), B(6, 4, 2), C(5, 6, 3). Apply the reflection on the XY plane and find out the new coordinates of the object.</a:t>
            </a:r>
          </a:p>
          <a:p>
            <a:pPr marL="0" indent="0" fontAlgn="base">
              <a:buNone/>
            </a:pPr>
            <a:r>
              <a:rPr lang="en-IN" dirty="0"/>
              <a:t> </a:t>
            </a:r>
          </a:p>
          <a:p>
            <a:pPr marL="0" indent="0" fontAlgn="base">
              <a:buNone/>
            </a:pPr>
            <a:r>
              <a:rPr lang="en-IN" b="1" u="sng" dirty="0" smtClean="0"/>
              <a:t>Solution</a:t>
            </a:r>
            <a:endParaRPr lang="en-IN" b="1" dirty="0"/>
          </a:p>
          <a:p>
            <a:pPr marL="0" indent="0" fontAlgn="base">
              <a:buNone/>
            </a:pPr>
            <a:r>
              <a:rPr lang="en-IN" dirty="0"/>
              <a:t> </a:t>
            </a:r>
          </a:p>
          <a:p>
            <a:pPr marL="0" indent="0" fontAlgn="base">
              <a:buNone/>
            </a:pPr>
            <a:r>
              <a:rPr lang="en-IN" dirty="0" smtClean="0"/>
              <a:t>Given:</a:t>
            </a:r>
            <a:endParaRPr lang="en-IN" dirty="0"/>
          </a:p>
          <a:p>
            <a:pPr marL="0" indent="0" fontAlgn="base">
              <a:buNone/>
            </a:pPr>
            <a:r>
              <a:rPr lang="en-IN" dirty="0"/>
              <a:t>C</a:t>
            </a:r>
            <a:r>
              <a:rPr lang="en-IN" dirty="0" smtClean="0"/>
              <a:t>oordinates </a:t>
            </a:r>
            <a:r>
              <a:rPr lang="en-IN" dirty="0"/>
              <a:t>of the triangle = A (3, 4, 1), B(6, 4, 2), C(5, 6, 3)</a:t>
            </a:r>
          </a:p>
          <a:p>
            <a:pPr marL="0" indent="0" fontAlgn="base">
              <a:buNone/>
            </a:pPr>
            <a:r>
              <a:rPr lang="en-IN" dirty="0"/>
              <a:t>Reflection has to be taken on the XY plane</a:t>
            </a:r>
          </a:p>
        </p:txBody>
      </p:sp>
      <p:sp>
        <p:nvSpPr>
          <p:cNvPr id="4" name="Content Placeholder 3"/>
          <p:cNvSpPr>
            <a:spLocks noGrp="1"/>
          </p:cNvSpPr>
          <p:nvPr>
            <p:ph sz="half" idx="2"/>
          </p:nvPr>
        </p:nvSpPr>
        <p:spPr>
          <a:xfrm>
            <a:off x="6172200" y="1220507"/>
            <a:ext cx="5567082" cy="5368552"/>
          </a:xfrm>
          <a:ln>
            <a:solidFill>
              <a:schemeClr val="tx1"/>
            </a:solidFill>
          </a:ln>
        </p:spPr>
        <p:txBody>
          <a:bodyPr>
            <a:normAutofit fontScale="92500" lnSpcReduction="10000"/>
          </a:bodyPr>
          <a:lstStyle/>
          <a:p>
            <a:pPr marL="0" indent="0" fontAlgn="base">
              <a:buNone/>
            </a:pPr>
            <a:r>
              <a:rPr lang="en-IN" b="1" u="sng" dirty="0"/>
              <a:t>For Coordinates A(3, 4, 1)</a:t>
            </a:r>
            <a:endParaRPr lang="en-IN" b="1" dirty="0"/>
          </a:p>
          <a:p>
            <a:pPr marL="0" indent="0" fontAlgn="base">
              <a:buNone/>
            </a:pPr>
            <a:r>
              <a:rPr lang="en-IN" dirty="0"/>
              <a:t> </a:t>
            </a:r>
          </a:p>
          <a:p>
            <a:pPr marL="0" indent="0" fontAlgn="base">
              <a:buNone/>
            </a:pPr>
            <a:r>
              <a:rPr lang="en-IN" dirty="0"/>
              <a:t>Let the new coordinates of corner A after reflection = (</a:t>
            </a:r>
            <a:r>
              <a:rPr lang="en-IN" dirty="0" smtClean="0"/>
              <a:t>X’, Y’, Z’).</a:t>
            </a:r>
            <a:endParaRPr lang="en-IN" dirty="0"/>
          </a:p>
          <a:p>
            <a:pPr marL="0" indent="0" fontAlgn="base">
              <a:buNone/>
            </a:pPr>
            <a:r>
              <a:rPr lang="en-IN" dirty="0"/>
              <a:t> </a:t>
            </a:r>
          </a:p>
          <a:p>
            <a:pPr marL="0" indent="0" fontAlgn="base">
              <a:buNone/>
            </a:pPr>
            <a:r>
              <a:rPr lang="en-IN" dirty="0"/>
              <a:t>Applying the reflection equations, we have-</a:t>
            </a:r>
          </a:p>
          <a:p>
            <a:pPr marL="0" indent="0" fontAlgn="base">
              <a:buNone/>
            </a:pPr>
            <a:r>
              <a:rPr lang="en-IN" dirty="0" smtClean="0"/>
              <a:t>X’</a:t>
            </a:r>
            <a:r>
              <a:rPr lang="en-IN" dirty="0"/>
              <a:t> = </a:t>
            </a:r>
            <a:r>
              <a:rPr lang="en-IN" dirty="0" smtClean="0"/>
              <a:t>X</a:t>
            </a:r>
            <a:r>
              <a:rPr lang="en-IN" dirty="0"/>
              <a:t> = 3</a:t>
            </a:r>
          </a:p>
          <a:p>
            <a:pPr marL="0" indent="0" fontAlgn="base">
              <a:buNone/>
            </a:pPr>
            <a:r>
              <a:rPr lang="en-IN" dirty="0" smtClean="0"/>
              <a:t>Y’</a:t>
            </a:r>
            <a:r>
              <a:rPr lang="en-IN" dirty="0"/>
              <a:t> = </a:t>
            </a:r>
            <a:r>
              <a:rPr lang="en-IN" dirty="0" smtClean="0"/>
              <a:t>Y</a:t>
            </a:r>
            <a:r>
              <a:rPr lang="en-IN" dirty="0"/>
              <a:t> = 4</a:t>
            </a:r>
          </a:p>
          <a:p>
            <a:pPr marL="0" indent="0" fontAlgn="base">
              <a:buNone/>
            </a:pPr>
            <a:r>
              <a:rPr lang="en-IN" dirty="0" smtClean="0"/>
              <a:t>Z’</a:t>
            </a:r>
            <a:r>
              <a:rPr lang="en-IN" dirty="0"/>
              <a:t> = -</a:t>
            </a:r>
            <a:r>
              <a:rPr lang="en-IN" dirty="0" smtClean="0"/>
              <a:t>Z</a:t>
            </a:r>
            <a:r>
              <a:rPr lang="en-IN" dirty="0"/>
              <a:t> = -1</a:t>
            </a:r>
          </a:p>
          <a:p>
            <a:pPr marL="0" indent="0" fontAlgn="base">
              <a:buNone/>
            </a:pPr>
            <a:r>
              <a:rPr lang="en-IN" dirty="0"/>
              <a:t> </a:t>
            </a:r>
          </a:p>
          <a:p>
            <a:pPr marL="0" indent="0" fontAlgn="base">
              <a:buNone/>
            </a:pPr>
            <a:r>
              <a:rPr lang="en-IN" dirty="0"/>
              <a:t>Thus, New coordinates of corner A after reflection = (3, 4, -1).</a:t>
            </a:r>
          </a:p>
          <a:p>
            <a:endParaRPr lang="en-IN" dirty="0"/>
          </a:p>
        </p:txBody>
      </p:sp>
    </p:spTree>
    <p:extLst>
      <p:ext uri="{BB962C8B-B14F-4D97-AF65-F5344CB8AC3E}">
        <p14:creationId xmlns="" xmlns:p14="http://schemas.microsoft.com/office/powerpoint/2010/main" val="1961455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Syllabus</a:t>
            </a:r>
            <a:endParaRPr lang="en-US" dirty="0"/>
          </a:p>
        </p:txBody>
      </p:sp>
      <p:pic>
        <p:nvPicPr>
          <p:cNvPr id="6" name="Content Placeholder 5"/>
          <p:cNvPicPr>
            <a:picLocks noGrp="1" noChangeAspect="1"/>
          </p:cNvPicPr>
          <p:nvPr>
            <p:ph idx="1"/>
          </p:nvPr>
        </p:nvPicPr>
        <p:blipFill>
          <a:blip r:embed="rId3"/>
          <a:stretch>
            <a:fillRect/>
          </a:stretch>
        </p:blipFill>
        <p:spPr>
          <a:xfrm>
            <a:off x="1777621" y="1296988"/>
            <a:ext cx="7391400" cy="5059362"/>
          </a:xfrm>
          <a:prstGeom prst="rect">
            <a:avLst/>
          </a:prstGeom>
          <a:ln>
            <a:solidFill>
              <a:srgbClr val="C00000"/>
            </a:solidFill>
          </a:ln>
        </p:spPr>
      </p:pic>
      <p:sp>
        <p:nvSpPr>
          <p:cNvPr id="3" name="Date Placeholder 2"/>
          <p:cNvSpPr>
            <a:spLocks noGrp="1"/>
          </p:cNvSpPr>
          <p:nvPr>
            <p:ph type="dt" sz="half" idx="10"/>
          </p:nvPr>
        </p:nvSpPr>
        <p:spPr/>
        <p:txBody>
          <a:bodyPr/>
          <a:lstStyle/>
          <a:p>
            <a:fld id="{F1ADE01E-515C-472E-8839-25F50E3CC6A5}" type="datetime1">
              <a:rPr lang="en-US" smtClean="0"/>
              <a:pPr/>
              <a:t>10/7/2020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2</a:t>
            </a:fld>
            <a:endParaRPr lang="en-US"/>
          </a:p>
        </p:txBody>
      </p:sp>
    </p:spTree>
    <p:extLst>
      <p:ext uri="{BB962C8B-B14F-4D97-AF65-F5344CB8AC3E}">
        <p14:creationId xmlns="" xmlns:p14="http://schemas.microsoft.com/office/powerpoint/2010/main" val="1023764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69" y="230654"/>
            <a:ext cx="11412071" cy="697193"/>
          </a:xfrm>
          <a:ln>
            <a:solidFill>
              <a:schemeClr val="tx1"/>
            </a:solidFill>
          </a:ln>
        </p:spPr>
        <p:txBody>
          <a:bodyPr/>
          <a:lstStyle/>
          <a:p>
            <a:r>
              <a:rPr lang="en-US" b="1" dirty="0"/>
              <a:t>Reflection - Example</a:t>
            </a:r>
            <a:endParaRPr lang="en-IN" dirty="0"/>
          </a:p>
        </p:txBody>
      </p:sp>
      <p:sp>
        <p:nvSpPr>
          <p:cNvPr id="3" name="Content Placeholder 2"/>
          <p:cNvSpPr>
            <a:spLocks noGrp="1"/>
          </p:cNvSpPr>
          <p:nvPr>
            <p:ph sz="half" idx="1"/>
          </p:nvPr>
        </p:nvSpPr>
        <p:spPr>
          <a:xfrm>
            <a:off x="286868" y="1301190"/>
            <a:ext cx="5629837" cy="5247528"/>
          </a:xfrm>
          <a:ln>
            <a:solidFill>
              <a:schemeClr val="tx1"/>
            </a:solidFill>
          </a:ln>
        </p:spPr>
        <p:txBody>
          <a:bodyPr>
            <a:normAutofit fontScale="77500" lnSpcReduction="20000"/>
          </a:bodyPr>
          <a:lstStyle/>
          <a:p>
            <a:pPr marL="0" indent="0" fontAlgn="base">
              <a:buNone/>
            </a:pPr>
            <a:r>
              <a:rPr lang="en-IN" b="1" u="sng" dirty="0"/>
              <a:t>For Coordinates B(6, 4, 2)</a:t>
            </a:r>
            <a:endParaRPr lang="en-IN" b="1" dirty="0"/>
          </a:p>
          <a:p>
            <a:pPr marL="0" indent="0" fontAlgn="base">
              <a:buNone/>
            </a:pPr>
            <a:r>
              <a:rPr lang="en-IN" dirty="0"/>
              <a:t> </a:t>
            </a:r>
          </a:p>
          <a:p>
            <a:pPr marL="0" indent="0" fontAlgn="base">
              <a:buNone/>
            </a:pPr>
            <a:r>
              <a:rPr lang="en-IN" dirty="0"/>
              <a:t>Let the new coordinates of corner B after reflection = (</a:t>
            </a:r>
            <a:r>
              <a:rPr lang="en-IN" dirty="0" smtClean="0"/>
              <a:t>X’, Y’, Z’).</a:t>
            </a:r>
            <a:endParaRPr lang="en-IN" dirty="0"/>
          </a:p>
          <a:p>
            <a:pPr marL="0" indent="0" fontAlgn="base">
              <a:buNone/>
            </a:pPr>
            <a:r>
              <a:rPr lang="en-IN" dirty="0"/>
              <a:t> </a:t>
            </a:r>
          </a:p>
          <a:p>
            <a:pPr marL="0" indent="0" fontAlgn="base">
              <a:buNone/>
            </a:pPr>
            <a:r>
              <a:rPr lang="en-IN" dirty="0"/>
              <a:t>Applying the reflection equations, we have-</a:t>
            </a:r>
          </a:p>
          <a:p>
            <a:pPr marL="0" indent="0" fontAlgn="base">
              <a:buNone/>
            </a:pPr>
            <a:r>
              <a:rPr lang="en-IN" dirty="0" smtClean="0"/>
              <a:t>X’</a:t>
            </a:r>
            <a:r>
              <a:rPr lang="en-IN" dirty="0"/>
              <a:t> = </a:t>
            </a:r>
            <a:r>
              <a:rPr lang="en-IN" dirty="0" smtClean="0"/>
              <a:t>X</a:t>
            </a:r>
            <a:r>
              <a:rPr lang="en-IN" dirty="0"/>
              <a:t> = 6</a:t>
            </a:r>
          </a:p>
          <a:p>
            <a:pPr marL="0" indent="0" fontAlgn="base">
              <a:buNone/>
            </a:pPr>
            <a:r>
              <a:rPr lang="en-IN" dirty="0" smtClean="0"/>
              <a:t>Y’</a:t>
            </a:r>
            <a:r>
              <a:rPr lang="en-IN" dirty="0"/>
              <a:t> = </a:t>
            </a:r>
            <a:r>
              <a:rPr lang="en-IN" dirty="0" smtClean="0"/>
              <a:t>Y</a:t>
            </a:r>
            <a:r>
              <a:rPr lang="en-IN" dirty="0"/>
              <a:t> = 4</a:t>
            </a:r>
          </a:p>
          <a:p>
            <a:pPr marL="0" indent="0" fontAlgn="base">
              <a:buNone/>
            </a:pPr>
            <a:r>
              <a:rPr lang="en-IN" dirty="0" smtClean="0"/>
              <a:t>Z’</a:t>
            </a:r>
            <a:r>
              <a:rPr lang="en-IN" dirty="0"/>
              <a:t> = -</a:t>
            </a:r>
            <a:r>
              <a:rPr lang="en-IN" dirty="0" smtClean="0"/>
              <a:t>Z</a:t>
            </a:r>
            <a:r>
              <a:rPr lang="en-IN" dirty="0"/>
              <a:t> = -2</a:t>
            </a:r>
          </a:p>
          <a:p>
            <a:pPr marL="0" indent="0" fontAlgn="base">
              <a:buNone/>
            </a:pPr>
            <a:r>
              <a:rPr lang="en-IN" dirty="0"/>
              <a:t> </a:t>
            </a:r>
          </a:p>
          <a:p>
            <a:pPr marL="0" indent="0" fontAlgn="base">
              <a:buNone/>
            </a:pPr>
            <a:r>
              <a:rPr lang="en-IN" dirty="0"/>
              <a:t>Thus, New coordinates of corner B after reflection = (6, 4, -2).</a:t>
            </a:r>
          </a:p>
          <a:p>
            <a:endParaRPr lang="en-IN" dirty="0"/>
          </a:p>
        </p:txBody>
      </p:sp>
      <p:sp>
        <p:nvSpPr>
          <p:cNvPr id="4" name="Content Placeholder 3"/>
          <p:cNvSpPr>
            <a:spLocks noGrp="1"/>
          </p:cNvSpPr>
          <p:nvPr>
            <p:ph sz="half" idx="2"/>
          </p:nvPr>
        </p:nvSpPr>
        <p:spPr>
          <a:xfrm>
            <a:off x="6172200" y="1301190"/>
            <a:ext cx="5526740" cy="5247528"/>
          </a:xfrm>
          <a:ln>
            <a:solidFill>
              <a:schemeClr val="tx1"/>
            </a:solidFill>
          </a:ln>
        </p:spPr>
        <p:txBody>
          <a:bodyPr>
            <a:normAutofit fontScale="77500" lnSpcReduction="20000"/>
          </a:bodyPr>
          <a:lstStyle/>
          <a:p>
            <a:pPr marL="0" indent="0" fontAlgn="base">
              <a:buNone/>
            </a:pPr>
            <a:r>
              <a:rPr lang="en-IN" b="1" u="sng" dirty="0"/>
              <a:t>For Coordinates C(5, 6, 3)</a:t>
            </a:r>
            <a:endParaRPr lang="en-IN" b="1" dirty="0"/>
          </a:p>
          <a:p>
            <a:pPr marL="0" indent="0" fontAlgn="base">
              <a:buNone/>
            </a:pPr>
            <a:r>
              <a:rPr lang="en-IN" dirty="0"/>
              <a:t> </a:t>
            </a:r>
          </a:p>
          <a:p>
            <a:pPr marL="0" indent="0" fontAlgn="base">
              <a:buNone/>
            </a:pPr>
            <a:r>
              <a:rPr lang="en-IN" dirty="0"/>
              <a:t>Let the new </a:t>
            </a:r>
            <a:r>
              <a:rPr lang="en-IN" dirty="0" smtClean="0"/>
              <a:t>coordinates of </a:t>
            </a:r>
            <a:r>
              <a:rPr lang="en-IN" dirty="0"/>
              <a:t>corner C after reflection = (</a:t>
            </a:r>
            <a:r>
              <a:rPr lang="en-IN" dirty="0" smtClean="0"/>
              <a:t>X’, Y’, Z’).</a:t>
            </a:r>
            <a:endParaRPr lang="en-IN" dirty="0"/>
          </a:p>
          <a:p>
            <a:pPr marL="0" indent="0" fontAlgn="base">
              <a:buNone/>
            </a:pPr>
            <a:r>
              <a:rPr lang="en-IN" dirty="0"/>
              <a:t> </a:t>
            </a:r>
          </a:p>
          <a:p>
            <a:pPr marL="0" indent="0" fontAlgn="base">
              <a:buNone/>
            </a:pPr>
            <a:r>
              <a:rPr lang="en-IN" dirty="0"/>
              <a:t>Applying the reflection equations, we have-</a:t>
            </a:r>
          </a:p>
          <a:p>
            <a:pPr marL="0" indent="0" fontAlgn="base">
              <a:buNone/>
            </a:pPr>
            <a:r>
              <a:rPr lang="en-IN" dirty="0" smtClean="0"/>
              <a:t>X’</a:t>
            </a:r>
            <a:r>
              <a:rPr lang="en-IN" dirty="0"/>
              <a:t> = </a:t>
            </a:r>
            <a:r>
              <a:rPr lang="en-IN" dirty="0" smtClean="0"/>
              <a:t>X</a:t>
            </a:r>
            <a:r>
              <a:rPr lang="en-IN" dirty="0"/>
              <a:t> = 5</a:t>
            </a:r>
          </a:p>
          <a:p>
            <a:pPr marL="0" indent="0" fontAlgn="base">
              <a:buNone/>
            </a:pPr>
            <a:r>
              <a:rPr lang="en-IN" dirty="0" smtClean="0"/>
              <a:t>Y’</a:t>
            </a:r>
            <a:r>
              <a:rPr lang="en-IN" dirty="0"/>
              <a:t> = </a:t>
            </a:r>
            <a:r>
              <a:rPr lang="en-IN" dirty="0" smtClean="0"/>
              <a:t>Y</a:t>
            </a:r>
            <a:r>
              <a:rPr lang="en-IN" dirty="0"/>
              <a:t> = 6</a:t>
            </a:r>
          </a:p>
          <a:p>
            <a:pPr marL="0" indent="0" fontAlgn="base">
              <a:buNone/>
            </a:pPr>
            <a:r>
              <a:rPr lang="en-IN" dirty="0" smtClean="0"/>
              <a:t>Z’</a:t>
            </a:r>
            <a:r>
              <a:rPr lang="en-IN" dirty="0"/>
              <a:t> = -</a:t>
            </a:r>
            <a:r>
              <a:rPr lang="en-IN" dirty="0" smtClean="0"/>
              <a:t>Z</a:t>
            </a:r>
            <a:r>
              <a:rPr lang="en-IN" dirty="0"/>
              <a:t> = -3</a:t>
            </a:r>
          </a:p>
          <a:p>
            <a:pPr marL="0" indent="0" fontAlgn="base">
              <a:buNone/>
            </a:pPr>
            <a:r>
              <a:rPr lang="en-IN" dirty="0"/>
              <a:t> </a:t>
            </a:r>
          </a:p>
          <a:p>
            <a:pPr marL="0" indent="0" fontAlgn="base">
              <a:buNone/>
            </a:pPr>
            <a:r>
              <a:rPr lang="en-IN" dirty="0"/>
              <a:t>Thus, New coordinates of corner C after reflection = (5, 6, -3).</a:t>
            </a:r>
          </a:p>
          <a:p>
            <a:pPr marL="0" indent="0" fontAlgn="base">
              <a:buNone/>
            </a:pPr>
            <a:r>
              <a:rPr lang="en-IN" dirty="0"/>
              <a:t>Thus, New coordinates of the triangle after reflection = A (3, 4, -1), B(6, 4, -2), C(5, 6, -3).</a:t>
            </a:r>
          </a:p>
          <a:p>
            <a:pPr marL="0" indent="0">
              <a:buNone/>
            </a:pPr>
            <a:endParaRPr lang="en-IN" dirty="0"/>
          </a:p>
        </p:txBody>
      </p:sp>
    </p:spTree>
    <p:extLst>
      <p:ext uri="{BB962C8B-B14F-4D97-AF65-F5344CB8AC3E}">
        <p14:creationId xmlns="" xmlns:p14="http://schemas.microsoft.com/office/powerpoint/2010/main" val="2012098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24" y="149973"/>
            <a:ext cx="11640670" cy="818216"/>
          </a:xfrm>
          <a:ln>
            <a:solidFill>
              <a:schemeClr val="tx1"/>
            </a:solidFill>
          </a:ln>
        </p:spPr>
        <p:txBody>
          <a:bodyPr>
            <a:normAutofit/>
          </a:bodyPr>
          <a:lstStyle/>
          <a:p>
            <a:r>
              <a:rPr lang="en-US" b="1" dirty="0" smtClean="0"/>
              <a:t>Shearing </a:t>
            </a:r>
            <a:r>
              <a:rPr lang="en-US" b="1" dirty="0"/>
              <a:t>- Example</a:t>
            </a:r>
            <a:endParaRPr lang="en-IN" dirty="0"/>
          </a:p>
        </p:txBody>
      </p:sp>
      <p:sp>
        <p:nvSpPr>
          <p:cNvPr id="3" name="Content Placeholder 2"/>
          <p:cNvSpPr>
            <a:spLocks noGrp="1"/>
          </p:cNvSpPr>
          <p:nvPr>
            <p:ph sz="half" idx="1"/>
          </p:nvPr>
        </p:nvSpPr>
        <p:spPr>
          <a:xfrm>
            <a:off x="273424" y="1220507"/>
            <a:ext cx="5643282" cy="5341658"/>
          </a:xfrm>
          <a:ln>
            <a:solidFill>
              <a:schemeClr val="tx1"/>
            </a:solidFill>
          </a:ln>
        </p:spPr>
        <p:txBody>
          <a:bodyPr>
            <a:normAutofit fontScale="77500" lnSpcReduction="20000"/>
          </a:bodyPr>
          <a:lstStyle/>
          <a:p>
            <a:pPr fontAlgn="base"/>
            <a:r>
              <a:rPr lang="en-IN" dirty="0" smtClean="0"/>
              <a:t>Shearing </a:t>
            </a:r>
            <a:r>
              <a:rPr lang="en-IN" dirty="0"/>
              <a:t>parameter towards X direction = </a:t>
            </a:r>
            <a:r>
              <a:rPr lang="en-IN" dirty="0" err="1"/>
              <a:t>Sh</a:t>
            </a:r>
            <a:r>
              <a:rPr lang="en-IN" baseline="-25000" dirty="0" err="1"/>
              <a:t>x</a:t>
            </a:r>
            <a:endParaRPr lang="en-IN" dirty="0"/>
          </a:p>
          <a:p>
            <a:pPr fontAlgn="base"/>
            <a:r>
              <a:rPr lang="en-IN" dirty="0"/>
              <a:t>Shearing parameter towards Y direction = Sh</a:t>
            </a:r>
            <a:r>
              <a:rPr lang="en-IN" baseline="-25000" dirty="0"/>
              <a:t>y</a:t>
            </a:r>
            <a:endParaRPr lang="en-IN" dirty="0"/>
          </a:p>
          <a:p>
            <a:pPr fontAlgn="base"/>
            <a:r>
              <a:rPr lang="en-IN" dirty="0"/>
              <a:t>Shearing parameter towards Z direction = </a:t>
            </a:r>
            <a:r>
              <a:rPr lang="en-IN" dirty="0" err="1"/>
              <a:t>Sh</a:t>
            </a:r>
            <a:r>
              <a:rPr lang="en-IN" baseline="-25000" dirty="0" err="1"/>
              <a:t>z</a:t>
            </a:r>
            <a:endParaRPr lang="en-IN" dirty="0"/>
          </a:p>
          <a:p>
            <a:pPr marL="0" indent="0" fontAlgn="base">
              <a:buNone/>
            </a:pPr>
            <a:r>
              <a:rPr lang="en-IN" dirty="0"/>
              <a:t> </a:t>
            </a:r>
          </a:p>
          <a:p>
            <a:pPr marL="0" indent="0" fontAlgn="base">
              <a:buNone/>
            </a:pPr>
            <a:r>
              <a:rPr lang="en-IN" b="1" u="sng" dirty="0"/>
              <a:t>Shearing in X Axis-</a:t>
            </a:r>
            <a:endParaRPr lang="en-IN" b="1" dirty="0"/>
          </a:p>
          <a:p>
            <a:pPr marL="0" indent="0" fontAlgn="base">
              <a:buNone/>
            </a:pPr>
            <a:r>
              <a:rPr lang="en-IN" dirty="0"/>
              <a:t> </a:t>
            </a:r>
          </a:p>
          <a:p>
            <a:pPr marL="0" indent="0" fontAlgn="base">
              <a:buNone/>
            </a:pPr>
            <a:r>
              <a:rPr lang="en-IN" dirty="0"/>
              <a:t>Shearing in X axis is achieved by using the following shearing equations-</a:t>
            </a:r>
          </a:p>
          <a:p>
            <a:pPr marL="0" indent="0" fontAlgn="base">
              <a:buNone/>
            </a:pPr>
            <a:r>
              <a:rPr lang="en-IN" dirty="0" smtClean="0"/>
              <a:t>X’</a:t>
            </a:r>
            <a:r>
              <a:rPr lang="en-IN" dirty="0"/>
              <a:t> = </a:t>
            </a:r>
            <a:r>
              <a:rPr lang="en-IN" dirty="0" smtClean="0"/>
              <a:t>X</a:t>
            </a:r>
            <a:endParaRPr lang="en-IN" dirty="0"/>
          </a:p>
          <a:p>
            <a:pPr marL="0" indent="0" fontAlgn="base">
              <a:buNone/>
            </a:pPr>
            <a:r>
              <a:rPr lang="en-IN" dirty="0" smtClean="0"/>
              <a:t>Y’</a:t>
            </a:r>
            <a:r>
              <a:rPr lang="en-IN" dirty="0"/>
              <a:t> = </a:t>
            </a:r>
            <a:r>
              <a:rPr lang="en-IN" dirty="0" smtClean="0"/>
              <a:t>Y</a:t>
            </a:r>
            <a:r>
              <a:rPr lang="en-IN" dirty="0"/>
              <a:t> + Sh</a:t>
            </a:r>
            <a:r>
              <a:rPr lang="en-IN" baseline="-25000" dirty="0"/>
              <a:t>y</a:t>
            </a:r>
            <a:r>
              <a:rPr lang="en-IN" dirty="0"/>
              <a:t> x </a:t>
            </a:r>
            <a:r>
              <a:rPr lang="en-IN" dirty="0" err="1" smtClean="0"/>
              <a:t>X</a:t>
            </a:r>
            <a:endParaRPr lang="en-IN" dirty="0"/>
          </a:p>
          <a:p>
            <a:pPr marL="0" indent="0" fontAlgn="base">
              <a:buNone/>
            </a:pPr>
            <a:r>
              <a:rPr lang="en-IN" dirty="0" smtClean="0"/>
              <a:t>Z’</a:t>
            </a:r>
            <a:r>
              <a:rPr lang="en-IN" dirty="0"/>
              <a:t> = </a:t>
            </a:r>
            <a:r>
              <a:rPr lang="en-IN" dirty="0" smtClean="0"/>
              <a:t>Z</a:t>
            </a:r>
            <a:r>
              <a:rPr lang="en-IN" dirty="0"/>
              <a:t> + </a:t>
            </a:r>
            <a:r>
              <a:rPr lang="en-IN" dirty="0" err="1"/>
              <a:t>Sh</a:t>
            </a:r>
            <a:r>
              <a:rPr lang="en-IN" baseline="-25000" dirty="0" err="1"/>
              <a:t>z</a:t>
            </a:r>
            <a:r>
              <a:rPr lang="en-IN" dirty="0"/>
              <a:t> x </a:t>
            </a:r>
            <a:r>
              <a:rPr lang="en-IN" dirty="0" err="1" smtClean="0"/>
              <a:t>X</a:t>
            </a:r>
            <a:endParaRPr lang="en-IN" dirty="0"/>
          </a:p>
          <a:p>
            <a:pPr marL="0" indent="0" fontAlgn="base">
              <a:buNone/>
            </a:pPr>
            <a:r>
              <a:rPr lang="en-IN" dirty="0"/>
              <a:t> </a:t>
            </a:r>
          </a:p>
          <a:p>
            <a:endParaRPr lang="en-IN" dirty="0"/>
          </a:p>
        </p:txBody>
      </p:sp>
      <p:sp>
        <p:nvSpPr>
          <p:cNvPr id="4" name="Content Placeholder 3"/>
          <p:cNvSpPr>
            <a:spLocks noGrp="1"/>
          </p:cNvSpPr>
          <p:nvPr>
            <p:ph sz="half" idx="2"/>
          </p:nvPr>
        </p:nvSpPr>
        <p:spPr>
          <a:xfrm>
            <a:off x="6373906" y="1220507"/>
            <a:ext cx="5540188" cy="5341658"/>
          </a:xfrm>
          <a:ln>
            <a:solidFill>
              <a:schemeClr val="tx1"/>
            </a:solidFill>
          </a:ln>
        </p:spPr>
        <p:txBody>
          <a:bodyPr>
            <a:normAutofit fontScale="77500" lnSpcReduction="20000"/>
          </a:bodyPr>
          <a:lstStyle/>
          <a:p>
            <a:pPr marL="0" indent="0" fontAlgn="base">
              <a:buNone/>
            </a:pPr>
            <a:r>
              <a:rPr lang="en-IN" b="1" u="sng" dirty="0"/>
              <a:t>Shearing in Y Axis-</a:t>
            </a:r>
            <a:endParaRPr lang="en-IN" b="1" dirty="0"/>
          </a:p>
          <a:p>
            <a:pPr marL="0" indent="0" fontAlgn="base">
              <a:buNone/>
            </a:pPr>
            <a:r>
              <a:rPr lang="en-IN" dirty="0"/>
              <a:t> </a:t>
            </a:r>
          </a:p>
          <a:p>
            <a:pPr marL="0" indent="0" fontAlgn="base">
              <a:buNone/>
            </a:pPr>
            <a:r>
              <a:rPr lang="en-IN" dirty="0"/>
              <a:t>Shearing in Y axis is achieved by using the following shearing equations-</a:t>
            </a:r>
          </a:p>
          <a:p>
            <a:pPr marL="0" indent="0" fontAlgn="base">
              <a:buNone/>
            </a:pPr>
            <a:r>
              <a:rPr lang="en-IN" dirty="0" smtClean="0"/>
              <a:t>X’</a:t>
            </a:r>
            <a:r>
              <a:rPr lang="en-IN" dirty="0"/>
              <a:t> = </a:t>
            </a:r>
            <a:r>
              <a:rPr lang="en-IN" dirty="0" smtClean="0"/>
              <a:t>X</a:t>
            </a:r>
            <a:r>
              <a:rPr lang="en-IN" dirty="0"/>
              <a:t> + </a:t>
            </a:r>
            <a:r>
              <a:rPr lang="en-IN" dirty="0" err="1"/>
              <a:t>Sh</a:t>
            </a:r>
            <a:r>
              <a:rPr lang="en-IN" baseline="-25000" dirty="0" err="1"/>
              <a:t>x</a:t>
            </a:r>
            <a:r>
              <a:rPr lang="en-IN" dirty="0"/>
              <a:t> x </a:t>
            </a:r>
            <a:r>
              <a:rPr lang="en-IN" dirty="0" smtClean="0"/>
              <a:t>Y</a:t>
            </a:r>
            <a:endParaRPr lang="en-IN" dirty="0"/>
          </a:p>
          <a:p>
            <a:pPr marL="0" indent="0" fontAlgn="base">
              <a:buNone/>
            </a:pPr>
            <a:r>
              <a:rPr lang="en-IN" dirty="0" smtClean="0"/>
              <a:t>Y’</a:t>
            </a:r>
            <a:r>
              <a:rPr lang="en-IN" dirty="0"/>
              <a:t> = </a:t>
            </a:r>
            <a:r>
              <a:rPr lang="en-IN" dirty="0" smtClean="0"/>
              <a:t>Y</a:t>
            </a:r>
            <a:endParaRPr lang="en-IN" dirty="0"/>
          </a:p>
          <a:p>
            <a:pPr marL="0" indent="0" fontAlgn="base">
              <a:buNone/>
            </a:pPr>
            <a:r>
              <a:rPr lang="en-IN" dirty="0" smtClean="0"/>
              <a:t>Z’</a:t>
            </a:r>
            <a:r>
              <a:rPr lang="en-IN" dirty="0"/>
              <a:t> = </a:t>
            </a:r>
            <a:r>
              <a:rPr lang="en-IN" dirty="0" smtClean="0"/>
              <a:t>Z</a:t>
            </a:r>
            <a:r>
              <a:rPr lang="en-IN" dirty="0"/>
              <a:t> + </a:t>
            </a:r>
            <a:r>
              <a:rPr lang="en-IN" dirty="0" err="1"/>
              <a:t>Sh</a:t>
            </a:r>
            <a:r>
              <a:rPr lang="en-IN" baseline="-25000" dirty="0" err="1"/>
              <a:t>z</a:t>
            </a:r>
            <a:r>
              <a:rPr lang="en-IN" dirty="0"/>
              <a:t> x </a:t>
            </a:r>
            <a:r>
              <a:rPr lang="en-IN" dirty="0" smtClean="0"/>
              <a:t>Y</a:t>
            </a:r>
            <a:endParaRPr lang="en-IN" dirty="0"/>
          </a:p>
          <a:p>
            <a:endParaRPr lang="en-US" dirty="0" smtClean="0"/>
          </a:p>
          <a:p>
            <a:pPr marL="0" indent="0" fontAlgn="base">
              <a:buNone/>
            </a:pPr>
            <a:r>
              <a:rPr lang="en-IN" b="1" u="sng" dirty="0" smtClean="0"/>
              <a:t>Shearing </a:t>
            </a:r>
            <a:r>
              <a:rPr lang="en-IN" b="1" u="sng" dirty="0"/>
              <a:t>in Z Axis-</a:t>
            </a:r>
            <a:endParaRPr lang="en-IN" b="1" dirty="0"/>
          </a:p>
          <a:p>
            <a:pPr marL="0" indent="0" fontAlgn="base">
              <a:buNone/>
            </a:pPr>
            <a:r>
              <a:rPr lang="en-IN" dirty="0"/>
              <a:t> </a:t>
            </a:r>
          </a:p>
          <a:p>
            <a:pPr marL="0" indent="0" fontAlgn="base">
              <a:buNone/>
            </a:pPr>
            <a:r>
              <a:rPr lang="en-IN" dirty="0"/>
              <a:t>Shearing in Z axis is achieved by using the following shearing equations-</a:t>
            </a:r>
          </a:p>
          <a:p>
            <a:pPr marL="0" indent="0" fontAlgn="base">
              <a:buNone/>
            </a:pPr>
            <a:r>
              <a:rPr lang="en-IN" dirty="0" smtClean="0"/>
              <a:t>X’</a:t>
            </a:r>
            <a:r>
              <a:rPr lang="en-IN" dirty="0"/>
              <a:t> = </a:t>
            </a:r>
            <a:r>
              <a:rPr lang="en-IN" dirty="0" smtClean="0"/>
              <a:t>X</a:t>
            </a:r>
            <a:r>
              <a:rPr lang="en-IN" dirty="0"/>
              <a:t> + </a:t>
            </a:r>
            <a:r>
              <a:rPr lang="en-IN" dirty="0" err="1"/>
              <a:t>Sh</a:t>
            </a:r>
            <a:r>
              <a:rPr lang="en-IN" baseline="-25000" dirty="0" err="1"/>
              <a:t>x</a:t>
            </a:r>
            <a:r>
              <a:rPr lang="en-IN" dirty="0"/>
              <a:t> x </a:t>
            </a:r>
            <a:r>
              <a:rPr lang="en-IN" dirty="0" smtClean="0"/>
              <a:t>Z</a:t>
            </a:r>
            <a:endParaRPr lang="en-IN" dirty="0"/>
          </a:p>
          <a:p>
            <a:pPr marL="0" indent="0" fontAlgn="base">
              <a:buNone/>
            </a:pPr>
            <a:r>
              <a:rPr lang="en-IN" dirty="0" smtClean="0"/>
              <a:t>Y’</a:t>
            </a:r>
            <a:r>
              <a:rPr lang="en-IN" dirty="0"/>
              <a:t> = </a:t>
            </a:r>
            <a:r>
              <a:rPr lang="en-IN" dirty="0" smtClean="0"/>
              <a:t>Y</a:t>
            </a:r>
            <a:r>
              <a:rPr lang="en-IN" dirty="0"/>
              <a:t> + Sh</a:t>
            </a:r>
            <a:r>
              <a:rPr lang="en-IN" baseline="-25000" dirty="0"/>
              <a:t>y</a:t>
            </a:r>
            <a:r>
              <a:rPr lang="en-IN" dirty="0"/>
              <a:t> x </a:t>
            </a:r>
            <a:r>
              <a:rPr lang="en-IN" dirty="0" smtClean="0"/>
              <a:t>Z</a:t>
            </a:r>
            <a:endParaRPr lang="en-IN" dirty="0"/>
          </a:p>
          <a:p>
            <a:pPr marL="0" indent="0" fontAlgn="base">
              <a:buNone/>
            </a:pPr>
            <a:r>
              <a:rPr lang="en-IN" dirty="0" smtClean="0"/>
              <a:t>Z’</a:t>
            </a:r>
            <a:r>
              <a:rPr lang="en-IN" dirty="0"/>
              <a:t> = </a:t>
            </a:r>
            <a:r>
              <a:rPr lang="en-IN" dirty="0" smtClean="0"/>
              <a:t>Z</a:t>
            </a:r>
            <a:endParaRPr lang="en-IN" dirty="0"/>
          </a:p>
          <a:p>
            <a:endParaRPr lang="en-IN" dirty="0"/>
          </a:p>
        </p:txBody>
      </p:sp>
    </p:spTree>
    <p:extLst>
      <p:ext uri="{BB962C8B-B14F-4D97-AF65-F5344CB8AC3E}">
        <p14:creationId xmlns="" xmlns:p14="http://schemas.microsoft.com/office/powerpoint/2010/main" val="1041743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105" y="176867"/>
            <a:ext cx="11465859" cy="845110"/>
          </a:xfrm>
          <a:ln>
            <a:solidFill>
              <a:schemeClr val="tx1"/>
            </a:solidFill>
          </a:ln>
        </p:spPr>
        <p:txBody>
          <a:bodyPr/>
          <a:lstStyle/>
          <a:p>
            <a:r>
              <a:rPr lang="en-US" b="1" dirty="0"/>
              <a:t>Shearing - Example</a:t>
            </a:r>
            <a:endParaRPr lang="en-IN" dirty="0"/>
          </a:p>
        </p:txBody>
      </p:sp>
      <p:sp>
        <p:nvSpPr>
          <p:cNvPr id="3" name="Content Placeholder 2"/>
          <p:cNvSpPr>
            <a:spLocks noGrp="1"/>
          </p:cNvSpPr>
          <p:nvPr>
            <p:ph sz="half" idx="1"/>
          </p:nvPr>
        </p:nvSpPr>
        <p:spPr>
          <a:xfrm>
            <a:off x="354105" y="1193613"/>
            <a:ext cx="5495366" cy="5368552"/>
          </a:xfrm>
          <a:ln>
            <a:solidFill>
              <a:schemeClr val="tx1"/>
            </a:solidFill>
          </a:ln>
        </p:spPr>
        <p:txBody>
          <a:bodyPr>
            <a:normAutofit fontScale="85000" lnSpcReduction="20000"/>
          </a:bodyPr>
          <a:lstStyle/>
          <a:p>
            <a:pPr fontAlgn="base"/>
            <a:r>
              <a:rPr lang="en-IN" dirty="0"/>
              <a:t>Given a 3D triangle with points (0, 0, 0), (1, 1, 2) and (1, 1, 3). Apply shear parameter 2 on X axis, 2 on Y axis and 3 on Z axis and find out the new coordinates of the object.</a:t>
            </a:r>
          </a:p>
          <a:p>
            <a:pPr marL="0" indent="0" fontAlgn="base">
              <a:buNone/>
            </a:pPr>
            <a:r>
              <a:rPr lang="en-IN" dirty="0"/>
              <a:t> </a:t>
            </a:r>
          </a:p>
          <a:p>
            <a:pPr marL="0" indent="0" fontAlgn="base">
              <a:buNone/>
            </a:pPr>
            <a:r>
              <a:rPr lang="en-IN" b="1" u="sng" dirty="0"/>
              <a:t>Solution-</a:t>
            </a:r>
            <a:endParaRPr lang="en-IN" b="1" dirty="0"/>
          </a:p>
          <a:p>
            <a:pPr marL="0" indent="0" fontAlgn="base">
              <a:buNone/>
            </a:pPr>
            <a:r>
              <a:rPr lang="en-IN" dirty="0"/>
              <a:t> </a:t>
            </a:r>
          </a:p>
          <a:p>
            <a:pPr marL="0" indent="0" fontAlgn="base">
              <a:buNone/>
            </a:pPr>
            <a:r>
              <a:rPr lang="en-IN" dirty="0"/>
              <a:t>Given-</a:t>
            </a:r>
          </a:p>
          <a:p>
            <a:pPr marL="0" indent="0" fontAlgn="base">
              <a:buNone/>
            </a:pPr>
            <a:r>
              <a:rPr lang="en-IN" dirty="0"/>
              <a:t>Old corner coordinates of the triangle = A (0, 0, 0), B(1, 1, 2), C(1, 1, 3)</a:t>
            </a:r>
          </a:p>
          <a:p>
            <a:pPr marL="0" indent="0" fontAlgn="base">
              <a:buNone/>
            </a:pPr>
            <a:r>
              <a:rPr lang="en-IN" dirty="0" err="1" smtClean="0"/>
              <a:t>Sh</a:t>
            </a:r>
            <a:r>
              <a:rPr lang="en-IN" baseline="-25000" dirty="0" err="1" smtClean="0"/>
              <a:t>x</a:t>
            </a:r>
            <a:r>
              <a:rPr lang="en-IN" dirty="0" smtClean="0"/>
              <a:t> </a:t>
            </a:r>
            <a:r>
              <a:rPr lang="en-IN" dirty="0"/>
              <a:t>= 2</a:t>
            </a:r>
          </a:p>
          <a:p>
            <a:pPr marL="0" indent="0" fontAlgn="base">
              <a:buNone/>
            </a:pPr>
            <a:r>
              <a:rPr lang="en-IN" dirty="0" smtClean="0"/>
              <a:t>Sh</a:t>
            </a:r>
            <a:r>
              <a:rPr lang="en-IN" baseline="-25000" dirty="0" smtClean="0"/>
              <a:t>y</a:t>
            </a:r>
            <a:r>
              <a:rPr lang="en-IN" dirty="0" smtClean="0"/>
              <a:t> </a:t>
            </a:r>
            <a:r>
              <a:rPr lang="en-IN" dirty="0"/>
              <a:t>= 2</a:t>
            </a:r>
          </a:p>
          <a:p>
            <a:pPr marL="0" indent="0" fontAlgn="base">
              <a:buNone/>
            </a:pPr>
            <a:r>
              <a:rPr lang="en-IN" dirty="0" err="1" smtClean="0"/>
              <a:t>Sh</a:t>
            </a:r>
            <a:r>
              <a:rPr lang="en-IN" baseline="-25000" dirty="0" err="1" smtClean="0"/>
              <a:t>z</a:t>
            </a:r>
            <a:r>
              <a:rPr lang="en-IN" dirty="0" smtClean="0"/>
              <a:t> </a:t>
            </a:r>
            <a:r>
              <a:rPr lang="en-IN" dirty="0"/>
              <a:t>= 3</a:t>
            </a:r>
          </a:p>
          <a:p>
            <a:pPr marL="0" indent="0">
              <a:buNone/>
            </a:pPr>
            <a:endParaRPr lang="en-IN" dirty="0"/>
          </a:p>
        </p:txBody>
      </p:sp>
      <p:sp>
        <p:nvSpPr>
          <p:cNvPr id="4" name="Content Placeholder 3"/>
          <p:cNvSpPr>
            <a:spLocks noGrp="1"/>
          </p:cNvSpPr>
          <p:nvPr>
            <p:ph sz="half" idx="2"/>
          </p:nvPr>
        </p:nvSpPr>
        <p:spPr>
          <a:xfrm>
            <a:off x="6252882" y="1193613"/>
            <a:ext cx="5567082" cy="5368552"/>
          </a:xfrm>
          <a:ln>
            <a:solidFill>
              <a:schemeClr val="tx1"/>
            </a:solidFill>
          </a:ln>
        </p:spPr>
        <p:txBody>
          <a:bodyPr>
            <a:normAutofit fontScale="85000" lnSpcReduction="20000"/>
          </a:bodyPr>
          <a:lstStyle/>
          <a:p>
            <a:pPr marL="0" indent="0" fontAlgn="base">
              <a:buNone/>
            </a:pPr>
            <a:r>
              <a:rPr lang="en-IN" b="1" u="sng" dirty="0"/>
              <a:t>Shearing in X Axis-</a:t>
            </a:r>
            <a:endParaRPr lang="en-IN" b="1" dirty="0"/>
          </a:p>
          <a:p>
            <a:pPr marL="0" indent="0" fontAlgn="base">
              <a:buNone/>
            </a:pPr>
            <a:r>
              <a:rPr lang="en-IN" dirty="0"/>
              <a:t> </a:t>
            </a:r>
          </a:p>
          <a:p>
            <a:pPr marL="0" indent="0" fontAlgn="base">
              <a:buNone/>
            </a:pPr>
            <a:r>
              <a:rPr lang="en-IN" b="1" u="sng" dirty="0"/>
              <a:t>For Coordinates A(0, 0, 0)</a:t>
            </a:r>
            <a:endParaRPr lang="en-IN" b="1" dirty="0"/>
          </a:p>
          <a:p>
            <a:pPr marL="0" indent="0" fontAlgn="base">
              <a:buNone/>
            </a:pPr>
            <a:r>
              <a:rPr lang="en-IN" dirty="0"/>
              <a:t> </a:t>
            </a:r>
          </a:p>
          <a:p>
            <a:pPr marL="0" indent="0" fontAlgn="base">
              <a:buNone/>
            </a:pPr>
            <a:r>
              <a:rPr lang="en-IN" dirty="0"/>
              <a:t>Let the new coordinates of corner A after shearing = (</a:t>
            </a:r>
            <a:r>
              <a:rPr lang="en-IN" dirty="0" smtClean="0"/>
              <a:t>X’, Y’, Z’).</a:t>
            </a:r>
            <a:endParaRPr lang="en-IN" dirty="0"/>
          </a:p>
          <a:p>
            <a:pPr marL="0" indent="0" fontAlgn="base">
              <a:buNone/>
            </a:pPr>
            <a:r>
              <a:rPr lang="en-IN" dirty="0"/>
              <a:t> </a:t>
            </a:r>
          </a:p>
          <a:p>
            <a:pPr marL="0" indent="0" fontAlgn="base">
              <a:buNone/>
            </a:pPr>
            <a:r>
              <a:rPr lang="en-IN" dirty="0"/>
              <a:t>Applying the shearing equations, we have-</a:t>
            </a:r>
          </a:p>
          <a:p>
            <a:pPr marL="0" indent="0" fontAlgn="base">
              <a:buNone/>
            </a:pPr>
            <a:r>
              <a:rPr lang="en-IN" dirty="0" smtClean="0"/>
              <a:t>X’</a:t>
            </a:r>
            <a:r>
              <a:rPr lang="en-IN" dirty="0"/>
              <a:t> = </a:t>
            </a:r>
            <a:r>
              <a:rPr lang="en-IN" dirty="0" smtClean="0"/>
              <a:t>X</a:t>
            </a:r>
            <a:r>
              <a:rPr lang="en-IN" dirty="0"/>
              <a:t> = 0</a:t>
            </a:r>
          </a:p>
          <a:p>
            <a:pPr marL="0" indent="0" fontAlgn="base">
              <a:buNone/>
            </a:pPr>
            <a:r>
              <a:rPr lang="en-IN" dirty="0" smtClean="0"/>
              <a:t>Y’</a:t>
            </a:r>
            <a:r>
              <a:rPr lang="en-IN" dirty="0"/>
              <a:t> = </a:t>
            </a:r>
            <a:r>
              <a:rPr lang="en-IN" dirty="0" smtClean="0"/>
              <a:t>Y</a:t>
            </a:r>
            <a:r>
              <a:rPr lang="en-IN" dirty="0"/>
              <a:t> + Sh</a:t>
            </a:r>
            <a:r>
              <a:rPr lang="en-IN" baseline="-25000" dirty="0"/>
              <a:t>y</a:t>
            </a:r>
            <a:r>
              <a:rPr lang="en-IN" dirty="0"/>
              <a:t> x </a:t>
            </a:r>
            <a:r>
              <a:rPr lang="en-IN" dirty="0" err="1" smtClean="0"/>
              <a:t>X</a:t>
            </a:r>
            <a:r>
              <a:rPr lang="en-IN" dirty="0"/>
              <a:t> = 0 + 2 x 0 = 0</a:t>
            </a:r>
          </a:p>
          <a:p>
            <a:pPr marL="0" indent="0" fontAlgn="base">
              <a:buNone/>
            </a:pPr>
            <a:r>
              <a:rPr lang="en-IN" dirty="0" smtClean="0"/>
              <a:t>Z</a:t>
            </a:r>
            <a:r>
              <a:rPr lang="en-IN" dirty="0"/>
              <a:t> = </a:t>
            </a:r>
            <a:r>
              <a:rPr lang="en-IN" dirty="0" smtClean="0"/>
              <a:t>Z</a:t>
            </a:r>
            <a:r>
              <a:rPr lang="en-IN" dirty="0"/>
              <a:t> + </a:t>
            </a:r>
            <a:r>
              <a:rPr lang="en-IN" dirty="0" err="1"/>
              <a:t>Sh</a:t>
            </a:r>
            <a:r>
              <a:rPr lang="en-IN" baseline="-25000" dirty="0" err="1"/>
              <a:t>z</a:t>
            </a:r>
            <a:r>
              <a:rPr lang="en-IN" dirty="0"/>
              <a:t> x </a:t>
            </a:r>
            <a:r>
              <a:rPr lang="en-IN" dirty="0" err="1" smtClean="0"/>
              <a:t>X</a:t>
            </a:r>
            <a:r>
              <a:rPr lang="en-IN" dirty="0"/>
              <a:t> = 0 + 3 x 0 = 0</a:t>
            </a:r>
          </a:p>
          <a:p>
            <a:pPr marL="0" indent="0" fontAlgn="base">
              <a:buNone/>
            </a:pPr>
            <a:r>
              <a:rPr lang="en-IN" dirty="0"/>
              <a:t> </a:t>
            </a:r>
          </a:p>
          <a:p>
            <a:pPr marL="0" indent="0" fontAlgn="base">
              <a:buNone/>
            </a:pPr>
            <a:r>
              <a:rPr lang="en-IN" dirty="0"/>
              <a:t>Thus, New coordinates of corner A after shearing = (0, 0, 0).</a:t>
            </a:r>
          </a:p>
          <a:p>
            <a:endParaRPr lang="en-IN" dirty="0"/>
          </a:p>
        </p:txBody>
      </p:sp>
    </p:spTree>
    <p:extLst>
      <p:ext uri="{BB962C8B-B14F-4D97-AF65-F5344CB8AC3E}">
        <p14:creationId xmlns="" xmlns:p14="http://schemas.microsoft.com/office/powerpoint/2010/main" val="4204729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69" y="270996"/>
            <a:ext cx="11465859" cy="683746"/>
          </a:xfrm>
          <a:ln>
            <a:solidFill>
              <a:schemeClr val="tx1"/>
            </a:solidFill>
          </a:ln>
        </p:spPr>
        <p:txBody>
          <a:bodyPr>
            <a:normAutofit fontScale="90000"/>
          </a:bodyPr>
          <a:lstStyle/>
          <a:p>
            <a:r>
              <a:rPr lang="en-US" b="1" dirty="0"/>
              <a:t>Shearing - Example</a:t>
            </a:r>
            <a:endParaRPr lang="en-IN" dirty="0"/>
          </a:p>
        </p:txBody>
      </p:sp>
      <p:sp>
        <p:nvSpPr>
          <p:cNvPr id="3" name="Content Placeholder 2"/>
          <p:cNvSpPr>
            <a:spLocks noGrp="1"/>
          </p:cNvSpPr>
          <p:nvPr>
            <p:ph sz="half" idx="1"/>
          </p:nvPr>
        </p:nvSpPr>
        <p:spPr>
          <a:xfrm>
            <a:off x="286869" y="1260847"/>
            <a:ext cx="5495366" cy="5234081"/>
          </a:xfrm>
          <a:ln>
            <a:solidFill>
              <a:schemeClr val="tx1"/>
            </a:solidFill>
          </a:ln>
        </p:spPr>
        <p:txBody>
          <a:bodyPr>
            <a:normAutofit fontScale="85000" lnSpcReduction="20000"/>
          </a:bodyPr>
          <a:lstStyle/>
          <a:p>
            <a:pPr marL="0" indent="0" fontAlgn="base">
              <a:buNone/>
            </a:pPr>
            <a:r>
              <a:rPr lang="en-IN" b="1" u="sng" dirty="0"/>
              <a:t>For Coordinates B(1, 1, 2)</a:t>
            </a:r>
            <a:endParaRPr lang="en-IN" b="1" dirty="0"/>
          </a:p>
          <a:p>
            <a:pPr marL="0" indent="0" fontAlgn="base">
              <a:buNone/>
            </a:pPr>
            <a:r>
              <a:rPr lang="en-IN" dirty="0"/>
              <a:t> </a:t>
            </a:r>
          </a:p>
          <a:p>
            <a:pPr marL="0" indent="0" fontAlgn="base">
              <a:buNone/>
            </a:pPr>
            <a:r>
              <a:rPr lang="en-IN" dirty="0"/>
              <a:t>Let the new coordinates of corner B after shearing = (</a:t>
            </a:r>
            <a:r>
              <a:rPr lang="en-IN" dirty="0" smtClean="0"/>
              <a:t>X’, Y’, Z’).</a:t>
            </a:r>
            <a:endParaRPr lang="en-IN" dirty="0"/>
          </a:p>
          <a:p>
            <a:pPr marL="0" indent="0" fontAlgn="base">
              <a:buNone/>
            </a:pPr>
            <a:r>
              <a:rPr lang="en-IN" dirty="0"/>
              <a:t> </a:t>
            </a:r>
          </a:p>
          <a:p>
            <a:pPr marL="0" indent="0" fontAlgn="base">
              <a:buNone/>
            </a:pPr>
            <a:r>
              <a:rPr lang="en-IN" dirty="0"/>
              <a:t>Applying the shearing equations, we have-</a:t>
            </a:r>
          </a:p>
          <a:p>
            <a:pPr marL="0" indent="0" fontAlgn="base">
              <a:buNone/>
            </a:pPr>
            <a:r>
              <a:rPr lang="en-IN" dirty="0" smtClean="0"/>
              <a:t>X’</a:t>
            </a:r>
            <a:r>
              <a:rPr lang="en-IN" dirty="0"/>
              <a:t> = </a:t>
            </a:r>
            <a:r>
              <a:rPr lang="en-IN" dirty="0" smtClean="0"/>
              <a:t>X</a:t>
            </a:r>
            <a:r>
              <a:rPr lang="en-IN" dirty="0"/>
              <a:t> = 1</a:t>
            </a:r>
          </a:p>
          <a:p>
            <a:pPr marL="0" indent="0" fontAlgn="base">
              <a:buNone/>
            </a:pPr>
            <a:r>
              <a:rPr lang="en-IN" dirty="0" smtClean="0"/>
              <a:t>Y’</a:t>
            </a:r>
            <a:r>
              <a:rPr lang="en-IN" dirty="0"/>
              <a:t> = </a:t>
            </a:r>
            <a:r>
              <a:rPr lang="en-IN" dirty="0" smtClean="0"/>
              <a:t>Y</a:t>
            </a:r>
            <a:r>
              <a:rPr lang="en-IN" dirty="0"/>
              <a:t> + Sh</a:t>
            </a:r>
            <a:r>
              <a:rPr lang="en-IN" baseline="-25000" dirty="0"/>
              <a:t>y</a:t>
            </a:r>
            <a:r>
              <a:rPr lang="en-IN" dirty="0"/>
              <a:t> x </a:t>
            </a:r>
            <a:r>
              <a:rPr lang="en-IN" dirty="0" err="1" smtClean="0"/>
              <a:t>X</a:t>
            </a:r>
            <a:r>
              <a:rPr lang="en-IN" baseline="-25000" dirty="0"/>
              <a:t> </a:t>
            </a:r>
            <a:r>
              <a:rPr lang="en-IN" dirty="0"/>
              <a:t>= 1 + 2 x 1 = 3</a:t>
            </a:r>
          </a:p>
          <a:p>
            <a:pPr marL="0" indent="0" fontAlgn="base">
              <a:buNone/>
            </a:pPr>
            <a:r>
              <a:rPr lang="en-IN" dirty="0" smtClean="0"/>
              <a:t>Z’</a:t>
            </a:r>
            <a:r>
              <a:rPr lang="en-IN" dirty="0"/>
              <a:t> = </a:t>
            </a:r>
            <a:r>
              <a:rPr lang="en-IN" dirty="0" smtClean="0"/>
              <a:t>Z</a:t>
            </a:r>
            <a:r>
              <a:rPr lang="en-IN" dirty="0"/>
              <a:t> + </a:t>
            </a:r>
            <a:r>
              <a:rPr lang="en-IN" dirty="0" err="1"/>
              <a:t>Sh</a:t>
            </a:r>
            <a:r>
              <a:rPr lang="en-IN" baseline="-25000" dirty="0" err="1"/>
              <a:t>z</a:t>
            </a:r>
            <a:r>
              <a:rPr lang="en-IN" dirty="0"/>
              <a:t> x </a:t>
            </a:r>
            <a:r>
              <a:rPr lang="en-IN" dirty="0" err="1" smtClean="0"/>
              <a:t>X</a:t>
            </a:r>
            <a:r>
              <a:rPr lang="en-IN" dirty="0"/>
              <a:t> = 2 + 3 x 1 = 5</a:t>
            </a:r>
          </a:p>
          <a:p>
            <a:pPr marL="0" indent="0" fontAlgn="base">
              <a:buNone/>
            </a:pPr>
            <a:r>
              <a:rPr lang="en-IN" dirty="0"/>
              <a:t> </a:t>
            </a:r>
          </a:p>
          <a:p>
            <a:pPr marL="0" indent="0" fontAlgn="base">
              <a:buNone/>
            </a:pPr>
            <a:r>
              <a:rPr lang="en-IN" dirty="0"/>
              <a:t>Thus, New coordinates of corner B after shearing = (1, 3, 5).</a:t>
            </a:r>
          </a:p>
          <a:p>
            <a:endParaRPr lang="en-IN" dirty="0"/>
          </a:p>
        </p:txBody>
      </p:sp>
      <p:sp>
        <p:nvSpPr>
          <p:cNvPr id="4" name="Content Placeholder 3"/>
          <p:cNvSpPr>
            <a:spLocks noGrp="1"/>
          </p:cNvSpPr>
          <p:nvPr>
            <p:ph sz="half" idx="2"/>
          </p:nvPr>
        </p:nvSpPr>
        <p:spPr>
          <a:xfrm>
            <a:off x="6131859" y="1284565"/>
            <a:ext cx="5620869" cy="5234081"/>
          </a:xfrm>
          <a:ln>
            <a:solidFill>
              <a:schemeClr val="tx1"/>
            </a:solidFill>
          </a:ln>
        </p:spPr>
        <p:txBody>
          <a:bodyPr>
            <a:normAutofit fontScale="85000" lnSpcReduction="20000"/>
          </a:bodyPr>
          <a:lstStyle/>
          <a:p>
            <a:pPr marL="0" indent="0" fontAlgn="base">
              <a:buNone/>
            </a:pPr>
            <a:r>
              <a:rPr lang="en-IN" b="1" u="sng" dirty="0"/>
              <a:t>For Coordinates C(1, 1, 3)</a:t>
            </a:r>
            <a:endParaRPr lang="en-IN" b="1" dirty="0"/>
          </a:p>
          <a:p>
            <a:pPr marL="0" indent="0" fontAlgn="base">
              <a:buNone/>
            </a:pPr>
            <a:r>
              <a:rPr lang="en-IN" dirty="0"/>
              <a:t> </a:t>
            </a:r>
          </a:p>
          <a:p>
            <a:pPr marL="0" indent="0" fontAlgn="base">
              <a:buNone/>
            </a:pPr>
            <a:r>
              <a:rPr lang="en-IN" dirty="0"/>
              <a:t>Let the new coordinates of corner C after shearing = (</a:t>
            </a:r>
            <a:r>
              <a:rPr lang="en-IN" dirty="0" smtClean="0"/>
              <a:t>X’, Y’, Z’).</a:t>
            </a:r>
            <a:endParaRPr lang="en-IN" dirty="0"/>
          </a:p>
          <a:p>
            <a:pPr marL="0" indent="0" fontAlgn="base">
              <a:buNone/>
            </a:pPr>
            <a:r>
              <a:rPr lang="en-IN" dirty="0"/>
              <a:t> </a:t>
            </a:r>
          </a:p>
          <a:p>
            <a:pPr marL="0" indent="0" fontAlgn="base">
              <a:buNone/>
            </a:pPr>
            <a:r>
              <a:rPr lang="en-IN" dirty="0"/>
              <a:t>Applying the shearing equations, we have-</a:t>
            </a:r>
          </a:p>
          <a:p>
            <a:pPr marL="0" indent="0" fontAlgn="base">
              <a:buNone/>
            </a:pPr>
            <a:r>
              <a:rPr lang="en-IN" dirty="0" smtClean="0"/>
              <a:t>X’</a:t>
            </a:r>
            <a:r>
              <a:rPr lang="en-IN" dirty="0"/>
              <a:t> = </a:t>
            </a:r>
            <a:r>
              <a:rPr lang="en-IN" dirty="0" smtClean="0"/>
              <a:t>X</a:t>
            </a:r>
            <a:r>
              <a:rPr lang="en-IN" dirty="0"/>
              <a:t> = 1</a:t>
            </a:r>
          </a:p>
          <a:p>
            <a:pPr marL="0" indent="0" fontAlgn="base">
              <a:buNone/>
            </a:pPr>
            <a:r>
              <a:rPr lang="en-IN" dirty="0" smtClean="0"/>
              <a:t>Y’</a:t>
            </a:r>
            <a:r>
              <a:rPr lang="en-IN" dirty="0"/>
              <a:t> = </a:t>
            </a:r>
            <a:r>
              <a:rPr lang="en-IN" dirty="0" smtClean="0"/>
              <a:t>Y</a:t>
            </a:r>
            <a:r>
              <a:rPr lang="en-IN" dirty="0"/>
              <a:t> + Sh</a:t>
            </a:r>
            <a:r>
              <a:rPr lang="en-IN" baseline="-25000" dirty="0"/>
              <a:t>y</a:t>
            </a:r>
            <a:r>
              <a:rPr lang="en-IN" dirty="0"/>
              <a:t> x </a:t>
            </a:r>
            <a:r>
              <a:rPr lang="en-IN" dirty="0" err="1" smtClean="0"/>
              <a:t>X</a:t>
            </a:r>
            <a:r>
              <a:rPr lang="en-IN" dirty="0"/>
              <a:t> = 1 + 2 x 1 = 3</a:t>
            </a:r>
          </a:p>
          <a:p>
            <a:pPr marL="0" indent="0" fontAlgn="base">
              <a:buNone/>
            </a:pPr>
            <a:r>
              <a:rPr lang="en-IN" dirty="0" smtClean="0"/>
              <a:t>Z’</a:t>
            </a:r>
            <a:r>
              <a:rPr lang="en-IN" dirty="0"/>
              <a:t> = </a:t>
            </a:r>
            <a:r>
              <a:rPr lang="en-IN" dirty="0" smtClean="0"/>
              <a:t>Z</a:t>
            </a:r>
            <a:r>
              <a:rPr lang="en-IN" dirty="0"/>
              <a:t> + </a:t>
            </a:r>
            <a:r>
              <a:rPr lang="en-IN" dirty="0" err="1"/>
              <a:t>Sh</a:t>
            </a:r>
            <a:r>
              <a:rPr lang="en-IN" baseline="-25000" dirty="0" err="1"/>
              <a:t>z</a:t>
            </a:r>
            <a:r>
              <a:rPr lang="en-IN" dirty="0"/>
              <a:t> x </a:t>
            </a:r>
            <a:r>
              <a:rPr lang="en-IN" dirty="0" err="1" smtClean="0"/>
              <a:t>X</a:t>
            </a:r>
            <a:r>
              <a:rPr lang="en-IN" dirty="0"/>
              <a:t> = 3 + 3 x 1 = 6</a:t>
            </a:r>
          </a:p>
          <a:p>
            <a:pPr marL="0" indent="0" fontAlgn="base">
              <a:buNone/>
            </a:pPr>
            <a:r>
              <a:rPr lang="en-IN" dirty="0"/>
              <a:t> </a:t>
            </a:r>
          </a:p>
          <a:p>
            <a:pPr marL="0" indent="0" fontAlgn="base">
              <a:buNone/>
            </a:pPr>
            <a:r>
              <a:rPr lang="en-IN" dirty="0"/>
              <a:t>Thus, New coordinates of corner C after shearing = (1, 3, 6).</a:t>
            </a:r>
          </a:p>
          <a:p>
            <a:pPr marL="0" indent="0" fontAlgn="base">
              <a:buNone/>
            </a:pPr>
            <a:r>
              <a:rPr lang="en-IN" dirty="0"/>
              <a:t>Thus, New coordinates of the triangle after shearing in X axis = A (0, 0, 0), B(1, 3, 5), C(1, 3, 6).</a:t>
            </a:r>
          </a:p>
          <a:p>
            <a:endParaRPr lang="en-IN" dirty="0"/>
          </a:p>
        </p:txBody>
      </p:sp>
    </p:spTree>
    <p:extLst>
      <p:ext uri="{BB962C8B-B14F-4D97-AF65-F5344CB8AC3E}">
        <p14:creationId xmlns="" xmlns:p14="http://schemas.microsoft.com/office/powerpoint/2010/main" val="2038423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790833" y="1863768"/>
            <a:ext cx="9852454" cy="2238675"/>
          </a:xfrm>
        </p:spPr>
        <p:txBody>
          <a:bodyPr>
            <a:normAutofit fontScale="90000"/>
          </a:bodyPr>
          <a:lstStyle/>
          <a:p>
            <a:r>
              <a:rPr lang="en-US" b="1" dirty="0"/>
              <a:t>Curve generation </a:t>
            </a:r>
            <a:r>
              <a:rPr lang="en-US" b="1" dirty="0" smtClean="0"/>
              <a:t>– Beziers Curves– B Spline Curves</a:t>
            </a:r>
            <a:endParaRPr lang="en-IN" dirty="0"/>
          </a:p>
        </p:txBody>
      </p:sp>
    </p:spTree>
    <p:extLst>
      <p:ext uri="{BB962C8B-B14F-4D97-AF65-F5344CB8AC3E}">
        <p14:creationId xmlns="" xmlns:p14="http://schemas.microsoft.com/office/powerpoint/2010/main" val="3062480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17" y="257548"/>
            <a:ext cx="11492753" cy="777875"/>
          </a:xfrm>
          <a:ln>
            <a:solidFill>
              <a:schemeClr val="tx1"/>
            </a:solidFill>
          </a:ln>
        </p:spPr>
        <p:txBody>
          <a:bodyPr>
            <a:normAutofit fontScale="90000"/>
          </a:bodyPr>
          <a:lstStyle/>
          <a:p>
            <a:r>
              <a:rPr lang="en-US" b="1" dirty="0" smtClean="0"/>
              <a:t/>
            </a:r>
            <a:br>
              <a:rPr lang="en-US" b="1" dirty="0" smtClean="0"/>
            </a:br>
            <a:r>
              <a:rPr lang="en-US" b="1" dirty="0" smtClean="0"/>
              <a:t>Types </a:t>
            </a:r>
            <a:r>
              <a:rPr lang="en-US" b="1" dirty="0"/>
              <a:t>of Curves</a:t>
            </a:r>
            <a:r>
              <a:rPr lang="en-IN" dirty="0"/>
              <a:t/>
            </a:r>
            <a:br>
              <a:rPr lang="en-IN" dirty="0"/>
            </a:br>
            <a:endParaRPr lang="en-IN" dirty="0"/>
          </a:p>
        </p:txBody>
      </p:sp>
      <p:sp>
        <p:nvSpPr>
          <p:cNvPr id="3" name="Content Placeholder 2"/>
          <p:cNvSpPr>
            <a:spLocks noGrp="1"/>
          </p:cNvSpPr>
          <p:nvPr>
            <p:ph idx="1"/>
          </p:nvPr>
        </p:nvSpPr>
        <p:spPr>
          <a:xfrm>
            <a:off x="300316" y="1354977"/>
            <a:ext cx="11492753" cy="5113057"/>
          </a:xfrm>
          <a:ln>
            <a:solidFill>
              <a:schemeClr val="tx1"/>
            </a:solidFill>
          </a:ln>
        </p:spPr>
        <p:txBody>
          <a:bodyPr>
            <a:normAutofit lnSpcReduction="10000"/>
          </a:bodyPr>
          <a:lstStyle/>
          <a:p>
            <a:pPr marL="0" indent="0">
              <a:buNone/>
            </a:pPr>
            <a:r>
              <a:rPr lang="en-US" dirty="0"/>
              <a:t>A curve is an infinitely large set of points. Each point has two neighbors except endpoints. Curves can be broadly classified into three categories − </a:t>
            </a:r>
            <a:r>
              <a:rPr lang="en-US" b="1" dirty="0"/>
              <a:t>explicit, implicit,</a:t>
            </a:r>
            <a:r>
              <a:rPr lang="en-US" dirty="0"/>
              <a:t> and </a:t>
            </a:r>
            <a:r>
              <a:rPr lang="en-US" b="1" dirty="0"/>
              <a:t>parametric curves</a:t>
            </a:r>
            <a:r>
              <a:rPr lang="en-US" dirty="0"/>
              <a:t>.</a:t>
            </a:r>
            <a:endParaRPr lang="en-IN" dirty="0"/>
          </a:p>
          <a:p>
            <a:pPr marL="514350" indent="-514350">
              <a:buFont typeface="+mj-lt"/>
              <a:buAutoNum type="arabicPeriod"/>
            </a:pPr>
            <a:r>
              <a:rPr lang="en-US" b="1" u="sng" dirty="0"/>
              <a:t>Implicit Curves</a:t>
            </a:r>
            <a:endParaRPr lang="en-IN" u="sng" dirty="0"/>
          </a:p>
          <a:p>
            <a:pPr marL="989013" indent="-273050"/>
            <a:r>
              <a:rPr lang="en-US" dirty="0"/>
              <a:t>Implicit curve representations define the set of points on a curve by employing a procedure that can test to see if a point in on the curve. Usually, an implicit curve is defined by an implicit function of the form −</a:t>
            </a:r>
            <a:endParaRPr lang="en-IN" dirty="0"/>
          </a:p>
          <a:p>
            <a:pPr marL="989013" indent="-273050"/>
            <a:r>
              <a:rPr lang="en-US" dirty="0"/>
              <a:t>f(x, y) = 0</a:t>
            </a:r>
            <a:endParaRPr lang="en-IN" dirty="0"/>
          </a:p>
          <a:p>
            <a:pPr marL="989013" indent="-273050"/>
            <a:r>
              <a:rPr lang="en-US" dirty="0"/>
              <a:t>It can represent multivalued curves (multiple y values for an x value). A common example is the circle, whose implicit representation is</a:t>
            </a:r>
            <a:endParaRPr lang="en-IN" dirty="0"/>
          </a:p>
          <a:p>
            <a:pPr marL="989013" indent="-273050"/>
            <a:r>
              <a:rPr lang="en-US" b="1" dirty="0"/>
              <a:t>x</a:t>
            </a:r>
            <a:r>
              <a:rPr lang="en-US" b="1" baseline="30000" dirty="0"/>
              <a:t>2</a:t>
            </a:r>
            <a:r>
              <a:rPr lang="en-US" b="1" dirty="0"/>
              <a:t> + y</a:t>
            </a:r>
            <a:r>
              <a:rPr lang="en-US" b="1" baseline="30000" dirty="0"/>
              <a:t>2</a:t>
            </a:r>
            <a:r>
              <a:rPr lang="en-US" b="1" dirty="0"/>
              <a:t> - R</a:t>
            </a:r>
            <a:r>
              <a:rPr lang="en-US" b="1" baseline="30000" dirty="0"/>
              <a:t>2</a:t>
            </a:r>
            <a:r>
              <a:rPr lang="en-US" b="1" dirty="0"/>
              <a:t> = 0</a:t>
            </a:r>
            <a:endParaRPr lang="en-IN" dirty="0"/>
          </a:p>
          <a:p>
            <a:endParaRPr lang="en-IN" dirty="0"/>
          </a:p>
        </p:txBody>
      </p:sp>
    </p:spTree>
    <p:extLst>
      <p:ext uri="{BB962C8B-B14F-4D97-AF65-F5344CB8AC3E}">
        <p14:creationId xmlns="" xmlns:p14="http://schemas.microsoft.com/office/powerpoint/2010/main" val="36324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8" y="203760"/>
            <a:ext cx="11855823" cy="845111"/>
          </a:xfrm>
          <a:ln>
            <a:solidFill>
              <a:schemeClr val="tx1"/>
            </a:solidFill>
          </a:ln>
        </p:spPr>
        <p:txBody>
          <a:bodyPr/>
          <a:lstStyle/>
          <a:p>
            <a:r>
              <a:rPr lang="en-US" b="1" dirty="0"/>
              <a:t>Types of Curves</a:t>
            </a:r>
            <a:endParaRPr lang="en-IN" dirty="0"/>
          </a:p>
        </p:txBody>
      </p:sp>
      <p:sp>
        <p:nvSpPr>
          <p:cNvPr id="3" name="Content Placeholder 2"/>
          <p:cNvSpPr>
            <a:spLocks noGrp="1"/>
          </p:cNvSpPr>
          <p:nvPr>
            <p:ph idx="1"/>
          </p:nvPr>
        </p:nvSpPr>
        <p:spPr>
          <a:xfrm>
            <a:off x="112057" y="1394853"/>
            <a:ext cx="11855823" cy="5140418"/>
          </a:xfrm>
          <a:ln>
            <a:solidFill>
              <a:schemeClr val="tx1"/>
            </a:solidFill>
          </a:ln>
        </p:spPr>
        <p:txBody>
          <a:bodyPr>
            <a:normAutofit fontScale="92500" lnSpcReduction="20000"/>
          </a:bodyPr>
          <a:lstStyle/>
          <a:p>
            <a:pPr marL="0" indent="0">
              <a:buNone/>
            </a:pPr>
            <a:r>
              <a:rPr lang="en-US" sz="3100" b="1" dirty="0" smtClean="0"/>
              <a:t>2.   </a:t>
            </a:r>
            <a:r>
              <a:rPr lang="en-US" sz="3100" b="1" u="sng" dirty="0" smtClean="0"/>
              <a:t>Explicit </a:t>
            </a:r>
            <a:r>
              <a:rPr lang="en-US" sz="3100" b="1" u="sng" dirty="0"/>
              <a:t>Curves</a:t>
            </a:r>
            <a:endParaRPr lang="en-IN" sz="3100" b="1" u="sng" dirty="0"/>
          </a:p>
          <a:p>
            <a:pPr marL="815975" indent="-273050"/>
            <a:r>
              <a:rPr lang="en-US" dirty="0"/>
              <a:t>A mathematical function y = f(x) can be plotted as a curve. Such a function is the explicit representation of the curve. The explicit representation is not general, since it cannot represent vertical lines and is also single-valued. For each value of x, only a single value of y is normally computed by the function.</a:t>
            </a:r>
            <a:endParaRPr lang="en-IN" dirty="0"/>
          </a:p>
          <a:p>
            <a:pPr marL="0" indent="0">
              <a:buNone/>
            </a:pPr>
            <a:r>
              <a:rPr lang="en-US" b="1" dirty="0" smtClean="0"/>
              <a:t>3.  </a:t>
            </a:r>
            <a:r>
              <a:rPr lang="en-US" b="1" u="sng" dirty="0" smtClean="0"/>
              <a:t> Parametric </a:t>
            </a:r>
            <a:r>
              <a:rPr lang="en-US" b="1" u="sng" dirty="0"/>
              <a:t>Curves</a:t>
            </a:r>
            <a:endParaRPr lang="en-IN" u="sng" dirty="0"/>
          </a:p>
          <a:p>
            <a:pPr marL="815975" indent="-273050"/>
            <a:r>
              <a:rPr lang="en-US" dirty="0"/>
              <a:t>Curves having parametric form are called parametric curves. The explicit and implicit curve representations can be used only when the function is known. In practice the parametric curves are used. A two-dimensional parametric curve has the following form −</a:t>
            </a:r>
            <a:endParaRPr lang="en-IN" dirty="0"/>
          </a:p>
          <a:p>
            <a:pPr marL="815975" indent="-273050">
              <a:buNone/>
            </a:pPr>
            <a:r>
              <a:rPr lang="en-US" dirty="0" smtClean="0"/>
              <a:t>                            P(t</a:t>
            </a:r>
            <a:r>
              <a:rPr lang="en-US" dirty="0"/>
              <a:t>) = f(t), g(t) or P(t) = x(t), y(t)</a:t>
            </a:r>
            <a:endParaRPr lang="en-IN" dirty="0"/>
          </a:p>
          <a:p>
            <a:pPr marL="815975" indent="-273050"/>
            <a:r>
              <a:rPr lang="en-US" dirty="0"/>
              <a:t>The functions f and g become the (x, y) coordinates of any point on the curve, and the points are obtained when the parameter t is varied over a certain interval [a, b], normally [0, 1].</a:t>
            </a:r>
            <a:endParaRPr lang="en-IN" dirty="0"/>
          </a:p>
          <a:p>
            <a:endParaRPr lang="en-IN" dirty="0"/>
          </a:p>
        </p:txBody>
      </p:sp>
    </p:spTree>
    <p:extLst>
      <p:ext uri="{BB962C8B-B14F-4D97-AF65-F5344CB8AC3E}">
        <p14:creationId xmlns="" xmlns:p14="http://schemas.microsoft.com/office/powerpoint/2010/main" val="1557894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0" y="233082"/>
            <a:ext cx="11528612" cy="531346"/>
          </a:xfrm>
          <a:ln>
            <a:solidFill>
              <a:schemeClr val="tx1"/>
            </a:solidFill>
          </a:ln>
        </p:spPr>
        <p:txBody>
          <a:bodyPr>
            <a:normAutofit fontScale="90000"/>
          </a:bodyPr>
          <a:lstStyle/>
          <a:p>
            <a:r>
              <a:rPr lang="en-US" b="1" dirty="0" smtClean="0"/>
              <a:t>Types of Curves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86869" y="914400"/>
            <a:ext cx="11492753" cy="5593976"/>
          </a:xfrm>
          <a:prstGeom prst="rect">
            <a:avLst/>
          </a:prstGeom>
          <a:noFill/>
          <a:ln w="9525">
            <a:solidFill>
              <a:schemeClr val="tx1"/>
            </a:solid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176866"/>
            <a:ext cx="11654118" cy="656851"/>
          </a:xfrm>
          <a:ln>
            <a:solidFill>
              <a:schemeClr val="tx1"/>
            </a:solidFill>
          </a:ln>
        </p:spPr>
        <p:txBody>
          <a:bodyPr>
            <a:normAutofit fontScale="90000"/>
          </a:bodyPr>
          <a:lstStyle/>
          <a:p>
            <a:r>
              <a:rPr lang="en-US" dirty="0" smtClean="0"/>
              <a:t>BEZIER CURVES</a:t>
            </a:r>
            <a:endParaRPr lang="en-IN" dirty="0"/>
          </a:p>
        </p:txBody>
      </p:sp>
      <p:pic>
        <p:nvPicPr>
          <p:cNvPr id="7" name="Content Placeholder 6"/>
          <p:cNvPicPr>
            <a:picLocks noGrp="1" noChangeAspect="1"/>
          </p:cNvPicPr>
          <p:nvPr>
            <p:ph idx="1"/>
          </p:nvPr>
        </p:nvPicPr>
        <p:blipFill>
          <a:blip r:embed="rId2"/>
          <a:stretch>
            <a:fillRect/>
          </a:stretch>
        </p:blipFill>
        <p:spPr>
          <a:xfrm>
            <a:off x="152400" y="1075765"/>
            <a:ext cx="11654118" cy="5419164"/>
          </a:xfrm>
          <a:prstGeom prst="rect">
            <a:avLst/>
          </a:prstGeom>
          <a:ln>
            <a:solidFill>
              <a:schemeClr val="tx1"/>
            </a:solidFill>
          </a:ln>
        </p:spPr>
      </p:pic>
    </p:spTree>
    <p:extLst>
      <p:ext uri="{BB962C8B-B14F-4D97-AF65-F5344CB8AC3E}">
        <p14:creationId xmlns="" xmlns:p14="http://schemas.microsoft.com/office/powerpoint/2010/main" val="253133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2" y="153614"/>
            <a:ext cx="11739281" cy="680104"/>
          </a:xfrm>
          <a:ln>
            <a:solidFill>
              <a:schemeClr val="tx1"/>
            </a:solidFill>
          </a:ln>
        </p:spPr>
        <p:txBody>
          <a:bodyPr>
            <a:normAutofit fontScale="90000"/>
          </a:bodyPr>
          <a:lstStyle/>
          <a:p>
            <a:r>
              <a:rPr lang="en-US" dirty="0"/>
              <a:t>BEZIER CURVES</a:t>
            </a:r>
            <a:endParaRPr lang="en-IN" dirty="0"/>
          </a:p>
        </p:txBody>
      </p:sp>
      <p:pic>
        <p:nvPicPr>
          <p:cNvPr id="4" name="Content Placeholder 3"/>
          <p:cNvPicPr>
            <a:picLocks noGrp="1" noChangeAspect="1"/>
          </p:cNvPicPr>
          <p:nvPr>
            <p:ph idx="1"/>
          </p:nvPr>
        </p:nvPicPr>
        <p:blipFill>
          <a:blip r:embed="rId2"/>
          <a:stretch>
            <a:fillRect/>
          </a:stretch>
        </p:blipFill>
        <p:spPr>
          <a:xfrm>
            <a:off x="215153" y="833718"/>
            <a:ext cx="11739281" cy="5741893"/>
          </a:xfrm>
          <a:prstGeom prst="rect">
            <a:avLst/>
          </a:prstGeom>
        </p:spPr>
      </p:pic>
    </p:spTree>
    <p:extLst>
      <p:ext uri="{BB962C8B-B14F-4D97-AF65-F5344CB8AC3E}">
        <p14:creationId xmlns="" xmlns:p14="http://schemas.microsoft.com/office/powerpoint/2010/main" val="1974384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Syllabus</a:t>
            </a:r>
            <a:endParaRPr lang="en-US" dirty="0"/>
          </a:p>
        </p:txBody>
      </p:sp>
      <p:pic>
        <p:nvPicPr>
          <p:cNvPr id="4" name="Content Placeholder 3"/>
          <p:cNvPicPr>
            <a:picLocks noGrp="1" noChangeAspect="1"/>
          </p:cNvPicPr>
          <p:nvPr>
            <p:ph idx="1"/>
          </p:nvPr>
        </p:nvPicPr>
        <p:blipFill>
          <a:blip r:embed="rId2"/>
          <a:stretch>
            <a:fillRect/>
          </a:stretch>
        </p:blipFill>
        <p:spPr>
          <a:xfrm>
            <a:off x="2248984" y="1825625"/>
            <a:ext cx="7694032" cy="4351338"/>
          </a:xfrm>
          <a:prstGeom prst="rect">
            <a:avLst/>
          </a:prstGeom>
          <a:ln>
            <a:solidFill>
              <a:srgbClr val="C00000"/>
            </a:solidFill>
          </a:ln>
        </p:spPr>
      </p:pic>
      <p:sp>
        <p:nvSpPr>
          <p:cNvPr id="3" name="Date Placeholder 2"/>
          <p:cNvSpPr>
            <a:spLocks noGrp="1"/>
          </p:cNvSpPr>
          <p:nvPr>
            <p:ph type="dt" sz="half" idx="10"/>
          </p:nvPr>
        </p:nvSpPr>
        <p:spPr/>
        <p:txBody>
          <a:bodyPr/>
          <a:lstStyle/>
          <a:p>
            <a:fld id="{6AA4D3FD-FB0B-4FD5-A544-EB947A8B2DB9}" type="datetime1">
              <a:rPr lang="en-US" smtClean="0"/>
              <a:pPr/>
              <a:t>10/7/2020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a:t>
            </a:fld>
            <a:endParaRPr lang="en-US"/>
          </a:p>
        </p:txBody>
      </p:sp>
    </p:spTree>
    <p:extLst>
      <p:ext uri="{BB962C8B-B14F-4D97-AF65-F5344CB8AC3E}">
        <p14:creationId xmlns="" xmlns:p14="http://schemas.microsoft.com/office/powerpoint/2010/main" val="1312469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5494" y="215152"/>
            <a:ext cx="11658600" cy="6521823"/>
          </a:xfrm>
          <a:prstGeom prst="rect">
            <a:avLst/>
          </a:prstGeom>
        </p:spPr>
      </p:pic>
    </p:spTree>
    <p:extLst>
      <p:ext uri="{BB962C8B-B14F-4D97-AF65-F5344CB8AC3E}">
        <p14:creationId xmlns="" xmlns:p14="http://schemas.microsoft.com/office/powerpoint/2010/main" val="450490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726141" y="365125"/>
            <a:ext cx="10945906" cy="5811838"/>
          </a:xfrm>
          <a:prstGeom prst="rect">
            <a:avLst/>
          </a:prstGeom>
        </p:spPr>
      </p:pic>
    </p:spTree>
    <p:extLst>
      <p:ext uri="{BB962C8B-B14F-4D97-AF65-F5344CB8AC3E}">
        <p14:creationId xmlns="" xmlns:p14="http://schemas.microsoft.com/office/powerpoint/2010/main" val="26932892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3760"/>
            <a:ext cx="11304494" cy="1396439"/>
          </a:xfrm>
          <a:ln>
            <a:solidFill>
              <a:schemeClr val="tx1"/>
            </a:solidFill>
          </a:ln>
        </p:spPr>
        <p:txBody>
          <a:bodyPr>
            <a:normAutofit fontScale="90000"/>
          </a:bodyPr>
          <a:lstStyle/>
          <a:p>
            <a:r>
              <a:rPr lang="en-IN" b="1" u="sng" dirty="0" smtClean="0"/>
              <a:t/>
            </a:r>
            <a:br>
              <a:rPr lang="en-IN" b="1" u="sng" dirty="0" smtClean="0"/>
            </a:br>
            <a:r>
              <a:rPr lang="en-IN" b="1" u="sng" dirty="0" smtClean="0"/>
              <a:t>Bezier </a:t>
            </a:r>
            <a:r>
              <a:rPr lang="en-IN" b="1" u="sng" dirty="0"/>
              <a:t>Curve</a:t>
            </a:r>
            <a:r>
              <a:rPr lang="en-IN" b="1" dirty="0"/>
              <a:t/>
            </a:r>
            <a:br>
              <a:rPr lang="en-IN" b="1" dirty="0"/>
            </a:br>
            <a:endParaRPr lang="en-IN" dirty="0"/>
          </a:p>
        </p:txBody>
      </p:sp>
      <p:sp>
        <p:nvSpPr>
          <p:cNvPr id="3" name="Content Placeholder 2"/>
          <p:cNvSpPr>
            <a:spLocks noGrp="1"/>
          </p:cNvSpPr>
          <p:nvPr>
            <p:ph idx="1"/>
          </p:nvPr>
        </p:nvSpPr>
        <p:spPr>
          <a:xfrm>
            <a:off x="381000" y="1825625"/>
            <a:ext cx="11304494" cy="4351338"/>
          </a:xfrm>
          <a:ln>
            <a:solidFill>
              <a:schemeClr val="tx1"/>
            </a:solidFill>
          </a:ln>
        </p:spPr>
        <p:txBody>
          <a:bodyPr/>
          <a:lstStyle/>
          <a:p>
            <a:pPr marL="0" indent="0">
              <a:buNone/>
            </a:pPr>
            <a:r>
              <a:rPr lang="en-IN" dirty="0"/>
              <a:t>The concept of </a:t>
            </a:r>
            <a:r>
              <a:rPr lang="en-IN" dirty="0" err="1"/>
              <a:t>bezier</a:t>
            </a:r>
            <a:r>
              <a:rPr lang="en-IN" dirty="0"/>
              <a:t> curves was given by Pierre Bezier.</a:t>
            </a:r>
          </a:p>
          <a:p>
            <a:pPr marL="0" indent="0">
              <a:buNone/>
            </a:pPr>
            <a:endParaRPr lang="en-IN" dirty="0" smtClean="0"/>
          </a:p>
          <a:p>
            <a:pPr marL="0" indent="0">
              <a:buNone/>
            </a:pPr>
            <a:r>
              <a:rPr lang="en-IN" dirty="0" smtClean="0"/>
              <a:t>Bezier </a:t>
            </a:r>
            <a:r>
              <a:rPr lang="en-IN" dirty="0"/>
              <a:t>Curve may be defined </a:t>
            </a:r>
            <a:r>
              <a:rPr lang="en-IN" dirty="0" smtClean="0"/>
              <a:t>as-</a:t>
            </a:r>
          </a:p>
          <a:p>
            <a:pPr marL="617538" fontAlgn="base"/>
            <a:r>
              <a:rPr lang="en-IN" dirty="0"/>
              <a:t>Bezier </a:t>
            </a:r>
            <a:r>
              <a:rPr lang="en-IN" dirty="0" smtClean="0"/>
              <a:t>are </a:t>
            </a:r>
            <a:r>
              <a:rPr lang="en-IN" dirty="0"/>
              <a:t>ends of the curve.</a:t>
            </a:r>
          </a:p>
          <a:p>
            <a:pPr marL="617538" fontAlgn="base"/>
            <a:r>
              <a:rPr lang="en-IN" dirty="0" smtClean="0"/>
              <a:t>Other Curve </a:t>
            </a:r>
            <a:r>
              <a:rPr lang="en-IN" dirty="0"/>
              <a:t>is parametric curve defined by a set of control points.</a:t>
            </a:r>
          </a:p>
          <a:p>
            <a:pPr marL="617538" fontAlgn="base"/>
            <a:r>
              <a:rPr lang="en-IN" dirty="0"/>
              <a:t>Two points </a:t>
            </a:r>
            <a:r>
              <a:rPr lang="en-IN" dirty="0" smtClean="0"/>
              <a:t> </a:t>
            </a:r>
            <a:r>
              <a:rPr lang="en-IN" dirty="0"/>
              <a:t>points determine the shape of the curve.</a:t>
            </a:r>
          </a:p>
          <a:p>
            <a:pPr fontAlgn="base"/>
            <a:endParaRPr lang="en-IN" dirty="0"/>
          </a:p>
          <a:p>
            <a:endParaRPr lang="en-IN" dirty="0"/>
          </a:p>
        </p:txBody>
      </p:sp>
    </p:spTree>
    <p:extLst>
      <p:ext uri="{BB962C8B-B14F-4D97-AF65-F5344CB8AC3E}">
        <p14:creationId xmlns="" xmlns:p14="http://schemas.microsoft.com/office/powerpoint/2010/main" val="2977136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362" y="70967"/>
            <a:ext cx="11971638" cy="942288"/>
          </a:xfrm>
          <a:ln>
            <a:solidFill>
              <a:schemeClr val="tx1"/>
            </a:solidFill>
          </a:ln>
        </p:spPr>
        <p:txBody>
          <a:bodyPr/>
          <a:lstStyle/>
          <a:p>
            <a:r>
              <a:rPr lang="en-US" dirty="0" smtClean="0"/>
              <a:t>Example of a Bezier Curve</a:t>
            </a:r>
            <a:endParaRPr lang="en-IN" dirty="0"/>
          </a:p>
        </p:txBody>
      </p:sp>
      <p:pic>
        <p:nvPicPr>
          <p:cNvPr id="4" name="Content Placeholder 3"/>
          <p:cNvPicPr>
            <a:picLocks noGrp="1" noChangeAspect="1"/>
          </p:cNvPicPr>
          <p:nvPr>
            <p:ph sz="half" idx="1"/>
          </p:nvPr>
        </p:nvPicPr>
        <p:blipFill>
          <a:blip r:embed="rId2"/>
          <a:stretch>
            <a:fillRect/>
          </a:stretch>
        </p:blipFill>
        <p:spPr>
          <a:xfrm>
            <a:off x="220362" y="1419440"/>
            <a:ext cx="5799438" cy="5163708"/>
          </a:xfrm>
          <a:prstGeom prst="rect">
            <a:avLst/>
          </a:prstGeom>
          <a:ln>
            <a:solidFill>
              <a:schemeClr val="tx1"/>
            </a:solidFill>
          </a:ln>
        </p:spPr>
      </p:pic>
      <p:sp>
        <p:nvSpPr>
          <p:cNvPr id="6" name="Content Placeholder 5"/>
          <p:cNvSpPr>
            <a:spLocks noGrp="1"/>
          </p:cNvSpPr>
          <p:nvPr>
            <p:ph sz="half" idx="2"/>
          </p:nvPr>
        </p:nvSpPr>
        <p:spPr>
          <a:xfrm>
            <a:off x="6400800" y="1419440"/>
            <a:ext cx="5546124" cy="5163708"/>
          </a:xfrm>
          <a:ln>
            <a:solidFill>
              <a:schemeClr val="tx1"/>
            </a:solidFill>
          </a:ln>
        </p:spPr>
        <p:txBody>
          <a:bodyPr/>
          <a:lstStyle/>
          <a:p>
            <a:pPr fontAlgn="base"/>
            <a:r>
              <a:rPr lang="en-IN" dirty="0"/>
              <a:t>Here,</a:t>
            </a:r>
          </a:p>
          <a:p>
            <a:pPr fontAlgn="base"/>
            <a:r>
              <a:rPr lang="en-IN" dirty="0"/>
              <a:t>This </a:t>
            </a:r>
            <a:r>
              <a:rPr lang="en-IN" dirty="0" err="1"/>
              <a:t>bezier</a:t>
            </a:r>
            <a:r>
              <a:rPr lang="en-IN" dirty="0"/>
              <a:t> curve is defined by a set of control points b</a:t>
            </a:r>
            <a:r>
              <a:rPr lang="en-IN" baseline="-25000" dirty="0"/>
              <a:t>0</a:t>
            </a:r>
            <a:r>
              <a:rPr lang="en-IN" dirty="0"/>
              <a:t>, b</a:t>
            </a:r>
            <a:r>
              <a:rPr lang="en-IN" baseline="-25000" dirty="0"/>
              <a:t>1</a:t>
            </a:r>
            <a:r>
              <a:rPr lang="en-IN" dirty="0"/>
              <a:t>, b</a:t>
            </a:r>
            <a:r>
              <a:rPr lang="en-IN" baseline="-25000" dirty="0"/>
              <a:t>2</a:t>
            </a:r>
            <a:r>
              <a:rPr lang="en-IN" dirty="0"/>
              <a:t> and b</a:t>
            </a:r>
            <a:r>
              <a:rPr lang="en-IN" baseline="-25000" dirty="0"/>
              <a:t>3</a:t>
            </a:r>
            <a:r>
              <a:rPr lang="en-IN" dirty="0"/>
              <a:t>.</a:t>
            </a:r>
          </a:p>
          <a:p>
            <a:pPr fontAlgn="base"/>
            <a:r>
              <a:rPr lang="en-IN" dirty="0"/>
              <a:t>Points b</a:t>
            </a:r>
            <a:r>
              <a:rPr lang="en-IN" baseline="-25000" dirty="0"/>
              <a:t>0</a:t>
            </a:r>
            <a:r>
              <a:rPr lang="en-IN" dirty="0"/>
              <a:t> and b</a:t>
            </a:r>
            <a:r>
              <a:rPr lang="en-IN" baseline="-25000" dirty="0"/>
              <a:t>3</a:t>
            </a:r>
            <a:r>
              <a:rPr lang="en-IN" dirty="0"/>
              <a:t> are ends of the curve.</a:t>
            </a:r>
          </a:p>
          <a:p>
            <a:pPr fontAlgn="base"/>
            <a:r>
              <a:rPr lang="en-IN" dirty="0"/>
              <a:t>Points b</a:t>
            </a:r>
            <a:r>
              <a:rPr lang="en-IN" baseline="-25000" dirty="0"/>
              <a:t>1</a:t>
            </a:r>
            <a:r>
              <a:rPr lang="en-IN" dirty="0"/>
              <a:t> and b</a:t>
            </a:r>
            <a:r>
              <a:rPr lang="en-IN" baseline="-25000" dirty="0"/>
              <a:t>2</a:t>
            </a:r>
            <a:r>
              <a:rPr lang="en-IN" dirty="0"/>
              <a:t> determine the shape of the curve.</a:t>
            </a:r>
          </a:p>
          <a:p>
            <a:endParaRPr lang="en-IN" dirty="0"/>
          </a:p>
        </p:txBody>
      </p:sp>
    </p:spTree>
    <p:extLst>
      <p:ext uri="{BB962C8B-B14F-4D97-AF65-F5344CB8AC3E}">
        <p14:creationId xmlns="" xmlns:p14="http://schemas.microsoft.com/office/powerpoint/2010/main" val="1748363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8643" y="101782"/>
            <a:ext cx="11567984" cy="723869"/>
          </a:xfrm>
          <a:ln>
            <a:solidFill>
              <a:schemeClr val="tx1"/>
            </a:solidFill>
          </a:ln>
        </p:spPr>
        <p:txBody>
          <a:bodyPr>
            <a:normAutofit fontScale="90000"/>
          </a:bodyPr>
          <a:lstStyle/>
          <a:p>
            <a:r>
              <a:rPr lang="en-IN" b="1" u="sng" dirty="0" smtClean="0"/>
              <a:t/>
            </a:r>
            <a:br>
              <a:rPr lang="en-IN" b="1" u="sng" dirty="0" smtClean="0"/>
            </a:br>
            <a:r>
              <a:rPr lang="en-IN" b="1" u="sng" dirty="0" smtClean="0"/>
              <a:t>Bezier </a:t>
            </a:r>
            <a:r>
              <a:rPr lang="en-IN" b="1" u="sng" dirty="0"/>
              <a:t>Curve Properties</a:t>
            </a:r>
            <a:r>
              <a:rPr lang="en-IN" b="1" dirty="0"/>
              <a:t/>
            </a:r>
            <a:br>
              <a:rPr lang="en-IN" b="1" dirty="0"/>
            </a:br>
            <a:endParaRPr lang="en-IN" dirty="0"/>
          </a:p>
        </p:txBody>
      </p:sp>
      <p:sp>
        <p:nvSpPr>
          <p:cNvPr id="6" name="Content Placeholder 5"/>
          <p:cNvSpPr>
            <a:spLocks noGrp="1"/>
          </p:cNvSpPr>
          <p:nvPr>
            <p:ph sz="half" idx="1"/>
          </p:nvPr>
        </p:nvSpPr>
        <p:spPr>
          <a:xfrm>
            <a:off x="368642" y="1098915"/>
            <a:ext cx="5548063" cy="5351312"/>
          </a:xfrm>
          <a:ln>
            <a:solidFill>
              <a:schemeClr val="tx1"/>
            </a:solidFill>
          </a:ln>
        </p:spPr>
        <p:txBody>
          <a:bodyPr>
            <a:normAutofit/>
          </a:bodyPr>
          <a:lstStyle/>
          <a:p>
            <a:r>
              <a:rPr lang="en-IN" dirty="0"/>
              <a:t>Bezier curve is always contained within a polygon called as convex hull of its control points</a:t>
            </a:r>
            <a:r>
              <a:rPr lang="en-IN" dirty="0" smtClean="0"/>
              <a:t>.</a:t>
            </a:r>
          </a:p>
          <a:p>
            <a:endParaRPr lang="en-IN" dirty="0"/>
          </a:p>
        </p:txBody>
      </p:sp>
      <p:sp>
        <p:nvSpPr>
          <p:cNvPr id="8" name="Content Placeholder 7"/>
          <p:cNvSpPr>
            <a:spLocks noGrp="1"/>
          </p:cNvSpPr>
          <p:nvPr>
            <p:ph sz="half" idx="2"/>
          </p:nvPr>
        </p:nvSpPr>
        <p:spPr>
          <a:xfrm>
            <a:off x="6172200" y="1098914"/>
            <a:ext cx="6019800" cy="5351312"/>
          </a:xfrm>
          <a:ln>
            <a:solidFill>
              <a:schemeClr val="tx1"/>
            </a:solidFill>
          </a:ln>
        </p:spPr>
        <p:txBody>
          <a:bodyPr>
            <a:normAutofit/>
          </a:bodyPr>
          <a:lstStyle/>
          <a:p>
            <a:pPr fontAlgn="base"/>
            <a:r>
              <a:rPr lang="en-IN" dirty="0"/>
              <a:t>Bezier curve generally follows the shape of its defining polygon.</a:t>
            </a:r>
          </a:p>
          <a:p>
            <a:pPr fontAlgn="base"/>
            <a:r>
              <a:rPr lang="en-IN" dirty="0"/>
              <a:t>The first and last points of the curve are coincident with the first and last points of the defining polygon.</a:t>
            </a:r>
          </a:p>
          <a:p>
            <a:pPr fontAlgn="base"/>
            <a:r>
              <a:rPr lang="en-IN" dirty="0"/>
              <a:t>The degree of the polynomial defining the curve segment is one less than the total number of control points.</a:t>
            </a:r>
          </a:p>
          <a:p>
            <a:pPr marL="0" indent="0" fontAlgn="base">
              <a:buNone/>
            </a:pPr>
            <a:r>
              <a:rPr lang="en-IN" dirty="0" smtClean="0"/>
              <a:t> </a:t>
            </a:r>
            <a:r>
              <a:rPr lang="en-IN" dirty="0"/>
              <a:t> </a:t>
            </a:r>
            <a:r>
              <a:rPr lang="en-IN" b="1" dirty="0" smtClean="0"/>
              <a:t>Degree </a:t>
            </a:r>
            <a:r>
              <a:rPr lang="en-IN" b="1" dirty="0"/>
              <a:t>= </a:t>
            </a:r>
            <a:r>
              <a:rPr lang="en-IN" b="1" dirty="0" err="1" smtClean="0"/>
              <a:t>Num</a:t>
            </a:r>
            <a:r>
              <a:rPr lang="en-IN" b="1" dirty="0" smtClean="0"/>
              <a:t> </a:t>
            </a:r>
            <a:r>
              <a:rPr lang="en-IN" b="1" dirty="0"/>
              <a:t>of Control Points – 1</a:t>
            </a:r>
            <a:endParaRPr lang="en-IN" dirty="0"/>
          </a:p>
          <a:p>
            <a:pPr marL="0" indent="0">
              <a:buNone/>
            </a:pPr>
            <a:endParaRPr lang="en-IN" dirty="0"/>
          </a:p>
        </p:txBody>
      </p:sp>
      <p:pic>
        <p:nvPicPr>
          <p:cNvPr id="7" name="Picture 6"/>
          <p:cNvPicPr>
            <a:picLocks noChangeAspect="1"/>
          </p:cNvPicPr>
          <p:nvPr/>
        </p:nvPicPr>
        <p:blipFill>
          <a:blip r:embed="rId2"/>
          <a:stretch>
            <a:fillRect/>
          </a:stretch>
        </p:blipFill>
        <p:spPr>
          <a:xfrm>
            <a:off x="692493" y="2898325"/>
            <a:ext cx="4533900" cy="3095625"/>
          </a:xfrm>
          <a:prstGeom prst="rect">
            <a:avLst/>
          </a:prstGeom>
        </p:spPr>
      </p:pic>
    </p:spTree>
    <p:extLst>
      <p:ext uri="{BB962C8B-B14F-4D97-AF65-F5344CB8AC3E}">
        <p14:creationId xmlns="" xmlns:p14="http://schemas.microsoft.com/office/powerpoint/2010/main" val="14296070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470647" y="134471"/>
            <a:ext cx="11093823" cy="6042492"/>
          </a:xfrm>
          <a:prstGeom prst="rect">
            <a:avLst/>
          </a:prstGeom>
          <a:ln>
            <a:solidFill>
              <a:schemeClr val="tx1"/>
            </a:solidFill>
          </a:ln>
        </p:spPr>
      </p:pic>
    </p:spTree>
    <p:extLst>
      <p:ext uri="{BB962C8B-B14F-4D97-AF65-F5344CB8AC3E}">
        <p14:creationId xmlns="" xmlns:p14="http://schemas.microsoft.com/office/powerpoint/2010/main" val="317846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470648" y="365125"/>
            <a:ext cx="11295528" cy="5811838"/>
          </a:xfrm>
          <a:prstGeom prst="rect">
            <a:avLst/>
          </a:prstGeom>
        </p:spPr>
      </p:pic>
    </p:spTree>
    <p:extLst>
      <p:ext uri="{BB962C8B-B14F-4D97-AF65-F5344CB8AC3E}">
        <p14:creationId xmlns="" xmlns:p14="http://schemas.microsoft.com/office/powerpoint/2010/main" val="39146320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4" name="Content Placeholder 3"/>
          <p:cNvPicPr>
            <a:picLocks noGrp="1" noChangeAspect="1"/>
          </p:cNvPicPr>
          <p:nvPr>
            <p:ph sz="half" idx="1"/>
          </p:nvPr>
        </p:nvPicPr>
        <p:blipFill>
          <a:blip r:embed="rId2"/>
          <a:stretch>
            <a:fillRect/>
          </a:stretch>
        </p:blipFill>
        <p:spPr>
          <a:xfrm>
            <a:off x="517432" y="122657"/>
            <a:ext cx="5254159" cy="3400425"/>
          </a:xfrm>
          <a:prstGeom prst="rect">
            <a:avLst/>
          </a:prstGeom>
          <a:ln>
            <a:solidFill>
              <a:schemeClr val="tx1"/>
            </a:solidFill>
          </a:ln>
        </p:spPr>
      </p:pic>
      <p:pic>
        <p:nvPicPr>
          <p:cNvPr id="7" name="Content Placeholder 6"/>
          <p:cNvPicPr>
            <a:picLocks noGrp="1" noChangeAspect="1"/>
          </p:cNvPicPr>
          <p:nvPr>
            <p:ph sz="half" idx="2"/>
          </p:nvPr>
        </p:nvPicPr>
        <p:blipFill>
          <a:blip r:embed="rId3"/>
          <a:stretch>
            <a:fillRect/>
          </a:stretch>
        </p:blipFill>
        <p:spPr>
          <a:xfrm>
            <a:off x="517432" y="3856038"/>
            <a:ext cx="5130333" cy="2746468"/>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5930154" y="122657"/>
            <a:ext cx="5744414" cy="3185319"/>
          </a:xfrm>
          <a:prstGeom prst="rect">
            <a:avLst/>
          </a:prstGeom>
          <a:ln>
            <a:solidFill>
              <a:schemeClr val="tx1"/>
            </a:solidFill>
          </a:ln>
        </p:spPr>
      </p:pic>
      <p:pic>
        <p:nvPicPr>
          <p:cNvPr id="9" name="Picture 8"/>
          <p:cNvPicPr>
            <a:picLocks noChangeAspect="1"/>
          </p:cNvPicPr>
          <p:nvPr/>
        </p:nvPicPr>
        <p:blipFill>
          <a:blip r:embed="rId5"/>
          <a:stretch>
            <a:fillRect/>
          </a:stretch>
        </p:blipFill>
        <p:spPr>
          <a:xfrm>
            <a:off x="5930154" y="3523082"/>
            <a:ext cx="5744414" cy="3079424"/>
          </a:xfrm>
          <a:prstGeom prst="rect">
            <a:avLst/>
          </a:prstGeom>
          <a:ln>
            <a:solidFill>
              <a:schemeClr val="tx1"/>
            </a:solidFill>
          </a:ln>
        </p:spPr>
      </p:pic>
    </p:spTree>
    <p:extLst>
      <p:ext uri="{BB962C8B-B14F-4D97-AF65-F5344CB8AC3E}">
        <p14:creationId xmlns="" xmlns:p14="http://schemas.microsoft.com/office/powerpoint/2010/main" val="552476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4" name="Content Placeholder 3"/>
          <p:cNvPicPr>
            <a:picLocks noGrp="1" noChangeAspect="1"/>
          </p:cNvPicPr>
          <p:nvPr>
            <p:ph sz="half" idx="1"/>
          </p:nvPr>
        </p:nvPicPr>
        <p:blipFill>
          <a:blip r:embed="rId2"/>
          <a:stretch>
            <a:fillRect/>
          </a:stretch>
        </p:blipFill>
        <p:spPr>
          <a:xfrm>
            <a:off x="476249" y="107576"/>
            <a:ext cx="5373221" cy="6414248"/>
          </a:xfrm>
          <a:prstGeom prst="rect">
            <a:avLst/>
          </a:prstGeom>
          <a:ln>
            <a:solidFill>
              <a:schemeClr val="tx1"/>
            </a:solidFill>
          </a:ln>
        </p:spPr>
      </p:pic>
      <p:sp>
        <p:nvSpPr>
          <p:cNvPr id="6" name="Content Placeholder 5"/>
          <p:cNvSpPr>
            <a:spLocks noGrp="1"/>
          </p:cNvSpPr>
          <p:nvPr>
            <p:ph sz="half" idx="2"/>
          </p:nvPr>
        </p:nvSpPr>
        <p:spPr/>
        <p:txBody>
          <a:bodyPr/>
          <a:lstStyle/>
          <a:p>
            <a:endParaRPr lang="en-IN"/>
          </a:p>
        </p:txBody>
      </p:sp>
      <p:pic>
        <p:nvPicPr>
          <p:cNvPr id="7" name="Picture 6"/>
          <p:cNvPicPr>
            <a:picLocks noChangeAspect="1"/>
          </p:cNvPicPr>
          <p:nvPr/>
        </p:nvPicPr>
        <p:blipFill>
          <a:blip r:embed="rId3"/>
          <a:stretch>
            <a:fillRect/>
          </a:stretch>
        </p:blipFill>
        <p:spPr>
          <a:xfrm>
            <a:off x="6096000" y="107576"/>
            <a:ext cx="5795681" cy="6468036"/>
          </a:xfrm>
          <a:prstGeom prst="rect">
            <a:avLst/>
          </a:prstGeom>
          <a:ln>
            <a:solidFill>
              <a:schemeClr val="tx1"/>
            </a:solidFill>
          </a:ln>
        </p:spPr>
      </p:pic>
    </p:spTree>
    <p:extLst>
      <p:ext uri="{BB962C8B-B14F-4D97-AF65-F5344CB8AC3E}">
        <p14:creationId xmlns="" xmlns:p14="http://schemas.microsoft.com/office/powerpoint/2010/main" val="38949081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1"/>
          </p:nvPr>
        </p:nvPicPr>
        <p:blipFill>
          <a:blip r:embed="rId2"/>
          <a:stretch>
            <a:fillRect/>
          </a:stretch>
        </p:blipFill>
        <p:spPr>
          <a:xfrm>
            <a:off x="389966" y="147918"/>
            <a:ext cx="5866838" cy="4138566"/>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389966" y="4286485"/>
            <a:ext cx="5866838" cy="2275680"/>
          </a:xfrm>
          <a:prstGeom prst="rect">
            <a:avLst/>
          </a:prstGeom>
          <a:ln>
            <a:solidFill>
              <a:schemeClr val="tx1"/>
            </a:solidFill>
          </a:ln>
        </p:spPr>
      </p:pic>
      <p:pic>
        <p:nvPicPr>
          <p:cNvPr id="11" name="Content Placeholder 10"/>
          <p:cNvPicPr>
            <a:picLocks noGrp="1" noChangeAspect="1"/>
          </p:cNvPicPr>
          <p:nvPr>
            <p:ph sz="half" idx="2"/>
          </p:nvPr>
        </p:nvPicPr>
        <p:blipFill>
          <a:blip r:embed="rId4"/>
          <a:stretch>
            <a:fillRect/>
          </a:stretch>
        </p:blipFill>
        <p:spPr>
          <a:xfrm>
            <a:off x="6387353" y="147918"/>
            <a:ext cx="5661212" cy="6220058"/>
          </a:xfrm>
          <a:prstGeom prst="rect">
            <a:avLst/>
          </a:prstGeom>
          <a:ln>
            <a:solidFill>
              <a:schemeClr val="tx1"/>
            </a:solidFill>
          </a:ln>
        </p:spPr>
      </p:pic>
    </p:spTree>
    <p:extLst>
      <p:ext uri="{BB962C8B-B14F-4D97-AF65-F5344CB8AC3E}">
        <p14:creationId xmlns="" xmlns:p14="http://schemas.microsoft.com/office/powerpoint/2010/main" val="747311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Objective(CO)</a:t>
            </a:r>
            <a:endParaRPr lang="en-US" dirty="0"/>
          </a:p>
        </p:txBody>
      </p:sp>
      <p:sp>
        <p:nvSpPr>
          <p:cNvPr id="3" name="Content Placeholder 2"/>
          <p:cNvSpPr>
            <a:spLocks noGrp="1"/>
          </p:cNvSpPr>
          <p:nvPr>
            <p:ph idx="1"/>
          </p:nvPr>
        </p:nvSpPr>
        <p:spPr>
          <a:ln>
            <a:solidFill>
              <a:srgbClr val="C00000"/>
            </a:solidFill>
          </a:ln>
        </p:spPr>
        <p:txBody>
          <a:bodyPr>
            <a:normAutofit/>
          </a:bodyPr>
          <a:lstStyle/>
          <a:p>
            <a:pPr marL="0" indent="0" algn="just">
              <a:buNone/>
            </a:pPr>
            <a:r>
              <a:rPr lang="en-IN" b="1" dirty="0" smtClean="0">
                <a:latin typeface="Times New Roman" pitchFamily="18" charset="0"/>
                <a:cs typeface="Times New Roman" pitchFamily="18" charset="0"/>
              </a:rPr>
              <a:t>CO1:  </a:t>
            </a:r>
            <a:r>
              <a:rPr lang="en-IN" dirty="0" smtClean="0">
                <a:latin typeface="Times New Roman" pitchFamily="18" charset="0"/>
                <a:cs typeface="Times New Roman" pitchFamily="18" charset="0"/>
              </a:rPr>
              <a:t>Construct lines and circles for the given input.</a:t>
            </a:r>
          </a:p>
          <a:p>
            <a:pPr marL="0" indent="0" algn="just">
              <a:buNone/>
            </a:pPr>
            <a:r>
              <a:rPr lang="en-IN" b="1" dirty="0" smtClean="0">
                <a:latin typeface="Times New Roman" pitchFamily="18" charset="0"/>
                <a:cs typeface="Times New Roman" pitchFamily="18" charset="0"/>
              </a:rPr>
              <a:t>CO2: </a:t>
            </a:r>
            <a:r>
              <a:rPr lang="en-IN" dirty="0" smtClean="0">
                <a:latin typeface="Times New Roman" pitchFamily="18" charset="0"/>
                <a:cs typeface="Times New Roman" pitchFamily="18" charset="0"/>
              </a:rPr>
              <a:t>Apply 2D transformation techniques to transform the shapes to fit them as per the picture definition.</a:t>
            </a:r>
          </a:p>
          <a:p>
            <a:pPr marL="0" indent="0" algn="just">
              <a:buNone/>
            </a:pPr>
            <a:r>
              <a:rPr lang="en-IN" b="1" dirty="0" smtClean="0">
                <a:latin typeface="Times New Roman" pitchFamily="18" charset="0"/>
                <a:cs typeface="Times New Roman" pitchFamily="18" charset="0"/>
              </a:rPr>
              <a:t>CO3: </a:t>
            </a:r>
            <a:r>
              <a:rPr lang="en-IN" dirty="0" smtClean="0">
                <a:latin typeface="Times New Roman" pitchFamily="18" charset="0"/>
                <a:cs typeface="Times New Roman" pitchFamily="18" charset="0"/>
              </a:rPr>
              <a:t>Construct splines, curves and perform 3D transformations</a:t>
            </a:r>
          </a:p>
          <a:p>
            <a:pPr marL="0" indent="0" algn="just">
              <a:buNone/>
            </a:pPr>
            <a:r>
              <a:rPr lang="en-IN" b="1" dirty="0" smtClean="0">
                <a:latin typeface="Times New Roman" pitchFamily="18" charset="0"/>
                <a:cs typeface="Times New Roman" pitchFamily="18" charset="0"/>
              </a:rPr>
              <a:t>CO4: </a:t>
            </a:r>
            <a:r>
              <a:rPr lang="en-IN" dirty="0" smtClean="0">
                <a:latin typeface="Times New Roman" pitchFamily="18" charset="0"/>
                <a:cs typeface="Times New Roman" pitchFamily="18" charset="0"/>
              </a:rPr>
              <a:t>Apply colour and transformation techniques for various applications.</a:t>
            </a:r>
          </a:p>
          <a:p>
            <a:pPr marL="0" indent="0" algn="just">
              <a:buNone/>
            </a:pPr>
            <a:r>
              <a:rPr lang="en-IN" b="1" dirty="0" smtClean="0">
                <a:latin typeface="Times New Roman" pitchFamily="18" charset="0"/>
                <a:cs typeface="Times New Roman" pitchFamily="18" charset="0"/>
              </a:rPr>
              <a:t>CO5: </a:t>
            </a:r>
            <a:r>
              <a:rPr lang="en-IN" dirty="0" smtClean="0">
                <a:latin typeface="Times New Roman" pitchFamily="18" charset="0"/>
                <a:cs typeface="Times New Roman" pitchFamily="18" charset="0"/>
              </a:rPr>
              <a:t>Analyse the fundamentals of animation, virtual reality, and underlying technologies.</a:t>
            </a:r>
          </a:p>
          <a:p>
            <a:pPr marL="0" indent="0" algn="just">
              <a:buNone/>
            </a:pPr>
            <a:r>
              <a:rPr lang="en-IN" b="1" dirty="0" smtClean="0">
                <a:latin typeface="Times New Roman" pitchFamily="18" charset="0"/>
                <a:cs typeface="Times New Roman" pitchFamily="18" charset="0"/>
              </a:rPr>
              <a:t>CO6: </a:t>
            </a:r>
            <a:r>
              <a:rPr lang="en-IN" dirty="0" smtClean="0">
                <a:latin typeface="Times New Roman" pitchFamily="18" charset="0"/>
                <a:cs typeface="Times New Roman" pitchFamily="18" charset="0"/>
              </a:rPr>
              <a:t>Develop photo shop applications</a:t>
            </a:r>
            <a:r>
              <a:rPr lang="en-US" u="sng" dirty="0" smtClean="0">
                <a:latin typeface="Times New Roman" pitchFamily="18" charset="0"/>
                <a:cs typeface="Times New Roman" pitchFamily="18" charset="0"/>
              </a:rPr>
              <a:t> </a:t>
            </a:r>
          </a:p>
          <a:p>
            <a:pPr algn="just"/>
            <a:endParaRPr lang="en-US" dirty="0"/>
          </a:p>
        </p:txBody>
      </p:sp>
      <p:sp>
        <p:nvSpPr>
          <p:cNvPr id="4" name="Date Placeholder 3"/>
          <p:cNvSpPr>
            <a:spLocks noGrp="1"/>
          </p:cNvSpPr>
          <p:nvPr>
            <p:ph type="dt" sz="half" idx="10"/>
          </p:nvPr>
        </p:nvSpPr>
        <p:spPr/>
        <p:txBody>
          <a:bodyPr/>
          <a:lstStyle/>
          <a:p>
            <a:fld id="{BBA0F249-8890-444F-953B-9006595747CA}" type="datetime1">
              <a:rPr lang="en-US" smtClean="0"/>
              <a:pPr/>
              <a:t>10/7/2020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4</a:t>
            </a:fld>
            <a:endParaRPr lang="en-US"/>
          </a:p>
        </p:txBody>
      </p:sp>
    </p:spTree>
    <p:extLst>
      <p:ext uri="{BB962C8B-B14F-4D97-AF65-F5344CB8AC3E}">
        <p14:creationId xmlns="" xmlns:p14="http://schemas.microsoft.com/office/powerpoint/2010/main" val="3384001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349624" y="365125"/>
            <a:ext cx="11537576" cy="6183593"/>
          </a:xfrm>
          <a:prstGeom prst="rect">
            <a:avLst/>
          </a:prstGeom>
          <a:ln>
            <a:solidFill>
              <a:schemeClr val="tx1"/>
            </a:solidFill>
          </a:ln>
        </p:spPr>
      </p:pic>
    </p:spTree>
    <p:extLst>
      <p:ext uri="{BB962C8B-B14F-4D97-AF65-F5344CB8AC3E}">
        <p14:creationId xmlns="" xmlns:p14="http://schemas.microsoft.com/office/powerpoint/2010/main" val="33014376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9636" y="149973"/>
            <a:ext cx="11721352" cy="912346"/>
          </a:xfrm>
          <a:ln>
            <a:solidFill>
              <a:schemeClr val="tx1"/>
            </a:solidFill>
          </a:ln>
        </p:spPr>
        <p:txBody>
          <a:bodyPr/>
          <a:lstStyle/>
          <a:p>
            <a:r>
              <a:rPr lang="en-US" dirty="0" smtClean="0"/>
              <a:t>Properties of Bezier Curves</a:t>
            </a:r>
            <a:endParaRPr lang="en-IN" dirty="0"/>
          </a:p>
        </p:txBody>
      </p:sp>
      <p:sp>
        <p:nvSpPr>
          <p:cNvPr id="6" name="Content Placeholder 5"/>
          <p:cNvSpPr>
            <a:spLocks noGrp="1"/>
          </p:cNvSpPr>
          <p:nvPr>
            <p:ph idx="1"/>
          </p:nvPr>
        </p:nvSpPr>
        <p:spPr>
          <a:xfrm>
            <a:off x="219636" y="1260848"/>
            <a:ext cx="11721352" cy="5368552"/>
          </a:xfrm>
          <a:ln>
            <a:solidFill>
              <a:schemeClr val="tx1"/>
            </a:solidFill>
          </a:ln>
        </p:spPr>
        <p:txBody>
          <a:bodyPr>
            <a:normAutofit fontScale="70000" lnSpcReduction="20000"/>
          </a:bodyPr>
          <a:lstStyle/>
          <a:p>
            <a:pPr lvl="0"/>
            <a:r>
              <a:rPr lang="en-US" dirty="0" smtClean="0"/>
              <a:t>They </a:t>
            </a:r>
            <a:r>
              <a:rPr lang="en-US" dirty="0"/>
              <a:t>generally follow the shape of the control polygon, which consists of the segments joining the control points.</a:t>
            </a:r>
            <a:endParaRPr lang="en-IN" dirty="0"/>
          </a:p>
          <a:p>
            <a:pPr lvl="0"/>
            <a:r>
              <a:rPr lang="en-US" dirty="0"/>
              <a:t>They always pass through the first and last control points.</a:t>
            </a:r>
            <a:endParaRPr lang="en-IN" dirty="0"/>
          </a:p>
          <a:p>
            <a:pPr lvl="0"/>
            <a:r>
              <a:rPr lang="en-US" dirty="0"/>
              <a:t>They are contained in the convex hull of their defining control points.</a:t>
            </a:r>
            <a:endParaRPr lang="en-IN" dirty="0"/>
          </a:p>
          <a:p>
            <a:pPr lvl="0"/>
            <a:r>
              <a:rPr lang="en-US" dirty="0"/>
              <a:t>The degree of the polynomial defining the curve segment is one less that the number of defining polygon point. Therefore, for 4 control points, the degree of the polynomial is 3, i.e. cubic polynomial.</a:t>
            </a:r>
            <a:endParaRPr lang="en-IN" dirty="0"/>
          </a:p>
          <a:p>
            <a:pPr lvl="0"/>
            <a:r>
              <a:rPr lang="en-US" dirty="0"/>
              <a:t>A Bezier curve generally follows the shape of the defining polygon.</a:t>
            </a:r>
            <a:endParaRPr lang="en-IN" dirty="0"/>
          </a:p>
          <a:p>
            <a:pPr lvl="0"/>
            <a:r>
              <a:rPr lang="en-US" dirty="0"/>
              <a:t>The direction of the tangent vector at the end points is same as that of the vector determined by first and last segments.</a:t>
            </a:r>
            <a:endParaRPr lang="en-IN" dirty="0"/>
          </a:p>
          <a:p>
            <a:pPr lvl="0"/>
            <a:r>
              <a:rPr lang="en-US" dirty="0"/>
              <a:t>The convex hull property for a Bezier curve ensures that the polynomial smoothly follows the control points.</a:t>
            </a:r>
            <a:endParaRPr lang="en-IN" dirty="0"/>
          </a:p>
          <a:p>
            <a:pPr lvl="0"/>
            <a:r>
              <a:rPr lang="en-US" dirty="0"/>
              <a:t>No straight line intersects a Bezier curve more times than it intersects its control polygon.</a:t>
            </a:r>
            <a:endParaRPr lang="en-IN" dirty="0"/>
          </a:p>
          <a:p>
            <a:pPr lvl="0"/>
            <a:r>
              <a:rPr lang="en-US" dirty="0"/>
              <a:t>They are invariant under an affine transformation.</a:t>
            </a:r>
            <a:endParaRPr lang="en-IN" dirty="0"/>
          </a:p>
          <a:p>
            <a:pPr lvl="0"/>
            <a:r>
              <a:rPr lang="en-US" dirty="0"/>
              <a:t>Bezier curves exhibit global control means moving a control point alters the shape of the whole curve.</a:t>
            </a:r>
            <a:endParaRPr lang="en-IN" dirty="0"/>
          </a:p>
          <a:p>
            <a:pPr lvl="0"/>
            <a:r>
              <a:rPr lang="en-US" dirty="0"/>
              <a:t>A given Bezier curve can be subdivided at a point t=t0 into two Bezier segments which join together at the point corresponding to the parameter value t=t0.</a:t>
            </a:r>
            <a:endParaRPr lang="en-IN" dirty="0"/>
          </a:p>
          <a:p>
            <a:endParaRPr lang="en-IN" dirty="0"/>
          </a:p>
        </p:txBody>
      </p:sp>
    </p:spTree>
    <p:extLst>
      <p:ext uri="{BB962C8B-B14F-4D97-AF65-F5344CB8AC3E}">
        <p14:creationId xmlns="" xmlns:p14="http://schemas.microsoft.com/office/powerpoint/2010/main" val="384457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7" name="Content Placeholder 6"/>
          <p:cNvPicPr>
            <a:picLocks noGrp="1" noChangeAspect="1"/>
          </p:cNvPicPr>
          <p:nvPr>
            <p:ph sz="half" idx="2"/>
          </p:nvPr>
        </p:nvPicPr>
        <p:blipFill>
          <a:blip r:embed="rId2"/>
          <a:stretch>
            <a:fillRect/>
          </a:stretch>
        </p:blipFill>
        <p:spPr>
          <a:xfrm>
            <a:off x="9918574" y="66114"/>
            <a:ext cx="1803091" cy="4351338"/>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9918574" y="4417452"/>
            <a:ext cx="1803091" cy="2228850"/>
          </a:xfrm>
          <a:prstGeom prst="rect">
            <a:avLst/>
          </a:prstGeom>
          <a:ln>
            <a:solidFill>
              <a:schemeClr val="tx1"/>
            </a:solidFill>
          </a:ln>
        </p:spPr>
      </p:pic>
      <p:pic>
        <p:nvPicPr>
          <p:cNvPr id="11" name="Picture 10"/>
          <p:cNvPicPr>
            <a:picLocks noChangeAspect="1"/>
          </p:cNvPicPr>
          <p:nvPr/>
        </p:nvPicPr>
        <p:blipFill>
          <a:blip r:embed="rId4"/>
          <a:stretch>
            <a:fillRect/>
          </a:stretch>
        </p:blipFill>
        <p:spPr>
          <a:xfrm>
            <a:off x="124599" y="66114"/>
            <a:ext cx="9691754" cy="6580188"/>
          </a:xfrm>
          <a:prstGeom prst="rect">
            <a:avLst/>
          </a:prstGeom>
        </p:spPr>
      </p:pic>
    </p:spTree>
    <p:extLst>
      <p:ext uri="{BB962C8B-B14F-4D97-AF65-F5344CB8AC3E}">
        <p14:creationId xmlns="" xmlns:p14="http://schemas.microsoft.com/office/powerpoint/2010/main" val="7540081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42047"/>
            <a:ext cx="10515600" cy="5934916"/>
          </a:xfrm>
        </p:spPr>
        <p:txBody>
          <a:bodyPr/>
          <a:lstStyle/>
          <a:p>
            <a:endParaRPr lang="en-US" dirty="0" smtClean="0"/>
          </a:p>
          <a:p>
            <a:endParaRPr lang="en-US" dirty="0"/>
          </a:p>
          <a:p>
            <a:pPr marL="0" indent="0" algn="ctr">
              <a:buNone/>
            </a:pPr>
            <a:r>
              <a:rPr lang="en-US" sz="6000" dirty="0" smtClean="0"/>
              <a:t>BEZIER CURVE EXAMPLE</a:t>
            </a:r>
          </a:p>
          <a:p>
            <a:endParaRPr lang="en-US" dirty="0"/>
          </a:p>
          <a:p>
            <a:pPr marL="0" indent="0">
              <a:buNone/>
            </a:pPr>
            <a:r>
              <a:rPr lang="en-US" dirty="0" smtClean="0"/>
              <a:t>                                         Refer the BEZIER CURVE - PDF </a:t>
            </a:r>
          </a:p>
          <a:p>
            <a:pPr marL="0" indent="0">
              <a:buNone/>
            </a:pPr>
            <a:r>
              <a:rPr lang="en-US" dirty="0"/>
              <a:t> </a:t>
            </a:r>
            <a:r>
              <a:rPr lang="en-US" dirty="0" smtClean="0"/>
              <a:t>                                        (separately uploaded in LMS)</a:t>
            </a:r>
            <a:endParaRPr lang="en-IN" dirty="0"/>
          </a:p>
        </p:txBody>
      </p:sp>
    </p:spTree>
    <p:extLst>
      <p:ext uri="{BB962C8B-B14F-4D97-AF65-F5344CB8AC3E}">
        <p14:creationId xmlns="" xmlns:p14="http://schemas.microsoft.com/office/powerpoint/2010/main" val="24815423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109630"/>
            <a:ext cx="11900647" cy="670299"/>
          </a:xfrm>
          <a:ln>
            <a:solidFill>
              <a:schemeClr val="tx1"/>
            </a:solidFill>
          </a:ln>
        </p:spPr>
        <p:txBody>
          <a:bodyPr>
            <a:normAutofit fontScale="90000"/>
          </a:bodyPr>
          <a:lstStyle/>
          <a:p>
            <a:r>
              <a:rPr lang="en-IN" b="1" u="sng" dirty="0"/>
              <a:t>Applications of Bezier </a:t>
            </a:r>
            <a:r>
              <a:rPr lang="en-IN" b="1" u="sng" dirty="0" smtClean="0"/>
              <a:t>Curves</a:t>
            </a:r>
            <a:endParaRPr lang="en-IN" dirty="0"/>
          </a:p>
        </p:txBody>
      </p:sp>
      <p:sp>
        <p:nvSpPr>
          <p:cNvPr id="6" name="Content Placeholder 5"/>
          <p:cNvSpPr>
            <a:spLocks noGrp="1"/>
          </p:cNvSpPr>
          <p:nvPr>
            <p:ph idx="1"/>
          </p:nvPr>
        </p:nvSpPr>
        <p:spPr>
          <a:xfrm>
            <a:off x="107576" y="1035424"/>
            <a:ext cx="11793070" cy="5620870"/>
          </a:xfrm>
          <a:ln>
            <a:solidFill>
              <a:schemeClr val="tx1"/>
            </a:solidFill>
          </a:ln>
        </p:spPr>
        <p:txBody>
          <a:bodyPr>
            <a:normAutofit fontScale="85000" lnSpcReduction="10000"/>
          </a:bodyPr>
          <a:lstStyle/>
          <a:p>
            <a:pPr marL="0" indent="0" fontAlgn="base">
              <a:buNone/>
            </a:pPr>
            <a:r>
              <a:rPr lang="en-IN" dirty="0"/>
              <a:t> </a:t>
            </a:r>
            <a:r>
              <a:rPr lang="en-IN" b="1" u="sng" dirty="0" smtClean="0"/>
              <a:t>1. Computer Graphics</a:t>
            </a:r>
            <a:endParaRPr lang="en-IN" b="1" dirty="0" smtClean="0"/>
          </a:p>
          <a:p>
            <a:pPr fontAlgn="base"/>
            <a:r>
              <a:rPr lang="en-IN" dirty="0" smtClean="0"/>
              <a:t>Bezier </a:t>
            </a:r>
            <a:r>
              <a:rPr lang="en-IN" dirty="0"/>
              <a:t>curves are widely used in computer graphics to model smooth curves.</a:t>
            </a:r>
          </a:p>
          <a:p>
            <a:pPr fontAlgn="base"/>
            <a:r>
              <a:rPr lang="en-IN" dirty="0"/>
              <a:t>The curve is completely contained in the convex hull of its control points.</a:t>
            </a:r>
          </a:p>
          <a:p>
            <a:pPr fontAlgn="base"/>
            <a:r>
              <a:rPr lang="en-IN" dirty="0"/>
              <a:t>So, the points can be graphically displayed &amp; used to manipulate the curve intuitively.</a:t>
            </a:r>
          </a:p>
          <a:p>
            <a:pPr marL="0" indent="0" fontAlgn="base">
              <a:buNone/>
            </a:pPr>
            <a:r>
              <a:rPr lang="en-IN" b="1" u="sng" dirty="0" smtClean="0"/>
              <a:t>2</a:t>
            </a:r>
            <a:r>
              <a:rPr lang="en-IN" b="1" u="sng" dirty="0"/>
              <a:t>. </a:t>
            </a:r>
            <a:r>
              <a:rPr lang="en-IN" b="1" u="sng" dirty="0" smtClean="0"/>
              <a:t>Animation</a:t>
            </a:r>
            <a:endParaRPr lang="en-IN" b="1" dirty="0"/>
          </a:p>
          <a:p>
            <a:pPr fontAlgn="base"/>
            <a:r>
              <a:rPr lang="en-IN" dirty="0" smtClean="0"/>
              <a:t>Bezier </a:t>
            </a:r>
            <a:r>
              <a:rPr lang="en-IN" dirty="0"/>
              <a:t>curves are used to outline movement in animation applications such as Adobe Flash and </a:t>
            </a:r>
            <a:r>
              <a:rPr lang="en-IN" dirty="0" err="1"/>
              <a:t>synfig</a:t>
            </a:r>
            <a:r>
              <a:rPr lang="en-IN" dirty="0"/>
              <a:t>.</a:t>
            </a:r>
          </a:p>
          <a:p>
            <a:pPr fontAlgn="base"/>
            <a:r>
              <a:rPr lang="en-IN" dirty="0"/>
              <a:t>Users outline the wanted path in </a:t>
            </a:r>
            <a:r>
              <a:rPr lang="en-IN" dirty="0" err="1"/>
              <a:t>bezier</a:t>
            </a:r>
            <a:r>
              <a:rPr lang="en-IN" dirty="0"/>
              <a:t> curves.</a:t>
            </a:r>
          </a:p>
          <a:p>
            <a:pPr fontAlgn="base"/>
            <a:r>
              <a:rPr lang="en-IN" dirty="0"/>
              <a:t>The application creates the needed frames for the object to move along the path.</a:t>
            </a:r>
          </a:p>
          <a:p>
            <a:pPr fontAlgn="base"/>
            <a:r>
              <a:rPr lang="en-IN" dirty="0"/>
              <a:t>For 3D animation, </a:t>
            </a:r>
            <a:r>
              <a:rPr lang="en-IN" dirty="0" err="1"/>
              <a:t>bezier</a:t>
            </a:r>
            <a:r>
              <a:rPr lang="en-IN" dirty="0"/>
              <a:t> curves are often used to define 3D paths as well as 2D curves.</a:t>
            </a:r>
          </a:p>
          <a:p>
            <a:pPr marL="0" indent="0" fontAlgn="base">
              <a:buNone/>
            </a:pPr>
            <a:r>
              <a:rPr lang="en-IN" b="1" u="sng" dirty="0" smtClean="0"/>
              <a:t>3</a:t>
            </a:r>
            <a:r>
              <a:rPr lang="en-IN" b="1" u="sng" dirty="0"/>
              <a:t>. </a:t>
            </a:r>
            <a:r>
              <a:rPr lang="en-IN" b="1" u="sng" dirty="0" smtClean="0"/>
              <a:t>Fonts</a:t>
            </a:r>
            <a:endParaRPr lang="en-IN" b="1" dirty="0"/>
          </a:p>
          <a:p>
            <a:pPr fontAlgn="base"/>
            <a:r>
              <a:rPr lang="en-IN" dirty="0" smtClean="0"/>
              <a:t>True </a:t>
            </a:r>
            <a:r>
              <a:rPr lang="en-IN" dirty="0"/>
              <a:t>type fonts use composite </a:t>
            </a:r>
            <a:r>
              <a:rPr lang="en-IN" dirty="0" err="1"/>
              <a:t>bezier</a:t>
            </a:r>
            <a:r>
              <a:rPr lang="en-IN" dirty="0"/>
              <a:t> curves composed of quadratic </a:t>
            </a:r>
            <a:r>
              <a:rPr lang="en-IN" dirty="0" err="1"/>
              <a:t>bezier</a:t>
            </a:r>
            <a:r>
              <a:rPr lang="en-IN" dirty="0"/>
              <a:t> curves.</a:t>
            </a:r>
          </a:p>
          <a:p>
            <a:pPr fontAlgn="base"/>
            <a:r>
              <a:rPr lang="en-IN" dirty="0"/>
              <a:t>Modern imaging systems like postscript, asymptote </a:t>
            </a:r>
            <a:r>
              <a:rPr lang="en-IN" dirty="0" err="1"/>
              <a:t>etc</a:t>
            </a:r>
            <a:r>
              <a:rPr lang="en-IN" dirty="0"/>
              <a:t> use composite </a:t>
            </a:r>
            <a:r>
              <a:rPr lang="en-IN" dirty="0" err="1"/>
              <a:t>bezier</a:t>
            </a:r>
            <a:r>
              <a:rPr lang="en-IN" dirty="0"/>
              <a:t> curves composed of cubic </a:t>
            </a:r>
            <a:r>
              <a:rPr lang="en-IN" dirty="0" err="1"/>
              <a:t>bezier</a:t>
            </a:r>
            <a:r>
              <a:rPr lang="en-IN" dirty="0"/>
              <a:t> curves for drawing curved shapes.</a:t>
            </a:r>
          </a:p>
          <a:p>
            <a:endParaRPr lang="en-IN" dirty="0"/>
          </a:p>
        </p:txBody>
      </p:sp>
    </p:spTree>
    <p:extLst>
      <p:ext uri="{BB962C8B-B14F-4D97-AF65-F5344CB8AC3E}">
        <p14:creationId xmlns="" xmlns:p14="http://schemas.microsoft.com/office/powerpoint/2010/main" val="19637384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293408"/>
            <a:ext cx="11479306" cy="836145"/>
          </a:xfrm>
          <a:ln>
            <a:solidFill>
              <a:schemeClr val="tx1"/>
            </a:solidFill>
          </a:ln>
        </p:spPr>
        <p:txBody>
          <a:bodyPr/>
          <a:lstStyle/>
          <a:p>
            <a:r>
              <a:rPr lang="en-IN" b="1" dirty="0" err="1" smtClean="0"/>
              <a:t>Spline</a:t>
            </a:r>
            <a:r>
              <a:rPr lang="en-IN" b="1" dirty="0" smtClean="0"/>
              <a:t> Representations</a:t>
            </a:r>
            <a:endParaRPr lang="en-IN" dirty="0"/>
          </a:p>
        </p:txBody>
      </p:sp>
      <p:sp>
        <p:nvSpPr>
          <p:cNvPr id="3" name="Content Placeholder 2"/>
          <p:cNvSpPr>
            <a:spLocks noGrp="1"/>
          </p:cNvSpPr>
          <p:nvPr>
            <p:ph idx="1"/>
          </p:nvPr>
        </p:nvSpPr>
        <p:spPr>
          <a:xfrm>
            <a:off x="304801" y="1506071"/>
            <a:ext cx="11367246" cy="4670892"/>
          </a:xfrm>
          <a:ln>
            <a:solidFill>
              <a:schemeClr val="tx1"/>
            </a:solidFill>
          </a:ln>
        </p:spPr>
        <p:txBody>
          <a:bodyPr/>
          <a:lstStyle/>
          <a:p>
            <a:pPr>
              <a:buNone/>
            </a:pPr>
            <a:r>
              <a:rPr lang="en-IN" dirty="0"/>
              <a:t/>
            </a:r>
            <a:br>
              <a:rPr lang="en-IN" dirty="0"/>
            </a:br>
            <a:r>
              <a:rPr lang="en-IN" dirty="0"/>
              <a:t>A spline is a smooth curve defined mathematically using a set of </a:t>
            </a:r>
            <a:r>
              <a:rPr lang="en-IN" dirty="0" smtClean="0"/>
              <a:t>constraints.</a:t>
            </a:r>
          </a:p>
          <a:p>
            <a:r>
              <a:rPr lang="en-IN" dirty="0" smtClean="0"/>
              <a:t>Splines </a:t>
            </a:r>
            <a:r>
              <a:rPr lang="en-IN" dirty="0"/>
              <a:t>have many uses</a:t>
            </a:r>
            <a:r>
              <a:rPr lang="en-IN" dirty="0" smtClean="0"/>
              <a:t>:</a:t>
            </a:r>
          </a:p>
          <a:p>
            <a:pPr marL="1076325" indent="-363538"/>
            <a:r>
              <a:rPr lang="en-IN" dirty="0" smtClean="0"/>
              <a:t>2D illustration</a:t>
            </a:r>
          </a:p>
          <a:p>
            <a:pPr marL="1076325" indent="-363538"/>
            <a:r>
              <a:rPr lang="en-IN" dirty="0" smtClean="0"/>
              <a:t>Fonts</a:t>
            </a:r>
          </a:p>
          <a:p>
            <a:pPr marL="1076325" indent="-363538"/>
            <a:r>
              <a:rPr lang="en-IN" dirty="0" smtClean="0"/>
              <a:t>3D Modelling</a:t>
            </a:r>
          </a:p>
          <a:p>
            <a:pPr marL="1076325" indent="-363538"/>
            <a:r>
              <a:rPr lang="en-IN" dirty="0" smtClean="0"/>
              <a:t>Animation</a:t>
            </a:r>
            <a:endParaRPr lang="en-IN" dirty="0"/>
          </a:p>
        </p:txBody>
      </p:sp>
    </p:spTree>
    <p:extLst>
      <p:ext uri="{BB962C8B-B14F-4D97-AF65-F5344CB8AC3E}">
        <p14:creationId xmlns="" xmlns:p14="http://schemas.microsoft.com/office/powerpoint/2010/main" val="1996196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388" y="293409"/>
            <a:ext cx="11407588" cy="889934"/>
          </a:xfrm>
          <a:ln>
            <a:solidFill>
              <a:schemeClr val="tx1"/>
            </a:solidFill>
          </a:ln>
        </p:spPr>
        <p:txBody>
          <a:bodyPr/>
          <a:lstStyle/>
          <a:p>
            <a:r>
              <a:rPr lang="en-IN" b="1" dirty="0"/>
              <a:t>Interpolation Vs Approximation</a:t>
            </a:r>
            <a:endParaRPr lang="en-IN" dirty="0"/>
          </a:p>
        </p:txBody>
      </p:sp>
      <p:sp>
        <p:nvSpPr>
          <p:cNvPr id="3" name="Content Placeholder 2"/>
          <p:cNvSpPr>
            <a:spLocks noGrp="1"/>
          </p:cNvSpPr>
          <p:nvPr>
            <p:ph idx="1"/>
          </p:nvPr>
        </p:nvSpPr>
        <p:spPr>
          <a:xfrm>
            <a:off x="502024" y="1918447"/>
            <a:ext cx="11134164" cy="4258516"/>
          </a:xfrm>
          <a:ln>
            <a:solidFill>
              <a:schemeClr val="tx1"/>
            </a:solidFill>
          </a:ln>
        </p:spPr>
        <p:txBody>
          <a:bodyPr/>
          <a:lstStyle/>
          <a:p>
            <a:pPr marL="0" indent="0">
              <a:buNone/>
            </a:pPr>
            <a:r>
              <a:rPr lang="en-IN" dirty="0"/>
              <a:t>A spline curve is specified using a set of control </a:t>
            </a:r>
            <a:r>
              <a:rPr lang="en-IN" dirty="0" smtClean="0"/>
              <a:t>points. There </a:t>
            </a:r>
            <a:r>
              <a:rPr lang="en-IN" dirty="0"/>
              <a:t>are two ways to fit a curve to these points</a:t>
            </a:r>
            <a:r>
              <a:rPr lang="en-IN" dirty="0" smtClean="0"/>
              <a:t>:</a:t>
            </a:r>
          </a:p>
          <a:p>
            <a:pPr marL="444500" indent="-269875"/>
            <a:r>
              <a:rPr lang="en-IN" dirty="0" smtClean="0"/>
              <a:t>Interpolation </a:t>
            </a:r>
            <a:r>
              <a:rPr lang="en-IN" dirty="0"/>
              <a:t>- the curve passes through all of the control </a:t>
            </a:r>
            <a:r>
              <a:rPr lang="en-IN" dirty="0" smtClean="0"/>
              <a:t>points</a:t>
            </a:r>
          </a:p>
          <a:p>
            <a:pPr marL="444500" indent="-269875"/>
            <a:r>
              <a:rPr lang="en-IN" dirty="0" smtClean="0"/>
              <a:t>Approximation </a:t>
            </a:r>
            <a:r>
              <a:rPr lang="en-IN" dirty="0"/>
              <a:t>- the curve does not pass through all of the control points</a:t>
            </a:r>
          </a:p>
        </p:txBody>
      </p:sp>
    </p:spTree>
    <p:extLst>
      <p:ext uri="{BB962C8B-B14F-4D97-AF65-F5344CB8AC3E}">
        <p14:creationId xmlns="" xmlns:p14="http://schemas.microsoft.com/office/powerpoint/2010/main" val="979642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33082" y="147919"/>
            <a:ext cx="5436534" cy="6535270"/>
          </a:xfrm>
          <a:ln>
            <a:solidFill>
              <a:schemeClr val="tx1"/>
            </a:solidFill>
          </a:ln>
        </p:spPr>
        <p:txBody>
          <a:bodyPr>
            <a:normAutofit/>
          </a:bodyPr>
          <a:lstStyle/>
          <a:p>
            <a:r>
              <a:rPr lang="en-IN" dirty="0"/>
              <a:t> Interpolation</a:t>
            </a:r>
            <a:endParaRPr lang="en-IN" dirty="0" smtClean="0"/>
          </a:p>
          <a:p>
            <a:pPr marL="0" indent="0">
              <a:buNone/>
            </a:pPr>
            <a:r>
              <a:rPr lang="en-IN" sz="2000" dirty="0" smtClean="0"/>
              <a:t>“</a:t>
            </a:r>
            <a:r>
              <a:rPr lang="en-IN" sz="2000" dirty="0"/>
              <a:t>Polynomial sections are fitted so that the curve passes through each control point, Resulting curve is said to interpolate the set of control points.” </a:t>
            </a:r>
            <a:endParaRPr lang="en-IN" sz="2000" dirty="0" smtClean="0"/>
          </a:p>
          <a:p>
            <a:pPr marL="0" indent="0">
              <a:buNone/>
            </a:pPr>
            <a:r>
              <a:rPr lang="en-IN" sz="2000" dirty="0" smtClean="0"/>
              <a:t>Interpolation </a:t>
            </a:r>
            <a:r>
              <a:rPr lang="en-IN" sz="2000" dirty="0"/>
              <a:t>curves are commonly used to digitize drawings or to </a:t>
            </a:r>
            <a:r>
              <a:rPr lang="en-IN" sz="2000" dirty="0" smtClean="0"/>
              <a:t>specify </a:t>
            </a:r>
            <a:r>
              <a:rPr lang="en-IN" sz="2000" dirty="0"/>
              <a:t>animation paths.</a:t>
            </a:r>
          </a:p>
        </p:txBody>
      </p:sp>
      <p:sp>
        <p:nvSpPr>
          <p:cNvPr id="6" name="Content Placeholder 5"/>
          <p:cNvSpPr>
            <a:spLocks noGrp="1"/>
          </p:cNvSpPr>
          <p:nvPr>
            <p:ph sz="half" idx="2"/>
          </p:nvPr>
        </p:nvSpPr>
        <p:spPr>
          <a:xfrm>
            <a:off x="6172200" y="147918"/>
            <a:ext cx="5513294" cy="6535270"/>
          </a:xfrm>
          <a:ln>
            <a:solidFill>
              <a:schemeClr val="tx1"/>
            </a:solidFill>
          </a:ln>
        </p:spPr>
        <p:txBody>
          <a:bodyPr>
            <a:normAutofit/>
          </a:bodyPr>
          <a:lstStyle/>
          <a:p>
            <a:r>
              <a:rPr lang="en-IN" sz="2000" dirty="0" smtClean="0"/>
              <a:t>Approximation:</a:t>
            </a:r>
          </a:p>
          <a:p>
            <a:pPr marL="0" indent="0">
              <a:buNone/>
            </a:pPr>
            <a:r>
              <a:rPr lang="en-IN" sz="2000" dirty="0" smtClean="0"/>
              <a:t> </a:t>
            </a:r>
            <a:r>
              <a:rPr lang="en-IN" sz="2000" dirty="0"/>
              <a:t>“The polynomials are fitted to </a:t>
            </a:r>
            <a:r>
              <a:rPr lang="en-IN" sz="2000" dirty="0" smtClean="0"/>
              <a:t>the general </a:t>
            </a:r>
            <a:r>
              <a:rPr lang="en-IN" sz="2000" dirty="0"/>
              <a:t>control-point path without necessarily passing through any control point, the resulting curve is said to approximate the set of control points.” </a:t>
            </a:r>
            <a:r>
              <a:rPr lang="en-IN" sz="2000" dirty="0" smtClean="0"/>
              <a:t> </a:t>
            </a:r>
            <a:r>
              <a:rPr lang="en-IN" sz="2000" dirty="0"/>
              <a:t>Approximation curves are </a:t>
            </a:r>
            <a:r>
              <a:rPr lang="en-IN" sz="2000" dirty="0" smtClean="0"/>
              <a:t>primarily </a:t>
            </a:r>
            <a:r>
              <a:rPr lang="en-IN" sz="2000" dirty="0"/>
              <a:t>used as design tools to structure object surfaces </a:t>
            </a:r>
          </a:p>
          <a:p>
            <a:pPr marL="0" indent="0">
              <a:buNone/>
            </a:pPr>
            <a:r>
              <a:rPr lang="en-IN" sz="2000" smtClean="0"/>
              <a:t>Approximation </a:t>
            </a:r>
            <a:r>
              <a:rPr lang="en-IN" sz="2000" dirty="0"/>
              <a:t>spline surface created for a design application. Straight lines connect the control-point positions above the surface</a:t>
            </a:r>
            <a:r>
              <a:rPr lang="en-IN" sz="2000" dirty="0" smtClean="0"/>
              <a:t>.</a:t>
            </a:r>
            <a:endParaRPr lang="en-IN" sz="2000" dirty="0"/>
          </a:p>
          <a:p>
            <a:endParaRPr lang="en-IN" dirty="0"/>
          </a:p>
        </p:txBody>
      </p:sp>
      <p:pic>
        <p:nvPicPr>
          <p:cNvPr id="7" name="Picture 6"/>
          <p:cNvPicPr>
            <a:picLocks noChangeAspect="1"/>
          </p:cNvPicPr>
          <p:nvPr/>
        </p:nvPicPr>
        <p:blipFill>
          <a:blip r:embed="rId2"/>
          <a:stretch>
            <a:fillRect/>
          </a:stretch>
        </p:blipFill>
        <p:spPr>
          <a:xfrm>
            <a:off x="1151683" y="2662796"/>
            <a:ext cx="3290048" cy="3539192"/>
          </a:xfrm>
          <a:prstGeom prst="rect">
            <a:avLst/>
          </a:prstGeom>
        </p:spPr>
      </p:pic>
      <p:pic>
        <p:nvPicPr>
          <p:cNvPr id="8" name="Picture 7"/>
          <p:cNvPicPr>
            <a:picLocks noChangeAspect="1"/>
          </p:cNvPicPr>
          <p:nvPr/>
        </p:nvPicPr>
        <p:blipFill>
          <a:blip r:embed="rId3"/>
          <a:stretch>
            <a:fillRect/>
          </a:stretch>
        </p:blipFill>
        <p:spPr>
          <a:xfrm>
            <a:off x="6761909" y="3321049"/>
            <a:ext cx="4333875" cy="2733675"/>
          </a:xfrm>
          <a:prstGeom prst="rect">
            <a:avLst/>
          </a:prstGeom>
        </p:spPr>
      </p:pic>
    </p:spTree>
    <p:extLst>
      <p:ext uri="{BB962C8B-B14F-4D97-AF65-F5344CB8AC3E}">
        <p14:creationId xmlns="" xmlns:p14="http://schemas.microsoft.com/office/powerpoint/2010/main" val="3571599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49" y="241558"/>
            <a:ext cx="11704998" cy="598702"/>
          </a:xfrm>
          <a:ln>
            <a:solidFill>
              <a:schemeClr val="tx1"/>
            </a:solidFill>
          </a:ln>
        </p:spPr>
        <p:txBody>
          <a:bodyPr>
            <a:normAutofit fontScale="90000"/>
          </a:bodyPr>
          <a:lstStyle/>
          <a:p>
            <a:r>
              <a:rPr lang="en-US" b="1" dirty="0" smtClean="0"/>
              <a:t/>
            </a:r>
            <a:br>
              <a:rPr lang="en-US" b="1" dirty="0" smtClean="0"/>
            </a:br>
            <a:r>
              <a:rPr lang="en-US" b="1" dirty="0" smtClean="0"/>
              <a:t>B-Spline </a:t>
            </a:r>
            <a:r>
              <a:rPr lang="en-US" b="1" dirty="0"/>
              <a:t>Curves</a:t>
            </a:r>
            <a:r>
              <a:rPr lang="en-IN" dirty="0"/>
              <a:t/>
            </a:r>
            <a:br>
              <a:rPr lang="en-IN" dirty="0"/>
            </a:br>
            <a:endParaRPr lang="en-IN" dirty="0"/>
          </a:p>
        </p:txBody>
      </p:sp>
      <p:sp>
        <p:nvSpPr>
          <p:cNvPr id="3" name="Content Placeholder 2"/>
          <p:cNvSpPr>
            <a:spLocks noGrp="1"/>
          </p:cNvSpPr>
          <p:nvPr>
            <p:ph idx="1"/>
          </p:nvPr>
        </p:nvSpPr>
        <p:spPr>
          <a:xfrm>
            <a:off x="195649" y="1037967"/>
            <a:ext cx="11704998" cy="5362833"/>
          </a:xfrm>
          <a:ln>
            <a:solidFill>
              <a:schemeClr val="tx1"/>
            </a:solidFill>
          </a:ln>
        </p:spPr>
        <p:txBody>
          <a:bodyPr/>
          <a:lstStyle/>
          <a:p>
            <a:pPr marL="0" indent="0">
              <a:buNone/>
            </a:pPr>
            <a:r>
              <a:rPr lang="en-US" dirty="0"/>
              <a:t>The Bezier-curve produced by the Bernstein basis function has limited flexibility.</a:t>
            </a:r>
            <a:endParaRPr lang="en-IN" dirty="0"/>
          </a:p>
          <a:p>
            <a:pPr lvl="0"/>
            <a:r>
              <a:rPr lang="en-US" dirty="0"/>
              <a:t>First, the number of specified polygon vertices fixes the order of the resulting polynomial which defines the curve.</a:t>
            </a:r>
            <a:endParaRPr lang="en-IN" dirty="0"/>
          </a:p>
          <a:p>
            <a:pPr lvl="0"/>
            <a:r>
              <a:rPr lang="en-US" dirty="0"/>
              <a:t>The second limiting characteristic is that the value of the blending function is nonzero for all parameter values over the entire curve.</a:t>
            </a:r>
            <a:endParaRPr lang="en-IN" dirty="0"/>
          </a:p>
          <a:p>
            <a:pPr marL="0" indent="0">
              <a:buNone/>
            </a:pPr>
            <a:r>
              <a:rPr lang="en-US" dirty="0"/>
              <a:t>The B-spline basis contains the Bernstein basis as the special case. The B-spline basis is non-global. A B-spline curve is defined as a linear combination of control points Pi and B-spline basis function </a:t>
            </a:r>
            <a:r>
              <a:rPr lang="en-US" i="1" dirty="0"/>
              <a:t>Ni</a:t>
            </a:r>
            <a:r>
              <a:rPr lang="en-US" dirty="0"/>
              <a:t>,  k (t) given </a:t>
            </a:r>
            <a:r>
              <a:rPr lang="en-US" dirty="0" smtClean="0"/>
              <a:t>by,</a:t>
            </a:r>
          </a:p>
          <a:p>
            <a:pPr marL="0" indent="0">
              <a:buNone/>
            </a:pPr>
            <a:endParaRPr lang="en-US" dirty="0" smtClean="0"/>
          </a:p>
          <a:p>
            <a:pPr marL="0" indent="0">
              <a:buNone/>
            </a:pPr>
            <a:endParaRPr lang="en-IN" dirty="0"/>
          </a:p>
          <a:p>
            <a:pPr marL="0" indent="0">
              <a:buNone/>
            </a:pPr>
            <a:endParaRPr lang="en-IN" dirty="0"/>
          </a:p>
        </p:txBody>
      </p:sp>
      <p:pic>
        <p:nvPicPr>
          <p:cNvPr id="8" name="Picture 7"/>
          <p:cNvPicPr>
            <a:picLocks noChangeAspect="1"/>
          </p:cNvPicPr>
          <p:nvPr/>
        </p:nvPicPr>
        <p:blipFill>
          <a:blip r:embed="rId2"/>
          <a:stretch>
            <a:fillRect/>
          </a:stretch>
        </p:blipFill>
        <p:spPr>
          <a:xfrm>
            <a:off x="1697123" y="5140411"/>
            <a:ext cx="9014126" cy="1152813"/>
          </a:xfrm>
          <a:prstGeom prst="rect">
            <a:avLst/>
          </a:prstGeom>
        </p:spPr>
      </p:pic>
    </p:spTree>
    <p:extLst>
      <p:ext uri="{BB962C8B-B14F-4D97-AF65-F5344CB8AC3E}">
        <p14:creationId xmlns="" xmlns:p14="http://schemas.microsoft.com/office/powerpoint/2010/main" val="86840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922929" y="699247"/>
            <a:ext cx="7933766" cy="5970494"/>
          </a:xfrm>
          <a:prstGeom prst="rect">
            <a:avLst/>
          </a:prstGeom>
          <a:ln>
            <a:solidFill>
              <a:schemeClr val="tx1"/>
            </a:solidFill>
          </a:ln>
        </p:spPr>
      </p:pic>
      <p:sp>
        <p:nvSpPr>
          <p:cNvPr id="6" name="Title 1"/>
          <p:cNvSpPr>
            <a:spLocks noGrp="1"/>
          </p:cNvSpPr>
          <p:nvPr>
            <p:ph type="title"/>
          </p:nvPr>
        </p:nvSpPr>
        <p:spPr>
          <a:xfrm>
            <a:off x="237566" y="0"/>
            <a:ext cx="10645588" cy="537882"/>
          </a:xfrm>
          <a:ln>
            <a:solidFill>
              <a:schemeClr val="tx1"/>
            </a:solidFill>
          </a:ln>
        </p:spPr>
        <p:txBody>
          <a:bodyPr>
            <a:normAutofit fontScale="90000"/>
          </a:bodyPr>
          <a:lstStyle/>
          <a:p>
            <a:r>
              <a:rPr lang="en-US" b="1" dirty="0" smtClean="0"/>
              <a:t/>
            </a:r>
            <a:br>
              <a:rPr lang="en-US" b="1" dirty="0" smtClean="0"/>
            </a:br>
            <a:r>
              <a:rPr lang="en-US" b="1" dirty="0" smtClean="0"/>
              <a:t>B-Spline </a:t>
            </a:r>
            <a:r>
              <a:rPr lang="en-US" b="1" dirty="0"/>
              <a:t>Curves</a:t>
            </a:r>
            <a:r>
              <a:rPr lang="en-IN" dirty="0"/>
              <a:t/>
            </a:r>
            <a:br>
              <a:rPr lang="en-IN" dirty="0"/>
            </a:br>
            <a:endParaRPr lang="en-IN" dirty="0"/>
          </a:p>
        </p:txBody>
      </p:sp>
    </p:spTree>
    <p:extLst>
      <p:ext uri="{BB962C8B-B14F-4D97-AF65-F5344CB8AC3E}">
        <p14:creationId xmlns="" xmlns:p14="http://schemas.microsoft.com/office/powerpoint/2010/main" val="162645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fontScale="90000"/>
          </a:bodyPr>
          <a:lstStyle/>
          <a:p>
            <a:r>
              <a:rPr lang="en-US" b="1" u="sng" dirty="0"/>
              <a:t>Three dimensional transformations</a:t>
            </a:r>
            <a:r>
              <a:rPr lang="en-IN" dirty="0"/>
              <a:t/>
            </a:r>
            <a:br>
              <a:rPr lang="en-IN" dirty="0"/>
            </a:br>
            <a:endParaRPr lang="en-IN" dirty="0"/>
          </a:p>
        </p:txBody>
      </p:sp>
      <p:pic>
        <p:nvPicPr>
          <p:cNvPr id="7" name="Content Placeholder 6"/>
          <p:cNvPicPr>
            <a:picLocks noGrp="1" noChangeAspect="1"/>
          </p:cNvPicPr>
          <p:nvPr>
            <p:ph sz="half" idx="1"/>
          </p:nvPr>
        </p:nvPicPr>
        <p:blipFill>
          <a:blip r:embed="rId2"/>
          <a:stretch>
            <a:fillRect/>
          </a:stretch>
        </p:blipFill>
        <p:spPr>
          <a:xfrm>
            <a:off x="180304" y="811369"/>
            <a:ext cx="6246254" cy="5756856"/>
          </a:xfrm>
          <a:prstGeom prst="rect">
            <a:avLst/>
          </a:prstGeom>
          <a:ln>
            <a:solidFill>
              <a:schemeClr val="tx1"/>
            </a:solidFill>
          </a:ln>
        </p:spPr>
      </p:pic>
      <p:pic>
        <p:nvPicPr>
          <p:cNvPr id="8" name="Content Placeholder 7"/>
          <p:cNvPicPr>
            <a:picLocks noGrp="1" noChangeAspect="1"/>
          </p:cNvPicPr>
          <p:nvPr>
            <p:ph sz="half" idx="2"/>
          </p:nvPr>
        </p:nvPicPr>
        <p:blipFill>
          <a:blip r:embed="rId3"/>
          <a:stretch>
            <a:fillRect/>
          </a:stretch>
        </p:blipFill>
        <p:spPr>
          <a:xfrm>
            <a:off x="6555346" y="811369"/>
            <a:ext cx="5254581" cy="5756856"/>
          </a:xfrm>
          <a:prstGeom prst="rect">
            <a:avLst/>
          </a:prstGeom>
          <a:ln>
            <a:solidFill>
              <a:schemeClr val="tx1"/>
            </a:solidFill>
          </a:ln>
        </p:spPr>
      </p:pic>
    </p:spTree>
    <p:extLst>
      <p:ext uri="{BB962C8B-B14F-4D97-AF65-F5344CB8AC3E}">
        <p14:creationId xmlns="" xmlns:p14="http://schemas.microsoft.com/office/powerpoint/2010/main" val="5813671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89" y="176866"/>
            <a:ext cx="11519646" cy="697193"/>
          </a:xfrm>
          <a:ln>
            <a:solidFill>
              <a:schemeClr val="tx1"/>
            </a:solidFill>
          </a:ln>
        </p:spPr>
        <p:txBody>
          <a:bodyPr>
            <a:normAutofit fontScale="90000"/>
          </a:bodyPr>
          <a:lstStyle/>
          <a:p>
            <a:r>
              <a:rPr lang="en-US" b="1" dirty="0" smtClean="0"/>
              <a:t/>
            </a:r>
            <a:br>
              <a:rPr lang="en-US" b="1" dirty="0" smtClean="0"/>
            </a:br>
            <a:r>
              <a:rPr lang="en-US" b="1" dirty="0" smtClean="0"/>
              <a:t>Properties </a:t>
            </a:r>
            <a:r>
              <a:rPr lang="en-US" b="1" dirty="0"/>
              <a:t>of B-spline Curve</a:t>
            </a:r>
            <a:r>
              <a:rPr lang="en-IN" dirty="0"/>
              <a:t/>
            </a:r>
            <a:br>
              <a:rPr lang="en-IN" dirty="0"/>
            </a:br>
            <a:endParaRPr lang="en-IN" dirty="0"/>
          </a:p>
        </p:txBody>
      </p:sp>
      <p:sp>
        <p:nvSpPr>
          <p:cNvPr id="3" name="Content Placeholder 2"/>
          <p:cNvSpPr>
            <a:spLocks noGrp="1"/>
          </p:cNvSpPr>
          <p:nvPr>
            <p:ph idx="1"/>
          </p:nvPr>
        </p:nvSpPr>
        <p:spPr>
          <a:xfrm>
            <a:off x="206189" y="1126378"/>
            <a:ext cx="11519646" cy="5355104"/>
          </a:xfrm>
          <a:ln>
            <a:solidFill>
              <a:schemeClr val="tx1"/>
            </a:solidFill>
          </a:ln>
        </p:spPr>
        <p:txBody>
          <a:bodyPr>
            <a:normAutofit fontScale="85000" lnSpcReduction="10000"/>
          </a:bodyPr>
          <a:lstStyle/>
          <a:p>
            <a:pPr lvl="0"/>
            <a:r>
              <a:rPr lang="en-US" dirty="0" smtClean="0"/>
              <a:t>The </a:t>
            </a:r>
            <a:r>
              <a:rPr lang="en-US" dirty="0"/>
              <a:t>sum of the B-spline basis functions for any parameter value is 1.</a:t>
            </a:r>
            <a:endParaRPr lang="en-IN" dirty="0"/>
          </a:p>
          <a:p>
            <a:pPr lvl="0"/>
            <a:r>
              <a:rPr lang="en-US" dirty="0"/>
              <a:t>Each basis function is positive or zero for all parameter values.</a:t>
            </a:r>
            <a:endParaRPr lang="en-IN" dirty="0"/>
          </a:p>
          <a:p>
            <a:pPr lvl="0"/>
            <a:r>
              <a:rPr lang="en-US" dirty="0"/>
              <a:t>Each basis function has precisely one maximum value, except for k=1.</a:t>
            </a:r>
            <a:endParaRPr lang="en-IN" dirty="0"/>
          </a:p>
          <a:p>
            <a:pPr lvl="0"/>
            <a:r>
              <a:rPr lang="en-US" dirty="0"/>
              <a:t>The maximum order of the curve is equal to the number of vertices of defining polygon.</a:t>
            </a:r>
            <a:endParaRPr lang="en-IN" dirty="0"/>
          </a:p>
          <a:p>
            <a:pPr lvl="0"/>
            <a:r>
              <a:rPr lang="en-US" dirty="0"/>
              <a:t>The degree of B-spline polynomial is independent on the number of vertices of defining polygon.</a:t>
            </a:r>
            <a:endParaRPr lang="en-IN" dirty="0"/>
          </a:p>
          <a:p>
            <a:pPr lvl="0"/>
            <a:r>
              <a:rPr lang="en-US" dirty="0"/>
              <a:t>B-spline allows the local control over the curve surface because each vertex affects the shape of a curve only over a range of parameter values where its associated basis function is nonzero.</a:t>
            </a:r>
            <a:endParaRPr lang="en-IN" dirty="0"/>
          </a:p>
          <a:p>
            <a:pPr lvl="0"/>
            <a:r>
              <a:rPr lang="en-US" dirty="0"/>
              <a:t>The curve exhibits the variation diminishing property.</a:t>
            </a:r>
            <a:endParaRPr lang="en-IN" dirty="0"/>
          </a:p>
          <a:p>
            <a:pPr lvl="0"/>
            <a:r>
              <a:rPr lang="en-US" dirty="0"/>
              <a:t>The curve generally follows the shape of defining polygon.</a:t>
            </a:r>
            <a:endParaRPr lang="en-IN" dirty="0"/>
          </a:p>
          <a:p>
            <a:pPr lvl="0"/>
            <a:r>
              <a:rPr lang="en-US" dirty="0"/>
              <a:t>Any affine transformation can be applied to the curve by applying it to the vertices of defining polygon.</a:t>
            </a:r>
            <a:endParaRPr lang="en-IN" dirty="0"/>
          </a:p>
          <a:p>
            <a:pPr lvl="0"/>
            <a:r>
              <a:rPr lang="en-US" dirty="0"/>
              <a:t>The curve line within the convex hull of its defining polygon.</a:t>
            </a:r>
            <a:endParaRPr lang="en-IN" dirty="0"/>
          </a:p>
          <a:p>
            <a:endParaRPr lang="en-IN" dirty="0"/>
          </a:p>
        </p:txBody>
      </p:sp>
    </p:spTree>
    <p:extLst>
      <p:ext uri="{BB962C8B-B14F-4D97-AF65-F5344CB8AC3E}">
        <p14:creationId xmlns="" xmlns:p14="http://schemas.microsoft.com/office/powerpoint/2010/main" val="38304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87" y="163420"/>
            <a:ext cx="11586883" cy="576169"/>
          </a:xfrm>
          <a:ln>
            <a:solidFill>
              <a:schemeClr val="tx1"/>
            </a:solidFill>
          </a:ln>
        </p:spPr>
        <p:txBody>
          <a:bodyPr>
            <a:normAutofit fontScale="90000"/>
          </a:bodyPr>
          <a:lstStyle/>
          <a:p>
            <a:r>
              <a:rPr lang="en-US" b="1" dirty="0"/>
              <a:t>Shape description requirements</a:t>
            </a:r>
            <a:endParaRPr lang="en-IN" dirty="0"/>
          </a:p>
        </p:txBody>
      </p:sp>
      <p:sp>
        <p:nvSpPr>
          <p:cNvPr id="3" name="Content Placeholder 2"/>
          <p:cNvSpPr>
            <a:spLocks noGrp="1"/>
          </p:cNvSpPr>
          <p:nvPr>
            <p:ph idx="1"/>
          </p:nvPr>
        </p:nvSpPr>
        <p:spPr>
          <a:xfrm>
            <a:off x="206186" y="968188"/>
            <a:ext cx="11586883" cy="5634318"/>
          </a:xfrm>
          <a:ln>
            <a:solidFill>
              <a:schemeClr val="tx1"/>
            </a:solidFill>
          </a:ln>
        </p:spPr>
        <p:txBody>
          <a:bodyPr/>
          <a:lstStyle/>
          <a:p>
            <a:pPr marL="0" indent="0">
              <a:buNone/>
            </a:pPr>
            <a:r>
              <a:rPr lang="en-US" dirty="0" smtClean="0"/>
              <a:t>The </a:t>
            </a:r>
            <a:r>
              <a:rPr lang="en-US" dirty="0"/>
              <a:t>following are some of the important properties that are used to design the curves. </a:t>
            </a:r>
            <a:endParaRPr lang="en-US" dirty="0" smtClean="0"/>
          </a:p>
          <a:p>
            <a:pPr marL="514350" indent="-514350">
              <a:buAutoNum type="arabicPeriod"/>
            </a:pPr>
            <a:r>
              <a:rPr lang="en-US" dirty="0" smtClean="0"/>
              <a:t>Control </a:t>
            </a:r>
            <a:r>
              <a:rPr lang="en-US" dirty="0"/>
              <a:t>Points: The shape of the curve can be controlled easily with the help of a set of control points, means the points will be marked first and curve will be drawn that intersects each of these points one by one in a particular sequence. The more number of control points makes the curve smoother. The following figure shows the curve with control points</a:t>
            </a:r>
            <a:r>
              <a:rPr lang="en-US" dirty="0" smtClean="0"/>
              <a:t>.</a:t>
            </a:r>
          </a:p>
          <a:p>
            <a:pPr marL="514350" indent="-514350">
              <a:buAutoNum type="arabicPeriod"/>
            </a:pPr>
            <a:endParaRPr lang="en-IN" dirty="0"/>
          </a:p>
        </p:txBody>
      </p:sp>
      <p:pic>
        <p:nvPicPr>
          <p:cNvPr id="6" name="Picture 5"/>
          <p:cNvPicPr>
            <a:picLocks noChangeAspect="1"/>
          </p:cNvPicPr>
          <p:nvPr/>
        </p:nvPicPr>
        <p:blipFill>
          <a:blip r:embed="rId2"/>
          <a:stretch>
            <a:fillRect/>
          </a:stretch>
        </p:blipFill>
        <p:spPr>
          <a:xfrm>
            <a:off x="1438835" y="4094069"/>
            <a:ext cx="9399494" cy="2118472"/>
          </a:xfrm>
          <a:prstGeom prst="rect">
            <a:avLst/>
          </a:prstGeom>
        </p:spPr>
      </p:pic>
    </p:spTree>
    <p:extLst>
      <p:ext uri="{BB962C8B-B14F-4D97-AF65-F5344CB8AC3E}">
        <p14:creationId xmlns="" xmlns:p14="http://schemas.microsoft.com/office/powerpoint/2010/main" val="2351258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48" y="190314"/>
            <a:ext cx="11721352" cy="597070"/>
          </a:xfrm>
          <a:ln>
            <a:solidFill>
              <a:schemeClr val="tx1"/>
            </a:solidFill>
          </a:ln>
        </p:spPr>
        <p:txBody>
          <a:bodyPr>
            <a:normAutofit fontScale="90000"/>
          </a:bodyPr>
          <a:lstStyle/>
          <a:p>
            <a:r>
              <a:rPr lang="en-US" b="1" dirty="0"/>
              <a:t>Shape description requirements</a:t>
            </a:r>
            <a:endParaRPr lang="en-IN" dirty="0"/>
          </a:p>
        </p:txBody>
      </p:sp>
      <p:sp>
        <p:nvSpPr>
          <p:cNvPr id="3" name="Content Placeholder 2"/>
          <p:cNvSpPr>
            <a:spLocks noGrp="1"/>
          </p:cNvSpPr>
          <p:nvPr>
            <p:ph idx="1"/>
          </p:nvPr>
        </p:nvSpPr>
        <p:spPr>
          <a:xfrm>
            <a:off x="165848" y="1008529"/>
            <a:ext cx="11721352" cy="5647765"/>
          </a:xfrm>
        </p:spPr>
        <p:txBody>
          <a:bodyPr/>
          <a:lstStyle/>
          <a:p>
            <a:pPr marL="0" lvl="1" indent="0">
              <a:spcBef>
                <a:spcPts val="1000"/>
              </a:spcBef>
              <a:buNone/>
            </a:pPr>
            <a:r>
              <a:rPr lang="en-US" dirty="0" smtClean="0"/>
              <a:t>2. Multiple </a:t>
            </a:r>
            <a:r>
              <a:rPr lang="en-US" dirty="0"/>
              <a:t>values: In general any curve is not a graph of single valued function of a coordinate, irrespective the choice of coordinate system. Generally single valued functions of a coordinate make the curves or graphs that are dependent on axis. The following figure shows multivalued curve with respect to all coordinate systems.</a:t>
            </a:r>
            <a:endParaRPr lang="en-IN" sz="2000" dirty="0"/>
          </a:p>
          <a:p>
            <a:pPr marL="0" indent="0">
              <a:buNone/>
            </a:pPr>
            <a:endParaRPr lang="en-IN" dirty="0"/>
          </a:p>
        </p:txBody>
      </p:sp>
      <p:pic>
        <p:nvPicPr>
          <p:cNvPr id="4" name="Picture 3"/>
          <p:cNvPicPr>
            <a:picLocks noChangeAspect="1"/>
          </p:cNvPicPr>
          <p:nvPr/>
        </p:nvPicPr>
        <p:blipFill>
          <a:blip r:embed="rId2"/>
          <a:stretch>
            <a:fillRect/>
          </a:stretch>
        </p:blipFill>
        <p:spPr>
          <a:xfrm>
            <a:off x="927848" y="2648214"/>
            <a:ext cx="10327340" cy="2986104"/>
          </a:xfrm>
          <a:prstGeom prst="rect">
            <a:avLst/>
          </a:prstGeom>
        </p:spPr>
      </p:pic>
    </p:spTree>
    <p:extLst>
      <p:ext uri="{BB962C8B-B14F-4D97-AF65-F5344CB8AC3E}">
        <p14:creationId xmlns="" xmlns:p14="http://schemas.microsoft.com/office/powerpoint/2010/main" val="97235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6" y="217209"/>
            <a:ext cx="11640670" cy="764428"/>
          </a:xfrm>
          <a:ln>
            <a:solidFill>
              <a:schemeClr val="tx1"/>
            </a:solidFill>
          </a:ln>
        </p:spPr>
        <p:txBody>
          <a:bodyPr/>
          <a:lstStyle/>
          <a:p>
            <a:r>
              <a:rPr lang="en-US" b="1" dirty="0"/>
              <a:t>Shape description requirements</a:t>
            </a:r>
            <a:endParaRPr lang="en-IN" dirty="0"/>
          </a:p>
        </p:txBody>
      </p:sp>
      <p:sp>
        <p:nvSpPr>
          <p:cNvPr id="3" name="Content Placeholder 2"/>
          <p:cNvSpPr>
            <a:spLocks noGrp="1"/>
          </p:cNvSpPr>
          <p:nvPr>
            <p:ph idx="1"/>
          </p:nvPr>
        </p:nvSpPr>
        <p:spPr>
          <a:xfrm>
            <a:off x="219636" y="1260848"/>
            <a:ext cx="11640670" cy="5287869"/>
          </a:xfrm>
          <a:ln>
            <a:solidFill>
              <a:schemeClr val="tx1"/>
            </a:solidFill>
          </a:ln>
        </p:spPr>
        <p:txBody>
          <a:bodyPr>
            <a:normAutofit fontScale="92500" lnSpcReduction="10000"/>
          </a:bodyPr>
          <a:lstStyle/>
          <a:p>
            <a:pPr lvl="1"/>
            <a:r>
              <a:rPr lang="en-US" b="1" u="sng" dirty="0"/>
              <a:t>Axis independence: </a:t>
            </a:r>
            <a:r>
              <a:rPr lang="en-US" dirty="0"/>
              <a:t>The shape of an object should not change when the control points are measured in different coordinate systems, that means when an object is rotated to certain angle in any direction (clockwise or anti-clockwise) the shape of the curve should not be affected. </a:t>
            </a:r>
            <a:endParaRPr lang="en-IN" sz="2000" dirty="0"/>
          </a:p>
          <a:p>
            <a:pPr lvl="1"/>
            <a:r>
              <a:rPr lang="en-US" b="1" u="sng" dirty="0" smtClean="0"/>
              <a:t>Global </a:t>
            </a:r>
            <a:r>
              <a:rPr lang="en-US" b="1" u="sng" dirty="0"/>
              <a:t>or local control: </a:t>
            </a:r>
            <a:r>
              <a:rPr lang="en-US" dirty="0"/>
              <a:t>The control points of a curve must be controlled globally from any function of the same program or it can also be controlled locally by the particular function used to design that curve by calculating the desired control points. </a:t>
            </a:r>
            <a:endParaRPr lang="en-IN" sz="2000" dirty="0"/>
          </a:p>
          <a:p>
            <a:pPr lvl="1"/>
            <a:r>
              <a:rPr lang="en-US" b="1" u="sng" dirty="0" smtClean="0"/>
              <a:t>Variation-diminishing property: </a:t>
            </a:r>
            <a:r>
              <a:rPr lang="en-US" dirty="0" smtClean="0"/>
              <a:t>Some of the mathematical functions may diminish the curve at particular points and in some other points it may amplify the points. This leads to certain problems for curves appearance at the time of animations, (just as a vehicle looks curved when it is taking turn). This effect must be avoided with the selection of proper mathematical equations with multiple valued functions. </a:t>
            </a:r>
            <a:endParaRPr lang="en-IN" sz="2000" dirty="0" smtClean="0"/>
          </a:p>
          <a:p>
            <a:pPr lvl="1"/>
            <a:r>
              <a:rPr lang="en-US" b="1" u="sng" dirty="0" smtClean="0"/>
              <a:t>Versatility</a:t>
            </a:r>
            <a:r>
              <a:rPr lang="en-US" b="1" u="sng" dirty="0"/>
              <a:t>: </a:t>
            </a:r>
            <a:r>
              <a:rPr lang="en-US" dirty="0"/>
              <a:t>The functions that define the shape of the curve should not be limited to only few varieties of shapes, instead they must provide vide varieties for the designers to make the curves according to their interest. </a:t>
            </a:r>
            <a:endParaRPr lang="en-IN" sz="2000" dirty="0"/>
          </a:p>
          <a:p>
            <a:pPr lvl="1"/>
            <a:r>
              <a:rPr lang="en-US" dirty="0" smtClean="0"/>
              <a:t>Order </a:t>
            </a:r>
            <a:r>
              <a:rPr lang="en-US" dirty="0"/>
              <a:t>of continuity: For any complex shapes or curves or surfaces it is essential to maintain continuity in calculating control points. When we are not maintaining the proper continuity of control points it makes a mesh while marking the curve and the complex object.</a:t>
            </a:r>
            <a:endParaRPr lang="en-IN" sz="2000" dirty="0"/>
          </a:p>
          <a:p>
            <a:endParaRPr lang="en-IN" dirty="0"/>
          </a:p>
        </p:txBody>
      </p:sp>
    </p:spTree>
    <p:extLst>
      <p:ext uri="{BB962C8B-B14F-4D97-AF65-F5344CB8AC3E}">
        <p14:creationId xmlns="" xmlns:p14="http://schemas.microsoft.com/office/powerpoint/2010/main" val="32872095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93" y="257548"/>
            <a:ext cx="11721354" cy="656851"/>
          </a:xfrm>
          <a:ln>
            <a:solidFill>
              <a:schemeClr val="tx1"/>
            </a:solidFill>
          </a:ln>
        </p:spPr>
        <p:txBody>
          <a:bodyPr>
            <a:normAutofit fontScale="90000"/>
          </a:bodyPr>
          <a:lstStyle/>
          <a:p>
            <a:r>
              <a:rPr lang="en-US" b="1" dirty="0" smtClean="0"/>
              <a:t/>
            </a:r>
            <a:br>
              <a:rPr lang="en-US" b="1" dirty="0" smtClean="0"/>
            </a:br>
            <a:r>
              <a:rPr lang="en-US" b="1" dirty="0" smtClean="0"/>
              <a:t>Parametric </a:t>
            </a:r>
            <a:r>
              <a:rPr lang="en-US" b="1" dirty="0"/>
              <a:t>functions</a:t>
            </a:r>
            <a:r>
              <a:rPr lang="en-IN" dirty="0"/>
              <a:t/>
            </a:r>
            <a:br>
              <a:rPr lang="en-IN" dirty="0"/>
            </a:br>
            <a:endParaRPr lang="en-IN" dirty="0"/>
          </a:p>
        </p:txBody>
      </p:sp>
      <p:sp>
        <p:nvSpPr>
          <p:cNvPr id="3" name="Content Placeholder 2"/>
          <p:cNvSpPr>
            <a:spLocks noGrp="1"/>
          </p:cNvSpPr>
          <p:nvPr>
            <p:ph idx="1"/>
          </p:nvPr>
        </p:nvSpPr>
        <p:spPr>
          <a:xfrm>
            <a:off x="179292" y="1111624"/>
            <a:ext cx="11721355" cy="5468470"/>
          </a:xfrm>
          <a:ln>
            <a:solidFill>
              <a:schemeClr val="tx1"/>
            </a:solidFill>
          </a:ln>
        </p:spPr>
        <p:txBody>
          <a:bodyPr>
            <a:normAutofit fontScale="85000" lnSpcReduction="20000"/>
          </a:bodyPr>
          <a:lstStyle/>
          <a:p>
            <a:r>
              <a:rPr lang="en-US" dirty="0" smtClean="0"/>
              <a:t>In mathematics, a </a:t>
            </a:r>
            <a:r>
              <a:rPr lang="en-US" b="1" dirty="0" smtClean="0"/>
              <a:t>parametric</a:t>
            </a:r>
            <a:r>
              <a:rPr lang="en-US" dirty="0" smtClean="0"/>
              <a:t> equation defines a group of quantities as </a:t>
            </a:r>
            <a:r>
              <a:rPr lang="en-US" b="1" dirty="0" smtClean="0"/>
              <a:t>functions</a:t>
            </a:r>
            <a:r>
              <a:rPr lang="en-US" dirty="0" smtClean="0"/>
              <a:t> of one or more independent variables called parameters. Parameterizations are non-unique; more than one set of </a:t>
            </a:r>
            <a:r>
              <a:rPr lang="en-US" b="1" dirty="0" smtClean="0"/>
              <a:t>parametric</a:t>
            </a:r>
            <a:r>
              <a:rPr lang="en-US" dirty="0" smtClean="0"/>
              <a:t> equations can specify the same </a:t>
            </a:r>
            <a:r>
              <a:rPr lang="en-US" b="1" dirty="0" smtClean="0"/>
              <a:t>curve</a:t>
            </a:r>
            <a:r>
              <a:rPr lang="en-US" dirty="0" smtClean="0"/>
              <a:t>.</a:t>
            </a:r>
          </a:p>
          <a:p>
            <a:r>
              <a:rPr lang="en-US" dirty="0" smtClean="0"/>
              <a:t>The </a:t>
            </a:r>
            <a:r>
              <a:rPr lang="en-US" dirty="0"/>
              <a:t>dominant form used to model curves and surfaces is the parametric or vector valued function. A point on a curve is represented as a vector: P(u)=[x(u) y(u) z(u)].</a:t>
            </a:r>
            <a:endParaRPr lang="en-IN" dirty="0"/>
          </a:p>
          <a:p>
            <a:r>
              <a:rPr lang="en-US" dirty="0"/>
              <a:t>For surfaces, two parametric are required: P(u, v)=[(x(u, v) y(u, v) z(u, v)].</a:t>
            </a:r>
            <a:endParaRPr lang="en-IN" dirty="0"/>
          </a:p>
          <a:p>
            <a:r>
              <a:rPr lang="en-US" dirty="0"/>
              <a:t> As the parametric u and v take on values in a specified range, usually 0 to 1, the parametric functions x, y and z trace out the location of the curve or surface. The parametric functions can themselves take many forms. A single curve be approximated in sever different ways as given below: </a:t>
            </a:r>
            <a:endParaRPr lang="en-IN" dirty="0"/>
          </a:p>
          <a:p>
            <a:pPr marL="1087438" indent="74613">
              <a:buNone/>
            </a:pPr>
            <a:r>
              <a:rPr lang="en-US" dirty="0"/>
              <a:t>P(u) = [cos u sin u]</a:t>
            </a:r>
            <a:endParaRPr lang="en-IN" dirty="0"/>
          </a:p>
          <a:p>
            <a:pPr marL="1087438" indent="74613">
              <a:buNone/>
            </a:pPr>
            <a:r>
              <a:rPr lang="en-US" dirty="0"/>
              <a:t>P(u) = [(1 – u</a:t>
            </a:r>
            <a:r>
              <a:rPr lang="en-US" baseline="30000" dirty="0"/>
              <a:t>2</a:t>
            </a:r>
            <a:r>
              <a:rPr lang="en-US" dirty="0"/>
              <a:t>)/(1 + u</a:t>
            </a:r>
            <a:r>
              <a:rPr lang="en-US" baseline="30000" dirty="0"/>
              <a:t>2</a:t>
            </a:r>
            <a:r>
              <a:rPr lang="en-US" dirty="0"/>
              <a:t>) 2u/(1 + u</a:t>
            </a:r>
            <a:r>
              <a:rPr lang="en-US" baseline="30000" dirty="0"/>
              <a:t>2</a:t>
            </a:r>
            <a:r>
              <a:rPr lang="en-US" dirty="0"/>
              <a:t>)]</a:t>
            </a:r>
            <a:endParaRPr lang="en-IN" dirty="0"/>
          </a:p>
          <a:p>
            <a:pPr marL="1087438" indent="74613">
              <a:buNone/>
            </a:pPr>
            <a:r>
              <a:rPr lang="en-US" dirty="0"/>
              <a:t>P(u) = [u (1 – u</a:t>
            </a:r>
            <a:r>
              <a:rPr lang="en-US" baseline="30000" dirty="0"/>
              <a:t>2</a:t>
            </a:r>
            <a:r>
              <a:rPr lang="en-US" dirty="0"/>
              <a:t>) </a:t>
            </a:r>
            <a:r>
              <a:rPr lang="en-US" baseline="30000" dirty="0"/>
              <a:t>1/2</a:t>
            </a:r>
            <a:r>
              <a:rPr lang="en-US" dirty="0"/>
              <a:t>]</a:t>
            </a:r>
            <a:endParaRPr lang="en-IN" dirty="0"/>
          </a:p>
          <a:p>
            <a:r>
              <a:rPr lang="en-US" dirty="0"/>
              <a:t>By using simple parametric functions, we cannot expect the designer to achieve a desirable curve by changing coefficients of parametric polynomial functions or of any other functional form. Instead we must find ways to determine the parametric function from the location of control points that are manipulated by the designer.</a:t>
            </a:r>
            <a:endParaRPr lang="en-IN" dirty="0"/>
          </a:p>
          <a:p>
            <a:endParaRPr lang="en-IN" dirty="0"/>
          </a:p>
        </p:txBody>
      </p:sp>
    </p:spTree>
    <p:extLst>
      <p:ext uri="{BB962C8B-B14F-4D97-AF65-F5344CB8AC3E}">
        <p14:creationId xmlns="" xmlns:p14="http://schemas.microsoft.com/office/powerpoint/2010/main" val="2511646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https://en.wikipedia.org/wiki/Gallery_of_curves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424" y="133306"/>
            <a:ext cx="11719775" cy="613669"/>
          </a:xfrm>
        </p:spPr>
        <p:txBody>
          <a:bodyPr>
            <a:normAutofit fontScale="90000"/>
          </a:bodyPr>
          <a:lstStyle/>
          <a:p>
            <a:r>
              <a:rPr lang="en-US" b="1" u="sng" dirty="0" smtClean="0"/>
              <a:t/>
            </a:r>
            <a:br>
              <a:rPr lang="en-US" b="1" u="sng" dirty="0" smtClean="0"/>
            </a:br>
            <a:r>
              <a:rPr lang="en-US" b="1" u="sng" dirty="0" smtClean="0"/>
              <a:t>Three </a:t>
            </a:r>
            <a:r>
              <a:rPr lang="en-US" b="1" u="sng" dirty="0"/>
              <a:t>dimensional transformations</a:t>
            </a:r>
            <a:r>
              <a:rPr lang="en-IN" dirty="0"/>
              <a:t/>
            </a:r>
            <a:br>
              <a:rPr lang="en-IN" dirty="0"/>
            </a:br>
            <a:endParaRPr lang="en-IN" dirty="0"/>
          </a:p>
        </p:txBody>
      </p:sp>
      <p:pic>
        <p:nvPicPr>
          <p:cNvPr id="7" name="Content Placeholder 6"/>
          <p:cNvPicPr>
            <a:picLocks noGrp="1" noChangeAspect="1"/>
          </p:cNvPicPr>
          <p:nvPr>
            <p:ph sz="half" idx="1"/>
          </p:nvPr>
        </p:nvPicPr>
        <p:blipFill>
          <a:blip r:embed="rId2"/>
          <a:stretch>
            <a:fillRect/>
          </a:stretch>
        </p:blipFill>
        <p:spPr>
          <a:xfrm>
            <a:off x="360608" y="875764"/>
            <a:ext cx="5898524" cy="5692462"/>
          </a:xfrm>
          <a:prstGeom prst="rect">
            <a:avLst/>
          </a:prstGeom>
          <a:ln>
            <a:solidFill>
              <a:schemeClr val="tx1"/>
            </a:solidFill>
          </a:ln>
        </p:spPr>
      </p:pic>
      <p:pic>
        <p:nvPicPr>
          <p:cNvPr id="8" name="Content Placeholder 7"/>
          <p:cNvPicPr>
            <a:picLocks noGrp="1" noChangeAspect="1"/>
          </p:cNvPicPr>
          <p:nvPr>
            <p:ph sz="half" idx="2"/>
          </p:nvPr>
        </p:nvPicPr>
        <p:blipFill>
          <a:blip r:embed="rId3"/>
          <a:stretch>
            <a:fillRect/>
          </a:stretch>
        </p:blipFill>
        <p:spPr>
          <a:xfrm>
            <a:off x="6529589" y="875763"/>
            <a:ext cx="5357610" cy="5692461"/>
          </a:xfrm>
          <a:prstGeom prst="rect">
            <a:avLst/>
          </a:prstGeom>
          <a:ln>
            <a:solidFill>
              <a:schemeClr val="tx1"/>
            </a:solidFill>
          </a:ln>
        </p:spPr>
      </p:pic>
    </p:spTree>
    <p:extLst>
      <p:ext uri="{BB962C8B-B14F-4D97-AF65-F5344CB8AC3E}">
        <p14:creationId xmlns="" xmlns:p14="http://schemas.microsoft.com/office/powerpoint/2010/main" val="600970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81" y="190313"/>
            <a:ext cx="11613777" cy="629957"/>
          </a:xfrm>
          <a:ln>
            <a:solidFill>
              <a:schemeClr val="tx1"/>
            </a:solidFill>
          </a:ln>
        </p:spPr>
        <p:txBody>
          <a:bodyPr>
            <a:normAutofit fontScale="90000"/>
          </a:bodyPr>
          <a:lstStyle/>
          <a:p>
            <a:r>
              <a:rPr lang="en-US" b="1" dirty="0" smtClean="0"/>
              <a:t>Translation - Example</a:t>
            </a:r>
            <a:endParaRPr lang="en-IN" b="1" dirty="0"/>
          </a:p>
        </p:txBody>
      </p:sp>
      <p:sp>
        <p:nvSpPr>
          <p:cNvPr id="3" name="Content Placeholder 2"/>
          <p:cNvSpPr>
            <a:spLocks noGrp="1"/>
          </p:cNvSpPr>
          <p:nvPr>
            <p:ph sz="half" idx="1"/>
          </p:nvPr>
        </p:nvSpPr>
        <p:spPr>
          <a:xfrm>
            <a:off x="233081" y="995081"/>
            <a:ext cx="11613777" cy="5580530"/>
          </a:xfrm>
          <a:ln>
            <a:solidFill>
              <a:schemeClr val="tx1"/>
            </a:solidFill>
          </a:ln>
        </p:spPr>
        <p:txBody>
          <a:bodyPr>
            <a:normAutofit fontScale="85000" lnSpcReduction="20000"/>
          </a:bodyPr>
          <a:lstStyle/>
          <a:p>
            <a:r>
              <a:rPr lang="en-IN" dirty="0"/>
              <a:t> Given a 3D object with coordinate points A(0, 3, 1), B(3, 3, 2), C(3, 0, 0), D(0, 0, 0). Apply the translation with the distance 1 towards X axis, 1 towards Y axis and 2 towards Z axis and obtain the new coordinates of the object</a:t>
            </a:r>
            <a:r>
              <a:rPr lang="en-IN" dirty="0" smtClean="0"/>
              <a:t>.</a:t>
            </a:r>
          </a:p>
          <a:p>
            <a:pPr fontAlgn="base"/>
            <a:r>
              <a:rPr lang="en-IN" dirty="0"/>
              <a:t>Given-</a:t>
            </a:r>
          </a:p>
          <a:p>
            <a:pPr marL="0" indent="0" fontAlgn="base">
              <a:buNone/>
            </a:pPr>
            <a:r>
              <a:rPr lang="en-IN" dirty="0" smtClean="0"/>
              <a:t>    Old </a:t>
            </a:r>
            <a:r>
              <a:rPr lang="en-IN" dirty="0"/>
              <a:t>coordinates of the object = A (0, 3, 1), B(3, 3, 2), C(3, 0, 0), D(0, 0, </a:t>
            </a:r>
            <a:r>
              <a:rPr lang="en-IN" dirty="0" smtClean="0"/>
              <a:t>0)</a:t>
            </a:r>
          </a:p>
          <a:p>
            <a:pPr marL="0" indent="0" fontAlgn="base">
              <a:buNone/>
            </a:pPr>
            <a:r>
              <a:rPr lang="en-IN" dirty="0" smtClean="0"/>
              <a:t>    Translation vector = (</a:t>
            </a:r>
            <a:r>
              <a:rPr lang="en-IN" dirty="0" err="1" smtClean="0"/>
              <a:t>T</a:t>
            </a:r>
            <a:r>
              <a:rPr lang="en-IN" baseline="-25000" dirty="0" err="1" smtClean="0"/>
              <a:t>x</a:t>
            </a:r>
            <a:r>
              <a:rPr lang="en-IN" dirty="0" smtClean="0"/>
              <a:t>, T</a:t>
            </a:r>
            <a:r>
              <a:rPr lang="en-IN" baseline="-25000" dirty="0" smtClean="0"/>
              <a:t>y</a:t>
            </a:r>
            <a:r>
              <a:rPr lang="en-IN" dirty="0" smtClean="0"/>
              <a:t>, </a:t>
            </a:r>
            <a:r>
              <a:rPr lang="en-IN" dirty="0" err="1" smtClean="0"/>
              <a:t>T</a:t>
            </a:r>
            <a:r>
              <a:rPr lang="en-IN" baseline="-25000" dirty="0" err="1" smtClean="0"/>
              <a:t>z</a:t>
            </a:r>
            <a:r>
              <a:rPr lang="en-IN" dirty="0" smtClean="0"/>
              <a:t>) = (1, 1, 2)</a:t>
            </a:r>
          </a:p>
          <a:p>
            <a:pPr fontAlgn="base"/>
            <a:r>
              <a:rPr lang="en-IN" b="1" u="sng" dirty="0"/>
              <a:t>For Coordinates A(0, 3, 1)</a:t>
            </a:r>
            <a:endParaRPr lang="en-IN" b="1" dirty="0"/>
          </a:p>
          <a:p>
            <a:pPr marL="0" indent="0" fontAlgn="base">
              <a:buNone/>
            </a:pPr>
            <a:r>
              <a:rPr lang="en-IN" dirty="0" smtClean="0"/>
              <a:t>   Let </a:t>
            </a:r>
            <a:r>
              <a:rPr lang="en-IN" dirty="0"/>
              <a:t>the new coordinates of A = (</a:t>
            </a:r>
            <a:r>
              <a:rPr lang="en-IN" dirty="0" smtClean="0"/>
              <a:t>X’, Y’, Z’).</a:t>
            </a:r>
            <a:endParaRPr lang="en-IN" dirty="0"/>
          </a:p>
          <a:p>
            <a:pPr fontAlgn="base"/>
            <a:endParaRPr lang="en-IN" dirty="0"/>
          </a:p>
          <a:p>
            <a:pPr marL="889000" indent="0" fontAlgn="base">
              <a:buNone/>
            </a:pPr>
            <a:r>
              <a:rPr lang="en-IN" dirty="0"/>
              <a:t>Applying the translation equations, we have-</a:t>
            </a:r>
          </a:p>
          <a:p>
            <a:pPr marL="889000" indent="0" fontAlgn="base">
              <a:buNone/>
            </a:pPr>
            <a:r>
              <a:rPr lang="en-IN" dirty="0" smtClean="0"/>
              <a:t>X’</a:t>
            </a:r>
            <a:r>
              <a:rPr lang="en-IN" dirty="0"/>
              <a:t> = </a:t>
            </a:r>
            <a:r>
              <a:rPr lang="en-IN" dirty="0" smtClean="0"/>
              <a:t>X</a:t>
            </a:r>
            <a:r>
              <a:rPr lang="en-IN" dirty="0"/>
              <a:t> + </a:t>
            </a:r>
            <a:r>
              <a:rPr lang="en-IN" dirty="0" err="1"/>
              <a:t>T</a:t>
            </a:r>
            <a:r>
              <a:rPr lang="en-IN" baseline="-25000" dirty="0" err="1"/>
              <a:t>x</a:t>
            </a:r>
            <a:r>
              <a:rPr lang="en-IN" dirty="0"/>
              <a:t> = 0 + 1 = 1</a:t>
            </a:r>
          </a:p>
          <a:p>
            <a:pPr marL="889000" indent="0" fontAlgn="base">
              <a:buNone/>
            </a:pPr>
            <a:r>
              <a:rPr lang="en-IN" dirty="0" smtClean="0"/>
              <a:t>Y’</a:t>
            </a:r>
            <a:r>
              <a:rPr lang="en-IN" dirty="0"/>
              <a:t> = </a:t>
            </a:r>
            <a:r>
              <a:rPr lang="en-IN" dirty="0" smtClean="0"/>
              <a:t>Y</a:t>
            </a:r>
            <a:r>
              <a:rPr lang="en-IN" dirty="0"/>
              <a:t> + T</a:t>
            </a:r>
            <a:r>
              <a:rPr lang="en-IN" baseline="-25000" dirty="0"/>
              <a:t>y</a:t>
            </a:r>
            <a:r>
              <a:rPr lang="en-IN" dirty="0"/>
              <a:t> = 3 + 1 = 4</a:t>
            </a:r>
          </a:p>
          <a:p>
            <a:pPr marL="889000" indent="0" fontAlgn="base">
              <a:buNone/>
            </a:pPr>
            <a:r>
              <a:rPr lang="en-IN" dirty="0" smtClean="0"/>
              <a:t>Z’</a:t>
            </a:r>
            <a:r>
              <a:rPr lang="en-IN" dirty="0"/>
              <a:t> = </a:t>
            </a:r>
            <a:r>
              <a:rPr lang="en-IN" dirty="0" smtClean="0"/>
              <a:t>Z</a:t>
            </a:r>
            <a:r>
              <a:rPr lang="en-IN" dirty="0"/>
              <a:t> + </a:t>
            </a:r>
            <a:r>
              <a:rPr lang="en-IN" dirty="0" err="1"/>
              <a:t>T</a:t>
            </a:r>
            <a:r>
              <a:rPr lang="en-IN" baseline="-25000" dirty="0" err="1"/>
              <a:t>z</a:t>
            </a:r>
            <a:r>
              <a:rPr lang="en-IN" dirty="0"/>
              <a:t> = 1 + 2 = 3</a:t>
            </a:r>
          </a:p>
          <a:p>
            <a:pPr marL="889000" indent="0" fontAlgn="base">
              <a:buNone/>
            </a:pPr>
            <a:r>
              <a:rPr lang="en-IN" dirty="0"/>
              <a:t> </a:t>
            </a:r>
          </a:p>
          <a:p>
            <a:pPr marL="889000" indent="0" fontAlgn="base">
              <a:buNone/>
            </a:pPr>
            <a:r>
              <a:rPr lang="en-IN" dirty="0"/>
              <a:t>Thus, New coordinates of A = (1, 4, 3).</a:t>
            </a:r>
          </a:p>
          <a:p>
            <a:pPr marL="0" indent="0" fontAlgn="base">
              <a:buNone/>
            </a:pPr>
            <a:endParaRPr lang="en-IN" dirty="0" smtClean="0"/>
          </a:p>
          <a:p>
            <a:endParaRPr lang="en-IN" dirty="0"/>
          </a:p>
        </p:txBody>
      </p:sp>
    </p:spTree>
    <p:extLst>
      <p:ext uri="{BB962C8B-B14F-4D97-AF65-F5344CB8AC3E}">
        <p14:creationId xmlns="" xmlns:p14="http://schemas.microsoft.com/office/powerpoint/2010/main" val="2951145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764" y="270996"/>
            <a:ext cx="11492754" cy="643404"/>
          </a:xfrm>
          <a:ln>
            <a:solidFill>
              <a:schemeClr val="tx1"/>
            </a:solidFill>
          </a:ln>
        </p:spPr>
        <p:txBody>
          <a:bodyPr>
            <a:normAutofit fontScale="90000"/>
          </a:bodyPr>
          <a:lstStyle/>
          <a:p>
            <a:r>
              <a:rPr lang="en-US" b="1" dirty="0"/>
              <a:t>Translation - Example</a:t>
            </a:r>
            <a:endParaRPr lang="en-IN" dirty="0"/>
          </a:p>
        </p:txBody>
      </p:sp>
      <p:sp>
        <p:nvSpPr>
          <p:cNvPr id="3" name="Content Placeholder 2"/>
          <p:cNvSpPr>
            <a:spLocks noGrp="1"/>
          </p:cNvSpPr>
          <p:nvPr>
            <p:ph sz="half" idx="1"/>
          </p:nvPr>
        </p:nvSpPr>
        <p:spPr>
          <a:xfrm>
            <a:off x="313764" y="1139825"/>
            <a:ext cx="5428130" cy="5476128"/>
          </a:xfrm>
          <a:ln>
            <a:solidFill>
              <a:schemeClr val="tx1"/>
            </a:solidFill>
          </a:ln>
        </p:spPr>
        <p:txBody>
          <a:bodyPr>
            <a:normAutofit fontScale="92500" lnSpcReduction="10000"/>
          </a:bodyPr>
          <a:lstStyle/>
          <a:p>
            <a:pPr marL="0" indent="0" fontAlgn="base">
              <a:buNone/>
            </a:pPr>
            <a:r>
              <a:rPr lang="en-IN" b="1" u="sng" dirty="0"/>
              <a:t>For Coordinates B(3, 3, 2)</a:t>
            </a:r>
            <a:endParaRPr lang="en-IN" b="1" dirty="0"/>
          </a:p>
          <a:p>
            <a:pPr marL="0" indent="0" fontAlgn="base">
              <a:buNone/>
            </a:pPr>
            <a:r>
              <a:rPr lang="en-IN" dirty="0"/>
              <a:t> </a:t>
            </a:r>
          </a:p>
          <a:p>
            <a:pPr marL="0" indent="0" fontAlgn="base">
              <a:buNone/>
            </a:pPr>
            <a:r>
              <a:rPr lang="en-IN" dirty="0"/>
              <a:t>Let the new coordinates of B = (</a:t>
            </a:r>
            <a:r>
              <a:rPr lang="en-IN" dirty="0" smtClean="0"/>
              <a:t>X’, Y’, Z’).</a:t>
            </a:r>
            <a:endParaRPr lang="en-IN" dirty="0"/>
          </a:p>
          <a:p>
            <a:pPr marL="0" indent="0" fontAlgn="base">
              <a:buNone/>
            </a:pPr>
            <a:r>
              <a:rPr lang="en-IN" dirty="0"/>
              <a:t> </a:t>
            </a:r>
          </a:p>
          <a:p>
            <a:pPr marL="0" indent="0" fontAlgn="base">
              <a:buNone/>
            </a:pPr>
            <a:r>
              <a:rPr lang="en-IN" dirty="0"/>
              <a:t>Applying the translation equations, we have-</a:t>
            </a:r>
          </a:p>
          <a:p>
            <a:pPr marL="0" indent="0" fontAlgn="base">
              <a:buNone/>
            </a:pPr>
            <a:r>
              <a:rPr lang="en-IN" dirty="0" smtClean="0"/>
              <a:t>X’ = X</a:t>
            </a:r>
            <a:r>
              <a:rPr lang="en-IN" dirty="0"/>
              <a:t> + </a:t>
            </a:r>
            <a:r>
              <a:rPr lang="en-IN" dirty="0" err="1"/>
              <a:t>T</a:t>
            </a:r>
            <a:r>
              <a:rPr lang="en-IN" baseline="-25000" dirty="0" err="1"/>
              <a:t>x</a:t>
            </a:r>
            <a:r>
              <a:rPr lang="en-IN" dirty="0"/>
              <a:t> = 3 + 1 = 4</a:t>
            </a:r>
          </a:p>
          <a:p>
            <a:pPr marL="0" indent="0" fontAlgn="base">
              <a:buNone/>
            </a:pPr>
            <a:r>
              <a:rPr lang="en-IN" dirty="0" smtClean="0"/>
              <a:t>Y’</a:t>
            </a:r>
            <a:r>
              <a:rPr lang="en-IN" dirty="0"/>
              <a:t> = </a:t>
            </a:r>
            <a:r>
              <a:rPr lang="en-IN" dirty="0" smtClean="0"/>
              <a:t>Y</a:t>
            </a:r>
            <a:r>
              <a:rPr lang="en-IN" dirty="0"/>
              <a:t> + T</a:t>
            </a:r>
            <a:r>
              <a:rPr lang="en-IN" baseline="-25000" dirty="0"/>
              <a:t>y</a:t>
            </a:r>
            <a:r>
              <a:rPr lang="en-IN" dirty="0"/>
              <a:t> = 3 + 1 = 4</a:t>
            </a:r>
          </a:p>
          <a:p>
            <a:pPr marL="0" indent="0" fontAlgn="base">
              <a:buNone/>
            </a:pPr>
            <a:r>
              <a:rPr lang="en-IN" dirty="0" smtClean="0"/>
              <a:t>Z’</a:t>
            </a:r>
            <a:r>
              <a:rPr lang="en-IN" dirty="0"/>
              <a:t> = </a:t>
            </a:r>
            <a:r>
              <a:rPr lang="en-IN" dirty="0" smtClean="0"/>
              <a:t>Z</a:t>
            </a:r>
            <a:r>
              <a:rPr lang="en-IN" dirty="0"/>
              <a:t> + </a:t>
            </a:r>
            <a:r>
              <a:rPr lang="en-IN" dirty="0" err="1"/>
              <a:t>T</a:t>
            </a:r>
            <a:r>
              <a:rPr lang="en-IN" baseline="-25000" dirty="0" err="1"/>
              <a:t>z</a:t>
            </a:r>
            <a:r>
              <a:rPr lang="en-IN" dirty="0"/>
              <a:t> = 2 + 2 = 4</a:t>
            </a:r>
          </a:p>
          <a:p>
            <a:pPr marL="0" indent="0" fontAlgn="base">
              <a:buNone/>
            </a:pPr>
            <a:r>
              <a:rPr lang="en-IN" dirty="0"/>
              <a:t> </a:t>
            </a:r>
          </a:p>
          <a:p>
            <a:pPr marL="0" indent="0" fontAlgn="base">
              <a:buNone/>
            </a:pPr>
            <a:r>
              <a:rPr lang="en-IN" dirty="0"/>
              <a:t>Thus, New coordinates of B = (4, 4, 4).</a:t>
            </a:r>
          </a:p>
          <a:p>
            <a:endParaRPr lang="en-IN" dirty="0"/>
          </a:p>
        </p:txBody>
      </p:sp>
      <p:sp>
        <p:nvSpPr>
          <p:cNvPr id="4" name="Content Placeholder 3"/>
          <p:cNvSpPr>
            <a:spLocks noGrp="1"/>
          </p:cNvSpPr>
          <p:nvPr>
            <p:ph sz="half" idx="2"/>
          </p:nvPr>
        </p:nvSpPr>
        <p:spPr>
          <a:xfrm>
            <a:off x="6347012" y="1139825"/>
            <a:ext cx="5459506" cy="5476128"/>
          </a:xfrm>
          <a:ln>
            <a:solidFill>
              <a:schemeClr val="tx1"/>
            </a:solidFill>
          </a:ln>
        </p:spPr>
        <p:txBody>
          <a:bodyPr>
            <a:normAutofit fontScale="92500" lnSpcReduction="10000"/>
          </a:bodyPr>
          <a:lstStyle/>
          <a:p>
            <a:pPr marL="0" indent="0" fontAlgn="base">
              <a:buNone/>
            </a:pPr>
            <a:r>
              <a:rPr lang="en-IN" b="1" u="sng" dirty="0"/>
              <a:t>For Coordinates C(3, 0, 0)</a:t>
            </a:r>
            <a:endParaRPr lang="en-IN" b="1" dirty="0"/>
          </a:p>
          <a:p>
            <a:pPr marL="0" indent="0" fontAlgn="base">
              <a:buNone/>
            </a:pPr>
            <a:r>
              <a:rPr lang="en-IN" dirty="0"/>
              <a:t> </a:t>
            </a:r>
          </a:p>
          <a:p>
            <a:pPr marL="0" indent="0" fontAlgn="base">
              <a:buNone/>
            </a:pPr>
            <a:r>
              <a:rPr lang="en-IN" dirty="0"/>
              <a:t>Let the new coordinates of C = </a:t>
            </a:r>
            <a:r>
              <a:rPr lang="en-IN" dirty="0" smtClean="0"/>
              <a:t>(</a:t>
            </a:r>
            <a:r>
              <a:rPr lang="en-IN" dirty="0"/>
              <a:t>(X’, Y’, Z’).</a:t>
            </a:r>
          </a:p>
          <a:p>
            <a:pPr marL="0" indent="0" fontAlgn="base">
              <a:buNone/>
            </a:pPr>
            <a:r>
              <a:rPr lang="en-IN" dirty="0"/>
              <a:t> </a:t>
            </a:r>
          </a:p>
          <a:p>
            <a:pPr marL="0" indent="0" fontAlgn="base">
              <a:buNone/>
            </a:pPr>
            <a:r>
              <a:rPr lang="en-IN" dirty="0"/>
              <a:t>Applying the translation equations, we have-</a:t>
            </a:r>
          </a:p>
          <a:p>
            <a:pPr marL="0" indent="0" fontAlgn="base">
              <a:buNone/>
            </a:pPr>
            <a:r>
              <a:rPr lang="en-IN" dirty="0" smtClean="0"/>
              <a:t>X’</a:t>
            </a:r>
            <a:r>
              <a:rPr lang="en-IN" dirty="0"/>
              <a:t> = </a:t>
            </a:r>
            <a:r>
              <a:rPr lang="en-IN" dirty="0" smtClean="0"/>
              <a:t>X</a:t>
            </a:r>
            <a:r>
              <a:rPr lang="en-IN" dirty="0"/>
              <a:t> + </a:t>
            </a:r>
            <a:r>
              <a:rPr lang="en-IN" dirty="0" err="1"/>
              <a:t>T</a:t>
            </a:r>
            <a:r>
              <a:rPr lang="en-IN" baseline="-25000" dirty="0" err="1"/>
              <a:t>x</a:t>
            </a:r>
            <a:r>
              <a:rPr lang="en-IN" dirty="0"/>
              <a:t> = 3 + 1 = 4</a:t>
            </a:r>
          </a:p>
          <a:p>
            <a:pPr marL="0" indent="0" fontAlgn="base">
              <a:buNone/>
            </a:pPr>
            <a:r>
              <a:rPr lang="en-IN" dirty="0" smtClean="0"/>
              <a:t>Y’</a:t>
            </a:r>
            <a:r>
              <a:rPr lang="en-IN" dirty="0"/>
              <a:t> = </a:t>
            </a:r>
            <a:r>
              <a:rPr lang="en-IN" dirty="0" smtClean="0"/>
              <a:t>Y</a:t>
            </a:r>
            <a:r>
              <a:rPr lang="en-IN" dirty="0"/>
              <a:t> + T</a:t>
            </a:r>
            <a:r>
              <a:rPr lang="en-IN" baseline="-25000" dirty="0"/>
              <a:t>y</a:t>
            </a:r>
            <a:r>
              <a:rPr lang="en-IN" dirty="0"/>
              <a:t> = 0 + 1 = 1</a:t>
            </a:r>
          </a:p>
          <a:p>
            <a:pPr marL="0" indent="0" fontAlgn="base">
              <a:buNone/>
            </a:pPr>
            <a:r>
              <a:rPr lang="en-IN" dirty="0" smtClean="0"/>
              <a:t>Z’</a:t>
            </a:r>
            <a:r>
              <a:rPr lang="en-IN" dirty="0"/>
              <a:t> = </a:t>
            </a:r>
            <a:r>
              <a:rPr lang="en-IN" dirty="0" smtClean="0"/>
              <a:t>Z</a:t>
            </a:r>
            <a:r>
              <a:rPr lang="en-IN" dirty="0"/>
              <a:t> + </a:t>
            </a:r>
            <a:r>
              <a:rPr lang="en-IN" dirty="0" err="1"/>
              <a:t>T</a:t>
            </a:r>
            <a:r>
              <a:rPr lang="en-IN" baseline="-25000" dirty="0" err="1"/>
              <a:t>z</a:t>
            </a:r>
            <a:r>
              <a:rPr lang="en-IN" dirty="0"/>
              <a:t> = 0 + 2 = 2</a:t>
            </a:r>
          </a:p>
          <a:p>
            <a:pPr marL="0" indent="0" fontAlgn="base">
              <a:buNone/>
            </a:pPr>
            <a:r>
              <a:rPr lang="en-IN" dirty="0"/>
              <a:t> </a:t>
            </a:r>
          </a:p>
          <a:p>
            <a:pPr marL="0" indent="0" fontAlgn="base">
              <a:buNone/>
            </a:pPr>
            <a:r>
              <a:rPr lang="en-IN" dirty="0"/>
              <a:t>Thus, New coordinates of C = (4, 1, 2).</a:t>
            </a:r>
          </a:p>
          <a:p>
            <a:endParaRPr lang="en-IN" dirty="0"/>
          </a:p>
        </p:txBody>
      </p:sp>
    </p:spTree>
    <p:extLst>
      <p:ext uri="{BB962C8B-B14F-4D97-AF65-F5344CB8AC3E}">
        <p14:creationId xmlns="" xmlns:p14="http://schemas.microsoft.com/office/powerpoint/2010/main" val="2701213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0129" y="365125"/>
            <a:ext cx="11392929" cy="746983"/>
          </a:xfrm>
          <a:ln>
            <a:solidFill>
              <a:schemeClr val="tx1"/>
            </a:solidFill>
          </a:ln>
        </p:spPr>
        <p:txBody>
          <a:bodyPr/>
          <a:lstStyle/>
          <a:p>
            <a:r>
              <a:rPr lang="en-US" b="1" dirty="0"/>
              <a:t>Translation - Example</a:t>
            </a:r>
            <a:endParaRPr lang="en-IN" dirty="0"/>
          </a:p>
        </p:txBody>
      </p:sp>
      <p:sp>
        <p:nvSpPr>
          <p:cNvPr id="6" name="Content Placeholder 5"/>
          <p:cNvSpPr>
            <a:spLocks noGrp="1"/>
          </p:cNvSpPr>
          <p:nvPr>
            <p:ph idx="1"/>
          </p:nvPr>
        </p:nvSpPr>
        <p:spPr>
          <a:xfrm>
            <a:off x="420129" y="1398494"/>
            <a:ext cx="11392929" cy="4778469"/>
          </a:xfrm>
          <a:ln>
            <a:solidFill>
              <a:schemeClr val="tx1"/>
            </a:solidFill>
          </a:ln>
        </p:spPr>
        <p:txBody>
          <a:bodyPr>
            <a:normAutofit fontScale="92500" lnSpcReduction="20000"/>
          </a:bodyPr>
          <a:lstStyle/>
          <a:p>
            <a:pPr marL="0" indent="0" fontAlgn="base">
              <a:buNone/>
            </a:pPr>
            <a:r>
              <a:rPr lang="en-IN" b="1" u="sng" dirty="0"/>
              <a:t>For Coordinates D(0, 0, 0)</a:t>
            </a:r>
            <a:endParaRPr lang="en-IN" b="1" dirty="0"/>
          </a:p>
          <a:p>
            <a:pPr marL="0" indent="0" fontAlgn="base">
              <a:buNone/>
            </a:pPr>
            <a:r>
              <a:rPr lang="en-IN" dirty="0"/>
              <a:t> </a:t>
            </a:r>
          </a:p>
          <a:p>
            <a:pPr marL="0" indent="0" fontAlgn="base">
              <a:buNone/>
            </a:pPr>
            <a:r>
              <a:rPr lang="en-IN" dirty="0" smtClean="0"/>
              <a:t>Let the new coordinates of D = </a:t>
            </a:r>
            <a:r>
              <a:rPr lang="en-IN" dirty="0"/>
              <a:t>(X’, Y’, Z’).</a:t>
            </a:r>
          </a:p>
          <a:p>
            <a:pPr marL="0" indent="0" fontAlgn="base">
              <a:buNone/>
            </a:pPr>
            <a:r>
              <a:rPr lang="en-IN" dirty="0"/>
              <a:t> </a:t>
            </a:r>
          </a:p>
          <a:p>
            <a:pPr marL="0" indent="0" fontAlgn="base">
              <a:buNone/>
            </a:pPr>
            <a:r>
              <a:rPr lang="en-IN" dirty="0"/>
              <a:t>Applying the translation equations, we have-</a:t>
            </a:r>
          </a:p>
          <a:p>
            <a:pPr marL="0" indent="0" fontAlgn="base">
              <a:buNone/>
            </a:pPr>
            <a:r>
              <a:rPr lang="en-IN" dirty="0" smtClean="0"/>
              <a:t>X’</a:t>
            </a:r>
            <a:r>
              <a:rPr lang="en-IN" dirty="0"/>
              <a:t> = </a:t>
            </a:r>
            <a:r>
              <a:rPr lang="en-IN" dirty="0" smtClean="0"/>
              <a:t>X</a:t>
            </a:r>
            <a:r>
              <a:rPr lang="en-IN" dirty="0"/>
              <a:t> + </a:t>
            </a:r>
            <a:r>
              <a:rPr lang="en-IN" dirty="0" err="1"/>
              <a:t>T</a:t>
            </a:r>
            <a:r>
              <a:rPr lang="en-IN" baseline="-25000" dirty="0" err="1"/>
              <a:t>x</a:t>
            </a:r>
            <a:r>
              <a:rPr lang="en-IN" dirty="0"/>
              <a:t> = 0 + 1 = 1</a:t>
            </a:r>
          </a:p>
          <a:p>
            <a:pPr marL="0" indent="0" fontAlgn="base">
              <a:buNone/>
            </a:pPr>
            <a:r>
              <a:rPr lang="en-IN" dirty="0" smtClean="0"/>
              <a:t>Y’</a:t>
            </a:r>
            <a:r>
              <a:rPr lang="en-IN" dirty="0"/>
              <a:t> = </a:t>
            </a:r>
            <a:r>
              <a:rPr lang="en-IN" dirty="0" smtClean="0"/>
              <a:t>Y</a:t>
            </a:r>
            <a:r>
              <a:rPr lang="en-IN" dirty="0"/>
              <a:t> + T</a:t>
            </a:r>
            <a:r>
              <a:rPr lang="en-IN" baseline="-25000" dirty="0"/>
              <a:t>y</a:t>
            </a:r>
            <a:r>
              <a:rPr lang="en-IN" dirty="0"/>
              <a:t> = 0 + 1 = 1</a:t>
            </a:r>
          </a:p>
          <a:p>
            <a:pPr marL="0" indent="0" fontAlgn="base">
              <a:buNone/>
            </a:pPr>
            <a:r>
              <a:rPr lang="en-IN" dirty="0" smtClean="0"/>
              <a:t>Z’</a:t>
            </a:r>
            <a:r>
              <a:rPr lang="en-IN" dirty="0"/>
              <a:t> = </a:t>
            </a:r>
            <a:r>
              <a:rPr lang="en-IN" dirty="0" smtClean="0"/>
              <a:t>Z</a:t>
            </a:r>
            <a:r>
              <a:rPr lang="en-IN" dirty="0"/>
              <a:t> + </a:t>
            </a:r>
            <a:r>
              <a:rPr lang="en-IN" dirty="0" err="1"/>
              <a:t>T</a:t>
            </a:r>
            <a:r>
              <a:rPr lang="en-IN" baseline="-25000" dirty="0" err="1"/>
              <a:t>z</a:t>
            </a:r>
            <a:r>
              <a:rPr lang="en-IN" dirty="0"/>
              <a:t> = 0 + 2 = 2</a:t>
            </a:r>
          </a:p>
          <a:p>
            <a:pPr marL="0" indent="0" fontAlgn="base">
              <a:buNone/>
            </a:pPr>
            <a:r>
              <a:rPr lang="en-IN" dirty="0"/>
              <a:t> Thus, New coordinates of D = (1, 1, 2).</a:t>
            </a:r>
          </a:p>
          <a:p>
            <a:pPr marL="0" indent="0" fontAlgn="base">
              <a:buNone/>
            </a:pPr>
            <a:endParaRPr lang="en-IN" dirty="0"/>
          </a:p>
          <a:p>
            <a:pPr marL="0" indent="0" fontAlgn="base">
              <a:buNone/>
            </a:pPr>
            <a:r>
              <a:rPr lang="en-IN" b="1" u="sng" dirty="0" smtClean="0"/>
              <a:t>Thus</a:t>
            </a:r>
            <a:r>
              <a:rPr lang="en-IN" b="1" u="sng" dirty="0"/>
              <a:t>, New coordinates of the object = A (1, 4, 3), B(4, 4, 4), C(4, 1, 2), D(1, 1, 2).</a:t>
            </a:r>
          </a:p>
          <a:p>
            <a:endParaRPr lang="en-IN" dirty="0"/>
          </a:p>
        </p:txBody>
      </p:sp>
    </p:spTree>
    <p:extLst>
      <p:ext uri="{BB962C8B-B14F-4D97-AF65-F5344CB8AC3E}">
        <p14:creationId xmlns="" xmlns:p14="http://schemas.microsoft.com/office/powerpoint/2010/main" val="709896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1653</TotalTime>
  <Words>1972</Words>
  <Application>Microsoft Office PowerPoint</Application>
  <PresentationFormat>Custom</PresentationFormat>
  <Paragraphs>466</Paragraphs>
  <Slides>55</Slides>
  <Notes>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COMPUTER GRAPHICS &amp; MULTIMEDIA SYSTEMS SCS1302</vt:lpstr>
      <vt:lpstr>Syllabus</vt:lpstr>
      <vt:lpstr>Syllabus</vt:lpstr>
      <vt:lpstr>Course Objective(CO)</vt:lpstr>
      <vt:lpstr>Three dimensional transformations </vt:lpstr>
      <vt:lpstr> Three dimensional transformations </vt:lpstr>
      <vt:lpstr>Translation - Example</vt:lpstr>
      <vt:lpstr>Translation - Example</vt:lpstr>
      <vt:lpstr>Translation - Example</vt:lpstr>
      <vt:lpstr>Rotation - Example</vt:lpstr>
      <vt:lpstr>Slide 11</vt:lpstr>
      <vt:lpstr>Rotation - Example</vt:lpstr>
      <vt:lpstr>Rotation - Example</vt:lpstr>
      <vt:lpstr>Scaling</vt:lpstr>
      <vt:lpstr>Scaling - Example</vt:lpstr>
      <vt:lpstr>Scaling - Example</vt:lpstr>
      <vt:lpstr>Scaling - Example</vt:lpstr>
      <vt:lpstr>Reflection - Example</vt:lpstr>
      <vt:lpstr>Reflection - Example</vt:lpstr>
      <vt:lpstr>Reflection - Example</vt:lpstr>
      <vt:lpstr>Shearing - Example</vt:lpstr>
      <vt:lpstr>Shearing - Example</vt:lpstr>
      <vt:lpstr>Shearing - Example</vt:lpstr>
      <vt:lpstr>Curve generation – Beziers Curves– B Spline Curves</vt:lpstr>
      <vt:lpstr> Types of Curves </vt:lpstr>
      <vt:lpstr>Types of Curves</vt:lpstr>
      <vt:lpstr>Types of Curves</vt:lpstr>
      <vt:lpstr>BEZIER CURVES</vt:lpstr>
      <vt:lpstr>BEZIER CURVES</vt:lpstr>
      <vt:lpstr>Slide 30</vt:lpstr>
      <vt:lpstr>Slide 31</vt:lpstr>
      <vt:lpstr> Bezier Curve </vt:lpstr>
      <vt:lpstr>Example of a Bezier Curve</vt:lpstr>
      <vt:lpstr> Bezier Curve Properties </vt:lpstr>
      <vt:lpstr>Slide 35</vt:lpstr>
      <vt:lpstr>Slide 36</vt:lpstr>
      <vt:lpstr>Slide 37</vt:lpstr>
      <vt:lpstr>Slide 38</vt:lpstr>
      <vt:lpstr>Slide 39</vt:lpstr>
      <vt:lpstr>Slide 40</vt:lpstr>
      <vt:lpstr>Properties of Bezier Curves</vt:lpstr>
      <vt:lpstr>Slide 42</vt:lpstr>
      <vt:lpstr>Slide 43</vt:lpstr>
      <vt:lpstr>Applications of Bezier Curves</vt:lpstr>
      <vt:lpstr>Spline Representations</vt:lpstr>
      <vt:lpstr>Interpolation Vs Approximation</vt:lpstr>
      <vt:lpstr>Slide 47</vt:lpstr>
      <vt:lpstr> B-Spline Curves </vt:lpstr>
      <vt:lpstr> B-Spline Curves </vt:lpstr>
      <vt:lpstr> Properties of B-spline Curve </vt:lpstr>
      <vt:lpstr>Shape description requirements</vt:lpstr>
      <vt:lpstr>Shape description requirements</vt:lpstr>
      <vt:lpstr>Shape description requirements</vt:lpstr>
      <vt:lpstr> Parametric functions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dc:creator>
  <cp:lastModifiedBy>online</cp:lastModifiedBy>
  <cp:revision>79</cp:revision>
  <dcterms:created xsi:type="dcterms:W3CDTF">2020-06-29T07:25:27Z</dcterms:created>
  <dcterms:modified xsi:type="dcterms:W3CDTF">2020-10-07T04:18:11Z</dcterms:modified>
</cp:coreProperties>
</file>