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96" r:id="rId2"/>
    <p:sldId id="469" r:id="rId3"/>
    <p:sldId id="470" r:id="rId4"/>
    <p:sldId id="471" r:id="rId5"/>
    <p:sldId id="472" r:id="rId6"/>
    <p:sldId id="478" r:id="rId7"/>
    <p:sldId id="481" r:id="rId8"/>
    <p:sldId id="482" r:id="rId9"/>
    <p:sldId id="479" r:id="rId10"/>
    <p:sldId id="474" r:id="rId11"/>
    <p:sldId id="491" r:id="rId12"/>
    <p:sldId id="492" r:id="rId13"/>
    <p:sldId id="494" r:id="rId14"/>
    <p:sldId id="486" r:id="rId15"/>
    <p:sldId id="495" r:id="rId16"/>
    <p:sldId id="487" r:id="rId17"/>
    <p:sldId id="489" r:id="rId18"/>
    <p:sldId id="475" r:id="rId19"/>
    <p:sldId id="476" r:id="rId20"/>
    <p:sldId id="497" r:id="rId21"/>
    <p:sldId id="496" r:id="rId22"/>
    <p:sldId id="490" r:id="rId23"/>
    <p:sldId id="4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67CDB-BA4F-4102-B3BD-A48CC8A841A8}" type="datetimeFigureOut">
              <a:rPr lang="en-IN" smtClean="0"/>
              <a:pPr/>
              <a:t>08-10-2020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5CCB-7CB9-4FAA-8819-7C2298F16EA2}" type="slidenum">
              <a:rPr lang="en-IN" smtClean="0"/>
              <a:pPr/>
              <a:t>‹#›</a:t>
            </a:fld>
            <a:endParaRPr lang="en-IN"/>
          </a:p>
        </p:txBody>
      </p:sp>
    </p:spTree>
    <p:extLst>
      <p:ext uri="{BB962C8B-B14F-4D97-AF65-F5344CB8AC3E}">
        <p14:creationId xmlns:p14="http://schemas.microsoft.com/office/powerpoint/2010/main" val="716031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11EEF13-2381-4A6B-81E7-EC1F9B5DE39B}" type="slidenum">
              <a:rPr lang="en-IN" smtClean="0"/>
              <a:pPr/>
              <a:t>1</a:t>
            </a:fld>
            <a:endParaRPr lang="en-IN"/>
          </a:p>
        </p:txBody>
      </p:sp>
    </p:spTree>
    <p:extLst>
      <p:ext uri="{BB962C8B-B14F-4D97-AF65-F5344CB8AC3E}">
        <p14:creationId xmlns:p14="http://schemas.microsoft.com/office/powerpoint/2010/main" val="1671156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F96D70-044E-46A3-808C-F10A69D103BC}" type="slidenum">
              <a:rPr lang="en-US" smtClean="0"/>
              <a:pPr/>
              <a:t>2</a:t>
            </a:fld>
            <a:endParaRPr lang="en-US"/>
          </a:p>
        </p:txBody>
      </p:sp>
    </p:spTree>
    <p:extLst>
      <p:ext uri="{BB962C8B-B14F-4D97-AF65-F5344CB8AC3E}">
        <p14:creationId xmlns:p14="http://schemas.microsoft.com/office/powerpoint/2010/main" val="349096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ACA0A8-BB4C-4262-8CBA-25528FD95A48}" type="datetimeFigureOut">
              <a:rPr lang="en-IN" smtClean="0"/>
              <a:pPr/>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p14="http://schemas.microsoft.com/office/powerpoint/2010/main" val="398271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ACA0A8-BB4C-4262-8CBA-25528FD95A48}" type="datetimeFigureOut">
              <a:rPr lang="en-IN" smtClean="0"/>
              <a:pPr/>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p14="http://schemas.microsoft.com/office/powerpoint/2010/main" val="187381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ACA0A8-BB4C-4262-8CBA-25528FD95A48}" type="datetimeFigureOut">
              <a:rPr lang="en-IN" smtClean="0"/>
              <a:pPr/>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p14="http://schemas.microsoft.com/office/powerpoint/2010/main" val="62769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ACA0A8-BB4C-4262-8CBA-25528FD95A48}" type="datetimeFigureOut">
              <a:rPr lang="en-IN" smtClean="0"/>
              <a:pPr/>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p14="http://schemas.microsoft.com/office/powerpoint/2010/main" val="105659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ACA0A8-BB4C-4262-8CBA-25528FD95A48}" type="datetimeFigureOut">
              <a:rPr lang="en-IN" smtClean="0"/>
              <a:pPr/>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p14="http://schemas.microsoft.com/office/powerpoint/2010/main" val="241816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8ACA0A8-BB4C-4262-8CBA-25528FD95A48}" type="datetimeFigureOut">
              <a:rPr lang="en-IN" smtClean="0"/>
              <a:pPr/>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p14="http://schemas.microsoft.com/office/powerpoint/2010/main" val="334364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ACA0A8-BB4C-4262-8CBA-25528FD95A48}" type="datetimeFigureOut">
              <a:rPr lang="en-IN" smtClean="0"/>
              <a:pPr/>
              <a:t>08-10-2020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p14="http://schemas.microsoft.com/office/powerpoint/2010/main" val="248303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ACA0A8-BB4C-4262-8CBA-25528FD95A48}" type="datetimeFigureOut">
              <a:rPr lang="en-IN" smtClean="0"/>
              <a:pPr/>
              <a:t>08-10-2020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p14="http://schemas.microsoft.com/office/powerpoint/2010/main" val="181686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CA0A8-BB4C-4262-8CBA-25528FD95A48}" type="datetimeFigureOut">
              <a:rPr lang="en-IN" smtClean="0"/>
              <a:pPr/>
              <a:t>08-10-2020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p14="http://schemas.microsoft.com/office/powerpoint/2010/main" val="399957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CA0A8-BB4C-4262-8CBA-25528FD95A48}" type="datetimeFigureOut">
              <a:rPr lang="en-IN" smtClean="0"/>
              <a:pPr/>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p14="http://schemas.microsoft.com/office/powerpoint/2010/main" val="318812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CA0A8-BB4C-4262-8CBA-25528FD95A48}" type="datetimeFigureOut">
              <a:rPr lang="en-IN" smtClean="0"/>
              <a:pPr/>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286EC-64F7-42B8-BBCC-DF99D2A63772}" type="slidenum">
              <a:rPr lang="en-IN" smtClean="0"/>
              <a:pPr/>
              <a:t>‹#›</a:t>
            </a:fld>
            <a:endParaRPr lang="en-IN"/>
          </a:p>
        </p:txBody>
      </p:sp>
    </p:spTree>
    <p:extLst>
      <p:ext uri="{BB962C8B-B14F-4D97-AF65-F5344CB8AC3E}">
        <p14:creationId xmlns:p14="http://schemas.microsoft.com/office/powerpoint/2010/main" val="213401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CA0A8-BB4C-4262-8CBA-25528FD95A48}" type="datetimeFigureOut">
              <a:rPr lang="en-IN" smtClean="0"/>
              <a:pPr/>
              <a:t>08-10-2020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286EC-64F7-42B8-BBCC-DF99D2A63772}" type="slidenum">
              <a:rPr lang="en-IN" smtClean="0"/>
              <a:pPr/>
              <a:t>‹#›</a:t>
            </a:fld>
            <a:endParaRPr lang="en-IN"/>
          </a:p>
        </p:txBody>
      </p:sp>
    </p:spTree>
    <p:extLst>
      <p:ext uri="{BB962C8B-B14F-4D97-AF65-F5344CB8AC3E}">
        <p14:creationId xmlns:p14="http://schemas.microsoft.com/office/powerpoint/2010/main" val="377883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graphics.wikia.com/wiki/Dragon_curve?redlink=1&amp;action=edit&amp;flow=create-page-article-redlink" TargetMode="External"/><Relationship Id="rId13" Type="http://schemas.openxmlformats.org/officeDocument/2006/relationships/hyperlink" Target="http://graphics.wikia.com/wiki/Lyapunov_fractal?redlink=1&amp;action=edit&amp;flow=create-page-article-redlink" TargetMode="External"/><Relationship Id="rId18" Type="http://schemas.openxmlformats.org/officeDocument/2006/relationships/hyperlink" Target="http://graphics.wikia.com/wiki/Reaction_Limited_Aggregation?redlink=1&amp;action=edit&amp;flow=create-page-article-redlink" TargetMode="External"/><Relationship Id="rId3" Type="http://schemas.openxmlformats.org/officeDocument/2006/relationships/hyperlink" Target="http://graphics.wikia.com/wiki/Cantor_set?redlink=1&amp;action=edit&amp;flow=create-page-article-redlink" TargetMode="External"/><Relationship Id="rId7" Type="http://schemas.openxmlformats.org/officeDocument/2006/relationships/hyperlink" Target="http://graphics.wikia.com/wiki/Koch_snowflake?redlink=1&amp;veaction=edit&amp;flow=create-page-article-redlink" TargetMode="External"/><Relationship Id="rId12" Type="http://schemas.openxmlformats.org/officeDocument/2006/relationships/hyperlink" Target="http://graphics.wikia.com/wiki/Burning_Ship_fractal?redlink=1&amp;veaction=edit&amp;flow=create-page-article-redlink" TargetMode="External"/><Relationship Id="rId17" Type="http://schemas.openxmlformats.org/officeDocument/2006/relationships/hyperlink" Target="http://graphics.wikia.com/wiki/Diffusion_Limited_Aggregation?redlink=1&amp;veaction=edit&amp;flow=create-page-article-redlink" TargetMode="External"/><Relationship Id="rId2" Type="http://schemas.openxmlformats.org/officeDocument/2006/relationships/hyperlink" Target="http://graphics.wikia.com/wiki/Iterated_function_system?redlink=1&amp;veaction=edit&amp;flow=create-page-article-redlink" TargetMode="External"/><Relationship Id="rId16" Type="http://schemas.openxmlformats.org/officeDocument/2006/relationships/hyperlink" Target="http://graphics.wikia.com/wiki/Brownian_tree?redlink=1&amp;action=edit&amp;flow=create-page-article-redlink" TargetMode="External"/><Relationship Id="rId1" Type="http://schemas.openxmlformats.org/officeDocument/2006/relationships/slideLayout" Target="../slideLayouts/slideLayout2.xml"/><Relationship Id="rId6" Type="http://schemas.openxmlformats.org/officeDocument/2006/relationships/hyperlink" Target="http://graphics.wikia.com/wiki/Peano_curve?redlink=1&amp;action=edit&amp;flow=create-page-article-redlink" TargetMode="External"/><Relationship Id="rId11" Type="http://schemas.openxmlformats.org/officeDocument/2006/relationships/hyperlink" Target="http://graphics.wikia.com/wiki/Mandelbrot_set?redlink=1&amp;veaction=edit&amp;flow=create-page-article-redlink" TargetMode="External"/><Relationship Id="rId5" Type="http://schemas.openxmlformats.org/officeDocument/2006/relationships/hyperlink" Target="http://graphics.wikia.com/wiki/Sierpinski_gasket?redlink=1&amp;action=edit&amp;flow=create-page-article-redlink" TargetMode="External"/><Relationship Id="rId15" Type="http://schemas.openxmlformats.org/officeDocument/2006/relationships/hyperlink" Target="http://graphics.wikia.com/wiki/L%C3%A9vy_flight?redlink=1&amp;action=edit&amp;flow=create-page-article-redlink" TargetMode="External"/><Relationship Id="rId10" Type="http://schemas.openxmlformats.org/officeDocument/2006/relationships/hyperlink" Target="http://graphics.wikia.com/wiki/Menger_sponge?redlink=1&amp;action=edit&amp;flow=create-page-article-redlink" TargetMode="External"/><Relationship Id="rId4" Type="http://schemas.openxmlformats.org/officeDocument/2006/relationships/hyperlink" Target="http://graphics.wikia.com/wiki/Sierpinski_carpet?redlink=1&amp;action=edit&amp;flow=create-page-article-redlink" TargetMode="External"/><Relationship Id="rId9" Type="http://schemas.openxmlformats.org/officeDocument/2006/relationships/hyperlink" Target="http://graphics.wikia.com/wiki/T-Square_(fractal)?redlink=1&amp;action=edit&amp;flow=create-page-article-redlink" TargetMode="External"/><Relationship Id="rId14" Type="http://schemas.openxmlformats.org/officeDocument/2006/relationships/hyperlink" Target="http://graphics.wikia.com/wiki/Fractal_landscapes?redlink=1&amp;veaction=edit&amp;flow=create-page-article-redlin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hyperlink" Target="http://graphics.wikia.com/wiki/Recurrence_relation?redlink=1&amp;action=edit&amp;flow=create-page-article-redlin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WFtTdf3I6Ug" TargetMode="External"/><Relationship Id="rId2" Type="http://schemas.openxmlformats.org/officeDocument/2006/relationships/hyperlink" Target="https://www.youtube.com/watch?v=BTiZD7p_oTc" TargetMode="External"/><Relationship Id="rId1" Type="http://schemas.openxmlformats.org/officeDocument/2006/relationships/slideLayout" Target="../slideLayouts/slideLayout2.xml"/><Relationship Id="rId4" Type="http://schemas.openxmlformats.org/officeDocument/2006/relationships/hyperlink" Target="https://www.youtube.com/watch?v=XwWyTts06tU"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 y="228600"/>
            <a:ext cx="11841480" cy="4849083"/>
          </a:xfrm>
          <a:ln>
            <a:solidFill>
              <a:schemeClr val="tx1"/>
            </a:solidFill>
          </a:ln>
        </p:spPr>
        <p:txBody>
          <a:bodyPr/>
          <a:lstStyle/>
          <a:p>
            <a:r>
              <a:rPr lang="en-US" b="1" dirty="0"/>
              <a:t>COMPUTER GRAPHICS &amp; MULTIMEDIA </a:t>
            </a:r>
            <a:r>
              <a:rPr lang="en-US" b="1" dirty="0" smtClean="0"/>
              <a:t>SYSTEMS</a:t>
            </a:r>
            <a:br>
              <a:rPr lang="en-US" b="1" dirty="0" smtClean="0"/>
            </a:br>
            <a:r>
              <a:rPr lang="en-IN" b="1" dirty="0"/>
              <a:t>SCS1302</a:t>
            </a:r>
            <a:endParaRPr lang="en-IN" dirty="0"/>
          </a:p>
        </p:txBody>
      </p:sp>
      <p:sp>
        <p:nvSpPr>
          <p:cNvPr id="3" name="Subtitle 2"/>
          <p:cNvSpPr>
            <a:spLocks noGrp="1"/>
          </p:cNvSpPr>
          <p:nvPr>
            <p:ph type="subTitle" idx="1"/>
          </p:nvPr>
        </p:nvSpPr>
        <p:spPr>
          <a:xfrm>
            <a:off x="1456266" y="5298141"/>
            <a:ext cx="9144000" cy="837752"/>
          </a:xfrm>
          <a:ln>
            <a:solidFill>
              <a:schemeClr val="tx1"/>
            </a:solidFill>
          </a:ln>
        </p:spPr>
        <p:txBody>
          <a:bodyPr>
            <a:normAutofit/>
          </a:bodyPr>
          <a:lstStyle/>
          <a:p>
            <a:r>
              <a:rPr lang="en-US" sz="4400" dirty="0" smtClean="0"/>
              <a:t>UNIT III – PART </a:t>
            </a:r>
            <a:r>
              <a:rPr lang="en-US" sz="4400" dirty="0" smtClean="0"/>
              <a:t>III</a:t>
            </a:r>
            <a:endParaRPr lang="en-US" sz="2800" dirty="0" smtClean="0"/>
          </a:p>
        </p:txBody>
      </p:sp>
      <p:pic>
        <p:nvPicPr>
          <p:cNvPr id="4" name="Picture 3"/>
          <p:cNvPicPr>
            <a:picLocks noChangeAspect="1"/>
          </p:cNvPicPr>
          <p:nvPr/>
        </p:nvPicPr>
        <p:blipFill>
          <a:blip r:embed="rId3"/>
          <a:stretch>
            <a:fillRect/>
          </a:stretch>
        </p:blipFill>
        <p:spPr>
          <a:xfrm>
            <a:off x="2074989" y="585023"/>
            <a:ext cx="7906555" cy="1429555"/>
          </a:xfrm>
          <a:prstGeom prst="rect">
            <a:avLst/>
          </a:prstGeom>
        </p:spPr>
      </p:pic>
      <p:pic>
        <p:nvPicPr>
          <p:cNvPr id="7" name="Google Shape;83;p2"/>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652" y="585024"/>
            <a:ext cx="1475705" cy="142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stretch>
            <a:fillRect/>
          </a:stretch>
        </p:blipFill>
        <p:spPr>
          <a:xfrm>
            <a:off x="10428321" y="585023"/>
            <a:ext cx="1468192" cy="1429555"/>
          </a:xfrm>
          <a:prstGeom prst="rect">
            <a:avLst/>
          </a:prstGeom>
        </p:spPr>
      </p:pic>
      <p:sp>
        <p:nvSpPr>
          <p:cNvPr id="9" name="Date Placeholder 8"/>
          <p:cNvSpPr>
            <a:spLocks noGrp="1"/>
          </p:cNvSpPr>
          <p:nvPr>
            <p:ph type="dt" sz="half" idx="10"/>
          </p:nvPr>
        </p:nvSpPr>
        <p:spPr/>
        <p:txBody>
          <a:bodyPr/>
          <a:lstStyle/>
          <a:p>
            <a:fld id="{35F373E8-E5FA-4461-9871-9E0B22A4F859}" type="datetime1">
              <a:rPr lang="en-IN" smtClean="0"/>
              <a:pPr/>
              <a:t>08-10-2020</a:t>
            </a:fld>
            <a:endParaRPr lang="en-IN"/>
          </a:p>
        </p:txBody>
      </p:sp>
      <p:sp>
        <p:nvSpPr>
          <p:cNvPr id="11" name="Slide Number Placeholder 10"/>
          <p:cNvSpPr>
            <a:spLocks noGrp="1"/>
          </p:cNvSpPr>
          <p:nvPr>
            <p:ph type="sldNum" sz="quarter" idx="12"/>
          </p:nvPr>
        </p:nvSpPr>
        <p:spPr/>
        <p:txBody>
          <a:bodyPr/>
          <a:lstStyle/>
          <a:p>
            <a:fld id="{A4F63B1C-1067-4909-822D-630901A8F28E}" type="slidenum">
              <a:rPr lang="en-IN" smtClean="0"/>
              <a:pPr/>
              <a:t>1</a:t>
            </a:fld>
            <a:endParaRPr lang="en-IN"/>
          </a:p>
        </p:txBody>
      </p:sp>
    </p:spTree>
    <p:extLst>
      <p:ext uri="{BB962C8B-B14F-4D97-AF65-F5344CB8AC3E}">
        <p14:creationId xmlns:p14="http://schemas.microsoft.com/office/powerpoint/2010/main" val="3850075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34" y="53788"/>
            <a:ext cx="11753759" cy="686441"/>
          </a:xfrm>
          <a:ln>
            <a:solidFill>
              <a:schemeClr val="tx1"/>
            </a:solidFill>
          </a:ln>
        </p:spPr>
        <p:txBody>
          <a:bodyPr>
            <a:normAutofit fontScale="90000"/>
          </a:bodyPr>
          <a:lstStyle/>
          <a:p>
            <a:r>
              <a:rPr lang="en-IN" b="1" dirty="0" smtClean="0"/>
              <a:t/>
            </a:r>
            <a:br>
              <a:rPr lang="en-IN" b="1" dirty="0" smtClean="0"/>
            </a:br>
            <a:r>
              <a:rPr lang="en-IN" b="1" dirty="0" smtClean="0"/>
              <a:t>Fractals</a:t>
            </a:r>
            <a:r>
              <a:rPr lang="en-IN" dirty="0"/>
              <a:t/>
            </a:r>
            <a:br>
              <a:rPr lang="en-IN" dirty="0"/>
            </a:br>
            <a:endParaRPr lang="en-IN" dirty="0"/>
          </a:p>
        </p:txBody>
      </p:sp>
      <p:sp>
        <p:nvSpPr>
          <p:cNvPr id="8" name="Content Placeholder 7"/>
          <p:cNvSpPr>
            <a:spLocks noGrp="1"/>
          </p:cNvSpPr>
          <p:nvPr>
            <p:ph idx="1"/>
          </p:nvPr>
        </p:nvSpPr>
        <p:spPr>
          <a:xfrm>
            <a:off x="185057" y="827314"/>
            <a:ext cx="11691257" cy="5900057"/>
          </a:xfrm>
          <a:ln>
            <a:solidFill>
              <a:schemeClr val="tx1"/>
            </a:solidFill>
          </a:ln>
        </p:spPr>
        <p:txBody>
          <a:bodyPr>
            <a:normAutofit/>
          </a:bodyPr>
          <a:lstStyle/>
          <a:p>
            <a:r>
              <a:rPr lang="en-US" sz="2400" dirty="0">
                <a:solidFill>
                  <a:srgbClr val="7030A0"/>
                </a:solidFill>
              </a:rPr>
              <a:t>Fractals are very complex pictures generated by a computer from a single formula. </a:t>
            </a:r>
            <a:r>
              <a:rPr lang="en-US" sz="2400" dirty="0"/>
              <a:t>They are created using iterations. This means one formula is repeated with slightly different values over and over again, taking into account the results from the previous iteration.</a:t>
            </a:r>
            <a:endParaRPr lang="en-IN" sz="2400" dirty="0"/>
          </a:p>
          <a:p>
            <a:pPr marL="0" indent="0">
              <a:buNone/>
            </a:pPr>
            <a:r>
              <a:rPr lang="en-US" sz="2400" dirty="0"/>
              <a:t>Fractals are used in many areas such as −</a:t>
            </a:r>
            <a:endParaRPr lang="en-IN" sz="2400" dirty="0"/>
          </a:p>
          <a:p>
            <a:pPr marL="1162050" indent="-457200"/>
            <a:r>
              <a:rPr lang="en-US" sz="2400" dirty="0"/>
              <a:t>Astronomy − For analyzing galaxies, rings of Saturn, etc.</a:t>
            </a:r>
            <a:endParaRPr lang="en-IN" sz="2400" dirty="0"/>
          </a:p>
          <a:p>
            <a:pPr marL="1162050" indent="-457200"/>
            <a:r>
              <a:rPr lang="en-US" sz="2400" dirty="0"/>
              <a:t>Biology/Chemistry − For depicting bacteria cultures, Chemical reactions, human anatomy, molecules, plants,</a:t>
            </a:r>
            <a:endParaRPr lang="en-IN" sz="2400" dirty="0"/>
          </a:p>
          <a:p>
            <a:pPr marL="1162050" indent="-457200"/>
            <a:r>
              <a:rPr lang="en-US" sz="2400" dirty="0"/>
              <a:t>Others − For depicting clouds, coastline and borderlines, data compression, diffusion, economy, fractal art, fractal music, landscapes, special effect, etc</a:t>
            </a:r>
            <a:r>
              <a:rPr lang="en-US" sz="2400" dirty="0" smtClean="0"/>
              <a:t>.</a:t>
            </a:r>
          </a:p>
          <a:p>
            <a:pPr marL="1162050" indent="-457200"/>
            <a:endParaRPr lang="en-IN" sz="2400" dirty="0"/>
          </a:p>
          <a:p>
            <a:endParaRPr lang="en-IN" sz="2400" dirty="0"/>
          </a:p>
        </p:txBody>
      </p:sp>
      <p:pic>
        <p:nvPicPr>
          <p:cNvPr id="9" name="Picture 8"/>
          <p:cNvPicPr>
            <a:picLocks noChangeAspect="1"/>
          </p:cNvPicPr>
          <p:nvPr/>
        </p:nvPicPr>
        <p:blipFill>
          <a:blip r:embed="rId2"/>
          <a:stretch>
            <a:fillRect/>
          </a:stretch>
        </p:blipFill>
        <p:spPr>
          <a:xfrm>
            <a:off x="2922070" y="4312103"/>
            <a:ext cx="5867400" cy="2371725"/>
          </a:xfrm>
          <a:prstGeom prst="rect">
            <a:avLst/>
          </a:prstGeom>
        </p:spPr>
      </p:pic>
    </p:spTree>
    <p:extLst>
      <p:ext uri="{BB962C8B-B14F-4D97-AF65-F5344CB8AC3E}">
        <p14:creationId xmlns:p14="http://schemas.microsoft.com/office/powerpoint/2010/main" val="4013221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52400" y="283029"/>
            <a:ext cx="6923314" cy="6411685"/>
          </a:xfrm>
          <a:prstGeom prst="rect">
            <a:avLst/>
          </a:prstGeom>
          <a:noFill/>
          <a:ln w="9525">
            <a:solidFill>
              <a:schemeClr val="tx1"/>
            </a:solidFill>
            <a:miter lim="800000"/>
            <a:headEnd/>
            <a:tailEnd/>
          </a:ln>
          <a:effectLst/>
        </p:spPr>
      </p:pic>
      <p:pic>
        <p:nvPicPr>
          <p:cNvPr id="8" name="Picture 2"/>
          <p:cNvPicPr>
            <a:picLocks noGrp="1" noChangeAspect="1" noChangeArrowheads="1"/>
          </p:cNvPicPr>
          <p:nvPr>
            <p:ph sz="half" idx="2"/>
          </p:nvPr>
        </p:nvPicPr>
        <p:blipFill>
          <a:blip r:embed="rId3"/>
          <a:srcRect/>
          <a:stretch>
            <a:fillRect/>
          </a:stretch>
        </p:blipFill>
        <p:spPr bwMode="auto">
          <a:xfrm>
            <a:off x="7319061" y="290739"/>
            <a:ext cx="4676995" cy="6316890"/>
          </a:xfrm>
          <a:prstGeom prst="rect">
            <a:avLst/>
          </a:prstGeom>
          <a:noFill/>
          <a:ln w="9525">
            <a:solidFill>
              <a:schemeClr val="tx1"/>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4099" name="Picture 3"/>
          <p:cNvPicPr>
            <a:picLocks noGrp="1" noChangeAspect="1" noChangeArrowheads="1"/>
          </p:cNvPicPr>
          <p:nvPr>
            <p:ph sz="half" idx="2"/>
          </p:nvPr>
        </p:nvPicPr>
        <p:blipFill>
          <a:blip r:embed="rId2"/>
          <a:srcRect/>
          <a:stretch>
            <a:fillRect/>
          </a:stretch>
        </p:blipFill>
        <p:spPr bwMode="auto">
          <a:xfrm>
            <a:off x="6191412" y="174171"/>
            <a:ext cx="5706674" cy="6477000"/>
          </a:xfrm>
          <a:prstGeom prst="rect">
            <a:avLst/>
          </a:prstGeom>
          <a:noFill/>
          <a:ln w="9525">
            <a:solidFill>
              <a:schemeClr val="tx1"/>
            </a:solidFill>
            <a:miter lim="800000"/>
            <a:headEnd/>
            <a:tailEnd/>
          </a:ln>
          <a:effectLst/>
        </p:spPr>
      </p:pic>
      <p:pic>
        <p:nvPicPr>
          <p:cNvPr id="4100" name="Picture 4"/>
          <p:cNvPicPr>
            <a:picLocks noGrp="1" noChangeAspect="1" noChangeArrowheads="1"/>
          </p:cNvPicPr>
          <p:nvPr>
            <p:ph sz="half" idx="1"/>
          </p:nvPr>
        </p:nvPicPr>
        <p:blipFill>
          <a:blip r:embed="rId3"/>
          <a:srcRect/>
          <a:stretch>
            <a:fillRect/>
          </a:stretch>
        </p:blipFill>
        <p:spPr bwMode="auto">
          <a:xfrm>
            <a:off x="141514" y="141515"/>
            <a:ext cx="5791200" cy="6542314"/>
          </a:xfrm>
          <a:prstGeom prst="rect">
            <a:avLst/>
          </a:prstGeom>
          <a:noFill/>
          <a:ln w="9525">
            <a:solidFill>
              <a:schemeClr val="tx1"/>
            </a:solid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3" y="201840"/>
            <a:ext cx="11625943" cy="756104"/>
          </a:xfrm>
          <a:ln>
            <a:solidFill>
              <a:schemeClr val="tx1"/>
            </a:solidFill>
          </a:ln>
        </p:spPr>
        <p:txBody>
          <a:bodyPr/>
          <a:lstStyle/>
          <a:p>
            <a:r>
              <a:rPr lang="en-US" b="1" dirty="0" smtClean="0"/>
              <a:t>Uses of Fractals</a:t>
            </a:r>
            <a:endParaRPr lang="en-US" b="1" dirty="0"/>
          </a:p>
        </p:txBody>
      </p:sp>
      <p:sp>
        <p:nvSpPr>
          <p:cNvPr id="4" name="Content Placeholder 3"/>
          <p:cNvSpPr>
            <a:spLocks noGrp="1"/>
          </p:cNvSpPr>
          <p:nvPr>
            <p:ph sz="half" idx="2"/>
          </p:nvPr>
        </p:nvSpPr>
        <p:spPr>
          <a:xfrm>
            <a:off x="152400" y="1175657"/>
            <a:ext cx="6868886" cy="5268686"/>
          </a:xfrm>
          <a:ln>
            <a:solidFill>
              <a:schemeClr val="tx1"/>
            </a:solidFill>
          </a:ln>
        </p:spPr>
        <p:txBody>
          <a:bodyPr>
            <a:normAutofit fontScale="92500"/>
          </a:bodyPr>
          <a:lstStyle/>
          <a:p>
            <a:r>
              <a:rPr lang="en-US" b="1" dirty="0" smtClean="0"/>
              <a:t>Fractals</a:t>
            </a:r>
            <a:r>
              <a:rPr lang="en-US" dirty="0" smtClean="0"/>
              <a:t> are </a:t>
            </a:r>
            <a:r>
              <a:rPr lang="en-US" b="1" dirty="0" smtClean="0"/>
              <a:t>used</a:t>
            </a:r>
            <a:r>
              <a:rPr lang="en-US" dirty="0" smtClean="0"/>
              <a:t> to model soil erosion and to analyze seismic patterns as well. </a:t>
            </a:r>
          </a:p>
          <a:p>
            <a:r>
              <a:rPr lang="en-US" dirty="0" smtClean="0"/>
              <a:t>The most useful use of </a:t>
            </a:r>
            <a:r>
              <a:rPr lang="en-US" b="1" dirty="0" smtClean="0"/>
              <a:t>fractals</a:t>
            </a:r>
            <a:r>
              <a:rPr lang="en-US" dirty="0" smtClean="0"/>
              <a:t> in computer science is the </a:t>
            </a:r>
            <a:r>
              <a:rPr lang="en-US" b="1" dirty="0" smtClean="0"/>
              <a:t>fractal</a:t>
            </a:r>
            <a:r>
              <a:rPr lang="en-US" dirty="0" smtClean="0"/>
              <a:t> image compression.</a:t>
            </a:r>
          </a:p>
          <a:p>
            <a:r>
              <a:rPr lang="en-US" dirty="0" smtClean="0"/>
              <a:t>Fractals are used to predict or analyze various biological processes or phenomena such as the growth pattern of bacteria, the pattern of situations such as nerve dendrites, etc.</a:t>
            </a:r>
          </a:p>
          <a:p>
            <a:r>
              <a:rPr lang="en-US" dirty="0" smtClean="0"/>
              <a:t>Fractals are used to describe the roughness of surfaces. A rough surface is characterized by a combination of two different fractals.</a:t>
            </a:r>
          </a:p>
          <a:p>
            <a:r>
              <a:rPr lang="en-US" b="1" dirty="0" smtClean="0"/>
              <a:t>Medicine: </a:t>
            </a:r>
            <a:r>
              <a:rPr lang="en-US" dirty="0" smtClean="0"/>
              <a:t>Biosensor interactions can be studied by using fractals.</a:t>
            </a:r>
          </a:p>
          <a:p>
            <a:endParaRPr lang="en-US" dirty="0" smtClean="0"/>
          </a:p>
          <a:p>
            <a:endParaRPr lang="en-US" dirty="0"/>
          </a:p>
        </p:txBody>
      </p:sp>
      <p:pic>
        <p:nvPicPr>
          <p:cNvPr id="5122" name="Picture 2"/>
          <p:cNvPicPr>
            <a:picLocks noGrp="1" noChangeAspect="1" noChangeArrowheads="1"/>
          </p:cNvPicPr>
          <p:nvPr>
            <p:ph sz="half" idx="1"/>
          </p:nvPr>
        </p:nvPicPr>
        <p:blipFill>
          <a:blip r:embed="rId2"/>
          <a:srcRect/>
          <a:stretch>
            <a:fillRect/>
          </a:stretch>
        </p:blipFill>
        <p:spPr bwMode="auto">
          <a:xfrm>
            <a:off x="7238319" y="1197428"/>
            <a:ext cx="4648881" cy="5192485"/>
          </a:xfrm>
          <a:prstGeom prst="rect">
            <a:avLst/>
          </a:prstGeom>
          <a:noFill/>
          <a:ln w="9525">
            <a:solidFill>
              <a:schemeClr val="tx1"/>
            </a:solid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201840"/>
            <a:ext cx="11484429" cy="832303"/>
          </a:xfrm>
          <a:ln>
            <a:solidFill>
              <a:schemeClr val="tx1"/>
            </a:solidFill>
          </a:ln>
        </p:spPr>
        <p:txBody>
          <a:bodyPr>
            <a:normAutofit/>
          </a:bodyPr>
          <a:lstStyle/>
          <a:p>
            <a:r>
              <a:rPr lang="en-US" b="1" dirty="0"/>
              <a:t>Three common techniques for generating fractals</a:t>
            </a:r>
            <a:endParaRPr lang="en-IN" b="1" dirty="0"/>
          </a:p>
        </p:txBody>
      </p:sp>
      <p:sp>
        <p:nvSpPr>
          <p:cNvPr id="3" name="Content Placeholder 2"/>
          <p:cNvSpPr>
            <a:spLocks noGrp="1"/>
          </p:cNvSpPr>
          <p:nvPr>
            <p:ph idx="1"/>
          </p:nvPr>
        </p:nvSpPr>
        <p:spPr>
          <a:xfrm>
            <a:off x="272143" y="1230086"/>
            <a:ext cx="11473543" cy="5236028"/>
          </a:xfrm>
          <a:ln>
            <a:solidFill>
              <a:schemeClr val="tx1"/>
            </a:solidFill>
          </a:ln>
        </p:spPr>
        <p:txBody>
          <a:bodyPr>
            <a:normAutofit fontScale="92500" lnSpcReduction="10000"/>
          </a:bodyPr>
          <a:lstStyle/>
          <a:p>
            <a:pPr lvl="0" fontAlgn="base"/>
            <a:r>
              <a:rPr lang="en-US" b="1" u="sng" dirty="0">
                <a:solidFill>
                  <a:srgbClr val="0070C0"/>
                </a:solidFill>
                <a:hlinkClick r:id="rId2" tooltip="Iterated function system (page does not exist)"/>
              </a:rPr>
              <a:t>Iterated </a:t>
            </a:r>
            <a:r>
              <a:rPr lang="en-US" b="1" u="sng" dirty="0">
                <a:solidFill>
                  <a:srgbClr val="0070C0"/>
                </a:solidFill>
                <a:hlinkClick r:id="rId2" tooltip="Iterated function system (page does not exist)"/>
              </a:rPr>
              <a:t>function systems</a:t>
            </a:r>
            <a:r>
              <a:rPr lang="en-US" dirty="0"/>
              <a:t> — These have a fixed geometric replacement rule. </a:t>
            </a:r>
            <a:r>
              <a:rPr lang="en-US" dirty="0" smtClean="0"/>
              <a:t>These</a:t>
            </a:r>
            <a:r>
              <a:rPr lang="en-US" b="1" dirty="0" smtClean="0"/>
              <a:t> </a:t>
            </a:r>
            <a:r>
              <a:rPr lang="en-US" dirty="0" smtClean="0"/>
              <a:t>are a method of generating fractals using self-similarity. An IFS image is defined as being the sum of geometric transforms of itself. It turns out that simply specifying the transforms along with a weight for each transform is enough to determine the image. </a:t>
            </a:r>
          </a:p>
          <a:p>
            <a:pPr marL="685800" lvl="0" indent="-685800" fontAlgn="base">
              <a:buNone/>
            </a:pPr>
            <a:r>
              <a:rPr lang="en-US" sz="2100" dirty="0" smtClean="0"/>
              <a:t>             Examples of this type are the </a:t>
            </a:r>
            <a:r>
              <a:rPr lang="en-US" sz="2100" dirty="0" smtClean="0">
                <a:hlinkClick r:id="rId3" tooltip="Cantor set (page does not exist)"/>
              </a:rPr>
              <a:t>Cantor </a:t>
            </a:r>
            <a:r>
              <a:rPr lang="en-US" sz="2100" dirty="0">
                <a:hlinkClick r:id="rId3" tooltip="Cantor set (page does not exist)"/>
              </a:rPr>
              <a:t>set</a:t>
            </a:r>
            <a:r>
              <a:rPr lang="en-US" sz="2100" dirty="0"/>
              <a:t>, </a:t>
            </a:r>
            <a:r>
              <a:rPr lang="en-US" sz="2100" dirty="0" err="1">
                <a:hlinkClick r:id="rId4" tooltip="Sierpinski carpet (page does not exist)"/>
              </a:rPr>
              <a:t>Sierpinski</a:t>
            </a:r>
            <a:r>
              <a:rPr lang="en-US" sz="2100" dirty="0">
                <a:hlinkClick r:id="rId4" tooltip="Sierpinski carpet (page does not exist)"/>
              </a:rPr>
              <a:t> carpet</a:t>
            </a:r>
            <a:r>
              <a:rPr lang="en-US" sz="2100" dirty="0"/>
              <a:t>, </a:t>
            </a:r>
            <a:r>
              <a:rPr lang="en-US" sz="2100" dirty="0" err="1">
                <a:hlinkClick r:id="rId5" tooltip="Sierpinski gasket (page does not exist)"/>
              </a:rPr>
              <a:t>Sierpinski</a:t>
            </a:r>
            <a:r>
              <a:rPr lang="en-US" sz="2100" dirty="0">
                <a:hlinkClick r:id="rId5" tooltip="Sierpinski gasket (page does not exist)"/>
              </a:rPr>
              <a:t> gasket</a:t>
            </a:r>
            <a:r>
              <a:rPr lang="en-US" sz="2100" dirty="0"/>
              <a:t>, </a:t>
            </a:r>
            <a:r>
              <a:rPr lang="en-US" sz="2100" dirty="0" err="1">
                <a:hlinkClick r:id="rId6" tooltip="Peano curve (page does not exist)"/>
              </a:rPr>
              <a:t>Peano</a:t>
            </a:r>
            <a:r>
              <a:rPr lang="en-US" sz="2100" dirty="0">
                <a:hlinkClick r:id="rId6" tooltip="Peano curve (page does not exist)"/>
              </a:rPr>
              <a:t> curve</a:t>
            </a:r>
            <a:r>
              <a:rPr lang="en-US" sz="2100" dirty="0"/>
              <a:t>, </a:t>
            </a:r>
            <a:r>
              <a:rPr lang="en-US" sz="2100" dirty="0">
                <a:hlinkClick r:id="rId7" tooltip="Koch snowflake (page does not exist)"/>
              </a:rPr>
              <a:t>Koch snowflake</a:t>
            </a:r>
            <a:r>
              <a:rPr lang="en-US" sz="2100" dirty="0"/>
              <a:t>, </a:t>
            </a:r>
            <a:r>
              <a:rPr lang="en-US" sz="2100" dirty="0">
                <a:hlinkClick r:id="rId8" tooltip="Dragon curve (page does not exist)"/>
              </a:rPr>
              <a:t>Harter-</a:t>
            </a:r>
            <a:r>
              <a:rPr lang="en-US" sz="2100" dirty="0" err="1">
                <a:hlinkClick r:id="rId8" tooltip="Dragon curve (page does not exist)"/>
              </a:rPr>
              <a:t>Heighway</a:t>
            </a:r>
            <a:r>
              <a:rPr lang="en-US" sz="2100" dirty="0">
                <a:hlinkClick r:id="rId8" tooltip="Dragon curve (page does not exist)"/>
              </a:rPr>
              <a:t> dragon curve</a:t>
            </a:r>
            <a:r>
              <a:rPr lang="en-US" sz="2100" dirty="0"/>
              <a:t>, </a:t>
            </a:r>
            <a:r>
              <a:rPr lang="en-US" sz="2100" dirty="0">
                <a:hlinkClick r:id="rId9" tooltip="T-Square (fractal) (page does not exist)"/>
              </a:rPr>
              <a:t>T-Square</a:t>
            </a:r>
            <a:r>
              <a:rPr lang="en-US" sz="2100" dirty="0"/>
              <a:t>, </a:t>
            </a:r>
            <a:r>
              <a:rPr lang="en-US" sz="2100" dirty="0" err="1">
                <a:hlinkClick r:id="rId10" tooltip="Menger sponge (page does not exist)"/>
              </a:rPr>
              <a:t>Menger</a:t>
            </a:r>
            <a:r>
              <a:rPr lang="en-US" sz="2100" dirty="0">
                <a:hlinkClick r:id="rId10" tooltip="Menger sponge (page does not exist)"/>
              </a:rPr>
              <a:t> sponge</a:t>
            </a:r>
            <a:r>
              <a:rPr lang="en-US" sz="2100" dirty="0"/>
              <a:t>, are some examples of such fractals</a:t>
            </a:r>
            <a:r>
              <a:rPr lang="en-US" sz="2100" dirty="0" smtClean="0"/>
              <a:t>.</a:t>
            </a:r>
          </a:p>
          <a:p>
            <a:pPr lvl="0" fontAlgn="base"/>
            <a:r>
              <a:rPr lang="en-US" b="1" u="sng" dirty="0">
                <a:solidFill>
                  <a:srgbClr val="0070C0"/>
                </a:solidFill>
              </a:rPr>
              <a:t>Escape-time</a:t>
            </a:r>
            <a:r>
              <a:rPr lang="en-US" b="1" u="sng" dirty="0" smtClean="0">
                <a:solidFill>
                  <a:srgbClr val="0070C0"/>
                </a:solidFill>
              </a:rPr>
              <a:t> </a:t>
            </a:r>
            <a:r>
              <a:rPr lang="en-US" b="1" u="sng" dirty="0">
                <a:solidFill>
                  <a:srgbClr val="0070C0"/>
                </a:solidFill>
              </a:rPr>
              <a:t>fractals</a:t>
            </a:r>
            <a:r>
              <a:rPr lang="en-US" dirty="0"/>
              <a:t> — </a:t>
            </a:r>
            <a:r>
              <a:rPr lang="en-US" dirty="0" smtClean="0"/>
              <a:t>These </a:t>
            </a:r>
            <a:r>
              <a:rPr lang="en-US" b="1" dirty="0" smtClean="0"/>
              <a:t>fractals</a:t>
            </a:r>
            <a:r>
              <a:rPr lang="en-US" dirty="0" smtClean="0"/>
              <a:t> are generated by iterating a formula on each point in a given space. If a point diverges as the formula is iterated, it </a:t>
            </a:r>
            <a:r>
              <a:rPr lang="en-US" b="1" dirty="0" smtClean="0"/>
              <a:t>escapes</a:t>
            </a:r>
            <a:r>
              <a:rPr lang="en-US" dirty="0" smtClean="0"/>
              <a:t>; otherwise, it remains bounded. </a:t>
            </a:r>
          </a:p>
          <a:p>
            <a:pPr lvl="0" fontAlgn="base">
              <a:buNone/>
            </a:pPr>
            <a:r>
              <a:rPr lang="en-US" sz="2000" dirty="0" smtClean="0"/>
              <a:t>              Examples </a:t>
            </a:r>
            <a:r>
              <a:rPr lang="en-US" sz="2000" dirty="0"/>
              <a:t>of this type are the </a:t>
            </a:r>
            <a:r>
              <a:rPr lang="en-US" sz="2000" dirty="0">
                <a:hlinkClick r:id="rId11" tooltip="Mandelbrot set (page does not exist)"/>
              </a:rPr>
              <a:t>Mandelbrot set</a:t>
            </a:r>
            <a:r>
              <a:rPr lang="en-US" sz="2000" dirty="0"/>
              <a:t>, the </a:t>
            </a:r>
            <a:r>
              <a:rPr lang="en-US" sz="2000" dirty="0">
                <a:hlinkClick r:id="rId12" tooltip="Burning Ship fractal (page does not exist)"/>
              </a:rPr>
              <a:t>Burning Ship fractal</a:t>
            </a:r>
            <a:r>
              <a:rPr lang="en-US" sz="2000" dirty="0"/>
              <a:t> and the </a:t>
            </a:r>
            <a:r>
              <a:rPr lang="en-US" sz="2000" dirty="0" err="1">
                <a:hlinkClick r:id="rId13" tooltip="Lyapunov fractal (page does not exist)"/>
              </a:rPr>
              <a:t>Lyapunov</a:t>
            </a:r>
            <a:r>
              <a:rPr lang="en-US" sz="2000" dirty="0">
                <a:hlinkClick r:id="rId13" tooltip="Lyapunov fractal (page does not exist)"/>
              </a:rPr>
              <a:t> fractal</a:t>
            </a:r>
            <a:r>
              <a:rPr lang="en-US" sz="2000" dirty="0"/>
              <a:t>.</a:t>
            </a:r>
            <a:endParaRPr lang="en-IN" sz="2000" dirty="0"/>
          </a:p>
          <a:p>
            <a:pPr lvl="0" fontAlgn="base"/>
            <a:r>
              <a:rPr lang="en-US" b="1" u="sng" dirty="0">
                <a:solidFill>
                  <a:srgbClr val="0070C0"/>
                </a:solidFill>
              </a:rPr>
              <a:t>Random fractals</a:t>
            </a:r>
            <a:r>
              <a:rPr lang="en-US" dirty="0"/>
              <a:t>, generated by stochastic rather than deterministic </a:t>
            </a:r>
            <a:r>
              <a:rPr lang="en-US" dirty="0" smtClean="0"/>
              <a:t>processes.</a:t>
            </a:r>
          </a:p>
          <a:p>
            <a:pPr marL="685800" indent="-685800" fontAlgn="base">
              <a:buNone/>
              <a:tabLst>
                <a:tab pos="685800" algn="l"/>
              </a:tabLst>
            </a:pPr>
            <a:r>
              <a:rPr lang="en-US" sz="2100" dirty="0" smtClean="0"/>
              <a:t>             Examples of this type are the</a:t>
            </a:r>
            <a:r>
              <a:rPr lang="en-US" sz="2100" dirty="0"/>
              <a:t> </a:t>
            </a:r>
            <a:r>
              <a:rPr lang="en-US" sz="2100" dirty="0">
                <a:hlinkClick r:id="rId14" tooltip="Fractal landscapes (page does not exist)"/>
              </a:rPr>
              <a:t>fractal landscapes</a:t>
            </a:r>
            <a:r>
              <a:rPr lang="en-US" sz="2100" dirty="0"/>
              <a:t>, </a:t>
            </a:r>
            <a:r>
              <a:rPr lang="en-US" sz="2100" dirty="0" err="1">
                <a:hlinkClick r:id="rId15" tooltip="Lévy flight (page does not exist)"/>
              </a:rPr>
              <a:t>Lévy</a:t>
            </a:r>
            <a:r>
              <a:rPr lang="en-US" sz="2100" dirty="0">
                <a:hlinkClick r:id="rId15" tooltip="Lévy flight (page does not exist)"/>
              </a:rPr>
              <a:t> flight</a:t>
            </a:r>
            <a:r>
              <a:rPr lang="en-US" sz="2100" dirty="0"/>
              <a:t> and the </a:t>
            </a:r>
            <a:r>
              <a:rPr lang="en-US" sz="2100" dirty="0">
                <a:hlinkClick r:id="rId16" tooltip="Brownian tree (page does not exist)"/>
              </a:rPr>
              <a:t>Brownian tree</a:t>
            </a:r>
            <a:r>
              <a:rPr lang="en-US" sz="2100" dirty="0"/>
              <a:t>. The latter yields so-called mass- or </a:t>
            </a:r>
            <a:r>
              <a:rPr lang="en-US" sz="2100" dirty="0" err="1"/>
              <a:t>dendritic</a:t>
            </a:r>
            <a:r>
              <a:rPr lang="en-US" sz="2100" dirty="0"/>
              <a:t> </a:t>
            </a:r>
            <a:r>
              <a:rPr lang="en-US" sz="2100" dirty="0" smtClean="0"/>
              <a:t>fractals </a:t>
            </a:r>
            <a:r>
              <a:rPr lang="en-US" sz="2100" dirty="0"/>
              <a:t>for example, </a:t>
            </a:r>
            <a:r>
              <a:rPr lang="en-US" sz="2100" dirty="0">
                <a:hlinkClick r:id="rId17" tooltip="Diffusion Limited Aggregation (page does not exist)"/>
              </a:rPr>
              <a:t>Diffusion Limited </a:t>
            </a:r>
            <a:r>
              <a:rPr lang="en-US" sz="2100" dirty="0" smtClean="0">
                <a:hlinkClick r:id="rId17" tooltip="Diffusion Limited Aggregation (page does not exist)"/>
              </a:rPr>
              <a:t>Aggregation</a:t>
            </a:r>
            <a:r>
              <a:rPr lang="en-US" sz="2100" dirty="0"/>
              <a:t> or </a:t>
            </a:r>
            <a:r>
              <a:rPr lang="en-US" sz="2100" dirty="0">
                <a:hlinkClick r:id="rId18" tooltip="Reaction Limited Aggregation (page does not exist)"/>
              </a:rPr>
              <a:t>Reaction Limited Aggregation</a:t>
            </a:r>
            <a:r>
              <a:rPr lang="en-US" sz="2100" dirty="0"/>
              <a:t> clusters.</a:t>
            </a:r>
            <a:endParaRPr lang="en-IN" sz="2100" dirty="0"/>
          </a:p>
          <a:p>
            <a:endParaRPr lang="en-IN" dirty="0"/>
          </a:p>
        </p:txBody>
      </p:sp>
    </p:spTree>
    <p:extLst>
      <p:ext uri="{BB962C8B-B14F-4D97-AF65-F5344CB8AC3E}">
        <p14:creationId xmlns:p14="http://schemas.microsoft.com/office/powerpoint/2010/main" val="51650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4171" y="152400"/>
            <a:ext cx="11625943" cy="941161"/>
          </a:xfrm>
          <a:ln>
            <a:solidFill>
              <a:schemeClr val="tx1"/>
            </a:solidFill>
          </a:ln>
        </p:spPr>
        <p:txBody>
          <a:bodyPr>
            <a:noAutofit/>
          </a:bodyPr>
          <a:lstStyle/>
          <a:p>
            <a:r>
              <a:rPr lang="en-US" sz="3200" b="1" dirty="0" smtClean="0"/>
              <a:t>Iterated Function Systems, Escape-time fractals and Random fractals</a:t>
            </a:r>
          </a:p>
        </p:txBody>
      </p:sp>
      <p:pic>
        <p:nvPicPr>
          <p:cNvPr id="7170" name="Picture 2"/>
          <p:cNvPicPr>
            <a:picLocks noGrp="1" noChangeAspect="1" noChangeArrowheads="1"/>
          </p:cNvPicPr>
          <p:nvPr>
            <p:ph sz="half" idx="1"/>
          </p:nvPr>
        </p:nvPicPr>
        <p:blipFill>
          <a:blip r:embed="rId2"/>
          <a:srcRect/>
          <a:stretch>
            <a:fillRect/>
          </a:stretch>
        </p:blipFill>
        <p:spPr bwMode="auto">
          <a:xfrm>
            <a:off x="323386" y="1538167"/>
            <a:ext cx="4360126" cy="5089639"/>
          </a:xfrm>
          <a:prstGeom prst="rect">
            <a:avLst/>
          </a:prstGeom>
          <a:noFill/>
          <a:ln w="9525">
            <a:solidFill>
              <a:schemeClr val="tx1"/>
            </a:solidFill>
            <a:miter lim="800000"/>
            <a:headEnd/>
            <a:tailEnd/>
          </a:ln>
          <a:effectLst/>
        </p:spPr>
      </p:pic>
      <p:pic>
        <p:nvPicPr>
          <p:cNvPr id="7171" name="Picture 3"/>
          <p:cNvPicPr>
            <a:picLocks noGrp="1" noChangeAspect="1" noChangeArrowheads="1"/>
          </p:cNvPicPr>
          <p:nvPr>
            <p:ph sz="half" idx="2"/>
          </p:nvPr>
        </p:nvPicPr>
        <p:blipFill>
          <a:blip r:embed="rId3"/>
          <a:srcRect/>
          <a:stretch>
            <a:fillRect/>
          </a:stretch>
        </p:blipFill>
        <p:spPr bwMode="auto">
          <a:xfrm>
            <a:off x="5163014" y="1517194"/>
            <a:ext cx="3233969" cy="4882810"/>
          </a:xfrm>
          <a:prstGeom prst="rect">
            <a:avLst/>
          </a:prstGeom>
          <a:noFill/>
          <a:ln w="9525">
            <a:solidFill>
              <a:schemeClr val="tx1"/>
            </a:solid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8887522" y="1494264"/>
            <a:ext cx="2854712" cy="5084956"/>
          </a:xfrm>
          <a:prstGeom prst="rect">
            <a:avLst/>
          </a:prstGeom>
          <a:noFill/>
          <a:ln w="9525">
            <a:solidFill>
              <a:schemeClr val="tx1"/>
            </a:solid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6" y="190954"/>
            <a:ext cx="11625943" cy="625476"/>
          </a:xfrm>
          <a:ln>
            <a:solidFill>
              <a:schemeClr val="tx1"/>
            </a:solidFill>
          </a:ln>
        </p:spPr>
        <p:txBody>
          <a:bodyPr>
            <a:normAutofit fontScale="90000"/>
          </a:bodyPr>
          <a:lstStyle/>
          <a:p>
            <a:r>
              <a:rPr lang="en-US" b="1" dirty="0" smtClean="0"/>
              <a:t>Types of self-similarity</a:t>
            </a:r>
            <a:endParaRPr lang="en-IN" b="1" dirty="0"/>
          </a:p>
        </p:txBody>
      </p:sp>
      <p:sp>
        <p:nvSpPr>
          <p:cNvPr id="3" name="Content Placeholder 2"/>
          <p:cNvSpPr>
            <a:spLocks noGrp="1"/>
          </p:cNvSpPr>
          <p:nvPr>
            <p:ph idx="1"/>
          </p:nvPr>
        </p:nvSpPr>
        <p:spPr>
          <a:xfrm>
            <a:off x="239485" y="990600"/>
            <a:ext cx="11669485" cy="5442857"/>
          </a:xfrm>
          <a:ln>
            <a:solidFill>
              <a:schemeClr val="tx1"/>
            </a:solidFill>
          </a:ln>
        </p:spPr>
        <p:txBody>
          <a:bodyPr>
            <a:normAutofit fontScale="92500" lnSpcReduction="20000"/>
          </a:bodyPr>
          <a:lstStyle/>
          <a:p>
            <a:pPr marL="0" indent="0" fontAlgn="base">
              <a:buNone/>
            </a:pPr>
            <a:r>
              <a:rPr lang="en-US" dirty="0"/>
              <a:t>Fractals can also be classified according to their self-similarity. There are three types of self-similarity found in fractals:</a:t>
            </a:r>
            <a:endParaRPr lang="en-IN" dirty="0"/>
          </a:p>
          <a:p>
            <a:pPr lvl="0" fontAlgn="base"/>
            <a:r>
              <a:rPr lang="en-US" b="1" u="sng" dirty="0">
                <a:solidFill>
                  <a:srgbClr val="7030A0"/>
                </a:solidFill>
              </a:rPr>
              <a:t>Exact self-similarity</a:t>
            </a:r>
            <a:r>
              <a:rPr lang="en-US" dirty="0"/>
              <a:t> — This is the </a:t>
            </a:r>
            <a:r>
              <a:rPr lang="en-US" dirty="0">
                <a:solidFill>
                  <a:srgbClr val="FF0000"/>
                </a:solidFill>
              </a:rPr>
              <a:t>strongest type </a:t>
            </a:r>
            <a:r>
              <a:rPr lang="en-US" dirty="0"/>
              <a:t>of self-similarity; </a:t>
            </a:r>
            <a:r>
              <a:rPr lang="en-US" dirty="0">
                <a:solidFill>
                  <a:srgbClr val="FF0000"/>
                </a:solidFill>
              </a:rPr>
              <a:t>the fractal appears identical at different scales. </a:t>
            </a:r>
            <a:r>
              <a:rPr lang="en-US" dirty="0"/>
              <a:t>Fractals defined by iterated function systems often display exact self-similarity.</a:t>
            </a:r>
            <a:endParaRPr lang="en-IN" dirty="0"/>
          </a:p>
          <a:p>
            <a:pPr lvl="0" fontAlgn="base"/>
            <a:r>
              <a:rPr lang="en-US" b="1" u="sng" dirty="0">
                <a:solidFill>
                  <a:srgbClr val="7030A0"/>
                </a:solidFill>
              </a:rPr>
              <a:t>Quasi-self-similarity —</a:t>
            </a:r>
            <a:r>
              <a:rPr lang="en-US" dirty="0"/>
              <a:t> This is a </a:t>
            </a:r>
            <a:r>
              <a:rPr lang="en-US" dirty="0">
                <a:solidFill>
                  <a:srgbClr val="FF0000"/>
                </a:solidFill>
              </a:rPr>
              <a:t>loose form of self-similarity; the fractal appears approximately (but not exactly) identical at different scales. </a:t>
            </a:r>
            <a:r>
              <a:rPr lang="en-US" dirty="0"/>
              <a:t>Quasi-self-similar fractals contain small copies of the entire fractal in distorted and degenerate forms. Fractals defined by </a:t>
            </a:r>
            <a:r>
              <a:rPr lang="en-US" dirty="0">
                <a:hlinkClick r:id="rId2" tooltip="Recurrence relation (page does not exist)"/>
              </a:rPr>
              <a:t>recurrence relations</a:t>
            </a:r>
            <a:r>
              <a:rPr lang="en-US" dirty="0"/>
              <a:t> are usually quasi-self-similar but not exactly self-similar.</a:t>
            </a:r>
            <a:endParaRPr lang="en-IN" dirty="0"/>
          </a:p>
          <a:p>
            <a:pPr lvl="0" fontAlgn="base"/>
            <a:r>
              <a:rPr lang="en-US" b="1" u="sng" dirty="0">
                <a:solidFill>
                  <a:srgbClr val="7030A0"/>
                </a:solidFill>
              </a:rPr>
              <a:t>Statistical self-similarity — </a:t>
            </a:r>
            <a:r>
              <a:rPr lang="en-US" dirty="0"/>
              <a:t>This is the </a:t>
            </a:r>
            <a:r>
              <a:rPr lang="en-US" dirty="0">
                <a:solidFill>
                  <a:srgbClr val="FF0000"/>
                </a:solidFill>
              </a:rPr>
              <a:t>weakest type </a:t>
            </a:r>
            <a:r>
              <a:rPr lang="en-US" dirty="0"/>
              <a:t>of self-similarity; the fractal has </a:t>
            </a:r>
            <a:r>
              <a:rPr lang="en-US" dirty="0">
                <a:solidFill>
                  <a:srgbClr val="FF0000"/>
                </a:solidFill>
              </a:rPr>
              <a:t>numerical or statistical measures which are preserved across scales. </a:t>
            </a:r>
            <a:r>
              <a:rPr lang="en-US" dirty="0"/>
              <a:t>Most reasonable definitions of "fractal" trivially imply some form of statistical self-similarity. (Fractal dimension itself is a numerical measure which is preserved across scales.) Random fractals are examples of fractals which are statistically self-similar, but neither exactly nor quasi-self-similar.</a:t>
            </a:r>
            <a:endParaRPr lang="en-IN" dirty="0"/>
          </a:p>
          <a:p>
            <a:endParaRPr lang="en-IN" dirty="0"/>
          </a:p>
        </p:txBody>
      </p:sp>
    </p:spTree>
    <p:extLst>
      <p:ext uri="{BB962C8B-B14F-4D97-AF65-F5344CB8AC3E}">
        <p14:creationId xmlns:p14="http://schemas.microsoft.com/office/powerpoint/2010/main" val="355654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68" y="144967"/>
            <a:ext cx="11608420" cy="524108"/>
          </a:xfrm>
          <a:ln>
            <a:solidFill>
              <a:schemeClr val="tx1"/>
            </a:solidFill>
          </a:ln>
        </p:spPr>
        <p:txBody>
          <a:bodyPr>
            <a:normAutofit fontScale="90000"/>
          </a:bodyPr>
          <a:lstStyle/>
          <a:p>
            <a:r>
              <a:rPr lang="en-IN" b="1" dirty="0" smtClean="0"/>
              <a:t/>
            </a:r>
            <a:br>
              <a:rPr lang="en-IN" b="1" dirty="0" smtClean="0"/>
            </a:br>
            <a:r>
              <a:rPr lang="en-IN" b="1" dirty="0" smtClean="0"/>
              <a:t>Fractals</a:t>
            </a:r>
            <a:r>
              <a:rPr lang="en-IN" dirty="0"/>
              <a:t/>
            </a:r>
            <a:br>
              <a:rPr lang="en-IN" dirty="0"/>
            </a:br>
            <a:endParaRPr lang="en-IN" dirty="0"/>
          </a:p>
        </p:txBody>
      </p:sp>
      <p:pic>
        <p:nvPicPr>
          <p:cNvPr id="6" name="Content Placeholder 5"/>
          <p:cNvPicPr>
            <a:picLocks noGrp="1" noChangeAspect="1"/>
          </p:cNvPicPr>
          <p:nvPr>
            <p:ph idx="1"/>
          </p:nvPr>
        </p:nvPicPr>
        <p:blipFill>
          <a:blip r:embed="rId2"/>
          <a:stretch>
            <a:fillRect/>
          </a:stretch>
        </p:blipFill>
        <p:spPr>
          <a:xfrm>
            <a:off x="165158" y="747132"/>
            <a:ext cx="9469495" cy="5933354"/>
          </a:xfrm>
          <a:prstGeom prst="rect">
            <a:avLst/>
          </a:prstGeom>
          <a:ln>
            <a:solidFill>
              <a:schemeClr val="tx1"/>
            </a:solidFill>
          </a:ln>
        </p:spPr>
      </p:pic>
      <p:pic>
        <p:nvPicPr>
          <p:cNvPr id="1026" name="Picture 2"/>
          <p:cNvPicPr>
            <a:picLocks noChangeAspect="1" noChangeArrowheads="1"/>
          </p:cNvPicPr>
          <p:nvPr/>
        </p:nvPicPr>
        <p:blipFill>
          <a:blip r:embed="rId3"/>
          <a:srcRect/>
          <a:stretch>
            <a:fillRect/>
          </a:stretch>
        </p:blipFill>
        <p:spPr bwMode="auto">
          <a:xfrm>
            <a:off x="9796811" y="718556"/>
            <a:ext cx="1943100" cy="6000750"/>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276691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6" y="171943"/>
            <a:ext cx="11339513" cy="600790"/>
          </a:xfrm>
          <a:ln>
            <a:solidFill>
              <a:schemeClr val="tx1"/>
            </a:solidFill>
          </a:ln>
        </p:spPr>
        <p:txBody>
          <a:bodyPr>
            <a:normAutofit fontScale="90000"/>
          </a:bodyPr>
          <a:lstStyle/>
          <a:p>
            <a:r>
              <a:rPr lang="en-IN" b="1" dirty="0"/>
              <a:t>Fractals</a:t>
            </a:r>
            <a:endParaRPr lang="en-IN" dirty="0"/>
          </a:p>
        </p:txBody>
      </p:sp>
      <p:pic>
        <p:nvPicPr>
          <p:cNvPr id="7" name="Content Placeholder 6"/>
          <p:cNvPicPr>
            <a:picLocks noGrp="1" noChangeAspect="1"/>
          </p:cNvPicPr>
          <p:nvPr>
            <p:ph sz="half" idx="1"/>
          </p:nvPr>
        </p:nvPicPr>
        <p:blipFill>
          <a:blip r:embed="rId2"/>
          <a:stretch>
            <a:fillRect/>
          </a:stretch>
        </p:blipFill>
        <p:spPr>
          <a:xfrm>
            <a:off x="319087" y="862885"/>
            <a:ext cx="5540799" cy="5718219"/>
          </a:xfrm>
          <a:prstGeom prst="rect">
            <a:avLst/>
          </a:prstGeom>
          <a:ln>
            <a:solidFill>
              <a:schemeClr val="tx1"/>
            </a:solidFill>
          </a:ln>
        </p:spPr>
      </p:pic>
      <p:pic>
        <p:nvPicPr>
          <p:cNvPr id="8" name="Content Placeholder 7"/>
          <p:cNvPicPr>
            <a:picLocks noGrp="1" noChangeAspect="1"/>
          </p:cNvPicPr>
          <p:nvPr>
            <p:ph sz="half" idx="2"/>
          </p:nvPr>
        </p:nvPicPr>
        <p:blipFill>
          <a:blip r:embed="rId3"/>
          <a:stretch>
            <a:fillRect/>
          </a:stretch>
        </p:blipFill>
        <p:spPr>
          <a:xfrm>
            <a:off x="5951265" y="851999"/>
            <a:ext cx="5718220" cy="5718218"/>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4092792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49973"/>
            <a:ext cx="11524129" cy="683746"/>
          </a:xfrm>
          <a:ln>
            <a:solidFill>
              <a:schemeClr val="tx1"/>
            </a:solidFill>
          </a:ln>
        </p:spPr>
        <p:txBody>
          <a:bodyPr>
            <a:normAutofit fontScale="90000"/>
          </a:bodyPr>
          <a:lstStyle/>
          <a:p>
            <a:r>
              <a:rPr lang="en-IN" b="1" dirty="0" err="1" smtClean="0"/>
              <a:t>Peano</a:t>
            </a:r>
            <a:r>
              <a:rPr lang="en-IN" b="1" dirty="0" smtClean="0"/>
              <a:t> Curve and Fractal Curves</a:t>
            </a:r>
            <a:endParaRPr lang="en-IN" dirty="0"/>
          </a:p>
        </p:txBody>
      </p:sp>
      <p:pic>
        <p:nvPicPr>
          <p:cNvPr id="6" name="Picture 5"/>
          <p:cNvPicPr>
            <a:picLocks noChangeAspect="1"/>
          </p:cNvPicPr>
          <p:nvPr/>
        </p:nvPicPr>
        <p:blipFill>
          <a:blip r:embed="rId2"/>
          <a:stretch>
            <a:fillRect/>
          </a:stretch>
        </p:blipFill>
        <p:spPr>
          <a:xfrm>
            <a:off x="228600" y="981635"/>
            <a:ext cx="11524129" cy="5688105"/>
          </a:xfrm>
          <a:prstGeom prst="rect">
            <a:avLst/>
          </a:prstGeom>
          <a:ln>
            <a:solidFill>
              <a:schemeClr val="tx1"/>
            </a:solidFill>
          </a:ln>
        </p:spPr>
      </p:pic>
    </p:spTree>
    <p:extLst>
      <p:ext uri="{BB962C8B-B14F-4D97-AF65-F5344CB8AC3E}">
        <p14:creationId xmlns:p14="http://schemas.microsoft.com/office/powerpoint/2010/main" val="294980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Syllabus</a:t>
            </a:r>
            <a:endParaRPr lang="en-US" dirty="0"/>
          </a:p>
        </p:txBody>
      </p:sp>
      <p:pic>
        <p:nvPicPr>
          <p:cNvPr id="6" name="Content Placeholder 5"/>
          <p:cNvPicPr>
            <a:picLocks noGrp="1" noChangeAspect="1"/>
          </p:cNvPicPr>
          <p:nvPr>
            <p:ph idx="1"/>
          </p:nvPr>
        </p:nvPicPr>
        <p:blipFill>
          <a:blip r:embed="rId3"/>
          <a:stretch>
            <a:fillRect/>
          </a:stretch>
        </p:blipFill>
        <p:spPr>
          <a:xfrm>
            <a:off x="1777621" y="1296988"/>
            <a:ext cx="7391400" cy="5059362"/>
          </a:xfrm>
          <a:prstGeom prst="rect">
            <a:avLst/>
          </a:prstGeom>
          <a:ln>
            <a:solidFill>
              <a:srgbClr val="C00000"/>
            </a:solidFill>
          </a:ln>
        </p:spPr>
      </p:pic>
      <p:sp>
        <p:nvSpPr>
          <p:cNvPr id="3" name="Date Placeholder 2"/>
          <p:cNvSpPr>
            <a:spLocks noGrp="1"/>
          </p:cNvSpPr>
          <p:nvPr>
            <p:ph type="dt" sz="half" idx="10"/>
          </p:nvPr>
        </p:nvSpPr>
        <p:spPr/>
        <p:txBody>
          <a:bodyPr/>
          <a:lstStyle/>
          <a:p>
            <a:fld id="{F1ADE01E-515C-472E-8839-25F50E3CC6A5}" type="datetime1">
              <a:rPr lang="en-US" smtClean="0"/>
              <a:pPr/>
              <a:t>10/8/2020</a:t>
            </a:fld>
            <a:endParaRPr lang="en-US"/>
          </a:p>
        </p:txBody>
      </p:sp>
      <p:sp>
        <p:nvSpPr>
          <p:cNvPr id="4" name="Footer Placeholder 3"/>
          <p:cNvSpPr>
            <a:spLocks noGrp="1"/>
          </p:cNvSpPr>
          <p:nvPr>
            <p:ph type="ftr" sz="quarter" idx="11"/>
          </p:nvPr>
        </p:nvSpPr>
        <p:spPr/>
        <p:txBody>
          <a:bodyPr/>
          <a:lstStyle/>
          <a:p>
            <a:r>
              <a:rPr lang="en-US" smtClean="0"/>
              <a:t>2018 - 2022 </a:t>
            </a:r>
            <a:endParaRPr lang="en-US"/>
          </a:p>
        </p:txBody>
      </p:sp>
      <p:sp>
        <p:nvSpPr>
          <p:cNvPr id="5" name="Slide Number Placeholder 4"/>
          <p:cNvSpPr>
            <a:spLocks noGrp="1"/>
          </p:cNvSpPr>
          <p:nvPr>
            <p:ph type="sldNum" sz="quarter" idx="12"/>
          </p:nvPr>
        </p:nvSpPr>
        <p:spPr/>
        <p:txBody>
          <a:bodyPr/>
          <a:lstStyle/>
          <a:p>
            <a:fld id="{9F1B4298-E628-48C7-BDA3-B31837C15712}" type="slidenum">
              <a:rPr lang="en-US" smtClean="0"/>
              <a:pPr/>
              <a:t>2</a:t>
            </a:fld>
            <a:endParaRPr lang="en-US"/>
          </a:p>
        </p:txBody>
      </p:sp>
    </p:spTree>
    <p:extLst>
      <p:ext uri="{BB962C8B-B14F-4D97-AF65-F5344CB8AC3E}">
        <p14:creationId xmlns:p14="http://schemas.microsoft.com/office/powerpoint/2010/main" val="1023764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149973"/>
            <a:ext cx="11524129" cy="683746"/>
          </a:xfrm>
          <a:ln>
            <a:solidFill>
              <a:schemeClr val="tx1"/>
            </a:solidFill>
          </a:ln>
        </p:spPr>
        <p:txBody>
          <a:bodyPr>
            <a:normAutofit fontScale="90000"/>
          </a:bodyPr>
          <a:lstStyle/>
          <a:p>
            <a:r>
              <a:rPr lang="en-IN" b="1" dirty="0" err="1" smtClean="0"/>
              <a:t>Peano</a:t>
            </a:r>
            <a:r>
              <a:rPr lang="en-IN" b="1" dirty="0" smtClean="0"/>
              <a:t> Curve and Fractal Curves</a:t>
            </a:r>
            <a:endParaRPr lang="en-IN" dirty="0"/>
          </a:p>
        </p:txBody>
      </p:sp>
      <p:pic>
        <p:nvPicPr>
          <p:cNvPr id="3" name="Picture 2"/>
          <p:cNvPicPr>
            <a:picLocks noChangeAspect="1"/>
          </p:cNvPicPr>
          <p:nvPr/>
        </p:nvPicPr>
        <p:blipFill>
          <a:blip r:embed="rId2"/>
          <a:stretch>
            <a:fillRect/>
          </a:stretch>
        </p:blipFill>
        <p:spPr>
          <a:xfrm>
            <a:off x="228598" y="981635"/>
            <a:ext cx="11524129" cy="5647765"/>
          </a:xfrm>
          <a:prstGeom prst="rect">
            <a:avLst/>
          </a:prstGeom>
          <a:ln>
            <a:solidFill>
              <a:schemeClr val="tx1"/>
            </a:solidFill>
          </a:ln>
        </p:spPr>
      </p:pic>
    </p:spTree>
    <p:extLst>
      <p:ext uri="{BB962C8B-B14F-4D97-AF65-F5344CB8AC3E}">
        <p14:creationId xmlns:p14="http://schemas.microsoft.com/office/powerpoint/2010/main" val="36730279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rmAutofit/>
          </a:bodyPr>
          <a:lstStyle/>
          <a:p>
            <a:r>
              <a:rPr lang="en-IN" b="1" dirty="0"/>
              <a:t>Fractals</a:t>
            </a:r>
            <a:endParaRPr lang="en-IN" dirty="0"/>
          </a:p>
        </p:txBody>
      </p:sp>
      <p:sp>
        <p:nvSpPr>
          <p:cNvPr id="4" name="Content Placeholder 3"/>
          <p:cNvSpPr>
            <a:spLocks noGrp="1"/>
          </p:cNvSpPr>
          <p:nvPr>
            <p:ph idx="1"/>
          </p:nvPr>
        </p:nvSpPr>
        <p:spPr>
          <a:ln>
            <a:solidFill>
              <a:schemeClr val="tx1"/>
            </a:solidFill>
          </a:ln>
        </p:spPr>
        <p:txBody>
          <a:bodyPr>
            <a:normAutofit lnSpcReduction="10000"/>
          </a:bodyPr>
          <a:lstStyle/>
          <a:p>
            <a:r>
              <a:rPr lang="en-IN" dirty="0">
                <a:hlinkClick r:id="rId2"/>
              </a:rPr>
              <a:t>https://</a:t>
            </a:r>
            <a:r>
              <a:rPr lang="en-IN" dirty="0" smtClean="0">
                <a:hlinkClick r:id="rId2"/>
              </a:rPr>
              <a:t>www.youtube.com/watch?v=BTiZD7p_oTc</a:t>
            </a:r>
            <a:endParaRPr lang="en-IN" dirty="0" smtClean="0"/>
          </a:p>
          <a:p>
            <a:r>
              <a:rPr lang="en-IN" dirty="0" smtClean="0">
                <a:hlinkClick r:id="rId3"/>
              </a:rPr>
              <a:t>https://www.youtube.com/watch?v=WFtTdf3I6Ug</a:t>
            </a:r>
            <a:endParaRPr lang="en-IN" dirty="0" smtClean="0"/>
          </a:p>
          <a:p>
            <a:r>
              <a:rPr lang="en-IN" dirty="0" smtClean="0">
                <a:hlinkClick r:id="rId4"/>
              </a:rPr>
              <a:t>https://www.youtube.com/watch?v=XwWyTts06tU</a:t>
            </a:r>
            <a:endParaRPr lang="en-IN" dirty="0" smtClean="0"/>
          </a:p>
          <a:p>
            <a:r>
              <a:rPr lang="en-US" dirty="0" smtClean="0"/>
              <a:t>Mathematical expressions to generate pretty pictures </a:t>
            </a:r>
          </a:p>
          <a:p>
            <a:r>
              <a:rPr lang="en-US" dirty="0" smtClean="0"/>
              <a:t>Evaluate math functions to create drawings (approach infinity ‐&gt; converge to image) </a:t>
            </a:r>
          </a:p>
          <a:p>
            <a:r>
              <a:rPr lang="en-US" dirty="0" smtClean="0"/>
              <a:t>Utilizes recursion on computers </a:t>
            </a:r>
          </a:p>
          <a:p>
            <a:r>
              <a:rPr lang="en-US" dirty="0" smtClean="0"/>
              <a:t>Popularized by Benoit Mandelbrot (Yale university) </a:t>
            </a:r>
          </a:p>
          <a:p>
            <a:r>
              <a:rPr lang="en-US" dirty="0" smtClean="0"/>
              <a:t>Defined in terms of self‐similarity</a:t>
            </a:r>
            <a:endParaRPr lang="en-IN" dirty="0"/>
          </a:p>
        </p:txBody>
      </p:sp>
    </p:spTree>
    <p:extLst>
      <p:ext uri="{BB962C8B-B14F-4D97-AF65-F5344CB8AC3E}">
        <p14:creationId xmlns:p14="http://schemas.microsoft.com/office/powerpoint/2010/main" val="3723178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2" name="Picture 4"/>
          <p:cNvPicPr>
            <a:picLocks noGrp="1" noChangeAspect="1" noChangeArrowheads="1"/>
          </p:cNvPicPr>
          <p:nvPr>
            <p:ph sz="half" idx="1"/>
          </p:nvPr>
        </p:nvPicPr>
        <p:blipFill>
          <a:blip r:embed="rId2"/>
          <a:srcRect/>
          <a:stretch>
            <a:fillRect/>
          </a:stretch>
        </p:blipFill>
        <p:spPr bwMode="auto">
          <a:xfrm>
            <a:off x="239487" y="217714"/>
            <a:ext cx="5731962" cy="5959249"/>
          </a:xfrm>
          <a:prstGeom prst="rect">
            <a:avLst/>
          </a:prstGeom>
          <a:noFill/>
          <a:ln w="9525">
            <a:solidFill>
              <a:schemeClr val="tx1"/>
            </a:solidFill>
            <a:miter lim="800000"/>
            <a:headEnd/>
            <a:tailEnd/>
          </a:ln>
          <a:effectLst/>
        </p:spPr>
      </p:pic>
      <p:pic>
        <p:nvPicPr>
          <p:cNvPr id="2053" name="Picture 5"/>
          <p:cNvPicPr>
            <a:picLocks noGrp="1" noChangeAspect="1" noChangeArrowheads="1"/>
          </p:cNvPicPr>
          <p:nvPr>
            <p:ph sz="half" idx="2"/>
          </p:nvPr>
        </p:nvPicPr>
        <p:blipFill>
          <a:blip r:embed="rId3"/>
          <a:srcRect/>
          <a:stretch>
            <a:fillRect/>
          </a:stretch>
        </p:blipFill>
        <p:spPr bwMode="auto">
          <a:xfrm>
            <a:off x="6163129" y="195943"/>
            <a:ext cx="5495471" cy="5910944"/>
          </a:xfrm>
          <a:prstGeom prst="rect">
            <a:avLst/>
          </a:prstGeom>
          <a:noFill/>
          <a:ln w="9525">
            <a:solidFill>
              <a:schemeClr val="tx1"/>
            </a:solid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883275"/>
          </a:xfrm>
        </p:spPr>
        <p:txBody>
          <a:bodyPr>
            <a:normAutofit/>
          </a:bodyPr>
          <a:lstStyle/>
          <a:p>
            <a:pPr algn="ctr"/>
            <a:r>
              <a:rPr lang="en-IN" sz="13800" dirty="0" smtClean="0"/>
              <a:t>Thank You</a:t>
            </a:r>
            <a:endParaRPr lang="en-IN" sz="13800" dirty="0"/>
          </a:p>
        </p:txBody>
      </p:sp>
    </p:spTree>
    <p:extLst>
      <p:ext uri="{BB962C8B-B14F-4D97-AF65-F5344CB8AC3E}">
        <p14:creationId xmlns:p14="http://schemas.microsoft.com/office/powerpoint/2010/main" val="336669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Syllabus</a:t>
            </a:r>
            <a:endParaRPr lang="en-US" dirty="0"/>
          </a:p>
        </p:txBody>
      </p:sp>
      <p:pic>
        <p:nvPicPr>
          <p:cNvPr id="4" name="Content Placeholder 3"/>
          <p:cNvPicPr>
            <a:picLocks noGrp="1" noChangeAspect="1"/>
          </p:cNvPicPr>
          <p:nvPr>
            <p:ph idx="1"/>
          </p:nvPr>
        </p:nvPicPr>
        <p:blipFill>
          <a:blip r:embed="rId2"/>
          <a:stretch>
            <a:fillRect/>
          </a:stretch>
        </p:blipFill>
        <p:spPr>
          <a:xfrm>
            <a:off x="2248984" y="1825625"/>
            <a:ext cx="7694032" cy="4351338"/>
          </a:xfrm>
          <a:prstGeom prst="rect">
            <a:avLst/>
          </a:prstGeom>
          <a:ln>
            <a:solidFill>
              <a:srgbClr val="C00000"/>
            </a:solidFill>
          </a:ln>
        </p:spPr>
      </p:pic>
      <p:sp>
        <p:nvSpPr>
          <p:cNvPr id="3" name="Date Placeholder 2"/>
          <p:cNvSpPr>
            <a:spLocks noGrp="1"/>
          </p:cNvSpPr>
          <p:nvPr>
            <p:ph type="dt" sz="half" idx="10"/>
          </p:nvPr>
        </p:nvSpPr>
        <p:spPr/>
        <p:txBody>
          <a:bodyPr/>
          <a:lstStyle/>
          <a:p>
            <a:fld id="{6AA4D3FD-FB0B-4FD5-A544-EB947A8B2DB9}" type="datetime1">
              <a:rPr lang="en-US" smtClean="0"/>
              <a:pPr/>
              <a:t>10/8/2020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3</a:t>
            </a:fld>
            <a:endParaRPr lang="en-US"/>
          </a:p>
        </p:txBody>
      </p:sp>
    </p:spTree>
    <p:extLst>
      <p:ext uri="{BB962C8B-B14F-4D97-AF65-F5344CB8AC3E}">
        <p14:creationId xmlns:p14="http://schemas.microsoft.com/office/powerpoint/2010/main" val="1312469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Objective(CO)</a:t>
            </a:r>
            <a:endParaRPr lang="en-US" dirty="0"/>
          </a:p>
        </p:txBody>
      </p:sp>
      <p:sp>
        <p:nvSpPr>
          <p:cNvPr id="3" name="Content Placeholder 2"/>
          <p:cNvSpPr>
            <a:spLocks noGrp="1"/>
          </p:cNvSpPr>
          <p:nvPr>
            <p:ph idx="1"/>
          </p:nvPr>
        </p:nvSpPr>
        <p:spPr>
          <a:ln>
            <a:solidFill>
              <a:srgbClr val="C00000"/>
            </a:solidFill>
          </a:ln>
        </p:spPr>
        <p:txBody>
          <a:bodyPr>
            <a:normAutofit/>
          </a:bodyPr>
          <a:lstStyle/>
          <a:p>
            <a:pPr marL="0" indent="0" algn="just">
              <a:buNone/>
            </a:pPr>
            <a:r>
              <a:rPr lang="en-IN" b="1" dirty="0" smtClean="0">
                <a:latin typeface="Times New Roman" pitchFamily="18" charset="0"/>
                <a:cs typeface="Times New Roman" pitchFamily="18" charset="0"/>
              </a:rPr>
              <a:t>CO1:  </a:t>
            </a:r>
            <a:r>
              <a:rPr lang="en-IN" dirty="0" smtClean="0">
                <a:latin typeface="Times New Roman" pitchFamily="18" charset="0"/>
                <a:cs typeface="Times New Roman" pitchFamily="18" charset="0"/>
              </a:rPr>
              <a:t>Construct lines and circles for the given input.</a:t>
            </a:r>
          </a:p>
          <a:p>
            <a:pPr marL="0" indent="0" algn="just">
              <a:buNone/>
            </a:pPr>
            <a:r>
              <a:rPr lang="en-IN" b="1" dirty="0" smtClean="0">
                <a:latin typeface="Times New Roman" pitchFamily="18" charset="0"/>
                <a:cs typeface="Times New Roman" pitchFamily="18" charset="0"/>
              </a:rPr>
              <a:t>CO2: </a:t>
            </a:r>
            <a:r>
              <a:rPr lang="en-IN" dirty="0" smtClean="0">
                <a:latin typeface="Times New Roman" pitchFamily="18" charset="0"/>
                <a:cs typeface="Times New Roman" pitchFamily="18" charset="0"/>
              </a:rPr>
              <a:t>Apply 2D transformation techniques to transform the shapes to fit them as per the picture definition.</a:t>
            </a:r>
          </a:p>
          <a:p>
            <a:pPr marL="0" indent="0" algn="just">
              <a:buNone/>
            </a:pPr>
            <a:r>
              <a:rPr lang="en-IN" b="1" dirty="0" smtClean="0">
                <a:latin typeface="Times New Roman" pitchFamily="18" charset="0"/>
                <a:cs typeface="Times New Roman" pitchFamily="18" charset="0"/>
              </a:rPr>
              <a:t>CO3: </a:t>
            </a:r>
            <a:r>
              <a:rPr lang="en-IN" dirty="0" smtClean="0">
                <a:latin typeface="Times New Roman" pitchFamily="18" charset="0"/>
                <a:cs typeface="Times New Roman" pitchFamily="18" charset="0"/>
              </a:rPr>
              <a:t>Construct splines, curves and perform 3D transformations</a:t>
            </a:r>
          </a:p>
          <a:p>
            <a:pPr marL="0" indent="0" algn="just">
              <a:buNone/>
            </a:pPr>
            <a:r>
              <a:rPr lang="en-IN" b="1" dirty="0" smtClean="0">
                <a:latin typeface="Times New Roman" pitchFamily="18" charset="0"/>
                <a:cs typeface="Times New Roman" pitchFamily="18" charset="0"/>
              </a:rPr>
              <a:t>CO4: </a:t>
            </a:r>
            <a:r>
              <a:rPr lang="en-IN" dirty="0" smtClean="0">
                <a:latin typeface="Times New Roman" pitchFamily="18" charset="0"/>
                <a:cs typeface="Times New Roman" pitchFamily="18" charset="0"/>
              </a:rPr>
              <a:t>Apply colour and transformation techniques for various applications.</a:t>
            </a:r>
          </a:p>
          <a:p>
            <a:pPr marL="0" indent="0" algn="just">
              <a:buNone/>
            </a:pPr>
            <a:r>
              <a:rPr lang="en-IN" b="1" dirty="0" smtClean="0">
                <a:latin typeface="Times New Roman" pitchFamily="18" charset="0"/>
                <a:cs typeface="Times New Roman" pitchFamily="18" charset="0"/>
              </a:rPr>
              <a:t>CO5: </a:t>
            </a:r>
            <a:r>
              <a:rPr lang="en-IN" dirty="0" smtClean="0">
                <a:latin typeface="Times New Roman" pitchFamily="18" charset="0"/>
                <a:cs typeface="Times New Roman" pitchFamily="18" charset="0"/>
              </a:rPr>
              <a:t>Analyse the fundamentals of animation, virtual reality, and underlying technologies.</a:t>
            </a:r>
          </a:p>
          <a:p>
            <a:pPr marL="0" indent="0" algn="just">
              <a:buNone/>
            </a:pPr>
            <a:r>
              <a:rPr lang="en-IN" b="1" dirty="0" smtClean="0">
                <a:latin typeface="Times New Roman" pitchFamily="18" charset="0"/>
                <a:cs typeface="Times New Roman" pitchFamily="18" charset="0"/>
              </a:rPr>
              <a:t>CO6: </a:t>
            </a:r>
            <a:r>
              <a:rPr lang="en-IN" dirty="0" smtClean="0">
                <a:latin typeface="Times New Roman" pitchFamily="18" charset="0"/>
                <a:cs typeface="Times New Roman" pitchFamily="18" charset="0"/>
              </a:rPr>
              <a:t>Develop photo shop applications</a:t>
            </a:r>
            <a:r>
              <a:rPr lang="en-US" u="sng" dirty="0" smtClean="0">
                <a:latin typeface="Times New Roman" pitchFamily="18" charset="0"/>
                <a:cs typeface="Times New Roman" pitchFamily="18" charset="0"/>
              </a:rPr>
              <a:t> </a:t>
            </a:r>
          </a:p>
          <a:p>
            <a:pPr algn="just"/>
            <a:endParaRPr lang="en-US" dirty="0"/>
          </a:p>
        </p:txBody>
      </p:sp>
      <p:sp>
        <p:nvSpPr>
          <p:cNvPr id="4" name="Date Placeholder 3"/>
          <p:cNvSpPr>
            <a:spLocks noGrp="1"/>
          </p:cNvSpPr>
          <p:nvPr>
            <p:ph type="dt" sz="half" idx="10"/>
          </p:nvPr>
        </p:nvSpPr>
        <p:spPr/>
        <p:txBody>
          <a:bodyPr/>
          <a:lstStyle/>
          <a:p>
            <a:fld id="{BBA0F249-8890-444F-953B-9006595747CA}" type="datetime1">
              <a:rPr lang="en-US" smtClean="0"/>
              <a:pPr/>
              <a:t>10/8/2020</a:t>
            </a:fld>
            <a:endParaRPr lang="en-US"/>
          </a:p>
        </p:txBody>
      </p:sp>
      <p:sp>
        <p:nvSpPr>
          <p:cNvPr id="5" name="Footer Placeholder 4"/>
          <p:cNvSpPr>
            <a:spLocks noGrp="1"/>
          </p:cNvSpPr>
          <p:nvPr>
            <p:ph type="ftr" sz="quarter" idx="11"/>
          </p:nvPr>
        </p:nvSpPr>
        <p:spPr/>
        <p:txBody>
          <a:bodyPr/>
          <a:lstStyle/>
          <a:p>
            <a:r>
              <a:rPr lang="en-US" smtClean="0"/>
              <a:t>2018 - 2022 </a:t>
            </a:r>
            <a:endParaRPr lang="en-US"/>
          </a:p>
        </p:txBody>
      </p:sp>
      <p:sp>
        <p:nvSpPr>
          <p:cNvPr id="6" name="Slide Number Placeholder 5"/>
          <p:cNvSpPr>
            <a:spLocks noGrp="1"/>
          </p:cNvSpPr>
          <p:nvPr>
            <p:ph type="sldNum" sz="quarter" idx="12"/>
          </p:nvPr>
        </p:nvSpPr>
        <p:spPr/>
        <p:txBody>
          <a:bodyPr/>
          <a:lstStyle/>
          <a:p>
            <a:fld id="{9F1B4298-E628-48C7-BDA3-B31837C15712}" type="slidenum">
              <a:rPr lang="en-US" smtClean="0"/>
              <a:pPr/>
              <a:t>4</a:t>
            </a:fld>
            <a:endParaRPr lang="en-US"/>
          </a:p>
        </p:txBody>
      </p:sp>
    </p:spTree>
    <p:extLst>
      <p:ext uri="{BB962C8B-B14F-4D97-AF65-F5344CB8AC3E}">
        <p14:creationId xmlns:p14="http://schemas.microsoft.com/office/powerpoint/2010/main" val="3384001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343354"/>
            <a:ext cx="11299371" cy="1039132"/>
          </a:xfrm>
          <a:ln>
            <a:solidFill>
              <a:schemeClr val="tx1"/>
            </a:solidFill>
          </a:ln>
        </p:spPr>
        <p:txBody>
          <a:bodyPr>
            <a:normAutofit fontScale="90000"/>
          </a:bodyPr>
          <a:lstStyle/>
          <a:p>
            <a:r>
              <a:rPr lang="en-US" b="1" u="sng" dirty="0" smtClean="0"/>
              <a:t/>
            </a:r>
            <a:br>
              <a:rPr lang="en-US" b="1" u="sng" dirty="0" smtClean="0"/>
            </a:br>
            <a:r>
              <a:rPr lang="en-US" b="1" u="sng" dirty="0" smtClean="0"/>
              <a:t>Three </a:t>
            </a:r>
            <a:r>
              <a:rPr lang="en-US" b="1" u="sng" dirty="0"/>
              <a:t>dimensional concepts</a:t>
            </a:r>
            <a:r>
              <a:rPr lang="en-IN" dirty="0"/>
              <a:t/>
            </a:r>
            <a:br>
              <a:rPr lang="en-IN" dirty="0"/>
            </a:br>
            <a:endParaRPr lang="en-IN" dirty="0"/>
          </a:p>
        </p:txBody>
      </p:sp>
      <p:sp>
        <p:nvSpPr>
          <p:cNvPr id="3" name="Content Placeholder 2"/>
          <p:cNvSpPr>
            <a:spLocks noGrp="1"/>
          </p:cNvSpPr>
          <p:nvPr>
            <p:ph idx="1"/>
          </p:nvPr>
        </p:nvSpPr>
        <p:spPr>
          <a:xfrm>
            <a:off x="446315" y="1632856"/>
            <a:ext cx="11321142" cy="4702629"/>
          </a:xfrm>
          <a:ln>
            <a:solidFill>
              <a:schemeClr val="tx1"/>
            </a:solidFill>
          </a:ln>
        </p:spPr>
        <p:txBody>
          <a:bodyPr/>
          <a:lstStyle/>
          <a:p>
            <a:pPr lvl="0"/>
            <a:r>
              <a:rPr lang="en-US" dirty="0"/>
              <a:t>Parallel Projection </a:t>
            </a:r>
            <a:endParaRPr lang="en-IN" dirty="0"/>
          </a:p>
          <a:p>
            <a:pPr lvl="0"/>
            <a:r>
              <a:rPr lang="en-US" dirty="0"/>
              <a:t>Perspective Projection </a:t>
            </a:r>
            <a:endParaRPr lang="en-IN" dirty="0"/>
          </a:p>
          <a:p>
            <a:pPr lvl="0"/>
            <a:r>
              <a:rPr lang="en-US" dirty="0"/>
              <a:t>Depth Cueing </a:t>
            </a:r>
            <a:endParaRPr lang="en-IN" dirty="0"/>
          </a:p>
          <a:p>
            <a:pPr lvl="0"/>
            <a:r>
              <a:rPr lang="en-US" dirty="0"/>
              <a:t>Visible Line  and Surface Identification </a:t>
            </a:r>
            <a:endParaRPr lang="en-IN" dirty="0"/>
          </a:p>
          <a:p>
            <a:pPr lvl="0"/>
            <a:r>
              <a:rPr lang="en-US" dirty="0"/>
              <a:t>Surface Rendering </a:t>
            </a:r>
            <a:endParaRPr lang="en-IN" dirty="0"/>
          </a:p>
          <a:p>
            <a:pPr lvl="0"/>
            <a:r>
              <a:rPr lang="en-US" dirty="0"/>
              <a:t>Exploded and Cutaway Views </a:t>
            </a:r>
            <a:endParaRPr lang="en-IN" dirty="0"/>
          </a:p>
          <a:p>
            <a:pPr lvl="0"/>
            <a:r>
              <a:rPr lang="en-US" dirty="0"/>
              <a:t>Three-Dimensional and Stereoscopic Views </a:t>
            </a:r>
            <a:endParaRPr lang="en-IN" dirty="0"/>
          </a:p>
          <a:p>
            <a:endParaRPr lang="en-IN" dirty="0"/>
          </a:p>
        </p:txBody>
      </p:sp>
    </p:spTree>
    <p:extLst>
      <p:ext uri="{BB962C8B-B14F-4D97-AF65-F5344CB8AC3E}">
        <p14:creationId xmlns:p14="http://schemas.microsoft.com/office/powerpoint/2010/main" val="185843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29" y="234497"/>
            <a:ext cx="11419114" cy="701675"/>
          </a:xfrm>
          <a:ln>
            <a:solidFill>
              <a:schemeClr val="tx1"/>
            </a:solidFill>
          </a:ln>
        </p:spPr>
        <p:txBody>
          <a:bodyPr/>
          <a:lstStyle/>
          <a:p>
            <a:r>
              <a:rPr lang="en-US" b="1" dirty="0"/>
              <a:t>Parallel Projection</a:t>
            </a:r>
            <a:endParaRPr lang="en-IN" dirty="0"/>
          </a:p>
        </p:txBody>
      </p:sp>
      <p:sp>
        <p:nvSpPr>
          <p:cNvPr id="3" name="Content Placeholder 2"/>
          <p:cNvSpPr>
            <a:spLocks noGrp="1"/>
          </p:cNvSpPr>
          <p:nvPr>
            <p:ph idx="1"/>
          </p:nvPr>
        </p:nvSpPr>
        <p:spPr>
          <a:xfrm>
            <a:off x="370113" y="1251856"/>
            <a:ext cx="11397343" cy="5464629"/>
          </a:xfrm>
          <a:ln>
            <a:solidFill>
              <a:schemeClr val="tx1"/>
            </a:solidFill>
          </a:ln>
        </p:spPr>
        <p:txBody>
          <a:bodyPr/>
          <a:lstStyle/>
          <a:p>
            <a:pPr marL="0" indent="0">
              <a:buNone/>
            </a:pPr>
            <a:r>
              <a:rPr lang="en-US" dirty="0"/>
              <a:t>In this method a view plane is used. z co-ordinate is discarded. The 3 d view is constructed by extending lines from each vertex on the object until they intersect the view plane. Then connect the projected vertices by line segments which correspond to connections on the original object.</a:t>
            </a:r>
            <a:endParaRPr lang="en-IN" dirty="0"/>
          </a:p>
          <a:p>
            <a:endParaRPr lang="en-IN" dirty="0"/>
          </a:p>
        </p:txBody>
      </p:sp>
      <p:pic>
        <p:nvPicPr>
          <p:cNvPr id="4" name="Picture 3"/>
          <p:cNvPicPr>
            <a:picLocks noChangeAspect="1"/>
          </p:cNvPicPr>
          <p:nvPr/>
        </p:nvPicPr>
        <p:blipFill>
          <a:blip r:embed="rId2"/>
          <a:stretch>
            <a:fillRect/>
          </a:stretch>
        </p:blipFill>
        <p:spPr>
          <a:xfrm>
            <a:off x="3419807" y="3160295"/>
            <a:ext cx="5448300" cy="3114675"/>
          </a:xfrm>
          <a:prstGeom prst="rect">
            <a:avLst/>
          </a:prstGeom>
        </p:spPr>
      </p:pic>
    </p:spTree>
    <p:extLst>
      <p:ext uri="{BB962C8B-B14F-4D97-AF65-F5344CB8AC3E}">
        <p14:creationId xmlns:p14="http://schemas.microsoft.com/office/powerpoint/2010/main" val="52770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45383"/>
            <a:ext cx="11223171" cy="821418"/>
          </a:xfrm>
          <a:ln>
            <a:solidFill>
              <a:schemeClr val="tx1"/>
            </a:solidFill>
          </a:ln>
        </p:spPr>
        <p:txBody>
          <a:bodyPr>
            <a:normAutofit fontScale="90000"/>
          </a:bodyPr>
          <a:lstStyle/>
          <a:p>
            <a:r>
              <a:rPr lang="en-US" b="1" dirty="0" smtClean="0"/>
              <a:t/>
            </a:r>
            <a:br>
              <a:rPr lang="en-US" b="1" dirty="0" smtClean="0"/>
            </a:br>
            <a:r>
              <a:rPr lang="en-US" b="1" dirty="0" smtClean="0"/>
              <a:t>Perspective </a:t>
            </a:r>
            <a:r>
              <a:rPr lang="en-US" b="1" dirty="0"/>
              <a:t>Projection</a:t>
            </a:r>
            <a:r>
              <a:rPr lang="en-IN" dirty="0"/>
              <a:t/>
            </a:r>
            <a:br>
              <a:rPr lang="en-IN" dirty="0"/>
            </a:br>
            <a:endParaRPr lang="en-IN" dirty="0"/>
          </a:p>
        </p:txBody>
      </p:sp>
      <p:sp>
        <p:nvSpPr>
          <p:cNvPr id="3" name="Content Placeholder 2"/>
          <p:cNvSpPr>
            <a:spLocks noGrp="1"/>
          </p:cNvSpPr>
          <p:nvPr>
            <p:ph idx="1"/>
          </p:nvPr>
        </p:nvSpPr>
        <p:spPr>
          <a:xfrm>
            <a:off x="413656" y="1415141"/>
            <a:ext cx="11168744" cy="5159829"/>
          </a:xfrm>
          <a:ln>
            <a:solidFill>
              <a:schemeClr val="tx1"/>
            </a:solidFill>
          </a:ln>
        </p:spPr>
        <p:txBody>
          <a:bodyPr/>
          <a:lstStyle/>
          <a:p>
            <a:pPr marL="0" indent="0">
              <a:buNone/>
            </a:pPr>
            <a:r>
              <a:rPr lang="en-US" dirty="0"/>
              <a:t>Here the lines of projection are not parallel. Instead, they all converge at a single point called the `center of projection' or `projection reference point'. The object positions are transformed to the view plane along these converged projection lines. In this method, Objects farther from the viewing position appear smaller.</a:t>
            </a:r>
            <a:endParaRPr lang="en-IN" dirty="0"/>
          </a:p>
          <a:p>
            <a:endParaRPr lang="en-IN" dirty="0"/>
          </a:p>
        </p:txBody>
      </p:sp>
      <p:pic>
        <p:nvPicPr>
          <p:cNvPr id="4" name="Picture 3"/>
          <p:cNvPicPr>
            <a:picLocks noChangeAspect="1"/>
          </p:cNvPicPr>
          <p:nvPr/>
        </p:nvPicPr>
        <p:blipFill>
          <a:blip r:embed="rId2"/>
          <a:stretch>
            <a:fillRect/>
          </a:stretch>
        </p:blipFill>
        <p:spPr>
          <a:xfrm>
            <a:off x="3341564" y="3411311"/>
            <a:ext cx="5648325" cy="2924175"/>
          </a:xfrm>
          <a:prstGeom prst="rect">
            <a:avLst/>
          </a:prstGeom>
        </p:spPr>
      </p:pic>
    </p:spTree>
    <p:extLst>
      <p:ext uri="{BB962C8B-B14F-4D97-AF65-F5344CB8AC3E}">
        <p14:creationId xmlns:p14="http://schemas.microsoft.com/office/powerpoint/2010/main" val="375548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0839" y="217713"/>
            <a:ext cx="5850731" cy="6411687"/>
          </a:xfrm>
          <a:ln>
            <a:solidFill>
              <a:schemeClr val="tx1"/>
            </a:solidFill>
          </a:ln>
        </p:spPr>
        <p:txBody>
          <a:bodyPr/>
          <a:lstStyle/>
          <a:p>
            <a:pPr>
              <a:buNone/>
            </a:pPr>
            <a:r>
              <a:rPr lang="en-US" b="1" dirty="0"/>
              <a:t>Depth Cueing</a:t>
            </a:r>
            <a:endParaRPr lang="en-IN" dirty="0"/>
          </a:p>
          <a:p>
            <a:pPr marL="0" indent="0">
              <a:buNone/>
            </a:pPr>
            <a:r>
              <a:rPr lang="en-US" dirty="0"/>
              <a:t>Depth information is added. The depth of an object can be represented by the intensity of the image. The parts of the objects closest to the viewing position are displayed with the highest intensities. Objects farther away are displayed with decreasing intensities.</a:t>
            </a:r>
            <a:endParaRPr lang="en-IN" dirty="0"/>
          </a:p>
          <a:p>
            <a:endParaRPr lang="en-IN" dirty="0"/>
          </a:p>
        </p:txBody>
      </p:sp>
      <p:sp>
        <p:nvSpPr>
          <p:cNvPr id="6" name="Content Placeholder 5"/>
          <p:cNvSpPr>
            <a:spLocks noGrp="1"/>
          </p:cNvSpPr>
          <p:nvPr>
            <p:ph sz="half" idx="2"/>
          </p:nvPr>
        </p:nvSpPr>
        <p:spPr>
          <a:xfrm>
            <a:off x="6172200" y="217713"/>
            <a:ext cx="5791200" cy="6389915"/>
          </a:xfrm>
          <a:ln>
            <a:solidFill>
              <a:schemeClr val="tx1"/>
            </a:solidFill>
          </a:ln>
        </p:spPr>
        <p:txBody>
          <a:bodyPr/>
          <a:lstStyle/>
          <a:p>
            <a:pPr>
              <a:buNone/>
            </a:pPr>
            <a:r>
              <a:rPr lang="en-US" b="1" dirty="0"/>
              <a:t>Visible Line and Surface Identification</a:t>
            </a:r>
            <a:endParaRPr lang="en-IN" dirty="0"/>
          </a:p>
          <a:p>
            <a:pPr marL="0" indent="0">
              <a:buNone/>
            </a:pPr>
            <a:r>
              <a:rPr lang="en-US" dirty="0"/>
              <a:t>Visible lines are displayed in different color. Invisible lines either displayed in dashed lines or not at all displayed. Removing invisible lines also removes the info about the backside of the object. Surface rendering can be applied for the visible surfaces, so that hidden surfaces will become obscured.</a:t>
            </a:r>
            <a:endParaRPr lang="en-IN" dirty="0"/>
          </a:p>
          <a:p>
            <a:endParaRPr lang="en-IN" dirty="0"/>
          </a:p>
        </p:txBody>
      </p:sp>
      <p:pic>
        <p:nvPicPr>
          <p:cNvPr id="7" name="Picture 6"/>
          <p:cNvPicPr>
            <a:picLocks noChangeAspect="1"/>
          </p:cNvPicPr>
          <p:nvPr/>
        </p:nvPicPr>
        <p:blipFill>
          <a:blip r:embed="rId2"/>
          <a:stretch>
            <a:fillRect/>
          </a:stretch>
        </p:blipFill>
        <p:spPr>
          <a:xfrm>
            <a:off x="685800" y="3624944"/>
            <a:ext cx="4811485" cy="2775856"/>
          </a:xfrm>
          <a:prstGeom prst="rect">
            <a:avLst/>
          </a:prstGeom>
        </p:spPr>
      </p:pic>
      <p:pic>
        <p:nvPicPr>
          <p:cNvPr id="8" name="Picture 7"/>
          <p:cNvPicPr>
            <a:picLocks noChangeAspect="1"/>
          </p:cNvPicPr>
          <p:nvPr/>
        </p:nvPicPr>
        <p:blipFill>
          <a:blip r:embed="rId3"/>
          <a:stretch>
            <a:fillRect/>
          </a:stretch>
        </p:blipFill>
        <p:spPr>
          <a:xfrm>
            <a:off x="6368143" y="4114800"/>
            <a:ext cx="5366657" cy="2145368"/>
          </a:xfrm>
          <a:prstGeom prst="rect">
            <a:avLst/>
          </a:prstGeom>
        </p:spPr>
      </p:pic>
    </p:spTree>
    <p:extLst>
      <p:ext uri="{BB962C8B-B14F-4D97-AF65-F5344CB8AC3E}">
        <p14:creationId xmlns:p14="http://schemas.microsoft.com/office/powerpoint/2010/main" val="2104619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04800" y="206829"/>
            <a:ext cx="5551713" cy="6346371"/>
          </a:xfrm>
          <a:ln>
            <a:solidFill>
              <a:schemeClr val="tx1"/>
            </a:solidFill>
          </a:ln>
        </p:spPr>
        <p:txBody>
          <a:bodyPr/>
          <a:lstStyle/>
          <a:p>
            <a:pPr>
              <a:buNone/>
            </a:pPr>
            <a:r>
              <a:rPr lang="en-US" b="1" dirty="0"/>
              <a:t>Surface Rendering</a:t>
            </a:r>
            <a:endParaRPr lang="en-IN" dirty="0"/>
          </a:p>
          <a:p>
            <a:pPr marL="0" indent="0">
              <a:buNone/>
            </a:pPr>
            <a:r>
              <a:rPr lang="en-US" dirty="0"/>
              <a:t>Surface intensity of objects will be according to the lighting conditions in the scene and according to assigned surface characteristics. This method is usually combined with the previous method to attain a degree of realism</a:t>
            </a:r>
            <a:r>
              <a:rPr lang="en-US" dirty="0" smtClean="0"/>
              <a:t>.</a:t>
            </a:r>
          </a:p>
          <a:p>
            <a:pPr marL="0" indent="0">
              <a:buNone/>
            </a:pPr>
            <a:endParaRPr lang="en-IN" dirty="0"/>
          </a:p>
        </p:txBody>
      </p:sp>
      <p:sp>
        <p:nvSpPr>
          <p:cNvPr id="6" name="Content Placeholder 5"/>
          <p:cNvSpPr>
            <a:spLocks noGrp="1"/>
          </p:cNvSpPr>
          <p:nvPr>
            <p:ph sz="half" idx="2"/>
          </p:nvPr>
        </p:nvSpPr>
        <p:spPr>
          <a:xfrm>
            <a:off x="6193971" y="265964"/>
            <a:ext cx="5649686" cy="6298122"/>
          </a:xfrm>
          <a:ln>
            <a:solidFill>
              <a:schemeClr val="tx1"/>
            </a:solidFill>
          </a:ln>
        </p:spPr>
        <p:txBody>
          <a:bodyPr/>
          <a:lstStyle/>
          <a:p>
            <a:pPr>
              <a:buNone/>
            </a:pPr>
            <a:r>
              <a:rPr lang="en-US" b="1" dirty="0"/>
              <a:t>Exploded and Cutaway Views</a:t>
            </a:r>
            <a:endParaRPr lang="en-IN" dirty="0"/>
          </a:p>
          <a:p>
            <a:r>
              <a:rPr lang="en-US" dirty="0"/>
              <a:t>To show the internal details, we can define the object in hierarchical structures.</a:t>
            </a:r>
            <a:endParaRPr lang="en-IN" dirty="0"/>
          </a:p>
          <a:p>
            <a:pPr>
              <a:buNone/>
            </a:pPr>
            <a:endParaRPr lang="en-US" dirty="0" smtClean="0"/>
          </a:p>
          <a:p>
            <a:pPr>
              <a:buNone/>
            </a:pPr>
            <a:r>
              <a:rPr lang="en-US" dirty="0" smtClean="0"/>
              <a:t>Exploded view         Cutaway View</a:t>
            </a:r>
            <a:endParaRPr lang="en-IN" dirty="0"/>
          </a:p>
          <a:p>
            <a:endParaRPr lang="en-IN" dirty="0"/>
          </a:p>
        </p:txBody>
      </p:sp>
      <p:pic>
        <p:nvPicPr>
          <p:cNvPr id="7" name="Picture 6"/>
          <p:cNvPicPr>
            <a:picLocks noChangeAspect="1"/>
          </p:cNvPicPr>
          <p:nvPr/>
        </p:nvPicPr>
        <p:blipFill>
          <a:blip r:embed="rId2"/>
          <a:stretch>
            <a:fillRect/>
          </a:stretch>
        </p:blipFill>
        <p:spPr>
          <a:xfrm>
            <a:off x="1357385" y="3869191"/>
            <a:ext cx="2505075" cy="1828800"/>
          </a:xfrm>
          <a:prstGeom prst="rect">
            <a:avLst/>
          </a:prstGeom>
        </p:spPr>
      </p:pic>
      <p:pic>
        <p:nvPicPr>
          <p:cNvPr id="8" name="Picture 7"/>
          <p:cNvPicPr>
            <a:picLocks noChangeAspect="1"/>
          </p:cNvPicPr>
          <p:nvPr/>
        </p:nvPicPr>
        <p:blipFill>
          <a:blip r:embed="rId3"/>
          <a:stretch>
            <a:fillRect/>
          </a:stretch>
        </p:blipFill>
        <p:spPr>
          <a:xfrm>
            <a:off x="6335486" y="3113314"/>
            <a:ext cx="2111828" cy="3211286"/>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9037551" y="3113313"/>
            <a:ext cx="2435992" cy="3167744"/>
          </a:xfrm>
          <a:prstGeom prst="rect">
            <a:avLst/>
          </a:prstGeom>
        </p:spPr>
      </p:pic>
    </p:spTree>
    <p:extLst>
      <p:ext uri="{BB962C8B-B14F-4D97-AF65-F5344CB8AC3E}">
        <p14:creationId xmlns:p14="http://schemas.microsoft.com/office/powerpoint/2010/main" val="3684346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TotalTime>
  <Words>619</Words>
  <Application>Microsoft Office PowerPoint</Application>
  <PresentationFormat>Widescreen</PresentationFormat>
  <Paragraphs>85</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COMPUTER GRAPHICS &amp; MULTIMEDIA SYSTEMS SCS1302</vt:lpstr>
      <vt:lpstr>Syllabus</vt:lpstr>
      <vt:lpstr>Syllabus</vt:lpstr>
      <vt:lpstr>Course Objective(CO)</vt:lpstr>
      <vt:lpstr> Three dimensional concepts </vt:lpstr>
      <vt:lpstr>Parallel Projection</vt:lpstr>
      <vt:lpstr> Perspective Projection </vt:lpstr>
      <vt:lpstr>PowerPoint Presentation</vt:lpstr>
      <vt:lpstr>PowerPoint Presentation</vt:lpstr>
      <vt:lpstr> Fractals </vt:lpstr>
      <vt:lpstr>PowerPoint Presentation</vt:lpstr>
      <vt:lpstr>PowerPoint Presentation</vt:lpstr>
      <vt:lpstr>Uses of Fractals</vt:lpstr>
      <vt:lpstr>Three common techniques for generating fractals</vt:lpstr>
      <vt:lpstr>Iterated Function Systems, Escape-time fractals and Random fractals</vt:lpstr>
      <vt:lpstr>Types of self-similarity</vt:lpstr>
      <vt:lpstr> Fractals </vt:lpstr>
      <vt:lpstr>Fractals</vt:lpstr>
      <vt:lpstr>Peano Curve and Fractal Curves</vt:lpstr>
      <vt:lpstr>Peano Curve and Fractal Curves</vt:lpstr>
      <vt:lpstr>Fractals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dc:creator>
  <cp:lastModifiedBy>Asha</cp:lastModifiedBy>
  <cp:revision>89</cp:revision>
  <dcterms:created xsi:type="dcterms:W3CDTF">2020-06-29T07:25:27Z</dcterms:created>
  <dcterms:modified xsi:type="dcterms:W3CDTF">2020-10-08T09:17:42Z</dcterms:modified>
</cp:coreProperties>
</file>