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105"/>
  </p:handout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50" r:id="rId77"/>
    <p:sldId id="351" r:id="rId78"/>
    <p:sldId id="352" r:id="rId79"/>
    <p:sldId id="347" r:id="rId80"/>
    <p:sldId id="332" r:id="rId81"/>
    <p:sldId id="333" r:id="rId82"/>
    <p:sldId id="334" r:id="rId83"/>
    <p:sldId id="335" r:id="rId84"/>
    <p:sldId id="336" r:id="rId85"/>
    <p:sldId id="337" r:id="rId86"/>
    <p:sldId id="338" r:id="rId87"/>
    <p:sldId id="339" r:id="rId88"/>
    <p:sldId id="340" r:id="rId89"/>
    <p:sldId id="341" r:id="rId90"/>
    <p:sldId id="342" r:id="rId91"/>
    <p:sldId id="353" r:id="rId92"/>
    <p:sldId id="346" r:id="rId93"/>
    <p:sldId id="354" r:id="rId94"/>
    <p:sldId id="355" r:id="rId95"/>
    <p:sldId id="356" r:id="rId96"/>
    <p:sldId id="357" r:id="rId97"/>
    <p:sldId id="358" r:id="rId98"/>
    <p:sldId id="359" r:id="rId99"/>
    <p:sldId id="360" r:id="rId100"/>
    <p:sldId id="361" r:id="rId101"/>
    <p:sldId id="362" r:id="rId102"/>
    <p:sldId id="363" r:id="rId103"/>
    <p:sldId id="364" r:id="rId10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824" autoAdjust="0"/>
    <p:restoredTop sz="86462" autoAdjust="0"/>
  </p:normalViewPr>
  <p:slideViewPr>
    <p:cSldViewPr>
      <p:cViewPr varScale="1">
        <p:scale>
          <a:sx n="74" d="100"/>
          <a:sy n="74" d="100"/>
        </p:scale>
        <p:origin x="-1134" y="-90"/>
      </p:cViewPr>
      <p:guideLst>
        <p:guide orient="horz" pos="2160"/>
        <p:guide pos="2880"/>
      </p:guideLst>
    </p:cSldViewPr>
  </p:slideViewPr>
  <p:outlineViewPr>
    <p:cViewPr>
      <p:scale>
        <a:sx n="33" d="100"/>
        <a:sy n="33" d="100"/>
      </p:scale>
      <p:origin x="0" y="85200"/>
    </p:cViewPr>
  </p:outlineViewPr>
  <p:notesTextViewPr>
    <p:cViewPr>
      <p:scale>
        <a:sx n="1" d="1"/>
        <a:sy n="1" d="1"/>
      </p:scale>
      <p:origin x="0" y="0"/>
    </p:cViewPr>
  </p:notesTextViewPr>
  <p:notesViewPr>
    <p:cSldViewPr>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viewProps" Target="view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2D26BB0-851D-406D-A255-9A611DE751DD}" type="datetimeFigureOut">
              <a:rPr lang="en-US" smtClean="0"/>
              <a:t>11/10/2020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11452AA-ECDF-4B62-A061-2684AE746830}" type="slidenum">
              <a:rPr lang="en-US" smtClean="0"/>
              <a:t>‹#›</a:t>
            </a:fld>
            <a:endParaRPr lang="en-US"/>
          </a:p>
        </p:txBody>
      </p:sp>
    </p:spTree>
    <p:extLst>
      <p:ext uri="{BB962C8B-B14F-4D97-AF65-F5344CB8AC3E}">
        <p14:creationId xmlns:p14="http://schemas.microsoft.com/office/powerpoint/2010/main" val="91931216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AE610B58-E2BA-4153-85A4-9B395CFC2E97}" type="datetimeFigureOut">
              <a:rPr lang="en-US" smtClean="0"/>
              <a:t>11/10/2020</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94084CF9-8FA7-410D-B3D3-1C23379D35F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E610B58-E2BA-4153-85A4-9B395CFC2E97}" type="datetimeFigureOut">
              <a:rPr lang="en-US" smtClean="0"/>
              <a:t>11/10/2020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4084CF9-8FA7-410D-B3D3-1C23379D35F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E610B58-E2BA-4153-85A4-9B395CFC2E97}" type="datetimeFigureOut">
              <a:rPr lang="en-US" smtClean="0"/>
              <a:t>11/10/2020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4084CF9-8FA7-410D-B3D3-1C23379D35F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E610B58-E2BA-4153-85A4-9B395CFC2E97}" type="datetimeFigureOut">
              <a:rPr lang="en-US" smtClean="0"/>
              <a:t>11/10/2020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4084CF9-8FA7-410D-B3D3-1C23379D35FD}" type="slidenum">
              <a:rPr lang="en-US" smtClean="0"/>
              <a:t>‹#›</a:t>
            </a:fld>
            <a:endParaRPr lang="en-US"/>
          </a:p>
        </p:txBody>
      </p:sp>
      <p:sp>
        <p:nvSpPr>
          <p:cNvPr id="7" name="Title 6"/>
          <p:cNvSpPr>
            <a:spLocks noGrp="1"/>
          </p:cNvSpPr>
          <p:nvPr>
            <p:ph type="title"/>
          </p:nvPr>
        </p:nvSpPr>
        <p:spPr/>
        <p:txBody>
          <a:bodyPr rtlCol="0"/>
          <a:lstStyle>
            <a:extLst/>
          </a:lstStyle>
          <a:p>
            <a:r>
              <a:rPr kumimoji="0" lang="en-US" dirty="0" smtClean="0"/>
              <a:t>Click to edit Master title style</a:t>
            </a:r>
            <a:endParaRPr kumimoji="0" lang="en-US" dirty="0"/>
          </a:p>
        </p:txBody>
      </p:sp>
      <p:pic>
        <p:nvPicPr>
          <p:cNvPr id="205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014537" y="381000"/>
            <a:ext cx="5114925"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AE610B58-E2BA-4153-85A4-9B395CFC2E97}" type="datetimeFigureOut">
              <a:rPr lang="en-US" smtClean="0"/>
              <a:t>11/10/2020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4084CF9-8FA7-410D-B3D3-1C23379D35FD}"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E610B58-E2BA-4153-85A4-9B395CFC2E97}" type="datetimeFigureOut">
              <a:rPr lang="en-US" smtClean="0"/>
              <a:t>11/10/2020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4084CF9-8FA7-410D-B3D3-1C23379D35FD}"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AE610B58-E2BA-4153-85A4-9B395CFC2E97}" type="datetimeFigureOut">
              <a:rPr lang="en-US" smtClean="0"/>
              <a:t>11/10/2020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94084CF9-8FA7-410D-B3D3-1C23379D35F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AE610B58-E2BA-4153-85A4-9B395CFC2E97}" type="datetimeFigureOut">
              <a:rPr lang="en-US" smtClean="0"/>
              <a:t>11/10/2020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94084CF9-8FA7-410D-B3D3-1C23379D35FD}"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AE610B58-E2BA-4153-85A4-9B395CFC2E97}" type="datetimeFigureOut">
              <a:rPr lang="en-US" smtClean="0"/>
              <a:t>11/10/2020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94084CF9-8FA7-410D-B3D3-1C23379D35F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AE610B58-E2BA-4153-85A4-9B395CFC2E97}" type="datetimeFigureOut">
              <a:rPr lang="en-US" smtClean="0"/>
              <a:t>11/10/2020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4084CF9-8FA7-410D-B3D3-1C23379D35F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AE610B58-E2BA-4153-85A4-9B395CFC2E97}" type="datetimeFigureOut">
              <a:rPr lang="en-US" smtClean="0"/>
              <a:t>11/10/2020</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94084CF9-8FA7-410D-B3D3-1C23379D35FD}"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AE610B58-E2BA-4153-85A4-9B395CFC2E97}" type="datetimeFigureOut">
              <a:rPr lang="en-US" smtClean="0"/>
              <a:t>11/10/2020</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94084CF9-8FA7-410D-B3D3-1C23379D35F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SOFTWARE </a:t>
            </a:r>
            <a:br>
              <a:rPr lang="en-US" dirty="0" smtClean="0"/>
            </a:br>
            <a:r>
              <a:rPr lang="en-US" dirty="0" smtClean="0"/>
              <a:t>ENGINEERING</a:t>
            </a:r>
            <a:endParaRPr lang="en-US" dirty="0"/>
          </a:p>
        </p:txBody>
      </p:sp>
      <p:sp>
        <p:nvSpPr>
          <p:cNvPr id="3" name="Subtitle 2"/>
          <p:cNvSpPr>
            <a:spLocks noGrp="1"/>
          </p:cNvSpPr>
          <p:nvPr>
            <p:ph type="subTitle" idx="1"/>
          </p:nvPr>
        </p:nvSpPr>
        <p:spPr/>
        <p:txBody>
          <a:bodyPr>
            <a:normAutofit fontScale="92500" lnSpcReduction="20000"/>
          </a:bodyPr>
          <a:lstStyle/>
          <a:p>
            <a:r>
              <a:rPr lang="en-US" dirty="0" smtClean="0"/>
              <a:t>By</a:t>
            </a:r>
          </a:p>
          <a:p>
            <a:r>
              <a:rPr lang="en-US" dirty="0" err="1" smtClean="0"/>
              <a:t>R.Vignesh,M.E</a:t>
            </a:r>
            <a:r>
              <a:rPr lang="en-US" dirty="0" smtClean="0"/>
              <a:t>(</a:t>
            </a:r>
            <a:r>
              <a:rPr lang="en-US" dirty="0" err="1" smtClean="0"/>
              <a:t>Ph.D</a:t>
            </a:r>
            <a:r>
              <a:rPr lang="en-US" dirty="0" smtClean="0"/>
              <a:t>)</a:t>
            </a:r>
          </a:p>
          <a:p>
            <a:r>
              <a:rPr lang="en-US" dirty="0" smtClean="0"/>
              <a:t>Assistant Professor</a:t>
            </a: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52400"/>
            <a:ext cx="58674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62006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sz="1800" dirty="0">
                <a:latin typeface="Times New Roman" pitchFamily="18" charset="0"/>
                <a:cs typeface="Times New Roman" pitchFamily="18" charset="0"/>
              </a:rPr>
              <a:t>(b)Duration in months can be calculated by means of equation</a:t>
            </a:r>
          </a:p>
          <a:p>
            <a:pPr marL="109728" indent="0">
              <a:buNone/>
            </a:pPr>
            <a:r>
              <a:rPr lang="en-US" sz="1800" dirty="0">
                <a:latin typeface="Times New Roman" pitchFamily="18" charset="0"/>
                <a:cs typeface="Times New Roman" pitchFamily="18" charset="0"/>
              </a:rPr>
              <a:t>D (SEL) = 4.6 (L) 0.26</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4.6 (94.264)0.26 = 15 months</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D </a:t>
            </a:r>
            <a:r>
              <a:rPr lang="en-US" sz="1800" dirty="0">
                <a:latin typeface="Times New Roman" pitchFamily="18" charset="0"/>
                <a:cs typeface="Times New Roman" pitchFamily="18" charset="0"/>
              </a:rPr>
              <a:t>(W-F) = 4.1 L</a:t>
            </a:r>
            <a:r>
              <a:rPr lang="en-US" sz="1800" baseline="30000" dirty="0">
                <a:latin typeface="Times New Roman" pitchFamily="18" charset="0"/>
                <a:cs typeface="Times New Roman" pitchFamily="18" charset="0"/>
              </a:rPr>
              <a:t>0.36</a:t>
            </a:r>
            <a:r>
              <a:rPr lang="en-US" sz="1800" dirty="0">
                <a:latin typeface="Times New Roman" pitchFamily="18" charset="0"/>
                <a:cs typeface="Times New Roman" pitchFamily="18" charset="0"/>
              </a:rPr>
              <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 = 4.1 (</a:t>
            </a:r>
            <a:r>
              <a:rPr lang="en-US" sz="1800" dirty="0" smtClean="0">
                <a:latin typeface="Times New Roman" pitchFamily="18" charset="0"/>
                <a:cs typeface="Times New Roman" pitchFamily="18" charset="0"/>
              </a:rPr>
              <a:t>24.632)0.36 </a:t>
            </a:r>
            <a:r>
              <a:rPr lang="en-US" sz="1800" dirty="0">
                <a:latin typeface="Times New Roman" pitchFamily="18" charset="0"/>
                <a:cs typeface="Times New Roman" pitchFamily="18" charset="0"/>
              </a:rPr>
              <a:t>= 13 </a:t>
            </a:r>
            <a:r>
              <a:rPr lang="en-US" sz="1800" dirty="0" smtClean="0">
                <a:latin typeface="Times New Roman" pitchFamily="18" charset="0"/>
                <a:cs typeface="Times New Roman" pitchFamily="18" charset="0"/>
              </a:rPr>
              <a:t>months</a:t>
            </a:r>
          </a:p>
          <a:p>
            <a:pPr marL="109728" indent="0">
              <a:buNone/>
            </a:pPr>
            <a:endParaRPr lang="en-US" sz="1800" dirty="0" smtClean="0">
              <a:latin typeface="Times New Roman" pitchFamily="18" charset="0"/>
              <a:cs typeface="Times New Roman" pitchFamily="18" charset="0"/>
            </a:endParaRPr>
          </a:p>
          <a:p>
            <a:pPr marL="109728" indent="0" algn="just">
              <a:buNone/>
            </a:pPr>
            <a:r>
              <a:rPr lang="en-US" sz="1800" dirty="0">
                <a:latin typeface="Times New Roman" pitchFamily="18" charset="0"/>
                <a:cs typeface="Times New Roman" pitchFamily="18" charset="0"/>
              </a:rPr>
              <a:t>(c) Productivity is the lines of code produced per persons/month (year</a:t>
            </a:r>
            <a:r>
              <a:rPr lang="en-US" sz="1800" dirty="0" smtClean="0">
                <a:latin typeface="Times New Roman" pitchFamily="18" charset="0"/>
                <a:cs typeface="Times New Roman" pitchFamily="18" charset="0"/>
              </a:rPr>
              <a:t>)</a:t>
            </a:r>
          </a:p>
          <a:p>
            <a:pPr algn="just"/>
            <a:endParaRPr lang="en-US" sz="1800" dirty="0">
              <a:latin typeface="Times New Roman" pitchFamily="18" charset="0"/>
              <a:cs typeface="Times New Roman" pitchFamily="18" charset="0"/>
            </a:endParaRPr>
          </a:p>
          <a:p>
            <a:pPr marL="109728" indent="0" algn="just">
              <a:buNone/>
            </a:pPr>
            <a:r>
              <a:rPr lang="en-US" sz="1800" dirty="0">
                <a:latin typeface="Times New Roman" pitchFamily="18" charset="0"/>
                <a:cs typeface="Times New Roman" pitchFamily="18" charset="0"/>
              </a:rPr>
              <a:t>(d)Average manning is the average number of persons required per month in the project</a:t>
            </a:r>
          </a:p>
          <a:p>
            <a:pPr marL="109728" indent="0">
              <a:buNone/>
            </a:pPr>
            <a:endParaRPr lang="en-US" sz="18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01403760"/>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lgn="just">
              <a:buNone/>
            </a:pPr>
            <a:r>
              <a:rPr lang="en-US" sz="1800" dirty="0">
                <a:latin typeface="Times New Roman" pitchFamily="18" charset="0"/>
                <a:cs typeface="Times New Roman" pitchFamily="18" charset="0"/>
              </a:rPr>
              <a:t>Re-use can be done at various levels</a:t>
            </a:r>
          </a:p>
          <a:p>
            <a:pPr lvl="0" algn="just"/>
            <a:r>
              <a:rPr lang="en-US" sz="1800" b="1" dirty="0">
                <a:latin typeface="Times New Roman" pitchFamily="18" charset="0"/>
                <a:cs typeface="Times New Roman" pitchFamily="18" charset="0"/>
              </a:rPr>
              <a:t>Application level </a:t>
            </a:r>
            <a:r>
              <a:rPr lang="en-US" sz="1800" dirty="0">
                <a:latin typeface="Times New Roman" pitchFamily="18" charset="0"/>
                <a:cs typeface="Times New Roman" pitchFamily="18" charset="0"/>
              </a:rPr>
              <a:t>- Where an entire application is used as sub-system of new software</a:t>
            </a:r>
            <a:r>
              <a:rPr lang="en-US" sz="1800" dirty="0" smtClean="0">
                <a:latin typeface="Times New Roman" pitchFamily="18" charset="0"/>
                <a:cs typeface="Times New Roman" pitchFamily="18" charset="0"/>
              </a:rPr>
              <a:t>.</a:t>
            </a:r>
          </a:p>
          <a:p>
            <a:pPr lvl="0" algn="just"/>
            <a:endParaRPr lang="en-US" sz="1800" dirty="0">
              <a:latin typeface="Times New Roman" pitchFamily="18" charset="0"/>
              <a:cs typeface="Times New Roman" pitchFamily="18" charset="0"/>
            </a:endParaRPr>
          </a:p>
          <a:p>
            <a:pPr lvl="0" algn="just"/>
            <a:r>
              <a:rPr lang="en-US" sz="1800" b="1" dirty="0">
                <a:latin typeface="Times New Roman" pitchFamily="18" charset="0"/>
                <a:cs typeface="Times New Roman" pitchFamily="18" charset="0"/>
              </a:rPr>
              <a:t>Component level </a:t>
            </a:r>
            <a:r>
              <a:rPr lang="en-US" sz="1800" dirty="0">
                <a:latin typeface="Times New Roman" pitchFamily="18" charset="0"/>
                <a:cs typeface="Times New Roman" pitchFamily="18" charset="0"/>
              </a:rPr>
              <a:t>- Where sub-system of an application is used</a:t>
            </a:r>
            <a:r>
              <a:rPr lang="en-US" sz="1800" dirty="0" smtClean="0">
                <a:latin typeface="Times New Roman" pitchFamily="18" charset="0"/>
                <a:cs typeface="Times New Roman" pitchFamily="18" charset="0"/>
              </a:rPr>
              <a:t>.</a:t>
            </a:r>
          </a:p>
          <a:p>
            <a:pPr lvl="0" algn="just"/>
            <a:endParaRPr lang="en-US" sz="1800" dirty="0">
              <a:latin typeface="Times New Roman" pitchFamily="18" charset="0"/>
              <a:cs typeface="Times New Roman" pitchFamily="18" charset="0"/>
            </a:endParaRPr>
          </a:p>
          <a:p>
            <a:pPr lvl="0" algn="just"/>
            <a:r>
              <a:rPr lang="en-US" sz="1800" b="1" dirty="0">
                <a:latin typeface="Times New Roman" pitchFamily="18" charset="0"/>
                <a:cs typeface="Times New Roman" pitchFamily="18" charset="0"/>
              </a:rPr>
              <a:t>Modules level </a:t>
            </a:r>
            <a:r>
              <a:rPr lang="en-US" sz="1800" dirty="0">
                <a:latin typeface="Times New Roman" pitchFamily="18" charset="0"/>
                <a:cs typeface="Times New Roman" pitchFamily="18" charset="0"/>
              </a:rPr>
              <a:t>- Where functional modules are re-used</a:t>
            </a:r>
            <a:r>
              <a:rPr lang="en-US" sz="1800" dirty="0" smtClean="0">
                <a:latin typeface="Times New Roman" pitchFamily="18" charset="0"/>
                <a:cs typeface="Times New Roman" pitchFamily="18" charset="0"/>
              </a:rPr>
              <a:t>.</a:t>
            </a:r>
          </a:p>
          <a:p>
            <a:pPr lvl="0" algn="just"/>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Software components provide interfaces, which can be used to establish communication among different components.</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02832073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lgn="just">
              <a:buNone/>
            </a:pPr>
            <a:r>
              <a:rPr lang="en-US" sz="1800" b="1" dirty="0">
                <a:latin typeface="Times New Roman" pitchFamily="18" charset="0"/>
                <a:cs typeface="Times New Roman" pitchFamily="18" charset="0"/>
              </a:rPr>
              <a:t>Reuse Process:</a:t>
            </a:r>
          </a:p>
          <a:p>
            <a:pPr algn="just"/>
            <a:r>
              <a:rPr lang="en-US" sz="1800" dirty="0">
                <a:latin typeface="Times New Roman" pitchFamily="18" charset="0"/>
                <a:cs typeface="Times New Roman" pitchFamily="18" charset="0"/>
              </a:rPr>
              <a:t>Two kinds of method can be adopted: either by keeping requirements same and adjusting components or by keeping components same and modifying requirements.</a:t>
            </a:r>
          </a:p>
          <a:p>
            <a:endParaRPr lang="en-US" dirty="0"/>
          </a:p>
        </p:txBody>
      </p:sp>
      <p:sp>
        <p:nvSpPr>
          <p:cNvPr id="3" name="Title 2"/>
          <p:cNvSpPr>
            <a:spLocks noGrp="1"/>
          </p:cNvSpPr>
          <p:nvPr>
            <p:ph type="title"/>
          </p:nvPr>
        </p:nvSpPr>
        <p:spPr/>
        <p:txBody>
          <a:bodyPr/>
          <a:lstStyle/>
          <a:p>
            <a:endParaRPr lang="en-US"/>
          </a:p>
        </p:txBody>
      </p:sp>
      <p:pic>
        <p:nvPicPr>
          <p:cNvPr id="4" name="Picture 3" descr="Reuse Process"/>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743200"/>
            <a:ext cx="5410200" cy="3017520"/>
          </a:xfrm>
          <a:prstGeom prst="rect">
            <a:avLst/>
          </a:prstGeom>
          <a:noFill/>
          <a:ln>
            <a:noFill/>
          </a:ln>
        </p:spPr>
      </p:pic>
    </p:spTree>
    <p:extLst>
      <p:ext uri="{BB962C8B-B14F-4D97-AF65-F5344CB8AC3E}">
        <p14:creationId xmlns:p14="http://schemas.microsoft.com/office/powerpoint/2010/main" val="94390625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lvl="0" algn="just"/>
            <a:r>
              <a:rPr lang="en-US" sz="2300" b="1" dirty="0">
                <a:latin typeface="Times New Roman" pitchFamily="18" charset="0"/>
                <a:cs typeface="Times New Roman" pitchFamily="18" charset="0"/>
              </a:rPr>
              <a:t>Requirement Specification</a:t>
            </a:r>
            <a:r>
              <a:rPr lang="en-US" sz="2300" dirty="0">
                <a:latin typeface="Times New Roman" pitchFamily="18" charset="0"/>
                <a:cs typeface="Times New Roman" pitchFamily="18" charset="0"/>
              </a:rPr>
              <a:t> - The functional and non-functional requirements are specified, which a software product must comply to, with the help of existing system, user input or both</a:t>
            </a:r>
            <a:r>
              <a:rPr lang="en-US" sz="2300" dirty="0" smtClean="0">
                <a:latin typeface="Times New Roman" pitchFamily="18" charset="0"/>
                <a:cs typeface="Times New Roman" pitchFamily="18" charset="0"/>
              </a:rPr>
              <a:t>.</a:t>
            </a:r>
          </a:p>
          <a:p>
            <a:pPr lvl="0" algn="just"/>
            <a:endParaRPr lang="en-US" sz="2300" dirty="0">
              <a:latin typeface="Times New Roman" pitchFamily="18" charset="0"/>
              <a:cs typeface="Times New Roman" pitchFamily="18" charset="0"/>
            </a:endParaRPr>
          </a:p>
          <a:p>
            <a:pPr lvl="0" algn="just"/>
            <a:r>
              <a:rPr lang="en-US" sz="2300" b="1" dirty="0">
                <a:latin typeface="Times New Roman" pitchFamily="18" charset="0"/>
                <a:cs typeface="Times New Roman" pitchFamily="18" charset="0"/>
              </a:rPr>
              <a:t>Design</a:t>
            </a:r>
            <a:r>
              <a:rPr lang="en-US" sz="2300" dirty="0">
                <a:latin typeface="Times New Roman" pitchFamily="18" charset="0"/>
                <a:cs typeface="Times New Roman" pitchFamily="18" charset="0"/>
              </a:rPr>
              <a:t> - This is also a standard SDLC process step, where requirements are defined in terms of software parlance. Basic architecture of system as a whole and its sub-systems are created</a:t>
            </a:r>
            <a:r>
              <a:rPr lang="en-US" sz="2300" dirty="0" smtClean="0">
                <a:latin typeface="Times New Roman" pitchFamily="18" charset="0"/>
                <a:cs typeface="Times New Roman" pitchFamily="18" charset="0"/>
              </a:rPr>
              <a:t>.</a:t>
            </a:r>
          </a:p>
          <a:p>
            <a:pPr lvl="0" algn="just"/>
            <a:endParaRPr lang="en-US" sz="2300" dirty="0">
              <a:latin typeface="Times New Roman" pitchFamily="18" charset="0"/>
              <a:cs typeface="Times New Roman" pitchFamily="18" charset="0"/>
            </a:endParaRPr>
          </a:p>
          <a:p>
            <a:pPr lvl="0" algn="just"/>
            <a:r>
              <a:rPr lang="en-US" sz="2300" b="1" dirty="0">
                <a:latin typeface="Times New Roman" pitchFamily="18" charset="0"/>
                <a:cs typeface="Times New Roman" pitchFamily="18" charset="0"/>
              </a:rPr>
              <a:t>Specify Components </a:t>
            </a:r>
            <a:r>
              <a:rPr lang="en-US" sz="2300" dirty="0">
                <a:latin typeface="Times New Roman" pitchFamily="18" charset="0"/>
                <a:cs typeface="Times New Roman" pitchFamily="18" charset="0"/>
              </a:rPr>
              <a:t>- By studying the software design, the designers segregate the entire system into smaller components or sub-systems. One complete software design turns into a collection of a huge set of components working together</a:t>
            </a:r>
            <a:r>
              <a:rPr lang="en-US" sz="2300" dirty="0" smtClean="0">
                <a:latin typeface="Times New Roman" pitchFamily="18" charset="0"/>
                <a:cs typeface="Times New Roman" pitchFamily="18" charset="0"/>
              </a:rPr>
              <a:t>.</a:t>
            </a:r>
          </a:p>
          <a:p>
            <a:pPr lvl="0" algn="just"/>
            <a:endParaRPr lang="en-US" sz="2300" dirty="0">
              <a:latin typeface="Times New Roman" pitchFamily="18" charset="0"/>
              <a:cs typeface="Times New Roman" pitchFamily="18" charset="0"/>
            </a:endParaRPr>
          </a:p>
          <a:p>
            <a:pPr lvl="0" algn="just"/>
            <a:r>
              <a:rPr lang="en-US" sz="2300" b="1" dirty="0">
                <a:latin typeface="Times New Roman" pitchFamily="18" charset="0"/>
                <a:cs typeface="Times New Roman" pitchFamily="18" charset="0"/>
              </a:rPr>
              <a:t>Search Suitable Components</a:t>
            </a:r>
            <a:r>
              <a:rPr lang="en-US" sz="2300" dirty="0">
                <a:latin typeface="Times New Roman" pitchFamily="18" charset="0"/>
                <a:cs typeface="Times New Roman" pitchFamily="18" charset="0"/>
              </a:rPr>
              <a:t> - The software component repository is referred by designers to search for the matching component, on the basis of functionality and intended software requirements</a:t>
            </a:r>
            <a:r>
              <a:rPr lang="en-US" sz="2300" dirty="0" smtClean="0">
                <a:latin typeface="Times New Roman" pitchFamily="18" charset="0"/>
                <a:cs typeface="Times New Roman" pitchFamily="18" charset="0"/>
              </a:rPr>
              <a:t>.</a:t>
            </a:r>
          </a:p>
          <a:p>
            <a:pPr lvl="0" algn="just"/>
            <a:endParaRPr lang="en-US" sz="2300" dirty="0">
              <a:latin typeface="Times New Roman" pitchFamily="18" charset="0"/>
              <a:cs typeface="Times New Roman" pitchFamily="18" charset="0"/>
            </a:endParaRPr>
          </a:p>
          <a:p>
            <a:pPr lvl="0" algn="just"/>
            <a:r>
              <a:rPr lang="en-US" sz="2300" b="1" dirty="0">
                <a:latin typeface="Times New Roman" pitchFamily="18" charset="0"/>
                <a:cs typeface="Times New Roman" pitchFamily="18" charset="0"/>
              </a:rPr>
              <a:t>Incorporate Components</a:t>
            </a:r>
            <a:r>
              <a:rPr lang="en-US" sz="2300" dirty="0">
                <a:latin typeface="Times New Roman" pitchFamily="18" charset="0"/>
                <a:cs typeface="Times New Roman" pitchFamily="18" charset="0"/>
              </a:rPr>
              <a:t> - All matched components are packed together to shape them as complete software.</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72210950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endParaRPr lang="en-US" dirty="0" smtClean="0"/>
          </a:p>
          <a:p>
            <a:pPr marL="109728" indent="0">
              <a:buNone/>
            </a:pPr>
            <a:endParaRPr lang="en-US" dirty="0"/>
          </a:p>
          <a:p>
            <a:pPr marL="109728" indent="0">
              <a:buNone/>
            </a:pPr>
            <a:endParaRPr lang="en-US" dirty="0" smtClean="0"/>
          </a:p>
          <a:p>
            <a:pPr marL="109728" indent="0">
              <a:buNone/>
            </a:pPr>
            <a:endParaRPr lang="en-US" dirty="0"/>
          </a:p>
          <a:p>
            <a:pPr marL="109728" indent="0" algn="ctr">
              <a:buNone/>
            </a:pPr>
            <a:r>
              <a:rPr lang="en-US" dirty="0" smtClean="0"/>
              <a:t>Thank you</a:t>
            </a:r>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3812412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marL="109728" indent="0" algn="just">
              <a:buNone/>
            </a:pPr>
            <a:endParaRPr lang="en-US" sz="1800" b="1" dirty="0" smtClean="0">
              <a:latin typeface="Times New Roman" pitchFamily="18" charset="0"/>
              <a:cs typeface="Times New Roman" pitchFamily="18" charset="0"/>
            </a:endParaRPr>
          </a:p>
          <a:p>
            <a:pPr marL="109728" indent="0" algn="just">
              <a:buNone/>
            </a:pPr>
            <a:endParaRPr lang="en-US" sz="1800" b="1" dirty="0">
              <a:latin typeface="Times New Roman" pitchFamily="18" charset="0"/>
              <a:cs typeface="Times New Roman" pitchFamily="18" charset="0"/>
            </a:endParaRPr>
          </a:p>
          <a:p>
            <a:pPr marL="109728" indent="0" algn="just">
              <a:buNone/>
            </a:pPr>
            <a:r>
              <a:rPr lang="en-US" sz="1800" b="1" dirty="0" smtClean="0">
                <a:latin typeface="Times New Roman" pitchFamily="18" charset="0"/>
                <a:cs typeface="Times New Roman" pitchFamily="18" charset="0"/>
              </a:rPr>
              <a:t>1)COCOMO Model</a:t>
            </a:r>
          </a:p>
          <a:p>
            <a:pPr marL="109728" indent="0" algn="just">
              <a:buNone/>
            </a:pPr>
            <a:endParaRPr lang="en-US" sz="1900" b="1" dirty="0" smtClean="0">
              <a:latin typeface="Times New Roman" pitchFamily="18" charset="0"/>
              <a:cs typeface="Times New Roman" pitchFamily="18" charset="0"/>
            </a:endParaRPr>
          </a:p>
          <a:p>
            <a:pPr algn="just"/>
            <a:r>
              <a:rPr lang="en-US" sz="1900" dirty="0" smtClean="0">
                <a:latin typeface="Times New Roman" pitchFamily="18" charset="0"/>
                <a:cs typeface="Times New Roman" pitchFamily="18" charset="0"/>
              </a:rPr>
              <a:t>Boehm </a:t>
            </a:r>
            <a:r>
              <a:rPr lang="en-US" sz="1900" dirty="0">
                <a:latin typeface="Times New Roman" pitchFamily="18" charset="0"/>
                <a:cs typeface="Times New Roman" pitchFamily="18" charset="0"/>
              </a:rPr>
              <a:t>proposed COCOMO (Constructive Cost Estimation Model) in 1981</a:t>
            </a:r>
            <a:r>
              <a:rPr lang="en-US" sz="1900" dirty="0" smtClean="0">
                <a:latin typeface="Times New Roman" pitchFamily="18" charset="0"/>
                <a:cs typeface="Times New Roman" pitchFamily="18" charset="0"/>
              </a:rPr>
              <a:t>.</a:t>
            </a:r>
          </a:p>
          <a:p>
            <a:pPr algn="just"/>
            <a:endParaRPr lang="en-US" sz="1900" dirty="0">
              <a:latin typeface="Times New Roman" pitchFamily="18" charset="0"/>
              <a:cs typeface="Times New Roman" pitchFamily="18" charset="0"/>
            </a:endParaRPr>
          </a:p>
          <a:p>
            <a:pPr algn="just"/>
            <a:r>
              <a:rPr lang="en-US" sz="1900" dirty="0" smtClean="0">
                <a:latin typeface="Times New Roman" pitchFamily="18" charset="0"/>
                <a:cs typeface="Times New Roman" pitchFamily="18" charset="0"/>
              </a:rPr>
              <a:t>COCOMO </a:t>
            </a:r>
            <a:r>
              <a:rPr lang="en-US" sz="1900" dirty="0">
                <a:latin typeface="Times New Roman" pitchFamily="18" charset="0"/>
                <a:cs typeface="Times New Roman" pitchFamily="18" charset="0"/>
              </a:rPr>
              <a:t>is one of the most generally used software estimation models in the world. </a:t>
            </a:r>
            <a:endParaRPr lang="en-US" sz="1900" dirty="0" smtClean="0">
              <a:latin typeface="Times New Roman" pitchFamily="18" charset="0"/>
              <a:cs typeface="Times New Roman" pitchFamily="18" charset="0"/>
            </a:endParaRPr>
          </a:p>
          <a:p>
            <a:pPr algn="just"/>
            <a:endParaRPr lang="en-US" sz="1900" dirty="0">
              <a:latin typeface="Times New Roman" pitchFamily="18" charset="0"/>
              <a:cs typeface="Times New Roman" pitchFamily="18" charset="0"/>
            </a:endParaRPr>
          </a:p>
          <a:p>
            <a:pPr algn="just"/>
            <a:r>
              <a:rPr lang="en-US" sz="1900" dirty="0" smtClean="0">
                <a:latin typeface="Times New Roman" pitchFamily="18" charset="0"/>
                <a:cs typeface="Times New Roman" pitchFamily="18" charset="0"/>
              </a:rPr>
              <a:t>COCOMO </a:t>
            </a:r>
            <a:r>
              <a:rPr lang="en-US" sz="1900" dirty="0">
                <a:latin typeface="Times New Roman" pitchFamily="18" charset="0"/>
                <a:cs typeface="Times New Roman" pitchFamily="18" charset="0"/>
              </a:rPr>
              <a:t>predicts the efforts and schedule of a software product based on the size of the software</a:t>
            </a:r>
            <a:r>
              <a:rPr lang="en-US" sz="1900" dirty="0" smtClean="0">
                <a:latin typeface="Times New Roman" pitchFamily="18" charset="0"/>
                <a:cs typeface="Times New Roman" pitchFamily="18" charset="0"/>
              </a:rPr>
              <a:t>.</a:t>
            </a:r>
          </a:p>
          <a:p>
            <a:pPr algn="just"/>
            <a:endParaRPr lang="en-US" sz="1900" dirty="0">
              <a:latin typeface="Times New Roman" pitchFamily="18" charset="0"/>
              <a:cs typeface="Times New Roman" pitchFamily="18" charset="0"/>
            </a:endParaRPr>
          </a:p>
          <a:p>
            <a:pPr marL="109728" indent="0" algn="just">
              <a:buNone/>
            </a:pPr>
            <a:r>
              <a:rPr lang="en-US" sz="1900" b="1" dirty="0">
                <a:latin typeface="Times New Roman" pitchFamily="18" charset="0"/>
                <a:cs typeface="Times New Roman" pitchFamily="18" charset="0"/>
              </a:rPr>
              <a:t>The necessary steps in this model are:</a:t>
            </a:r>
            <a:endParaRPr lang="en-US" sz="1900" dirty="0">
              <a:latin typeface="Times New Roman" pitchFamily="18" charset="0"/>
              <a:cs typeface="Times New Roman" pitchFamily="18" charset="0"/>
            </a:endParaRPr>
          </a:p>
          <a:p>
            <a:pPr lvl="0" algn="just"/>
            <a:r>
              <a:rPr lang="en-US" sz="1900" dirty="0">
                <a:latin typeface="Times New Roman" pitchFamily="18" charset="0"/>
                <a:cs typeface="Times New Roman" pitchFamily="18" charset="0"/>
              </a:rPr>
              <a:t>Get an initial estimate of the development effort from evaluation of thousands of delivered lines of source code (KDLOC</a:t>
            </a:r>
            <a:r>
              <a:rPr lang="en-US" sz="1900" dirty="0" smtClean="0">
                <a:latin typeface="Times New Roman" pitchFamily="18" charset="0"/>
                <a:cs typeface="Times New Roman" pitchFamily="18" charset="0"/>
              </a:rPr>
              <a:t>).</a:t>
            </a:r>
          </a:p>
          <a:p>
            <a:pPr lvl="0" algn="just"/>
            <a:endParaRPr lang="en-US" sz="1900" dirty="0">
              <a:latin typeface="Times New Roman" pitchFamily="18" charset="0"/>
              <a:cs typeface="Times New Roman" pitchFamily="18" charset="0"/>
            </a:endParaRPr>
          </a:p>
          <a:p>
            <a:pPr lvl="0" algn="just"/>
            <a:r>
              <a:rPr lang="en-US" sz="1900" dirty="0">
                <a:latin typeface="Times New Roman" pitchFamily="18" charset="0"/>
                <a:cs typeface="Times New Roman" pitchFamily="18" charset="0"/>
              </a:rPr>
              <a:t>Determine a set of 15 multiplying factors from various attributes of the project</a:t>
            </a:r>
            <a:r>
              <a:rPr lang="en-US" sz="1900" dirty="0" smtClean="0">
                <a:latin typeface="Times New Roman" pitchFamily="18" charset="0"/>
                <a:cs typeface="Times New Roman" pitchFamily="18" charset="0"/>
              </a:rPr>
              <a:t>.</a:t>
            </a:r>
          </a:p>
          <a:p>
            <a:pPr lvl="0" algn="just"/>
            <a:endParaRPr lang="en-US" sz="1900" dirty="0">
              <a:latin typeface="Times New Roman" pitchFamily="18" charset="0"/>
              <a:cs typeface="Times New Roman" pitchFamily="18" charset="0"/>
            </a:endParaRPr>
          </a:p>
          <a:p>
            <a:pPr lvl="0" algn="just"/>
            <a:r>
              <a:rPr lang="en-US" sz="1900" dirty="0">
                <a:latin typeface="Times New Roman" pitchFamily="18" charset="0"/>
                <a:cs typeface="Times New Roman" pitchFamily="18" charset="0"/>
              </a:rPr>
              <a:t>Calculate the effort estimate by multiplying the initial estimate with all the multiplying factors i.e., multiply the values in step1 and step2.</a:t>
            </a:r>
          </a:p>
          <a:p>
            <a:endParaRPr lang="en-US" dirty="0"/>
          </a:p>
        </p:txBody>
      </p:sp>
      <p:sp>
        <p:nvSpPr>
          <p:cNvPr id="3" name="Title 2"/>
          <p:cNvSpPr>
            <a:spLocks noGrp="1"/>
          </p:cNvSpPr>
          <p:nvPr>
            <p:ph type="title"/>
          </p:nvPr>
        </p:nvSpPr>
        <p:spPr/>
        <p:txBody>
          <a:bodyPr>
            <a:normAutofit fontScale="90000"/>
          </a:bodyPr>
          <a:lstStyle/>
          <a:p>
            <a:pPr algn="ctr"/>
            <a:r>
              <a:rPr lang="en-US" sz="2800" dirty="0" smtClean="0">
                <a:effectLst/>
                <a:latin typeface="Times New Roman" pitchFamily="18" charset="0"/>
                <a:cs typeface="Times New Roman" pitchFamily="18" charset="0"/>
              </a:rPr>
              <a:t/>
            </a:r>
            <a:br>
              <a:rPr lang="en-US" sz="2800" dirty="0" smtClean="0">
                <a:effectLst/>
                <a:latin typeface="Times New Roman" pitchFamily="18" charset="0"/>
                <a:cs typeface="Times New Roman" pitchFamily="18" charset="0"/>
              </a:rPr>
            </a:br>
            <a:r>
              <a:rPr lang="en-US" sz="2800" dirty="0">
                <a:effectLst/>
                <a:latin typeface="Times New Roman" pitchFamily="18" charset="0"/>
                <a:cs typeface="Times New Roman" pitchFamily="18" charset="0"/>
              </a:rPr>
              <a:t/>
            </a:r>
            <a:br>
              <a:rPr lang="en-US" sz="2800" dirty="0">
                <a:effectLst/>
                <a:latin typeface="Times New Roman" pitchFamily="18" charset="0"/>
                <a:cs typeface="Times New Roman" pitchFamily="18" charset="0"/>
              </a:rPr>
            </a:br>
            <a:r>
              <a:rPr lang="en-US" sz="2800" dirty="0" smtClean="0">
                <a:effectLst/>
                <a:latin typeface="Times New Roman" pitchFamily="18" charset="0"/>
                <a:cs typeface="Times New Roman" pitchFamily="18" charset="0"/>
              </a:rPr>
              <a:t/>
            </a:r>
            <a:br>
              <a:rPr lang="en-US" sz="2800" dirty="0" smtClean="0">
                <a:effectLst/>
                <a:latin typeface="Times New Roman" pitchFamily="18" charset="0"/>
                <a:cs typeface="Times New Roman" pitchFamily="18" charset="0"/>
              </a:rPr>
            </a:br>
            <a:r>
              <a:rPr lang="en-US" sz="2800" dirty="0">
                <a:effectLst/>
                <a:latin typeface="Times New Roman" pitchFamily="18" charset="0"/>
                <a:cs typeface="Times New Roman" pitchFamily="18" charset="0"/>
              </a:rPr>
              <a:t/>
            </a:r>
            <a:br>
              <a:rPr lang="en-US" sz="2800" dirty="0">
                <a:effectLst/>
                <a:latin typeface="Times New Roman" pitchFamily="18" charset="0"/>
                <a:cs typeface="Times New Roman" pitchFamily="18" charset="0"/>
              </a:rPr>
            </a:br>
            <a:r>
              <a:rPr lang="en-US" sz="2800" dirty="0" smtClean="0">
                <a:effectLst/>
                <a:latin typeface="Times New Roman" pitchFamily="18" charset="0"/>
                <a:cs typeface="Times New Roman" pitchFamily="18" charset="0"/>
              </a:rPr>
              <a:t/>
            </a:r>
            <a:br>
              <a:rPr lang="en-US" sz="2800" dirty="0" smtClean="0">
                <a:effectLst/>
                <a:latin typeface="Times New Roman" pitchFamily="18" charset="0"/>
                <a:cs typeface="Times New Roman" pitchFamily="18" charset="0"/>
              </a:rPr>
            </a:br>
            <a:r>
              <a:rPr lang="en-US" sz="2800" dirty="0" smtClean="0">
                <a:effectLst/>
                <a:latin typeface="Times New Roman" pitchFamily="18" charset="0"/>
                <a:cs typeface="Times New Roman" pitchFamily="18" charset="0"/>
              </a:rPr>
              <a:t>COCOMO </a:t>
            </a:r>
            <a:r>
              <a:rPr lang="en-US" sz="2800" dirty="0">
                <a:effectLst/>
                <a:latin typeface="Times New Roman" pitchFamily="18" charset="0"/>
                <a:cs typeface="Times New Roman" pitchFamily="18" charset="0"/>
              </a:rPr>
              <a:t>Model</a:t>
            </a:r>
            <a:br>
              <a:rPr lang="en-US" sz="2800" dirty="0">
                <a:effectLst/>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4366687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sz="1800" dirty="0">
                <a:latin typeface="Times New Roman" pitchFamily="18" charset="0"/>
                <a:cs typeface="Times New Roman" pitchFamily="18" charset="0"/>
              </a:rPr>
              <a:t>The initial estimate (also called nominal estimate) is determined by an equation of the form used in the static single variable models, using KDLOC as the measure of the size. To determine the initial effort </a:t>
            </a:r>
            <a:r>
              <a:rPr lang="en-US" sz="1800" dirty="0" err="1">
                <a:latin typeface="Times New Roman" pitchFamily="18" charset="0"/>
                <a:cs typeface="Times New Roman" pitchFamily="18" charset="0"/>
              </a:rPr>
              <a:t>E</a:t>
            </a:r>
            <a:r>
              <a:rPr lang="en-US" sz="1800" baseline="-25000" dirty="0" err="1">
                <a:latin typeface="Times New Roman" pitchFamily="18" charset="0"/>
                <a:cs typeface="Times New Roman" pitchFamily="18" charset="0"/>
              </a:rPr>
              <a:t>i</a:t>
            </a:r>
            <a:r>
              <a:rPr lang="en-US" sz="1800" dirty="0">
                <a:latin typeface="Times New Roman" pitchFamily="18" charset="0"/>
                <a:cs typeface="Times New Roman" pitchFamily="18" charset="0"/>
              </a:rPr>
              <a:t> in person-months the equation used is of the type is shown </a:t>
            </a:r>
            <a:r>
              <a:rPr lang="en-US" sz="1800" dirty="0" smtClean="0">
                <a:latin typeface="Times New Roman" pitchFamily="18" charset="0"/>
                <a:cs typeface="Times New Roman" pitchFamily="18" charset="0"/>
              </a:rPr>
              <a:t>below</a:t>
            </a:r>
          </a:p>
          <a:p>
            <a:pPr algn="just"/>
            <a:endParaRPr lang="en-US" sz="1800" dirty="0">
              <a:latin typeface="Times New Roman" pitchFamily="18" charset="0"/>
              <a:cs typeface="Times New Roman" pitchFamily="18" charset="0"/>
            </a:endParaRPr>
          </a:p>
          <a:p>
            <a:pPr marL="109728" indent="0" algn="ctr">
              <a:buNone/>
            </a:pPr>
            <a:r>
              <a:rPr lang="en-US" sz="1800" dirty="0">
                <a:latin typeface="Times New Roman" pitchFamily="18" charset="0"/>
                <a:cs typeface="Times New Roman" pitchFamily="18" charset="0"/>
              </a:rPr>
              <a:t> </a:t>
            </a:r>
            <a:r>
              <a:rPr lang="en-US" sz="1800" b="1" dirty="0" err="1">
                <a:latin typeface="Times New Roman" pitchFamily="18" charset="0"/>
                <a:cs typeface="Times New Roman" pitchFamily="18" charset="0"/>
              </a:rPr>
              <a:t>E</a:t>
            </a:r>
            <a:r>
              <a:rPr lang="en-US" sz="1800" b="1" baseline="-25000" dirty="0" err="1">
                <a:latin typeface="Times New Roman" pitchFamily="18" charset="0"/>
                <a:cs typeface="Times New Roman" pitchFamily="18" charset="0"/>
              </a:rPr>
              <a:t>i</a:t>
            </a:r>
            <a:r>
              <a:rPr lang="en-US" sz="1800" b="1" dirty="0">
                <a:latin typeface="Times New Roman" pitchFamily="18" charset="0"/>
                <a:cs typeface="Times New Roman" pitchFamily="18" charset="0"/>
              </a:rPr>
              <a:t>=a*(</a:t>
            </a:r>
            <a:r>
              <a:rPr lang="en-US" sz="1800" b="1" dirty="0" smtClean="0">
                <a:latin typeface="Times New Roman" pitchFamily="18" charset="0"/>
                <a:cs typeface="Times New Roman" pitchFamily="18" charset="0"/>
              </a:rPr>
              <a:t>KDLOC)b</a:t>
            </a:r>
          </a:p>
          <a:p>
            <a:pPr algn="just"/>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The value of the constant a and b are depends on the project type</a:t>
            </a:r>
            <a:r>
              <a:rPr lang="en-US" sz="1800" dirty="0" smtClean="0">
                <a:latin typeface="Times New Roman" pitchFamily="18" charset="0"/>
                <a:cs typeface="Times New Roman" pitchFamily="18" charset="0"/>
              </a:rPr>
              <a:t>.</a:t>
            </a:r>
          </a:p>
          <a:p>
            <a:pPr algn="just"/>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In COCOMO, projects are categorized into three </a:t>
            </a:r>
            <a:r>
              <a:rPr lang="en-US" sz="1800" dirty="0" smtClean="0">
                <a:latin typeface="Times New Roman" pitchFamily="18" charset="0"/>
                <a:cs typeface="Times New Roman" pitchFamily="18" charset="0"/>
              </a:rPr>
              <a:t>types:</a:t>
            </a:r>
          </a:p>
          <a:p>
            <a:pPr marL="365760" lvl="1" indent="0" algn="just">
              <a:buNone/>
            </a:pPr>
            <a:r>
              <a:rPr lang="en-US" sz="1400" dirty="0" smtClean="0">
                <a:latin typeface="Times New Roman" pitchFamily="18" charset="0"/>
                <a:cs typeface="Times New Roman" pitchFamily="18" charset="0"/>
              </a:rPr>
              <a:t>1.Organic</a:t>
            </a:r>
            <a:endParaRPr lang="en-US" sz="1400" dirty="0">
              <a:latin typeface="Times New Roman" pitchFamily="18" charset="0"/>
              <a:cs typeface="Times New Roman" pitchFamily="18" charset="0"/>
            </a:endParaRPr>
          </a:p>
          <a:p>
            <a:pPr marL="365760" lvl="1" indent="0" algn="just">
              <a:buNone/>
            </a:pPr>
            <a:r>
              <a:rPr lang="en-US" sz="1400" dirty="0" smtClean="0">
                <a:latin typeface="Times New Roman" pitchFamily="18" charset="0"/>
                <a:cs typeface="Times New Roman" pitchFamily="18" charset="0"/>
              </a:rPr>
              <a:t>2.Semidetached</a:t>
            </a:r>
            <a:endParaRPr lang="en-US" sz="1400" dirty="0">
              <a:latin typeface="Times New Roman" pitchFamily="18" charset="0"/>
              <a:cs typeface="Times New Roman" pitchFamily="18" charset="0"/>
            </a:endParaRPr>
          </a:p>
          <a:p>
            <a:pPr marL="365760" lvl="1" indent="0" algn="just">
              <a:buNone/>
            </a:pPr>
            <a:r>
              <a:rPr lang="en-US" sz="1400" dirty="0" smtClean="0">
                <a:latin typeface="Times New Roman" pitchFamily="18" charset="0"/>
                <a:cs typeface="Times New Roman" pitchFamily="18" charset="0"/>
              </a:rPr>
              <a:t>3.Embedded</a:t>
            </a:r>
            <a:endParaRPr lang="en-US" sz="1400" dirty="0">
              <a:latin typeface="Times New Roman" pitchFamily="18" charset="0"/>
              <a:cs typeface="Times New Roman" pitchFamily="18" charset="0"/>
            </a:endParaRPr>
          </a:p>
          <a:p>
            <a:pPr algn="just"/>
            <a:endParaRPr lang="en-US" sz="1800" dirty="0" smtClean="0">
              <a:latin typeface="Times New Roman" pitchFamily="18" charset="0"/>
              <a:cs typeface="Times New Roman" pitchFamily="18" charset="0"/>
            </a:endParaRP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2936495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lgn="just">
              <a:buNone/>
            </a:pPr>
            <a:r>
              <a:rPr lang="en-US" sz="1800" b="1" dirty="0">
                <a:latin typeface="Times New Roman" pitchFamily="18" charset="0"/>
                <a:cs typeface="Times New Roman" pitchFamily="18" charset="0"/>
              </a:rPr>
              <a:t>Estimation of development effort</a:t>
            </a:r>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For the three classes of software products, the formulas for estimating the effort based on the code size are shown below</a:t>
            </a: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a:p>
            <a:pPr algn="just"/>
            <a:r>
              <a:rPr lang="en-US" sz="1800" b="1" dirty="0">
                <a:latin typeface="Times New Roman" pitchFamily="18" charset="0"/>
                <a:cs typeface="Times New Roman" pitchFamily="18" charset="0"/>
              </a:rPr>
              <a:t>Organic:</a:t>
            </a:r>
            <a:r>
              <a:rPr lang="en-US" sz="1800" dirty="0">
                <a:latin typeface="Times New Roman" pitchFamily="18" charset="0"/>
                <a:cs typeface="Times New Roman" pitchFamily="18" charset="0"/>
              </a:rPr>
              <a:t> Effort = 2.4(KLOC) 1.05 PM</a:t>
            </a:r>
          </a:p>
          <a:p>
            <a:pPr algn="just"/>
            <a:r>
              <a:rPr lang="en-US" sz="1800" b="1" dirty="0">
                <a:latin typeface="Times New Roman" pitchFamily="18" charset="0"/>
                <a:cs typeface="Times New Roman" pitchFamily="18" charset="0"/>
              </a:rPr>
              <a:t>Semi-detached:</a:t>
            </a:r>
            <a:r>
              <a:rPr lang="en-US" sz="1800" dirty="0">
                <a:latin typeface="Times New Roman" pitchFamily="18" charset="0"/>
                <a:cs typeface="Times New Roman" pitchFamily="18" charset="0"/>
              </a:rPr>
              <a:t> Effort = 3.0(KLOC) 1.12 PM</a:t>
            </a:r>
          </a:p>
          <a:p>
            <a:pPr algn="just"/>
            <a:r>
              <a:rPr lang="en-US" sz="1800" b="1" dirty="0">
                <a:latin typeface="Times New Roman" pitchFamily="18" charset="0"/>
                <a:cs typeface="Times New Roman" pitchFamily="18" charset="0"/>
              </a:rPr>
              <a:t>Embedded:</a:t>
            </a:r>
            <a:r>
              <a:rPr lang="en-US" sz="1800" dirty="0">
                <a:latin typeface="Times New Roman" pitchFamily="18" charset="0"/>
                <a:cs typeface="Times New Roman" pitchFamily="18" charset="0"/>
              </a:rPr>
              <a:t> Effort = 3.6(KLOC) 1.20 PM</a:t>
            </a:r>
          </a:p>
          <a:p>
            <a:pPr marL="109728" indent="0" algn="just">
              <a:buNone/>
            </a:pPr>
            <a:r>
              <a:rPr lang="en-US" sz="1900" b="1" dirty="0">
                <a:latin typeface="Times New Roman" pitchFamily="18" charset="0"/>
                <a:cs typeface="Times New Roman" pitchFamily="18" charset="0"/>
              </a:rPr>
              <a:t>Estimation of development time</a:t>
            </a:r>
          </a:p>
          <a:p>
            <a:pPr algn="just"/>
            <a:r>
              <a:rPr lang="en-US" sz="1900" dirty="0">
                <a:latin typeface="Times New Roman" pitchFamily="18" charset="0"/>
                <a:cs typeface="Times New Roman" pitchFamily="18" charset="0"/>
              </a:rPr>
              <a:t>For the three classes of software products, the formulas for estimating the development time based on the effort are given below:</a:t>
            </a:r>
          </a:p>
          <a:p>
            <a:pPr algn="just"/>
            <a:r>
              <a:rPr lang="en-US" sz="1900" b="1" dirty="0">
                <a:latin typeface="Times New Roman" pitchFamily="18" charset="0"/>
                <a:cs typeface="Times New Roman" pitchFamily="18" charset="0"/>
              </a:rPr>
              <a:t>Organic: </a:t>
            </a:r>
            <a:r>
              <a:rPr lang="en-US" sz="1900" dirty="0" err="1">
                <a:latin typeface="Times New Roman" pitchFamily="18" charset="0"/>
                <a:cs typeface="Times New Roman" pitchFamily="18" charset="0"/>
              </a:rPr>
              <a:t>Tdev</a:t>
            </a:r>
            <a:r>
              <a:rPr lang="en-US" sz="1900" dirty="0">
                <a:latin typeface="Times New Roman" pitchFamily="18" charset="0"/>
                <a:cs typeface="Times New Roman" pitchFamily="18" charset="0"/>
              </a:rPr>
              <a:t> = 2.5(Effort) 0.38 Months</a:t>
            </a:r>
          </a:p>
          <a:p>
            <a:pPr algn="just"/>
            <a:r>
              <a:rPr lang="en-US" sz="1900" b="1" dirty="0">
                <a:latin typeface="Times New Roman" pitchFamily="18" charset="0"/>
                <a:cs typeface="Times New Roman" pitchFamily="18" charset="0"/>
              </a:rPr>
              <a:t>Semi-detached: </a:t>
            </a:r>
            <a:r>
              <a:rPr lang="en-US" sz="1900" dirty="0" err="1">
                <a:latin typeface="Times New Roman" pitchFamily="18" charset="0"/>
                <a:cs typeface="Times New Roman" pitchFamily="18" charset="0"/>
              </a:rPr>
              <a:t>Tdev</a:t>
            </a:r>
            <a:r>
              <a:rPr lang="en-US" sz="1900" dirty="0">
                <a:latin typeface="Times New Roman" pitchFamily="18" charset="0"/>
                <a:cs typeface="Times New Roman" pitchFamily="18" charset="0"/>
              </a:rPr>
              <a:t> = 2.5(Effort) 0.35 Months</a:t>
            </a:r>
          </a:p>
          <a:p>
            <a:pPr algn="just"/>
            <a:r>
              <a:rPr lang="en-US" sz="1900" b="1" dirty="0">
                <a:latin typeface="Times New Roman" pitchFamily="18" charset="0"/>
                <a:cs typeface="Times New Roman" pitchFamily="18" charset="0"/>
              </a:rPr>
              <a:t>Embedded: </a:t>
            </a:r>
            <a:r>
              <a:rPr lang="en-US" sz="1900" dirty="0" err="1">
                <a:latin typeface="Times New Roman" pitchFamily="18" charset="0"/>
                <a:cs typeface="Times New Roman" pitchFamily="18" charset="0"/>
              </a:rPr>
              <a:t>Tdev</a:t>
            </a:r>
            <a:r>
              <a:rPr lang="en-US" sz="1900" dirty="0">
                <a:latin typeface="Times New Roman" pitchFamily="18" charset="0"/>
                <a:cs typeface="Times New Roman" pitchFamily="18" charset="0"/>
              </a:rPr>
              <a:t> = 2.5(Effort) 0.32 Months</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3172013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lgn="just"/>
            <a:r>
              <a:rPr lang="en-US" sz="1800" dirty="0">
                <a:latin typeface="Times New Roman" pitchFamily="18" charset="0"/>
                <a:cs typeface="Times New Roman" pitchFamily="18" charset="0"/>
              </a:rPr>
              <a:t>Some insight into the basic COCOMO model can be obtained by plotting the estimated characteristics for different software sizes. </a:t>
            </a:r>
          </a:p>
          <a:p>
            <a:pPr algn="just"/>
            <a:endParaRPr lang="en-US" sz="1800" dirty="0" smtClean="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Fig </a:t>
            </a:r>
            <a:r>
              <a:rPr lang="en-US" sz="1800" dirty="0">
                <a:latin typeface="Times New Roman" pitchFamily="18" charset="0"/>
                <a:cs typeface="Times New Roman" pitchFamily="18" charset="0"/>
              </a:rPr>
              <a:t>shows a plot of estimated effort versus product size. </a:t>
            </a:r>
            <a:endParaRPr lang="en-US" sz="1800" dirty="0" smtClean="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From </a:t>
            </a:r>
            <a:r>
              <a:rPr lang="en-US" sz="1800" dirty="0">
                <a:latin typeface="Times New Roman" pitchFamily="18" charset="0"/>
                <a:cs typeface="Times New Roman" pitchFamily="18" charset="0"/>
              </a:rPr>
              <a:t>fig, we can observe that the effort is somewhat superliner in the size of the software product. Thus, the effort required to develop a product increases very rapidly with project size.</a:t>
            </a:r>
          </a:p>
          <a:p>
            <a:endParaRPr lang="en-US" dirty="0"/>
          </a:p>
        </p:txBody>
      </p:sp>
      <p:sp>
        <p:nvSpPr>
          <p:cNvPr id="3" name="Title 2"/>
          <p:cNvSpPr>
            <a:spLocks noGrp="1"/>
          </p:cNvSpPr>
          <p:nvPr>
            <p:ph type="title"/>
          </p:nvPr>
        </p:nvSpPr>
        <p:spPr/>
        <p:txBody>
          <a:bodyPr/>
          <a:lstStyle/>
          <a:p>
            <a:endParaRPr lang="en-US"/>
          </a:p>
        </p:txBody>
      </p:sp>
      <p:pic>
        <p:nvPicPr>
          <p:cNvPr id="4" name="Picture 3"/>
          <p:cNvPicPr/>
          <p:nvPr/>
        </p:nvPicPr>
        <p:blipFill>
          <a:blip r:embed="rId2"/>
          <a:stretch>
            <a:fillRect/>
          </a:stretch>
        </p:blipFill>
        <p:spPr>
          <a:xfrm>
            <a:off x="1600200" y="2590800"/>
            <a:ext cx="5943600" cy="2209800"/>
          </a:xfrm>
          <a:prstGeom prst="rect">
            <a:avLst/>
          </a:prstGeom>
        </p:spPr>
      </p:pic>
    </p:spTree>
    <p:extLst>
      <p:ext uri="{BB962C8B-B14F-4D97-AF65-F5344CB8AC3E}">
        <p14:creationId xmlns:p14="http://schemas.microsoft.com/office/powerpoint/2010/main" val="31449552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1800" dirty="0">
                <a:latin typeface="Times New Roman" pitchFamily="18" charset="0"/>
                <a:cs typeface="Times New Roman" pitchFamily="18" charset="0"/>
              </a:rPr>
              <a:t>The development time versus the product size in KLOC is plotted in fig</a:t>
            </a:r>
            <a:r>
              <a:rPr lang="en-US" sz="1800" dirty="0" smtClean="0">
                <a:latin typeface="Times New Roman" pitchFamily="18" charset="0"/>
                <a:cs typeface="Times New Roman" pitchFamily="18" charset="0"/>
              </a:rPr>
              <a:t>.</a:t>
            </a: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From fig it can be observed that the development time is a sub linear function of the size of the product, i.e. when the size of the product increases by two times, the time to develop the product does not double but rises moderately. </a:t>
            </a:r>
            <a:endParaRPr lang="en-US" sz="1800"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This </a:t>
            </a:r>
            <a:r>
              <a:rPr lang="en-US" sz="1800" dirty="0">
                <a:latin typeface="Times New Roman" pitchFamily="18" charset="0"/>
                <a:cs typeface="Times New Roman" pitchFamily="18" charset="0"/>
              </a:rPr>
              <a:t>can be explained by the fact that for larger products, a larger number of activities which can be </a:t>
            </a:r>
            <a:r>
              <a:rPr lang="en-US" sz="1800" dirty="0" smtClean="0">
                <a:latin typeface="Times New Roman" pitchFamily="18" charset="0"/>
                <a:cs typeface="Times New Roman" pitchFamily="18" charset="0"/>
              </a:rPr>
              <a:t>carried </a:t>
            </a:r>
            <a:r>
              <a:rPr lang="en-US" sz="1800" dirty="0">
                <a:latin typeface="Times New Roman" pitchFamily="18" charset="0"/>
                <a:cs typeface="Times New Roman" pitchFamily="18" charset="0"/>
              </a:rPr>
              <a:t>out concurrently can be identified</a:t>
            </a:r>
            <a:r>
              <a:rPr lang="en-US" sz="1800" dirty="0" smtClean="0">
                <a:latin typeface="Times New Roman" pitchFamily="18" charset="0"/>
                <a:cs typeface="Times New Roman" pitchFamily="18" charset="0"/>
              </a:rPr>
              <a:t>.</a:t>
            </a:r>
          </a:p>
          <a:p>
            <a:pPr algn="just"/>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The parallel activities can be carried out simultaneously by the engineers. This reduces the time to complete the project</a:t>
            </a:r>
            <a:r>
              <a:rPr lang="en-US" sz="1800" dirty="0" smtClean="0">
                <a:latin typeface="Times New Roman" pitchFamily="18" charset="0"/>
                <a:cs typeface="Times New Roman" pitchFamily="18" charset="0"/>
              </a:rPr>
              <a:t>.</a:t>
            </a: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Further, from fig, it can be observed that the development time is roughly the same for all three categories of products.</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0057708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sz="1800" dirty="0">
                <a:latin typeface="Times New Roman" pitchFamily="18" charset="0"/>
                <a:cs typeface="Times New Roman" pitchFamily="18" charset="0"/>
              </a:rPr>
              <a:t>For example, a 60 KLOC program can be developed in approximately 18 months, regardless of whether it is of organic, semidetached, or embedded </a:t>
            </a:r>
            <a:r>
              <a:rPr lang="en-US" sz="1800" dirty="0" smtClean="0">
                <a:latin typeface="Times New Roman" pitchFamily="18" charset="0"/>
                <a:cs typeface="Times New Roman" pitchFamily="18" charset="0"/>
              </a:rPr>
              <a:t>type</a:t>
            </a:r>
            <a:endParaRPr lang="en-US" dirty="0"/>
          </a:p>
          <a:p>
            <a:endParaRPr lang="en-US" dirty="0"/>
          </a:p>
        </p:txBody>
      </p:sp>
      <p:sp>
        <p:nvSpPr>
          <p:cNvPr id="3" name="Title 2"/>
          <p:cNvSpPr>
            <a:spLocks noGrp="1"/>
          </p:cNvSpPr>
          <p:nvPr>
            <p:ph type="title"/>
          </p:nvPr>
        </p:nvSpPr>
        <p:spPr/>
        <p:txBody>
          <a:bodyPr/>
          <a:lstStyle/>
          <a:p>
            <a:endParaRPr lang="en-US"/>
          </a:p>
        </p:txBody>
      </p:sp>
      <p:pic>
        <p:nvPicPr>
          <p:cNvPr id="4" name="Picture 3"/>
          <p:cNvPicPr/>
          <p:nvPr/>
        </p:nvPicPr>
        <p:blipFill>
          <a:blip r:embed="rId2"/>
          <a:stretch>
            <a:fillRect/>
          </a:stretch>
        </p:blipFill>
        <p:spPr>
          <a:xfrm>
            <a:off x="1524000" y="2362200"/>
            <a:ext cx="5943600" cy="2931160"/>
          </a:xfrm>
          <a:prstGeom prst="rect">
            <a:avLst/>
          </a:prstGeom>
        </p:spPr>
      </p:pic>
    </p:spTree>
    <p:extLst>
      <p:ext uri="{BB962C8B-B14F-4D97-AF65-F5344CB8AC3E}">
        <p14:creationId xmlns:p14="http://schemas.microsoft.com/office/powerpoint/2010/main" val="6516572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algn="just"/>
            <a:r>
              <a:rPr lang="en-US" sz="1600" dirty="0">
                <a:latin typeface="Times New Roman" pitchFamily="18" charset="0"/>
                <a:cs typeface="Times New Roman" pitchFamily="18" charset="0"/>
              </a:rPr>
              <a:t>From the effort estimation, the project cost can be obtained by multiplying the required effort by the manpower cost per month. </a:t>
            </a:r>
            <a:endParaRPr lang="en-US" sz="1600" dirty="0" smtClean="0">
              <a:latin typeface="Times New Roman" pitchFamily="18" charset="0"/>
              <a:cs typeface="Times New Roman" pitchFamily="18" charset="0"/>
            </a:endParaRPr>
          </a:p>
          <a:p>
            <a:pPr algn="just"/>
            <a:endParaRPr lang="en-US" sz="1600" dirty="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But</a:t>
            </a:r>
            <a:r>
              <a:rPr lang="en-US" sz="1600" dirty="0">
                <a:latin typeface="Times New Roman" pitchFamily="18" charset="0"/>
                <a:cs typeface="Times New Roman" pitchFamily="18" charset="0"/>
              </a:rPr>
              <a:t>, implicit in this project cost computation is the assumption that the entire project cost is incurred on account of the manpower cost alone. </a:t>
            </a:r>
            <a:endParaRPr lang="en-US" sz="1600" dirty="0" smtClean="0">
              <a:latin typeface="Times New Roman" pitchFamily="18" charset="0"/>
              <a:cs typeface="Times New Roman" pitchFamily="18" charset="0"/>
            </a:endParaRPr>
          </a:p>
          <a:p>
            <a:pPr algn="just"/>
            <a:endParaRPr lang="en-US" sz="1600" dirty="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In </a:t>
            </a:r>
            <a:r>
              <a:rPr lang="en-US" sz="1600" dirty="0">
                <a:latin typeface="Times New Roman" pitchFamily="18" charset="0"/>
                <a:cs typeface="Times New Roman" pitchFamily="18" charset="0"/>
              </a:rPr>
              <a:t>addition to manpower cost, a project would incur costs due to hardware and software required for the project and the company overheads for administration, office space, etc</a:t>
            </a:r>
            <a:r>
              <a:rPr lang="en-US" sz="1600" dirty="0" smtClean="0">
                <a:latin typeface="Times New Roman" pitchFamily="18" charset="0"/>
                <a:cs typeface="Times New Roman" pitchFamily="18" charset="0"/>
              </a:rPr>
              <a:t>.</a:t>
            </a:r>
          </a:p>
          <a:p>
            <a:pPr algn="just"/>
            <a:endParaRPr lang="en-US" sz="1600"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It is important to note that the effort and the duration estimations obtained using the COCOMO model are called a nominal effort estimate and nominal duration estimate. </a:t>
            </a:r>
            <a:endParaRPr lang="en-US" sz="1600" dirty="0" smtClean="0">
              <a:latin typeface="Times New Roman" pitchFamily="18" charset="0"/>
              <a:cs typeface="Times New Roman" pitchFamily="18" charset="0"/>
            </a:endParaRPr>
          </a:p>
          <a:p>
            <a:pPr algn="just"/>
            <a:endParaRPr lang="en-US" sz="1600" dirty="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The </a:t>
            </a:r>
            <a:r>
              <a:rPr lang="en-US" sz="1600" dirty="0">
                <a:latin typeface="Times New Roman" pitchFamily="18" charset="0"/>
                <a:cs typeface="Times New Roman" pitchFamily="18" charset="0"/>
              </a:rPr>
              <a:t>term nominal implies that if anyone tries to complete the project in a time shorter than the estimated duration, then the cost will increase drastically</a:t>
            </a:r>
            <a:r>
              <a:rPr lang="en-US" sz="1600" dirty="0" smtClean="0">
                <a:latin typeface="Times New Roman" pitchFamily="18" charset="0"/>
                <a:cs typeface="Times New Roman" pitchFamily="18" charset="0"/>
              </a:rPr>
              <a:t>.</a:t>
            </a:r>
          </a:p>
          <a:p>
            <a:pPr algn="just"/>
            <a:endParaRPr lang="en-US" sz="1600" dirty="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But, if anyone completes the project over a longer period of time than the estimated, then there is almost no decrease in the estimated cost value.</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777541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109728" indent="0" algn="just">
              <a:buNone/>
            </a:pPr>
            <a:r>
              <a:rPr lang="en-US" sz="1800" dirty="0">
                <a:latin typeface="Times New Roman" pitchFamily="18" charset="0"/>
                <a:cs typeface="Times New Roman" pitchFamily="18" charset="0"/>
              </a:rPr>
              <a:t>Example1: Suppose a project was estimated to be 400 KLOC. Calculate the effort and development time for each of the three model i.e., organic, semi-detached &amp; embedded</a:t>
            </a:r>
            <a:r>
              <a:rPr lang="en-US" sz="1800" dirty="0" smtClean="0">
                <a:latin typeface="Times New Roman" pitchFamily="18" charset="0"/>
                <a:cs typeface="Times New Roman" pitchFamily="18" charset="0"/>
              </a:rPr>
              <a:t>.</a:t>
            </a:r>
          </a:p>
          <a:p>
            <a:r>
              <a:rPr lang="en-US" sz="1800" b="1" dirty="0">
                <a:latin typeface="Times New Roman" pitchFamily="18" charset="0"/>
                <a:cs typeface="Times New Roman" pitchFamily="18" charset="0"/>
              </a:rPr>
              <a:t>Solution:</a:t>
            </a:r>
            <a:r>
              <a:rPr lang="en-US" sz="1800" dirty="0">
                <a:latin typeface="Times New Roman" pitchFamily="18" charset="0"/>
                <a:cs typeface="Times New Roman" pitchFamily="18" charset="0"/>
              </a:rPr>
              <a:t> The basic COCOMO equation takes the form:</a:t>
            </a:r>
          </a:p>
          <a:p>
            <a:pPr marL="109728" indent="0">
              <a:buNone/>
            </a:pPr>
            <a:r>
              <a:rPr lang="en-US" sz="1800" dirty="0">
                <a:latin typeface="Times New Roman" pitchFamily="18" charset="0"/>
                <a:cs typeface="Times New Roman" pitchFamily="18" charset="0"/>
              </a:rPr>
              <a:t>                Effort=a</a:t>
            </a:r>
            <a:r>
              <a:rPr lang="en-US" sz="1800" baseline="-25000" dirty="0">
                <a:latin typeface="Times New Roman" pitchFamily="18" charset="0"/>
                <a:cs typeface="Times New Roman" pitchFamily="18" charset="0"/>
              </a:rPr>
              <a:t>1</a:t>
            </a:r>
            <a:r>
              <a:rPr lang="en-US" sz="1800" dirty="0">
                <a:latin typeface="Times New Roman" pitchFamily="18" charset="0"/>
                <a:cs typeface="Times New Roman" pitchFamily="18" charset="0"/>
              </a:rPr>
              <a:t>*(KLOC) a</a:t>
            </a:r>
            <a:r>
              <a:rPr lang="en-US" sz="1800" baseline="-25000" dirty="0">
                <a:latin typeface="Times New Roman" pitchFamily="18" charset="0"/>
                <a:cs typeface="Times New Roman" pitchFamily="18" charset="0"/>
              </a:rPr>
              <a:t>2</a:t>
            </a:r>
            <a:r>
              <a:rPr lang="en-US" sz="1800" dirty="0">
                <a:latin typeface="Times New Roman" pitchFamily="18" charset="0"/>
                <a:cs typeface="Times New Roman" pitchFamily="18" charset="0"/>
              </a:rPr>
              <a:t> PM</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Tdev</a:t>
            </a:r>
            <a:r>
              <a:rPr lang="en-US" sz="1800" dirty="0">
                <a:latin typeface="Times New Roman" pitchFamily="18" charset="0"/>
                <a:cs typeface="Times New Roman" pitchFamily="18" charset="0"/>
              </a:rPr>
              <a:t>=b</a:t>
            </a:r>
            <a:r>
              <a:rPr lang="en-US" sz="1800" baseline="-25000" dirty="0">
                <a:latin typeface="Times New Roman" pitchFamily="18" charset="0"/>
                <a:cs typeface="Times New Roman" pitchFamily="18" charset="0"/>
              </a:rPr>
              <a:t>1</a:t>
            </a:r>
            <a:r>
              <a:rPr lang="en-US" sz="1800" dirty="0">
                <a:latin typeface="Times New Roman" pitchFamily="18" charset="0"/>
                <a:cs typeface="Times New Roman" pitchFamily="18" charset="0"/>
              </a:rPr>
              <a:t>*(efforts)b</a:t>
            </a:r>
            <a:r>
              <a:rPr lang="en-US" sz="1800" baseline="-25000" dirty="0">
                <a:latin typeface="Times New Roman" pitchFamily="18" charset="0"/>
                <a:cs typeface="Times New Roman" pitchFamily="18" charset="0"/>
              </a:rPr>
              <a:t>2</a:t>
            </a:r>
            <a:r>
              <a:rPr lang="en-US" sz="1800" dirty="0">
                <a:latin typeface="Times New Roman" pitchFamily="18" charset="0"/>
                <a:cs typeface="Times New Roman" pitchFamily="18" charset="0"/>
              </a:rPr>
              <a:t> Months</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                Estimated Size of project= 400 KLOC</a:t>
            </a:r>
          </a:p>
          <a:p>
            <a:r>
              <a:rPr lang="en-US" sz="1800" b="1" dirty="0">
                <a:latin typeface="Times New Roman" pitchFamily="18" charset="0"/>
                <a:cs typeface="Times New Roman" pitchFamily="18" charset="0"/>
              </a:rPr>
              <a:t>(i)Organic Mode</a:t>
            </a:r>
            <a:endParaRPr lang="en-US" sz="1800" dirty="0">
              <a:latin typeface="Times New Roman" pitchFamily="18" charset="0"/>
              <a:cs typeface="Times New Roman" pitchFamily="18" charset="0"/>
            </a:endParaRPr>
          </a:p>
          <a:p>
            <a:pPr marL="109728" indent="0">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            E = 2.4 * (400)1.05 = 1295.31 PM</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                D = 2.5 * (1295.31)0.38=38.07 PM</a:t>
            </a:r>
          </a:p>
          <a:p>
            <a:r>
              <a:rPr lang="en-US" sz="1800" b="1" dirty="0">
                <a:latin typeface="Times New Roman" pitchFamily="18" charset="0"/>
                <a:cs typeface="Times New Roman" pitchFamily="18" charset="0"/>
              </a:rPr>
              <a:t>(ii)Semidetached </a:t>
            </a:r>
            <a:r>
              <a:rPr lang="en-US" sz="1800" b="1" dirty="0" smtClean="0">
                <a:latin typeface="Times New Roman" pitchFamily="18" charset="0"/>
                <a:cs typeface="Times New Roman" pitchFamily="18" charset="0"/>
              </a:rPr>
              <a:t>Mode</a:t>
            </a:r>
            <a:endParaRPr lang="en-US" sz="1800" dirty="0" smtClean="0">
              <a:latin typeface="Times New Roman" pitchFamily="18" charset="0"/>
              <a:cs typeface="Times New Roman" pitchFamily="18" charset="0"/>
            </a:endParaRPr>
          </a:p>
          <a:p>
            <a:pPr marL="109728" indent="0">
              <a:buNone/>
            </a:pPr>
            <a:r>
              <a:rPr lang="en-US" sz="1800" dirty="0" smtClean="0">
                <a:latin typeface="Times New Roman" pitchFamily="18" charset="0"/>
                <a:cs typeface="Times New Roman" pitchFamily="18" charset="0"/>
              </a:rPr>
              <a:t>                E = 3.0 * (400)1.12=2462.79 PM</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                D = 2.5 * (2462.79)0.35=38.45 PM</a:t>
            </a:r>
          </a:p>
          <a:p>
            <a:r>
              <a:rPr lang="en-US" sz="1800" b="1" dirty="0" smtClean="0">
                <a:latin typeface="Times New Roman" pitchFamily="18" charset="0"/>
                <a:cs typeface="Times New Roman" pitchFamily="18" charset="0"/>
              </a:rPr>
              <a:t>(</a:t>
            </a:r>
            <a:r>
              <a:rPr lang="en-US" sz="1800" b="1" dirty="0">
                <a:latin typeface="Times New Roman" pitchFamily="18" charset="0"/>
                <a:cs typeface="Times New Roman" pitchFamily="18" charset="0"/>
              </a:rPr>
              <a:t>iii) Embedded Mode</a:t>
            </a:r>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                E = 3.6 * (400)1.20 = 4772.81 PM</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                D = 2.5 * (4772.8)0.32 = 38 PM</a:t>
            </a:r>
          </a:p>
          <a:p>
            <a:pPr marL="109728" indent="0" algn="just">
              <a:buNone/>
            </a:pPr>
            <a:endParaRPr lang="en-US" sz="18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endParaRPr lang="en-US" dirty="0"/>
          </a:p>
        </p:txBody>
      </p:sp>
    </p:spTree>
    <p:extLst>
      <p:ext uri="{BB962C8B-B14F-4D97-AF65-F5344CB8AC3E}">
        <p14:creationId xmlns:p14="http://schemas.microsoft.com/office/powerpoint/2010/main" val="28206291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lgn="just">
              <a:buNone/>
            </a:pPr>
            <a:r>
              <a:rPr lang="en-US" sz="1900" b="1" dirty="0">
                <a:latin typeface="Times New Roman" pitchFamily="18" charset="0"/>
                <a:cs typeface="Times New Roman" pitchFamily="18" charset="0"/>
              </a:rPr>
              <a:t>Example2:</a:t>
            </a:r>
            <a:r>
              <a:rPr lang="en-US" sz="1900" dirty="0">
                <a:latin typeface="Times New Roman" pitchFamily="18" charset="0"/>
                <a:cs typeface="Times New Roman" pitchFamily="18" charset="0"/>
              </a:rPr>
              <a:t> A project size of 200 KLOC is to be developed. Software development team has average experience on similar type of projects. The project schedule is not very tight. Calculate the Effort, development time, average staff size, and productivity of the project</a:t>
            </a:r>
            <a:r>
              <a:rPr lang="en-US" sz="1900" dirty="0" smtClean="0">
                <a:latin typeface="Times New Roman" pitchFamily="18" charset="0"/>
                <a:cs typeface="Times New Roman" pitchFamily="18" charset="0"/>
              </a:rPr>
              <a:t>.</a:t>
            </a:r>
          </a:p>
          <a:p>
            <a:pPr marL="109728" indent="0">
              <a:buNone/>
            </a:pPr>
            <a:endParaRPr lang="en-US" sz="1900" dirty="0">
              <a:latin typeface="Times New Roman" pitchFamily="18" charset="0"/>
              <a:cs typeface="Times New Roman" pitchFamily="18" charset="0"/>
            </a:endParaRPr>
          </a:p>
          <a:p>
            <a:pPr marL="109728" indent="0">
              <a:buNone/>
            </a:pPr>
            <a:r>
              <a:rPr lang="en-US" sz="1900" b="1" dirty="0">
                <a:latin typeface="Times New Roman" pitchFamily="18" charset="0"/>
                <a:cs typeface="Times New Roman" pitchFamily="18" charset="0"/>
              </a:rPr>
              <a:t>Solution:</a:t>
            </a:r>
            <a:r>
              <a:rPr lang="en-US" sz="1900" dirty="0">
                <a:latin typeface="Times New Roman" pitchFamily="18" charset="0"/>
                <a:cs typeface="Times New Roman" pitchFamily="18" charset="0"/>
              </a:rPr>
              <a:t> The semidetached mode is the most appropriate mode, keeping in view the size, schedule and experience of development time</a:t>
            </a:r>
            <a:r>
              <a:rPr lang="en-US" sz="1900" dirty="0" smtClean="0">
                <a:latin typeface="Times New Roman" pitchFamily="18" charset="0"/>
                <a:cs typeface="Times New Roman" pitchFamily="18" charset="0"/>
              </a:rPr>
              <a:t>.</a:t>
            </a:r>
          </a:p>
          <a:p>
            <a:pPr marL="109728" indent="0">
              <a:buNone/>
            </a:pPr>
            <a:endParaRPr lang="en-US" sz="1900" dirty="0">
              <a:latin typeface="Times New Roman" pitchFamily="18" charset="0"/>
              <a:cs typeface="Times New Roman" pitchFamily="18" charset="0"/>
            </a:endParaRPr>
          </a:p>
          <a:p>
            <a:pPr marL="109728" indent="0">
              <a:buNone/>
            </a:pPr>
            <a:r>
              <a:rPr lang="en-US" sz="1900" dirty="0">
                <a:latin typeface="Times New Roman" pitchFamily="18" charset="0"/>
                <a:cs typeface="Times New Roman" pitchFamily="18" charset="0"/>
              </a:rPr>
              <a:t>Hence       E=3.0(200)1.12=1133.12PM</a:t>
            </a:r>
            <a:br>
              <a:rPr lang="en-US" sz="1900" dirty="0">
                <a:latin typeface="Times New Roman" pitchFamily="18" charset="0"/>
                <a:cs typeface="Times New Roman" pitchFamily="18" charset="0"/>
              </a:rPr>
            </a:br>
            <a:r>
              <a:rPr lang="en-US" sz="1900" dirty="0">
                <a:latin typeface="Times New Roman" pitchFamily="18" charset="0"/>
                <a:cs typeface="Times New Roman" pitchFamily="18" charset="0"/>
              </a:rPr>
              <a:t>                </a:t>
            </a:r>
            <a:r>
              <a:rPr lang="en-US" sz="1900" dirty="0" smtClean="0">
                <a:latin typeface="Times New Roman" pitchFamily="18" charset="0"/>
                <a:cs typeface="Times New Roman" pitchFamily="18" charset="0"/>
              </a:rPr>
              <a:t>D=2.5(1133.12)0.35=29.3PM</a:t>
            </a:r>
          </a:p>
          <a:p>
            <a:pPr marL="109728" indent="0">
              <a:buNone/>
            </a:pPr>
            <a:r>
              <a:rPr lang="en-US" sz="1900" dirty="0">
                <a:latin typeface="Times New Roman" pitchFamily="18" charset="0"/>
                <a:cs typeface="Times New Roman" pitchFamily="18" charset="0"/>
              </a:rPr>
              <a:t> </a:t>
            </a:r>
            <a:r>
              <a:rPr lang="en-US" sz="1900" dirty="0" smtClean="0">
                <a:latin typeface="Times New Roman" pitchFamily="18" charset="0"/>
                <a:cs typeface="Times New Roman" pitchFamily="18" charset="0"/>
              </a:rPr>
              <a:t>       </a:t>
            </a:r>
            <a:r>
              <a:rPr lang="en-US" sz="1900" dirty="0">
                <a:latin typeface="Times New Roman" pitchFamily="18" charset="0"/>
                <a:cs typeface="Times New Roman" pitchFamily="18" charset="0"/>
              </a:rPr>
              <a:t>        P = 176 LOC/PM</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5188047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pPr algn="ctr"/>
            <a:r>
              <a:rPr lang="en-US" sz="2800" dirty="0" smtClean="0"/>
              <a:t/>
            </a:r>
            <a:br>
              <a:rPr lang="en-US" sz="2800" dirty="0" smtClean="0"/>
            </a:br>
            <a:r>
              <a:rPr lang="en-US" sz="2800" dirty="0"/>
              <a:t/>
            </a:r>
            <a:br>
              <a:rPr lang="en-US" sz="2800" dirty="0"/>
            </a:br>
            <a:r>
              <a:rPr lang="en-US" sz="2800" dirty="0" smtClean="0"/>
              <a:t/>
            </a:r>
            <a:br>
              <a:rPr lang="en-US" sz="2800" dirty="0" smtClean="0"/>
            </a:br>
            <a:r>
              <a:rPr lang="en-US" sz="2800" dirty="0"/>
              <a:t/>
            </a:r>
            <a:br>
              <a:rPr lang="en-US" sz="2800" dirty="0"/>
            </a:br>
            <a:r>
              <a:rPr lang="en-US" sz="2800" dirty="0" smtClean="0"/>
              <a:t/>
            </a:r>
            <a:br>
              <a:rPr lang="en-US" sz="2800" dirty="0" smtClean="0"/>
            </a:br>
            <a:r>
              <a:rPr lang="en-US" sz="2800" dirty="0"/>
              <a:t/>
            </a:r>
            <a:br>
              <a:rPr lang="en-US" sz="2800" dirty="0"/>
            </a:br>
            <a:r>
              <a:rPr lang="en-US" sz="2800" dirty="0" smtClean="0"/>
              <a:t>Syllabus</a:t>
            </a:r>
            <a:endParaRPr lang="en-US" sz="2800" dirty="0"/>
          </a:p>
        </p:txBody>
      </p:sp>
      <p:pic>
        <p:nvPicPr>
          <p:cNvPr id="4" name="Content Placeholder 3"/>
          <p:cNvPicPr>
            <a:picLocks noGrp="1"/>
          </p:cNvPicPr>
          <p:nvPr>
            <p:ph idx="1"/>
          </p:nvPr>
        </p:nvPicPr>
        <p:blipFill>
          <a:blip r:embed="rId2"/>
          <a:stretch>
            <a:fillRect/>
          </a:stretch>
        </p:blipFill>
        <p:spPr>
          <a:xfrm>
            <a:off x="1066800" y="2743200"/>
            <a:ext cx="6858000" cy="1295400"/>
          </a:xfrm>
          <a:prstGeom prst="rect">
            <a:avLst/>
          </a:prstGeom>
        </p:spPr>
      </p:pic>
    </p:spTree>
    <p:extLst>
      <p:ext uri="{BB962C8B-B14F-4D97-AF65-F5344CB8AC3E}">
        <p14:creationId xmlns:p14="http://schemas.microsoft.com/office/powerpoint/2010/main" val="19325884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sz="1800" b="1" dirty="0">
                <a:latin typeface="Times New Roman" pitchFamily="18" charset="0"/>
                <a:cs typeface="Times New Roman" pitchFamily="18" charset="0"/>
              </a:rPr>
              <a:t>2. Intermediate Model:</a:t>
            </a:r>
            <a:r>
              <a:rPr lang="en-US" sz="1800" dirty="0">
                <a:latin typeface="Times New Roman" pitchFamily="18" charset="0"/>
                <a:cs typeface="Times New Roman" pitchFamily="18" charset="0"/>
              </a:rPr>
              <a:t> </a:t>
            </a:r>
            <a:endParaRPr lang="en-US" sz="1800"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The </a:t>
            </a:r>
            <a:r>
              <a:rPr lang="en-US" sz="1800" dirty="0">
                <a:latin typeface="Times New Roman" pitchFamily="18" charset="0"/>
                <a:cs typeface="Times New Roman" pitchFamily="18" charset="0"/>
              </a:rPr>
              <a:t>basic </a:t>
            </a:r>
            <a:r>
              <a:rPr lang="en-US" sz="1800" dirty="0" err="1">
                <a:latin typeface="Times New Roman" pitchFamily="18" charset="0"/>
                <a:cs typeface="Times New Roman" pitchFamily="18" charset="0"/>
              </a:rPr>
              <a:t>Cocomo</a:t>
            </a:r>
            <a:r>
              <a:rPr lang="en-US" sz="1800" dirty="0">
                <a:latin typeface="Times New Roman" pitchFamily="18" charset="0"/>
                <a:cs typeface="Times New Roman" pitchFamily="18" charset="0"/>
              </a:rPr>
              <a:t> model considers that the effort is only a function of the number of lines of code and some constants calculated according to the various software systems. </a:t>
            </a:r>
            <a:endParaRPr lang="en-US" sz="1800" dirty="0" smtClean="0">
              <a:latin typeface="Times New Roman" pitchFamily="18" charset="0"/>
              <a:cs typeface="Times New Roman" pitchFamily="18" charset="0"/>
            </a:endParaRPr>
          </a:p>
          <a:p>
            <a:pPr algn="just"/>
            <a:endParaRPr lang="en-US" sz="1800" dirty="0" smtClean="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The </a:t>
            </a:r>
            <a:r>
              <a:rPr lang="en-US" sz="1800" dirty="0">
                <a:latin typeface="Times New Roman" pitchFamily="18" charset="0"/>
                <a:cs typeface="Times New Roman" pitchFamily="18" charset="0"/>
              </a:rPr>
              <a:t>intermediate COCOMO model recognizes these facts and refines the initial estimates obtained through the basic COCOMO model by using a set of 15 </a:t>
            </a:r>
            <a:r>
              <a:rPr lang="en-US" sz="1800" dirty="0" smtClean="0">
                <a:latin typeface="Times New Roman" pitchFamily="18" charset="0"/>
                <a:cs typeface="Times New Roman" pitchFamily="18" charset="0"/>
              </a:rPr>
              <a:t>cost drivers </a:t>
            </a:r>
            <a:r>
              <a:rPr lang="en-US" sz="1800" dirty="0">
                <a:latin typeface="Times New Roman" pitchFamily="18" charset="0"/>
                <a:cs typeface="Times New Roman" pitchFamily="18" charset="0"/>
              </a:rPr>
              <a:t>based on various attributes of software engineering</a:t>
            </a:r>
            <a:r>
              <a:rPr lang="en-US" dirty="0"/>
              <a:t>.</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3402634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lgn="just">
              <a:buNone/>
            </a:pPr>
            <a:r>
              <a:rPr lang="en-US" b="1" dirty="0">
                <a:latin typeface="Times New Roman" pitchFamily="18" charset="0"/>
                <a:cs typeface="Times New Roman" pitchFamily="18" charset="0"/>
              </a:rPr>
              <a:t>Classification of Cost Drivers and their attributes</a:t>
            </a:r>
            <a:r>
              <a:rPr lang="en-US" b="1" dirty="0" smtClean="0">
                <a:latin typeface="Times New Roman" pitchFamily="18" charset="0"/>
                <a:cs typeface="Times New Roman" pitchFamily="18" charset="0"/>
              </a:rPr>
              <a:t>:</a:t>
            </a:r>
          </a:p>
          <a:p>
            <a:pPr algn="just"/>
            <a:endParaRPr lang="en-US" sz="1900" dirty="0">
              <a:latin typeface="Times New Roman" pitchFamily="18" charset="0"/>
              <a:cs typeface="Times New Roman" pitchFamily="18" charset="0"/>
            </a:endParaRPr>
          </a:p>
          <a:p>
            <a:pPr marL="109728" indent="0" algn="just">
              <a:buNone/>
            </a:pPr>
            <a:r>
              <a:rPr lang="en-US" sz="1900" b="1" dirty="0">
                <a:latin typeface="Times New Roman" pitchFamily="18" charset="0"/>
                <a:cs typeface="Times New Roman" pitchFamily="18" charset="0"/>
              </a:rPr>
              <a:t>(i) Product attributes -</a:t>
            </a:r>
            <a:endParaRPr lang="en-US" sz="1900" dirty="0">
              <a:latin typeface="Times New Roman" pitchFamily="18" charset="0"/>
              <a:cs typeface="Times New Roman" pitchFamily="18" charset="0"/>
            </a:endParaRPr>
          </a:p>
          <a:p>
            <a:pPr lvl="0" algn="just"/>
            <a:r>
              <a:rPr lang="en-US" sz="1900" dirty="0">
                <a:latin typeface="Times New Roman" pitchFamily="18" charset="0"/>
                <a:cs typeface="Times New Roman" pitchFamily="18" charset="0"/>
              </a:rPr>
              <a:t>Required software reliability extent</a:t>
            </a:r>
          </a:p>
          <a:p>
            <a:pPr lvl="0" algn="just"/>
            <a:r>
              <a:rPr lang="en-US" sz="1900" dirty="0">
                <a:latin typeface="Times New Roman" pitchFamily="18" charset="0"/>
                <a:cs typeface="Times New Roman" pitchFamily="18" charset="0"/>
              </a:rPr>
              <a:t>Size of the application database</a:t>
            </a:r>
          </a:p>
          <a:p>
            <a:pPr lvl="0" algn="just"/>
            <a:r>
              <a:rPr lang="en-US" sz="1900" dirty="0">
                <a:latin typeface="Times New Roman" pitchFamily="18" charset="0"/>
                <a:cs typeface="Times New Roman" pitchFamily="18" charset="0"/>
              </a:rPr>
              <a:t>The complexity of the </a:t>
            </a:r>
            <a:r>
              <a:rPr lang="en-US" sz="1900" dirty="0" smtClean="0">
                <a:latin typeface="Times New Roman" pitchFamily="18" charset="0"/>
                <a:cs typeface="Times New Roman" pitchFamily="18" charset="0"/>
              </a:rPr>
              <a:t>product</a:t>
            </a:r>
          </a:p>
          <a:p>
            <a:pPr lvl="0" algn="just"/>
            <a:endParaRPr lang="en-US" sz="1900" dirty="0">
              <a:latin typeface="Times New Roman" pitchFamily="18" charset="0"/>
              <a:cs typeface="Times New Roman" pitchFamily="18" charset="0"/>
            </a:endParaRPr>
          </a:p>
          <a:p>
            <a:pPr marL="109728" indent="0" algn="just">
              <a:buNone/>
            </a:pPr>
            <a:r>
              <a:rPr lang="en-US" sz="1900" b="1" dirty="0" smtClean="0">
                <a:latin typeface="Times New Roman" pitchFamily="18" charset="0"/>
                <a:cs typeface="Times New Roman" pitchFamily="18" charset="0"/>
              </a:rPr>
              <a:t>Hardware </a:t>
            </a:r>
            <a:r>
              <a:rPr lang="en-US" sz="1900" b="1" dirty="0">
                <a:latin typeface="Times New Roman" pitchFamily="18" charset="0"/>
                <a:cs typeface="Times New Roman" pitchFamily="18" charset="0"/>
              </a:rPr>
              <a:t>attributes -</a:t>
            </a:r>
            <a:endParaRPr lang="en-US" sz="1900" dirty="0">
              <a:latin typeface="Times New Roman" pitchFamily="18" charset="0"/>
              <a:cs typeface="Times New Roman" pitchFamily="18" charset="0"/>
            </a:endParaRPr>
          </a:p>
          <a:p>
            <a:pPr lvl="0" algn="just"/>
            <a:r>
              <a:rPr lang="en-US" sz="1900" dirty="0">
                <a:latin typeface="Times New Roman" pitchFamily="18" charset="0"/>
                <a:cs typeface="Times New Roman" pitchFamily="18" charset="0"/>
              </a:rPr>
              <a:t>Run-time performance constraints</a:t>
            </a:r>
          </a:p>
          <a:p>
            <a:pPr lvl="0" algn="just"/>
            <a:r>
              <a:rPr lang="en-US" sz="1900" dirty="0">
                <a:latin typeface="Times New Roman" pitchFamily="18" charset="0"/>
                <a:cs typeface="Times New Roman" pitchFamily="18" charset="0"/>
              </a:rPr>
              <a:t>Memory constraints</a:t>
            </a:r>
          </a:p>
          <a:p>
            <a:pPr lvl="0" algn="just"/>
            <a:r>
              <a:rPr lang="en-US" sz="1900" dirty="0">
                <a:latin typeface="Times New Roman" pitchFamily="18" charset="0"/>
                <a:cs typeface="Times New Roman" pitchFamily="18" charset="0"/>
              </a:rPr>
              <a:t>The volatility of the virtual machine environment</a:t>
            </a:r>
          </a:p>
          <a:p>
            <a:pPr lvl="0" algn="just"/>
            <a:r>
              <a:rPr lang="en-US" sz="1900" dirty="0">
                <a:latin typeface="Times New Roman" pitchFamily="18" charset="0"/>
                <a:cs typeface="Times New Roman" pitchFamily="18" charset="0"/>
              </a:rPr>
              <a:t>Required turnabout </a:t>
            </a:r>
            <a:r>
              <a:rPr lang="en-US" sz="1900" dirty="0" smtClean="0">
                <a:latin typeface="Times New Roman" pitchFamily="18" charset="0"/>
                <a:cs typeface="Times New Roman" pitchFamily="18" charset="0"/>
              </a:rPr>
              <a:t>time</a:t>
            </a:r>
          </a:p>
          <a:p>
            <a:pPr lvl="0" algn="just"/>
            <a:endParaRPr lang="en-US" dirty="0">
              <a:latin typeface="Times New Roman" pitchFamily="18" charset="0"/>
              <a:cs typeface="Times New Roman" pitchFamily="18" charset="0"/>
            </a:endParaRP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642313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lgn="just">
              <a:buNone/>
            </a:pPr>
            <a:r>
              <a:rPr lang="en-US" sz="1800" b="1" dirty="0">
                <a:latin typeface="Times New Roman" pitchFamily="18" charset="0"/>
                <a:cs typeface="Times New Roman" pitchFamily="18" charset="0"/>
              </a:rPr>
              <a:t>Personnel attributes -</a:t>
            </a:r>
            <a:endParaRPr lang="en-US" sz="1800" dirty="0">
              <a:latin typeface="Times New Roman" pitchFamily="18" charset="0"/>
              <a:cs typeface="Times New Roman" pitchFamily="18" charset="0"/>
            </a:endParaRPr>
          </a:p>
          <a:p>
            <a:pPr lvl="0" algn="just"/>
            <a:r>
              <a:rPr lang="en-US" sz="1800" dirty="0">
                <a:latin typeface="Times New Roman" pitchFamily="18" charset="0"/>
                <a:cs typeface="Times New Roman" pitchFamily="18" charset="0"/>
              </a:rPr>
              <a:t>Analyst capability</a:t>
            </a:r>
          </a:p>
          <a:p>
            <a:pPr lvl="0" algn="just"/>
            <a:r>
              <a:rPr lang="en-US" sz="1800" dirty="0">
                <a:latin typeface="Times New Roman" pitchFamily="18" charset="0"/>
                <a:cs typeface="Times New Roman" pitchFamily="18" charset="0"/>
              </a:rPr>
              <a:t>Software engineering capability</a:t>
            </a:r>
          </a:p>
          <a:p>
            <a:pPr lvl="0" algn="just"/>
            <a:r>
              <a:rPr lang="en-US" sz="1800" dirty="0">
                <a:latin typeface="Times New Roman" pitchFamily="18" charset="0"/>
                <a:cs typeface="Times New Roman" pitchFamily="18" charset="0"/>
              </a:rPr>
              <a:t>Applications experience</a:t>
            </a:r>
          </a:p>
          <a:p>
            <a:pPr lvl="0" algn="just"/>
            <a:r>
              <a:rPr lang="en-US" sz="1800" dirty="0">
                <a:latin typeface="Times New Roman" pitchFamily="18" charset="0"/>
                <a:cs typeface="Times New Roman" pitchFamily="18" charset="0"/>
              </a:rPr>
              <a:t>Virtual machine experience</a:t>
            </a:r>
          </a:p>
          <a:p>
            <a:pPr lvl="0" algn="just"/>
            <a:r>
              <a:rPr lang="en-US" sz="1800" dirty="0">
                <a:latin typeface="Times New Roman" pitchFamily="18" charset="0"/>
                <a:cs typeface="Times New Roman" pitchFamily="18" charset="0"/>
              </a:rPr>
              <a:t>Programming language </a:t>
            </a:r>
            <a:r>
              <a:rPr lang="en-US" sz="1800" dirty="0" smtClean="0">
                <a:latin typeface="Times New Roman" pitchFamily="18" charset="0"/>
                <a:cs typeface="Times New Roman" pitchFamily="18" charset="0"/>
              </a:rPr>
              <a:t>experience</a:t>
            </a:r>
          </a:p>
          <a:p>
            <a:pPr lvl="0" algn="just"/>
            <a:endParaRPr lang="en-US" sz="1800" dirty="0">
              <a:latin typeface="Times New Roman" pitchFamily="18" charset="0"/>
              <a:cs typeface="Times New Roman" pitchFamily="18" charset="0"/>
            </a:endParaRPr>
          </a:p>
          <a:p>
            <a:pPr marL="109728" indent="0" algn="just">
              <a:buNone/>
            </a:pPr>
            <a:r>
              <a:rPr lang="en-US" sz="1800" b="1" dirty="0">
                <a:latin typeface="Times New Roman" pitchFamily="18" charset="0"/>
                <a:cs typeface="Times New Roman" pitchFamily="18" charset="0"/>
              </a:rPr>
              <a:t>Project attributes -</a:t>
            </a:r>
            <a:endParaRPr lang="en-US" sz="1800" dirty="0">
              <a:latin typeface="Times New Roman" pitchFamily="18" charset="0"/>
              <a:cs typeface="Times New Roman" pitchFamily="18" charset="0"/>
            </a:endParaRPr>
          </a:p>
          <a:p>
            <a:pPr lvl="0" algn="just"/>
            <a:r>
              <a:rPr lang="en-US" sz="1800" dirty="0">
                <a:latin typeface="Times New Roman" pitchFamily="18" charset="0"/>
                <a:cs typeface="Times New Roman" pitchFamily="18" charset="0"/>
              </a:rPr>
              <a:t>Use of software tools</a:t>
            </a:r>
          </a:p>
          <a:p>
            <a:pPr lvl="0" algn="just"/>
            <a:r>
              <a:rPr lang="en-US" sz="1800" dirty="0">
                <a:latin typeface="Times New Roman" pitchFamily="18" charset="0"/>
                <a:cs typeface="Times New Roman" pitchFamily="18" charset="0"/>
              </a:rPr>
              <a:t>Application of software engineering methods</a:t>
            </a:r>
          </a:p>
          <a:p>
            <a:pPr lvl="0" algn="just"/>
            <a:r>
              <a:rPr lang="en-US" sz="1800" dirty="0">
                <a:latin typeface="Times New Roman" pitchFamily="18" charset="0"/>
                <a:cs typeface="Times New Roman" pitchFamily="18" charset="0"/>
              </a:rPr>
              <a:t>Required development schedule</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9258599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stretch>
            <a:fillRect/>
          </a:stretch>
        </p:blipFill>
        <p:spPr>
          <a:xfrm>
            <a:off x="1447800" y="1481138"/>
            <a:ext cx="6400800" cy="4525962"/>
          </a:xfrm>
          <a:prstGeom prst="rect">
            <a:avLst/>
          </a:prstGeom>
        </p:spPr>
      </p:pic>
    </p:spTree>
    <p:extLst>
      <p:ext uri="{BB962C8B-B14F-4D97-AF65-F5344CB8AC3E}">
        <p14:creationId xmlns:p14="http://schemas.microsoft.com/office/powerpoint/2010/main" val="8658924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stretch>
            <a:fillRect/>
          </a:stretch>
        </p:blipFill>
        <p:spPr>
          <a:xfrm>
            <a:off x="762000" y="1481138"/>
            <a:ext cx="7848599" cy="4525962"/>
          </a:xfrm>
          <a:prstGeom prst="rect">
            <a:avLst/>
          </a:prstGeom>
        </p:spPr>
      </p:pic>
    </p:spTree>
    <p:extLst>
      <p:ext uri="{BB962C8B-B14F-4D97-AF65-F5344CB8AC3E}">
        <p14:creationId xmlns:p14="http://schemas.microsoft.com/office/powerpoint/2010/main" val="27422564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stretch>
            <a:fillRect/>
          </a:stretch>
        </p:blipFill>
        <p:spPr>
          <a:xfrm>
            <a:off x="457200" y="2057401"/>
            <a:ext cx="8229600" cy="2711970"/>
          </a:xfrm>
          <a:prstGeom prst="rect">
            <a:avLst/>
          </a:prstGeom>
        </p:spPr>
      </p:pic>
    </p:spTree>
    <p:extLst>
      <p:ext uri="{BB962C8B-B14F-4D97-AF65-F5344CB8AC3E}">
        <p14:creationId xmlns:p14="http://schemas.microsoft.com/office/powerpoint/2010/main" val="19808743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sz="1800" b="1" dirty="0">
                <a:latin typeface="Times New Roman" pitchFamily="18" charset="0"/>
                <a:cs typeface="Times New Roman" pitchFamily="18" charset="0"/>
              </a:rPr>
              <a:t>3. Detailed COCOMO Model</a:t>
            </a:r>
            <a:r>
              <a:rPr lang="en-US" sz="1800" b="1" dirty="0" smtClean="0">
                <a:latin typeface="Times New Roman" pitchFamily="18" charset="0"/>
                <a:cs typeface="Times New Roman" pitchFamily="18" charset="0"/>
              </a:rPr>
              <a:t>:</a:t>
            </a:r>
          </a:p>
          <a:p>
            <a:pPr algn="just"/>
            <a:endParaRPr lang="en-US" sz="1800" b="1"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Detailed </a:t>
            </a:r>
            <a:r>
              <a:rPr lang="en-US" sz="1800" dirty="0">
                <a:latin typeface="Times New Roman" pitchFamily="18" charset="0"/>
                <a:cs typeface="Times New Roman" pitchFamily="18" charset="0"/>
              </a:rPr>
              <a:t>COCOMO incorporates all qualities of the standard version with an assessment of the cost </a:t>
            </a:r>
            <a:r>
              <a:rPr lang="en-US" sz="1800" dirty="0" smtClean="0">
                <a:latin typeface="Times New Roman" pitchFamily="18" charset="0"/>
                <a:cs typeface="Times New Roman" pitchFamily="18" charset="0"/>
              </a:rPr>
              <a:t>drivers </a:t>
            </a:r>
            <a:r>
              <a:rPr lang="en-US" sz="1800" dirty="0">
                <a:latin typeface="Times New Roman" pitchFamily="18" charset="0"/>
                <a:cs typeface="Times New Roman" pitchFamily="18" charset="0"/>
              </a:rPr>
              <a:t>effect on each method of the software engineering process</a:t>
            </a:r>
            <a:r>
              <a:rPr lang="en-US" sz="1800" dirty="0" smtClean="0">
                <a:latin typeface="Times New Roman" pitchFamily="18" charset="0"/>
                <a:cs typeface="Times New Roman" pitchFamily="18" charset="0"/>
              </a:rPr>
              <a:t>.</a:t>
            </a: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The detailed model uses various effort multipliers for each cost driver property. </a:t>
            </a:r>
            <a:endParaRPr lang="en-US" sz="1800"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In </a:t>
            </a:r>
            <a:r>
              <a:rPr lang="en-US" sz="1800" dirty="0">
                <a:latin typeface="Times New Roman" pitchFamily="18" charset="0"/>
                <a:cs typeface="Times New Roman" pitchFamily="18" charset="0"/>
              </a:rPr>
              <a:t>detailed </a:t>
            </a:r>
            <a:r>
              <a:rPr lang="en-US" sz="1800" dirty="0" err="1">
                <a:latin typeface="Times New Roman" pitchFamily="18" charset="0"/>
                <a:cs typeface="Times New Roman" pitchFamily="18" charset="0"/>
              </a:rPr>
              <a:t>cocomo</a:t>
            </a:r>
            <a:r>
              <a:rPr lang="en-US" sz="1800" dirty="0">
                <a:latin typeface="Times New Roman" pitchFamily="18" charset="0"/>
                <a:cs typeface="Times New Roman" pitchFamily="18" charset="0"/>
              </a:rPr>
              <a:t>, the whole software is differentiated into multiple modules, and then we apply COCOMO in various modules to estimate effort and then sum the effort.</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860365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109728" indent="0">
              <a:buNone/>
            </a:pPr>
            <a:r>
              <a:rPr lang="en-US" sz="1800" dirty="0">
                <a:latin typeface="Times New Roman" pitchFamily="18" charset="0"/>
                <a:cs typeface="Times New Roman" pitchFamily="18" charset="0"/>
              </a:rPr>
              <a:t>The Six phases of detailed COCOMO are</a:t>
            </a: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a:p>
            <a:pPr lvl="0"/>
            <a:r>
              <a:rPr lang="en-US" sz="1800" dirty="0">
                <a:latin typeface="Times New Roman" pitchFamily="18" charset="0"/>
                <a:cs typeface="Times New Roman" pitchFamily="18" charset="0"/>
              </a:rPr>
              <a:t>Planning and </a:t>
            </a:r>
            <a:r>
              <a:rPr lang="en-US" sz="1800" dirty="0" smtClean="0">
                <a:latin typeface="Times New Roman" pitchFamily="18" charset="0"/>
                <a:cs typeface="Times New Roman" pitchFamily="18" charset="0"/>
              </a:rPr>
              <a:t>requirements</a:t>
            </a:r>
          </a:p>
          <a:p>
            <a:pPr lvl="0"/>
            <a:endParaRPr lang="en-US" sz="1800" dirty="0">
              <a:latin typeface="Times New Roman" pitchFamily="18" charset="0"/>
              <a:cs typeface="Times New Roman" pitchFamily="18" charset="0"/>
            </a:endParaRPr>
          </a:p>
          <a:p>
            <a:pPr lvl="0"/>
            <a:r>
              <a:rPr lang="en-US" sz="1800" dirty="0">
                <a:latin typeface="Times New Roman" pitchFamily="18" charset="0"/>
                <a:cs typeface="Times New Roman" pitchFamily="18" charset="0"/>
              </a:rPr>
              <a:t>System </a:t>
            </a:r>
            <a:r>
              <a:rPr lang="en-US" sz="1800" dirty="0" smtClean="0">
                <a:latin typeface="Times New Roman" pitchFamily="18" charset="0"/>
                <a:cs typeface="Times New Roman" pitchFamily="18" charset="0"/>
              </a:rPr>
              <a:t>structure</a:t>
            </a:r>
          </a:p>
          <a:p>
            <a:pPr lvl="0"/>
            <a:endParaRPr lang="en-US" sz="1800" dirty="0">
              <a:latin typeface="Times New Roman" pitchFamily="18" charset="0"/>
              <a:cs typeface="Times New Roman" pitchFamily="18" charset="0"/>
            </a:endParaRPr>
          </a:p>
          <a:p>
            <a:pPr lvl="0"/>
            <a:r>
              <a:rPr lang="en-US" sz="1800" dirty="0">
                <a:latin typeface="Times New Roman" pitchFamily="18" charset="0"/>
                <a:cs typeface="Times New Roman" pitchFamily="18" charset="0"/>
              </a:rPr>
              <a:t>Complete </a:t>
            </a:r>
            <a:r>
              <a:rPr lang="en-US" sz="1800" dirty="0" smtClean="0">
                <a:latin typeface="Times New Roman" pitchFamily="18" charset="0"/>
                <a:cs typeface="Times New Roman" pitchFamily="18" charset="0"/>
              </a:rPr>
              <a:t>structure</a:t>
            </a:r>
          </a:p>
          <a:p>
            <a:pPr lvl="0"/>
            <a:endParaRPr lang="en-US" sz="1800" dirty="0">
              <a:latin typeface="Times New Roman" pitchFamily="18" charset="0"/>
              <a:cs typeface="Times New Roman" pitchFamily="18" charset="0"/>
            </a:endParaRPr>
          </a:p>
          <a:p>
            <a:pPr lvl="0"/>
            <a:r>
              <a:rPr lang="en-US" sz="1800" dirty="0">
                <a:latin typeface="Times New Roman" pitchFamily="18" charset="0"/>
                <a:cs typeface="Times New Roman" pitchFamily="18" charset="0"/>
              </a:rPr>
              <a:t>Module code and </a:t>
            </a:r>
            <a:r>
              <a:rPr lang="en-US" sz="1800" dirty="0" smtClean="0">
                <a:latin typeface="Times New Roman" pitchFamily="18" charset="0"/>
                <a:cs typeface="Times New Roman" pitchFamily="18" charset="0"/>
              </a:rPr>
              <a:t>test</a:t>
            </a:r>
          </a:p>
          <a:p>
            <a:pPr lvl="0"/>
            <a:endParaRPr lang="en-US" sz="1800" dirty="0">
              <a:latin typeface="Times New Roman" pitchFamily="18" charset="0"/>
              <a:cs typeface="Times New Roman" pitchFamily="18" charset="0"/>
            </a:endParaRPr>
          </a:p>
          <a:p>
            <a:pPr lvl="0"/>
            <a:r>
              <a:rPr lang="en-US" sz="1800" dirty="0">
                <a:latin typeface="Times New Roman" pitchFamily="18" charset="0"/>
                <a:cs typeface="Times New Roman" pitchFamily="18" charset="0"/>
              </a:rPr>
              <a:t>Integration and </a:t>
            </a:r>
            <a:r>
              <a:rPr lang="en-US" sz="1800" dirty="0" smtClean="0">
                <a:latin typeface="Times New Roman" pitchFamily="18" charset="0"/>
                <a:cs typeface="Times New Roman" pitchFamily="18" charset="0"/>
              </a:rPr>
              <a:t>test</a:t>
            </a:r>
          </a:p>
          <a:p>
            <a:pPr lvl="0"/>
            <a:endParaRPr lang="en-US" sz="1800" dirty="0">
              <a:latin typeface="Times New Roman" pitchFamily="18" charset="0"/>
              <a:cs typeface="Times New Roman" pitchFamily="18" charset="0"/>
            </a:endParaRPr>
          </a:p>
          <a:p>
            <a:pPr lvl="0"/>
            <a:r>
              <a:rPr lang="en-US" sz="1800" dirty="0">
                <a:latin typeface="Times New Roman" pitchFamily="18" charset="0"/>
                <a:cs typeface="Times New Roman" pitchFamily="18" charset="0"/>
              </a:rPr>
              <a:t>Cost Constructive </a:t>
            </a:r>
            <a:r>
              <a:rPr lang="en-US" sz="1800" dirty="0" smtClean="0">
                <a:latin typeface="Times New Roman" pitchFamily="18" charset="0"/>
                <a:cs typeface="Times New Roman" pitchFamily="18" charset="0"/>
              </a:rPr>
              <a:t>model</a:t>
            </a:r>
          </a:p>
          <a:p>
            <a:pPr lvl="0"/>
            <a:endParaRPr lang="en-US" sz="1800" dirty="0" smtClean="0">
              <a:latin typeface="Times New Roman" pitchFamily="18" charset="0"/>
              <a:cs typeface="Times New Roman" pitchFamily="18" charset="0"/>
            </a:endParaRPr>
          </a:p>
          <a:p>
            <a:pPr marL="109728" lvl="0" indent="0" algn="just">
              <a:buNone/>
            </a:pPr>
            <a:r>
              <a:rPr lang="en-US" sz="1800" dirty="0">
                <a:latin typeface="Times New Roman" pitchFamily="18" charset="0"/>
                <a:cs typeface="Times New Roman" pitchFamily="18" charset="0"/>
              </a:rPr>
              <a:t>The effort is determined as a function of program estimate, and a set of cost drivers are given according to every phase of the software lifecycle.</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51421897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endParaRPr lang="en-US" sz="1800" b="1" dirty="0" smtClean="0">
              <a:latin typeface="Times New Roman" pitchFamily="18" charset="0"/>
              <a:cs typeface="Times New Roman" pitchFamily="18" charset="0"/>
            </a:endParaRPr>
          </a:p>
          <a:p>
            <a:pPr marL="109728" indent="0">
              <a:buNone/>
            </a:pPr>
            <a:endParaRPr lang="en-US" sz="1800" b="1" dirty="0">
              <a:latin typeface="Times New Roman" pitchFamily="18" charset="0"/>
              <a:cs typeface="Times New Roman" pitchFamily="18" charset="0"/>
            </a:endParaRPr>
          </a:p>
          <a:p>
            <a:pPr marL="109728" indent="0">
              <a:buNone/>
            </a:pPr>
            <a:r>
              <a:rPr lang="en-US" sz="1800" b="1" dirty="0" smtClean="0">
                <a:latin typeface="Times New Roman" pitchFamily="18" charset="0"/>
                <a:cs typeface="Times New Roman" pitchFamily="18" charset="0"/>
              </a:rPr>
              <a:t>Software </a:t>
            </a:r>
            <a:r>
              <a:rPr lang="en-US" sz="1800" b="1" dirty="0">
                <a:latin typeface="Times New Roman" pitchFamily="18" charset="0"/>
                <a:cs typeface="Times New Roman" pitchFamily="18" charset="0"/>
              </a:rPr>
              <a:t>Quality Management</a:t>
            </a:r>
            <a:r>
              <a:rPr lang="en-US" sz="1800" dirty="0">
                <a:latin typeface="Times New Roman" pitchFamily="18" charset="0"/>
                <a:cs typeface="Times New Roman" pitchFamily="18" charset="0"/>
              </a:rPr>
              <a:t> </a:t>
            </a:r>
          </a:p>
          <a:p>
            <a:pPr algn="just"/>
            <a:r>
              <a:rPr lang="en-US" sz="1800" dirty="0" smtClean="0">
                <a:latin typeface="Times New Roman" pitchFamily="18" charset="0"/>
                <a:cs typeface="Times New Roman" pitchFamily="18" charset="0"/>
              </a:rPr>
              <a:t>It is </a:t>
            </a:r>
            <a:r>
              <a:rPr lang="en-US" sz="1800" dirty="0">
                <a:latin typeface="Times New Roman" pitchFamily="18" charset="0"/>
                <a:cs typeface="Times New Roman" pitchFamily="18" charset="0"/>
              </a:rPr>
              <a:t>a term used to describe the management aspects of developing quality software. </a:t>
            </a:r>
            <a:endParaRPr lang="en-US" sz="1800"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SQM </a:t>
            </a:r>
            <a:r>
              <a:rPr lang="en-US" sz="1800" dirty="0">
                <a:latin typeface="Times New Roman" pitchFamily="18" charset="0"/>
                <a:cs typeface="Times New Roman" pitchFamily="18" charset="0"/>
              </a:rPr>
              <a:t>begins with an idea for a product and continues through the design, testing and launch phases</a:t>
            </a:r>
            <a:r>
              <a:rPr lang="en-US" sz="1800" dirty="0" smtClean="0">
                <a:latin typeface="Times New Roman" pitchFamily="18" charset="0"/>
                <a:cs typeface="Times New Roman" pitchFamily="18" charset="0"/>
              </a:rPr>
              <a:t>.</a:t>
            </a:r>
          </a:p>
          <a:p>
            <a:pPr algn="just"/>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A management process that is made up of a few different steps, SQM can be broken down most simply into three phases: </a:t>
            </a:r>
            <a:endParaRPr lang="en-US" sz="1800"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Quality </a:t>
            </a:r>
            <a:r>
              <a:rPr lang="en-US" sz="1800" dirty="0">
                <a:latin typeface="Times New Roman" pitchFamily="18" charset="0"/>
                <a:cs typeface="Times New Roman" pitchFamily="18" charset="0"/>
              </a:rPr>
              <a:t>planning, assurance and control.</a:t>
            </a:r>
          </a:p>
          <a:p>
            <a:endParaRPr lang="en-US" dirty="0"/>
          </a:p>
        </p:txBody>
      </p:sp>
      <p:sp>
        <p:nvSpPr>
          <p:cNvPr id="3" name="Title 2"/>
          <p:cNvSpPr>
            <a:spLocks noGrp="1"/>
          </p:cNvSpPr>
          <p:nvPr>
            <p:ph type="title"/>
          </p:nvPr>
        </p:nvSpPr>
        <p:spPr/>
        <p:txBody>
          <a:bodyPr>
            <a:normAutofit fontScale="90000"/>
          </a:bodyPr>
          <a:lstStyle/>
          <a:p>
            <a:pPr algn="ctr"/>
            <a:r>
              <a:rPr lang="en-US" sz="3100" dirty="0" smtClean="0">
                <a:effectLst/>
                <a:latin typeface="Times New Roman" pitchFamily="18" charset="0"/>
                <a:cs typeface="Times New Roman" pitchFamily="18" charset="0"/>
              </a:rPr>
              <a:t/>
            </a:r>
            <a:br>
              <a:rPr lang="en-US" sz="3100" dirty="0" smtClean="0">
                <a:effectLst/>
                <a:latin typeface="Times New Roman" pitchFamily="18" charset="0"/>
                <a:cs typeface="Times New Roman" pitchFamily="18" charset="0"/>
              </a:rPr>
            </a:br>
            <a:r>
              <a:rPr lang="en-US" sz="3100" dirty="0">
                <a:effectLst/>
                <a:latin typeface="Times New Roman" pitchFamily="18" charset="0"/>
                <a:cs typeface="Times New Roman" pitchFamily="18" charset="0"/>
              </a:rPr>
              <a:t/>
            </a:r>
            <a:br>
              <a:rPr lang="en-US" sz="3100" dirty="0">
                <a:effectLst/>
                <a:latin typeface="Times New Roman" pitchFamily="18" charset="0"/>
                <a:cs typeface="Times New Roman" pitchFamily="18" charset="0"/>
              </a:rPr>
            </a:br>
            <a:r>
              <a:rPr lang="en-US" sz="3100" dirty="0" smtClean="0">
                <a:effectLst/>
                <a:latin typeface="Times New Roman" pitchFamily="18" charset="0"/>
                <a:cs typeface="Times New Roman" pitchFamily="18" charset="0"/>
              </a:rPr>
              <a:t/>
            </a:r>
            <a:br>
              <a:rPr lang="en-US" sz="3100" dirty="0" smtClean="0">
                <a:effectLst/>
                <a:latin typeface="Times New Roman" pitchFamily="18" charset="0"/>
                <a:cs typeface="Times New Roman" pitchFamily="18" charset="0"/>
              </a:rPr>
            </a:br>
            <a:r>
              <a:rPr lang="en-US" sz="3100" dirty="0">
                <a:effectLst/>
                <a:latin typeface="Times New Roman" pitchFamily="18" charset="0"/>
                <a:cs typeface="Times New Roman" pitchFamily="18" charset="0"/>
              </a:rPr>
              <a:t/>
            </a:r>
            <a:br>
              <a:rPr lang="en-US" sz="3100" dirty="0">
                <a:effectLst/>
                <a:latin typeface="Times New Roman" pitchFamily="18" charset="0"/>
                <a:cs typeface="Times New Roman" pitchFamily="18" charset="0"/>
              </a:rPr>
            </a:br>
            <a:r>
              <a:rPr lang="en-US" sz="3100" dirty="0" smtClean="0">
                <a:effectLst/>
                <a:latin typeface="Times New Roman" pitchFamily="18" charset="0"/>
                <a:cs typeface="Times New Roman" pitchFamily="18" charset="0"/>
              </a:rPr>
              <a:t/>
            </a:r>
            <a:br>
              <a:rPr lang="en-US" sz="3100" dirty="0" smtClean="0">
                <a:effectLst/>
                <a:latin typeface="Times New Roman" pitchFamily="18" charset="0"/>
                <a:cs typeface="Times New Roman" pitchFamily="18" charset="0"/>
              </a:rPr>
            </a:br>
            <a:r>
              <a:rPr lang="en-US" sz="3100" dirty="0" smtClean="0">
                <a:effectLst/>
                <a:latin typeface="Times New Roman" pitchFamily="18" charset="0"/>
                <a:cs typeface="Times New Roman" pitchFamily="18" charset="0"/>
              </a:rPr>
              <a:t>Quality </a:t>
            </a:r>
            <a:r>
              <a:rPr lang="en-US" sz="3100" dirty="0">
                <a:effectLst/>
                <a:latin typeface="Times New Roman" pitchFamily="18" charset="0"/>
                <a:cs typeface="Times New Roman" pitchFamily="18" charset="0"/>
              </a:rPr>
              <a:t>Management</a:t>
            </a:r>
            <a:r>
              <a:rPr lang="en-US" dirty="0">
                <a:effectLst/>
              </a:rPr>
              <a:t/>
            </a:r>
            <a:br>
              <a:rPr lang="en-US" dirty="0">
                <a:effectLst/>
              </a:rPr>
            </a:br>
            <a:endParaRPr lang="en-US" dirty="0"/>
          </a:p>
        </p:txBody>
      </p:sp>
    </p:spTree>
    <p:extLst>
      <p:ext uri="{BB962C8B-B14F-4D97-AF65-F5344CB8AC3E}">
        <p14:creationId xmlns:p14="http://schemas.microsoft.com/office/powerpoint/2010/main" val="3397339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109728" indent="0" algn="just">
              <a:buNone/>
            </a:pPr>
            <a:r>
              <a:rPr lang="en-US" sz="1800" b="1" dirty="0">
                <a:latin typeface="Times New Roman" pitchFamily="18" charset="0"/>
                <a:cs typeface="Times New Roman" pitchFamily="18" charset="0"/>
              </a:rPr>
              <a:t>Quality Planning</a:t>
            </a:r>
          </a:p>
          <a:p>
            <a:pPr algn="just"/>
            <a:r>
              <a:rPr lang="en-US" sz="1800" dirty="0">
                <a:latin typeface="Times New Roman" pitchFamily="18" charset="0"/>
                <a:cs typeface="Times New Roman" pitchFamily="18" charset="0"/>
              </a:rPr>
              <a:t>Before software development begins, quality planning must take place. Quality planning involves the creation of goals and objectives for your software, as well as the creation of a strategic plan that will help you to successfully meet the objectives you lay out</a:t>
            </a:r>
            <a:r>
              <a:rPr lang="en-US" sz="1800" dirty="0" smtClean="0">
                <a:latin typeface="Times New Roman" pitchFamily="18" charset="0"/>
                <a:cs typeface="Times New Roman" pitchFamily="18" charset="0"/>
              </a:rPr>
              <a:t>.</a:t>
            </a:r>
          </a:p>
          <a:p>
            <a:pPr algn="just"/>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Quality planning is often considered the most important aspect of SQM, as it develops a strong blueprint for the rest of the process to follow </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leading to the best-possible end product</a:t>
            </a:r>
            <a:r>
              <a:rPr lang="en-US" sz="1800" dirty="0" smtClean="0">
                <a:latin typeface="Times New Roman" pitchFamily="18" charset="0"/>
                <a:cs typeface="Times New Roman" pitchFamily="18" charset="0"/>
              </a:rPr>
              <a:t>.</a:t>
            </a:r>
          </a:p>
          <a:p>
            <a:pPr marL="109728" indent="0" algn="just">
              <a:buNone/>
            </a:pPr>
            <a:r>
              <a:rPr lang="en-US" sz="1800" b="1" dirty="0" smtClean="0">
                <a:latin typeface="Times New Roman" pitchFamily="18" charset="0"/>
                <a:cs typeface="Times New Roman" pitchFamily="18" charset="0"/>
              </a:rPr>
              <a:t>Quality </a:t>
            </a:r>
            <a:r>
              <a:rPr lang="en-US" sz="1800" b="1" dirty="0">
                <a:latin typeface="Times New Roman" pitchFamily="18" charset="0"/>
                <a:cs typeface="Times New Roman" pitchFamily="18" charset="0"/>
              </a:rPr>
              <a:t>Assurance</a:t>
            </a:r>
          </a:p>
          <a:p>
            <a:pPr algn="just"/>
            <a:r>
              <a:rPr lang="en-US" sz="1800" dirty="0">
                <a:latin typeface="Times New Roman" pitchFamily="18" charset="0"/>
                <a:cs typeface="Times New Roman" pitchFamily="18" charset="0"/>
              </a:rPr>
              <a:t>The quality assurance phase of SQM involves the actual building of the software program. </a:t>
            </a:r>
            <a:endParaRPr lang="en-US" sz="1800"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With </a:t>
            </a:r>
            <a:r>
              <a:rPr lang="en-US" sz="1800" dirty="0">
                <a:latin typeface="Times New Roman" pitchFamily="18" charset="0"/>
                <a:cs typeface="Times New Roman" pitchFamily="18" charset="0"/>
              </a:rPr>
              <a:t>good SQM in place, product performance will be checked along the way to ensure that all standards are being followed. Audits may be performed and data will be collected throughout the entirety of the process.</a:t>
            </a:r>
          </a:p>
          <a:p>
            <a:pPr algn="just"/>
            <a:endParaRPr lang="en-US" sz="1800" dirty="0">
              <a:latin typeface="Times New Roman" pitchFamily="18" charset="0"/>
              <a:cs typeface="Times New Roman" pitchFamily="18" charset="0"/>
            </a:endParaRP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4360470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algn="just"/>
            <a:endParaRPr lang="en-US" sz="1900" dirty="0" smtClean="0">
              <a:latin typeface="Times New Roman" pitchFamily="18" charset="0"/>
              <a:cs typeface="Times New Roman" pitchFamily="18" charset="0"/>
            </a:endParaRPr>
          </a:p>
          <a:p>
            <a:pPr algn="just"/>
            <a:endParaRPr lang="en-US" sz="1900" dirty="0">
              <a:latin typeface="Times New Roman" pitchFamily="18" charset="0"/>
              <a:cs typeface="Times New Roman" pitchFamily="18" charset="0"/>
            </a:endParaRPr>
          </a:p>
          <a:p>
            <a:pPr algn="just"/>
            <a:r>
              <a:rPr lang="en-US" sz="1900" dirty="0" smtClean="0">
                <a:latin typeface="Times New Roman" pitchFamily="18" charset="0"/>
                <a:cs typeface="Times New Roman" pitchFamily="18" charset="0"/>
              </a:rPr>
              <a:t>For </a:t>
            </a:r>
            <a:r>
              <a:rPr lang="en-US" sz="1900" dirty="0">
                <a:latin typeface="Times New Roman" pitchFamily="18" charset="0"/>
                <a:cs typeface="Times New Roman" pitchFamily="18" charset="0"/>
              </a:rPr>
              <a:t>any new software project, it is necessary to know how much it will cost to develop and how much development time will it take. </a:t>
            </a:r>
            <a:endParaRPr lang="en-US" sz="1900" dirty="0" smtClean="0">
              <a:latin typeface="Times New Roman" pitchFamily="18" charset="0"/>
              <a:cs typeface="Times New Roman" pitchFamily="18" charset="0"/>
            </a:endParaRPr>
          </a:p>
          <a:p>
            <a:pPr algn="just"/>
            <a:endParaRPr lang="en-US" sz="1900" dirty="0">
              <a:latin typeface="Times New Roman" pitchFamily="18" charset="0"/>
              <a:cs typeface="Times New Roman" pitchFamily="18" charset="0"/>
            </a:endParaRPr>
          </a:p>
          <a:p>
            <a:pPr algn="just"/>
            <a:r>
              <a:rPr lang="en-US" sz="1900" dirty="0" smtClean="0">
                <a:latin typeface="Times New Roman" pitchFamily="18" charset="0"/>
                <a:cs typeface="Times New Roman" pitchFamily="18" charset="0"/>
              </a:rPr>
              <a:t>These </a:t>
            </a:r>
            <a:r>
              <a:rPr lang="en-US" sz="1900" dirty="0">
                <a:latin typeface="Times New Roman" pitchFamily="18" charset="0"/>
                <a:cs typeface="Times New Roman" pitchFamily="18" charset="0"/>
              </a:rPr>
              <a:t>estimates are needed before development is initiated, but how is this done? </a:t>
            </a:r>
            <a:endParaRPr lang="en-US" sz="1900" dirty="0" smtClean="0">
              <a:latin typeface="Times New Roman" pitchFamily="18" charset="0"/>
              <a:cs typeface="Times New Roman" pitchFamily="18" charset="0"/>
            </a:endParaRPr>
          </a:p>
          <a:p>
            <a:pPr algn="just"/>
            <a:endParaRPr lang="en-US" sz="1900" dirty="0">
              <a:latin typeface="Times New Roman" pitchFamily="18" charset="0"/>
              <a:cs typeface="Times New Roman" pitchFamily="18" charset="0"/>
            </a:endParaRPr>
          </a:p>
          <a:p>
            <a:pPr algn="just"/>
            <a:r>
              <a:rPr lang="en-US" sz="1900" dirty="0" smtClean="0">
                <a:latin typeface="Times New Roman" pitchFamily="18" charset="0"/>
                <a:cs typeface="Times New Roman" pitchFamily="18" charset="0"/>
              </a:rPr>
              <a:t>Several </a:t>
            </a:r>
            <a:r>
              <a:rPr lang="en-US" sz="1900" dirty="0">
                <a:latin typeface="Times New Roman" pitchFamily="18" charset="0"/>
                <a:cs typeface="Times New Roman" pitchFamily="18" charset="0"/>
              </a:rPr>
              <a:t>estimation procedures have been developed and are having the following attributes in common</a:t>
            </a:r>
            <a:r>
              <a:rPr lang="en-US" sz="1900" dirty="0" smtClean="0">
                <a:latin typeface="Times New Roman" pitchFamily="18" charset="0"/>
                <a:cs typeface="Times New Roman" pitchFamily="18" charset="0"/>
              </a:rPr>
              <a:t>.</a:t>
            </a:r>
          </a:p>
          <a:p>
            <a:pPr algn="just"/>
            <a:endParaRPr lang="en-US" sz="1900" dirty="0">
              <a:latin typeface="Times New Roman" pitchFamily="18" charset="0"/>
              <a:cs typeface="Times New Roman" pitchFamily="18" charset="0"/>
            </a:endParaRPr>
          </a:p>
          <a:p>
            <a:pPr lvl="0" algn="just"/>
            <a:r>
              <a:rPr lang="en-US" sz="1900" dirty="0">
                <a:latin typeface="Times New Roman" pitchFamily="18" charset="0"/>
                <a:cs typeface="Times New Roman" pitchFamily="18" charset="0"/>
              </a:rPr>
              <a:t>Project scope must be established in advanced</a:t>
            </a:r>
            <a:r>
              <a:rPr lang="en-US" sz="1900" dirty="0" smtClean="0">
                <a:latin typeface="Times New Roman" pitchFamily="18" charset="0"/>
                <a:cs typeface="Times New Roman" pitchFamily="18" charset="0"/>
              </a:rPr>
              <a:t>.</a:t>
            </a:r>
          </a:p>
          <a:p>
            <a:pPr lvl="0" algn="just"/>
            <a:endParaRPr lang="en-US" sz="1900" dirty="0">
              <a:latin typeface="Times New Roman" pitchFamily="18" charset="0"/>
              <a:cs typeface="Times New Roman" pitchFamily="18" charset="0"/>
            </a:endParaRPr>
          </a:p>
          <a:p>
            <a:pPr lvl="0" algn="just"/>
            <a:r>
              <a:rPr lang="en-US" sz="1900" dirty="0">
                <a:latin typeface="Times New Roman" pitchFamily="18" charset="0"/>
                <a:cs typeface="Times New Roman" pitchFamily="18" charset="0"/>
              </a:rPr>
              <a:t>Software metrics are used as a support from which evaluation is made</a:t>
            </a:r>
            <a:r>
              <a:rPr lang="en-US" sz="1900" dirty="0" smtClean="0">
                <a:latin typeface="Times New Roman" pitchFamily="18" charset="0"/>
                <a:cs typeface="Times New Roman" pitchFamily="18" charset="0"/>
              </a:rPr>
              <a:t>.</a:t>
            </a:r>
          </a:p>
          <a:p>
            <a:pPr lvl="0" algn="just"/>
            <a:endParaRPr lang="en-US" sz="1900" dirty="0">
              <a:latin typeface="Times New Roman" pitchFamily="18" charset="0"/>
              <a:cs typeface="Times New Roman" pitchFamily="18" charset="0"/>
            </a:endParaRPr>
          </a:p>
          <a:p>
            <a:pPr lvl="0" algn="just"/>
            <a:r>
              <a:rPr lang="en-US" sz="1900" dirty="0">
                <a:latin typeface="Times New Roman" pitchFamily="18" charset="0"/>
                <a:cs typeface="Times New Roman" pitchFamily="18" charset="0"/>
              </a:rPr>
              <a:t>The project is broken into small PCs which are estimated individually. </a:t>
            </a:r>
            <a:br>
              <a:rPr lang="en-US" sz="1900" dirty="0">
                <a:latin typeface="Times New Roman" pitchFamily="18" charset="0"/>
                <a:cs typeface="Times New Roman" pitchFamily="18" charset="0"/>
              </a:rPr>
            </a:br>
            <a:endParaRPr lang="en-US" sz="1900" dirty="0" smtClean="0">
              <a:latin typeface="Times New Roman" pitchFamily="18" charset="0"/>
              <a:cs typeface="Times New Roman" pitchFamily="18" charset="0"/>
            </a:endParaRPr>
          </a:p>
          <a:p>
            <a:pPr lvl="0" algn="just"/>
            <a:r>
              <a:rPr lang="en-US" sz="1900" dirty="0" smtClean="0">
                <a:latin typeface="Times New Roman" pitchFamily="18" charset="0"/>
                <a:cs typeface="Times New Roman" pitchFamily="18" charset="0"/>
              </a:rPr>
              <a:t>To </a:t>
            </a:r>
            <a:r>
              <a:rPr lang="en-US" sz="1900" dirty="0">
                <a:latin typeface="Times New Roman" pitchFamily="18" charset="0"/>
                <a:cs typeface="Times New Roman" pitchFamily="18" charset="0"/>
              </a:rPr>
              <a:t>achieve true cost &amp; schedule estimate, several option arise</a:t>
            </a:r>
            <a:r>
              <a:rPr lang="en-US" sz="1900" dirty="0" smtClean="0">
                <a:latin typeface="Times New Roman" pitchFamily="18" charset="0"/>
                <a:cs typeface="Times New Roman" pitchFamily="18" charset="0"/>
              </a:rPr>
              <a:t>.</a:t>
            </a:r>
          </a:p>
          <a:p>
            <a:pPr lvl="0" algn="just"/>
            <a:endParaRPr lang="en-US" sz="1900" dirty="0">
              <a:latin typeface="Times New Roman" pitchFamily="18" charset="0"/>
              <a:cs typeface="Times New Roman" pitchFamily="18" charset="0"/>
            </a:endParaRPr>
          </a:p>
          <a:p>
            <a:pPr lvl="0" algn="just"/>
            <a:r>
              <a:rPr lang="en-US" sz="1900" dirty="0">
                <a:latin typeface="Times New Roman" pitchFamily="18" charset="0"/>
                <a:cs typeface="Times New Roman" pitchFamily="18" charset="0"/>
              </a:rPr>
              <a:t>Delay estimation</a:t>
            </a:r>
          </a:p>
          <a:p>
            <a:endParaRPr lang="en-US" dirty="0"/>
          </a:p>
        </p:txBody>
      </p:sp>
      <p:sp>
        <p:nvSpPr>
          <p:cNvPr id="3" name="Title 2"/>
          <p:cNvSpPr>
            <a:spLocks noGrp="1"/>
          </p:cNvSpPr>
          <p:nvPr>
            <p:ph type="title"/>
          </p:nvPr>
        </p:nvSpPr>
        <p:spPr/>
        <p:txBody>
          <a:bodyPr>
            <a:normAutofit fontScale="90000"/>
          </a:bodyPr>
          <a:lstStyle/>
          <a:p>
            <a:pPr algn="ctr"/>
            <a:r>
              <a:rPr lang="en-US" sz="3100" dirty="0" smtClean="0">
                <a:effectLst/>
                <a:latin typeface="Times New Roman" pitchFamily="18" charset="0"/>
                <a:cs typeface="Times New Roman" pitchFamily="18" charset="0"/>
              </a:rPr>
              <a:t/>
            </a:r>
            <a:br>
              <a:rPr lang="en-US" sz="3100" dirty="0" smtClean="0">
                <a:effectLst/>
                <a:latin typeface="Times New Roman" pitchFamily="18" charset="0"/>
                <a:cs typeface="Times New Roman" pitchFamily="18" charset="0"/>
              </a:rPr>
            </a:br>
            <a:r>
              <a:rPr lang="en-US" sz="3100" dirty="0">
                <a:effectLst/>
                <a:latin typeface="Times New Roman" pitchFamily="18" charset="0"/>
                <a:cs typeface="Times New Roman" pitchFamily="18" charset="0"/>
              </a:rPr>
              <a:t/>
            </a:r>
            <a:br>
              <a:rPr lang="en-US" sz="3100" dirty="0">
                <a:effectLst/>
                <a:latin typeface="Times New Roman" pitchFamily="18" charset="0"/>
                <a:cs typeface="Times New Roman" pitchFamily="18" charset="0"/>
              </a:rPr>
            </a:br>
            <a:r>
              <a:rPr lang="en-US" sz="3100" dirty="0" smtClean="0">
                <a:effectLst/>
                <a:latin typeface="Times New Roman" pitchFamily="18" charset="0"/>
                <a:cs typeface="Times New Roman" pitchFamily="18" charset="0"/>
              </a:rPr>
              <a:t/>
            </a:r>
            <a:br>
              <a:rPr lang="en-US" sz="3100" dirty="0" smtClean="0">
                <a:effectLst/>
                <a:latin typeface="Times New Roman" pitchFamily="18" charset="0"/>
                <a:cs typeface="Times New Roman" pitchFamily="18" charset="0"/>
              </a:rPr>
            </a:br>
            <a:r>
              <a:rPr lang="en-US" sz="3100" dirty="0">
                <a:effectLst/>
                <a:latin typeface="Times New Roman" pitchFamily="18" charset="0"/>
                <a:cs typeface="Times New Roman" pitchFamily="18" charset="0"/>
              </a:rPr>
              <a:t/>
            </a:r>
            <a:br>
              <a:rPr lang="en-US" sz="3100" dirty="0">
                <a:effectLst/>
                <a:latin typeface="Times New Roman" pitchFamily="18" charset="0"/>
                <a:cs typeface="Times New Roman" pitchFamily="18" charset="0"/>
              </a:rPr>
            </a:br>
            <a:r>
              <a:rPr lang="en-US" sz="3100" dirty="0" smtClean="0">
                <a:effectLst/>
                <a:latin typeface="Times New Roman" pitchFamily="18" charset="0"/>
                <a:cs typeface="Times New Roman" pitchFamily="18" charset="0"/>
              </a:rPr>
              <a:t/>
            </a:r>
            <a:br>
              <a:rPr lang="en-US" sz="3100" dirty="0" smtClean="0">
                <a:effectLst/>
                <a:latin typeface="Times New Roman" pitchFamily="18" charset="0"/>
                <a:cs typeface="Times New Roman" pitchFamily="18" charset="0"/>
              </a:rPr>
            </a:br>
            <a:r>
              <a:rPr lang="en-US" sz="3100" dirty="0" smtClean="0">
                <a:effectLst/>
                <a:latin typeface="Times New Roman" pitchFamily="18" charset="0"/>
                <a:cs typeface="Times New Roman" pitchFamily="18" charset="0"/>
              </a:rPr>
              <a:t>Software </a:t>
            </a:r>
            <a:r>
              <a:rPr lang="en-US" sz="3100" dirty="0">
                <a:effectLst/>
                <a:latin typeface="Times New Roman" pitchFamily="18" charset="0"/>
                <a:cs typeface="Times New Roman" pitchFamily="18" charset="0"/>
              </a:rPr>
              <a:t>Cost Estimation</a:t>
            </a:r>
            <a:r>
              <a:rPr lang="en-US" dirty="0">
                <a:effectLst/>
              </a:rPr>
              <a:t/>
            </a:r>
            <a:br>
              <a:rPr lang="en-US" dirty="0">
                <a:effectLst/>
              </a:rPr>
            </a:br>
            <a:endParaRPr lang="en-US" dirty="0"/>
          </a:p>
        </p:txBody>
      </p:sp>
    </p:spTree>
    <p:extLst>
      <p:ext uri="{BB962C8B-B14F-4D97-AF65-F5344CB8AC3E}">
        <p14:creationId xmlns:p14="http://schemas.microsoft.com/office/powerpoint/2010/main" val="44836906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sz="1800" b="1" dirty="0">
                <a:latin typeface="Times New Roman" pitchFamily="18" charset="0"/>
                <a:cs typeface="Times New Roman" pitchFamily="18" charset="0"/>
              </a:rPr>
              <a:t>Quality Control</a:t>
            </a:r>
          </a:p>
          <a:p>
            <a:pPr algn="just"/>
            <a:r>
              <a:rPr lang="en-US" sz="1800" dirty="0">
                <a:latin typeface="Times New Roman" pitchFamily="18" charset="0"/>
                <a:cs typeface="Times New Roman" pitchFamily="18" charset="0"/>
              </a:rPr>
              <a:t>The step of SQM where testing finally comes into play, quality control is in place to discover bugs, evaluate functionality and more</a:t>
            </a:r>
            <a:r>
              <a:rPr lang="en-US" sz="1800" dirty="0" smtClean="0">
                <a:latin typeface="Times New Roman" pitchFamily="18" charset="0"/>
                <a:cs typeface="Times New Roman" pitchFamily="18" charset="0"/>
              </a:rPr>
              <a:t>.</a:t>
            </a: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Depending on the results of the quality control phase, you may need to go back to development to iron out kinks and make some small final adjustments. </a:t>
            </a:r>
            <a:endParaRPr lang="en-US" sz="1800"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Having </a:t>
            </a:r>
            <a:r>
              <a:rPr lang="en-US" sz="1800" dirty="0">
                <a:latin typeface="Times New Roman" pitchFamily="18" charset="0"/>
                <a:cs typeface="Times New Roman" pitchFamily="18" charset="0"/>
              </a:rPr>
              <a:t>a software quality management plan in place can guarantee that all industry standards are being followed and that your end-user will receive a well-developed, high quality product.</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85205743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lgn="just">
              <a:buNone/>
            </a:pPr>
            <a:r>
              <a:rPr lang="en-US" sz="1800" b="1" dirty="0" smtClean="0">
                <a:latin typeface="Times New Roman" pitchFamily="18" charset="0"/>
                <a:cs typeface="Times New Roman" pitchFamily="18" charset="0"/>
              </a:rPr>
              <a:t>Quality</a:t>
            </a:r>
            <a:r>
              <a:rPr lang="en-US" sz="1800" b="1" dirty="0">
                <a:latin typeface="Times New Roman" pitchFamily="18" charset="0"/>
                <a:cs typeface="Times New Roman" pitchFamily="18" charset="0"/>
              </a:rPr>
              <a:t>:</a:t>
            </a:r>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Quality defines to any measurable characteristics such as correctness, maintainability, portability, testability, usability, reliability, efficiency, integrity, reusability, and interoperability.</a:t>
            </a:r>
          </a:p>
          <a:p>
            <a:endParaRPr lang="en-US" dirty="0"/>
          </a:p>
        </p:txBody>
      </p:sp>
      <p:sp>
        <p:nvSpPr>
          <p:cNvPr id="3" name="Title 2"/>
          <p:cNvSpPr>
            <a:spLocks noGrp="1"/>
          </p:cNvSpPr>
          <p:nvPr>
            <p:ph type="title"/>
          </p:nvPr>
        </p:nvSpPr>
        <p:spPr/>
        <p:txBody>
          <a:bodyPr>
            <a:normAutofit fontScale="90000"/>
          </a:bodyPr>
          <a:lstStyle/>
          <a:p>
            <a:pPr algn="ctr"/>
            <a:r>
              <a:rPr lang="en-US" sz="3100" dirty="0" smtClean="0">
                <a:effectLst/>
                <a:latin typeface="Times New Roman" pitchFamily="18" charset="0"/>
                <a:cs typeface="Times New Roman" pitchFamily="18" charset="0"/>
              </a:rPr>
              <a:t/>
            </a:r>
            <a:br>
              <a:rPr lang="en-US" sz="3100" dirty="0" smtClean="0">
                <a:effectLst/>
                <a:latin typeface="Times New Roman" pitchFamily="18" charset="0"/>
                <a:cs typeface="Times New Roman" pitchFamily="18" charset="0"/>
              </a:rPr>
            </a:br>
            <a:r>
              <a:rPr lang="en-US" sz="3100" dirty="0">
                <a:effectLst/>
                <a:latin typeface="Times New Roman" pitchFamily="18" charset="0"/>
                <a:cs typeface="Times New Roman" pitchFamily="18" charset="0"/>
              </a:rPr>
              <a:t/>
            </a:r>
            <a:br>
              <a:rPr lang="en-US" sz="3100" dirty="0">
                <a:effectLst/>
                <a:latin typeface="Times New Roman" pitchFamily="18" charset="0"/>
                <a:cs typeface="Times New Roman" pitchFamily="18" charset="0"/>
              </a:rPr>
            </a:br>
            <a:r>
              <a:rPr lang="en-US" sz="3100" dirty="0" smtClean="0">
                <a:effectLst/>
                <a:latin typeface="Times New Roman" pitchFamily="18" charset="0"/>
                <a:cs typeface="Times New Roman" pitchFamily="18" charset="0"/>
              </a:rPr>
              <a:t/>
            </a:r>
            <a:br>
              <a:rPr lang="en-US" sz="3100" dirty="0" smtClean="0">
                <a:effectLst/>
                <a:latin typeface="Times New Roman" pitchFamily="18" charset="0"/>
                <a:cs typeface="Times New Roman" pitchFamily="18" charset="0"/>
              </a:rPr>
            </a:br>
            <a:r>
              <a:rPr lang="en-US" sz="3100" dirty="0">
                <a:effectLst/>
                <a:latin typeface="Times New Roman" pitchFamily="18" charset="0"/>
                <a:cs typeface="Times New Roman" pitchFamily="18" charset="0"/>
              </a:rPr>
              <a:t/>
            </a:r>
            <a:br>
              <a:rPr lang="en-US" sz="3100" dirty="0">
                <a:effectLst/>
                <a:latin typeface="Times New Roman" pitchFamily="18" charset="0"/>
                <a:cs typeface="Times New Roman" pitchFamily="18" charset="0"/>
              </a:rPr>
            </a:br>
            <a:r>
              <a:rPr lang="en-US" sz="3100" dirty="0" smtClean="0">
                <a:effectLst/>
                <a:latin typeface="Times New Roman" pitchFamily="18" charset="0"/>
                <a:cs typeface="Times New Roman" pitchFamily="18" charset="0"/>
              </a:rPr>
              <a:t/>
            </a:r>
            <a:br>
              <a:rPr lang="en-US" sz="3100" dirty="0" smtClean="0">
                <a:effectLst/>
                <a:latin typeface="Times New Roman" pitchFamily="18" charset="0"/>
                <a:cs typeface="Times New Roman" pitchFamily="18" charset="0"/>
              </a:rPr>
            </a:br>
            <a:r>
              <a:rPr lang="en-US" sz="3100" dirty="0" smtClean="0">
                <a:effectLst/>
                <a:latin typeface="Times New Roman" pitchFamily="18" charset="0"/>
                <a:cs typeface="Times New Roman" pitchFamily="18" charset="0"/>
              </a:rPr>
              <a:t>Quality </a:t>
            </a:r>
            <a:r>
              <a:rPr lang="en-US" sz="3100" dirty="0">
                <a:effectLst/>
                <a:latin typeface="Times New Roman" pitchFamily="18" charset="0"/>
                <a:cs typeface="Times New Roman" pitchFamily="18" charset="0"/>
              </a:rPr>
              <a:t>Concepts</a:t>
            </a:r>
            <a:r>
              <a:rPr lang="en-US" dirty="0">
                <a:effectLst/>
              </a:rPr>
              <a:t/>
            </a:r>
            <a:br>
              <a:rPr lang="en-US" dirty="0">
                <a:effectLst/>
              </a:rPr>
            </a:br>
            <a:endParaRPr lang="en-US" dirty="0"/>
          </a:p>
        </p:txBody>
      </p:sp>
      <p:pic>
        <p:nvPicPr>
          <p:cNvPr id="4" name="Picture 3"/>
          <p:cNvPicPr/>
          <p:nvPr/>
        </p:nvPicPr>
        <p:blipFill>
          <a:blip r:embed="rId2"/>
          <a:stretch>
            <a:fillRect/>
          </a:stretch>
        </p:blipFill>
        <p:spPr>
          <a:xfrm>
            <a:off x="1667219" y="2971800"/>
            <a:ext cx="5943600" cy="2971800"/>
          </a:xfrm>
          <a:prstGeom prst="rect">
            <a:avLst/>
          </a:prstGeom>
        </p:spPr>
      </p:pic>
    </p:spTree>
    <p:extLst>
      <p:ext uri="{BB962C8B-B14F-4D97-AF65-F5344CB8AC3E}">
        <p14:creationId xmlns:p14="http://schemas.microsoft.com/office/powerpoint/2010/main" val="303974576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lgn="just">
              <a:buNone/>
            </a:pPr>
            <a:r>
              <a:rPr lang="en-US" sz="1800" b="1" dirty="0">
                <a:latin typeface="Times New Roman" pitchFamily="18" charset="0"/>
                <a:cs typeface="Times New Roman" pitchFamily="18" charset="0"/>
              </a:rPr>
              <a:t>Quality of Design:</a:t>
            </a:r>
            <a:r>
              <a:rPr lang="en-US" sz="1800" dirty="0">
                <a:latin typeface="Times New Roman" pitchFamily="18" charset="0"/>
                <a:cs typeface="Times New Roman" pitchFamily="18" charset="0"/>
              </a:rPr>
              <a:t> </a:t>
            </a:r>
          </a:p>
          <a:p>
            <a:pPr algn="just"/>
            <a:r>
              <a:rPr lang="en-US" sz="1800" dirty="0" smtClean="0">
                <a:latin typeface="Times New Roman" pitchFamily="18" charset="0"/>
                <a:cs typeface="Times New Roman" pitchFamily="18" charset="0"/>
              </a:rPr>
              <a:t>Quality </a:t>
            </a:r>
            <a:r>
              <a:rPr lang="en-US" sz="1800" dirty="0">
                <a:latin typeface="Times New Roman" pitchFamily="18" charset="0"/>
                <a:cs typeface="Times New Roman" pitchFamily="18" charset="0"/>
              </a:rPr>
              <a:t>of Design refers to the characteristics that designers specify for an item</a:t>
            </a:r>
            <a:r>
              <a:rPr lang="en-US" sz="1800" dirty="0" smtClean="0">
                <a:latin typeface="Times New Roman" pitchFamily="18" charset="0"/>
                <a:cs typeface="Times New Roman" pitchFamily="18" charset="0"/>
              </a:rPr>
              <a:t>.</a:t>
            </a: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The grade of materials, tolerances, and performance specifications that all contribute to the quality of design</a:t>
            </a:r>
            <a:r>
              <a:rPr lang="en-US" sz="1800" dirty="0" smtClean="0">
                <a:latin typeface="Times New Roman" pitchFamily="18" charset="0"/>
                <a:cs typeface="Times New Roman" pitchFamily="18" charset="0"/>
              </a:rPr>
              <a:t>.</a:t>
            </a:r>
          </a:p>
          <a:p>
            <a:pPr algn="just"/>
            <a:endParaRPr lang="en-US" sz="1800" dirty="0">
              <a:latin typeface="Times New Roman" pitchFamily="18" charset="0"/>
              <a:cs typeface="Times New Roman" pitchFamily="18" charset="0"/>
            </a:endParaRPr>
          </a:p>
          <a:p>
            <a:pPr marL="109728" indent="0" algn="just">
              <a:buNone/>
            </a:pPr>
            <a:r>
              <a:rPr lang="en-US" sz="1800" b="1" dirty="0">
                <a:latin typeface="Times New Roman" pitchFamily="18" charset="0"/>
                <a:cs typeface="Times New Roman" pitchFamily="18" charset="0"/>
              </a:rPr>
              <a:t>Quality of conformance</a:t>
            </a:r>
            <a:r>
              <a:rPr lang="en-US" sz="1800" b="1" dirty="0" smtClean="0">
                <a:latin typeface="Times New Roman" pitchFamily="18" charset="0"/>
                <a:cs typeface="Times New Roman" pitchFamily="18" charset="0"/>
              </a:rPr>
              <a:t>:</a:t>
            </a:r>
          </a:p>
          <a:p>
            <a:pPr algn="just"/>
            <a:r>
              <a:rPr lang="en-US" sz="1800" dirty="0" smtClean="0">
                <a:latin typeface="Times New Roman" pitchFamily="18" charset="0"/>
                <a:cs typeface="Times New Roman" pitchFamily="18" charset="0"/>
              </a:rPr>
              <a:t>Quality </a:t>
            </a:r>
            <a:r>
              <a:rPr lang="en-US" sz="1800" dirty="0">
                <a:latin typeface="Times New Roman" pitchFamily="18" charset="0"/>
                <a:cs typeface="Times New Roman" pitchFamily="18" charset="0"/>
              </a:rPr>
              <a:t>of conformance is the degree to which the design specifications are followed during manufacturing</a:t>
            </a:r>
            <a:r>
              <a:rPr lang="en-US" sz="1800" dirty="0" smtClean="0">
                <a:latin typeface="Times New Roman" pitchFamily="18" charset="0"/>
                <a:cs typeface="Times New Roman" pitchFamily="18" charset="0"/>
              </a:rPr>
              <a:t>.</a:t>
            </a: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Greater the degree of conformance, the higher is the level of quality of conformance.</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54319942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1800" b="1" dirty="0">
                <a:latin typeface="Times New Roman" pitchFamily="18" charset="0"/>
                <a:cs typeface="Times New Roman" pitchFamily="18" charset="0"/>
              </a:rPr>
              <a:t>Software Quality:</a:t>
            </a:r>
            <a:r>
              <a:rPr lang="en-US" sz="1800" dirty="0">
                <a:latin typeface="Times New Roman" pitchFamily="18" charset="0"/>
                <a:cs typeface="Times New Roman" pitchFamily="18" charset="0"/>
              </a:rPr>
              <a:t> Software Quality is defined as the conformance to explicitly state functional and performance requirements, explicitly documented development standards, and inherent characteristics that are expected of all professionally developed software</a:t>
            </a:r>
            <a:r>
              <a:rPr lang="en-US" sz="1800" dirty="0" smtClean="0">
                <a:latin typeface="Times New Roman" pitchFamily="18" charset="0"/>
                <a:cs typeface="Times New Roman" pitchFamily="18" charset="0"/>
              </a:rPr>
              <a:t>.</a:t>
            </a:r>
          </a:p>
          <a:p>
            <a:pPr algn="just"/>
            <a:endParaRPr lang="en-US" sz="1800" dirty="0">
              <a:latin typeface="Times New Roman" pitchFamily="18" charset="0"/>
              <a:cs typeface="Times New Roman" pitchFamily="18" charset="0"/>
            </a:endParaRPr>
          </a:p>
          <a:p>
            <a:pPr algn="just"/>
            <a:r>
              <a:rPr lang="en-US" sz="1800" b="1" dirty="0">
                <a:latin typeface="Times New Roman" pitchFamily="18" charset="0"/>
                <a:cs typeface="Times New Roman" pitchFamily="18" charset="0"/>
              </a:rPr>
              <a:t>Quality Control:</a:t>
            </a:r>
            <a:r>
              <a:rPr lang="en-US" sz="1800" dirty="0">
                <a:latin typeface="Times New Roman" pitchFamily="18" charset="0"/>
                <a:cs typeface="Times New Roman" pitchFamily="18" charset="0"/>
              </a:rPr>
              <a:t> Quality Control involves a series of inspections, reviews, and tests used throughout the software process to ensure each work product meets the requirements place upon it. Quality control includes a feedback loop to the process that created the work product</a:t>
            </a:r>
            <a:r>
              <a:rPr lang="en-US" sz="1800" dirty="0" smtClean="0">
                <a:latin typeface="Times New Roman" pitchFamily="18" charset="0"/>
                <a:cs typeface="Times New Roman" pitchFamily="18" charset="0"/>
              </a:rPr>
              <a:t>.</a:t>
            </a:r>
          </a:p>
          <a:p>
            <a:pPr algn="just"/>
            <a:endParaRPr lang="en-US" sz="1800" dirty="0">
              <a:latin typeface="Times New Roman" pitchFamily="18" charset="0"/>
              <a:cs typeface="Times New Roman" pitchFamily="18" charset="0"/>
            </a:endParaRPr>
          </a:p>
          <a:p>
            <a:pPr algn="just"/>
            <a:r>
              <a:rPr lang="en-US" sz="1800" b="1" dirty="0">
                <a:latin typeface="Times New Roman" pitchFamily="18" charset="0"/>
                <a:cs typeface="Times New Roman" pitchFamily="18" charset="0"/>
              </a:rPr>
              <a:t>Quality Assurance:</a:t>
            </a:r>
            <a:r>
              <a:rPr lang="en-US" sz="1800" dirty="0">
                <a:latin typeface="Times New Roman" pitchFamily="18" charset="0"/>
                <a:cs typeface="Times New Roman" pitchFamily="18" charset="0"/>
              </a:rPr>
              <a:t> Quality Assurance is the preventive set of activities that provide greater confidence that the project will be completed successfully.</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77799480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1800" b="1" dirty="0">
                <a:latin typeface="Times New Roman" pitchFamily="18" charset="0"/>
                <a:cs typeface="Times New Roman" pitchFamily="18" charset="0"/>
              </a:rPr>
              <a:t>Quality Assurance</a:t>
            </a:r>
            <a:r>
              <a:rPr lang="en-US" sz="1800" dirty="0">
                <a:latin typeface="Times New Roman" pitchFamily="18" charset="0"/>
                <a:cs typeface="Times New Roman" pitchFamily="18" charset="0"/>
              </a:rPr>
              <a:t> focuses on how the engineering and management activity will be </a:t>
            </a:r>
            <a:r>
              <a:rPr lang="en-US" sz="1800" dirty="0" smtClean="0">
                <a:latin typeface="Times New Roman" pitchFamily="18" charset="0"/>
                <a:cs typeface="Times New Roman" pitchFamily="18" charset="0"/>
              </a:rPr>
              <a:t>done</a:t>
            </a:r>
          </a:p>
          <a:p>
            <a:pPr algn="just"/>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As anyone is interested in the quality of the final product, it should be assured that we are building the right product</a:t>
            </a:r>
            <a:r>
              <a:rPr lang="en-US" sz="1800" dirty="0" smtClean="0">
                <a:latin typeface="Times New Roman" pitchFamily="18" charset="0"/>
                <a:cs typeface="Times New Roman" pitchFamily="18" charset="0"/>
              </a:rPr>
              <a:t>.</a:t>
            </a:r>
          </a:p>
          <a:p>
            <a:pPr algn="just"/>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It can be assured only when we do inspection &amp; review of intermediate products, if there are any bugs, then it is debugged. This quality can be enhanced</a:t>
            </a:r>
            <a:r>
              <a:rPr lang="en-US" sz="1800" dirty="0" smtClean="0">
                <a:latin typeface="Times New Roman" pitchFamily="18" charset="0"/>
                <a:cs typeface="Times New Roman" pitchFamily="18" charset="0"/>
              </a:rPr>
              <a:t>.</a:t>
            </a:r>
          </a:p>
          <a:p>
            <a:pPr algn="just"/>
            <a:endParaRPr lang="en-US" sz="1800" b="1" dirty="0">
              <a:latin typeface="Times New Roman" pitchFamily="18" charset="0"/>
              <a:cs typeface="Times New Roman" pitchFamily="18" charset="0"/>
            </a:endParaRPr>
          </a:p>
          <a:p>
            <a:pPr marL="109728" indent="0" algn="just">
              <a:buNone/>
            </a:pPr>
            <a:r>
              <a:rPr lang="en-US" sz="1800" b="1" dirty="0">
                <a:latin typeface="Times New Roman" pitchFamily="18" charset="0"/>
                <a:cs typeface="Times New Roman" pitchFamily="18" charset="0"/>
              </a:rPr>
              <a:t>Importance of </a:t>
            </a:r>
            <a:r>
              <a:rPr lang="en-US" sz="1800" b="1" dirty="0" smtClean="0">
                <a:latin typeface="Times New Roman" pitchFamily="18" charset="0"/>
                <a:cs typeface="Times New Roman" pitchFamily="18" charset="0"/>
              </a:rPr>
              <a:t>Quality</a:t>
            </a:r>
          </a:p>
          <a:p>
            <a:pPr algn="just"/>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We would expect the quality to be a concern of all producers of goods and services. However, the distinctive characteristics of software and in particular its intangibility and complexity, make special demands.</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67486393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pPr algn="just"/>
            <a:r>
              <a:rPr lang="en-US" sz="2600" b="1" dirty="0">
                <a:latin typeface="Times New Roman" pitchFamily="18" charset="0"/>
                <a:cs typeface="Times New Roman" pitchFamily="18" charset="0"/>
              </a:rPr>
              <a:t>Increasing criticality of software:</a:t>
            </a:r>
            <a:r>
              <a:rPr lang="en-US" sz="2600" dirty="0">
                <a:latin typeface="Times New Roman" pitchFamily="18" charset="0"/>
                <a:cs typeface="Times New Roman" pitchFamily="18" charset="0"/>
              </a:rPr>
              <a:t> The final customer or user is naturally concerned about the general quality of software, especially its reliability. This is increasing in the case as organizations become more dependent on their computer systems and software is used more and more in safety-critical areas. For example, to control aircraft</a:t>
            </a:r>
            <a:r>
              <a:rPr lang="en-US" sz="2600" dirty="0" smtClean="0">
                <a:latin typeface="Times New Roman" pitchFamily="18" charset="0"/>
                <a:cs typeface="Times New Roman" pitchFamily="18" charset="0"/>
              </a:rPr>
              <a:t>.</a:t>
            </a:r>
          </a:p>
          <a:p>
            <a:pPr algn="just"/>
            <a:endParaRPr lang="en-US" sz="2600" dirty="0">
              <a:latin typeface="Times New Roman" pitchFamily="18" charset="0"/>
              <a:cs typeface="Times New Roman" pitchFamily="18" charset="0"/>
            </a:endParaRPr>
          </a:p>
          <a:p>
            <a:pPr algn="just"/>
            <a:r>
              <a:rPr lang="en-US" sz="2600" b="1" dirty="0">
                <a:latin typeface="Times New Roman" pitchFamily="18" charset="0"/>
                <a:cs typeface="Times New Roman" pitchFamily="18" charset="0"/>
              </a:rPr>
              <a:t>The intangibility of software:</a:t>
            </a:r>
            <a:r>
              <a:rPr lang="en-US" sz="2600" dirty="0">
                <a:latin typeface="Times New Roman" pitchFamily="18" charset="0"/>
                <a:cs typeface="Times New Roman" pitchFamily="18" charset="0"/>
              </a:rPr>
              <a:t> This makes it challenging to know that a particular task in a project has been completed satisfactorily. The results of these tasks can be made tangible by demanding that the developers produce 'deliverables' that can be examined for quality</a:t>
            </a:r>
            <a:r>
              <a:rPr lang="en-US" sz="2600" dirty="0" smtClean="0">
                <a:latin typeface="Times New Roman" pitchFamily="18" charset="0"/>
                <a:cs typeface="Times New Roman" pitchFamily="18" charset="0"/>
              </a:rPr>
              <a:t>.</a:t>
            </a:r>
          </a:p>
          <a:p>
            <a:pPr algn="just"/>
            <a:endParaRPr lang="en-US" sz="2600" dirty="0">
              <a:latin typeface="Times New Roman" pitchFamily="18" charset="0"/>
              <a:cs typeface="Times New Roman" pitchFamily="18" charset="0"/>
            </a:endParaRPr>
          </a:p>
          <a:p>
            <a:pPr algn="just"/>
            <a:r>
              <a:rPr lang="en-US" sz="2600" b="1" dirty="0">
                <a:latin typeface="Times New Roman" pitchFamily="18" charset="0"/>
                <a:cs typeface="Times New Roman" pitchFamily="18" charset="0"/>
              </a:rPr>
              <a:t>Accumulating errors during software development:</a:t>
            </a:r>
            <a:r>
              <a:rPr lang="en-US" sz="2600" dirty="0">
                <a:latin typeface="Times New Roman" pitchFamily="18" charset="0"/>
                <a:cs typeface="Times New Roman" pitchFamily="18" charset="0"/>
              </a:rPr>
              <a:t> As computer system development is made up of several steps where the output from one level is input to the next, the errors in the earlier ?deliverables? will be added to those in the later stages leading to accumulated determinable effects. In general the later in a project that an error is found, the more expensive it will be to fix. In addition, because the number of errors in the system is unknown, the debugging phases of a project are particularly challenging to control.</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412017669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algn="just"/>
            <a:endParaRPr lang="en-US" sz="1800" dirty="0" smtClean="0">
              <a:latin typeface="Times New Roman" pitchFamily="18" charset="0"/>
              <a:cs typeface="Times New Roman" pitchFamily="18" charset="0"/>
            </a:endParaRPr>
          </a:p>
          <a:p>
            <a:pPr algn="just"/>
            <a:endParaRPr lang="en-US" sz="1800" dirty="0" smtClean="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Software </a:t>
            </a:r>
            <a:r>
              <a:rPr lang="en-US" sz="1800" dirty="0">
                <a:latin typeface="Times New Roman" pitchFamily="18" charset="0"/>
                <a:cs typeface="Times New Roman" pitchFamily="18" charset="0"/>
              </a:rPr>
              <a:t>quality assurance is a planned and systematic plan of all actions necessary to provide adequate confidence that an item or product conforms to establish technical requirements</a:t>
            </a:r>
            <a:r>
              <a:rPr lang="en-US" sz="1800" dirty="0" smtClean="0">
                <a:latin typeface="Times New Roman" pitchFamily="18" charset="0"/>
                <a:cs typeface="Times New Roman" pitchFamily="18" charset="0"/>
              </a:rPr>
              <a:t>.</a:t>
            </a:r>
          </a:p>
          <a:p>
            <a:pPr algn="just"/>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A set of activities designed to calculate the process by which the products are developed or manufactured</a:t>
            </a:r>
            <a:r>
              <a:rPr lang="en-US" sz="1800" dirty="0" smtClean="0">
                <a:latin typeface="Times New Roman" pitchFamily="18" charset="0"/>
                <a:cs typeface="Times New Roman" pitchFamily="18" charset="0"/>
              </a:rPr>
              <a:t>.</a:t>
            </a:r>
          </a:p>
          <a:p>
            <a:pPr algn="just"/>
            <a:endParaRPr lang="en-US" sz="1900" dirty="0">
              <a:latin typeface="Times New Roman" pitchFamily="18" charset="0"/>
              <a:cs typeface="Times New Roman" pitchFamily="18" charset="0"/>
            </a:endParaRPr>
          </a:p>
          <a:p>
            <a:pPr marL="109728" indent="0" algn="just">
              <a:buNone/>
            </a:pPr>
            <a:r>
              <a:rPr lang="en-US" sz="1900" b="1" dirty="0">
                <a:latin typeface="Times New Roman" pitchFamily="18" charset="0"/>
                <a:cs typeface="Times New Roman" pitchFamily="18" charset="0"/>
              </a:rPr>
              <a:t>SQA Encompasses</a:t>
            </a:r>
            <a:endParaRPr lang="en-US" sz="1900" dirty="0">
              <a:latin typeface="Times New Roman" pitchFamily="18" charset="0"/>
              <a:cs typeface="Times New Roman" pitchFamily="18" charset="0"/>
            </a:endParaRPr>
          </a:p>
          <a:p>
            <a:pPr lvl="0" algn="just"/>
            <a:r>
              <a:rPr lang="en-US" sz="1900" dirty="0">
                <a:latin typeface="Times New Roman" pitchFamily="18" charset="0"/>
                <a:cs typeface="Times New Roman" pitchFamily="18" charset="0"/>
              </a:rPr>
              <a:t>A quality management approach</a:t>
            </a:r>
          </a:p>
          <a:p>
            <a:pPr lvl="0" algn="just"/>
            <a:r>
              <a:rPr lang="en-US" sz="1900" dirty="0">
                <a:latin typeface="Times New Roman" pitchFamily="18" charset="0"/>
                <a:cs typeface="Times New Roman" pitchFamily="18" charset="0"/>
              </a:rPr>
              <a:t>Effective Software engineering technology (methods and tools)</a:t>
            </a:r>
          </a:p>
          <a:p>
            <a:pPr lvl="0" algn="just"/>
            <a:r>
              <a:rPr lang="en-US" sz="1900" dirty="0">
                <a:latin typeface="Times New Roman" pitchFamily="18" charset="0"/>
                <a:cs typeface="Times New Roman" pitchFamily="18" charset="0"/>
              </a:rPr>
              <a:t>Formal technical reviews that are tested throughout the software process</a:t>
            </a:r>
          </a:p>
          <a:p>
            <a:pPr lvl="0" algn="just"/>
            <a:r>
              <a:rPr lang="en-US" sz="1900" dirty="0">
                <a:latin typeface="Times New Roman" pitchFamily="18" charset="0"/>
                <a:cs typeface="Times New Roman" pitchFamily="18" charset="0"/>
              </a:rPr>
              <a:t>A multitier testing strategy</a:t>
            </a:r>
          </a:p>
          <a:p>
            <a:pPr lvl="0" algn="just"/>
            <a:r>
              <a:rPr lang="en-US" sz="1900" dirty="0">
                <a:latin typeface="Times New Roman" pitchFamily="18" charset="0"/>
                <a:cs typeface="Times New Roman" pitchFamily="18" charset="0"/>
              </a:rPr>
              <a:t>Control of software documentation and the changes made to it.</a:t>
            </a:r>
          </a:p>
          <a:p>
            <a:pPr lvl="0" algn="just"/>
            <a:r>
              <a:rPr lang="en-US" sz="1900" dirty="0">
                <a:latin typeface="Times New Roman" pitchFamily="18" charset="0"/>
                <a:cs typeface="Times New Roman" pitchFamily="18" charset="0"/>
              </a:rPr>
              <a:t>A procedure to ensure compliances with software development standards</a:t>
            </a:r>
          </a:p>
          <a:p>
            <a:pPr lvl="0" algn="just"/>
            <a:r>
              <a:rPr lang="en-US" sz="1900" dirty="0">
                <a:latin typeface="Times New Roman" pitchFamily="18" charset="0"/>
                <a:cs typeface="Times New Roman" pitchFamily="18" charset="0"/>
              </a:rPr>
              <a:t>Measuring and reporting mechanisms.</a:t>
            </a:r>
          </a:p>
          <a:p>
            <a:pPr algn="just"/>
            <a:endParaRPr lang="en-US" sz="1800" dirty="0">
              <a:latin typeface="Times New Roman" pitchFamily="18" charset="0"/>
              <a:cs typeface="Times New Roman" pitchFamily="18" charset="0"/>
            </a:endParaRPr>
          </a:p>
          <a:p>
            <a:endParaRPr lang="en-US" dirty="0"/>
          </a:p>
        </p:txBody>
      </p:sp>
      <p:sp>
        <p:nvSpPr>
          <p:cNvPr id="3" name="Title 2"/>
          <p:cNvSpPr>
            <a:spLocks noGrp="1"/>
          </p:cNvSpPr>
          <p:nvPr>
            <p:ph type="title"/>
          </p:nvPr>
        </p:nvSpPr>
        <p:spPr/>
        <p:txBody>
          <a:bodyPr>
            <a:normAutofit fontScale="90000"/>
          </a:bodyPr>
          <a:lstStyle/>
          <a:p>
            <a:pPr algn="ctr"/>
            <a:r>
              <a:rPr lang="en-US" sz="2800" dirty="0" smtClean="0">
                <a:effectLst/>
                <a:latin typeface="Times New Roman" pitchFamily="18" charset="0"/>
                <a:cs typeface="Times New Roman" pitchFamily="18" charset="0"/>
              </a:rPr>
              <a:t/>
            </a:r>
            <a:br>
              <a:rPr lang="en-US" sz="2800" dirty="0" smtClean="0">
                <a:effectLst/>
                <a:latin typeface="Times New Roman" pitchFamily="18" charset="0"/>
                <a:cs typeface="Times New Roman" pitchFamily="18" charset="0"/>
              </a:rPr>
            </a:br>
            <a:r>
              <a:rPr lang="en-US" sz="2800" dirty="0">
                <a:effectLst/>
                <a:latin typeface="Times New Roman" pitchFamily="18" charset="0"/>
                <a:cs typeface="Times New Roman" pitchFamily="18" charset="0"/>
              </a:rPr>
              <a:t/>
            </a:r>
            <a:br>
              <a:rPr lang="en-US" sz="2800" dirty="0">
                <a:effectLst/>
                <a:latin typeface="Times New Roman" pitchFamily="18" charset="0"/>
                <a:cs typeface="Times New Roman" pitchFamily="18" charset="0"/>
              </a:rPr>
            </a:br>
            <a:r>
              <a:rPr lang="en-US" sz="2800" dirty="0" smtClean="0">
                <a:effectLst/>
                <a:latin typeface="Times New Roman" pitchFamily="18" charset="0"/>
                <a:cs typeface="Times New Roman" pitchFamily="18" charset="0"/>
              </a:rPr>
              <a:t/>
            </a:r>
            <a:br>
              <a:rPr lang="en-US" sz="2800" dirty="0" smtClean="0">
                <a:effectLst/>
                <a:latin typeface="Times New Roman" pitchFamily="18" charset="0"/>
                <a:cs typeface="Times New Roman" pitchFamily="18" charset="0"/>
              </a:rPr>
            </a:br>
            <a:r>
              <a:rPr lang="en-US" sz="2800" dirty="0">
                <a:effectLst/>
                <a:latin typeface="Times New Roman" pitchFamily="18" charset="0"/>
                <a:cs typeface="Times New Roman" pitchFamily="18" charset="0"/>
              </a:rPr>
              <a:t/>
            </a:r>
            <a:br>
              <a:rPr lang="en-US" sz="2800" dirty="0">
                <a:effectLst/>
                <a:latin typeface="Times New Roman" pitchFamily="18" charset="0"/>
                <a:cs typeface="Times New Roman" pitchFamily="18" charset="0"/>
              </a:rPr>
            </a:br>
            <a:r>
              <a:rPr lang="en-US" sz="2800" dirty="0" smtClean="0">
                <a:effectLst/>
                <a:latin typeface="Times New Roman" pitchFamily="18" charset="0"/>
                <a:cs typeface="Times New Roman" pitchFamily="18" charset="0"/>
              </a:rPr>
              <a:t/>
            </a:r>
            <a:br>
              <a:rPr lang="en-US" sz="2800" dirty="0" smtClean="0">
                <a:effectLst/>
                <a:latin typeface="Times New Roman" pitchFamily="18" charset="0"/>
                <a:cs typeface="Times New Roman" pitchFamily="18" charset="0"/>
              </a:rPr>
            </a:br>
            <a:r>
              <a:rPr lang="en-US" sz="2800" dirty="0" smtClean="0">
                <a:effectLst/>
                <a:latin typeface="Times New Roman" pitchFamily="18" charset="0"/>
                <a:cs typeface="Times New Roman" pitchFamily="18" charset="0"/>
              </a:rPr>
              <a:t/>
            </a:r>
            <a:br>
              <a:rPr lang="en-US" sz="2800" dirty="0" smtClean="0">
                <a:effectLst/>
                <a:latin typeface="Times New Roman" pitchFamily="18" charset="0"/>
                <a:cs typeface="Times New Roman" pitchFamily="18" charset="0"/>
              </a:rPr>
            </a:br>
            <a:r>
              <a:rPr lang="en-US" sz="2800" dirty="0" smtClean="0">
                <a:effectLst/>
                <a:latin typeface="Times New Roman" pitchFamily="18" charset="0"/>
                <a:cs typeface="Times New Roman" pitchFamily="18" charset="0"/>
              </a:rPr>
              <a:t>Software </a:t>
            </a:r>
            <a:r>
              <a:rPr lang="en-US" sz="2800" dirty="0">
                <a:effectLst/>
                <a:latin typeface="Times New Roman" pitchFamily="18" charset="0"/>
                <a:cs typeface="Times New Roman" pitchFamily="18" charset="0"/>
              </a:rPr>
              <a:t>Quality Assurance</a:t>
            </a:r>
            <a:r>
              <a:rPr lang="en-US" dirty="0">
                <a:effectLst/>
              </a:rPr>
              <a:t/>
            </a:r>
            <a:br>
              <a:rPr lang="en-US" dirty="0">
                <a:effectLst/>
              </a:rPr>
            </a:br>
            <a:endParaRPr lang="en-US" dirty="0"/>
          </a:p>
        </p:txBody>
      </p:sp>
    </p:spTree>
    <p:extLst>
      <p:ext uri="{BB962C8B-B14F-4D97-AF65-F5344CB8AC3E}">
        <p14:creationId xmlns:p14="http://schemas.microsoft.com/office/powerpoint/2010/main" val="49270358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marL="109728" indent="0">
              <a:buNone/>
            </a:pPr>
            <a:r>
              <a:rPr lang="en-US" sz="2100" b="1" dirty="0">
                <a:latin typeface="Times New Roman" pitchFamily="18" charset="0"/>
                <a:cs typeface="Times New Roman" pitchFamily="18" charset="0"/>
              </a:rPr>
              <a:t>SQA Activities</a:t>
            </a:r>
            <a:endParaRPr lang="en-US" sz="2100" dirty="0">
              <a:latin typeface="Times New Roman" pitchFamily="18" charset="0"/>
              <a:cs typeface="Times New Roman" pitchFamily="18" charset="0"/>
            </a:endParaRPr>
          </a:p>
          <a:p>
            <a:pPr algn="just"/>
            <a:r>
              <a:rPr lang="en-US" sz="2100" dirty="0">
                <a:latin typeface="Times New Roman" pitchFamily="18" charset="0"/>
                <a:cs typeface="Times New Roman" pitchFamily="18" charset="0"/>
              </a:rPr>
              <a:t>Software quality assurance is composed of a variety of functions associated with two different constituencies </a:t>
            </a:r>
            <a:r>
              <a:rPr lang="en-US" sz="2100" dirty="0" smtClean="0">
                <a:latin typeface="Times New Roman" pitchFamily="18" charset="0"/>
                <a:cs typeface="Times New Roman" pitchFamily="18" charset="0"/>
              </a:rPr>
              <a:t>, </a:t>
            </a:r>
            <a:r>
              <a:rPr lang="en-US" sz="2100" dirty="0">
                <a:latin typeface="Times New Roman" pitchFamily="18" charset="0"/>
                <a:cs typeface="Times New Roman" pitchFamily="18" charset="0"/>
              </a:rPr>
              <a:t>the software engineers who do technical work and an SQA group that has responsibility for quality assurance planning, record keeping, analysis, and reporting</a:t>
            </a:r>
            <a:r>
              <a:rPr lang="en-US" sz="2100" dirty="0" smtClean="0">
                <a:latin typeface="Times New Roman" pitchFamily="18" charset="0"/>
                <a:cs typeface="Times New Roman" pitchFamily="18" charset="0"/>
              </a:rPr>
              <a:t>.</a:t>
            </a:r>
          </a:p>
          <a:p>
            <a:pPr algn="just"/>
            <a:endParaRPr lang="en-US" sz="2100" dirty="0">
              <a:latin typeface="Times New Roman" pitchFamily="18" charset="0"/>
              <a:cs typeface="Times New Roman" pitchFamily="18" charset="0"/>
            </a:endParaRPr>
          </a:p>
          <a:p>
            <a:pPr marL="109728" indent="0">
              <a:buNone/>
            </a:pPr>
            <a:r>
              <a:rPr lang="en-US" sz="2100" b="1" dirty="0">
                <a:latin typeface="Times New Roman" pitchFamily="18" charset="0"/>
                <a:cs typeface="Times New Roman" pitchFamily="18" charset="0"/>
              </a:rPr>
              <a:t>Following activities are performed by an independent SQA group</a:t>
            </a:r>
            <a:r>
              <a:rPr lang="en-US" sz="2100" b="1" dirty="0" smtClean="0">
                <a:latin typeface="Times New Roman" pitchFamily="18" charset="0"/>
                <a:cs typeface="Times New Roman" pitchFamily="18" charset="0"/>
              </a:rPr>
              <a:t>:</a:t>
            </a:r>
          </a:p>
          <a:p>
            <a:pPr marL="109728" indent="0">
              <a:buNone/>
            </a:pPr>
            <a:endParaRPr lang="en-US" sz="2100" dirty="0">
              <a:latin typeface="Times New Roman" pitchFamily="18" charset="0"/>
              <a:cs typeface="Times New Roman" pitchFamily="18" charset="0"/>
            </a:endParaRPr>
          </a:p>
          <a:p>
            <a:pPr marL="109728" lvl="0" indent="0">
              <a:buNone/>
            </a:pPr>
            <a:r>
              <a:rPr lang="en-US" sz="2100" b="1" dirty="0">
                <a:latin typeface="Times New Roman" pitchFamily="18" charset="0"/>
                <a:cs typeface="Times New Roman" pitchFamily="18" charset="0"/>
              </a:rPr>
              <a:t>Prepares an SQA plan for a project:</a:t>
            </a:r>
            <a:r>
              <a:rPr lang="en-US" sz="2100" dirty="0">
                <a:latin typeface="Times New Roman" pitchFamily="18" charset="0"/>
                <a:cs typeface="Times New Roman" pitchFamily="18" charset="0"/>
              </a:rPr>
              <a:t> </a:t>
            </a:r>
            <a:endParaRPr lang="en-US" sz="2100" dirty="0" smtClean="0">
              <a:latin typeface="Times New Roman" pitchFamily="18" charset="0"/>
              <a:cs typeface="Times New Roman" pitchFamily="18" charset="0"/>
            </a:endParaRPr>
          </a:p>
          <a:p>
            <a:pPr lvl="0"/>
            <a:endParaRPr lang="en-US" sz="2100" dirty="0">
              <a:latin typeface="Times New Roman" pitchFamily="18" charset="0"/>
              <a:cs typeface="Times New Roman" pitchFamily="18" charset="0"/>
            </a:endParaRPr>
          </a:p>
          <a:p>
            <a:pPr lvl="0" algn="just"/>
            <a:r>
              <a:rPr lang="en-US" sz="2100" dirty="0" smtClean="0">
                <a:latin typeface="Times New Roman" pitchFamily="18" charset="0"/>
                <a:cs typeface="Times New Roman" pitchFamily="18" charset="0"/>
              </a:rPr>
              <a:t>The </a:t>
            </a:r>
            <a:r>
              <a:rPr lang="en-US" sz="2100" dirty="0">
                <a:latin typeface="Times New Roman" pitchFamily="18" charset="0"/>
                <a:cs typeface="Times New Roman" pitchFamily="18" charset="0"/>
              </a:rPr>
              <a:t>program is developed during project planning and is reviewed by all stakeholders</a:t>
            </a:r>
            <a:r>
              <a:rPr lang="en-US" sz="2100" dirty="0" smtClean="0">
                <a:latin typeface="Times New Roman" pitchFamily="18" charset="0"/>
                <a:cs typeface="Times New Roman" pitchFamily="18" charset="0"/>
              </a:rPr>
              <a:t>.</a:t>
            </a:r>
          </a:p>
          <a:p>
            <a:pPr lvl="0" algn="just"/>
            <a:endParaRPr lang="en-US" sz="2100" dirty="0">
              <a:latin typeface="Times New Roman" pitchFamily="18" charset="0"/>
              <a:cs typeface="Times New Roman" pitchFamily="18" charset="0"/>
            </a:endParaRPr>
          </a:p>
          <a:p>
            <a:pPr lvl="0" algn="just"/>
            <a:r>
              <a:rPr lang="en-US" sz="2100" dirty="0" smtClean="0">
                <a:latin typeface="Times New Roman" pitchFamily="18" charset="0"/>
                <a:cs typeface="Times New Roman" pitchFamily="18" charset="0"/>
              </a:rPr>
              <a:t> </a:t>
            </a:r>
            <a:r>
              <a:rPr lang="en-US" sz="2100" dirty="0">
                <a:latin typeface="Times New Roman" pitchFamily="18" charset="0"/>
                <a:cs typeface="Times New Roman" pitchFamily="18" charset="0"/>
              </a:rPr>
              <a:t>The plan governs quality assurance activities performed by the software engineering team and the SQA group</a:t>
            </a:r>
            <a:r>
              <a:rPr lang="en-US" sz="2100" dirty="0" smtClean="0">
                <a:latin typeface="Times New Roman" pitchFamily="18" charset="0"/>
                <a:cs typeface="Times New Roman" pitchFamily="18" charset="0"/>
              </a:rPr>
              <a:t>.</a:t>
            </a:r>
          </a:p>
          <a:p>
            <a:pPr lvl="0" algn="just"/>
            <a:endParaRPr lang="en-US" sz="2100" dirty="0">
              <a:latin typeface="Times New Roman" pitchFamily="18" charset="0"/>
              <a:cs typeface="Times New Roman" pitchFamily="18" charset="0"/>
            </a:endParaRPr>
          </a:p>
          <a:p>
            <a:pPr lvl="0" algn="just"/>
            <a:r>
              <a:rPr lang="en-US" sz="2100" dirty="0" smtClean="0">
                <a:latin typeface="Times New Roman" pitchFamily="18" charset="0"/>
                <a:cs typeface="Times New Roman" pitchFamily="18" charset="0"/>
              </a:rPr>
              <a:t> </a:t>
            </a:r>
            <a:r>
              <a:rPr lang="en-US" sz="2100" dirty="0">
                <a:latin typeface="Times New Roman" pitchFamily="18" charset="0"/>
                <a:cs typeface="Times New Roman" pitchFamily="18" charset="0"/>
              </a:rPr>
              <a:t>The plan identifies calculation to be performed, audits and reviews to be performed, standards that apply to the project, techniques for error reporting and tracking, documents to be produced by the SQA team, and amount of feedback provided to the software project team.</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87646440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0" algn="just"/>
            <a:r>
              <a:rPr lang="en-US" sz="1800" b="1" dirty="0">
                <a:latin typeface="Times New Roman" pitchFamily="18" charset="0"/>
                <a:cs typeface="Times New Roman" pitchFamily="18" charset="0"/>
              </a:rPr>
              <a:t>Participates in the development of the project's software process description:</a:t>
            </a:r>
            <a:r>
              <a:rPr lang="en-US" sz="1800" dirty="0">
                <a:latin typeface="Times New Roman" pitchFamily="18" charset="0"/>
                <a:cs typeface="Times New Roman" pitchFamily="18" charset="0"/>
              </a:rPr>
              <a:t> The software team selects a process for the work to be performed. The SQA group reviews the process description for compliance with organizational policy, internal software standards, externally imposed standards (e.g. ISO-9001), and other parts of the software project plan</a:t>
            </a:r>
            <a:r>
              <a:rPr lang="en-US" sz="1800" dirty="0" smtClean="0">
                <a:latin typeface="Times New Roman" pitchFamily="18" charset="0"/>
                <a:cs typeface="Times New Roman" pitchFamily="18" charset="0"/>
              </a:rPr>
              <a:t>.</a:t>
            </a:r>
          </a:p>
          <a:p>
            <a:pPr lvl="0" algn="just"/>
            <a:endParaRPr lang="en-US" sz="1800" dirty="0">
              <a:latin typeface="Times New Roman" pitchFamily="18" charset="0"/>
              <a:cs typeface="Times New Roman" pitchFamily="18" charset="0"/>
            </a:endParaRPr>
          </a:p>
          <a:p>
            <a:pPr lvl="0" algn="just"/>
            <a:r>
              <a:rPr lang="en-US" sz="1800" b="1" dirty="0">
                <a:latin typeface="Times New Roman" pitchFamily="18" charset="0"/>
                <a:cs typeface="Times New Roman" pitchFamily="18" charset="0"/>
              </a:rPr>
              <a:t>Reviews software engineering activities to verify compliance with the defined software process:</a:t>
            </a:r>
            <a:r>
              <a:rPr lang="en-US" sz="1800" dirty="0">
                <a:latin typeface="Times New Roman" pitchFamily="18" charset="0"/>
                <a:cs typeface="Times New Roman" pitchFamily="18" charset="0"/>
              </a:rPr>
              <a:t> The SQA group identifies, reports, and tracks deviations from the process and verifies that corrections have been made</a:t>
            </a:r>
            <a:r>
              <a:rPr lang="en-US" sz="1800" dirty="0" smtClean="0">
                <a:latin typeface="Times New Roman" pitchFamily="18" charset="0"/>
                <a:cs typeface="Times New Roman" pitchFamily="18" charset="0"/>
              </a:rPr>
              <a:t>.</a:t>
            </a:r>
          </a:p>
          <a:p>
            <a:pPr lvl="0" algn="just"/>
            <a:endParaRPr lang="en-US" sz="1800" dirty="0">
              <a:latin typeface="Times New Roman" pitchFamily="18" charset="0"/>
              <a:cs typeface="Times New Roman" pitchFamily="18" charset="0"/>
            </a:endParaRPr>
          </a:p>
          <a:p>
            <a:pPr lvl="0" algn="just"/>
            <a:r>
              <a:rPr lang="en-US" sz="1800" b="1" dirty="0">
                <a:latin typeface="Times New Roman" pitchFamily="18" charset="0"/>
                <a:cs typeface="Times New Roman" pitchFamily="18" charset="0"/>
              </a:rPr>
              <a:t>Audits designated software work products to verify compliance with those defined as a part of the software process:</a:t>
            </a:r>
            <a:r>
              <a:rPr lang="en-US" sz="1800" dirty="0">
                <a:latin typeface="Times New Roman" pitchFamily="18" charset="0"/>
                <a:cs typeface="Times New Roman" pitchFamily="18" charset="0"/>
              </a:rPr>
              <a:t> The SQA group reviews selected work products, identifies, documents and tracks deviations, verify that corrections have been made, and periodically reports the results of its work to the project manager.</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00107325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lgn="just"/>
            <a:r>
              <a:rPr lang="en-US" sz="1800" b="1" dirty="0">
                <a:latin typeface="Times New Roman" pitchFamily="18" charset="0"/>
                <a:cs typeface="Times New Roman" pitchFamily="18" charset="0"/>
              </a:rPr>
              <a:t>Ensures that deviations in software work and work products are documented and handled according to a documented procedure:</a:t>
            </a:r>
            <a:r>
              <a:rPr lang="en-US" sz="1800" dirty="0">
                <a:latin typeface="Times New Roman" pitchFamily="18" charset="0"/>
                <a:cs typeface="Times New Roman" pitchFamily="18" charset="0"/>
              </a:rPr>
              <a:t> Deviations may be encountered in the project method, process description, applicable standards, or technical work products</a:t>
            </a:r>
            <a:r>
              <a:rPr lang="en-US" sz="1800" dirty="0" smtClean="0">
                <a:latin typeface="Times New Roman" pitchFamily="18" charset="0"/>
                <a:cs typeface="Times New Roman" pitchFamily="18" charset="0"/>
              </a:rPr>
              <a:t>.</a:t>
            </a:r>
          </a:p>
          <a:p>
            <a:pPr lvl="0" algn="just"/>
            <a:endParaRPr lang="en-US" sz="1800" dirty="0">
              <a:latin typeface="Times New Roman" pitchFamily="18" charset="0"/>
              <a:cs typeface="Times New Roman" pitchFamily="18" charset="0"/>
            </a:endParaRPr>
          </a:p>
          <a:p>
            <a:pPr lvl="0" algn="just"/>
            <a:r>
              <a:rPr lang="en-US" sz="1800" b="1" dirty="0">
                <a:latin typeface="Times New Roman" pitchFamily="18" charset="0"/>
                <a:cs typeface="Times New Roman" pitchFamily="18" charset="0"/>
              </a:rPr>
              <a:t>Records any noncompliance and reports to senior management:</a:t>
            </a:r>
            <a:r>
              <a:rPr lang="en-US" sz="1800" dirty="0">
                <a:latin typeface="Times New Roman" pitchFamily="18" charset="0"/>
                <a:cs typeface="Times New Roman" pitchFamily="18" charset="0"/>
              </a:rPr>
              <a:t> Non- compliance items are tracked until they are resolved.</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4585305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0" algn="just"/>
            <a:r>
              <a:rPr lang="en-US" sz="1800" dirty="0">
                <a:latin typeface="Times New Roman" pitchFamily="18" charset="0"/>
                <a:cs typeface="Times New Roman" pitchFamily="18" charset="0"/>
              </a:rPr>
              <a:t>Used symbol decomposition techniques to generate project cost and schedule estimates</a:t>
            </a:r>
            <a:r>
              <a:rPr lang="en-US" sz="1800" dirty="0" smtClean="0">
                <a:latin typeface="Times New Roman" pitchFamily="18" charset="0"/>
                <a:cs typeface="Times New Roman" pitchFamily="18" charset="0"/>
              </a:rPr>
              <a:t>.</a:t>
            </a:r>
          </a:p>
          <a:p>
            <a:pPr lvl="0" algn="just"/>
            <a:endParaRPr lang="en-US" sz="1800" dirty="0">
              <a:latin typeface="Times New Roman" pitchFamily="18" charset="0"/>
              <a:cs typeface="Times New Roman" pitchFamily="18" charset="0"/>
            </a:endParaRPr>
          </a:p>
          <a:p>
            <a:pPr lvl="0" algn="just"/>
            <a:r>
              <a:rPr lang="en-US" sz="1800" dirty="0">
                <a:latin typeface="Times New Roman" pitchFamily="18" charset="0"/>
                <a:cs typeface="Times New Roman" pitchFamily="18" charset="0"/>
              </a:rPr>
              <a:t>Acquire one or more automated estimation tools.</a:t>
            </a:r>
          </a:p>
          <a:p>
            <a:endParaRPr lang="en-US" sz="1800" dirty="0" smtClean="0">
              <a:latin typeface="Times New Roman" pitchFamily="18" charset="0"/>
              <a:cs typeface="Times New Roman" pitchFamily="18" charset="0"/>
            </a:endParaRPr>
          </a:p>
          <a:p>
            <a:pPr marL="109728" indent="0" algn="just">
              <a:buNone/>
            </a:pPr>
            <a:r>
              <a:rPr lang="en-US" sz="1800" b="1" dirty="0" smtClean="0">
                <a:latin typeface="Times New Roman" pitchFamily="18" charset="0"/>
                <a:cs typeface="Times New Roman" pitchFamily="18" charset="0"/>
              </a:rPr>
              <a:t>Uses </a:t>
            </a:r>
            <a:r>
              <a:rPr lang="en-US" sz="1800" b="1" dirty="0">
                <a:latin typeface="Times New Roman" pitchFamily="18" charset="0"/>
                <a:cs typeface="Times New Roman" pitchFamily="18" charset="0"/>
              </a:rPr>
              <a:t>of Cost Estimation</a:t>
            </a:r>
            <a:endParaRPr lang="en-US" sz="1800" dirty="0">
              <a:latin typeface="Times New Roman" pitchFamily="18" charset="0"/>
              <a:cs typeface="Times New Roman" pitchFamily="18" charset="0"/>
            </a:endParaRPr>
          </a:p>
          <a:p>
            <a:pPr lvl="0" algn="just"/>
            <a:r>
              <a:rPr lang="en-US" sz="1800" dirty="0">
                <a:latin typeface="Times New Roman" pitchFamily="18" charset="0"/>
                <a:cs typeface="Times New Roman" pitchFamily="18" charset="0"/>
              </a:rPr>
              <a:t>During the planning stage, one needs to choose how many engineers are required for the project and to develop a schedule</a:t>
            </a:r>
            <a:r>
              <a:rPr lang="en-US" sz="1800" dirty="0" smtClean="0">
                <a:latin typeface="Times New Roman" pitchFamily="18" charset="0"/>
                <a:cs typeface="Times New Roman" pitchFamily="18" charset="0"/>
              </a:rPr>
              <a:t>.</a:t>
            </a:r>
          </a:p>
          <a:p>
            <a:pPr lvl="0" algn="just"/>
            <a:endParaRPr lang="en-US" sz="1800" dirty="0">
              <a:latin typeface="Times New Roman" pitchFamily="18" charset="0"/>
              <a:cs typeface="Times New Roman" pitchFamily="18" charset="0"/>
            </a:endParaRPr>
          </a:p>
          <a:p>
            <a:pPr lvl="0" algn="just"/>
            <a:r>
              <a:rPr lang="en-US" sz="1800" dirty="0">
                <a:latin typeface="Times New Roman" pitchFamily="18" charset="0"/>
                <a:cs typeface="Times New Roman" pitchFamily="18" charset="0"/>
              </a:rPr>
              <a:t>In monitoring the project's progress, one needs to access whether the project is progressing according to the procedure and takes corrective action, if necessary.</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45099205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stretch>
            <a:fillRect/>
          </a:stretch>
        </p:blipFill>
        <p:spPr>
          <a:xfrm>
            <a:off x="685800" y="1981200"/>
            <a:ext cx="7921618" cy="3929062"/>
          </a:xfrm>
          <a:prstGeom prst="rect">
            <a:avLst/>
          </a:prstGeom>
        </p:spPr>
      </p:pic>
    </p:spTree>
    <p:extLst>
      <p:ext uri="{BB962C8B-B14F-4D97-AF65-F5344CB8AC3E}">
        <p14:creationId xmlns:p14="http://schemas.microsoft.com/office/powerpoint/2010/main" val="300473944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gn="just"/>
            <a:endParaRPr lang="en-US" sz="1800"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A </a:t>
            </a:r>
            <a:r>
              <a:rPr lang="en-US" sz="1800" dirty="0">
                <a:latin typeface="Times New Roman" pitchFamily="18" charset="0"/>
                <a:cs typeface="Times New Roman" pitchFamily="18" charset="0"/>
              </a:rPr>
              <a:t>software review is a process or meeting during which a software product is examined by a project personnel, managers, users, customers, user representatives, or other interested parties for comment or approval</a:t>
            </a: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a:p>
            <a:pPr marL="109728" indent="0" algn="just">
              <a:buNone/>
            </a:pPr>
            <a:r>
              <a:rPr lang="en-US" sz="1900" b="1" dirty="0">
                <a:latin typeface="Times New Roman" pitchFamily="18" charset="0"/>
                <a:cs typeface="Times New Roman" pitchFamily="18" charset="0"/>
              </a:rPr>
              <a:t>Formal Review:</a:t>
            </a:r>
            <a:endParaRPr lang="en-US" sz="1900" dirty="0">
              <a:latin typeface="Times New Roman" pitchFamily="18" charset="0"/>
              <a:cs typeface="Times New Roman" pitchFamily="18" charset="0"/>
            </a:endParaRPr>
          </a:p>
          <a:p>
            <a:pPr algn="just"/>
            <a:r>
              <a:rPr lang="en-US" sz="1900" dirty="0">
                <a:latin typeface="Times New Roman" pitchFamily="18" charset="0"/>
                <a:cs typeface="Times New Roman" pitchFamily="18" charset="0"/>
              </a:rPr>
              <a:t>Formal reviews follow a formal process. It is well structured and regulated.</a:t>
            </a:r>
            <a:br>
              <a:rPr lang="en-US" sz="1900" dirty="0">
                <a:latin typeface="Times New Roman" pitchFamily="18" charset="0"/>
                <a:cs typeface="Times New Roman" pitchFamily="18" charset="0"/>
              </a:rPr>
            </a:br>
            <a:r>
              <a:rPr lang="en-US" sz="1900" dirty="0">
                <a:latin typeface="Times New Roman" pitchFamily="18" charset="0"/>
                <a:cs typeface="Times New Roman" pitchFamily="18" charset="0"/>
              </a:rPr>
              <a:t>A formal review process consists of six main steps:</a:t>
            </a:r>
          </a:p>
          <a:p>
            <a:pPr lvl="0" algn="just"/>
            <a:r>
              <a:rPr lang="en-US" sz="1900" dirty="0">
                <a:latin typeface="Times New Roman" pitchFamily="18" charset="0"/>
                <a:cs typeface="Times New Roman" pitchFamily="18" charset="0"/>
              </a:rPr>
              <a:t>Planning</a:t>
            </a:r>
          </a:p>
          <a:p>
            <a:pPr lvl="0" algn="just"/>
            <a:r>
              <a:rPr lang="en-US" sz="1900" dirty="0">
                <a:latin typeface="Times New Roman" pitchFamily="18" charset="0"/>
                <a:cs typeface="Times New Roman" pitchFamily="18" charset="0"/>
              </a:rPr>
              <a:t>Kick-off</a:t>
            </a:r>
          </a:p>
          <a:p>
            <a:pPr lvl="0" algn="just"/>
            <a:r>
              <a:rPr lang="en-US" sz="1900" dirty="0">
                <a:latin typeface="Times New Roman" pitchFamily="18" charset="0"/>
                <a:cs typeface="Times New Roman" pitchFamily="18" charset="0"/>
              </a:rPr>
              <a:t>Preparation</a:t>
            </a:r>
          </a:p>
          <a:p>
            <a:pPr lvl="0" algn="just"/>
            <a:r>
              <a:rPr lang="en-US" sz="1900" dirty="0">
                <a:latin typeface="Times New Roman" pitchFamily="18" charset="0"/>
                <a:cs typeface="Times New Roman" pitchFamily="18" charset="0"/>
              </a:rPr>
              <a:t>Review meeting</a:t>
            </a:r>
          </a:p>
          <a:p>
            <a:pPr lvl="0" algn="just"/>
            <a:r>
              <a:rPr lang="en-US" sz="1900" dirty="0">
                <a:latin typeface="Times New Roman" pitchFamily="18" charset="0"/>
                <a:cs typeface="Times New Roman" pitchFamily="18" charset="0"/>
              </a:rPr>
              <a:t>Rework</a:t>
            </a:r>
          </a:p>
          <a:p>
            <a:pPr lvl="0" algn="just"/>
            <a:r>
              <a:rPr lang="en-US" sz="1900" dirty="0">
                <a:latin typeface="Times New Roman" pitchFamily="18" charset="0"/>
                <a:cs typeface="Times New Roman" pitchFamily="18" charset="0"/>
              </a:rPr>
              <a:t>Follow-up</a:t>
            </a:r>
          </a:p>
          <a:p>
            <a:endParaRPr lang="en-US" dirty="0"/>
          </a:p>
        </p:txBody>
      </p:sp>
      <p:sp>
        <p:nvSpPr>
          <p:cNvPr id="3" name="Title 2"/>
          <p:cNvSpPr>
            <a:spLocks noGrp="1"/>
          </p:cNvSpPr>
          <p:nvPr>
            <p:ph type="title"/>
          </p:nvPr>
        </p:nvSpPr>
        <p:spPr/>
        <p:txBody>
          <a:bodyPr>
            <a:normAutofit fontScale="90000"/>
          </a:bodyPr>
          <a:lstStyle/>
          <a:p>
            <a:pPr algn="ctr"/>
            <a:r>
              <a:rPr lang="en-US" sz="3100" dirty="0" smtClean="0">
                <a:effectLst/>
                <a:latin typeface="Times New Roman" pitchFamily="18" charset="0"/>
                <a:cs typeface="Times New Roman" pitchFamily="18" charset="0"/>
              </a:rPr>
              <a:t/>
            </a:r>
            <a:br>
              <a:rPr lang="en-US" sz="3100" dirty="0" smtClean="0">
                <a:effectLst/>
                <a:latin typeface="Times New Roman" pitchFamily="18" charset="0"/>
                <a:cs typeface="Times New Roman" pitchFamily="18" charset="0"/>
              </a:rPr>
            </a:br>
            <a:r>
              <a:rPr lang="en-US" sz="3100" dirty="0">
                <a:effectLst/>
                <a:latin typeface="Times New Roman" pitchFamily="18" charset="0"/>
                <a:cs typeface="Times New Roman" pitchFamily="18" charset="0"/>
              </a:rPr>
              <a:t/>
            </a:r>
            <a:br>
              <a:rPr lang="en-US" sz="3100" dirty="0">
                <a:effectLst/>
                <a:latin typeface="Times New Roman" pitchFamily="18" charset="0"/>
                <a:cs typeface="Times New Roman" pitchFamily="18" charset="0"/>
              </a:rPr>
            </a:br>
            <a:r>
              <a:rPr lang="en-US" sz="3100" dirty="0" smtClean="0">
                <a:effectLst/>
                <a:latin typeface="Times New Roman" pitchFamily="18" charset="0"/>
                <a:cs typeface="Times New Roman" pitchFamily="18" charset="0"/>
              </a:rPr>
              <a:t/>
            </a:r>
            <a:br>
              <a:rPr lang="en-US" sz="3100" dirty="0" smtClean="0">
                <a:effectLst/>
                <a:latin typeface="Times New Roman" pitchFamily="18" charset="0"/>
                <a:cs typeface="Times New Roman" pitchFamily="18" charset="0"/>
              </a:rPr>
            </a:br>
            <a:r>
              <a:rPr lang="en-US" sz="3100" dirty="0">
                <a:effectLst/>
                <a:latin typeface="Times New Roman" pitchFamily="18" charset="0"/>
                <a:cs typeface="Times New Roman" pitchFamily="18" charset="0"/>
              </a:rPr>
              <a:t/>
            </a:r>
            <a:br>
              <a:rPr lang="en-US" sz="3100" dirty="0">
                <a:effectLst/>
                <a:latin typeface="Times New Roman" pitchFamily="18" charset="0"/>
                <a:cs typeface="Times New Roman" pitchFamily="18" charset="0"/>
              </a:rPr>
            </a:br>
            <a:r>
              <a:rPr lang="en-US" sz="3100" dirty="0" smtClean="0">
                <a:effectLst/>
                <a:latin typeface="Times New Roman" pitchFamily="18" charset="0"/>
                <a:cs typeface="Times New Roman" pitchFamily="18" charset="0"/>
              </a:rPr>
              <a:t/>
            </a:r>
            <a:br>
              <a:rPr lang="en-US" sz="3100" dirty="0" smtClean="0">
                <a:effectLst/>
                <a:latin typeface="Times New Roman" pitchFamily="18" charset="0"/>
                <a:cs typeface="Times New Roman" pitchFamily="18" charset="0"/>
              </a:rPr>
            </a:br>
            <a:r>
              <a:rPr lang="en-US" sz="3100" dirty="0" smtClean="0">
                <a:effectLst/>
                <a:latin typeface="Times New Roman" pitchFamily="18" charset="0"/>
                <a:cs typeface="Times New Roman" pitchFamily="18" charset="0"/>
              </a:rPr>
              <a:t>Software </a:t>
            </a:r>
            <a:r>
              <a:rPr lang="en-US" sz="3100" dirty="0">
                <a:effectLst/>
                <a:latin typeface="Times New Roman" pitchFamily="18" charset="0"/>
                <a:cs typeface="Times New Roman" pitchFamily="18" charset="0"/>
              </a:rPr>
              <a:t>Reviews:</a:t>
            </a:r>
            <a:r>
              <a:rPr lang="en-US" dirty="0">
                <a:effectLst/>
              </a:rPr>
              <a:t/>
            </a:r>
            <a:br>
              <a:rPr lang="en-US" dirty="0">
                <a:effectLst/>
              </a:rPr>
            </a:br>
            <a:endParaRPr lang="en-US" dirty="0"/>
          </a:p>
        </p:txBody>
      </p:sp>
    </p:spTree>
    <p:extLst>
      <p:ext uri="{BB962C8B-B14F-4D97-AF65-F5344CB8AC3E}">
        <p14:creationId xmlns:p14="http://schemas.microsoft.com/office/powerpoint/2010/main" val="21019966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109728" indent="0" algn="just">
              <a:buNone/>
            </a:pPr>
            <a:r>
              <a:rPr lang="en-US" sz="1800" b="1" dirty="0">
                <a:latin typeface="Times New Roman" pitchFamily="18" charset="0"/>
                <a:cs typeface="Times New Roman" pitchFamily="18" charset="0"/>
              </a:rPr>
              <a:t>1. </a:t>
            </a:r>
            <a:r>
              <a:rPr lang="en-US" sz="1800" b="1" dirty="0" smtClean="0">
                <a:latin typeface="Times New Roman" pitchFamily="18" charset="0"/>
                <a:cs typeface="Times New Roman" pitchFamily="18" charset="0"/>
              </a:rPr>
              <a:t>Planning</a:t>
            </a:r>
            <a:endParaRPr lang="en-US" sz="1800" b="1" dirty="0">
              <a:latin typeface="Times New Roman" pitchFamily="18" charset="0"/>
              <a:cs typeface="Times New Roman" pitchFamily="18" charset="0"/>
            </a:endParaRPr>
          </a:p>
          <a:p>
            <a:pPr algn="just"/>
            <a:r>
              <a:rPr lang="en-US" sz="1900" dirty="0" smtClean="0">
                <a:latin typeface="Times New Roman" pitchFamily="18" charset="0"/>
                <a:cs typeface="Times New Roman" pitchFamily="18" charset="0"/>
              </a:rPr>
              <a:t>The </a:t>
            </a:r>
            <a:r>
              <a:rPr lang="en-US" sz="1900" dirty="0">
                <a:latin typeface="Times New Roman" pitchFamily="18" charset="0"/>
                <a:cs typeface="Times New Roman" pitchFamily="18" charset="0"/>
              </a:rPr>
              <a:t>first phase of the formal review is the Planning phase. In this phase </a:t>
            </a:r>
            <a:r>
              <a:rPr lang="en-US" sz="1900" dirty="0" err="1">
                <a:latin typeface="Times New Roman" pitchFamily="18" charset="0"/>
                <a:cs typeface="Times New Roman" pitchFamily="18" charset="0"/>
              </a:rPr>
              <a:t>thereview</a:t>
            </a:r>
            <a:r>
              <a:rPr lang="en-US" sz="1900" dirty="0">
                <a:latin typeface="Times New Roman" pitchFamily="18" charset="0"/>
                <a:cs typeface="Times New Roman" pitchFamily="18" charset="0"/>
              </a:rPr>
              <a:t> process begins with a request for review by the author to the moderator (or inspection leader</a:t>
            </a:r>
            <a:r>
              <a:rPr lang="en-US" sz="1900" dirty="0" smtClean="0">
                <a:latin typeface="Times New Roman" pitchFamily="18" charset="0"/>
                <a:cs typeface="Times New Roman" pitchFamily="18" charset="0"/>
              </a:rPr>
              <a:t>).</a:t>
            </a:r>
          </a:p>
          <a:p>
            <a:pPr algn="just"/>
            <a:endParaRPr lang="en-US" sz="1900" dirty="0">
              <a:latin typeface="Times New Roman" pitchFamily="18" charset="0"/>
              <a:cs typeface="Times New Roman" pitchFamily="18" charset="0"/>
            </a:endParaRPr>
          </a:p>
          <a:p>
            <a:pPr algn="just"/>
            <a:r>
              <a:rPr lang="en-US" sz="1900" dirty="0" smtClean="0">
                <a:latin typeface="Times New Roman" pitchFamily="18" charset="0"/>
                <a:cs typeface="Times New Roman" pitchFamily="18" charset="0"/>
              </a:rPr>
              <a:t> </a:t>
            </a:r>
            <a:r>
              <a:rPr lang="en-US" sz="1900" dirty="0">
                <a:latin typeface="Times New Roman" pitchFamily="18" charset="0"/>
                <a:cs typeface="Times New Roman" pitchFamily="18" charset="0"/>
              </a:rPr>
              <a:t>A moderator has to take care of the scheduling like date, time, place and invitation of the review. For the formal reviews the moderator performs the entry check and also defines the formal exit criteria</a:t>
            </a:r>
            <a:r>
              <a:rPr lang="en-US" sz="1900" dirty="0" smtClean="0">
                <a:latin typeface="Times New Roman" pitchFamily="18" charset="0"/>
                <a:cs typeface="Times New Roman" pitchFamily="18" charset="0"/>
              </a:rPr>
              <a:t>.</a:t>
            </a:r>
          </a:p>
          <a:p>
            <a:pPr algn="just"/>
            <a:endParaRPr lang="en-US" sz="1900" dirty="0">
              <a:latin typeface="Times New Roman" pitchFamily="18" charset="0"/>
              <a:cs typeface="Times New Roman" pitchFamily="18" charset="0"/>
            </a:endParaRPr>
          </a:p>
          <a:p>
            <a:pPr algn="just"/>
            <a:r>
              <a:rPr lang="en-US" sz="1900" dirty="0">
                <a:latin typeface="Times New Roman" pitchFamily="18" charset="0"/>
                <a:cs typeface="Times New Roman" pitchFamily="18" charset="0"/>
              </a:rPr>
              <a:t>The</a:t>
            </a:r>
            <a:r>
              <a:rPr lang="en-US" sz="1900" b="1" dirty="0">
                <a:latin typeface="Times New Roman" pitchFamily="18" charset="0"/>
                <a:cs typeface="Times New Roman" pitchFamily="18" charset="0"/>
              </a:rPr>
              <a:t> entry check</a:t>
            </a:r>
            <a:r>
              <a:rPr lang="en-US" sz="1900" dirty="0">
                <a:latin typeface="Times New Roman" pitchFamily="18" charset="0"/>
                <a:cs typeface="Times New Roman" pitchFamily="18" charset="0"/>
              </a:rPr>
              <a:t> is done to ensure that the reviewer’s time is not wasted on a document that is not ready for review. </a:t>
            </a:r>
            <a:endParaRPr lang="en-US" sz="1900" dirty="0" smtClean="0">
              <a:latin typeface="Times New Roman" pitchFamily="18" charset="0"/>
              <a:cs typeface="Times New Roman" pitchFamily="18" charset="0"/>
            </a:endParaRPr>
          </a:p>
          <a:p>
            <a:pPr algn="just"/>
            <a:endParaRPr lang="en-US" sz="1900" dirty="0">
              <a:latin typeface="Times New Roman" pitchFamily="18" charset="0"/>
              <a:cs typeface="Times New Roman" pitchFamily="18" charset="0"/>
            </a:endParaRPr>
          </a:p>
          <a:p>
            <a:pPr algn="just"/>
            <a:r>
              <a:rPr lang="en-US" sz="1900" dirty="0" smtClean="0">
                <a:latin typeface="Times New Roman" pitchFamily="18" charset="0"/>
                <a:cs typeface="Times New Roman" pitchFamily="18" charset="0"/>
              </a:rPr>
              <a:t>After </a:t>
            </a:r>
            <a:r>
              <a:rPr lang="en-US" sz="1900" dirty="0">
                <a:latin typeface="Times New Roman" pitchFamily="18" charset="0"/>
                <a:cs typeface="Times New Roman" pitchFamily="18" charset="0"/>
              </a:rPr>
              <a:t>doing the entry check if the document is found to have very little defects then it’s ready to go for the reviews</a:t>
            </a:r>
            <a:r>
              <a:rPr lang="en-US" sz="1900" dirty="0" smtClean="0">
                <a:latin typeface="Times New Roman" pitchFamily="18" charset="0"/>
                <a:cs typeface="Times New Roman" pitchFamily="18" charset="0"/>
              </a:rPr>
              <a:t>.</a:t>
            </a:r>
          </a:p>
          <a:p>
            <a:pPr algn="just"/>
            <a:endParaRPr lang="en-US" sz="1900" dirty="0">
              <a:latin typeface="Times New Roman" pitchFamily="18" charset="0"/>
              <a:cs typeface="Times New Roman" pitchFamily="18" charset="0"/>
            </a:endParaRPr>
          </a:p>
          <a:p>
            <a:pPr algn="just"/>
            <a:r>
              <a:rPr lang="en-US" sz="1900" dirty="0" smtClean="0">
                <a:latin typeface="Times New Roman" pitchFamily="18" charset="0"/>
                <a:cs typeface="Times New Roman" pitchFamily="18" charset="0"/>
              </a:rPr>
              <a:t> </a:t>
            </a:r>
            <a:r>
              <a:rPr lang="en-US" sz="1900" dirty="0">
                <a:latin typeface="Times New Roman" pitchFamily="18" charset="0"/>
                <a:cs typeface="Times New Roman" pitchFamily="18" charset="0"/>
              </a:rPr>
              <a:t>So, the</a:t>
            </a:r>
            <a:r>
              <a:rPr lang="en-US" sz="1900" b="1" dirty="0">
                <a:latin typeface="Times New Roman" pitchFamily="18" charset="0"/>
                <a:cs typeface="Times New Roman" pitchFamily="18" charset="0"/>
              </a:rPr>
              <a:t> entry criteria</a:t>
            </a:r>
            <a:r>
              <a:rPr lang="en-US" sz="1900" dirty="0">
                <a:latin typeface="Times New Roman" pitchFamily="18" charset="0"/>
                <a:cs typeface="Times New Roman" pitchFamily="18" charset="0"/>
              </a:rPr>
              <a:t> are to check that whether the document is ready to enter the formal review process or not. Hence the entry criteria for any document to go for the reviews are:</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73567060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lvl="2" algn="just"/>
            <a:r>
              <a:rPr lang="en-US" sz="1800" dirty="0">
                <a:latin typeface="Times New Roman" pitchFamily="18" charset="0"/>
                <a:cs typeface="Times New Roman" pitchFamily="18" charset="0"/>
              </a:rPr>
              <a:t>The documents should not reveal a large number of major defects.</a:t>
            </a:r>
          </a:p>
          <a:p>
            <a:pPr lvl="2" algn="just"/>
            <a:r>
              <a:rPr lang="en-US" sz="1800" dirty="0">
                <a:latin typeface="Times New Roman" pitchFamily="18" charset="0"/>
                <a:cs typeface="Times New Roman" pitchFamily="18" charset="0"/>
              </a:rPr>
              <a:t>The documents to be reviewed should be with line numbers.</a:t>
            </a:r>
          </a:p>
          <a:p>
            <a:pPr lvl="2" algn="just"/>
            <a:r>
              <a:rPr lang="en-US" sz="1800" dirty="0">
                <a:latin typeface="Times New Roman" pitchFamily="18" charset="0"/>
                <a:cs typeface="Times New Roman" pitchFamily="18" charset="0"/>
              </a:rPr>
              <a:t>The documents should be cleaned up by running any automated checks that apply.</a:t>
            </a:r>
          </a:p>
          <a:p>
            <a:pPr lvl="2" algn="just"/>
            <a:r>
              <a:rPr lang="en-US" sz="1800" dirty="0">
                <a:latin typeface="Times New Roman" pitchFamily="18" charset="0"/>
                <a:cs typeface="Times New Roman" pitchFamily="18" charset="0"/>
              </a:rPr>
              <a:t>The author should feel confident about the quality of the document so that he can join the review team with that document</a:t>
            </a:r>
            <a:r>
              <a:rPr lang="en-US" sz="1800" dirty="0" smtClean="0">
                <a:latin typeface="Times New Roman" pitchFamily="18" charset="0"/>
                <a:cs typeface="Times New Roman" pitchFamily="18" charset="0"/>
              </a:rPr>
              <a:t>.</a:t>
            </a:r>
          </a:p>
          <a:p>
            <a:pPr lvl="2" algn="just"/>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Once, the document clear the entry check the moderator and author decides that which part of the document is to be reviewed</a:t>
            </a:r>
            <a:r>
              <a:rPr lang="en-US" sz="1800" dirty="0" smtClean="0">
                <a:latin typeface="Times New Roman" pitchFamily="18" charset="0"/>
                <a:cs typeface="Times New Roman" pitchFamily="18" charset="0"/>
              </a:rPr>
              <a:t>.</a:t>
            </a:r>
          </a:p>
          <a:p>
            <a:endParaRPr lang="en-US" sz="1800" dirty="0">
              <a:latin typeface="Times New Roman" pitchFamily="18" charset="0"/>
              <a:cs typeface="Times New Roman" pitchFamily="18" charset="0"/>
            </a:endParaRPr>
          </a:p>
          <a:p>
            <a:r>
              <a:rPr lang="en-US" sz="1800" dirty="0" smtClean="0">
                <a:latin typeface="Times New Roman" pitchFamily="18" charset="0"/>
                <a:cs typeface="Times New Roman" pitchFamily="18" charset="0"/>
              </a:rPr>
              <a:t>Since </a:t>
            </a:r>
            <a:r>
              <a:rPr lang="en-US" sz="1800" dirty="0">
                <a:latin typeface="Times New Roman" pitchFamily="18" charset="0"/>
                <a:cs typeface="Times New Roman" pitchFamily="18" charset="0"/>
              </a:rPr>
              <a:t>the human mind can understand only a limited set of pages at one time so in a review the maximum size is between 10 and 20 pages</a:t>
            </a:r>
            <a:r>
              <a:rPr lang="en-US" sz="1800" dirty="0" smtClean="0">
                <a:latin typeface="Times New Roman" pitchFamily="18" charset="0"/>
                <a:cs typeface="Times New Roman" pitchFamily="18" charset="0"/>
              </a:rPr>
              <a:t>.</a:t>
            </a:r>
          </a:p>
          <a:p>
            <a:endParaRPr lang="en-US" sz="1800" dirty="0">
              <a:latin typeface="Times New Roman" pitchFamily="18" charset="0"/>
              <a:cs typeface="Times New Roman" pitchFamily="18" charset="0"/>
            </a:endParaRPr>
          </a:p>
          <a:p>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Hence checking the documents improves the moderator ability to lead the meeting because it ensures the better understanding.</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91355934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sz="1800" b="1" dirty="0">
                <a:latin typeface="Times New Roman" pitchFamily="18" charset="0"/>
                <a:cs typeface="Times New Roman" pitchFamily="18" charset="0"/>
              </a:rPr>
              <a:t>2. Kick-off: </a:t>
            </a:r>
            <a:r>
              <a:rPr lang="en-US" b="1" dirty="0"/>
              <a:t> </a:t>
            </a:r>
          </a:p>
          <a:p>
            <a:pPr algn="just"/>
            <a:r>
              <a:rPr lang="en-US" sz="1800" dirty="0" smtClean="0">
                <a:latin typeface="Times New Roman" pitchFamily="18" charset="0"/>
                <a:cs typeface="Times New Roman" pitchFamily="18" charset="0"/>
              </a:rPr>
              <a:t>This </a:t>
            </a:r>
            <a:r>
              <a:rPr lang="en-US" sz="1800" dirty="0">
                <a:latin typeface="Times New Roman" pitchFamily="18" charset="0"/>
                <a:cs typeface="Times New Roman" pitchFamily="18" charset="0"/>
              </a:rPr>
              <a:t>kick-off meeting is an optional step in a review procedure. </a:t>
            </a:r>
            <a:endParaRPr lang="en-US" sz="1800"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The </a:t>
            </a:r>
            <a:r>
              <a:rPr lang="en-US" sz="1800" dirty="0">
                <a:latin typeface="Times New Roman" pitchFamily="18" charset="0"/>
                <a:cs typeface="Times New Roman" pitchFamily="18" charset="0"/>
              </a:rPr>
              <a:t>goal of this step is to give a short introduction on the objectives of the review and the documents to everyone in the meeting. </a:t>
            </a:r>
            <a:endParaRPr lang="en-US" sz="1800"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The </a:t>
            </a:r>
            <a:r>
              <a:rPr lang="en-US" sz="1800" dirty="0">
                <a:latin typeface="Times New Roman" pitchFamily="18" charset="0"/>
                <a:cs typeface="Times New Roman" pitchFamily="18" charset="0"/>
              </a:rPr>
              <a:t>relationships between the document under review and the other documents are also explained, especially if the numbers of related documents are high</a:t>
            </a:r>
            <a:r>
              <a:rPr lang="en-US" sz="1800" dirty="0" smtClean="0">
                <a:latin typeface="Times New Roman" pitchFamily="18" charset="0"/>
                <a:cs typeface="Times New Roman" pitchFamily="18" charset="0"/>
              </a:rPr>
              <a:t>.</a:t>
            </a:r>
          </a:p>
          <a:p>
            <a:pPr algn="just"/>
            <a:endParaRPr lang="en-US" sz="1800" dirty="0">
              <a:latin typeface="Times New Roman" pitchFamily="18" charset="0"/>
              <a:cs typeface="Times New Roman" pitchFamily="18" charset="0"/>
            </a:endParaRPr>
          </a:p>
          <a:p>
            <a:pPr marL="109728" indent="0" algn="just">
              <a:buNone/>
            </a:pPr>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14369752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pPr marL="109728" indent="0">
              <a:buNone/>
            </a:pPr>
            <a:r>
              <a:rPr lang="en-US" sz="2600" b="1" dirty="0" smtClean="0">
                <a:latin typeface="Times New Roman" pitchFamily="18" charset="0"/>
                <a:cs typeface="Times New Roman" pitchFamily="18" charset="0"/>
              </a:rPr>
              <a:t>Preparation</a:t>
            </a:r>
            <a:r>
              <a:rPr lang="en-US" sz="2600" b="1" dirty="0">
                <a:latin typeface="Times New Roman" pitchFamily="18" charset="0"/>
                <a:cs typeface="Times New Roman" pitchFamily="18" charset="0"/>
              </a:rPr>
              <a:t>: </a:t>
            </a:r>
            <a:endParaRPr lang="en-US" b="1" dirty="0"/>
          </a:p>
          <a:p>
            <a:pPr algn="just"/>
            <a:r>
              <a:rPr lang="en-US" sz="2600" dirty="0" smtClean="0">
                <a:latin typeface="Times New Roman" pitchFamily="18" charset="0"/>
                <a:cs typeface="Times New Roman" pitchFamily="18" charset="0"/>
              </a:rPr>
              <a:t>In </a:t>
            </a:r>
            <a:r>
              <a:rPr lang="en-US" sz="2600" dirty="0">
                <a:latin typeface="Times New Roman" pitchFamily="18" charset="0"/>
                <a:cs typeface="Times New Roman" pitchFamily="18" charset="0"/>
              </a:rPr>
              <a:t>this step the reviewers review the document individually using the related documents, procedures, rules and checklists provided. </a:t>
            </a:r>
            <a:endParaRPr lang="en-US" sz="2600" dirty="0" smtClean="0">
              <a:latin typeface="Times New Roman" pitchFamily="18" charset="0"/>
              <a:cs typeface="Times New Roman" pitchFamily="18" charset="0"/>
            </a:endParaRPr>
          </a:p>
          <a:p>
            <a:pPr algn="just"/>
            <a:endParaRPr lang="en-US" sz="2600" dirty="0">
              <a:latin typeface="Times New Roman" pitchFamily="18" charset="0"/>
              <a:cs typeface="Times New Roman" pitchFamily="18" charset="0"/>
            </a:endParaRPr>
          </a:p>
          <a:p>
            <a:pPr algn="just"/>
            <a:r>
              <a:rPr lang="en-US" sz="2600" dirty="0" smtClean="0">
                <a:latin typeface="Times New Roman" pitchFamily="18" charset="0"/>
                <a:cs typeface="Times New Roman" pitchFamily="18" charset="0"/>
              </a:rPr>
              <a:t>Each </a:t>
            </a:r>
            <a:r>
              <a:rPr lang="en-US" sz="2600" dirty="0">
                <a:latin typeface="Times New Roman" pitchFamily="18" charset="0"/>
                <a:cs typeface="Times New Roman" pitchFamily="18" charset="0"/>
              </a:rPr>
              <a:t>participant while reviewing individually identifies the defects, questions and comments according to their understanding of the document and role</a:t>
            </a:r>
            <a:r>
              <a:rPr lang="en-US" sz="2600" dirty="0" smtClean="0">
                <a:latin typeface="Times New Roman" pitchFamily="18" charset="0"/>
                <a:cs typeface="Times New Roman" pitchFamily="18" charset="0"/>
              </a:rPr>
              <a:t>.</a:t>
            </a:r>
          </a:p>
          <a:p>
            <a:pPr algn="just"/>
            <a:endParaRPr lang="en-US" sz="2600" dirty="0">
              <a:latin typeface="Times New Roman" pitchFamily="18" charset="0"/>
              <a:cs typeface="Times New Roman" pitchFamily="18" charset="0"/>
            </a:endParaRPr>
          </a:p>
          <a:p>
            <a:pPr algn="just"/>
            <a:r>
              <a:rPr lang="en-US" sz="2600" dirty="0" smtClean="0">
                <a:latin typeface="Times New Roman" pitchFamily="18" charset="0"/>
                <a:cs typeface="Times New Roman" pitchFamily="18" charset="0"/>
              </a:rPr>
              <a:t> </a:t>
            </a:r>
            <a:r>
              <a:rPr lang="en-US" sz="2600" dirty="0">
                <a:latin typeface="Times New Roman" pitchFamily="18" charset="0"/>
                <a:cs typeface="Times New Roman" pitchFamily="18" charset="0"/>
              </a:rPr>
              <a:t>After that all issues are recorded using a logging form. </a:t>
            </a:r>
            <a:endParaRPr lang="en-US" sz="2600" dirty="0" smtClean="0">
              <a:latin typeface="Times New Roman" pitchFamily="18" charset="0"/>
              <a:cs typeface="Times New Roman" pitchFamily="18" charset="0"/>
            </a:endParaRPr>
          </a:p>
          <a:p>
            <a:pPr algn="just"/>
            <a:endParaRPr lang="en-US" sz="2600" dirty="0">
              <a:latin typeface="Times New Roman" pitchFamily="18" charset="0"/>
              <a:cs typeface="Times New Roman" pitchFamily="18" charset="0"/>
            </a:endParaRPr>
          </a:p>
          <a:p>
            <a:pPr algn="just"/>
            <a:r>
              <a:rPr lang="en-US" sz="2600" dirty="0" smtClean="0">
                <a:latin typeface="Times New Roman" pitchFamily="18" charset="0"/>
                <a:cs typeface="Times New Roman" pitchFamily="18" charset="0"/>
              </a:rPr>
              <a:t>The </a:t>
            </a:r>
            <a:r>
              <a:rPr lang="en-US" sz="2600" dirty="0">
                <a:latin typeface="Times New Roman" pitchFamily="18" charset="0"/>
                <a:cs typeface="Times New Roman" pitchFamily="18" charset="0"/>
              </a:rPr>
              <a:t>success factor for a thorough preparation is the number of pages checked per hour. </a:t>
            </a:r>
            <a:endParaRPr lang="en-US" sz="2600" dirty="0" smtClean="0">
              <a:latin typeface="Times New Roman" pitchFamily="18" charset="0"/>
              <a:cs typeface="Times New Roman" pitchFamily="18" charset="0"/>
            </a:endParaRPr>
          </a:p>
          <a:p>
            <a:pPr algn="just"/>
            <a:endParaRPr lang="en-US" sz="2600" dirty="0">
              <a:latin typeface="Times New Roman" pitchFamily="18" charset="0"/>
              <a:cs typeface="Times New Roman" pitchFamily="18" charset="0"/>
            </a:endParaRPr>
          </a:p>
          <a:p>
            <a:pPr algn="just"/>
            <a:r>
              <a:rPr lang="en-US" sz="2600" dirty="0" smtClean="0">
                <a:latin typeface="Times New Roman" pitchFamily="18" charset="0"/>
                <a:cs typeface="Times New Roman" pitchFamily="18" charset="0"/>
              </a:rPr>
              <a:t>This </a:t>
            </a:r>
            <a:r>
              <a:rPr lang="en-US" sz="2600" dirty="0">
                <a:latin typeface="Times New Roman" pitchFamily="18" charset="0"/>
                <a:cs typeface="Times New Roman" pitchFamily="18" charset="0"/>
              </a:rPr>
              <a:t>is called the </a:t>
            </a:r>
            <a:r>
              <a:rPr lang="en-US" sz="2600" b="1" dirty="0">
                <a:latin typeface="Times New Roman" pitchFamily="18" charset="0"/>
                <a:cs typeface="Times New Roman" pitchFamily="18" charset="0"/>
              </a:rPr>
              <a:t>checking rate. </a:t>
            </a:r>
            <a:endParaRPr lang="en-US" sz="2600" b="1" dirty="0" smtClean="0">
              <a:latin typeface="Times New Roman" pitchFamily="18" charset="0"/>
              <a:cs typeface="Times New Roman" pitchFamily="18" charset="0"/>
            </a:endParaRPr>
          </a:p>
          <a:p>
            <a:pPr algn="just"/>
            <a:endParaRPr lang="en-US" sz="2600" b="1" dirty="0">
              <a:latin typeface="Times New Roman" pitchFamily="18" charset="0"/>
              <a:cs typeface="Times New Roman" pitchFamily="18" charset="0"/>
            </a:endParaRPr>
          </a:p>
          <a:p>
            <a:pPr algn="just"/>
            <a:r>
              <a:rPr lang="en-US" sz="2600" dirty="0" smtClean="0">
                <a:latin typeface="Times New Roman" pitchFamily="18" charset="0"/>
                <a:cs typeface="Times New Roman" pitchFamily="18" charset="0"/>
              </a:rPr>
              <a:t>Usually </a:t>
            </a:r>
            <a:r>
              <a:rPr lang="en-US" sz="2600" dirty="0">
                <a:latin typeface="Times New Roman" pitchFamily="18" charset="0"/>
                <a:cs typeface="Times New Roman" pitchFamily="18" charset="0"/>
              </a:rPr>
              <a:t>the checking rate is in the range of 5 to 10 pages per hour.</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30921174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sz="1800" b="1" dirty="0" smtClean="0">
                <a:latin typeface="Times New Roman" pitchFamily="18" charset="0"/>
                <a:cs typeface="Times New Roman" pitchFamily="18" charset="0"/>
              </a:rPr>
              <a:t>Review </a:t>
            </a:r>
            <a:r>
              <a:rPr lang="en-US" sz="1800" b="1" dirty="0">
                <a:latin typeface="Times New Roman" pitchFamily="18" charset="0"/>
                <a:cs typeface="Times New Roman" pitchFamily="18" charset="0"/>
              </a:rPr>
              <a:t>meeting: </a:t>
            </a:r>
            <a:endParaRPr lang="en-US" sz="1800" b="1" dirty="0" smtClean="0">
              <a:latin typeface="Times New Roman" pitchFamily="18" charset="0"/>
              <a:cs typeface="Times New Roman" pitchFamily="18" charset="0"/>
            </a:endParaRPr>
          </a:p>
          <a:p>
            <a:pPr marL="109728" indent="0" algn="just">
              <a:buNone/>
            </a:pPr>
            <a:r>
              <a:rPr lang="en-US" sz="1800" dirty="0" smtClean="0">
                <a:latin typeface="Times New Roman" pitchFamily="18" charset="0"/>
                <a:cs typeface="Times New Roman" pitchFamily="18" charset="0"/>
              </a:rPr>
              <a:t>The </a:t>
            </a:r>
            <a:r>
              <a:rPr lang="en-US" sz="1800" dirty="0">
                <a:latin typeface="Times New Roman" pitchFamily="18" charset="0"/>
                <a:cs typeface="Times New Roman" pitchFamily="18" charset="0"/>
              </a:rPr>
              <a:t>review meeting consists of three phases</a:t>
            </a:r>
            <a:r>
              <a:rPr lang="en-US" sz="1800" dirty="0" smtClean="0">
                <a:latin typeface="Times New Roman" pitchFamily="18" charset="0"/>
                <a:cs typeface="Times New Roman" pitchFamily="18" charset="0"/>
              </a:rPr>
              <a:t>:</a:t>
            </a:r>
          </a:p>
          <a:p>
            <a:pPr marL="109728" indent="0" algn="just">
              <a:buNone/>
            </a:pPr>
            <a:endParaRPr lang="en-US" sz="1800" dirty="0">
              <a:latin typeface="Times New Roman" pitchFamily="18" charset="0"/>
              <a:cs typeface="Times New Roman" pitchFamily="18" charset="0"/>
            </a:endParaRPr>
          </a:p>
          <a:p>
            <a:pPr lvl="0" algn="just"/>
            <a:r>
              <a:rPr lang="en-US" sz="1800" b="1" dirty="0">
                <a:latin typeface="Times New Roman" pitchFamily="18" charset="0"/>
                <a:cs typeface="Times New Roman" pitchFamily="18" charset="0"/>
              </a:rPr>
              <a:t>Logging phase:</a:t>
            </a:r>
            <a:r>
              <a:rPr lang="en-US" sz="1800" dirty="0">
                <a:latin typeface="Times New Roman" pitchFamily="18" charset="0"/>
                <a:cs typeface="Times New Roman" pitchFamily="18" charset="0"/>
              </a:rPr>
              <a:t> In this phase the issues and the defects that have been identified during the preparation step are logged page by page. The logging is basically done by the author or by a </a:t>
            </a:r>
            <a:r>
              <a:rPr lang="en-US" sz="1800" b="1" dirty="0">
                <a:latin typeface="Times New Roman" pitchFamily="18" charset="0"/>
                <a:cs typeface="Times New Roman" pitchFamily="18" charset="0"/>
              </a:rPr>
              <a:t>scribe. </a:t>
            </a:r>
            <a:r>
              <a:rPr lang="en-US" sz="1800" dirty="0">
                <a:latin typeface="Times New Roman" pitchFamily="18" charset="0"/>
                <a:cs typeface="Times New Roman" pitchFamily="18" charset="0"/>
              </a:rPr>
              <a:t>Scribe is a separate person to do the logging and is especially useful for the formal review types such as an inspection</a:t>
            </a:r>
            <a:r>
              <a:rPr lang="en-US" sz="1800" dirty="0" smtClean="0">
                <a:latin typeface="Times New Roman" pitchFamily="18" charset="0"/>
                <a:cs typeface="Times New Roman" pitchFamily="18" charset="0"/>
              </a:rPr>
              <a:t>.</a:t>
            </a:r>
          </a:p>
          <a:p>
            <a:pPr lvl="0" algn="just"/>
            <a:endParaRPr lang="en-US" sz="1800" dirty="0">
              <a:latin typeface="Times New Roman" pitchFamily="18" charset="0"/>
              <a:cs typeface="Times New Roman" pitchFamily="18" charset="0"/>
            </a:endParaRPr>
          </a:p>
          <a:p>
            <a:pPr lvl="0"/>
            <a:r>
              <a:rPr lang="en-US" sz="1800" dirty="0">
                <a:latin typeface="Times New Roman" pitchFamily="18" charset="0"/>
                <a:cs typeface="Times New Roman" pitchFamily="18" charset="0"/>
              </a:rPr>
              <a:t> Every defects and it’s severity should be logged in any of the three severity </a:t>
            </a:r>
            <a:r>
              <a:rPr lang="en-US" sz="1800" dirty="0" smtClean="0">
                <a:latin typeface="Times New Roman" pitchFamily="18" charset="0"/>
                <a:cs typeface="Times New Roman" pitchFamily="18" charset="0"/>
              </a:rPr>
              <a:t>classes </a:t>
            </a:r>
            <a:r>
              <a:rPr lang="en-US" sz="1800" dirty="0">
                <a:latin typeface="Times New Roman" pitchFamily="18" charset="0"/>
                <a:cs typeface="Times New Roman" pitchFamily="18" charset="0"/>
              </a:rPr>
              <a:t>given below</a:t>
            </a:r>
            <a:r>
              <a:rPr lang="en-US" sz="1800" dirty="0" smtClean="0">
                <a:latin typeface="Times New Roman" pitchFamily="18" charset="0"/>
                <a:cs typeface="Times New Roman" pitchFamily="18" charset="0"/>
              </a:rPr>
              <a:t>:</a:t>
            </a:r>
          </a:p>
          <a:p>
            <a:pPr marL="109728" lvl="0" indent="0">
              <a:buNone/>
            </a:pPr>
            <a:r>
              <a:rPr lang="en-US" sz="1800" b="1" dirty="0" smtClean="0">
                <a:latin typeface="Times New Roman" pitchFamily="18" charset="0"/>
                <a:cs typeface="Times New Roman" pitchFamily="18" charset="0"/>
              </a:rPr>
              <a:t> </a:t>
            </a:r>
            <a:r>
              <a:rPr lang="en-US" sz="1800" b="1" dirty="0">
                <a:latin typeface="Times New Roman" pitchFamily="18" charset="0"/>
                <a:cs typeface="Times New Roman" pitchFamily="18" charset="0"/>
              </a:rPr>
              <a:t/>
            </a:r>
            <a:br>
              <a:rPr lang="en-US" sz="1800" b="1" dirty="0">
                <a:latin typeface="Times New Roman" pitchFamily="18" charset="0"/>
                <a:cs typeface="Times New Roman" pitchFamily="18" charset="0"/>
              </a:rPr>
            </a:br>
            <a:r>
              <a:rPr lang="en-US" sz="1800" b="1" dirty="0" smtClean="0">
                <a:latin typeface="Times New Roman" pitchFamily="18" charset="0"/>
                <a:cs typeface="Times New Roman" pitchFamily="18" charset="0"/>
              </a:rPr>
              <a:t>    </a:t>
            </a:r>
            <a:r>
              <a:rPr lang="en-US" sz="1800" b="1" dirty="0" err="1" smtClean="0">
                <a:latin typeface="Times New Roman" pitchFamily="18" charset="0"/>
                <a:cs typeface="Times New Roman" pitchFamily="18" charset="0"/>
              </a:rPr>
              <a:t>Critical:</a:t>
            </a:r>
            <a:r>
              <a:rPr lang="en-US" sz="1800" dirty="0" err="1" smtClean="0">
                <a:latin typeface="Times New Roman" pitchFamily="18" charset="0"/>
                <a:cs typeface="Times New Roman" pitchFamily="18" charset="0"/>
              </a:rPr>
              <a:t>The</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defects </a:t>
            </a:r>
            <a:r>
              <a:rPr lang="en-US" sz="1800" b="1" dirty="0">
                <a:latin typeface="Times New Roman" pitchFamily="18" charset="0"/>
                <a:cs typeface="Times New Roman" pitchFamily="18" charset="0"/>
              </a:rPr>
              <a:t>will cause</a:t>
            </a:r>
            <a:r>
              <a:rPr lang="en-US" sz="1800" dirty="0">
                <a:latin typeface="Times New Roman" pitchFamily="18" charset="0"/>
                <a:cs typeface="Times New Roman" pitchFamily="18" charset="0"/>
              </a:rPr>
              <a:t> downstream damage.</a:t>
            </a:r>
          </a:p>
          <a:p>
            <a:pPr marL="109728" lvl="0" indent="0">
              <a:buNone/>
            </a:pPr>
            <a:r>
              <a:rPr lang="en-US" sz="1800" b="1" dirty="0" smtClean="0">
                <a:latin typeface="Times New Roman" pitchFamily="18" charset="0"/>
                <a:cs typeface="Times New Roman" pitchFamily="18" charset="0"/>
              </a:rPr>
              <a:t>    Major</a:t>
            </a:r>
            <a:r>
              <a:rPr lang="en-US" sz="1800" b="1" dirty="0">
                <a:latin typeface="Times New Roman" pitchFamily="18" charset="0"/>
                <a:cs typeface="Times New Roman" pitchFamily="18" charset="0"/>
              </a:rPr>
              <a:t>: </a:t>
            </a:r>
            <a:r>
              <a:rPr lang="en-US" sz="1800" dirty="0">
                <a:latin typeface="Times New Roman" pitchFamily="18" charset="0"/>
                <a:cs typeface="Times New Roman" pitchFamily="18" charset="0"/>
              </a:rPr>
              <a:t>The defects </a:t>
            </a:r>
            <a:r>
              <a:rPr lang="en-US" sz="1800" b="1" dirty="0">
                <a:latin typeface="Times New Roman" pitchFamily="18" charset="0"/>
                <a:cs typeface="Times New Roman" pitchFamily="18" charset="0"/>
              </a:rPr>
              <a:t>could cause</a:t>
            </a:r>
            <a:r>
              <a:rPr lang="en-US" sz="1800" dirty="0">
                <a:latin typeface="Times New Roman" pitchFamily="18" charset="0"/>
                <a:cs typeface="Times New Roman" pitchFamily="18" charset="0"/>
              </a:rPr>
              <a:t> a downstream damage.</a:t>
            </a:r>
            <a:br>
              <a:rPr lang="en-US" sz="1800" dirty="0">
                <a:latin typeface="Times New Roman" pitchFamily="18" charset="0"/>
                <a:cs typeface="Times New Roman" pitchFamily="18" charset="0"/>
              </a:rPr>
            </a:br>
            <a:r>
              <a:rPr lang="en-US" sz="1800" dirty="0" smtClean="0">
                <a:latin typeface="Times New Roman" pitchFamily="18" charset="0"/>
                <a:cs typeface="Times New Roman" pitchFamily="18" charset="0"/>
              </a:rPr>
              <a:t>    </a:t>
            </a:r>
            <a:r>
              <a:rPr lang="en-US" sz="1800" b="1" dirty="0" smtClean="0">
                <a:latin typeface="Times New Roman" pitchFamily="18" charset="0"/>
                <a:cs typeface="Times New Roman" pitchFamily="18" charset="0"/>
              </a:rPr>
              <a:t>Minor</a:t>
            </a:r>
            <a:r>
              <a:rPr lang="en-US" sz="1800" b="1" dirty="0">
                <a:latin typeface="Times New Roman" pitchFamily="18" charset="0"/>
                <a:cs typeface="Times New Roman" pitchFamily="18" charset="0"/>
              </a:rPr>
              <a:t>: </a:t>
            </a:r>
            <a:r>
              <a:rPr lang="en-US" sz="1800" dirty="0">
                <a:latin typeface="Times New Roman" pitchFamily="18" charset="0"/>
                <a:cs typeface="Times New Roman" pitchFamily="18" charset="0"/>
              </a:rPr>
              <a:t>The defects are </a:t>
            </a:r>
            <a:r>
              <a:rPr lang="en-US" sz="1800" b="1" dirty="0">
                <a:latin typeface="Times New Roman" pitchFamily="18" charset="0"/>
                <a:cs typeface="Times New Roman" pitchFamily="18" charset="0"/>
              </a:rPr>
              <a:t>highly unlikely to cause</a:t>
            </a:r>
            <a:r>
              <a:rPr lang="en-US" sz="1800" dirty="0">
                <a:latin typeface="Times New Roman" pitchFamily="18" charset="0"/>
                <a:cs typeface="Times New Roman" pitchFamily="18" charset="0"/>
              </a:rPr>
              <a:t> the downstream damage.</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91063272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algn="just"/>
            <a:r>
              <a:rPr lang="en-US" sz="1900" dirty="0">
                <a:latin typeface="Times New Roman" pitchFamily="18" charset="0"/>
                <a:cs typeface="Times New Roman" pitchFamily="18" charset="0"/>
              </a:rPr>
              <a:t>During the logging phase the moderator focuses on logging as many defects as possible within a certain time frame and tries to keep a good logging rate (number of defects logged per minute</a:t>
            </a:r>
            <a:r>
              <a:rPr lang="en-US" sz="1900" dirty="0" smtClean="0">
                <a:latin typeface="Times New Roman" pitchFamily="18" charset="0"/>
                <a:cs typeface="Times New Roman" pitchFamily="18" charset="0"/>
              </a:rPr>
              <a:t>).</a:t>
            </a:r>
          </a:p>
          <a:p>
            <a:pPr algn="just"/>
            <a:endParaRPr lang="en-US" sz="1900" dirty="0">
              <a:latin typeface="Times New Roman" pitchFamily="18" charset="0"/>
              <a:cs typeface="Times New Roman" pitchFamily="18" charset="0"/>
            </a:endParaRPr>
          </a:p>
          <a:p>
            <a:pPr algn="just"/>
            <a:r>
              <a:rPr lang="en-US" sz="1900" dirty="0" smtClean="0">
                <a:latin typeface="Times New Roman" pitchFamily="18" charset="0"/>
                <a:cs typeface="Times New Roman" pitchFamily="18" charset="0"/>
              </a:rPr>
              <a:t>In </a:t>
            </a:r>
            <a:r>
              <a:rPr lang="en-US" sz="1900" dirty="0">
                <a:latin typeface="Times New Roman" pitchFamily="18" charset="0"/>
                <a:cs typeface="Times New Roman" pitchFamily="18" charset="0"/>
              </a:rPr>
              <a:t>formal review meeting the good logging rate should be between one and two defects logged per minute</a:t>
            </a:r>
            <a:r>
              <a:rPr lang="en-US" sz="1900" dirty="0" smtClean="0">
                <a:latin typeface="Times New Roman" pitchFamily="18" charset="0"/>
                <a:cs typeface="Times New Roman" pitchFamily="18" charset="0"/>
              </a:rPr>
              <a:t>.</a:t>
            </a:r>
          </a:p>
          <a:p>
            <a:pPr algn="just"/>
            <a:endParaRPr lang="en-US" sz="1900" dirty="0">
              <a:latin typeface="Times New Roman" pitchFamily="18" charset="0"/>
              <a:cs typeface="Times New Roman" pitchFamily="18" charset="0"/>
            </a:endParaRPr>
          </a:p>
          <a:p>
            <a:pPr marL="109728" lvl="0" indent="0" algn="just">
              <a:buNone/>
            </a:pPr>
            <a:r>
              <a:rPr lang="en-US" sz="1900" b="1" dirty="0">
                <a:latin typeface="Times New Roman" pitchFamily="18" charset="0"/>
                <a:cs typeface="Times New Roman" pitchFamily="18" charset="0"/>
              </a:rPr>
              <a:t>Discussion phase</a:t>
            </a:r>
            <a:r>
              <a:rPr lang="en-US" sz="1900" b="1" dirty="0" smtClean="0">
                <a:latin typeface="Times New Roman" pitchFamily="18" charset="0"/>
                <a:cs typeface="Times New Roman" pitchFamily="18" charset="0"/>
              </a:rPr>
              <a:t>:</a:t>
            </a:r>
          </a:p>
          <a:p>
            <a:pPr lvl="0" algn="just"/>
            <a:endParaRPr lang="en-US" sz="1900" b="1" dirty="0">
              <a:latin typeface="Times New Roman" pitchFamily="18" charset="0"/>
              <a:cs typeface="Times New Roman" pitchFamily="18" charset="0"/>
            </a:endParaRPr>
          </a:p>
          <a:p>
            <a:pPr lvl="0" algn="just"/>
            <a:r>
              <a:rPr lang="en-US" sz="1900" dirty="0" smtClean="0">
                <a:latin typeface="Times New Roman" pitchFamily="18" charset="0"/>
                <a:cs typeface="Times New Roman" pitchFamily="18" charset="0"/>
              </a:rPr>
              <a:t>If </a:t>
            </a:r>
            <a:r>
              <a:rPr lang="en-US" sz="1900" dirty="0">
                <a:latin typeface="Times New Roman" pitchFamily="18" charset="0"/>
                <a:cs typeface="Times New Roman" pitchFamily="18" charset="0"/>
              </a:rPr>
              <a:t>any issue needs discussion then the item is logged and then handled in the discussion phase. </a:t>
            </a:r>
            <a:endParaRPr lang="en-US" sz="1900" dirty="0" smtClean="0">
              <a:latin typeface="Times New Roman" pitchFamily="18" charset="0"/>
              <a:cs typeface="Times New Roman" pitchFamily="18" charset="0"/>
            </a:endParaRPr>
          </a:p>
          <a:p>
            <a:pPr lvl="0" algn="just"/>
            <a:endParaRPr lang="en-US" sz="1900" dirty="0">
              <a:latin typeface="Times New Roman" pitchFamily="18" charset="0"/>
              <a:cs typeface="Times New Roman" pitchFamily="18" charset="0"/>
            </a:endParaRPr>
          </a:p>
          <a:p>
            <a:pPr lvl="0" algn="just"/>
            <a:r>
              <a:rPr lang="en-US" sz="1900" dirty="0" smtClean="0">
                <a:latin typeface="Times New Roman" pitchFamily="18" charset="0"/>
                <a:cs typeface="Times New Roman" pitchFamily="18" charset="0"/>
              </a:rPr>
              <a:t>As </a:t>
            </a:r>
            <a:r>
              <a:rPr lang="en-US" sz="1900" dirty="0">
                <a:latin typeface="Times New Roman" pitchFamily="18" charset="0"/>
                <a:cs typeface="Times New Roman" pitchFamily="18" charset="0"/>
              </a:rPr>
              <a:t>chairman of the discussion meeting, the moderator takes care of the people issues and prevents discussion from getting too personal and calls for a break to cool down the heated discussion. </a:t>
            </a:r>
            <a:endParaRPr lang="en-US" sz="1900" dirty="0" smtClean="0">
              <a:latin typeface="Times New Roman" pitchFamily="18" charset="0"/>
              <a:cs typeface="Times New Roman" pitchFamily="18" charset="0"/>
            </a:endParaRPr>
          </a:p>
          <a:p>
            <a:pPr lvl="0" algn="just"/>
            <a:endParaRPr lang="en-US" sz="1900" dirty="0">
              <a:latin typeface="Times New Roman" pitchFamily="18" charset="0"/>
              <a:cs typeface="Times New Roman" pitchFamily="18" charset="0"/>
            </a:endParaRPr>
          </a:p>
          <a:p>
            <a:pPr lvl="0" algn="just"/>
            <a:r>
              <a:rPr lang="en-US" sz="1900" dirty="0" smtClean="0">
                <a:latin typeface="Times New Roman" pitchFamily="18" charset="0"/>
                <a:cs typeface="Times New Roman" pitchFamily="18" charset="0"/>
              </a:rPr>
              <a:t>The </a:t>
            </a:r>
            <a:r>
              <a:rPr lang="en-US" sz="1900" dirty="0">
                <a:latin typeface="Times New Roman" pitchFamily="18" charset="0"/>
                <a:cs typeface="Times New Roman" pitchFamily="18" charset="0"/>
              </a:rPr>
              <a:t>outcome of the discussions is documented for the future reference.</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41103721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lvl="0" indent="0">
              <a:buNone/>
            </a:pPr>
            <a:r>
              <a:rPr lang="en-US" sz="1800" b="1" dirty="0">
                <a:latin typeface="Times New Roman" pitchFamily="18" charset="0"/>
                <a:cs typeface="Times New Roman" pitchFamily="18" charset="0"/>
              </a:rPr>
              <a:t>Decision phase</a:t>
            </a:r>
            <a:r>
              <a:rPr lang="en-US" sz="1800" b="1" dirty="0" smtClean="0">
                <a:latin typeface="Times New Roman" pitchFamily="18" charset="0"/>
                <a:cs typeface="Times New Roman" pitchFamily="18" charset="0"/>
              </a:rPr>
              <a:t>:</a:t>
            </a:r>
            <a:endParaRPr lang="en-US" sz="1800" b="1" dirty="0">
              <a:latin typeface="Times New Roman" pitchFamily="18" charset="0"/>
              <a:cs typeface="Times New Roman" pitchFamily="18" charset="0"/>
            </a:endParaRPr>
          </a:p>
          <a:p>
            <a:pPr lvl="0" algn="just"/>
            <a:r>
              <a:rPr lang="en-US" sz="1800" b="1" dirty="0">
                <a:latin typeface="Times New Roman" pitchFamily="18" charset="0"/>
                <a:cs typeface="Times New Roman" pitchFamily="18" charset="0"/>
              </a:rPr>
              <a:t> </a:t>
            </a:r>
            <a:r>
              <a:rPr lang="en-US" sz="1800" dirty="0">
                <a:latin typeface="Times New Roman" pitchFamily="18" charset="0"/>
                <a:cs typeface="Times New Roman" pitchFamily="18" charset="0"/>
              </a:rPr>
              <a:t>At the end of the meeting a decision on the document under review has to be made by the participants, sometimes based on formal </a:t>
            </a:r>
            <a:r>
              <a:rPr lang="en-US" sz="1800" b="1" dirty="0">
                <a:latin typeface="Times New Roman" pitchFamily="18" charset="0"/>
                <a:cs typeface="Times New Roman" pitchFamily="18" charset="0"/>
              </a:rPr>
              <a:t>exit criteria</a:t>
            </a:r>
            <a:r>
              <a:rPr lang="en-US" sz="1800" b="1" dirty="0" smtClean="0">
                <a:latin typeface="Times New Roman" pitchFamily="18" charset="0"/>
                <a:cs typeface="Times New Roman" pitchFamily="18" charset="0"/>
              </a:rPr>
              <a:t>.</a:t>
            </a:r>
          </a:p>
          <a:p>
            <a:pPr lvl="0" algn="just"/>
            <a:endParaRPr lang="en-US" sz="1800" b="1" dirty="0">
              <a:latin typeface="Times New Roman" pitchFamily="18" charset="0"/>
              <a:cs typeface="Times New Roman" pitchFamily="18" charset="0"/>
            </a:endParaRPr>
          </a:p>
          <a:p>
            <a:pPr lvl="0" algn="just"/>
            <a:r>
              <a:rPr lang="en-US" sz="1800" b="1" dirty="0" smtClean="0">
                <a:latin typeface="Times New Roman" pitchFamily="18" charset="0"/>
                <a:cs typeface="Times New Roman" pitchFamily="18" charset="0"/>
              </a:rPr>
              <a:t> </a:t>
            </a:r>
            <a:r>
              <a:rPr lang="en-US" sz="1800" b="1" dirty="0">
                <a:latin typeface="Times New Roman" pitchFamily="18" charset="0"/>
                <a:cs typeface="Times New Roman" pitchFamily="18" charset="0"/>
              </a:rPr>
              <a:t>Exit criteria</a:t>
            </a:r>
            <a:r>
              <a:rPr lang="en-US" sz="1800" dirty="0">
                <a:latin typeface="Times New Roman" pitchFamily="18" charset="0"/>
                <a:cs typeface="Times New Roman" pitchFamily="18" charset="0"/>
              </a:rPr>
              <a:t> are the average number of critical and/or major defects found per page (for example no more than three critical/major defects per page</a:t>
            </a:r>
            <a:r>
              <a:rPr lang="en-US" sz="1800" dirty="0" smtClean="0">
                <a:latin typeface="Times New Roman" pitchFamily="18" charset="0"/>
                <a:cs typeface="Times New Roman" pitchFamily="18" charset="0"/>
              </a:rPr>
              <a:t>).</a:t>
            </a:r>
          </a:p>
          <a:p>
            <a:pPr lvl="0" algn="just"/>
            <a:endParaRPr lang="en-US" sz="1800" dirty="0">
              <a:latin typeface="Times New Roman" pitchFamily="18" charset="0"/>
              <a:cs typeface="Times New Roman" pitchFamily="18" charset="0"/>
            </a:endParaRPr>
          </a:p>
          <a:p>
            <a:pPr lvl="0" algn="just"/>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If the number of defects found per page is more than a certain level then the document must be reviewed again, after it has been reworked.</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50260815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marL="109728" indent="0" algn="just">
              <a:buNone/>
            </a:pPr>
            <a:r>
              <a:rPr lang="en-US" sz="2300" b="1" dirty="0">
                <a:latin typeface="Times New Roman" pitchFamily="18" charset="0"/>
                <a:cs typeface="Times New Roman" pitchFamily="18" charset="0"/>
              </a:rPr>
              <a:t>5. Rework: </a:t>
            </a:r>
            <a:endParaRPr lang="en-US" sz="2300" b="1" dirty="0" smtClean="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In </a:t>
            </a:r>
            <a:r>
              <a:rPr lang="en-US" sz="1800" dirty="0">
                <a:latin typeface="Times New Roman" pitchFamily="18" charset="0"/>
                <a:cs typeface="Times New Roman" pitchFamily="18" charset="0"/>
              </a:rPr>
              <a:t>this step if the number of defects found per page exceeds the certain level then the document has to be reworked. </a:t>
            </a:r>
            <a:endParaRPr lang="en-US" sz="1800" dirty="0" smtClean="0">
              <a:latin typeface="Times New Roman" pitchFamily="18" charset="0"/>
              <a:cs typeface="Times New Roman" pitchFamily="18" charset="0"/>
            </a:endParaRPr>
          </a:p>
          <a:p>
            <a:pPr algn="just"/>
            <a:endParaRPr lang="en-US" sz="1800" dirty="0" smtClean="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Not </a:t>
            </a:r>
            <a:r>
              <a:rPr lang="en-US" sz="1800" dirty="0">
                <a:latin typeface="Times New Roman" pitchFamily="18" charset="0"/>
                <a:cs typeface="Times New Roman" pitchFamily="18" charset="0"/>
              </a:rPr>
              <a:t>every defect that is found leads to rework. It is the author’s responsibility to judge whether the defect has to be fixed</a:t>
            </a:r>
            <a:r>
              <a:rPr lang="en-US" sz="1800" dirty="0" smtClean="0">
                <a:latin typeface="Times New Roman" pitchFamily="18" charset="0"/>
                <a:cs typeface="Times New Roman" pitchFamily="18" charset="0"/>
              </a:rPr>
              <a:t>.</a:t>
            </a:r>
          </a:p>
          <a:p>
            <a:pPr algn="just"/>
            <a:endParaRPr lang="en-US" sz="1800" dirty="0" smtClean="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If nothing can be done about an issue then at least it should be indicated that the author has considered the issue</a:t>
            </a:r>
            <a:r>
              <a:rPr lang="en-US" sz="1800" dirty="0" smtClean="0">
                <a:latin typeface="Times New Roman" pitchFamily="18" charset="0"/>
                <a:cs typeface="Times New Roman" pitchFamily="18" charset="0"/>
              </a:rPr>
              <a:t>.</a:t>
            </a:r>
          </a:p>
          <a:p>
            <a:pPr algn="just"/>
            <a:endParaRPr lang="en-US" sz="1800" dirty="0">
              <a:latin typeface="Times New Roman" pitchFamily="18" charset="0"/>
              <a:cs typeface="Times New Roman" pitchFamily="18" charset="0"/>
            </a:endParaRPr>
          </a:p>
          <a:p>
            <a:pPr marL="109728" indent="0" algn="just">
              <a:buNone/>
            </a:pPr>
            <a:r>
              <a:rPr lang="en-US" sz="1900" b="1" dirty="0">
                <a:latin typeface="Times New Roman" pitchFamily="18" charset="0"/>
                <a:cs typeface="Times New Roman" pitchFamily="18" charset="0"/>
              </a:rPr>
              <a:t>6. Follow-up: </a:t>
            </a:r>
          </a:p>
          <a:p>
            <a:pPr algn="just"/>
            <a:r>
              <a:rPr lang="en-US" sz="1900" dirty="0" smtClean="0">
                <a:latin typeface="Times New Roman" pitchFamily="18" charset="0"/>
                <a:cs typeface="Times New Roman" pitchFamily="18" charset="0"/>
              </a:rPr>
              <a:t>In </a:t>
            </a:r>
            <a:r>
              <a:rPr lang="en-US" sz="1900" dirty="0">
                <a:latin typeface="Times New Roman" pitchFamily="18" charset="0"/>
                <a:cs typeface="Times New Roman" pitchFamily="18" charset="0"/>
              </a:rPr>
              <a:t>this step the moderator check to make sure that the author has taken action on all known defects</a:t>
            </a:r>
            <a:r>
              <a:rPr lang="en-US" sz="1900" dirty="0" smtClean="0">
                <a:latin typeface="Times New Roman" pitchFamily="18" charset="0"/>
                <a:cs typeface="Times New Roman" pitchFamily="18" charset="0"/>
              </a:rPr>
              <a:t>.</a:t>
            </a:r>
          </a:p>
          <a:p>
            <a:pPr algn="just"/>
            <a:endParaRPr lang="en-US" sz="1900" dirty="0">
              <a:latin typeface="Times New Roman" pitchFamily="18" charset="0"/>
              <a:cs typeface="Times New Roman" pitchFamily="18" charset="0"/>
            </a:endParaRPr>
          </a:p>
          <a:p>
            <a:pPr algn="just"/>
            <a:r>
              <a:rPr lang="en-US" sz="1900" dirty="0" smtClean="0">
                <a:latin typeface="Times New Roman" pitchFamily="18" charset="0"/>
                <a:cs typeface="Times New Roman" pitchFamily="18" charset="0"/>
              </a:rPr>
              <a:t> </a:t>
            </a:r>
            <a:r>
              <a:rPr lang="en-US" sz="1900" dirty="0">
                <a:latin typeface="Times New Roman" pitchFamily="18" charset="0"/>
                <a:cs typeface="Times New Roman" pitchFamily="18" charset="0"/>
              </a:rPr>
              <a:t>If it is decided that all participants will check the updated documents then the moderator takes care of the distribution and collects the feedback. </a:t>
            </a:r>
            <a:endParaRPr lang="en-US" sz="1900" dirty="0" smtClean="0">
              <a:latin typeface="Times New Roman" pitchFamily="18" charset="0"/>
              <a:cs typeface="Times New Roman" pitchFamily="18" charset="0"/>
            </a:endParaRPr>
          </a:p>
          <a:p>
            <a:pPr algn="just"/>
            <a:endParaRPr lang="en-US" sz="1900" dirty="0">
              <a:latin typeface="Times New Roman" pitchFamily="18" charset="0"/>
              <a:cs typeface="Times New Roman" pitchFamily="18" charset="0"/>
            </a:endParaRPr>
          </a:p>
          <a:p>
            <a:pPr algn="just"/>
            <a:r>
              <a:rPr lang="en-US" sz="1900" dirty="0" smtClean="0">
                <a:latin typeface="Times New Roman" pitchFamily="18" charset="0"/>
                <a:cs typeface="Times New Roman" pitchFamily="18" charset="0"/>
              </a:rPr>
              <a:t>It </a:t>
            </a:r>
            <a:r>
              <a:rPr lang="en-US" sz="1900" dirty="0">
                <a:latin typeface="Times New Roman" pitchFamily="18" charset="0"/>
                <a:cs typeface="Times New Roman" pitchFamily="18" charset="0"/>
              </a:rPr>
              <a:t>is the responsibility of the moderator to ensure that the information is correct and stored for future analysis.</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8800010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lgn="just">
              <a:buNone/>
            </a:pPr>
            <a:r>
              <a:rPr lang="en-US" sz="1800" b="1" dirty="0">
                <a:latin typeface="Times New Roman" pitchFamily="18" charset="0"/>
                <a:cs typeface="Times New Roman" pitchFamily="18" charset="0"/>
              </a:rPr>
              <a:t>Cost Estimation Models</a:t>
            </a:r>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A model may be static or dynamic</a:t>
            </a:r>
            <a:r>
              <a:rPr lang="en-US" sz="1800" dirty="0" smtClean="0">
                <a:latin typeface="Times New Roman" pitchFamily="18" charset="0"/>
                <a:cs typeface="Times New Roman" pitchFamily="18" charset="0"/>
              </a:rPr>
              <a:t>.</a:t>
            </a: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In a static model, a single variable is taken as a key element for calculating cost and time</a:t>
            </a:r>
            <a:r>
              <a:rPr lang="en-US" sz="1800" dirty="0" smtClean="0">
                <a:latin typeface="Times New Roman" pitchFamily="18" charset="0"/>
                <a:cs typeface="Times New Roman" pitchFamily="18" charset="0"/>
              </a:rPr>
              <a:t>.</a:t>
            </a: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In a dynamic model, all variable are interdependent, and there is no basic variable.</a:t>
            </a:r>
          </a:p>
          <a:p>
            <a:endParaRPr lang="en-US" dirty="0"/>
          </a:p>
        </p:txBody>
      </p:sp>
      <p:sp>
        <p:nvSpPr>
          <p:cNvPr id="3" name="Title 2"/>
          <p:cNvSpPr>
            <a:spLocks noGrp="1"/>
          </p:cNvSpPr>
          <p:nvPr>
            <p:ph type="title"/>
          </p:nvPr>
        </p:nvSpPr>
        <p:spPr/>
        <p:txBody>
          <a:bodyPr/>
          <a:lstStyle/>
          <a:p>
            <a:endParaRPr lang="en-US"/>
          </a:p>
        </p:txBody>
      </p:sp>
      <p:pic>
        <p:nvPicPr>
          <p:cNvPr id="4" name="Picture 3"/>
          <p:cNvPicPr/>
          <p:nvPr/>
        </p:nvPicPr>
        <p:blipFill>
          <a:blip r:embed="rId2"/>
          <a:stretch>
            <a:fillRect/>
          </a:stretch>
        </p:blipFill>
        <p:spPr>
          <a:xfrm>
            <a:off x="1752600" y="3922981"/>
            <a:ext cx="5943600" cy="2007870"/>
          </a:xfrm>
          <a:prstGeom prst="rect">
            <a:avLst/>
          </a:prstGeom>
        </p:spPr>
      </p:pic>
    </p:spTree>
    <p:extLst>
      <p:ext uri="{BB962C8B-B14F-4D97-AF65-F5344CB8AC3E}">
        <p14:creationId xmlns:p14="http://schemas.microsoft.com/office/powerpoint/2010/main" val="156650078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109728" indent="0">
              <a:buNone/>
            </a:pPr>
            <a:r>
              <a:rPr lang="en-US" sz="1800" b="1" dirty="0">
                <a:latin typeface="Times New Roman" pitchFamily="18" charset="0"/>
                <a:cs typeface="Times New Roman" pitchFamily="18" charset="0"/>
              </a:rPr>
              <a:t>Informal Reviews:</a:t>
            </a:r>
            <a:endParaRPr lang="en-US" sz="1800" dirty="0">
              <a:latin typeface="Times New Roman" pitchFamily="18" charset="0"/>
              <a:cs typeface="Times New Roman" pitchFamily="18" charset="0"/>
            </a:endParaRPr>
          </a:p>
          <a:p>
            <a:r>
              <a:rPr lang="en-US" sz="2100" dirty="0">
                <a:latin typeface="Times New Roman" pitchFamily="18" charset="0"/>
                <a:cs typeface="Times New Roman" pitchFamily="18" charset="0"/>
              </a:rPr>
              <a:t>Informal reviews are applied many times during the early stages of the life cycle of the document. </a:t>
            </a:r>
            <a:endParaRPr lang="en-US" sz="2100" dirty="0" smtClean="0">
              <a:latin typeface="Times New Roman" pitchFamily="18" charset="0"/>
              <a:cs typeface="Times New Roman" pitchFamily="18" charset="0"/>
            </a:endParaRPr>
          </a:p>
          <a:p>
            <a:endParaRPr lang="en-US" sz="2100" dirty="0">
              <a:latin typeface="Times New Roman" pitchFamily="18" charset="0"/>
              <a:cs typeface="Times New Roman" pitchFamily="18" charset="0"/>
            </a:endParaRPr>
          </a:p>
          <a:p>
            <a:r>
              <a:rPr lang="en-US" sz="2100" dirty="0" smtClean="0">
                <a:latin typeface="Times New Roman" pitchFamily="18" charset="0"/>
                <a:cs typeface="Times New Roman" pitchFamily="18" charset="0"/>
              </a:rPr>
              <a:t>A </a:t>
            </a:r>
            <a:r>
              <a:rPr lang="en-US" sz="2100" dirty="0">
                <a:latin typeface="Times New Roman" pitchFamily="18" charset="0"/>
                <a:cs typeface="Times New Roman" pitchFamily="18" charset="0"/>
              </a:rPr>
              <a:t>two person team can conduct an informal review</a:t>
            </a:r>
            <a:r>
              <a:rPr lang="en-US" sz="2100" dirty="0" smtClean="0">
                <a:latin typeface="Times New Roman" pitchFamily="18" charset="0"/>
                <a:cs typeface="Times New Roman" pitchFamily="18" charset="0"/>
              </a:rPr>
              <a:t>.</a:t>
            </a:r>
          </a:p>
          <a:p>
            <a:endParaRPr lang="en-US" sz="2100" dirty="0">
              <a:latin typeface="Times New Roman" pitchFamily="18" charset="0"/>
              <a:cs typeface="Times New Roman" pitchFamily="18" charset="0"/>
            </a:endParaRPr>
          </a:p>
          <a:p>
            <a:r>
              <a:rPr lang="en-US" sz="2100" dirty="0" smtClean="0">
                <a:latin typeface="Times New Roman" pitchFamily="18" charset="0"/>
                <a:cs typeface="Times New Roman" pitchFamily="18" charset="0"/>
              </a:rPr>
              <a:t> </a:t>
            </a:r>
            <a:r>
              <a:rPr lang="en-US" sz="2100" dirty="0">
                <a:latin typeface="Times New Roman" pitchFamily="18" charset="0"/>
                <a:cs typeface="Times New Roman" pitchFamily="18" charset="0"/>
              </a:rPr>
              <a:t>In later stages these reviews often involve more people and a meeting. </a:t>
            </a:r>
            <a:endParaRPr lang="en-US" sz="2100" dirty="0" smtClean="0">
              <a:latin typeface="Times New Roman" pitchFamily="18" charset="0"/>
              <a:cs typeface="Times New Roman" pitchFamily="18" charset="0"/>
            </a:endParaRPr>
          </a:p>
          <a:p>
            <a:endParaRPr lang="en-US" sz="2100" dirty="0">
              <a:latin typeface="Times New Roman" pitchFamily="18" charset="0"/>
              <a:cs typeface="Times New Roman" pitchFamily="18" charset="0"/>
            </a:endParaRPr>
          </a:p>
          <a:p>
            <a:r>
              <a:rPr lang="en-US" sz="2100" dirty="0" smtClean="0">
                <a:latin typeface="Times New Roman" pitchFamily="18" charset="0"/>
                <a:cs typeface="Times New Roman" pitchFamily="18" charset="0"/>
              </a:rPr>
              <a:t>The </a:t>
            </a:r>
            <a:r>
              <a:rPr lang="en-US" sz="2100" dirty="0">
                <a:latin typeface="Times New Roman" pitchFamily="18" charset="0"/>
                <a:cs typeface="Times New Roman" pitchFamily="18" charset="0"/>
              </a:rPr>
              <a:t>goal is to keep the author and to improve the quality of the document. </a:t>
            </a:r>
            <a:endParaRPr lang="en-US" sz="2100" dirty="0" smtClean="0">
              <a:latin typeface="Times New Roman" pitchFamily="18" charset="0"/>
              <a:cs typeface="Times New Roman" pitchFamily="18" charset="0"/>
            </a:endParaRPr>
          </a:p>
          <a:p>
            <a:endParaRPr lang="en-US" sz="2100" dirty="0">
              <a:latin typeface="Times New Roman" pitchFamily="18" charset="0"/>
              <a:cs typeface="Times New Roman" pitchFamily="18" charset="0"/>
            </a:endParaRPr>
          </a:p>
          <a:p>
            <a:r>
              <a:rPr lang="en-US" sz="2100" dirty="0" smtClean="0">
                <a:latin typeface="Times New Roman" pitchFamily="18" charset="0"/>
                <a:cs typeface="Times New Roman" pitchFamily="18" charset="0"/>
              </a:rPr>
              <a:t>The </a:t>
            </a:r>
            <a:r>
              <a:rPr lang="en-US" sz="2100" dirty="0">
                <a:latin typeface="Times New Roman" pitchFamily="18" charset="0"/>
                <a:cs typeface="Times New Roman" pitchFamily="18" charset="0"/>
              </a:rPr>
              <a:t>most important thing to keep in mind about the informal reviews is that they are </a:t>
            </a:r>
            <a:r>
              <a:rPr lang="en-US" sz="2100" b="1" dirty="0">
                <a:latin typeface="Times New Roman" pitchFamily="18" charset="0"/>
                <a:cs typeface="Times New Roman" pitchFamily="18" charset="0"/>
              </a:rPr>
              <a:t>not documented.</a:t>
            </a:r>
            <a:endParaRPr lang="en-US" sz="2100" dirty="0">
              <a:latin typeface="Times New Roman" pitchFamily="18" charset="0"/>
              <a:cs typeface="Times New Roman" pitchFamily="18" charset="0"/>
            </a:endParaRP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92930117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109728" indent="0" algn="just">
              <a:buNone/>
            </a:pPr>
            <a:r>
              <a:rPr lang="en-US" sz="2300" b="1" dirty="0">
                <a:latin typeface="Times New Roman" pitchFamily="18" charset="0"/>
                <a:cs typeface="Times New Roman" pitchFamily="18" charset="0"/>
              </a:rPr>
              <a:t>Technical Review:</a:t>
            </a:r>
            <a:endParaRPr lang="en-US" sz="2300" dirty="0">
              <a:latin typeface="Times New Roman" pitchFamily="18" charset="0"/>
              <a:cs typeface="Times New Roman" pitchFamily="18" charset="0"/>
            </a:endParaRPr>
          </a:p>
          <a:p>
            <a:pPr lvl="0" algn="just"/>
            <a:r>
              <a:rPr lang="en-US" sz="2300" dirty="0">
                <a:latin typeface="Times New Roman" pitchFamily="18" charset="0"/>
                <a:cs typeface="Times New Roman" pitchFamily="18" charset="0"/>
              </a:rPr>
              <a:t>It is less formal review</a:t>
            </a:r>
          </a:p>
          <a:p>
            <a:pPr lvl="0" algn="just"/>
            <a:r>
              <a:rPr lang="en-US" sz="2300" dirty="0">
                <a:latin typeface="Times New Roman" pitchFamily="18" charset="0"/>
                <a:cs typeface="Times New Roman" pitchFamily="18" charset="0"/>
              </a:rPr>
              <a:t>It is led by the trained moderator but can also be led by a technical expert</a:t>
            </a:r>
          </a:p>
          <a:p>
            <a:pPr lvl="0" algn="just"/>
            <a:r>
              <a:rPr lang="en-US" sz="2300" dirty="0">
                <a:latin typeface="Times New Roman" pitchFamily="18" charset="0"/>
                <a:cs typeface="Times New Roman" pitchFamily="18" charset="0"/>
              </a:rPr>
              <a:t>It is often performed as a peer review without management  participation</a:t>
            </a:r>
          </a:p>
          <a:p>
            <a:pPr lvl="0" algn="just"/>
            <a:r>
              <a:rPr lang="en-US" sz="2300" dirty="0">
                <a:latin typeface="Times New Roman" pitchFamily="18" charset="0"/>
                <a:cs typeface="Times New Roman" pitchFamily="18" charset="0"/>
              </a:rPr>
              <a:t>Defects are found by the experts (such as architects, designers, key users) who focus on the content of the document.</a:t>
            </a:r>
          </a:p>
          <a:p>
            <a:pPr lvl="0" algn="just"/>
            <a:r>
              <a:rPr lang="en-US" sz="2300" dirty="0">
                <a:latin typeface="Times New Roman" pitchFamily="18" charset="0"/>
                <a:cs typeface="Times New Roman" pitchFamily="18" charset="0"/>
              </a:rPr>
              <a:t>In practice, technical reviews vary from quite informal to very formal </a:t>
            </a:r>
          </a:p>
          <a:p>
            <a:pPr marL="109728" indent="0" algn="just">
              <a:buNone/>
            </a:pPr>
            <a:r>
              <a:rPr lang="en-US" sz="2300" b="1" dirty="0">
                <a:latin typeface="Times New Roman" pitchFamily="18" charset="0"/>
                <a:cs typeface="Times New Roman" pitchFamily="18" charset="0"/>
              </a:rPr>
              <a:t>The goals of the technical review are:</a:t>
            </a:r>
            <a:endParaRPr lang="en-US" sz="2300" dirty="0">
              <a:latin typeface="Times New Roman" pitchFamily="18" charset="0"/>
              <a:cs typeface="Times New Roman" pitchFamily="18" charset="0"/>
            </a:endParaRPr>
          </a:p>
          <a:p>
            <a:pPr lvl="0" algn="just"/>
            <a:r>
              <a:rPr lang="en-US" sz="2300" dirty="0">
                <a:latin typeface="Times New Roman" pitchFamily="18" charset="0"/>
                <a:cs typeface="Times New Roman" pitchFamily="18" charset="0"/>
              </a:rPr>
              <a:t>To ensure that an early stage the technical concepts are used correctly</a:t>
            </a:r>
          </a:p>
          <a:p>
            <a:pPr lvl="0" algn="just"/>
            <a:r>
              <a:rPr lang="en-US" sz="2300" dirty="0">
                <a:latin typeface="Times New Roman" pitchFamily="18" charset="0"/>
                <a:cs typeface="Times New Roman" pitchFamily="18" charset="0"/>
              </a:rPr>
              <a:t>To access the value of technical concepts and alternatives in the product</a:t>
            </a:r>
          </a:p>
          <a:p>
            <a:pPr lvl="0" algn="just"/>
            <a:r>
              <a:rPr lang="en-US" sz="2300" dirty="0">
                <a:latin typeface="Times New Roman" pitchFamily="18" charset="0"/>
                <a:cs typeface="Times New Roman" pitchFamily="18" charset="0"/>
              </a:rPr>
              <a:t>To have consistency in the use and representation of technical concepts</a:t>
            </a:r>
          </a:p>
          <a:p>
            <a:pPr lvl="0" algn="just"/>
            <a:r>
              <a:rPr lang="en-US" sz="2300" dirty="0">
                <a:latin typeface="Times New Roman" pitchFamily="18" charset="0"/>
                <a:cs typeface="Times New Roman" pitchFamily="18" charset="0"/>
              </a:rPr>
              <a:t>To inform participants about the technical content of the document</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04008709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lgn="just">
              <a:buNone/>
            </a:pPr>
            <a:r>
              <a:rPr lang="en-US" sz="1900" b="1" dirty="0" smtClean="0">
                <a:latin typeface="Times New Roman" pitchFamily="18" charset="0"/>
                <a:cs typeface="Times New Roman" pitchFamily="18" charset="0"/>
              </a:rPr>
              <a:t>Walkthroughs</a:t>
            </a:r>
            <a:r>
              <a:rPr lang="en-US" sz="1900" b="1" dirty="0">
                <a:latin typeface="Times New Roman" pitchFamily="18" charset="0"/>
                <a:cs typeface="Times New Roman" pitchFamily="18" charset="0"/>
              </a:rPr>
              <a:t> :</a:t>
            </a:r>
            <a:endParaRPr lang="en-US" sz="1900" dirty="0">
              <a:latin typeface="Times New Roman" pitchFamily="18" charset="0"/>
              <a:cs typeface="Times New Roman" pitchFamily="18" charset="0"/>
            </a:endParaRPr>
          </a:p>
          <a:p>
            <a:pPr marL="109728" indent="0" algn="just">
              <a:buNone/>
            </a:pPr>
            <a:r>
              <a:rPr lang="en-US" sz="1900" b="1" dirty="0">
                <a:latin typeface="Times New Roman" pitchFamily="18" charset="0"/>
                <a:cs typeface="Times New Roman" pitchFamily="18" charset="0"/>
              </a:rPr>
              <a:t>Walkthroughs</a:t>
            </a:r>
            <a:r>
              <a:rPr lang="en-US" sz="1900" dirty="0">
                <a:latin typeface="Times New Roman" pitchFamily="18" charset="0"/>
                <a:cs typeface="Times New Roman" pitchFamily="18" charset="0"/>
              </a:rPr>
              <a:t> are represented by the below characteristics:</a:t>
            </a:r>
          </a:p>
          <a:p>
            <a:pPr lvl="0" algn="just"/>
            <a:r>
              <a:rPr lang="en-US" sz="1900" dirty="0">
                <a:latin typeface="Times New Roman" pitchFamily="18" charset="0"/>
                <a:cs typeface="Times New Roman" pitchFamily="18" charset="0"/>
              </a:rPr>
              <a:t>It is not a formal process/review</a:t>
            </a:r>
          </a:p>
          <a:p>
            <a:pPr lvl="0" algn="just"/>
            <a:r>
              <a:rPr lang="en-US" sz="1900" dirty="0">
                <a:latin typeface="Times New Roman" pitchFamily="18" charset="0"/>
                <a:cs typeface="Times New Roman" pitchFamily="18" charset="0"/>
              </a:rPr>
              <a:t>It is led by the authors</a:t>
            </a:r>
          </a:p>
          <a:p>
            <a:pPr lvl="0" algn="just"/>
            <a:r>
              <a:rPr lang="en-US" sz="1900" dirty="0">
                <a:latin typeface="Times New Roman" pitchFamily="18" charset="0"/>
                <a:cs typeface="Times New Roman" pitchFamily="18" charset="0"/>
              </a:rPr>
              <a:t>Author guide the participants through the document according to his or her thought process to achieve a common understanding and to gather feedback.</a:t>
            </a:r>
          </a:p>
          <a:p>
            <a:pPr lvl="0" algn="just"/>
            <a:r>
              <a:rPr lang="en-US" sz="1900" dirty="0">
                <a:latin typeface="Times New Roman" pitchFamily="18" charset="0"/>
                <a:cs typeface="Times New Roman" pitchFamily="18" charset="0"/>
              </a:rPr>
              <a:t>Useful for the people if they are not from the software discipline, who are not used to or cannot easily understand software development process.</a:t>
            </a:r>
          </a:p>
          <a:p>
            <a:pPr lvl="0" algn="just"/>
            <a:r>
              <a:rPr lang="en-US" sz="1900" dirty="0">
                <a:latin typeface="Times New Roman" pitchFamily="18" charset="0"/>
                <a:cs typeface="Times New Roman" pitchFamily="18" charset="0"/>
              </a:rPr>
              <a:t>Is especially useful for higher level documents like requirement specification, etc.</a:t>
            </a:r>
          </a:p>
          <a:p>
            <a:pPr algn="just"/>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400740554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lgn="just">
              <a:buNone/>
            </a:pPr>
            <a:r>
              <a:rPr lang="en-US" sz="1800" b="1" dirty="0">
                <a:latin typeface="Times New Roman" pitchFamily="18" charset="0"/>
                <a:cs typeface="Times New Roman" pitchFamily="18" charset="0"/>
              </a:rPr>
              <a:t>The goals of a walkthrough:</a:t>
            </a:r>
            <a:endParaRPr lang="en-US" sz="1800" dirty="0">
              <a:latin typeface="Times New Roman" pitchFamily="18" charset="0"/>
              <a:cs typeface="Times New Roman" pitchFamily="18" charset="0"/>
            </a:endParaRPr>
          </a:p>
          <a:p>
            <a:pPr lvl="0" algn="just"/>
            <a:r>
              <a:rPr lang="en-US" sz="1800" dirty="0">
                <a:latin typeface="Times New Roman" pitchFamily="18" charset="0"/>
                <a:cs typeface="Times New Roman" pitchFamily="18" charset="0"/>
              </a:rPr>
              <a:t>To present the documents both within and outside the software discipline in order to gather the information regarding the topic under documentation.</a:t>
            </a:r>
          </a:p>
          <a:p>
            <a:pPr lvl="0" algn="just"/>
            <a:r>
              <a:rPr lang="en-US" sz="1800" dirty="0">
                <a:latin typeface="Times New Roman" pitchFamily="18" charset="0"/>
                <a:cs typeface="Times New Roman" pitchFamily="18" charset="0"/>
              </a:rPr>
              <a:t>To explain or do the knowledge transfer and evaluate the contents of the document</a:t>
            </a:r>
          </a:p>
          <a:p>
            <a:pPr lvl="0" algn="just"/>
            <a:r>
              <a:rPr lang="en-US" sz="1800" dirty="0">
                <a:latin typeface="Times New Roman" pitchFamily="18" charset="0"/>
                <a:cs typeface="Times New Roman" pitchFamily="18" charset="0"/>
              </a:rPr>
              <a:t>To achieve a common understanding and to gather feedback.</a:t>
            </a:r>
          </a:p>
          <a:p>
            <a:pPr lvl="0" algn="just"/>
            <a:r>
              <a:rPr lang="en-US" sz="1800" dirty="0">
                <a:latin typeface="Times New Roman" pitchFamily="18" charset="0"/>
                <a:cs typeface="Times New Roman" pitchFamily="18" charset="0"/>
              </a:rPr>
              <a:t>To examine and discuss the validity of the proposed solutions</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48944403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pPr marL="109728" indent="0">
              <a:buNone/>
            </a:pPr>
            <a:endParaRPr lang="en-US" sz="1800" dirty="0" smtClean="0">
              <a:latin typeface="Times New Roman" pitchFamily="18" charset="0"/>
              <a:cs typeface="Times New Roman" pitchFamily="18" charset="0"/>
            </a:endParaRPr>
          </a:p>
          <a:p>
            <a:pPr marL="109728" indent="0">
              <a:buNone/>
            </a:pPr>
            <a:endParaRPr lang="en-US" sz="1800" dirty="0">
              <a:latin typeface="Times New Roman" pitchFamily="18" charset="0"/>
              <a:cs typeface="Times New Roman" pitchFamily="18" charset="0"/>
            </a:endParaRPr>
          </a:p>
          <a:p>
            <a:pPr marL="109728" indent="0">
              <a:buNone/>
            </a:pPr>
            <a:endParaRPr lang="en-US" sz="1800" dirty="0" smtClean="0">
              <a:latin typeface="Times New Roman" pitchFamily="18" charset="0"/>
              <a:cs typeface="Times New Roman" pitchFamily="18" charset="0"/>
            </a:endParaRPr>
          </a:p>
          <a:p>
            <a:pPr marL="109728" indent="0">
              <a:buNone/>
            </a:pPr>
            <a:r>
              <a:rPr lang="en-US" sz="1800" dirty="0" smtClean="0">
                <a:latin typeface="Times New Roman" pitchFamily="18" charset="0"/>
                <a:cs typeface="Times New Roman" pitchFamily="18" charset="0"/>
              </a:rPr>
              <a:t>Quality </a:t>
            </a:r>
            <a:r>
              <a:rPr lang="en-US" sz="1800" dirty="0">
                <a:latin typeface="Times New Roman" pitchFamily="18" charset="0"/>
                <a:cs typeface="Times New Roman" pitchFamily="18" charset="0"/>
              </a:rPr>
              <a:t>assurance has a defined cycle called PDCA cycle or Deming cycle. The phases of this cycle are:</a:t>
            </a:r>
          </a:p>
          <a:p>
            <a:pPr lvl="0"/>
            <a:r>
              <a:rPr lang="en-US" sz="1800" dirty="0">
                <a:latin typeface="Times New Roman" pitchFamily="18" charset="0"/>
                <a:cs typeface="Times New Roman" pitchFamily="18" charset="0"/>
              </a:rPr>
              <a:t>Plan</a:t>
            </a:r>
          </a:p>
          <a:p>
            <a:pPr lvl="0"/>
            <a:r>
              <a:rPr lang="en-US" sz="1800" dirty="0">
                <a:latin typeface="Times New Roman" pitchFamily="18" charset="0"/>
                <a:cs typeface="Times New Roman" pitchFamily="18" charset="0"/>
              </a:rPr>
              <a:t>Do</a:t>
            </a:r>
          </a:p>
          <a:p>
            <a:pPr lvl="0"/>
            <a:r>
              <a:rPr lang="en-US" sz="1800" dirty="0">
                <a:latin typeface="Times New Roman" pitchFamily="18" charset="0"/>
                <a:cs typeface="Times New Roman" pitchFamily="18" charset="0"/>
              </a:rPr>
              <a:t>Check</a:t>
            </a:r>
          </a:p>
          <a:p>
            <a:pPr lvl="0"/>
            <a:r>
              <a:rPr lang="en-US" sz="1800" dirty="0">
                <a:latin typeface="Times New Roman" pitchFamily="18" charset="0"/>
                <a:cs typeface="Times New Roman" pitchFamily="18" charset="0"/>
              </a:rPr>
              <a:t>Act</a:t>
            </a:r>
          </a:p>
          <a:p>
            <a:pPr marL="109728" indent="0">
              <a:buNone/>
            </a:pPr>
            <a:endParaRPr lang="en-US" sz="1800" dirty="0" smtClean="0">
              <a:latin typeface="Times New Roman" pitchFamily="18" charset="0"/>
              <a:cs typeface="Times New Roman" pitchFamily="18" charset="0"/>
            </a:endParaRPr>
          </a:p>
          <a:p>
            <a:pPr marL="109728" indent="0">
              <a:buNone/>
            </a:pPr>
            <a:endParaRPr lang="en-US" sz="1800" dirty="0" smtClean="0">
              <a:latin typeface="Times New Roman" pitchFamily="18" charset="0"/>
              <a:cs typeface="Times New Roman" pitchFamily="18" charset="0"/>
            </a:endParaRPr>
          </a:p>
          <a:p>
            <a:pPr marL="109728" indent="0">
              <a:buNone/>
            </a:pPr>
            <a:endParaRPr lang="en-US" sz="1800" dirty="0">
              <a:latin typeface="Times New Roman" pitchFamily="18" charset="0"/>
              <a:cs typeface="Times New Roman" pitchFamily="18" charset="0"/>
            </a:endParaRPr>
          </a:p>
          <a:p>
            <a:pPr marL="109728" indent="0">
              <a:buNone/>
            </a:pPr>
            <a:endParaRPr lang="en-US" sz="1800" dirty="0" smtClean="0">
              <a:latin typeface="Times New Roman" pitchFamily="18" charset="0"/>
              <a:cs typeface="Times New Roman" pitchFamily="18" charset="0"/>
            </a:endParaRPr>
          </a:p>
          <a:p>
            <a:pPr marL="109728" indent="0" algn="just">
              <a:buNone/>
            </a:pPr>
            <a:endParaRPr lang="en-US" sz="1800" dirty="0" smtClean="0">
              <a:latin typeface="Times New Roman" pitchFamily="18" charset="0"/>
              <a:cs typeface="Times New Roman" pitchFamily="18" charset="0"/>
            </a:endParaRPr>
          </a:p>
          <a:p>
            <a:pPr algn="just"/>
            <a:r>
              <a:rPr lang="en-US" sz="2100" dirty="0">
                <a:latin typeface="Times New Roman" pitchFamily="18" charset="0"/>
                <a:cs typeface="Times New Roman" pitchFamily="18" charset="0"/>
              </a:rPr>
              <a:t>These above steps are repeated to ensure that processes followed in the organization are evaluated and improved on a periodic basis</a:t>
            </a:r>
            <a:r>
              <a:rPr lang="en-US" sz="2100" dirty="0" smtClean="0">
                <a:latin typeface="Times New Roman" pitchFamily="18" charset="0"/>
                <a:cs typeface="Times New Roman" pitchFamily="18" charset="0"/>
              </a:rPr>
              <a:t>.</a:t>
            </a:r>
          </a:p>
          <a:p>
            <a:pPr algn="just"/>
            <a:endParaRPr lang="en-US" sz="2100" dirty="0">
              <a:latin typeface="Times New Roman" pitchFamily="18" charset="0"/>
              <a:cs typeface="Times New Roman" pitchFamily="18" charset="0"/>
            </a:endParaRPr>
          </a:p>
          <a:p>
            <a:pPr algn="just"/>
            <a:r>
              <a:rPr lang="en-US" sz="2100" dirty="0" smtClean="0">
                <a:latin typeface="Times New Roman" pitchFamily="18" charset="0"/>
                <a:cs typeface="Times New Roman" pitchFamily="18" charset="0"/>
              </a:rPr>
              <a:t> </a:t>
            </a:r>
            <a:r>
              <a:rPr lang="en-US" sz="2100" dirty="0">
                <a:latin typeface="Times New Roman" pitchFamily="18" charset="0"/>
                <a:cs typeface="Times New Roman" pitchFamily="18" charset="0"/>
              </a:rPr>
              <a:t>Let's look into the above steps in detail </a:t>
            </a:r>
            <a:endParaRPr lang="en-US" sz="2100" dirty="0" smtClean="0">
              <a:latin typeface="Times New Roman" pitchFamily="18" charset="0"/>
              <a:cs typeface="Times New Roman" pitchFamily="18" charset="0"/>
            </a:endParaRPr>
          </a:p>
          <a:p>
            <a:pPr algn="just"/>
            <a:endParaRPr lang="en-US" sz="2100" dirty="0">
              <a:latin typeface="Times New Roman" pitchFamily="18" charset="0"/>
              <a:cs typeface="Times New Roman" pitchFamily="18" charset="0"/>
            </a:endParaRPr>
          </a:p>
          <a:p>
            <a:pPr lvl="0" algn="just"/>
            <a:r>
              <a:rPr lang="en-US" sz="2100" dirty="0">
                <a:latin typeface="Times New Roman" pitchFamily="18" charset="0"/>
                <a:cs typeface="Times New Roman" pitchFamily="18" charset="0"/>
              </a:rPr>
              <a:t>Plan - Organization should plan and establish the process related objectives and determine the processes that are required to deliver a high-Quality end product</a:t>
            </a:r>
            <a:r>
              <a:rPr lang="en-US" sz="2100" dirty="0" smtClean="0">
                <a:latin typeface="Times New Roman" pitchFamily="18" charset="0"/>
                <a:cs typeface="Times New Roman" pitchFamily="18" charset="0"/>
              </a:rPr>
              <a:t>.</a:t>
            </a:r>
          </a:p>
          <a:p>
            <a:pPr lvl="0" algn="just"/>
            <a:endParaRPr lang="en-US" sz="2100" dirty="0">
              <a:latin typeface="Times New Roman" pitchFamily="18" charset="0"/>
              <a:cs typeface="Times New Roman" pitchFamily="18" charset="0"/>
            </a:endParaRPr>
          </a:p>
          <a:p>
            <a:pPr lvl="0" algn="just"/>
            <a:r>
              <a:rPr lang="en-US" sz="2100" dirty="0">
                <a:latin typeface="Times New Roman" pitchFamily="18" charset="0"/>
                <a:cs typeface="Times New Roman" pitchFamily="18" charset="0"/>
              </a:rPr>
              <a:t>Do - Development and testing of Processes and also "do" changes in the processes</a:t>
            </a:r>
          </a:p>
          <a:p>
            <a:pPr marL="109728" indent="0">
              <a:buNone/>
            </a:pPr>
            <a:endParaRPr lang="en-US" sz="18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fontScale="90000"/>
          </a:bodyPr>
          <a:lstStyle/>
          <a:p>
            <a:pPr algn="ct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dirty="0">
                <a:latin typeface="Times New Roman" pitchFamily="18" charset="0"/>
                <a:cs typeface="Times New Roman" pitchFamily="18" charset="0"/>
              </a:rPr>
              <a:t/>
            </a:r>
            <a:br>
              <a:rPr lang="en-US" sz="2800" dirty="0">
                <a:latin typeface="Times New Roman" pitchFamily="18" charset="0"/>
                <a:cs typeface="Times New Roman" pitchFamily="18" charset="0"/>
              </a:rPr>
            </a:b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dirty="0">
                <a:latin typeface="Times New Roman" pitchFamily="18" charset="0"/>
                <a:cs typeface="Times New Roman" pitchFamily="18" charset="0"/>
              </a:rPr>
              <a:t/>
            </a:r>
            <a:br>
              <a:rPr lang="en-US" sz="2800" dirty="0">
                <a:latin typeface="Times New Roman" pitchFamily="18" charset="0"/>
                <a:cs typeface="Times New Roman" pitchFamily="18" charset="0"/>
              </a:rPr>
            </a:br>
            <a:r>
              <a:rPr lang="en-US" sz="2800" dirty="0" smtClean="0">
                <a:latin typeface="Times New Roman" pitchFamily="18" charset="0"/>
                <a:cs typeface="Times New Roman" pitchFamily="18" charset="0"/>
              </a:rPr>
              <a:t>Formal approaches of SQA</a:t>
            </a:r>
            <a:endParaRPr lang="en-US" sz="2800" dirty="0">
              <a:latin typeface="Times New Roman" pitchFamily="18" charset="0"/>
              <a:cs typeface="Times New Roman" pitchFamily="18" charset="0"/>
            </a:endParaRPr>
          </a:p>
        </p:txBody>
      </p:sp>
      <p:pic>
        <p:nvPicPr>
          <p:cNvPr id="4" name="Picture 3"/>
          <p:cNvPicPr/>
          <p:nvPr/>
        </p:nvPicPr>
        <p:blipFill>
          <a:blip r:embed="rId2"/>
          <a:stretch>
            <a:fillRect/>
          </a:stretch>
        </p:blipFill>
        <p:spPr>
          <a:xfrm>
            <a:off x="6324600" y="1981200"/>
            <a:ext cx="2053979" cy="1715360"/>
          </a:xfrm>
          <a:prstGeom prst="rect">
            <a:avLst/>
          </a:prstGeom>
        </p:spPr>
      </p:pic>
    </p:spTree>
    <p:extLst>
      <p:ext uri="{BB962C8B-B14F-4D97-AF65-F5344CB8AC3E}">
        <p14:creationId xmlns:p14="http://schemas.microsoft.com/office/powerpoint/2010/main" val="66047244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0" algn="just"/>
            <a:r>
              <a:rPr lang="en-US" sz="1900" dirty="0">
                <a:latin typeface="Times New Roman" pitchFamily="18" charset="0"/>
                <a:cs typeface="Times New Roman" pitchFamily="18" charset="0"/>
              </a:rPr>
              <a:t>Check - Monitoring of processes, modify the processes, and check whether it meets the predetermined </a:t>
            </a:r>
            <a:r>
              <a:rPr lang="en-US" sz="1900" dirty="0" smtClean="0">
                <a:latin typeface="Times New Roman" pitchFamily="18" charset="0"/>
                <a:cs typeface="Times New Roman" pitchFamily="18" charset="0"/>
              </a:rPr>
              <a:t>objectives</a:t>
            </a:r>
            <a:endParaRPr lang="en-US" sz="1900" dirty="0">
              <a:latin typeface="Times New Roman" pitchFamily="18" charset="0"/>
              <a:cs typeface="Times New Roman" pitchFamily="18" charset="0"/>
            </a:endParaRPr>
          </a:p>
          <a:p>
            <a:pPr algn="just"/>
            <a:r>
              <a:rPr lang="en-US" sz="1900" dirty="0">
                <a:latin typeface="Times New Roman" pitchFamily="18" charset="0"/>
                <a:cs typeface="Times New Roman" pitchFamily="18" charset="0"/>
              </a:rPr>
              <a:t>Act - Implement actions that are necessary to achieve improvements in the </a:t>
            </a:r>
            <a:r>
              <a:rPr lang="en-US" sz="1900" dirty="0" smtClean="0">
                <a:latin typeface="Times New Roman" pitchFamily="18" charset="0"/>
                <a:cs typeface="Times New Roman" pitchFamily="18" charset="0"/>
              </a:rPr>
              <a:t>processes</a:t>
            </a:r>
          </a:p>
          <a:p>
            <a:pPr marL="109728" indent="0" algn="just">
              <a:buNone/>
            </a:pPr>
            <a:r>
              <a:rPr lang="en-US" sz="1900" dirty="0">
                <a:latin typeface="Times New Roman" pitchFamily="18" charset="0"/>
                <a:cs typeface="Times New Roman" pitchFamily="18" charset="0"/>
              </a:rPr>
              <a:t>An organization must use Quality Assurance to ensure that the product is designed and implemented with correct procedures. This helps reduce problems and errors, in the final product</a:t>
            </a:r>
            <a:r>
              <a:rPr lang="en-US" sz="1900" dirty="0" smtClean="0">
                <a:latin typeface="Times New Roman" pitchFamily="18" charset="0"/>
                <a:cs typeface="Times New Roman" pitchFamily="18" charset="0"/>
              </a:rPr>
              <a:t>.</a:t>
            </a:r>
            <a:endParaRPr lang="en-US" sz="2800" dirty="0">
              <a:latin typeface="Times New Roman" pitchFamily="18" charset="0"/>
              <a:cs typeface="Times New Roman" pitchFamily="18" charset="0"/>
            </a:endParaRPr>
          </a:p>
          <a:p>
            <a:pPr marL="109728" indent="0">
              <a:buNone/>
            </a:pPr>
            <a:r>
              <a:rPr lang="en-US" sz="2100" b="1" dirty="0" smtClean="0">
                <a:latin typeface="Times New Roman" pitchFamily="18" charset="0"/>
                <a:cs typeface="Times New Roman" pitchFamily="18" charset="0"/>
              </a:rPr>
              <a:t>Formal</a:t>
            </a:r>
            <a:r>
              <a:rPr lang="en-US" sz="2100" b="1" dirty="0">
                <a:latin typeface="Times New Roman" pitchFamily="18" charset="0"/>
                <a:cs typeface="Times New Roman" pitchFamily="18" charset="0"/>
              </a:rPr>
              <a:t> </a:t>
            </a:r>
            <a:r>
              <a:rPr lang="en-US" sz="2100" b="1" dirty="0" smtClean="0">
                <a:latin typeface="Times New Roman" pitchFamily="18" charset="0"/>
                <a:cs typeface="Times New Roman" pitchFamily="18" charset="0"/>
              </a:rPr>
              <a:t>SQA</a:t>
            </a:r>
            <a:endParaRPr lang="en-US" dirty="0"/>
          </a:p>
        </p:txBody>
      </p:sp>
      <p:sp>
        <p:nvSpPr>
          <p:cNvPr id="3" name="Title 2"/>
          <p:cNvSpPr>
            <a:spLocks noGrp="1"/>
          </p:cNvSpPr>
          <p:nvPr>
            <p:ph type="title"/>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4042043"/>
            <a:ext cx="6024563" cy="186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877275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109728" indent="0" algn="just">
              <a:buNone/>
            </a:pPr>
            <a:r>
              <a:rPr lang="en-US" sz="1800" b="1" dirty="0" smtClean="0">
                <a:latin typeface="Times New Roman" pitchFamily="18" charset="0"/>
                <a:cs typeface="Times New Roman" pitchFamily="18" charset="0"/>
              </a:rPr>
              <a:t>SQA Approaches</a:t>
            </a:r>
            <a:endParaRPr lang="en-US" sz="1800" b="1" dirty="0">
              <a:latin typeface="Times New Roman" pitchFamily="18" charset="0"/>
              <a:cs typeface="Times New Roman" pitchFamily="18" charset="0"/>
            </a:endParaRPr>
          </a:p>
          <a:p>
            <a:pPr marL="109728" indent="0" algn="just">
              <a:buNone/>
            </a:pPr>
            <a:r>
              <a:rPr lang="en-US" sz="1800" dirty="0">
                <a:latin typeface="Times New Roman" pitchFamily="18" charset="0"/>
                <a:cs typeface="Times New Roman" pitchFamily="18" charset="0"/>
              </a:rPr>
              <a:t>1.Proof of correctness.</a:t>
            </a:r>
          </a:p>
          <a:p>
            <a:pPr marL="109728" indent="0" algn="just">
              <a:buNone/>
            </a:pPr>
            <a:r>
              <a:rPr lang="en-US" sz="1800" dirty="0">
                <a:latin typeface="Times New Roman" pitchFamily="18" charset="0"/>
                <a:cs typeface="Times New Roman" pitchFamily="18" charset="0"/>
              </a:rPr>
              <a:t>2.Statistical quality assurance.</a:t>
            </a:r>
          </a:p>
          <a:p>
            <a:pPr marL="109728" indent="0" algn="just">
              <a:buNone/>
            </a:pPr>
            <a:r>
              <a:rPr lang="en-US" sz="1800" dirty="0">
                <a:latin typeface="Times New Roman" pitchFamily="18" charset="0"/>
                <a:cs typeface="Times New Roman" pitchFamily="18" charset="0"/>
              </a:rPr>
              <a:t>3.Cleanroom process combines items 1 &amp; </a:t>
            </a:r>
            <a:r>
              <a:rPr lang="en-US" sz="1800" dirty="0" smtClean="0">
                <a:latin typeface="Times New Roman" pitchFamily="18" charset="0"/>
                <a:cs typeface="Times New Roman" pitchFamily="18" charset="0"/>
              </a:rPr>
              <a:t>2</a:t>
            </a:r>
          </a:p>
          <a:p>
            <a:pPr marL="109728" indent="0" algn="just">
              <a:buNone/>
            </a:pPr>
            <a:endParaRPr lang="en-US" sz="1900" dirty="0">
              <a:latin typeface="Times New Roman" pitchFamily="18" charset="0"/>
              <a:cs typeface="Times New Roman" pitchFamily="18" charset="0"/>
            </a:endParaRPr>
          </a:p>
          <a:p>
            <a:pPr algn="just" fontAlgn="base"/>
            <a:r>
              <a:rPr lang="en-US" sz="1900" dirty="0">
                <a:latin typeface="Times New Roman" pitchFamily="18" charset="0"/>
                <a:cs typeface="Times New Roman" pitchFamily="18" charset="0"/>
              </a:rPr>
              <a:t>A proof of correctness is a mathematical proof that a computer program or a part thereof will, when executed, yield correct results i.e., results fulfilling specific requirements. Before proving a program correct, the theorem to be proved must, of course, be formulated</a:t>
            </a:r>
            <a:r>
              <a:rPr lang="en-US" sz="1900" dirty="0" smtClean="0">
                <a:latin typeface="Times New Roman" pitchFamily="18" charset="0"/>
                <a:cs typeface="Times New Roman" pitchFamily="18" charset="0"/>
              </a:rPr>
              <a:t>.</a:t>
            </a:r>
          </a:p>
          <a:p>
            <a:pPr algn="just" fontAlgn="base"/>
            <a:endParaRPr lang="en-US" sz="1900" dirty="0">
              <a:latin typeface="Times New Roman" pitchFamily="18" charset="0"/>
              <a:cs typeface="Times New Roman" pitchFamily="18" charset="0"/>
            </a:endParaRPr>
          </a:p>
          <a:p>
            <a:pPr algn="just" fontAlgn="base"/>
            <a:r>
              <a:rPr lang="en-US" sz="1900" b="1" dirty="0">
                <a:latin typeface="Times New Roman" pitchFamily="18" charset="0"/>
                <a:cs typeface="Times New Roman" pitchFamily="18" charset="0"/>
              </a:rPr>
              <a:t>Hypothesis: </a:t>
            </a:r>
            <a:r>
              <a:rPr lang="en-US" sz="1900" dirty="0">
                <a:latin typeface="Times New Roman" pitchFamily="18" charset="0"/>
                <a:cs typeface="Times New Roman" pitchFamily="18" charset="0"/>
              </a:rPr>
              <a:t>The hypothesis of such a correctness theorem is typically a condition that the relevant program variables must satisfy immediately “before” the program is executed. This condition is called the “precondition</a:t>
            </a:r>
            <a:r>
              <a:rPr lang="en-US" sz="1900" dirty="0" smtClean="0">
                <a:latin typeface="Times New Roman" pitchFamily="18" charset="0"/>
                <a:cs typeface="Times New Roman" pitchFamily="18" charset="0"/>
              </a:rPr>
              <a:t>”.</a:t>
            </a:r>
          </a:p>
          <a:p>
            <a:pPr algn="just" fontAlgn="base"/>
            <a:endParaRPr lang="en-US" sz="1900" dirty="0">
              <a:latin typeface="Times New Roman" pitchFamily="18" charset="0"/>
              <a:cs typeface="Times New Roman" pitchFamily="18" charset="0"/>
            </a:endParaRPr>
          </a:p>
          <a:p>
            <a:pPr algn="just" fontAlgn="base"/>
            <a:r>
              <a:rPr lang="en-US" sz="1900" b="1" dirty="0">
                <a:latin typeface="Times New Roman" pitchFamily="18" charset="0"/>
                <a:cs typeface="Times New Roman" pitchFamily="18" charset="0"/>
              </a:rPr>
              <a:t>Thesis: </a:t>
            </a:r>
            <a:r>
              <a:rPr lang="en-US" sz="1900" dirty="0">
                <a:latin typeface="Times New Roman" pitchFamily="18" charset="0"/>
                <a:cs typeface="Times New Roman" pitchFamily="18" charset="0"/>
              </a:rPr>
              <a:t>The thesis of the correctness theorem is typically a condition that the relevant program variables must satisfy immediately “after” execution of the program. This latter condition is called the ‘post-condition’.</a:t>
            </a:r>
          </a:p>
          <a:p>
            <a:pPr marL="109728" indent="0" algn="just">
              <a:buNone/>
            </a:pPr>
            <a:endParaRPr lang="en-US" sz="1800" dirty="0">
              <a:latin typeface="Times New Roman" pitchFamily="18" charset="0"/>
              <a:cs typeface="Times New Roman" pitchFamily="18" charset="0"/>
            </a:endParaRP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69585257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fontAlgn="base"/>
            <a:r>
              <a:rPr lang="en-US" sz="1800" dirty="0" smtClean="0">
                <a:latin typeface="Times New Roman" pitchFamily="18" charset="0"/>
                <a:cs typeface="Times New Roman" pitchFamily="18" charset="0"/>
              </a:rPr>
              <a:t>Thus the </a:t>
            </a:r>
            <a:r>
              <a:rPr lang="en-US" sz="1800" dirty="0">
                <a:latin typeface="Times New Roman" pitchFamily="18" charset="0"/>
                <a:cs typeface="Times New Roman" pitchFamily="18" charset="0"/>
              </a:rPr>
              <a:t>correctness theorem can be stated as</a:t>
            </a:r>
            <a:r>
              <a:rPr lang="en-US" sz="1800" dirty="0" smtClean="0">
                <a:latin typeface="Times New Roman" pitchFamily="18" charset="0"/>
                <a:cs typeface="Times New Roman" pitchFamily="18" charset="0"/>
              </a:rPr>
              <a:t>:</a:t>
            </a:r>
          </a:p>
          <a:p>
            <a:pPr algn="just" fontAlgn="base"/>
            <a:endParaRPr lang="en-US" sz="1800" dirty="0">
              <a:latin typeface="Times New Roman" pitchFamily="18" charset="0"/>
              <a:cs typeface="Times New Roman" pitchFamily="18" charset="0"/>
            </a:endParaRPr>
          </a:p>
          <a:p>
            <a:pPr algn="just" fontAlgn="base"/>
            <a:r>
              <a:rPr lang="en-US" sz="1800" dirty="0">
                <a:latin typeface="Times New Roman" pitchFamily="18" charset="0"/>
                <a:cs typeface="Times New Roman" pitchFamily="18" charset="0"/>
              </a:rPr>
              <a:t>“If the condition, “V”, is true before execution of the program, “S”, then the condition, “P”, will be true after execution of “S” </a:t>
            </a:r>
            <a:r>
              <a:rPr lang="en-US" sz="1800" dirty="0" smtClean="0">
                <a:latin typeface="Times New Roman" pitchFamily="18" charset="0"/>
                <a:cs typeface="Times New Roman" pitchFamily="18" charset="0"/>
              </a:rPr>
              <a:t>“.</a:t>
            </a:r>
          </a:p>
          <a:p>
            <a:pPr algn="just" fontAlgn="base"/>
            <a:endParaRPr lang="en-US" sz="1800" dirty="0">
              <a:latin typeface="Times New Roman" pitchFamily="18" charset="0"/>
              <a:cs typeface="Times New Roman" pitchFamily="18" charset="0"/>
            </a:endParaRPr>
          </a:p>
          <a:p>
            <a:pPr algn="just" fontAlgn="base"/>
            <a:r>
              <a:rPr lang="en-US" sz="1800" dirty="0">
                <a:latin typeface="Times New Roman" pitchFamily="18" charset="0"/>
                <a:cs typeface="Times New Roman" pitchFamily="18" charset="0"/>
              </a:rPr>
              <a:t>Where “V” is pre-condition and “P” is post-condition</a:t>
            </a:r>
            <a:r>
              <a:rPr lang="en-US" sz="1800" dirty="0" smtClean="0">
                <a:latin typeface="Times New Roman" pitchFamily="18" charset="0"/>
                <a:cs typeface="Times New Roman" pitchFamily="18" charset="0"/>
              </a:rPr>
              <a:t>.</a:t>
            </a:r>
          </a:p>
          <a:p>
            <a:pPr algn="just" fontAlgn="base"/>
            <a:endParaRPr lang="en-US" sz="1800" dirty="0">
              <a:latin typeface="Times New Roman" pitchFamily="18" charset="0"/>
              <a:cs typeface="Times New Roman" pitchFamily="18" charset="0"/>
            </a:endParaRPr>
          </a:p>
          <a:p>
            <a:pPr marL="109728" indent="0">
              <a:buNone/>
            </a:pPr>
            <a:r>
              <a:rPr lang="en-US" sz="1800" b="1" dirty="0" smtClean="0">
                <a:latin typeface="Times New Roman" pitchFamily="18" charset="0"/>
                <a:cs typeface="Times New Roman" pitchFamily="18" charset="0"/>
              </a:rPr>
              <a:t>Statistical </a:t>
            </a:r>
            <a:r>
              <a:rPr lang="en-US" sz="1800" b="1" dirty="0">
                <a:latin typeface="Times New Roman" pitchFamily="18" charset="0"/>
                <a:cs typeface="Times New Roman" pitchFamily="18" charset="0"/>
              </a:rPr>
              <a:t>quality assurance</a:t>
            </a:r>
            <a:r>
              <a:rPr lang="en-US" sz="1800" b="1" dirty="0" smtClean="0">
                <a:latin typeface="Times New Roman" pitchFamily="18" charset="0"/>
                <a:cs typeface="Times New Roman" pitchFamily="18" charset="0"/>
              </a:rPr>
              <a:t>.</a:t>
            </a:r>
            <a:endParaRPr lang="en-US" sz="1800" b="1"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Traditional compliance testing techniques can sometimes provide limited pass/fail information, which results in insufficient measurements on the batch’s quality control, identification of the root cause of failure results and overall quality assurance (QA) in the production process</a:t>
            </a:r>
            <a:r>
              <a:rPr lang="en-US" sz="1800" dirty="0" smtClean="0">
                <a:latin typeface="Times New Roman" pitchFamily="18" charset="0"/>
                <a:cs typeface="Times New Roman" pitchFamily="18" charset="0"/>
              </a:rPr>
              <a:t>.</a:t>
            </a:r>
          </a:p>
          <a:p>
            <a:pPr algn="just"/>
            <a:endParaRPr lang="en-US" sz="2600" dirty="0">
              <a:latin typeface="Times New Roman" pitchFamily="18" charset="0"/>
              <a:cs typeface="Times New Roman" pitchFamily="18" charset="0"/>
            </a:endParaRP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488606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1800" dirty="0" err="1">
                <a:latin typeface="Times New Roman" pitchFamily="18" charset="0"/>
                <a:cs typeface="Times New Roman" pitchFamily="18" charset="0"/>
              </a:rPr>
              <a:t>Intertek</a:t>
            </a:r>
            <a:r>
              <a:rPr lang="en-US" sz="1800" dirty="0">
                <a:latin typeface="Times New Roman" pitchFamily="18" charset="0"/>
                <a:cs typeface="Times New Roman" pitchFamily="18" charset="0"/>
              </a:rPr>
              <a:t> combines legal, customer and essential safety requirements to customize a workable QA process, called Statistical Quality Assurance (SQA</a:t>
            </a:r>
            <a:r>
              <a:rPr lang="en-US" sz="1800" dirty="0" smtClean="0">
                <a:latin typeface="Times New Roman" pitchFamily="18" charset="0"/>
                <a:cs typeface="Times New Roman" pitchFamily="18" charset="0"/>
              </a:rPr>
              <a:t>).</a:t>
            </a: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SQA is used to identify the potential variations in the manufacturing process and predict potential defects on a parts-per-million (PPM) basis. </a:t>
            </a:r>
            <a:endParaRPr lang="en-US" sz="1800"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It </a:t>
            </a:r>
            <a:r>
              <a:rPr lang="en-US" sz="1800" dirty="0">
                <a:latin typeface="Times New Roman" pitchFamily="18" charset="0"/>
                <a:cs typeface="Times New Roman" pitchFamily="18" charset="0"/>
              </a:rPr>
              <a:t>provides a statistical description of the final product and addresses quality and safety issues that </a:t>
            </a:r>
            <a:r>
              <a:rPr lang="en-US" sz="1800" dirty="0" smtClean="0">
                <a:latin typeface="Times New Roman" pitchFamily="18" charset="0"/>
                <a:cs typeface="Times New Roman" pitchFamily="18" charset="0"/>
              </a:rPr>
              <a:t>arise </a:t>
            </a:r>
            <a:r>
              <a:rPr lang="en-US" sz="1800" dirty="0">
                <a:latin typeface="Times New Roman" pitchFamily="18" charset="0"/>
                <a:cs typeface="Times New Roman" pitchFamily="18" charset="0"/>
              </a:rPr>
              <a:t>during manufacturing</a:t>
            </a:r>
            <a:r>
              <a:rPr lang="en-US" sz="1800" dirty="0" smtClean="0">
                <a:latin typeface="Times New Roman" pitchFamily="18" charset="0"/>
                <a:cs typeface="Times New Roman" pitchFamily="18" charset="0"/>
              </a:rPr>
              <a:t>.</a:t>
            </a:r>
          </a:p>
          <a:p>
            <a:pPr algn="just"/>
            <a:endParaRPr lang="en-US" sz="1800" dirty="0" smtClean="0">
              <a:latin typeface="Times New Roman" pitchFamily="18" charset="0"/>
              <a:cs typeface="Times New Roman" pitchFamily="18" charset="0"/>
            </a:endParaRPr>
          </a:p>
          <a:p>
            <a:pPr marL="109728" indent="0" algn="just">
              <a:buNone/>
            </a:pPr>
            <a:r>
              <a:rPr lang="en-US" sz="1800" dirty="0" smtClean="0">
                <a:latin typeface="Times New Roman" pitchFamily="18" charset="0"/>
                <a:cs typeface="Times New Roman" pitchFamily="18" charset="0"/>
              </a:rPr>
              <a:t>SQA </a:t>
            </a:r>
            <a:r>
              <a:rPr lang="en-US" sz="1800" dirty="0">
                <a:latin typeface="Times New Roman" pitchFamily="18" charset="0"/>
                <a:cs typeface="Times New Roman" pitchFamily="18" charset="0"/>
              </a:rPr>
              <a:t>consists of three major methodologies:</a:t>
            </a:r>
          </a:p>
          <a:p>
            <a:pPr algn="just"/>
            <a:r>
              <a:rPr lang="en-US" sz="1800" b="1" dirty="0">
                <a:latin typeface="Times New Roman" pitchFamily="18" charset="0"/>
                <a:cs typeface="Times New Roman" pitchFamily="18" charset="0"/>
              </a:rPr>
              <a:t>Force Diagram - </a:t>
            </a:r>
            <a:r>
              <a:rPr lang="en-US" sz="1800" dirty="0">
                <a:latin typeface="Times New Roman" pitchFamily="18" charset="0"/>
                <a:cs typeface="Times New Roman" pitchFamily="18" charset="0"/>
              </a:rPr>
              <a:t>A Force Diagram describes how a product should be tested. </a:t>
            </a:r>
            <a:r>
              <a:rPr lang="en-US" sz="1800" dirty="0" err="1">
                <a:latin typeface="Times New Roman" pitchFamily="18" charset="0"/>
                <a:cs typeface="Times New Roman" pitchFamily="18" charset="0"/>
              </a:rPr>
              <a:t>Intertek</a:t>
            </a:r>
            <a:r>
              <a:rPr lang="en-US" sz="1800" dirty="0">
                <a:latin typeface="Times New Roman" pitchFamily="18" charset="0"/>
                <a:cs typeface="Times New Roman" pitchFamily="18" charset="0"/>
              </a:rPr>
              <a:t> engineers base the creation of Force Diagrams on our knowledge of foreseeable use, critical manufacturing process and critical components that have high potential to fail.</a:t>
            </a:r>
          </a:p>
          <a:p>
            <a:pPr algn="just"/>
            <a:endParaRPr lang="en-US" sz="18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9136134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1900" b="1" dirty="0">
                <a:latin typeface="Times New Roman" pitchFamily="18" charset="0"/>
                <a:cs typeface="Times New Roman" pitchFamily="18" charset="0"/>
              </a:rPr>
              <a:t>Test-to-Failure (TTF) - </a:t>
            </a:r>
            <a:r>
              <a:rPr lang="en-US" sz="1900" dirty="0">
                <a:latin typeface="Times New Roman" pitchFamily="18" charset="0"/>
                <a:cs typeface="Times New Roman" pitchFamily="18" charset="0"/>
              </a:rPr>
              <a:t>Unlike any legal testing, TTF tells manufacturers on how many defects they are likely to find in every million units of output. This information is incorporated into the process and concludes if a product needs improvement in quality or if it is being over engineered, which will eventually lead to cost savings</a:t>
            </a:r>
            <a:r>
              <a:rPr lang="en-US" sz="1900" dirty="0" smtClean="0">
                <a:latin typeface="Times New Roman" pitchFamily="18" charset="0"/>
                <a:cs typeface="Times New Roman" pitchFamily="18" charset="0"/>
              </a:rPr>
              <a:t>.</a:t>
            </a:r>
          </a:p>
          <a:p>
            <a:pPr algn="just"/>
            <a:endParaRPr lang="en-US" sz="1900" dirty="0">
              <a:latin typeface="Times New Roman" pitchFamily="18" charset="0"/>
              <a:cs typeface="Times New Roman" pitchFamily="18" charset="0"/>
            </a:endParaRPr>
          </a:p>
          <a:p>
            <a:pPr algn="just"/>
            <a:r>
              <a:rPr lang="en-US" sz="1900" b="1" dirty="0">
                <a:latin typeface="Times New Roman" pitchFamily="18" charset="0"/>
                <a:cs typeface="Times New Roman" pitchFamily="18" charset="0"/>
              </a:rPr>
              <a:t>Intervention -</a:t>
            </a:r>
            <a:r>
              <a:rPr lang="en-US" sz="1900" dirty="0">
                <a:latin typeface="Times New Roman" pitchFamily="18" charset="0"/>
                <a:cs typeface="Times New Roman" pitchFamily="18" charset="0"/>
              </a:rPr>
              <a:t> Products are separated into groups according to the total production quantity and production lines. Each group then undergoes an intervention. The end result is measured by Z-value, which is the indicator of quality and consistency of a product to a specification. Intervention allows manufacturers to pinpoint a defect to a specific lot and production line; thus saving time and money in corrective actions.</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7113003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800" b="1" dirty="0">
                <a:latin typeface="Times New Roman" pitchFamily="18" charset="0"/>
                <a:cs typeface="Times New Roman" pitchFamily="18" charset="0"/>
              </a:rPr>
              <a:t>Static, Single Variable Models:</a:t>
            </a:r>
            <a:r>
              <a:rPr lang="en-US" sz="1800" dirty="0">
                <a:latin typeface="Times New Roman" pitchFamily="18" charset="0"/>
                <a:cs typeface="Times New Roman" pitchFamily="18" charset="0"/>
              </a:rPr>
              <a:t> When a model makes use of single variables to calculate desired values such as cost, time, efforts, etc. is said to be a single variable model. The most common equation is:</a:t>
            </a:r>
          </a:p>
          <a:p>
            <a:pPr marL="109728" indent="0" algn="ctr">
              <a:buNone/>
            </a:pPr>
            <a:endParaRPr lang="en-US" sz="1800" b="1" dirty="0" smtClean="0">
              <a:latin typeface="Times New Roman" pitchFamily="18" charset="0"/>
              <a:cs typeface="Times New Roman" pitchFamily="18" charset="0"/>
            </a:endParaRPr>
          </a:p>
          <a:p>
            <a:pPr marL="109728" indent="0" algn="ctr">
              <a:buNone/>
            </a:pPr>
            <a:r>
              <a:rPr lang="en-US" sz="1800" b="1" dirty="0" smtClean="0">
                <a:latin typeface="Times New Roman" pitchFamily="18" charset="0"/>
                <a:cs typeface="Times New Roman" pitchFamily="18" charset="0"/>
              </a:rPr>
              <a:t>C=</a:t>
            </a:r>
            <a:r>
              <a:rPr lang="en-US" sz="1800" b="1" dirty="0" err="1" smtClean="0">
                <a:latin typeface="Times New Roman" pitchFamily="18" charset="0"/>
                <a:cs typeface="Times New Roman" pitchFamily="18" charset="0"/>
              </a:rPr>
              <a:t>aL</a:t>
            </a:r>
            <a:r>
              <a:rPr lang="en-US" sz="1800" b="1" baseline="30000" dirty="0" err="1" smtClean="0">
                <a:latin typeface="Times New Roman" pitchFamily="18" charset="0"/>
                <a:cs typeface="Times New Roman" pitchFamily="18" charset="0"/>
              </a:rPr>
              <a:t>b</a:t>
            </a:r>
            <a:endParaRPr lang="en-US" sz="1800" dirty="0">
              <a:latin typeface="Times New Roman" pitchFamily="18" charset="0"/>
              <a:cs typeface="Times New Roman" pitchFamily="18" charset="0"/>
            </a:endParaRPr>
          </a:p>
          <a:p>
            <a:r>
              <a:rPr lang="en-US" sz="1800" b="1" dirty="0">
                <a:latin typeface="Times New Roman" pitchFamily="18" charset="0"/>
                <a:cs typeface="Times New Roman" pitchFamily="18" charset="0"/>
              </a:rPr>
              <a:t>Where</a:t>
            </a:r>
            <a:r>
              <a:rPr lang="en-US" sz="1800" dirty="0">
                <a:latin typeface="Times New Roman" pitchFamily="18" charset="0"/>
                <a:cs typeface="Times New Roman" pitchFamily="18" charset="0"/>
              </a:rPr>
              <a:t>    C = Costs</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                L= size</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                a and b are </a:t>
            </a:r>
            <a:r>
              <a:rPr lang="en-US" sz="1800" dirty="0" smtClean="0">
                <a:latin typeface="Times New Roman" pitchFamily="18" charset="0"/>
                <a:cs typeface="Times New Roman" pitchFamily="18" charset="0"/>
              </a:rPr>
              <a:t>constants</a:t>
            </a:r>
          </a:p>
          <a:p>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The Software Engineering Laboratory established a model called SEL model, for estimating its software production. </a:t>
            </a:r>
            <a:endParaRPr lang="en-US" sz="1800"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This </a:t>
            </a:r>
            <a:r>
              <a:rPr lang="en-US" sz="1800" dirty="0">
                <a:latin typeface="Times New Roman" pitchFamily="18" charset="0"/>
                <a:cs typeface="Times New Roman" pitchFamily="18" charset="0"/>
              </a:rPr>
              <a:t>model is an example of the static, single variable model.</a:t>
            </a:r>
          </a:p>
          <a:p>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12516469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marL="109728" indent="0" algn="just">
              <a:buNone/>
            </a:pPr>
            <a:endParaRPr lang="en-US" sz="1800" b="1" dirty="0" smtClean="0">
              <a:latin typeface="Times New Roman" pitchFamily="18" charset="0"/>
              <a:cs typeface="Times New Roman" pitchFamily="18" charset="0"/>
            </a:endParaRPr>
          </a:p>
          <a:p>
            <a:pPr marL="109728" indent="0" algn="just">
              <a:buNone/>
            </a:pPr>
            <a:endParaRPr lang="en-US" sz="1800" b="1" dirty="0">
              <a:latin typeface="Times New Roman" pitchFamily="18" charset="0"/>
              <a:cs typeface="Times New Roman" pitchFamily="18" charset="0"/>
            </a:endParaRPr>
          </a:p>
          <a:p>
            <a:pPr marL="109728" indent="0" algn="just">
              <a:buNone/>
            </a:pPr>
            <a:r>
              <a:rPr lang="en-US" sz="1800" b="1" dirty="0" smtClean="0">
                <a:latin typeface="Times New Roman" pitchFamily="18" charset="0"/>
                <a:cs typeface="Times New Roman" pitchFamily="18" charset="0"/>
              </a:rPr>
              <a:t>Software </a:t>
            </a:r>
            <a:r>
              <a:rPr lang="en-US" sz="1800" b="1" dirty="0">
                <a:latin typeface="Times New Roman" pitchFamily="18" charset="0"/>
                <a:cs typeface="Times New Roman" pitchFamily="18" charset="0"/>
              </a:rPr>
              <a:t>Reliability Models</a:t>
            </a:r>
            <a:endParaRPr lang="en-US" sz="1800" dirty="0">
              <a:latin typeface="Times New Roman" pitchFamily="18" charset="0"/>
              <a:cs typeface="Times New Roman" pitchFamily="18" charset="0"/>
            </a:endParaRPr>
          </a:p>
          <a:p>
            <a:pPr algn="just"/>
            <a:r>
              <a:rPr lang="en-US" sz="1900" dirty="0">
                <a:latin typeface="Times New Roman" pitchFamily="18" charset="0"/>
                <a:cs typeface="Times New Roman" pitchFamily="18" charset="0"/>
              </a:rPr>
              <a:t>A software reliability model indicates the form of a random process that defines the behavior of software failures to time</a:t>
            </a:r>
            <a:r>
              <a:rPr lang="en-US" sz="1900" dirty="0" smtClean="0">
                <a:latin typeface="Times New Roman" pitchFamily="18" charset="0"/>
                <a:cs typeface="Times New Roman" pitchFamily="18" charset="0"/>
              </a:rPr>
              <a:t>.</a:t>
            </a:r>
          </a:p>
          <a:p>
            <a:pPr algn="just"/>
            <a:endParaRPr lang="en-US" sz="1900" dirty="0">
              <a:latin typeface="Times New Roman" pitchFamily="18" charset="0"/>
              <a:cs typeface="Times New Roman" pitchFamily="18" charset="0"/>
            </a:endParaRPr>
          </a:p>
          <a:p>
            <a:pPr algn="just"/>
            <a:r>
              <a:rPr lang="en-US" sz="1900" dirty="0">
                <a:latin typeface="Times New Roman" pitchFamily="18" charset="0"/>
                <a:cs typeface="Times New Roman" pitchFamily="18" charset="0"/>
              </a:rPr>
              <a:t>Software reliability models have appeared as people try to understand the features of how and why software fails, and attempt to quantify software reliability</a:t>
            </a:r>
            <a:r>
              <a:rPr lang="en-US" sz="1900" dirty="0" smtClean="0">
                <a:latin typeface="Times New Roman" pitchFamily="18" charset="0"/>
                <a:cs typeface="Times New Roman" pitchFamily="18" charset="0"/>
              </a:rPr>
              <a:t>.</a:t>
            </a:r>
          </a:p>
          <a:p>
            <a:pPr algn="just"/>
            <a:endParaRPr lang="en-US" sz="1900" dirty="0">
              <a:latin typeface="Times New Roman" pitchFamily="18" charset="0"/>
              <a:cs typeface="Times New Roman" pitchFamily="18" charset="0"/>
            </a:endParaRPr>
          </a:p>
          <a:p>
            <a:pPr algn="just"/>
            <a:r>
              <a:rPr lang="en-US" sz="1900" dirty="0">
                <a:latin typeface="Times New Roman" pitchFamily="18" charset="0"/>
                <a:cs typeface="Times New Roman" pitchFamily="18" charset="0"/>
              </a:rPr>
              <a:t>There is no individual model that can be used in all situations. No model is complete or even representative</a:t>
            </a:r>
            <a:r>
              <a:rPr lang="en-US" sz="1900" dirty="0" smtClean="0">
                <a:latin typeface="Times New Roman" pitchFamily="18" charset="0"/>
                <a:cs typeface="Times New Roman" pitchFamily="18" charset="0"/>
              </a:rPr>
              <a:t>.</a:t>
            </a:r>
          </a:p>
          <a:p>
            <a:pPr algn="just"/>
            <a:endParaRPr lang="en-US" sz="1900" dirty="0" smtClean="0">
              <a:latin typeface="Times New Roman" pitchFamily="18" charset="0"/>
              <a:cs typeface="Times New Roman" pitchFamily="18" charset="0"/>
            </a:endParaRPr>
          </a:p>
          <a:p>
            <a:pPr marL="109728" indent="0" algn="just">
              <a:buNone/>
            </a:pPr>
            <a:r>
              <a:rPr lang="en-US" sz="1900" b="1" dirty="0" smtClean="0">
                <a:latin typeface="Times New Roman" pitchFamily="18" charset="0"/>
                <a:cs typeface="Times New Roman" pitchFamily="18" charset="0"/>
              </a:rPr>
              <a:t>Most </a:t>
            </a:r>
            <a:r>
              <a:rPr lang="en-US" sz="1900" b="1" dirty="0">
                <a:latin typeface="Times New Roman" pitchFamily="18" charset="0"/>
                <a:cs typeface="Times New Roman" pitchFamily="18" charset="0"/>
              </a:rPr>
              <a:t>software models contain the following parts:</a:t>
            </a:r>
          </a:p>
          <a:p>
            <a:pPr lvl="0" algn="just"/>
            <a:r>
              <a:rPr lang="en-US" sz="1900" dirty="0" smtClean="0">
                <a:latin typeface="Times New Roman" pitchFamily="18" charset="0"/>
                <a:cs typeface="Times New Roman" pitchFamily="18" charset="0"/>
              </a:rPr>
              <a:t>Assumptions</a:t>
            </a:r>
          </a:p>
          <a:p>
            <a:pPr lvl="0" algn="just"/>
            <a:endParaRPr lang="en-US" sz="1900" dirty="0">
              <a:latin typeface="Times New Roman" pitchFamily="18" charset="0"/>
              <a:cs typeface="Times New Roman" pitchFamily="18" charset="0"/>
            </a:endParaRPr>
          </a:p>
          <a:p>
            <a:pPr lvl="0" algn="just"/>
            <a:r>
              <a:rPr lang="en-US" sz="1900" dirty="0" smtClean="0">
                <a:latin typeface="Times New Roman" pitchFamily="18" charset="0"/>
                <a:cs typeface="Times New Roman" pitchFamily="18" charset="0"/>
              </a:rPr>
              <a:t>Factors</a:t>
            </a:r>
          </a:p>
          <a:p>
            <a:pPr lvl="0" algn="just"/>
            <a:endParaRPr lang="en-US" sz="1900" dirty="0">
              <a:latin typeface="Times New Roman" pitchFamily="18" charset="0"/>
              <a:cs typeface="Times New Roman" pitchFamily="18" charset="0"/>
            </a:endParaRPr>
          </a:p>
          <a:p>
            <a:pPr algn="just"/>
            <a:r>
              <a:rPr lang="en-US" sz="1900" dirty="0">
                <a:latin typeface="Times New Roman" pitchFamily="18" charset="0"/>
                <a:cs typeface="Times New Roman" pitchFamily="18" charset="0"/>
              </a:rPr>
              <a:t>A mathematical function that includes the reliability with the elements. The mathematical function is generally higher-order exponential or logarithmic.</a:t>
            </a:r>
          </a:p>
          <a:p>
            <a:endParaRPr lang="en-US" dirty="0"/>
          </a:p>
        </p:txBody>
      </p:sp>
      <p:sp>
        <p:nvSpPr>
          <p:cNvPr id="3" name="Title 2"/>
          <p:cNvSpPr>
            <a:spLocks noGrp="1"/>
          </p:cNvSpPr>
          <p:nvPr>
            <p:ph type="title"/>
          </p:nvPr>
        </p:nvSpPr>
        <p:spPr/>
        <p:txBody>
          <a:bodyPr>
            <a:normAutofit fontScale="90000"/>
          </a:bodyPr>
          <a:lstStyle/>
          <a:p>
            <a:pPr algn="ct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dirty="0">
                <a:latin typeface="Times New Roman" pitchFamily="18" charset="0"/>
                <a:cs typeface="Times New Roman" pitchFamily="18" charset="0"/>
              </a:rPr>
              <a:t/>
            </a:r>
            <a:br>
              <a:rPr lang="en-US" sz="2800" dirty="0">
                <a:latin typeface="Times New Roman" pitchFamily="18" charset="0"/>
                <a:cs typeface="Times New Roman" pitchFamily="18" charset="0"/>
              </a:rPr>
            </a:b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dirty="0">
                <a:latin typeface="Times New Roman" pitchFamily="18" charset="0"/>
                <a:cs typeface="Times New Roman" pitchFamily="18" charset="0"/>
              </a:rPr>
              <a:t/>
            </a:r>
            <a:br>
              <a:rPr lang="en-US" sz="2800" dirty="0">
                <a:latin typeface="Times New Roman" pitchFamily="18" charset="0"/>
                <a:cs typeface="Times New Roman" pitchFamily="18" charset="0"/>
              </a:rPr>
            </a:br>
            <a:r>
              <a:rPr lang="en-US" sz="2800" dirty="0" smtClean="0">
                <a:latin typeface="Times New Roman" pitchFamily="18" charset="0"/>
                <a:cs typeface="Times New Roman" pitchFamily="18" charset="0"/>
              </a:rPr>
              <a:t>Software </a:t>
            </a:r>
            <a:r>
              <a:rPr lang="en-US" sz="2800" dirty="0">
                <a:latin typeface="Times New Roman" pitchFamily="18" charset="0"/>
                <a:cs typeface="Times New Roman" pitchFamily="18" charset="0"/>
              </a:rPr>
              <a:t>Reliability</a:t>
            </a:r>
          </a:p>
        </p:txBody>
      </p:sp>
    </p:spTree>
    <p:extLst>
      <p:ext uri="{BB962C8B-B14F-4D97-AF65-F5344CB8AC3E}">
        <p14:creationId xmlns:p14="http://schemas.microsoft.com/office/powerpoint/2010/main" val="352268514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stretch>
            <a:fillRect/>
          </a:stretch>
        </p:blipFill>
        <p:spPr>
          <a:xfrm>
            <a:off x="1524000" y="1981200"/>
            <a:ext cx="6038850" cy="3476625"/>
          </a:xfrm>
          <a:prstGeom prst="rect">
            <a:avLst/>
          </a:prstGeom>
        </p:spPr>
      </p:pic>
    </p:spTree>
    <p:extLst>
      <p:ext uri="{BB962C8B-B14F-4D97-AF65-F5344CB8AC3E}">
        <p14:creationId xmlns:p14="http://schemas.microsoft.com/office/powerpoint/2010/main" val="21085024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sz="1800" dirty="0">
                <a:latin typeface="Times New Roman" pitchFamily="18" charset="0"/>
                <a:cs typeface="Times New Roman" pitchFamily="18" charset="0"/>
              </a:rPr>
              <a:t>Both kinds of modeling methods are based on observing and accumulating failure data and analyzing with statistical inference</a:t>
            </a:r>
            <a:r>
              <a:rPr lang="en-US" sz="1800" dirty="0" smtClean="0">
                <a:latin typeface="Times New Roman" pitchFamily="18" charset="0"/>
                <a:cs typeface="Times New Roman" pitchFamily="18" charset="0"/>
              </a:rPr>
              <a:t>.</a:t>
            </a:r>
          </a:p>
          <a:p>
            <a:pPr algn="just"/>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Differentiate between software reliability prediction models and software reliability estimation </a:t>
            </a:r>
            <a:r>
              <a:rPr lang="en-US" sz="1800" dirty="0" smtClean="0">
                <a:latin typeface="Times New Roman" pitchFamily="18" charset="0"/>
                <a:cs typeface="Times New Roman" pitchFamily="18" charset="0"/>
              </a:rPr>
              <a:t>models.</a:t>
            </a:r>
            <a:endParaRPr lang="en-US" sz="1800" dirty="0">
              <a:latin typeface="Times New Roman" pitchFamily="18" charset="0"/>
              <a:cs typeface="Times New Roman" pitchFamily="18" charset="0"/>
            </a:endParaRPr>
          </a:p>
          <a:p>
            <a:endParaRPr lang="en-US" dirty="0"/>
          </a:p>
        </p:txBody>
      </p:sp>
      <p:sp>
        <p:nvSpPr>
          <p:cNvPr id="3" name="Title 2"/>
          <p:cNvSpPr>
            <a:spLocks noGrp="1"/>
          </p:cNvSpPr>
          <p:nvPr>
            <p:ph type="title"/>
          </p:nvPr>
        </p:nvSpPr>
        <p:spPr/>
        <p:txBody>
          <a:bodyPr/>
          <a:lstStyle/>
          <a:p>
            <a:endParaRPr lang="en-US"/>
          </a:p>
        </p:txBody>
      </p:sp>
      <p:pic>
        <p:nvPicPr>
          <p:cNvPr id="4" name="Picture 3"/>
          <p:cNvPicPr/>
          <p:nvPr/>
        </p:nvPicPr>
        <p:blipFill>
          <a:blip r:embed="rId2"/>
          <a:stretch>
            <a:fillRect/>
          </a:stretch>
        </p:blipFill>
        <p:spPr>
          <a:xfrm>
            <a:off x="1066800" y="3581400"/>
            <a:ext cx="7239000" cy="1981200"/>
          </a:xfrm>
          <a:prstGeom prst="rect">
            <a:avLst/>
          </a:prstGeom>
        </p:spPr>
      </p:pic>
    </p:spTree>
    <p:extLst>
      <p:ext uri="{BB962C8B-B14F-4D97-AF65-F5344CB8AC3E}">
        <p14:creationId xmlns:p14="http://schemas.microsoft.com/office/powerpoint/2010/main" val="150496177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sz="1800" b="1" dirty="0">
                <a:latin typeface="Times New Roman" pitchFamily="18" charset="0"/>
                <a:cs typeface="Times New Roman" pitchFamily="18" charset="0"/>
              </a:rPr>
              <a:t>Reliability Models</a:t>
            </a:r>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A reliability growth model is a numerical model of software reliability, which predicts how software reliability should improve over time as errors are discovered and repaired</a:t>
            </a:r>
            <a:r>
              <a:rPr lang="en-US" sz="1800" dirty="0" smtClean="0">
                <a:latin typeface="Times New Roman" pitchFamily="18" charset="0"/>
                <a:cs typeface="Times New Roman" pitchFamily="18" charset="0"/>
              </a:rPr>
              <a:t>.</a:t>
            </a: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These models help the manager in deciding how much efforts should be devoted to testing</a:t>
            </a:r>
            <a:r>
              <a:rPr lang="en-US" sz="1800" dirty="0" smtClean="0">
                <a:latin typeface="Times New Roman" pitchFamily="18" charset="0"/>
                <a:cs typeface="Times New Roman" pitchFamily="18" charset="0"/>
              </a:rPr>
              <a:t>.</a:t>
            </a: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The objective of the project manager is to test and debug the system until the required level of reliability is reached.</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74474196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6" name="Content Placeholder 5"/>
          <p:cNvSpPr>
            <a:spLocks noGrp="1"/>
          </p:cNvSpPr>
          <p:nvPr>
            <p:ph idx="1"/>
          </p:nvPr>
        </p:nvSpPr>
        <p:spPr/>
        <p:txBody>
          <a:bodyPr>
            <a:normAutofit/>
          </a:bodyPr>
          <a:lstStyle/>
          <a:p>
            <a:pPr marL="109728" indent="0">
              <a:buNone/>
            </a:pPr>
            <a:r>
              <a:rPr lang="en-US" sz="1800" dirty="0">
                <a:latin typeface="Times New Roman" pitchFamily="18" charset="0"/>
                <a:cs typeface="Times New Roman" pitchFamily="18" charset="0"/>
              </a:rPr>
              <a:t>Following are the Software Reliability Models are</a:t>
            </a:r>
            <a:r>
              <a:rPr lang="en-US" sz="1800" dirty="0" smtClean="0">
                <a:latin typeface="Times New Roman" pitchFamily="18" charset="0"/>
                <a:cs typeface="Times New Roman" pitchFamily="18" charset="0"/>
              </a:rPr>
              <a:t>:</a:t>
            </a:r>
          </a:p>
          <a:p>
            <a:pPr marL="109728" indent="0">
              <a:buNone/>
            </a:pPr>
            <a:endParaRPr lang="en-US" sz="1800" dirty="0">
              <a:latin typeface="Times New Roman" pitchFamily="18" charset="0"/>
              <a:cs typeface="Times New Roman" pitchFamily="18" charset="0"/>
            </a:endParaRPr>
          </a:p>
        </p:txBody>
      </p:sp>
      <p:pic>
        <p:nvPicPr>
          <p:cNvPr id="8" name="Picture 7"/>
          <p:cNvPicPr/>
          <p:nvPr/>
        </p:nvPicPr>
        <p:blipFill>
          <a:blip r:embed="rId2"/>
          <a:stretch>
            <a:fillRect/>
          </a:stretch>
        </p:blipFill>
        <p:spPr>
          <a:xfrm>
            <a:off x="1711960" y="2344737"/>
            <a:ext cx="5720080" cy="3141663"/>
          </a:xfrm>
          <a:prstGeom prst="rect">
            <a:avLst/>
          </a:prstGeom>
        </p:spPr>
      </p:pic>
    </p:spTree>
    <p:extLst>
      <p:ext uri="{BB962C8B-B14F-4D97-AF65-F5344CB8AC3E}">
        <p14:creationId xmlns:p14="http://schemas.microsoft.com/office/powerpoint/2010/main" val="71326843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lgn="ctr">
              <a:buNone/>
            </a:pPr>
            <a:r>
              <a:rPr lang="en-US" sz="1800" b="1" dirty="0">
                <a:latin typeface="Times New Roman" pitchFamily="18" charset="0"/>
                <a:cs typeface="Times New Roman" pitchFamily="18" charset="0"/>
              </a:rPr>
              <a:t>Software Maintenance:</a:t>
            </a:r>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Software maintenance is widely accepted part of SDLC now a days. It stands for all the modifications and </a:t>
            </a:r>
            <a:r>
              <a:rPr lang="en-US" sz="1800" dirty="0" err="1">
                <a:latin typeface="Times New Roman" pitchFamily="18" charset="0"/>
                <a:cs typeface="Times New Roman" pitchFamily="18" charset="0"/>
              </a:rPr>
              <a:t>updations</a:t>
            </a:r>
            <a:r>
              <a:rPr lang="en-US" sz="1800" dirty="0">
                <a:latin typeface="Times New Roman" pitchFamily="18" charset="0"/>
                <a:cs typeface="Times New Roman" pitchFamily="18" charset="0"/>
              </a:rPr>
              <a:t> done after the delivery of software product</a:t>
            </a:r>
            <a:r>
              <a:rPr lang="en-US" sz="1800" dirty="0" smtClean="0">
                <a:latin typeface="Times New Roman" pitchFamily="18" charset="0"/>
                <a:cs typeface="Times New Roman" pitchFamily="18" charset="0"/>
              </a:rPr>
              <a:t>.</a:t>
            </a:r>
          </a:p>
          <a:p>
            <a:endParaRPr lang="en-US" sz="1800" dirty="0">
              <a:latin typeface="Times New Roman" pitchFamily="18" charset="0"/>
              <a:cs typeface="Times New Roman" pitchFamily="18" charset="0"/>
            </a:endParaRPr>
          </a:p>
          <a:p>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There are number of reasons, why modifications are required, some of them are briefly mentioned below</a:t>
            </a:r>
            <a:r>
              <a:rPr lang="en-US" sz="1800" dirty="0" smtClean="0">
                <a:latin typeface="Times New Roman" pitchFamily="18" charset="0"/>
                <a:cs typeface="Times New Roman" pitchFamily="18" charset="0"/>
              </a:rPr>
              <a:t>:</a:t>
            </a:r>
          </a:p>
          <a:p>
            <a:endParaRPr lang="en-US" sz="1800" dirty="0">
              <a:latin typeface="Times New Roman" pitchFamily="18" charset="0"/>
              <a:cs typeface="Times New Roman" pitchFamily="18" charset="0"/>
            </a:endParaRPr>
          </a:p>
          <a:p>
            <a:pPr lvl="0"/>
            <a:r>
              <a:rPr lang="en-US" sz="1800" b="1" dirty="0">
                <a:latin typeface="Times New Roman" pitchFamily="18" charset="0"/>
                <a:cs typeface="Times New Roman" pitchFamily="18" charset="0"/>
              </a:rPr>
              <a:t>Market Conditions </a:t>
            </a:r>
            <a:r>
              <a:rPr lang="en-US" sz="1800" dirty="0">
                <a:latin typeface="Times New Roman" pitchFamily="18" charset="0"/>
                <a:cs typeface="Times New Roman" pitchFamily="18" charset="0"/>
              </a:rPr>
              <a:t>- Policies, which changes over the time, such as taxation and newly introduced constraints like, how to maintain bookkeeping, may trigger need for modification</a:t>
            </a:r>
            <a:r>
              <a:rPr lang="en-US" sz="1800" dirty="0" smtClean="0">
                <a:latin typeface="Times New Roman" pitchFamily="18" charset="0"/>
                <a:cs typeface="Times New Roman" pitchFamily="18" charset="0"/>
              </a:rPr>
              <a:t>.</a:t>
            </a:r>
          </a:p>
          <a:p>
            <a:pPr lvl="0"/>
            <a:endParaRPr lang="en-US" sz="1800" dirty="0">
              <a:latin typeface="Times New Roman" pitchFamily="18" charset="0"/>
              <a:cs typeface="Times New Roman" pitchFamily="18" charset="0"/>
            </a:endParaRPr>
          </a:p>
          <a:p>
            <a:pPr lvl="0"/>
            <a:r>
              <a:rPr lang="en-US" sz="1800" b="1" dirty="0">
                <a:latin typeface="Times New Roman" pitchFamily="18" charset="0"/>
                <a:cs typeface="Times New Roman" pitchFamily="18" charset="0"/>
              </a:rPr>
              <a:t>Client Requirements</a:t>
            </a:r>
            <a:r>
              <a:rPr lang="en-US" sz="1800" dirty="0">
                <a:latin typeface="Times New Roman" pitchFamily="18" charset="0"/>
                <a:cs typeface="Times New Roman" pitchFamily="18" charset="0"/>
              </a:rPr>
              <a:t> - Over the time, customer may ask for new features or functions in the software.</a:t>
            </a:r>
          </a:p>
          <a:p>
            <a:endParaRPr lang="en-US" dirty="0"/>
          </a:p>
        </p:txBody>
      </p:sp>
      <p:sp>
        <p:nvSpPr>
          <p:cNvPr id="3" name="Title 2"/>
          <p:cNvSpPr>
            <a:spLocks noGrp="1"/>
          </p:cNvSpPr>
          <p:nvPr>
            <p:ph type="title"/>
          </p:nvPr>
        </p:nvSpPr>
        <p:spPr/>
        <p:txBody>
          <a:bodyPr>
            <a:normAutofit fontScale="90000"/>
          </a:bodyPr>
          <a:lstStyle/>
          <a:p>
            <a:pPr algn="ctr"/>
            <a:r>
              <a:rPr lang="en-US" sz="2800" dirty="0" smtClean="0">
                <a:effectLst/>
                <a:latin typeface="Times New Roman" pitchFamily="18" charset="0"/>
                <a:cs typeface="Times New Roman" pitchFamily="18" charset="0"/>
              </a:rPr>
              <a:t/>
            </a:r>
            <a:br>
              <a:rPr lang="en-US" sz="2800" dirty="0" smtClean="0">
                <a:effectLst/>
                <a:latin typeface="Times New Roman" pitchFamily="18" charset="0"/>
                <a:cs typeface="Times New Roman" pitchFamily="18" charset="0"/>
              </a:rPr>
            </a:br>
            <a:r>
              <a:rPr lang="en-US" sz="2800" dirty="0">
                <a:effectLst/>
                <a:latin typeface="Times New Roman" pitchFamily="18" charset="0"/>
                <a:cs typeface="Times New Roman" pitchFamily="18" charset="0"/>
              </a:rPr>
              <a:t/>
            </a:r>
            <a:br>
              <a:rPr lang="en-US" sz="2800" dirty="0">
                <a:effectLst/>
                <a:latin typeface="Times New Roman" pitchFamily="18" charset="0"/>
                <a:cs typeface="Times New Roman" pitchFamily="18" charset="0"/>
              </a:rPr>
            </a:br>
            <a:r>
              <a:rPr lang="en-US" sz="2800" dirty="0" smtClean="0">
                <a:effectLst/>
                <a:latin typeface="Times New Roman" pitchFamily="18" charset="0"/>
                <a:cs typeface="Times New Roman" pitchFamily="18" charset="0"/>
              </a:rPr>
              <a:t/>
            </a:r>
            <a:br>
              <a:rPr lang="en-US" sz="2800" dirty="0" smtClean="0">
                <a:effectLst/>
                <a:latin typeface="Times New Roman" pitchFamily="18" charset="0"/>
                <a:cs typeface="Times New Roman" pitchFamily="18" charset="0"/>
              </a:rPr>
            </a:br>
            <a:r>
              <a:rPr lang="en-US" sz="2800" dirty="0">
                <a:effectLst/>
                <a:latin typeface="Times New Roman" pitchFamily="18" charset="0"/>
                <a:cs typeface="Times New Roman" pitchFamily="18" charset="0"/>
              </a:rPr>
              <a:t/>
            </a:r>
            <a:br>
              <a:rPr lang="en-US" sz="2800" dirty="0">
                <a:effectLst/>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311876509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0" algn="just"/>
            <a:r>
              <a:rPr lang="en-US" sz="1800" b="1" dirty="0">
                <a:latin typeface="Times New Roman" pitchFamily="18" charset="0"/>
                <a:cs typeface="Times New Roman" pitchFamily="18" charset="0"/>
              </a:rPr>
              <a:t>Host Modifications </a:t>
            </a:r>
            <a:r>
              <a:rPr lang="en-US" sz="1800" dirty="0">
                <a:latin typeface="Times New Roman" pitchFamily="18" charset="0"/>
                <a:cs typeface="Times New Roman" pitchFamily="18" charset="0"/>
              </a:rPr>
              <a:t>- If any of the hardware and/or platform (such as operating system) of the target host changes, software changes are needed to keep adaptability</a:t>
            </a:r>
            <a:r>
              <a:rPr lang="en-US" sz="1800" dirty="0" smtClean="0">
                <a:latin typeface="Times New Roman" pitchFamily="18" charset="0"/>
                <a:cs typeface="Times New Roman" pitchFamily="18" charset="0"/>
              </a:rPr>
              <a:t>.</a:t>
            </a:r>
          </a:p>
          <a:p>
            <a:pPr lvl="0" algn="just"/>
            <a:endParaRPr lang="en-US" sz="1800" dirty="0">
              <a:latin typeface="Times New Roman" pitchFamily="18" charset="0"/>
              <a:cs typeface="Times New Roman" pitchFamily="18" charset="0"/>
            </a:endParaRPr>
          </a:p>
          <a:p>
            <a:pPr lvl="0" algn="just"/>
            <a:r>
              <a:rPr lang="en-US" sz="1800" b="1" dirty="0">
                <a:latin typeface="Times New Roman" pitchFamily="18" charset="0"/>
                <a:cs typeface="Times New Roman" pitchFamily="18" charset="0"/>
              </a:rPr>
              <a:t>Organization Changes</a:t>
            </a:r>
            <a:r>
              <a:rPr lang="en-US" sz="1800" dirty="0">
                <a:latin typeface="Times New Roman" pitchFamily="18" charset="0"/>
                <a:cs typeface="Times New Roman" pitchFamily="18" charset="0"/>
              </a:rPr>
              <a:t> - If there is any business level change at client end, such as reduction of organization strength, acquiring another company, organization venturing into new business, need to modify in the original software may arise</a:t>
            </a:r>
            <a:r>
              <a:rPr lang="en-US" sz="1800" dirty="0" smtClean="0">
                <a:latin typeface="Times New Roman" pitchFamily="18" charset="0"/>
                <a:cs typeface="Times New Roman" pitchFamily="18" charset="0"/>
              </a:rPr>
              <a:t>.</a:t>
            </a:r>
          </a:p>
          <a:p>
            <a:pPr marL="109728" indent="0" algn="just">
              <a:buNone/>
            </a:pPr>
            <a:r>
              <a:rPr lang="en-US" sz="1900" b="1" dirty="0" smtClean="0">
                <a:latin typeface="Times New Roman" pitchFamily="18" charset="0"/>
                <a:cs typeface="Times New Roman" pitchFamily="18" charset="0"/>
              </a:rPr>
              <a:t>Types </a:t>
            </a:r>
            <a:r>
              <a:rPr lang="en-US" sz="1900" b="1" dirty="0">
                <a:latin typeface="Times New Roman" pitchFamily="18" charset="0"/>
                <a:cs typeface="Times New Roman" pitchFamily="18" charset="0"/>
              </a:rPr>
              <a:t>of </a:t>
            </a:r>
            <a:r>
              <a:rPr lang="en-US" sz="1900" b="1" dirty="0" smtClean="0">
                <a:latin typeface="Times New Roman" pitchFamily="18" charset="0"/>
                <a:cs typeface="Times New Roman" pitchFamily="18" charset="0"/>
              </a:rPr>
              <a:t>maintenance</a:t>
            </a:r>
            <a:endParaRPr lang="en-US" sz="1900" b="1" dirty="0">
              <a:latin typeface="Times New Roman" pitchFamily="18" charset="0"/>
              <a:cs typeface="Times New Roman" pitchFamily="18" charset="0"/>
            </a:endParaRPr>
          </a:p>
          <a:p>
            <a:pPr algn="just"/>
            <a:r>
              <a:rPr lang="en-US" sz="1900" dirty="0">
                <a:latin typeface="Times New Roman" pitchFamily="18" charset="0"/>
                <a:cs typeface="Times New Roman" pitchFamily="18" charset="0"/>
              </a:rPr>
              <a:t>In a software lifetime, type of maintenance may vary based on its nature</a:t>
            </a:r>
            <a:r>
              <a:rPr lang="en-US" sz="1900" dirty="0" smtClean="0">
                <a:latin typeface="Times New Roman" pitchFamily="18" charset="0"/>
                <a:cs typeface="Times New Roman" pitchFamily="18" charset="0"/>
              </a:rPr>
              <a:t>.</a:t>
            </a:r>
          </a:p>
          <a:p>
            <a:pPr algn="just"/>
            <a:endParaRPr lang="en-US" sz="1900" dirty="0">
              <a:latin typeface="Times New Roman" pitchFamily="18" charset="0"/>
              <a:cs typeface="Times New Roman" pitchFamily="18" charset="0"/>
            </a:endParaRPr>
          </a:p>
          <a:p>
            <a:pPr algn="just"/>
            <a:r>
              <a:rPr lang="en-US" sz="1900" dirty="0" smtClean="0">
                <a:latin typeface="Times New Roman" pitchFamily="18" charset="0"/>
                <a:cs typeface="Times New Roman" pitchFamily="18" charset="0"/>
              </a:rPr>
              <a:t> </a:t>
            </a:r>
            <a:r>
              <a:rPr lang="en-US" sz="1900" dirty="0">
                <a:latin typeface="Times New Roman" pitchFamily="18" charset="0"/>
                <a:cs typeface="Times New Roman" pitchFamily="18" charset="0"/>
              </a:rPr>
              <a:t>It may be just a routine maintenance tasks as some bug discovered by some user or it may be a large event in itself based on maintenance size or nature</a:t>
            </a:r>
            <a:r>
              <a:rPr lang="en-US" sz="1900" dirty="0" smtClean="0">
                <a:latin typeface="Times New Roman" pitchFamily="18" charset="0"/>
                <a:cs typeface="Times New Roman" pitchFamily="18" charset="0"/>
              </a:rPr>
              <a:t>.</a:t>
            </a:r>
          </a:p>
          <a:p>
            <a:pPr algn="just"/>
            <a:endParaRPr lang="en-US" sz="1900" dirty="0">
              <a:latin typeface="Times New Roman" pitchFamily="18" charset="0"/>
              <a:cs typeface="Times New Roman" pitchFamily="18" charset="0"/>
            </a:endParaRP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24098055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lvl="0" algn="just"/>
            <a:r>
              <a:rPr lang="en-US" sz="1800" b="1" dirty="0">
                <a:latin typeface="Times New Roman" pitchFamily="18" charset="0"/>
                <a:cs typeface="Times New Roman" pitchFamily="18" charset="0"/>
              </a:rPr>
              <a:t>Corrective Maintenance</a:t>
            </a:r>
            <a:r>
              <a:rPr lang="en-US" sz="1800" dirty="0">
                <a:latin typeface="Times New Roman" pitchFamily="18" charset="0"/>
                <a:cs typeface="Times New Roman" pitchFamily="18" charset="0"/>
              </a:rPr>
              <a:t> - This includes modifications and </a:t>
            </a:r>
            <a:r>
              <a:rPr lang="en-US" sz="1800" dirty="0" err="1">
                <a:latin typeface="Times New Roman" pitchFamily="18" charset="0"/>
                <a:cs typeface="Times New Roman" pitchFamily="18" charset="0"/>
              </a:rPr>
              <a:t>updations</a:t>
            </a:r>
            <a:r>
              <a:rPr lang="en-US" sz="1800" dirty="0">
                <a:latin typeface="Times New Roman" pitchFamily="18" charset="0"/>
                <a:cs typeface="Times New Roman" pitchFamily="18" charset="0"/>
              </a:rPr>
              <a:t> done in order to correct or fix problems, which are either discovered by user or concluded by user error reports</a:t>
            </a:r>
            <a:r>
              <a:rPr lang="en-US" sz="1800" dirty="0" smtClean="0">
                <a:latin typeface="Times New Roman" pitchFamily="18" charset="0"/>
                <a:cs typeface="Times New Roman" pitchFamily="18" charset="0"/>
              </a:rPr>
              <a:t>.</a:t>
            </a:r>
          </a:p>
          <a:p>
            <a:pPr lvl="0" algn="just"/>
            <a:endParaRPr lang="en-US" sz="1800" dirty="0">
              <a:latin typeface="Times New Roman" pitchFamily="18" charset="0"/>
              <a:cs typeface="Times New Roman" pitchFamily="18" charset="0"/>
            </a:endParaRPr>
          </a:p>
          <a:p>
            <a:pPr lvl="0" algn="just"/>
            <a:r>
              <a:rPr lang="en-US" sz="1800" b="1" dirty="0">
                <a:latin typeface="Times New Roman" pitchFamily="18" charset="0"/>
                <a:cs typeface="Times New Roman" pitchFamily="18" charset="0"/>
              </a:rPr>
              <a:t>Adaptive Maintenance</a:t>
            </a:r>
            <a:r>
              <a:rPr lang="en-US" sz="1800" dirty="0">
                <a:latin typeface="Times New Roman" pitchFamily="18" charset="0"/>
                <a:cs typeface="Times New Roman" pitchFamily="18" charset="0"/>
              </a:rPr>
              <a:t> - This includes modifications and </a:t>
            </a:r>
            <a:r>
              <a:rPr lang="en-US" sz="1800" dirty="0" err="1">
                <a:latin typeface="Times New Roman" pitchFamily="18" charset="0"/>
                <a:cs typeface="Times New Roman" pitchFamily="18" charset="0"/>
              </a:rPr>
              <a:t>updations</a:t>
            </a:r>
            <a:r>
              <a:rPr lang="en-US" sz="1800" dirty="0">
                <a:latin typeface="Times New Roman" pitchFamily="18" charset="0"/>
                <a:cs typeface="Times New Roman" pitchFamily="18" charset="0"/>
              </a:rPr>
              <a:t> applied to keep the software product up-to date and tuned to the ever changing world of technology and business environment</a:t>
            </a:r>
            <a:r>
              <a:rPr lang="en-US" sz="1800" dirty="0" smtClean="0">
                <a:latin typeface="Times New Roman" pitchFamily="18" charset="0"/>
                <a:cs typeface="Times New Roman" pitchFamily="18" charset="0"/>
              </a:rPr>
              <a:t>.</a:t>
            </a:r>
          </a:p>
          <a:p>
            <a:pPr lvl="0" algn="just"/>
            <a:endParaRPr lang="en-US" sz="1800" dirty="0">
              <a:latin typeface="Times New Roman" pitchFamily="18" charset="0"/>
              <a:cs typeface="Times New Roman" pitchFamily="18" charset="0"/>
            </a:endParaRPr>
          </a:p>
          <a:p>
            <a:pPr lvl="0" algn="just"/>
            <a:r>
              <a:rPr lang="en-US" sz="1800" b="1" dirty="0">
                <a:latin typeface="Times New Roman" pitchFamily="18" charset="0"/>
                <a:cs typeface="Times New Roman" pitchFamily="18" charset="0"/>
              </a:rPr>
              <a:t>Perfective Maintenance</a:t>
            </a:r>
            <a:r>
              <a:rPr lang="en-US" sz="1800" dirty="0">
                <a:latin typeface="Times New Roman" pitchFamily="18" charset="0"/>
                <a:cs typeface="Times New Roman" pitchFamily="18" charset="0"/>
              </a:rPr>
              <a:t> - This includes modifications and updates done in order to keep the software usable over long period of time. It includes new features, new user requirements for refining the software and improve its reliability and performance</a:t>
            </a:r>
            <a:r>
              <a:rPr lang="en-US" sz="1800" dirty="0" smtClean="0">
                <a:latin typeface="Times New Roman" pitchFamily="18" charset="0"/>
                <a:cs typeface="Times New Roman" pitchFamily="18" charset="0"/>
              </a:rPr>
              <a:t>.</a:t>
            </a:r>
          </a:p>
          <a:p>
            <a:pPr lvl="0" algn="just"/>
            <a:endParaRPr lang="en-US" sz="1800" dirty="0">
              <a:latin typeface="Times New Roman" pitchFamily="18" charset="0"/>
              <a:cs typeface="Times New Roman" pitchFamily="18" charset="0"/>
            </a:endParaRPr>
          </a:p>
          <a:p>
            <a:pPr lvl="0" algn="just"/>
            <a:r>
              <a:rPr lang="en-US" sz="1900" b="1" dirty="0">
                <a:latin typeface="Times New Roman" pitchFamily="18" charset="0"/>
                <a:cs typeface="Times New Roman" pitchFamily="18" charset="0"/>
              </a:rPr>
              <a:t>Preventive Maintenance</a:t>
            </a:r>
            <a:r>
              <a:rPr lang="en-US" sz="1900" dirty="0">
                <a:latin typeface="Times New Roman" pitchFamily="18" charset="0"/>
                <a:cs typeface="Times New Roman" pitchFamily="18" charset="0"/>
              </a:rPr>
              <a:t> - This includes modifications and </a:t>
            </a:r>
            <a:r>
              <a:rPr lang="en-US" sz="1900" dirty="0" err="1">
                <a:latin typeface="Times New Roman" pitchFamily="18" charset="0"/>
                <a:cs typeface="Times New Roman" pitchFamily="18" charset="0"/>
              </a:rPr>
              <a:t>updations</a:t>
            </a:r>
            <a:r>
              <a:rPr lang="en-US" sz="1900" dirty="0">
                <a:latin typeface="Times New Roman" pitchFamily="18" charset="0"/>
                <a:cs typeface="Times New Roman" pitchFamily="18" charset="0"/>
              </a:rPr>
              <a:t> to prevent future problems of the software. It aims to attend problems, which are not significant at this moment but may cause serious issues in future.</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17209399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lgn="just">
              <a:buNone/>
            </a:pPr>
            <a:r>
              <a:rPr lang="en-US" sz="1800" b="1" dirty="0">
                <a:latin typeface="Times New Roman" pitchFamily="18" charset="0"/>
                <a:cs typeface="Times New Roman" pitchFamily="18" charset="0"/>
              </a:rPr>
              <a:t>Cost of Maintenance</a:t>
            </a:r>
          </a:p>
          <a:p>
            <a:pPr algn="just"/>
            <a:r>
              <a:rPr lang="en-US" sz="1800" dirty="0">
                <a:latin typeface="Times New Roman" pitchFamily="18" charset="0"/>
                <a:cs typeface="Times New Roman" pitchFamily="18" charset="0"/>
              </a:rPr>
              <a:t>Reports suggest that the cost of maintenance is high. A study on estimating software maintenance found that the cost of maintenance is as high as 67% of the cost of entire software process </a:t>
            </a:r>
            <a:r>
              <a:rPr lang="en-US" sz="1800" dirty="0" smtClean="0">
                <a:latin typeface="Times New Roman" pitchFamily="18" charset="0"/>
                <a:cs typeface="Times New Roman" pitchFamily="18" charset="0"/>
              </a:rPr>
              <a:t>.</a:t>
            </a:r>
          </a:p>
          <a:p>
            <a:pPr algn="just"/>
            <a:endParaRPr lang="en-US" sz="1800" dirty="0">
              <a:latin typeface="Times New Roman" pitchFamily="18" charset="0"/>
              <a:cs typeface="Times New Roman" pitchFamily="18" charset="0"/>
            </a:endParaRPr>
          </a:p>
          <a:p>
            <a:pPr algn="just"/>
            <a:endParaRPr lang="en-US" sz="1800"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endParaRPr lang="en-US" sz="1800" dirty="0" smtClean="0">
              <a:latin typeface="Times New Roman" pitchFamily="18" charset="0"/>
              <a:cs typeface="Times New Roman" pitchFamily="18" charset="0"/>
            </a:endParaRPr>
          </a:p>
          <a:p>
            <a:pPr algn="just"/>
            <a:endParaRPr lang="en-US" sz="1800"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endParaRPr lang="en-US" sz="1800" dirty="0" smtClean="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On an average, the cost of software maintenance is more than 50% of all SDLC phases. There are various factors, which trigger maintenance cost go high, such as:</a:t>
            </a:r>
          </a:p>
          <a:p>
            <a:pPr algn="just"/>
            <a:endParaRPr lang="en-US" sz="1800" dirty="0">
              <a:latin typeface="Times New Roman" pitchFamily="18" charset="0"/>
              <a:cs typeface="Times New Roman" pitchFamily="18" charset="0"/>
            </a:endParaRPr>
          </a:p>
          <a:p>
            <a:endParaRPr lang="en-US" dirty="0"/>
          </a:p>
        </p:txBody>
      </p:sp>
      <p:sp>
        <p:nvSpPr>
          <p:cNvPr id="3" name="Title 2"/>
          <p:cNvSpPr>
            <a:spLocks noGrp="1"/>
          </p:cNvSpPr>
          <p:nvPr>
            <p:ph type="title"/>
          </p:nvPr>
        </p:nvSpPr>
        <p:spPr/>
        <p:txBody>
          <a:bodyPr/>
          <a:lstStyle/>
          <a:p>
            <a:endParaRPr lang="en-US"/>
          </a:p>
        </p:txBody>
      </p:sp>
      <p:pic>
        <p:nvPicPr>
          <p:cNvPr id="4" name="Picture 3"/>
          <p:cNvPicPr/>
          <p:nvPr/>
        </p:nvPicPr>
        <p:blipFill>
          <a:blip r:embed="rId2"/>
          <a:stretch>
            <a:fillRect/>
          </a:stretch>
        </p:blipFill>
        <p:spPr>
          <a:xfrm>
            <a:off x="3791638" y="2499910"/>
            <a:ext cx="4666562" cy="2597915"/>
          </a:xfrm>
          <a:prstGeom prst="rect">
            <a:avLst/>
          </a:prstGeom>
        </p:spPr>
      </p:pic>
    </p:spTree>
    <p:extLst>
      <p:ext uri="{BB962C8B-B14F-4D97-AF65-F5344CB8AC3E}">
        <p14:creationId xmlns:p14="http://schemas.microsoft.com/office/powerpoint/2010/main" val="292894171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sz="1800" b="1" dirty="0">
                <a:latin typeface="Times New Roman" pitchFamily="18" charset="0"/>
                <a:cs typeface="Times New Roman" pitchFamily="18" charset="0"/>
              </a:rPr>
              <a:t>Real-world factors affecting Maintenance Cost</a:t>
            </a:r>
          </a:p>
          <a:p>
            <a:pPr lvl="0" algn="just"/>
            <a:r>
              <a:rPr lang="en-US" sz="1800" dirty="0">
                <a:latin typeface="Times New Roman" pitchFamily="18" charset="0"/>
                <a:cs typeface="Times New Roman" pitchFamily="18" charset="0"/>
              </a:rPr>
              <a:t>The standard age of any software is considered up to 10 to 15 years.</a:t>
            </a:r>
          </a:p>
          <a:p>
            <a:pPr lvl="0" algn="just"/>
            <a:r>
              <a:rPr lang="en-US" sz="1800" dirty="0">
                <a:latin typeface="Times New Roman" pitchFamily="18" charset="0"/>
                <a:cs typeface="Times New Roman" pitchFamily="18" charset="0"/>
              </a:rPr>
              <a:t>Older </a:t>
            </a:r>
            <a:r>
              <a:rPr lang="en-US" sz="1800" dirty="0" err="1">
                <a:latin typeface="Times New Roman" pitchFamily="18" charset="0"/>
                <a:cs typeface="Times New Roman" pitchFamily="18" charset="0"/>
              </a:rPr>
              <a:t>softwares</a:t>
            </a:r>
            <a:r>
              <a:rPr lang="en-US" sz="1800" dirty="0">
                <a:latin typeface="Times New Roman" pitchFamily="18" charset="0"/>
                <a:cs typeface="Times New Roman" pitchFamily="18" charset="0"/>
              </a:rPr>
              <a:t>, which were meant to work on slow machines with less memory and storage capacity cannot keep themselves challenging against newly coming enhanced </a:t>
            </a:r>
            <a:r>
              <a:rPr lang="en-US" sz="1800" dirty="0" err="1">
                <a:latin typeface="Times New Roman" pitchFamily="18" charset="0"/>
                <a:cs typeface="Times New Roman" pitchFamily="18" charset="0"/>
              </a:rPr>
              <a:t>softwares</a:t>
            </a:r>
            <a:r>
              <a:rPr lang="en-US" sz="1800" dirty="0">
                <a:latin typeface="Times New Roman" pitchFamily="18" charset="0"/>
                <a:cs typeface="Times New Roman" pitchFamily="18" charset="0"/>
              </a:rPr>
              <a:t> on modern hardware.</a:t>
            </a:r>
          </a:p>
          <a:p>
            <a:pPr lvl="0" algn="just"/>
            <a:r>
              <a:rPr lang="en-US" sz="1800" dirty="0">
                <a:latin typeface="Times New Roman" pitchFamily="18" charset="0"/>
                <a:cs typeface="Times New Roman" pitchFamily="18" charset="0"/>
              </a:rPr>
              <a:t>As technology advances, it becomes costly to maintain old software.</a:t>
            </a:r>
          </a:p>
          <a:p>
            <a:pPr lvl="0" algn="just"/>
            <a:r>
              <a:rPr lang="en-US" sz="1800" dirty="0">
                <a:latin typeface="Times New Roman" pitchFamily="18" charset="0"/>
                <a:cs typeface="Times New Roman" pitchFamily="18" charset="0"/>
              </a:rPr>
              <a:t>Most maintenance engineers are newbie and use trial and error method to rectify problem.</a:t>
            </a:r>
          </a:p>
          <a:p>
            <a:pPr lvl="0" algn="just"/>
            <a:r>
              <a:rPr lang="en-US" sz="1800" dirty="0">
                <a:latin typeface="Times New Roman" pitchFamily="18" charset="0"/>
                <a:cs typeface="Times New Roman" pitchFamily="18" charset="0"/>
              </a:rPr>
              <a:t>Often, changes made can easily hurt the original structure of the software, making it hard for any subsequent changes.</a:t>
            </a:r>
          </a:p>
          <a:p>
            <a:pPr lvl="0" algn="just"/>
            <a:r>
              <a:rPr lang="en-US" sz="1800" dirty="0">
                <a:latin typeface="Times New Roman" pitchFamily="18" charset="0"/>
                <a:cs typeface="Times New Roman" pitchFamily="18" charset="0"/>
              </a:rPr>
              <a:t>Changes are often left undocumented which may cause more conflicts in future.</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5165699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109728" indent="0">
              <a:buNone/>
            </a:pPr>
            <a:endParaRPr lang="en-US" dirty="0"/>
          </a:p>
          <a:p>
            <a:r>
              <a:rPr lang="en-US" sz="1800" dirty="0">
                <a:latin typeface="Times New Roman" pitchFamily="18" charset="0"/>
                <a:cs typeface="Times New Roman" pitchFamily="18" charset="0"/>
              </a:rPr>
              <a:t>E=1.4L</a:t>
            </a:r>
            <a:r>
              <a:rPr lang="en-US" sz="1800" baseline="30000" dirty="0">
                <a:latin typeface="Times New Roman" pitchFamily="18" charset="0"/>
                <a:cs typeface="Times New Roman" pitchFamily="18" charset="0"/>
              </a:rPr>
              <a:t>0.93</a:t>
            </a:r>
            <a:r>
              <a:rPr lang="en-US" sz="1800" dirty="0">
                <a:latin typeface="Times New Roman" pitchFamily="18" charset="0"/>
                <a:cs typeface="Times New Roman" pitchFamily="18" charset="0"/>
              </a:rPr>
              <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                DOC=30.4L</a:t>
            </a:r>
            <a:r>
              <a:rPr lang="en-US" sz="1800" baseline="30000" dirty="0">
                <a:latin typeface="Times New Roman" pitchFamily="18" charset="0"/>
                <a:cs typeface="Times New Roman" pitchFamily="18" charset="0"/>
              </a:rPr>
              <a:t>0.90</a:t>
            </a:r>
            <a:r>
              <a:rPr lang="en-US" sz="1800" dirty="0">
                <a:latin typeface="Times New Roman" pitchFamily="18" charset="0"/>
                <a:cs typeface="Times New Roman" pitchFamily="18" charset="0"/>
              </a:rPr>
              <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D=4.6L</a:t>
            </a:r>
            <a:r>
              <a:rPr lang="en-US" sz="1800" baseline="30000" dirty="0" smtClean="0">
                <a:latin typeface="Times New Roman" pitchFamily="18" charset="0"/>
                <a:cs typeface="Times New Roman" pitchFamily="18" charset="0"/>
              </a:rPr>
              <a:t>0.26</a:t>
            </a:r>
          </a:p>
          <a:p>
            <a:endParaRPr lang="en-US" sz="1800" dirty="0">
              <a:latin typeface="Times New Roman" pitchFamily="18" charset="0"/>
              <a:cs typeface="Times New Roman" pitchFamily="18" charset="0"/>
            </a:endParaRPr>
          </a:p>
          <a:p>
            <a:r>
              <a:rPr lang="en-US" sz="1800" b="1" dirty="0">
                <a:latin typeface="Times New Roman" pitchFamily="18" charset="0"/>
                <a:cs typeface="Times New Roman" pitchFamily="18" charset="0"/>
              </a:rPr>
              <a:t>Where</a:t>
            </a:r>
            <a:r>
              <a:rPr lang="en-US" sz="1800" dirty="0">
                <a:latin typeface="Times New Roman" pitchFamily="18" charset="0"/>
                <a:cs typeface="Times New Roman" pitchFamily="18" charset="0"/>
              </a:rPr>
              <a:t>    E= Efforts (Person Per Month)</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                DOC=Documentation (Number of Pages)</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                D = Duration (D, in months)</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                L = Number of Lines per </a:t>
            </a:r>
            <a:r>
              <a:rPr lang="en-US" sz="1800" dirty="0" smtClean="0">
                <a:latin typeface="Times New Roman" pitchFamily="18" charset="0"/>
                <a:cs typeface="Times New Roman" pitchFamily="18" charset="0"/>
              </a:rPr>
              <a:t>code</a:t>
            </a:r>
          </a:p>
          <a:p>
            <a:endParaRPr lang="en-US" sz="1800" dirty="0" smtClean="0">
              <a:latin typeface="Times New Roman" pitchFamily="18" charset="0"/>
              <a:cs typeface="Times New Roman" pitchFamily="18" charset="0"/>
            </a:endParaRPr>
          </a:p>
          <a:p>
            <a:pPr algn="just"/>
            <a:r>
              <a:rPr lang="en-US" sz="1800" b="1" dirty="0">
                <a:latin typeface="Times New Roman" pitchFamily="18" charset="0"/>
                <a:cs typeface="Times New Roman" pitchFamily="18" charset="0"/>
              </a:rPr>
              <a:t>Static, Multivariable Models:</a:t>
            </a:r>
            <a:r>
              <a:rPr lang="en-US" sz="1800" dirty="0">
                <a:latin typeface="Times New Roman" pitchFamily="18" charset="0"/>
                <a:cs typeface="Times New Roman" pitchFamily="18" charset="0"/>
              </a:rPr>
              <a:t> These models are based on method (1), they depend on several variables describing various aspects of the software development environment</a:t>
            </a:r>
            <a:r>
              <a:rPr lang="en-US" sz="1800" dirty="0" smtClean="0">
                <a:latin typeface="Times New Roman" pitchFamily="18" charset="0"/>
                <a:cs typeface="Times New Roman" pitchFamily="18" charset="0"/>
              </a:rPr>
              <a:t>.</a:t>
            </a: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In some model, several variables are needed to describe the software development process, and selected equation combined these variables to give the estimate of time &amp; cost. These models are called multivariable models.</a:t>
            </a:r>
          </a:p>
          <a:p>
            <a:endParaRPr lang="en-US" sz="1800" dirty="0">
              <a:latin typeface="Times New Roman" pitchFamily="18" charset="0"/>
              <a:cs typeface="Times New Roman" pitchFamily="18" charset="0"/>
            </a:endParaRP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49866614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lgn="just">
              <a:buNone/>
            </a:pPr>
            <a:r>
              <a:rPr lang="en-US" sz="1800" b="1" dirty="0">
                <a:latin typeface="Times New Roman" pitchFamily="18" charset="0"/>
                <a:cs typeface="Times New Roman" pitchFamily="18" charset="0"/>
              </a:rPr>
              <a:t>Software-end factors affecting Maintenance Cost</a:t>
            </a:r>
          </a:p>
          <a:p>
            <a:pPr lvl="0" algn="just"/>
            <a:r>
              <a:rPr lang="en-US" sz="1800" dirty="0">
                <a:latin typeface="Times New Roman" pitchFamily="18" charset="0"/>
                <a:cs typeface="Times New Roman" pitchFamily="18" charset="0"/>
              </a:rPr>
              <a:t>Structure of Software Program</a:t>
            </a:r>
          </a:p>
          <a:p>
            <a:pPr lvl="0" algn="just"/>
            <a:r>
              <a:rPr lang="en-US" sz="1800" dirty="0">
                <a:latin typeface="Times New Roman" pitchFamily="18" charset="0"/>
                <a:cs typeface="Times New Roman" pitchFamily="18" charset="0"/>
              </a:rPr>
              <a:t>Programming Language</a:t>
            </a:r>
          </a:p>
          <a:p>
            <a:pPr lvl="0" algn="just"/>
            <a:r>
              <a:rPr lang="en-US" sz="1800" dirty="0">
                <a:latin typeface="Times New Roman" pitchFamily="18" charset="0"/>
                <a:cs typeface="Times New Roman" pitchFamily="18" charset="0"/>
              </a:rPr>
              <a:t>Dependence on external environment</a:t>
            </a:r>
          </a:p>
          <a:p>
            <a:pPr lvl="0" algn="just"/>
            <a:r>
              <a:rPr lang="en-US" sz="1800" dirty="0">
                <a:latin typeface="Times New Roman" pitchFamily="18" charset="0"/>
                <a:cs typeface="Times New Roman" pitchFamily="18" charset="0"/>
              </a:rPr>
              <a:t>Staff reliability and availability</a:t>
            </a:r>
          </a:p>
          <a:p>
            <a:pPr marL="109728" indent="0">
              <a:buNone/>
            </a:pPr>
            <a:endParaRPr lang="en-US" sz="1800" b="1" dirty="0" smtClean="0">
              <a:latin typeface="Times New Roman" pitchFamily="18" charset="0"/>
              <a:cs typeface="Times New Roman" pitchFamily="18" charset="0"/>
            </a:endParaRPr>
          </a:p>
          <a:p>
            <a:pPr marL="109728" indent="0" algn="just">
              <a:buNone/>
            </a:pPr>
            <a:r>
              <a:rPr lang="en-US" sz="1800" b="1" dirty="0" smtClean="0">
                <a:latin typeface="Times New Roman" pitchFamily="18" charset="0"/>
                <a:cs typeface="Times New Roman" pitchFamily="18" charset="0"/>
              </a:rPr>
              <a:t>Maintenance </a:t>
            </a:r>
            <a:r>
              <a:rPr lang="en-US" sz="1800" b="1" dirty="0">
                <a:latin typeface="Times New Roman" pitchFamily="18" charset="0"/>
                <a:cs typeface="Times New Roman" pitchFamily="18" charset="0"/>
              </a:rPr>
              <a:t>Activities</a:t>
            </a:r>
          </a:p>
          <a:p>
            <a:pPr algn="just"/>
            <a:r>
              <a:rPr lang="en-US" sz="1800" dirty="0">
                <a:latin typeface="Times New Roman" pitchFamily="18" charset="0"/>
                <a:cs typeface="Times New Roman" pitchFamily="18" charset="0"/>
              </a:rPr>
              <a:t>IEEE provides a framework for sequential maintenance process activities. It can be used in iterative manner and can be extended so that customized items and processes can be include.</a:t>
            </a:r>
          </a:p>
          <a:p>
            <a:endParaRPr lang="en-US" dirty="0"/>
          </a:p>
        </p:txBody>
      </p:sp>
      <p:sp>
        <p:nvSpPr>
          <p:cNvPr id="3" name="Title 2"/>
          <p:cNvSpPr>
            <a:spLocks noGrp="1"/>
          </p:cNvSpPr>
          <p:nvPr>
            <p:ph type="title"/>
          </p:nvPr>
        </p:nvSpPr>
        <p:spPr/>
        <p:txBody>
          <a:bodyPr/>
          <a:lstStyle/>
          <a:p>
            <a:endParaRPr lang="en-US"/>
          </a:p>
        </p:txBody>
      </p:sp>
      <p:pic>
        <p:nvPicPr>
          <p:cNvPr id="4" name="Picture 3"/>
          <p:cNvPicPr/>
          <p:nvPr/>
        </p:nvPicPr>
        <p:blipFill>
          <a:blip r:embed="rId2"/>
          <a:stretch>
            <a:fillRect/>
          </a:stretch>
        </p:blipFill>
        <p:spPr>
          <a:xfrm>
            <a:off x="3962400" y="4343400"/>
            <a:ext cx="5029200" cy="2362200"/>
          </a:xfrm>
          <a:prstGeom prst="rect">
            <a:avLst/>
          </a:prstGeom>
        </p:spPr>
      </p:pic>
    </p:spTree>
    <p:extLst>
      <p:ext uri="{BB962C8B-B14F-4D97-AF65-F5344CB8AC3E}">
        <p14:creationId xmlns:p14="http://schemas.microsoft.com/office/powerpoint/2010/main" val="73828356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marL="109728" indent="0" algn="just">
              <a:buNone/>
            </a:pPr>
            <a:r>
              <a:rPr lang="en-US" sz="1900" dirty="0">
                <a:latin typeface="Times New Roman" pitchFamily="18" charset="0"/>
                <a:cs typeface="Times New Roman" pitchFamily="18" charset="0"/>
              </a:rPr>
              <a:t>These activities go hand-in-hand with each of the following phase</a:t>
            </a:r>
            <a:r>
              <a:rPr lang="en-US" sz="1900" dirty="0" smtClean="0">
                <a:latin typeface="Times New Roman" pitchFamily="18" charset="0"/>
                <a:cs typeface="Times New Roman" pitchFamily="18" charset="0"/>
              </a:rPr>
              <a:t>:</a:t>
            </a:r>
          </a:p>
          <a:p>
            <a:pPr marL="109728" indent="0" algn="just">
              <a:buNone/>
            </a:pPr>
            <a:endParaRPr lang="en-US" sz="1900" dirty="0">
              <a:latin typeface="Times New Roman" pitchFamily="18" charset="0"/>
              <a:cs typeface="Times New Roman" pitchFamily="18" charset="0"/>
            </a:endParaRPr>
          </a:p>
          <a:p>
            <a:pPr lvl="0" algn="just"/>
            <a:r>
              <a:rPr lang="en-US" sz="1900" b="1" dirty="0">
                <a:latin typeface="Times New Roman" pitchFamily="18" charset="0"/>
                <a:cs typeface="Times New Roman" pitchFamily="18" charset="0"/>
              </a:rPr>
              <a:t>Identification &amp; Tracing</a:t>
            </a:r>
            <a:r>
              <a:rPr lang="en-US" sz="1900" dirty="0">
                <a:latin typeface="Times New Roman" pitchFamily="18" charset="0"/>
                <a:cs typeface="Times New Roman" pitchFamily="18" charset="0"/>
              </a:rPr>
              <a:t> - It involves activities pertaining to identification of requirement of modification or maintenance. It is generated by user or system may itself report via logs or error </a:t>
            </a:r>
            <a:r>
              <a:rPr lang="en-US" sz="1900" dirty="0" err="1">
                <a:latin typeface="Times New Roman" pitchFamily="18" charset="0"/>
                <a:cs typeface="Times New Roman" pitchFamily="18" charset="0"/>
              </a:rPr>
              <a:t>messages.Here</a:t>
            </a:r>
            <a:r>
              <a:rPr lang="en-US" sz="1900" dirty="0">
                <a:latin typeface="Times New Roman" pitchFamily="18" charset="0"/>
                <a:cs typeface="Times New Roman" pitchFamily="18" charset="0"/>
              </a:rPr>
              <a:t>, the maintenance type is classified also</a:t>
            </a:r>
            <a:r>
              <a:rPr lang="en-US" sz="1900" dirty="0" smtClean="0">
                <a:latin typeface="Times New Roman" pitchFamily="18" charset="0"/>
                <a:cs typeface="Times New Roman" pitchFamily="18" charset="0"/>
              </a:rPr>
              <a:t>.</a:t>
            </a:r>
          </a:p>
          <a:p>
            <a:pPr lvl="0" algn="just"/>
            <a:endParaRPr lang="en-US" sz="1900" dirty="0">
              <a:latin typeface="Times New Roman" pitchFamily="18" charset="0"/>
              <a:cs typeface="Times New Roman" pitchFamily="18" charset="0"/>
            </a:endParaRPr>
          </a:p>
          <a:p>
            <a:pPr lvl="0" algn="just"/>
            <a:r>
              <a:rPr lang="en-US" sz="1900" b="1" dirty="0">
                <a:latin typeface="Times New Roman" pitchFamily="18" charset="0"/>
                <a:cs typeface="Times New Roman" pitchFamily="18" charset="0"/>
              </a:rPr>
              <a:t>Analysis</a:t>
            </a:r>
            <a:r>
              <a:rPr lang="en-US" sz="1900" dirty="0">
                <a:latin typeface="Times New Roman" pitchFamily="18" charset="0"/>
                <a:cs typeface="Times New Roman" pitchFamily="18" charset="0"/>
              </a:rPr>
              <a:t> - The modification is analyzed for its impact on the system including safety and security implications. If probable impact is severe, alternative solution is looked for. A set of required modifications is then materialized into requirement specifications. The cost of modification/maintenance is analyzed and estimation is concluded</a:t>
            </a:r>
            <a:r>
              <a:rPr lang="en-US" sz="1900" dirty="0" smtClean="0">
                <a:latin typeface="Times New Roman" pitchFamily="18" charset="0"/>
                <a:cs typeface="Times New Roman" pitchFamily="18" charset="0"/>
              </a:rPr>
              <a:t>.</a:t>
            </a:r>
          </a:p>
          <a:p>
            <a:pPr lvl="0" algn="just"/>
            <a:endParaRPr lang="en-US" sz="1900" dirty="0">
              <a:latin typeface="Times New Roman" pitchFamily="18" charset="0"/>
              <a:cs typeface="Times New Roman" pitchFamily="18" charset="0"/>
            </a:endParaRPr>
          </a:p>
          <a:p>
            <a:pPr lvl="0" algn="just"/>
            <a:r>
              <a:rPr lang="en-US" sz="1900" b="1" dirty="0">
                <a:latin typeface="Times New Roman" pitchFamily="18" charset="0"/>
                <a:cs typeface="Times New Roman" pitchFamily="18" charset="0"/>
              </a:rPr>
              <a:t>Design</a:t>
            </a:r>
            <a:r>
              <a:rPr lang="en-US" sz="1900" dirty="0">
                <a:latin typeface="Times New Roman" pitchFamily="18" charset="0"/>
                <a:cs typeface="Times New Roman" pitchFamily="18" charset="0"/>
              </a:rPr>
              <a:t> - New modules, which need to be replaced or modified, are designed against requirement specifications set in the previous stage. Test cases are created for validation and verification.</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49209619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lvl="0" algn="just"/>
            <a:r>
              <a:rPr lang="en-US" sz="2100" b="1" dirty="0">
                <a:latin typeface="Times New Roman" pitchFamily="18" charset="0"/>
                <a:cs typeface="Times New Roman" pitchFamily="18" charset="0"/>
              </a:rPr>
              <a:t>Implementation</a:t>
            </a:r>
            <a:r>
              <a:rPr lang="en-US" sz="2100" dirty="0">
                <a:latin typeface="Times New Roman" pitchFamily="18" charset="0"/>
                <a:cs typeface="Times New Roman" pitchFamily="18" charset="0"/>
              </a:rPr>
              <a:t> - The new modules are coded with the help of structured design created in the design </a:t>
            </a:r>
            <a:r>
              <a:rPr lang="en-US" sz="2100" dirty="0" err="1">
                <a:latin typeface="Times New Roman" pitchFamily="18" charset="0"/>
                <a:cs typeface="Times New Roman" pitchFamily="18" charset="0"/>
              </a:rPr>
              <a:t>step.Every</a:t>
            </a:r>
            <a:r>
              <a:rPr lang="en-US" sz="2100" dirty="0">
                <a:latin typeface="Times New Roman" pitchFamily="18" charset="0"/>
                <a:cs typeface="Times New Roman" pitchFamily="18" charset="0"/>
              </a:rPr>
              <a:t> programmer is expected to do unit testing in parallel</a:t>
            </a:r>
            <a:r>
              <a:rPr lang="en-US" sz="2100" dirty="0" smtClean="0">
                <a:latin typeface="Times New Roman" pitchFamily="18" charset="0"/>
                <a:cs typeface="Times New Roman" pitchFamily="18" charset="0"/>
              </a:rPr>
              <a:t>.</a:t>
            </a:r>
          </a:p>
          <a:p>
            <a:pPr lvl="0" algn="just"/>
            <a:endParaRPr lang="en-US" sz="2100" dirty="0">
              <a:latin typeface="Times New Roman" pitchFamily="18" charset="0"/>
              <a:cs typeface="Times New Roman" pitchFamily="18" charset="0"/>
            </a:endParaRPr>
          </a:p>
          <a:p>
            <a:pPr lvl="0" algn="just"/>
            <a:r>
              <a:rPr lang="en-US" sz="2100" b="1" dirty="0">
                <a:latin typeface="Times New Roman" pitchFamily="18" charset="0"/>
                <a:cs typeface="Times New Roman" pitchFamily="18" charset="0"/>
              </a:rPr>
              <a:t>System Testing</a:t>
            </a:r>
            <a:r>
              <a:rPr lang="en-US" sz="2100" dirty="0">
                <a:latin typeface="Times New Roman" pitchFamily="18" charset="0"/>
                <a:cs typeface="Times New Roman" pitchFamily="18" charset="0"/>
              </a:rPr>
              <a:t> - Integration testing is done among newly created modules. Integration testing is also carried out between new modules and the system. Finally the system is tested as a whole, following regressive testing procedures</a:t>
            </a:r>
            <a:r>
              <a:rPr lang="en-US" sz="2100" dirty="0" smtClean="0">
                <a:latin typeface="Times New Roman" pitchFamily="18" charset="0"/>
                <a:cs typeface="Times New Roman" pitchFamily="18" charset="0"/>
              </a:rPr>
              <a:t>.</a:t>
            </a:r>
          </a:p>
          <a:p>
            <a:pPr lvl="0" algn="just"/>
            <a:endParaRPr lang="en-US" sz="2100" dirty="0">
              <a:latin typeface="Times New Roman" pitchFamily="18" charset="0"/>
              <a:cs typeface="Times New Roman" pitchFamily="18" charset="0"/>
            </a:endParaRPr>
          </a:p>
          <a:p>
            <a:pPr lvl="0" algn="just"/>
            <a:r>
              <a:rPr lang="en-US" sz="2100" b="1" dirty="0">
                <a:latin typeface="Times New Roman" pitchFamily="18" charset="0"/>
                <a:cs typeface="Times New Roman" pitchFamily="18" charset="0"/>
              </a:rPr>
              <a:t>Acceptance Testing</a:t>
            </a:r>
            <a:r>
              <a:rPr lang="en-US" sz="2100" dirty="0">
                <a:latin typeface="Times New Roman" pitchFamily="18" charset="0"/>
                <a:cs typeface="Times New Roman" pitchFamily="18" charset="0"/>
              </a:rPr>
              <a:t> - After testing the system internally, it is tested for acceptance with the help of users. If at this state, user complaints some issues they are addressed or noted to address in next iteration</a:t>
            </a:r>
            <a:r>
              <a:rPr lang="en-US" sz="2100" dirty="0" smtClean="0">
                <a:latin typeface="Times New Roman" pitchFamily="18" charset="0"/>
                <a:cs typeface="Times New Roman" pitchFamily="18" charset="0"/>
              </a:rPr>
              <a:t>.</a:t>
            </a:r>
          </a:p>
          <a:p>
            <a:pPr lvl="0" algn="just"/>
            <a:endParaRPr lang="en-US" sz="2100" dirty="0">
              <a:latin typeface="Times New Roman" pitchFamily="18" charset="0"/>
              <a:cs typeface="Times New Roman" pitchFamily="18" charset="0"/>
            </a:endParaRPr>
          </a:p>
          <a:p>
            <a:pPr algn="just"/>
            <a:r>
              <a:rPr lang="en-US" sz="2100" b="1" dirty="0">
                <a:latin typeface="Times New Roman" pitchFamily="18" charset="0"/>
                <a:cs typeface="Times New Roman" pitchFamily="18" charset="0"/>
              </a:rPr>
              <a:t>Delivery</a:t>
            </a:r>
            <a:r>
              <a:rPr lang="en-US" sz="2100" dirty="0">
                <a:latin typeface="Times New Roman" pitchFamily="18" charset="0"/>
                <a:cs typeface="Times New Roman" pitchFamily="18" charset="0"/>
              </a:rPr>
              <a:t> - After acceptance test, the system is deployed all over the organization either by small update package or fresh installation of the system. The final testing takes place at client end after the software is delivered</a:t>
            </a:r>
            <a:r>
              <a:rPr lang="en-US" sz="2100" dirty="0" smtClean="0">
                <a:latin typeface="Times New Roman" pitchFamily="18" charset="0"/>
                <a:cs typeface="Times New Roman" pitchFamily="18" charset="0"/>
              </a:rPr>
              <a:t>.</a:t>
            </a:r>
            <a:r>
              <a:rPr lang="en-US" sz="2100" dirty="0">
                <a:latin typeface="Times New Roman" pitchFamily="18" charset="0"/>
                <a:cs typeface="Times New Roman" pitchFamily="18" charset="0"/>
              </a:rPr>
              <a:t> Training facility is provided if required, in addition to the hard copy of user manual</a:t>
            </a:r>
            <a:r>
              <a:rPr lang="en-US" sz="2100" dirty="0" smtClean="0">
                <a:latin typeface="Times New Roman" pitchFamily="18" charset="0"/>
                <a:cs typeface="Times New Roman" pitchFamily="18" charset="0"/>
              </a:rPr>
              <a:t>.</a:t>
            </a:r>
          </a:p>
          <a:p>
            <a:pPr algn="just"/>
            <a:endParaRPr lang="en-US" sz="2100" dirty="0">
              <a:latin typeface="Times New Roman" pitchFamily="18" charset="0"/>
              <a:cs typeface="Times New Roman" pitchFamily="18" charset="0"/>
            </a:endParaRPr>
          </a:p>
          <a:p>
            <a:pPr lvl="0" algn="just"/>
            <a:r>
              <a:rPr lang="en-US" sz="2100" b="1" dirty="0">
                <a:latin typeface="Times New Roman" pitchFamily="18" charset="0"/>
                <a:cs typeface="Times New Roman" pitchFamily="18" charset="0"/>
              </a:rPr>
              <a:t>Maintenance management</a:t>
            </a:r>
            <a:r>
              <a:rPr lang="en-US" sz="2100" dirty="0">
                <a:latin typeface="Times New Roman" pitchFamily="18" charset="0"/>
                <a:cs typeface="Times New Roman" pitchFamily="18" charset="0"/>
              </a:rPr>
              <a:t> - Configuration management is an essential part of system maintenance. It is aided with version control tools to control versions, semi-version or patch management.</a:t>
            </a:r>
          </a:p>
          <a:p>
            <a:pPr lvl="0" algn="just"/>
            <a:endParaRPr lang="en-US" sz="1800" dirty="0">
              <a:latin typeface="Times New Roman" pitchFamily="18" charset="0"/>
              <a:cs typeface="Times New Roman" pitchFamily="18" charset="0"/>
            </a:endParaRP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92227092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pPr algn="just"/>
            <a:endParaRPr lang="en-US" sz="1800"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Software </a:t>
            </a:r>
            <a:r>
              <a:rPr lang="en-US" sz="1800" dirty="0">
                <a:latin typeface="Times New Roman" pitchFamily="18" charset="0"/>
                <a:cs typeface="Times New Roman" pitchFamily="18" charset="0"/>
              </a:rPr>
              <a:t>Configuration Management is defined as a process to systematically manage, organize, and control the changes in the documents, codes, and other entities during the Software Development Life Cycle. </a:t>
            </a:r>
            <a:endParaRPr lang="en-US" sz="1800"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It </a:t>
            </a:r>
            <a:r>
              <a:rPr lang="en-US" sz="1800" dirty="0">
                <a:latin typeface="Times New Roman" pitchFamily="18" charset="0"/>
                <a:cs typeface="Times New Roman" pitchFamily="18" charset="0"/>
              </a:rPr>
              <a:t>is abbreviated as the SCM process in software engineering. </a:t>
            </a:r>
            <a:endParaRPr lang="en-US" sz="1800"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The </a:t>
            </a:r>
            <a:r>
              <a:rPr lang="en-US" sz="1800" dirty="0">
                <a:latin typeface="Times New Roman" pitchFamily="18" charset="0"/>
                <a:cs typeface="Times New Roman" pitchFamily="18" charset="0"/>
              </a:rPr>
              <a:t>primary goal is to increase productivity with minimal mistakes</a:t>
            </a:r>
            <a:r>
              <a:rPr lang="en-US" sz="1800" dirty="0" smtClean="0">
                <a:latin typeface="Times New Roman" pitchFamily="18" charset="0"/>
                <a:cs typeface="Times New Roman" pitchFamily="18" charset="0"/>
              </a:rPr>
              <a:t>.</a:t>
            </a:r>
          </a:p>
          <a:p>
            <a:pPr algn="just"/>
            <a:endParaRPr lang="en-US" sz="1800" dirty="0">
              <a:latin typeface="Times New Roman" pitchFamily="18" charset="0"/>
              <a:cs typeface="Times New Roman" pitchFamily="18" charset="0"/>
            </a:endParaRPr>
          </a:p>
          <a:p>
            <a:pPr marL="109728" indent="0" algn="just">
              <a:buNone/>
            </a:pPr>
            <a:r>
              <a:rPr lang="en-US" sz="1900" b="1" dirty="0">
                <a:latin typeface="Times New Roman" pitchFamily="18" charset="0"/>
                <a:cs typeface="Times New Roman" pitchFamily="18" charset="0"/>
              </a:rPr>
              <a:t>Need of Configuration management:</a:t>
            </a:r>
            <a:endParaRPr lang="en-US" sz="1900" dirty="0">
              <a:latin typeface="Times New Roman" pitchFamily="18" charset="0"/>
              <a:cs typeface="Times New Roman" pitchFamily="18" charset="0"/>
            </a:endParaRPr>
          </a:p>
          <a:p>
            <a:pPr marL="109728" indent="0" algn="just">
              <a:buNone/>
            </a:pPr>
            <a:r>
              <a:rPr lang="en-US" sz="1900" dirty="0">
                <a:latin typeface="Times New Roman" pitchFamily="18" charset="0"/>
                <a:cs typeface="Times New Roman" pitchFamily="18" charset="0"/>
              </a:rPr>
              <a:t>The primary reasons for Implementing Software Configuration Management System are</a:t>
            </a:r>
            <a:r>
              <a:rPr lang="en-US" sz="1900" b="1" dirty="0" smtClean="0">
                <a:latin typeface="Times New Roman" pitchFamily="18" charset="0"/>
                <a:cs typeface="Times New Roman" pitchFamily="18" charset="0"/>
              </a:rPr>
              <a:t>:</a:t>
            </a:r>
          </a:p>
          <a:p>
            <a:pPr algn="just"/>
            <a:endParaRPr lang="en-US" sz="1900" dirty="0">
              <a:latin typeface="Times New Roman" pitchFamily="18" charset="0"/>
              <a:cs typeface="Times New Roman" pitchFamily="18" charset="0"/>
            </a:endParaRPr>
          </a:p>
          <a:p>
            <a:pPr lvl="0" algn="just"/>
            <a:r>
              <a:rPr lang="en-US" sz="1900" dirty="0">
                <a:latin typeface="Times New Roman" pitchFamily="18" charset="0"/>
                <a:cs typeface="Times New Roman" pitchFamily="18" charset="0"/>
              </a:rPr>
              <a:t>There are multiple people working on software which is continually </a:t>
            </a:r>
            <a:r>
              <a:rPr lang="en-US" sz="1900" dirty="0" smtClean="0">
                <a:latin typeface="Times New Roman" pitchFamily="18" charset="0"/>
                <a:cs typeface="Times New Roman" pitchFamily="18" charset="0"/>
              </a:rPr>
              <a:t>updating</a:t>
            </a:r>
          </a:p>
          <a:p>
            <a:pPr lvl="0" algn="just"/>
            <a:endParaRPr lang="en-US" sz="1900" dirty="0">
              <a:latin typeface="Times New Roman" pitchFamily="18" charset="0"/>
              <a:cs typeface="Times New Roman" pitchFamily="18" charset="0"/>
            </a:endParaRPr>
          </a:p>
          <a:p>
            <a:pPr lvl="0" algn="just"/>
            <a:r>
              <a:rPr lang="en-US" sz="1900" dirty="0">
                <a:latin typeface="Times New Roman" pitchFamily="18" charset="0"/>
                <a:cs typeface="Times New Roman" pitchFamily="18" charset="0"/>
              </a:rPr>
              <a:t>It may be a case where multiple version, branches, authors are involved in a software project, and the team is geographically distributed and works concurrently</a:t>
            </a:r>
          </a:p>
          <a:p>
            <a:endParaRPr lang="en-US" dirty="0"/>
          </a:p>
        </p:txBody>
      </p:sp>
      <p:sp>
        <p:nvSpPr>
          <p:cNvPr id="3" name="Title 2"/>
          <p:cNvSpPr>
            <a:spLocks noGrp="1"/>
          </p:cNvSpPr>
          <p:nvPr>
            <p:ph type="title"/>
          </p:nvPr>
        </p:nvSpPr>
        <p:spPr/>
        <p:txBody>
          <a:bodyPr>
            <a:normAutofit fontScale="90000"/>
          </a:bodyPr>
          <a:lstStyle/>
          <a:p>
            <a:pPr algn="ctr"/>
            <a:r>
              <a:rPr lang="en-US" sz="2800" dirty="0" smtClean="0">
                <a:effectLst/>
                <a:latin typeface="Times New Roman" pitchFamily="18" charset="0"/>
                <a:cs typeface="Times New Roman" pitchFamily="18" charset="0"/>
              </a:rPr>
              <a:t/>
            </a:r>
            <a:br>
              <a:rPr lang="en-US" sz="2800" dirty="0" smtClean="0">
                <a:effectLst/>
                <a:latin typeface="Times New Roman" pitchFamily="18" charset="0"/>
                <a:cs typeface="Times New Roman" pitchFamily="18" charset="0"/>
              </a:rPr>
            </a:br>
            <a:r>
              <a:rPr lang="en-US" sz="2800" dirty="0">
                <a:effectLst/>
                <a:latin typeface="Times New Roman" pitchFamily="18" charset="0"/>
                <a:cs typeface="Times New Roman" pitchFamily="18" charset="0"/>
              </a:rPr>
              <a:t/>
            </a:r>
            <a:br>
              <a:rPr lang="en-US" sz="2800" dirty="0">
                <a:effectLst/>
                <a:latin typeface="Times New Roman" pitchFamily="18" charset="0"/>
                <a:cs typeface="Times New Roman" pitchFamily="18" charset="0"/>
              </a:rPr>
            </a:br>
            <a:r>
              <a:rPr lang="en-US" sz="2800" dirty="0" smtClean="0">
                <a:effectLst/>
                <a:latin typeface="Times New Roman" pitchFamily="18" charset="0"/>
                <a:cs typeface="Times New Roman" pitchFamily="18" charset="0"/>
              </a:rPr>
              <a:t/>
            </a:r>
            <a:br>
              <a:rPr lang="en-US" sz="2800" dirty="0" smtClean="0">
                <a:effectLst/>
                <a:latin typeface="Times New Roman" pitchFamily="18" charset="0"/>
                <a:cs typeface="Times New Roman" pitchFamily="18" charset="0"/>
              </a:rPr>
            </a:br>
            <a:r>
              <a:rPr lang="en-US" sz="2800" dirty="0">
                <a:effectLst/>
                <a:latin typeface="Times New Roman" pitchFamily="18" charset="0"/>
                <a:cs typeface="Times New Roman" pitchFamily="18" charset="0"/>
              </a:rPr>
              <a:t/>
            </a:r>
            <a:br>
              <a:rPr lang="en-US" sz="2800" dirty="0">
                <a:effectLst/>
                <a:latin typeface="Times New Roman" pitchFamily="18" charset="0"/>
                <a:cs typeface="Times New Roman" pitchFamily="18" charset="0"/>
              </a:rPr>
            </a:br>
            <a:r>
              <a:rPr lang="en-US" sz="2800" dirty="0" smtClean="0">
                <a:effectLst/>
                <a:latin typeface="Times New Roman" pitchFamily="18" charset="0"/>
                <a:cs typeface="Times New Roman" pitchFamily="18" charset="0"/>
              </a:rPr>
              <a:t>Software </a:t>
            </a:r>
            <a:r>
              <a:rPr lang="en-US" sz="2800" dirty="0">
                <a:effectLst/>
                <a:latin typeface="Times New Roman" pitchFamily="18" charset="0"/>
                <a:cs typeface="Times New Roman" pitchFamily="18" charset="0"/>
              </a:rPr>
              <a:t>Configuration </a:t>
            </a:r>
            <a:r>
              <a:rPr lang="en-US" sz="2800" dirty="0" smtClean="0">
                <a:effectLst/>
                <a:latin typeface="Times New Roman" pitchFamily="18" charset="0"/>
                <a:cs typeface="Times New Roman" pitchFamily="18" charset="0"/>
              </a:rPr>
              <a:t>Management and Need</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287944958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lgn="just"/>
            <a:r>
              <a:rPr lang="en-US" sz="1800" dirty="0">
                <a:latin typeface="Times New Roman" pitchFamily="18" charset="0"/>
                <a:cs typeface="Times New Roman" pitchFamily="18" charset="0"/>
              </a:rPr>
              <a:t>Changes in user requirement, policy, budget, schedule need to be accommodated</a:t>
            </a:r>
            <a:r>
              <a:rPr lang="en-US" sz="1800" dirty="0" smtClean="0">
                <a:latin typeface="Times New Roman" pitchFamily="18" charset="0"/>
                <a:cs typeface="Times New Roman" pitchFamily="18" charset="0"/>
              </a:rPr>
              <a:t>.</a:t>
            </a:r>
          </a:p>
          <a:p>
            <a:pPr lvl="0" algn="just"/>
            <a:endParaRPr lang="en-US" sz="1800" dirty="0">
              <a:latin typeface="Times New Roman" pitchFamily="18" charset="0"/>
              <a:cs typeface="Times New Roman" pitchFamily="18" charset="0"/>
            </a:endParaRPr>
          </a:p>
          <a:p>
            <a:pPr lvl="0" algn="just"/>
            <a:r>
              <a:rPr lang="en-US" sz="1800" dirty="0">
                <a:latin typeface="Times New Roman" pitchFamily="18" charset="0"/>
                <a:cs typeface="Times New Roman" pitchFamily="18" charset="0"/>
              </a:rPr>
              <a:t>Software should able to run on various machines and Operating </a:t>
            </a:r>
            <a:r>
              <a:rPr lang="en-US" sz="1800" dirty="0" smtClean="0">
                <a:latin typeface="Times New Roman" pitchFamily="18" charset="0"/>
                <a:cs typeface="Times New Roman" pitchFamily="18" charset="0"/>
              </a:rPr>
              <a:t>Systems</a:t>
            </a:r>
          </a:p>
          <a:p>
            <a:pPr lvl="0" algn="just"/>
            <a:endParaRPr lang="en-US" sz="1800" dirty="0">
              <a:latin typeface="Times New Roman" pitchFamily="18" charset="0"/>
              <a:cs typeface="Times New Roman" pitchFamily="18" charset="0"/>
            </a:endParaRPr>
          </a:p>
          <a:p>
            <a:pPr lvl="0" algn="just"/>
            <a:r>
              <a:rPr lang="en-US" sz="1800" dirty="0">
                <a:latin typeface="Times New Roman" pitchFamily="18" charset="0"/>
                <a:cs typeface="Times New Roman" pitchFamily="18" charset="0"/>
              </a:rPr>
              <a:t>Helps to develop coordination among </a:t>
            </a:r>
            <a:r>
              <a:rPr lang="en-US" sz="1800" dirty="0" smtClean="0">
                <a:latin typeface="Times New Roman" pitchFamily="18" charset="0"/>
                <a:cs typeface="Times New Roman" pitchFamily="18" charset="0"/>
              </a:rPr>
              <a:t>stakeholders</a:t>
            </a:r>
          </a:p>
          <a:p>
            <a:pPr lvl="0" algn="just"/>
            <a:endParaRPr lang="en-US" sz="1800" dirty="0">
              <a:latin typeface="Times New Roman" pitchFamily="18" charset="0"/>
              <a:cs typeface="Times New Roman" pitchFamily="18" charset="0"/>
            </a:endParaRPr>
          </a:p>
          <a:p>
            <a:pPr lvl="0" algn="just"/>
            <a:r>
              <a:rPr lang="en-US" sz="1800" dirty="0">
                <a:latin typeface="Times New Roman" pitchFamily="18" charset="0"/>
                <a:cs typeface="Times New Roman" pitchFamily="18" charset="0"/>
              </a:rPr>
              <a:t>SCM process is also beneficial to control the costs involved in making changes to a system</a:t>
            </a:r>
          </a:p>
          <a:p>
            <a:endParaRPr lang="en-US" dirty="0"/>
          </a:p>
        </p:txBody>
      </p:sp>
      <p:sp>
        <p:nvSpPr>
          <p:cNvPr id="3" name="Title 2"/>
          <p:cNvSpPr>
            <a:spLocks noGrp="1"/>
          </p:cNvSpPr>
          <p:nvPr>
            <p:ph type="title"/>
          </p:nvPr>
        </p:nvSpPr>
        <p:spPr/>
        <p:txBody>
          <a:bodyPr/>
          <a:lstStyle/>
          <a:p>
            <a:endParaRPr lang="en-US"/>
          </a:p>
        </p:txBody>
      </p:sp>
      <p:pic>
        <p:nvPicPr>
          <p:cNvPr id="4" name="Picture 3"/>
          <p:cNvPicPr/>
          <p:nvPr/>
        </p:nvPicPr>
        <p:blipFill>
          <a:blip r:embed="rId2"/>
          <a:stretch>
            <a:fillRect/>
          </a:stretch>
        </p:blipFill>
        <p:spPr>
          <a:xfrm>
            <a:off x="2422793" y="3813672"/>
            <a:ext cx="5943600" cy="2227262"/>
          </a:xfrm>
          <a:prstGeom prst="rect">
            <a:avLst/>
          </a:prstGeom>
        </p:spPr>
      </p:pic>
    </p:spTree>
    <p:extLst>
      <p:ext uri="{BB962C8B-B14F-4D97-AF65-F5344CB8AC3E}">
        <p14:creationId xmlns:p14="http://schemas.microsoft.com/office/powerpoint/2010/main" val="412621774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sz="1800" dirty="0">
                <a:latin typeface="Times New Roman" pitchFamily="18" charset="0"/>
                <a:cs typeface="Times New Roman" pitchFamily="18" charset="0"/>
              </a:rPr>
              <a:t>Any change in the software configuration Items will affect the final product</a:t>
            </a:r>
            <a:r>
              <a:rPr lang="en-US" sz="1800" dirty="0" smtClean="0">
                <a:latin typeface="Times New Roman" pitchFamily="18" charset="0"/>
                <a:cs typeface="Times New Roman" pitchFamily="18" charset="0"/>
              </a:rPr>
              <a:t>.</a:t>
            </a: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Therefore, changes to configuration items need to be controlled and managed</a:t>
            </a: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a:p>
            <a:pPr algn="just"/>
            <a:endParaRPr lang="en-US" sz="1800" dirty="0" smtClean="0">
              <a:latin typeface="Times New Roman" pitchFamily="18" charset="0"/>
              <a:cs typeface="Times New Roman" pitchFamily="18" charset="0"/>
            </a:endParaRP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73666446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sz="1800" b="1" dirty="0">
                <a:latin typeface="Times New Roman" pitchFamily="18" charset="0"/>
                <a:cs typeface="Times New Roman" pitchFamily="18" charset="0"/>
              </a:rPr>
              <a:t>Version </a:t>
            </a:r>
            <a:r>
              <a:rPr lang="en-US" sz="1800" b="1" dirty="0" smtClean="0">
                <a:latin typeface="Times New Roman" pitchFamily="18" charset="0"/>
                <a:cs typeface="Times New Roman" pitchFamily="18" charset="0"/>
              </a:rPr>
              <a:t>Control</a:t>
            </a:r>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Software Version Control is a system or tool that captures the changes to a source code elements: files, folders, images or binaries</a:t>
            </a:r>
            <a:r>
              <a:rPr lang="en-US" sz="1800" dirty="0" smtClean="0">
                <a:latin typeface="Times New Roman" pitchFamily="18" charset="0"/>
                <a:cs typeface="Times New Roman" pitchFamily="18" charset="0"/>
              </a:rPr>
              <a:t>.</a:t>
            </a:r>
          </a:p>
          <a:p>
            <a:pPr algn="just"/>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A version control system (also known as a Revision Control System) is a repository of files, often the files for the source code of computer programs, with monitored access</a:t>
            </a:r>
            <a:r>
              <a:rPr lang="en-US" sz="1800" dirty="0" smtClean="0">
                <a:latin typeface="Times New Roman" pitchFamily="18" charset="0"/>
                <a:cs typeface="Times New Roman" pitchFamily="18" charset="0"/>
              </a:rPr>
              <a:t>.</a:t>
            </a: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Every change made to the source is tracked, along with who made the change, why they made it, and references to problems fixed, or enhancements introduced, by the change</a:t>
            </a:r>
            <a:r>
              <a:rPr lang="en-US" sz="1800" dirty="0" smtClean="0">
                <a:latin typeface="Times New Roman" pitchFamily="18" charset="0"/>
                <a:cs typeface="Times New Roman" pitchFamily="18" charset="0"/>
              </a:rPr>
              <a:t>.</a:t>
            </a:r>
          </a:p>
          <a:p>
            <a:pPr algn="just"/>
            <a:endParaRPr lang="en-US" sz="1800" dirty="0">
              <a:latin typeface="Times New Roman" pitchFamily="18" charset="0"/>
              <a:cs typeface="Times New Roman" pitchFamily="18" charset="0"/>
            </a:endParaRPr>
          </a:p>
          <a:p>
            <a:pPr algn="just"/>
            <a:r>
              <a:rPr lang="en-US" sz="1900" dirty="0">
                <a:latin typeface="Times New Roman" pitchFamily="18" charset="0"/>
                <a:cs typeface="Times New Roman" pitchFamily="18" charset="0"/>
              </a:rPr>
              <a:t>Version control systems are essential for any form of distributed, collaborative development. </a:t>
            </a:r>
            <a:endParaRPr lang="en-US" sz="1900" dirty="0" smtClean="0">
              <a:latin typeface="Times New Roman" pitchFamily="18" charset="0"/>
              <a:cs typeface="Times New Roman" pitchFamily="18" charset="0"/>
            </a:endParaRPr>
          </a:p>
          <a:p>
            <a:pPr algn="just"/>
            <a:endParaRPr lang="en-US" sz="1900" dirty="0">
              <a:latin typeface="Times New Roman" pitchFamily="18" charset="0"/>
              <a:cs typeface="Times New Roman" pitchFamily="18" charset="0"/>
            </a:endParaRPr>
          </a:p>
          <a:p>
            <a:endParaRPr lang="en-US" dirty="0"/>
          </a:p>
          <a:p>
            <a:endParaRPr lang="en-US" dirty="0"/>
          </a:p>
        </p:txBody>
      </p:sp>
      <p:sp>
        <p:nvSpPr>
          <p:cNvPr id="3" name="Title 2"/>
          <p:cNvSpPr>
            <a:spLocks noGrp="1"/>
          </p:cNvSpPr>
          <p:nvPr>
            <p:ph type="title"/>
          </p:nvPr>
        </p:nvSpPr>
        <p:spPr/>
        <p:txBody>
          <a:bodyPr>
            <a:normAutofit fontScale="90000"/>
          </a:bodyPr>
          <a:lstStyle/>
          <a:p>
            <a:pPr algn="ctr"/>
            <a:r>
              <a:rPr lang="en-US" sz="3100" dirty="0" smtClean="0">
                <a:effectLst/>
                <a:latin typeface="Times New Roman" pitchFamily="18" charset="0"/>
                <a:cs typeface="Times New Roman" pitchFamily="18" charset="0"/>
              </a:rPr>
              <a:t/>
            </a:r>
            <a:br>
              <a:rPr lang="en-US" sz="3100" dirty="0" smtClean="0">
                <a:effectLst/>
                <a:latin typeface="Times New Roman" pitchFamily="18" charset="0"/>
                <a:cs typeface="Times New Roman" pitchFamily="18" charset="0"/>
              </a:rPr>
            </a:br>
            <a:r>
              <a:rPr lang="en-US" sz="3100" dirty="0">
                <a:effectLst/>
                <a:latin typeface="Times New Roman" pitchFamily="18" charset="0"/>
                <a:cs typeface="Times New Roman" pitchFamily="18" charset="0"/>
              </a:rPr>
              <a:t/>
            </a:r>
            <a:br>
              <a:rPr lang="en-US" sz="3100" dirty="0">
                <a:effectLst/>
                <a:latin typeface="Times New Roman" pitchFamily="18" charset="0"/>
                <a:cs typeface="Times New Roman" pitchFamily="18" charset="0"/>
              </a:rPr>
            </a:br>
            <a:r>
              <a:rPr lang="en-US" sz="3100" dirty="0" smtClean="0">
                <a:effectLst/>
                <a:latin typeface="Times New Roman" pitchFamily="18" charset="0"/>
                <a:cs typeface="Times New Roman" pitchFamily="18" charset="0"/>
              </a:rPr>
              <a:t/>
            </a:r>
            <a:br>
              <a:rPr lang="en-US" sz="3100" dirty="0" smtClean="0">
                <a:effectLst/>
                <a:latin typeface="Times New Roman" pitchFamily="18" charset="0"/>
                <a:cs typeface="Times New Roman" pitchFamily="18" charset="0"/>
              </a:rPr>
            </a:br>
            <a:r>
              <a:rPr lang="en-US" sz="3100" dirty="0">
                <a:effectLst/>
                <a:latin typeface="Times New Roman" pitchFamily="18" charset="0"/>
                <a:cs typeface="Times New Roman" pitchFamily="18" charset="0"/>
              </a:rPr>
              <a:t/>
            </a:r>
            <a:br>
              <a:rPr lang="en-US" sz="3100" dirty="0">
                <a:effectLst/>
                <a:latin typeface="Times New Roman" pitchFamily="18" charset="0"/>
                <a:cs typeface="Times New Roman" pitchFamily="18" charset="0"/>
              </a:rPr>
            </a:br>
            <a:r>
              <a:rPr lang="en-US" sz="3100" dirty="0" smtClean="0">
                <a:effectLst/>
                <a:latin typeface="Times New Roman" pitchFamily="18" charset="0"/>
                <a:cs typeface="Times New Roman" pitchFamily="18" charset="0"/>
              </a:rPr>
              <a:t/>
            </a:r>
            <a:br>
              <a:rPr lang="en-US" sz="3100" dirty="0" smtClean="0">
                <a:effectLst/>
                <a:latin typeface="Times New Roman" pitchFamily="18" charset="0"/>
                <a:cs typeface="Times New Roman" pitchFamily="18" charset="0"/>
              </a:rPr>
            </a:br>
            <a:r>
              <a:rPr lang="en-US" sz="3100" dirty="0" smtClean="0">
                <a:effectLst/>
                <a:latin typeface="Times New Roman" pitchFamily="18" charset="0"/>
                <a:cs typeface="Times New Roman" pitchFamily="18" charset="0"/>
              </a:rPr>
              <a:t>Version </a:t>
            </a:r>
            <a:r>
              <a:rPr lang="en-US" sz="3100" dirty="0">
                <a:effectLst/>
                <a:latin typeface="Times New Roman" pitchFamily="18" charset="0"/>
                <a:cs typeface="Times New Roman" pitchFamily="18" charset="0"/>
              </a:rPr>
              <a:t>Control:</a:t>
            </a:r>
            <a:r>
              <a:rPr lang="en-US" dirty="0">
                <a:effectLst/>
              </a:rPr>
              <a:t/>
            </a:r>
            <a:br>
              <a:rPr lang="en-US" dirty="0">
                <a:effectLst/>
              </a:rPr>
            </a:br>
            <a:endParaRPr lang="en-US" dirty="0"/>
          </a:p>
        </p:txBody>
      </p:sp>
    </p:spTree>
    <p:extLst>
      <p:ext uri="{BB962C8B-B14F-4D97-AF65-F5344CB8AC3E}">
        <p14:creationId xmlns:p14="http://schemas.microsoft.com/office/powerpoint/2010/main" val="293433898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sz="1800" dirty="0">
                <a:latin typeface="Times New Roman" pitchFamily="18" charset="0"/>
                <a:cs typeface="Times New Roman" pitchFamily="18" charset="0"/>
              </a:rPr>
              <a:t>Whether it is the history of a wiki page or large software development project, the ability to track each change as it was made, and to reverse changes when necessary can make all the difference between a well managed and controlled process and an uncontrolled ‘first come, first served’ system</a:t>
            </a:r>
            <a:r>
              <a:rPr lang="en-US" sz="1800" dirty="0" smtClean="0">
                <a:latin typeface="Times New Roman" pitchFamily="18" charset="0"/>
                <a:cs typeface="Times New Roman" pitchFamily="18" charset="0"/>
              </a:rPr>
              <a:t>.</a:t>
            </a: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It can also serve as a mechanism for due diligence for software projects</a:t>
            </a:r>
            <a:r>
              <a:rPr lang="en-US" sz="1800" dirty="0" smtClean="0">
                <a:latin typeface="Times New Roman" pitchFamily="18" charset="0"/>
                <a:cs typeface="Times New Roman" pitchFamily="18" charset="0"/>
              </a:rPr>
              <a:t>.</a:t>
            </a:r>
          </a:p>
          <a:p>
            <a:pPr algn="just"/>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Combines procedures and tools to manage the different versions of configuration objects created during the software process</a:t>
            </a:r>
            <a:r>
              <a:rPr lang="en-US" sz="1800" dirty="0" smtClean="0">
                <a:latin typeface="Times New Roman" pitchFamily="18" charset="0"/>
                <a:cs typeface="Times New Roman" pitchFamily="18" charset="0"/>
              </a:rPr>
              <a:t>.</a:t>
            </a:r>
          </a:p>
          <a:p>
            <a:pPr algn="just"/>
            <a:endParaRPr lang="en-US" sz="1800" dirty="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74684664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109728" indent="0" algn="just">
              <a:buNone/>
            </a:pPr>
            <a:r>
              <a:rPr lang="en-US" sz="2100" dirty="0">
                <a:latin typeface="Times New Roman" pitchFamily="18" charset="0"/>
                <a:cs typeface="Times New Roman" pitchFamily="18" charset="0"/>
              </a:rPr>
              <a:t>Version control systems require the following capabilities</a:t>
            </a:r>
            <a:r>
              <a:rPr lang="en-US" sz="2100" dirty="0" smtClean="0">
                <a:latin typeface="Times New Roman" pitchFamily="18" charset="0"/>
                <a:cs typeface="Times New Roman" pitchFamily="18" charset="0"/>
              </a:rPr>
              <a:t>.</a:t>
            </a:r>
          </a:p>
          <a:p>
            <a:pPr algn="just"/>
            <a:endParaRPr lang="en-US" sz="2100" dirty="0">
              <a:latin typeface="Times New Roman" pitchFamily="18" charset="0"/>
              <a:cs typeface="Times New Roman" pitchFamily="18" charset="0"/>
            </a:endParaRPr>
          </a:p>
          <a:p>
            <a:pPr algn="just"/>
            <a:r>
              <a:rPr lang="en-US" sz="2100" b="1" dirty="0" smtClean="0">
                <a:latin typeface="Times New Roman" pitchFamily="18" charset="0"/>
                <a:cs typeface="Times New Roman" pitchFamily="18" charset="0"/>
              </a:rPr>
              <a:t>Project </a:t>
            </a:r>
            <a:r>
              <a:rPr lang="en-US" sz="2100" b="1" dirty="0">
                <a:latin typeface="Times New Roman" pitchFamily="18" charset="0"/>
                <a:cs typeface="Times New Roman" pitchFamily="18" charset="0"/>
              </a:rPr>
              <a:t>repository</a:t>
            </a:r>
            <a:r>
              <a:rPr lang="en-US" sz="2100" dirty="0">
                <a:latin typeface="Times New Roman" pitchFamily="18" charset="0"/>
                <a:cs typeface="Times New Roman" pitchFamily="18" charset="0"/>
              </a:rPr>
              <a:t> – stores all relevant configuration objects</a:t>
            </a:r>
            <a:r>
              <a:rPr lang="en-US" sz="2100" dirty="0" smtClean="0">
                <a:latin typeface="Times New Roman" pitchFamily="18" charset="0"/>
                <a:cs typeface="Times New Roman" pitchFamily="18" charset="0"/>
              </a:rPr>
              <a:t>.</a:t>
            </a:r>
          </a:p>
          <a:p>
            <a:pPr algn="just"/>
            <a:endParaRPr lang="en-US" sz="2100" dirty="0">
              <a:latin typeface="Times New Roman" pitchFamily="18" charset="0"/>
              <a:cs typeface="Times New Roman" pitchFamily="18" charset="0"/>
            </a:endParaRPr>
          </a:p>
          <a:p>
            <a:pPr algn="just"/>
            <a:r>
              <a:rPr lang="en-US" sz="2100" b="1" dirty="0" smtClean="0">
                <a:latin typeface="Times New Roman" pitchFamily="18" charset="0"/>
                <a:cs typeface="Times New Roman" pitchFamily="18" charset="0"/>
              </a:rPr>
              <a:t>Version </a:t>
            </a:r>
            <a:r>
              <a:rPr lang="en-US" sz="2100" b="1" dirty="0">
                <a:latin typeface="Times New Roman" pitchFamily="18" charset="0"/>
                <a:cs typeface="Times New Roman" pitchFamily="18" charset="0"/>
              </a:rPr>
              <a:t>management capability</a:t>
            </a:r>
            <a:r>
              <a:rPr lang="en-US" sz="2100" dirty="0">
                <a:latin typeface="Times New Roman" pitchFamily="18" charset="0"/>
                <a:cs typeface="Times New Roman" pitchFamily="18" charset="0"/>
              </a:rPr>
              <a:t> – stores all versions of a configuration object (enables any version to be built from past versions</a:t>
            </a:r>
            <a:r>
              <a:rPr lang="en-US" sz="2100" dirty="0" smtClean="0">
                <a:latin typeface="Times New Roman" pitchFamily="18" charset="0"/>
                <a:cs typeface="Times New Roman" pitchFamily="18" charset="0"/>
              </a:rPr>
              <a:t>)</a:t>
            </a:r>
          </a:p>
          <a:p>
            <a:pPr algn="just"/>
            <a:endParaRPr lang="en-US" sz="2100" dirty="0">
              <a:latin typeface="Times New Roman" pitchFamily="18" charset="0"/>
              <a:cs typeface="Times New Roman" pitchFamily="18" charset="0"/>
            </a:endParaRPr>
          </a:p>
          <a:p>
            <a:pPr algn="just"/>
            <a:r>
              <a:rPr lang="en-US" sz="2100" b="1" dirty="0" smtClean="0">
                <a:latin typeface="Times New Roman" pitchFamily="18" charset="0"/>
                <a:cs typeface="Times New Roman" pitchFamily="18" charset="0"/>
              </a:rPr>
              <a:t>Make </a:t>
            </a:r>
            <a:r>
              <a:rPr lang="en-US" sz="2100" b="1" dirty="0">
                <a:latin typeface="Times New Roman" pitchFamily="18" charset="0"/>
                <a:cs typeface="Times New Roman" pitchFamily="18" charset="0"/>
              </a:rPr>
              <a:t>facility</a:t>
            </a:r>
            <a:r>
              <a:rPr lang="en-US" sz="2100" dirty="0">
                <a:latin typeface="Times New Roman" pitchFamily="18" charset="0"/>
                <a:cs typeface="Times New Roman" pitchFamily="18" charset="0"/>
              </a:rPr>
              <a:t> – enables collection of all relevant configuration objects and construct a specific software version</a:t>
            </a:r>
            <a:r>
              <a:rPr lang="en-US" sz="2100" dirty="0" smtClean="0">
                <a:latin typeface="Times New Roman" pitchFamily="18" charset="0"/>
                <a:cs typeface="Times New Roman" pitchFamily="18" charset="0"/>
              </a:rPr>
              <a:t>.</a:t>
            </a:r>
          </a:p>
          <a:p>
            <a:pPr algn="just"/>
            <a:endParaRPr lang="en-US" sz="2100" dirty="0">
              <a:latin typeface="Times New Roman" pitchFamily="18" charset="0"/>
              <a:cs typeface="Times New Roman" pitchFamily="18" charset="0"/>
            </a:endParaRPr>
          </a:p>
          <a:p>
            <a:pPr algn="just"/>
            <a:r>
              <a:rPr lang="en-US" sz="2100" b="1" dirty="0" smtClean="0">
                <a:latin typeface="Times New Roman" pitchFamily="18" charset="0"/>
                <a:cs typeface="Times New Roman" pitchFamily="18" charset="0"/>
              </a:rPr>
              <a:t>Issues </a:t>
            </a:r>
            <a:r>
              <a:rPr lang="en-US" sz="2100" b="1" dirty="0">
                <a:latin typeface="Times New Roman" pitchFamily="18" charset="0"/>
                <a:cs typeface="Times New Roman" pitchFamily="18" charset="0"/>
              </a:rPr>
              <a:t>(bug) tracking capability</a:t>
            </a:r>
            <a:r>
              <a:rPr lang="en-US" sz="2100" dirty="0">
                <a:latin typeface="Times New Roman" pitchFamily="18" charset="0"/>
                <a:cs typeface="Times New Roman" pitchFamily="18" charset="0"/>
              </a:rPr>
              <a:t> – enables team to record and track status of outstanding issues for each configuration object</a:t>
            </a:r>
            <a:r>
              <a:rPr lang="en-US" sz="2100" dirty="0" smtClean="0">
                <a:latin typeface="Times New Roman" pitchFamily="18" charset="0"/>
                <a:cs typeface="Times New Roman" pitchFamily="18" charset="0"/>
              </a:rPr>
              <a:t>.</a:t>
            </a:r>
          </a:p>
          <a:p>
            <a:pPr algn="just"/>
            <a:endParaRPr lang="en-US" sz="2100" dirty="0">
              <a:latin typeface="Times New Roman" pitchFamily="18" charset="0"/>
              <a:cs typeface="Times New Roman" pitchFamily="18" charset="0"/>
            </a:endParaRPr>
          </a:p>
          <a:p>
            <a:pPr algn="just"/>
            <a:r>
              <a:rPr lang="en-US" sz="2100" dirty="0" smtClean="0">
                <a:latin typeface="Times New Roman" pitchFamily="18" charset="0"/>
                <a:cs typeface="Times New Roman" pitchFamily="18" charset="0"/>
              </a:rPr>
              <a:t>Uses </a:t>
            </a:r>
            <a:r>
              <a:rPr lang="en-US" sz="2100" dirty="0">
                <a:latin typeface="Times New Roman" pitchFamily="18" charset="0"/>
                <a:cs typeface="Times New Roman" pitchFamily="18" charset="0"/>
              </a:rPr>
              <a:t>a system modeling approach (template – includes component hierarchy and component build order, construction rules, verification rules).</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66402873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lgn="just">
              <a:buNone/>
            </a:pPr>
            <a:r>
              <a:rPr lang="en-US" sz="1800" b="1" dirty="0">
                <a:latin typeface="Times New Roman" pitchFamily="18" charset="0"/>
                <a:cs typeface="Times New Roman" pitchFamily="18" charset="0"/>
              </a:rPr>
              <a:t>Tasks in SCM process</a:t>
            </a:r>
          </a:p>
          <a:p>
            <a:pPr algn="just"/>
            <a:r>
              <a:rPr lang="en-US" sz="1800" dirty="0">
                <a:latin typeface="Times New Roman" pitchFamily="18" charset="0"/>
                <a:cs typeface="Times New Roman" pitchFamily="18" charset="0"/>
              </a:rPr>
              <a:t>Configuration Identification</a:t>
            </a:r>
          </a:p>
          <a:p>
            <a:pPr algn="just"/>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Baselines</a:t>
            </a:r>
          </a:p>
          <a:p>
            <a:pPr algn="just"/>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Change Control</a:t>
            </a:r>
          </a:p>
          <a:p>
            <a:pPr algn="just"/>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Configuration Status Accounting</a:t>
            </a:r>
          </a:p>
          <a:p>
            <a:pPr algn="just"/>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Configuration Audits and Reviews</a:t>
            </a:r>
          </a:p>
          <a:p>
            <a:endParaRPr lang="en-US" dirty="0"/>
          </a:p>
        </p:txBody>
      </p:sp>
      <p:sp>
        <p:nvSpPr>
          <p:cNvPr id="3" name="Title 2"/>
          <p:cNvSpPr>
            <a:spLocks noGrp="1"/>
          </p:cNvSpPr>
          <p:nvPr>
            <p:ph type="title"/>
          </p:nvPr>
        </p:nvSpPr>
        <p:spPr/>
        <p:txBody>
          <a:bodyPr>
            <a:normAutofit fontScale="90000"/>
          </a:bodyPr>
          <a:lstStyle/>
          <a:p>
            <a:pPr algn="ct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dirty="0">
                <a:latin typeface="Times New Roman" pitchFamily="18" charset="0"/>
                <a:cs typeface="Times New Roman" pitchFamily="18" charset="0"/>
              </a:rPr>
              <a:t/>
            </a:r>
            <a:br>
              <a:rPr lang="en-US" sz="2800" dirty="0">
                <a:latin typeface="Times New Roman" pitchFamily="18" charset="0"/>
                <a:cs typeface="Times New Roman" pitchFamily="18" charset="0"/>
              </a:rPr>
            </a:b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dirty="0">
                <a:latin typeface="Times New Roman" pitchFamily="18" charset="0"/>
                <a:cs typeface="Times New Roman" pitchFamily="18" charset="0"/>
              </a:rPr>
              <a:t/>
            </a:r>
            <a:br>
              <a:rPr lang="en-US" sz="2800" dirty="0">
                <a:latin typeface="Times New Roman" pitchFamily="18" charset="0"/>
                <a:cs typeface="Times New Roman" pitchFamily="18" charset="0"/>
              </a:rPr>
            </a:br>
            <a:r>
              <a:rPr lang="en-US" sz="2800" dirty="0" smtClean="0">
                <a:latin typeface="Times New Roman" pitchFamily="18" charset="0"/>
                <a:cs typeface="Times New Roman" pitchFamily="18" charset="0"/>
              </a:rPr>
              <a:t>SCM process</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573790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800" dirty="0">
                <a:latin typeface="Times New Roman" pitchFamily="18" charset="0"/>
                <a:cs typeface="Times New Roman" pitchFamily="18" charset="0"/>
              </a:rPr>
              <a:t>WALSTON and FELIX develop the models at IBM provide the following equation gives a relationship between lines of source code and effort:</a:t>
            </a:r>
          </a:p>
          <a:p>
            <a:pPr marL="109728" indent="0">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 </a:t>
            </a:r>
            <a:r>
              <a:rPr lang="en-US" sz="1800" b="1" dirty="0">
                <a:latin typeface="Times New Roman" pitchFamily="18" charset="0"/>
                <a:cs typeface="Times New Roman" pitchFamily="18" charset="0"/>
              </a:rPr>
              <a:t>E=5.2L</a:t>
            </a:r>
            <a:r>
              <a:rPr lang="en-US" sz="1800" b="1" baseline="30000" dirty="0">
                <a:latin typeface="Times New Roman" pitchFamily="18" charset="0"/>
                <a:cs typeface="Times New Roman" pitchFamily="18" charset="0"/>
              </a:rPr>
              <a:t>0.91</a:t>
            </a:r>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In the same manner duration of development is given by</a:t>
            </a:r>
          </a:p>
          <a:p>
            <a:pPr marL="109728" indent="0">
              <a:buNone/>
            </a:pP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                </a:t>
            </a:r>
            <a:r>
              <a:rPr lang="en-US" sz="1800" b="1" dirty="0">
                <a:latin typeface="Times New Roman" pitchFamily="18" charset="0"/>
                <a:cs typeface="Times New Roman" pitchFamily="18" charset="0"/>
              </a:rPr>
              <a:t>D=4.1L</a:t>
            </a:r>
            <a:r>
              <a:rPr lang="en-US" sz="1800" b="1" baseline="30000" dirty="0">
                <a:latin typeface="Times New Roman" pitchFamily="18" charset="0"/>
                <a:cs typeface="Times New Roman" pitchFamily="18" charset="0"/>
              </a:rPr>
              <a:t>0.36</a:t>
            </a:r>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The productivity index uses 29 variables which are found to be highly correlated productivity as follows</a:t>
            </a:r>
            <a:r>
              <a:rPr lang="en-US" sz="1800" dirty="0" smtClean="0">
                <a:latin typeface="Times New Roman" pitchFamily="18" charset="0"/>
                <a:cs typeface="Times New Roman" pitchFamily="18" charset="0"/>
              </a:rPr>
              <a:t>:</a:t>
            </a:r>
          </a:p>
          <a:p>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Where </a:t>
            </a:r>
            <a:r>
              <a:rPr lang="en-US" sz="1800" b="1" dirty="0">
                <a:latin typeface="Times New Roman" pitchFamily="18" charset="0"/>
                <a:cs typeface="Times New Roman" pitchFamily="18" charset="0"/>
              </a:rPr>
              <a:t>W</a:t>
            </a:r>
            <a:r>
              <a:rPr lang="en-US" sz="1800" b="1" baseline="-25000" dirty="0">
                <a:latin typeface="Times New Roman" pitchFamily="18" charset="0"/>
                <a:cs typeface="Times New Roman" pitchFamily="18" charset="0"/>
              </a:rPr>
              <a:t>i</a:t>
            </a:r>
            <a:r>
              <a:rPr lang="en-US" sz="1800" dirty="0">
                <a:latin typeface="Times New Roman" pitchFamily="18" charset="0"/>
                <a:cs typeface="Times New Roman" pitchFamily="18" charset="0"/>
              </a:rPr>
              <a:t> is the weight factor for the </a:t>
            </a:r>
            <a:r>
              <a:rPr lang="en-US" sz="1800" b="1" dirty="0" err="1">
                <a:latin typeface="Times New Roman" pitchFamily="18" charset="0"/>
                <a:cs typeface="Times New Roman" pitchFamily="18" charset="0"/>
              </a:rPr>
              <a:t>i</a:t>
            </a:r>
            <a:r>
              <a:rPr lang="en-US" sz="1800" b="1" baseline="30000" dirty="0" err="1">
                <a:latin typeface="Times New Roman" pitchFamily="18" charset="0"/>
                <a:cs typeface="Times New Roman" pitchFamily="18" charset="0"/>
              </a:rPr>
              <a:t>th</a:t>
            </a:r>
            <a:r>
              <a:rPr lang="en-US" sz="1800" dirty="0" err="1">
                <a:latin typeface="Times New Roman" pitchFamily="18" charset="0"/>
                <a:cs typeface="Times New Roman" pitchFamily="18" charset="0"/>
              </a:rPr>
              <a:t>variable</a:t>
            </a:r>
            <a:r>
              <a:rPr lang="en-US" sz="1800" dirty="0">
                <a:latin typeface="Times New Roman" pitchFamily="18" charset="0"/>
                <a:cs typeface="Times New Roman" pitchFamily="18" charset="0"/>
              </a:rPr>
              <a:t> and </a:t>
            </a:r>
            <a:r>
              <a:rPr lang="en-US" sz="1800" b="1" dirty="0">
                <a:latin typeface="Times New Roman" pitchFamily="18" charset="0"/>
                <a:cs typeface="Times New Roman" pitchFamily="18" charset="0"/>
              </a:rPr>
              <a:t>X</a:t>
            </a:r>
            <a:r>
              <a:rPr lang="en-US" sz="1800" b="1" baseline="-25000" dirty="0">
                <a:latin typeface="Times New Roman" pitchFamily="18" charset="0"/>
                <a:cs typeface="Times New Roman" pitchFamily="18" charset="0"/>
              </a:rPr>
              <a:t>i</a:t>
            </a:r>
            <a:r>
              <a:rPr lang="en-US" sz="1800" b="1" dirty="0">
                <a:latin typeface="Times New Roman" pitchFamily="18" charset="0"/>
                <a:cs typeface="Times New Roman" pitchFamily="18" charset="0"/>
              </a:rPr>
              <a:t>={-1,0,+1}</a:t>
            </a:r>
            <a:r>
              <a:rPr lang="en-US" sz="1800" dirty="0">
                <a:latin typeface="Times New Roman" pitchFamily="18" charset="0"/>
                <a:cs typeface="Times New Roman" pitchFamily="18" charset="0"/>
              </a:rPr>
              <a:t> the estimator gives </a:t>
            </a:r>
            <a:r>
              <a:rPr lang="en-US" sz="1800" b="1" dirty="0" err="1">
                <a:latin typeface="Times New Roman" pitchFamily="18" charset="0"/>
                <a:cs typeface="Times New Roman" pitchFamily="18" charset="0"/>
              </a:rPr>
              <a:t>X</a:t>
            </a:r>
            <a:r>
              <a:rPr lang="en-US" sz="1800" b="1" baseline="-25000" dirty="0" err="1">
                <a:latin typeface="Times New Roman" pitchFamily="18" charset="0"/>
                <a:cs typeface="Times New Roman" pitchFamily="18" charset="0"/>
              </a:rPr>
              <a:t>i</a:t>
            </a:r>
            <a:r>
              <a:rPr lang="en-US" sz="1800" dirty="0" err="1">
                <a:latin typeface="Times New Roman" pitchFamily="18" charset="0"/>
                <a:cs typeface="Times New Roman" pitchFamily="18" charset="0"/>
              </a:rPr>
              <a:t>one</a:t>
            </a:r>
            <a:r>
              <a:rPr lang="en-US" sz="1800" dirty="0">
                <a:latin typeface="Times New Roman" pitchFamily="18" charset="0"/>
                <a:cs typeface="Times New Roman" pitchFamily="18" charset="0"/>
              </a:rPr>
              <a:t> of the values </a:t>
            </a:r>
            <a:r>
              <a:rPr lang="en-US" sz="1800" b="1" dirty="0">
                <a:latin typeface="Times New Roman" pitchFamily="18" charset="0"/>
                <a:cs typeface="Times New Roman" pitchFamily="18" charset="0"/>
              </a:rPr>
              <a:t>-1, 0 or +1</a:t>
            </a:r>
            <a:r>
              <a:rPr lang="en-US" sz="1800" dirty="0">
                <a:latin typeface="Times New Roman" pitchFamily="18" charset="0"/>
                <a:cs typeface="Times New Roman" pitchFamily="18" charset="0"/>
              </a:rPr>
              <a:t> depending on the variable decreases, has no effect or increases the productivity.</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04004252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lgn="just">
              <a:buNone/>
            </a:pPr>
            <a:r>
              <a:rPr lang="en-US" sz="1800" b="1" dirty="0">
                <a:latin typeface="Times New Roman" pitchFamily="18" charset="0"/>
                <a:cs typeface="Times New Roman" pitchFamily="18" charset="0"/>
              </a:rPr>
              <a:t>Configuration Identification:</a:t>
            </a:r>
          </a:p>
          <a:p>
            <a:pPr algn="just"/>
            <a:r>
              <a:rPr lang="en-US" sz="1800" dirty="0">
                <a:latin typeface="Times New Roman" pitchFamily="18" charset="0"/>
                <a:cs typeface="Times New Roman" pitchFamily="18" charset="0"/>
              </a:rPr>
              <a:t>Configuration identification is a method of determining the scope of the software system. </a:t>
            </a:r>
            <a:endParaRPr lang="en-US" sz="1800"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With </a:t>
            </a:r>
            <a:r>
              <a:rPr lang="en-US" sz="1800" dirty="0">
                <a:latin typeface="Times New Roman" pitchFamily="18" charset="0"/>
                <a:cs typeface="Times New Roman" pitchFamily="18" charset="0"/>
              </a:rPr>
              <a:t>the help of this step, you can manage or control something even if you don't know what it is. </a:t>
            </a:r>
            <a:endParaRPr lang="en-US" sz="1800"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It </a:t>
            </a:r>
            <a:r>
              <a:rPr lang="en-US" sz="1800" dirty="0">
                <a:latin typeface="Times New Roman" pitchFamily="18" charset="0"/>
                <a:cs typeface="Times New Roman" pitchFamily="18" charset="0"/>
              </a:rPr>
              <a:t>is a description that contains the CSCI type (Computer Software Configuration Item), a project identifier and version information</a:t>
            </a:r>
            <a:r>
              <a:rPr lang="en-US" sz="1800" dirty="0" smtClean="0">
                <a:latin typeface="Times New Roman" pitchFamily="18" charset="0"/>
                <a:cs typeface="Times New Roman" pitchFamily="18" charset="0"/>
              </a:rPr>
              <a:t>.</a:t>
            </a:r>
          </a:p>
          <a:p>
            <a:pPr algn="just"/>
            <a:endParaRPr lang="en-US" sz="1800" dirty="0">
              <a:latin typeface="Times New Roman" pitchFamily="18" charset="0"/>
              <a:cs typeface="Times New Roman" pitchFamily="18" charset="0"/>
            </a:endParaRPr>
          </a:p>
          <a:p>
            <a:pPr marL="109728" indent="0">
              <a:buNone/>
            </a:pPr>
            <a:r>
              <a:rPr lang="en-US" sz="1800" b="1" dirty="0">
                <a:latin typeface="Times New Roman" pitchFamily="18" charset="0"/>
                <a:cs typeface="Times New Roman" pitchFamily="18" charset="0"/>
              </a:rPr>
              <a:t>Activities during this process:</a:t>
            </a:r>
            <a:endParaRPr lang="en-US" sz="1800" dirty="0">
              <a:latin typeface="Times New Roman" pitchFamily="18" charset="0"/>
              <a:cs typeface="Times New Roman" pitchFamily="18" charset="0"/>
            </a:endParaRPr>
          </a:p>
          <a:p>
            <a:pPr lvl="0" algn="just"/>
            <a:r>
              <a:rPr lang="en-US" sz="1800" dirty="0">
                <a:latin typeface="Times New Roman" pitchFamily="18" charset="0"/>
                <a:cs typeface="Times New Roman" pitchFamily="18" charset="0"/>
              </a:rPr>
              <a:t>Identification of configuration Items like source code modules, test case, and requirements specification.</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55887137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lvl="0" algn="just"/>
            <a:r>
              <a:rPr lang="en-US" sz="1800" dirty="0">
                <a:latin typeface="Times New Roman" pitchFamily="18" charset="0"/>
                <a:cs typeface="Times New Roman" pitchFamily="18" charset="0"/>
              </a:rPr>
              <a:t>Identification of each CSCI in the SCM repository, by using an object-oriented </a:t>
            </a:r>
            <a:r>
              <a:rPr lang="en-US" sz="1800" dirty="0" smtClean="0">
                <a:latin typeface="Times New Roman" pitchFamily="18" charset="0"/>
                <a:cs typeface="Times New Roman" pitchFamily="18" charset="0"/>
              </a:rPr>
              <a:t>approach</a:t>
            </a:r>
          </a:p>
          <a:p>
            <a:pPr lvl="0" algn="just"/>
            <a:endParaRPr lang="en-US" sz="1800" dirty="0">
              <a:latin typeface="Times New Roman" pitchFamily="18" charset="0"/>
              <a:cs typeface="Times New Roman" pitchFamily="18" charset="0"/>
            </a:endParaRPr>
          </a:p>
          <a:p>
            <a:pPr lvl="0" algn="just"/>
            <a:r>
              <a:rPr lang="en-US" sz="1800" dirty="0">
                <a:latin typeface="Times New Roman" pitchFamily="18" charset="0"/>
                <a:cs typeface="Times New Roman" pitchFamily="18" charset="0"/>
              </a:rPr>
              <a:t>The process starts with basic objects which are grouped into aggregate objects</a:t>
            </a:r>
            <a:r>
              <a:rPr lang="en-US" sz="1800" dirty="0" smtClean="0">
                <a:latin typeface="Times New Roman" pitchFamily="18" charset="0"/>
                <a:cs typeface="Times New Roman" pitchFamily="18" charset="0"/>
              </a:rPr>
              <a:t>.</a:t>
            </a:r>
          </a:p>
          <a:p>
            <a:pPr lvl="0" algn="just"/>
            <a:endParaRPr lang="en-US" sz="1800" dirty="0" smtClean="0">
              <a:latin typeface="Times New Roman" pitchFamily="18" charset="0"/>
              <a:cs typeface="Times New Roman" pitchFamily="18" charset="0"/>
            </a:endParaRPr>
          </a:p>
          <a:p>
            <a:pPr lvl="0" algn="just"/>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Details of what, why, when and by whom changes in the test are </a:t>
            </a:r>
            <a:r>
              <a:rPr lang="en-US" sz="1800" dirty="0" smtClean="0">
                <a:latin typeface="Times New Roman" pitchFamily="18" charset="0"/>
                <a:cs typeface="Times New Roman" pitchFamily="18" charset="0"/>
              </a:rPr>
              <a:t>made</a:t>
            </a:r>
          </a:p>
          <a:p>
            <a:pPr lvl="0" algn="just"/>
            <a:endParaRPr lang="en-US" sz="1800" dirty="0">
              <a:latin typeface="Times New Roman" pitchFamily="18" charset="0"/>
              <a:cs typeface="Times New Roman" pitchFamily="18" charset="0"/>
            </a:endParaRPr>
          </a:p>
          <a:p>
            <a:pPr lvl="0" algn="just"/>
            <a:r>
              <a:rPr lang="en-US" sz="1800" dirty="0">
                <a:latin typeface="Times New Roman" pitchFamily="18" charset="0"/>
                <a:cs typeface="Times New Roman" pitchFamily="18" charset="0"/>
              </a:rPr>
              <a:t>Every object has its own features that identify its name that is explicit to all other </a:t>
            </a:r>
            <a:r>
              <a:rPr lang="en-US" sz="1800" dirty="0" smtClean="0">
                <a:latin typeface="Times New Roman" pitchFamily="18" charset="0"/>
                <a:cs typeface="Times New Roman" pitchFamily="18" charset="0"/>
              </a:rPr>
              <a:t>objects</a:t>
            </a:r>
          </a:p>
          <a:p>
            <a:pPr lvl="0" algn="just"/>
            <a:endParaRPr lang="en-US" sz="1800" dirty="0">
              <a:latin typeface="Times New Roman" pitchFamily="18" charset="0"/>
              <a:cs typeface="Times New Roman" pitchFamily="18" charset="0"/>
            </a:endParaRPr>
          </a:p>
          <a:p>
            <a:pPr lvl="0" algn="just"/>
            <a:r>
              <a:rPr lang="en-US" sz="1800" dirty="0">
                <a:latin typeface="Times New Roman" pitchFamily="18" charset="0"/>
                <a:cs typeface="Times New Roman" pitchFamily="18" charset="0"/>
              </a:rPr>
              <a:t>List of resources required such as the document, the file, tools, etc</a:t>
            </a:r>
            <a:r>
              <a:rPr lang="en-US" sz="1800" dirty="0" smtClean="0">
                <a:latin typeface="Times New Roman" pitchFamily="18" charset="0"/>
                <a:cs typeface="Times New Roman" pitchFamily="18" charset="0"/>
              </a:rPr>
              <a:t>.</a:t>
            </a:r>
          </a:p>
          <a:p>
            <a:pPr lvl="0" algn="just"/>
            <a:endParaRPr lang="en-US" sz="1800" dirty="0">
              <a:latin typeface="Times New Roman" pitchFamily="18" charset="0"/>
              <a:cs typeface="Times New Roman" pitchFamily="18" charset="0"/>
            </a:endParaRPr>
          </a:p>
          <a:p>
            <a:pPr marL="109728" indent="0" algn="just">
              <a:buNone/>
            </a:pPr>
            <a:r>
              <a:rPr lang="en-US" sz="1900" dirty="0">
                <a:latin typeface="Times New Roman" pitchFamily="18" charset="0"/>
                <a:cs typeface="Times New Roman" pitchFamily="18" charset="0"/>
              </a:rPr>
              <a:t>Example</a:t>
            </a:r>
            <a:r>
              <a:rPr lang="en-US" sz="1900" dirty="0" smtClean="0">
                <a:latin typeface="Times New Roman" pitchFamily="18" charset="0"/>
                <a:cs typeface="Times New Roman" pitchFamily="18" charset="0"/>
              </a:rPr>
              <a:t>:</a:t>
            </a:r>
          </a:p>
          <a:p>
            <a:pPr marL="109728" indent="0" algn="just">
              <a:buNone/>
            </a:pPr>
            <a:endParaRPr lang="en-US" sz="1900" dirty="0">
              <a:latin typeface="Times New Roman" pitchFamily="18" charset="0"/>
              <a:cs typeface="Times New Roman" pitchFamily="18" charset="0"/>
            </a:endParaRPr>
          </a:p>
          <a:p>
            <a:pPr algn="just"/>
            <a:r>
              <a:rPr lang="en-US" sz="1900" dirty="0">
                <a:latin typeface="Times New Roman" pitchFamily="18" charset="0"/>
                <a:cs typeface="Times New Roman" pitchFamily="18" charset="0"/>
              </a:rPr>
              <a:t>Instead of naming a File </a:t>
            </a:r>
            <a:r>
              <a:rPr lang="en-US" sz="1900" dirty="0" err="1">
                <a:latin typeface="Times New Roman" pitchFamily="18" charset="0"/>
                <a:cs typeface="Times New Roman" pitchFamily="18" charset="0"/>
              </a:rPr>
              <a:t>login.php</a:t>
            </a:r>
            <a:r>
              <a:rPr lang="en-US" sz="1900" dirty="0">
                <a:latin typeface="Times New Roman" pitchFamily="18" charset="0"/>
                <a:cs typeface="Times New Roman" pitchFamily="18" charset="0"/>
              </a:rPr>
              <a:t> its should be named login_v1.2.php where v1.2 stands for the version number of the </a:t>
            </a:r>
            <a:r>
              <a:rPr lang="en-US" sz="1900" dirty="0" smtClean="0">
                <a:latin typeface="Times New Roman" pitchFamily="18" charset="0"/>
                <a:cs typeface="Times New Roman" pitchFamily="18" charset="0"/>
              </a:rPr>
              <a:t>file</a:t>
            </a:r>
          </a:p>
          <a:p>
            <a:pPr algn="just"/>
            <a:endParaRPr lang="en-US" sz="1900" dirty="0">
              <a:latin typeface="Times New Roman" pitchFamily="18" charset="0"/>
              <a:cs typeface="Times New Roman" pitchFamily="18" charset="0"/>
            </a:endParaRPr>
          </a:p>
          <a:p>
            <a:pPr algn="just"/>
            <a:r>
              <a:rPr lang="en-US" sz="1900" dirty="0">
                <a:latin typeface="Times New Roman" pitchFamily="18" charset="0"/>
                <a:cs typeface="Times New Roman" pitchFamily="18" charset="0"/>
              </a:rPr>
              <a:t>Instead of naming folder "Code" it should be named "</a:t>
            </a:r>
            <a:r>
              <a:rPr lang="en-US" sz="1900" dirty="0" err="1">
                <a:latin typeface="Times New Roman" pitchFamily="18" charset="0"/>
                <a:cs typeface="Times New Roman" pitchFamily="18" charset="0"/>
              </a:rPr>
              <a:t>Code_D</a:t>
            </a:r>
            <a:r>
              <a:rPr lang="en-US" sz="1900" dirty="0">
                <a:latin typeface="Times New Roman" pitchFamily="18" charset="0"/>
                <a:cs typeface="Times New Roman" pitchFamily="18" charset="0"/>
              </a:rPr>
              <a:t>" where D represents code should be backed up daily.</a:t>
            </a:r>
          </a:p>
          <a:p>
            <a:pPr lvl="0" algn="just"/>
            <a:endParaRPr lang="en-US" sz="18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68723637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marL="109728" indent="0" algn="just">
              <a:buNone/>
            </a:pPr>
            <a:r>
              <a:rPr lang="en-US" sz="1900" b="1" dirty="0">
                <a:latin typeface="Times New Roman" pitchFamily="18" charset="0"/>
                <a:cs typeface="Times New Roman" pitchFamily="18" charset="0"/>
              </a:rPr>
              <a:t>Baseline:</a:t>
            </a:r>
            <a:endParaRPr lang="en-US" sz="1900" dirty="0">
              <a:latin typeface="Times New Roman" pitchFamily="18" charset="0"/>
              <a:cs typeface="Times New Roman" pitchFamily="18" charset="0"/>
            </a:endParaRPr>
          </a:p>
          <a:p>
            <a:pPr algn="just"/>
            <a:r>
              <a:rPr lang="en-US" sz="1900" dirty="0">
                <a:latin typeface="Times New Roman" pitchFamily="18" charset="0"/>
                <a:cs typeface="Times New Roman" pitchFamily="18" charset="0"/>
              </a:rPr>
              <a:t>A baseline is a formally accepted version of a software configuration item</a:t>
            </a:r>
            <a:r>
              <a:rPr lang="en-US" sz="1900" dirty="0" smtClean="0">
                <a:latin typeface="Times New Roman" pitchFamily="18" charset="0"/>
                <a:cs typeface="Times New Roman" pitchFamily="18" charset="0"/>
              </a:rPr>
              <a:t>.</a:t>
            </a:r>
          </a:p>
          <a:p>
            <a:pPr algn="just"/>
            <a:endParaRPr lang="en-US" sz="1900" dirty="0">
              <a:latin typeface="Times New Roman" pitchFamily="18" charset="0"/>
              <a:cs typeface="Times New Roman" pitchFamily="18" charset="0"/>
            </a:endParaRPr>
          </a:p>
          <a:p>
            <a:pPr algn="just"/>
            <a:r>
              <a:rPr lang="en-US" sz="1900" dirty="0" smtClean="0">
                <a:latin typeface="Times New Roman" pitchFamily="18" charset="0"/>
                <a:cs typeface="Times New Roman" pitchFamily="18" charset="0"/>
              </a:rPr>
              <a:t> </a:t>
            </a:r>
            <a:r>
              <a:rPr lang="en-US" sz="1900" dirty="0">
                <a:latin typeface="Times New Roman" pitchFamily="18" charset="0"/>
                <a:cs typeface="Times New Roman" pitchFamily="18" charset="0"/>
              </a:rPr>
              <a:t>It is designated and fixed at a specific time while conducting the SCM process</a:t>
            </a:r>
            <a:r>
              <a:rPr lang="en-US" sz="1900" dirty="0" smtClean="0">
                <a:latin typeface="Times New Roman" pitchFamily="18" charset="0"/>
                <a:cs typeface="Times New Roman" pitchFamily="18" charset="0"/>
              </a:rPr>
              <a:t>.</a:t>
            </a:r>
          </a:p>
          <a:p>
            <a:pPr algn="just"/>
            <a:endParaRPr lang="en-US" sz="1900" dirty="0">
              <a:latin typeface="Times New Roman" pitchFamily="18" charset="0"/>
              <a:cs typeface="Times New Roman" pitchFamily="18" charset="0"/>
            </a:endParaRPr>
          </a:p>
          <a:p>
            <a:pPr algn="just"/>
            <a:r>
              <a:rPr lang="en-US" sz="1900" dirty="0" smtClean="0">
                <a:latin typeface="Times New Roman" pitchFamily="18" charset="0"/>
                <a:cs typeface="Times New Roman" pitchFamily="18" charset="0"/>
              </a:rPr>
              <a:t> </a:t>
            </a:r>
            <a:r>
              <a:rPr lang="en-US" sz="1900" dirty="0">
                <a:latin typeface="Times New Roman" pitchFamily="18" charset="0"/>
                <a:cs typeface="Times New Roman" pitchFamily="18" charset="0"/>
              </a:rPr>
              <a:t>It can only be changed through formal change control procedures</a:t>
            </a:r>
            <a:r>
              <a:rPr lang="en-US" sz="1900" dirty="0" smtClean="0">
                <a:latin typeface="Times New Roman" pitchFamily="18" charset="0"/>
                <a:cs typeface="Times New Roman" pitchFamily="18" charset="0"/>
              </a:rPr>
              <a:t>.</a:t>
            </a:r>
          </a:p>
          <a:p>
            <a:pPr algn="just"/>
            <a:endParaRPr lang="en-US" sz="1900" dirty="0">
              <a:latin typeface="Times New Roman" pitchFamily="18" charset="0"/>
              <a:cs typeface="Times New Roman" pitchFamily="18" charset="0"/>
            </a:endParaRPr>
          </a:p>
          <a:p>
            <a:pPr marL="109728" indent="0" algn="just">
              <a:buNone/>
            </a:pPr>
            <a:r>
              <a:rPr lang="en-US" sz="1900" b="1" dirty="0">
                <a:latin typeface="Times New Roman" pitchFamily="18" charset="0"/>
                <a:cs typeface="Times New Roman" pitchFamily="18" charset="0"/>
              </a:rPr>
              <a:t>Activities during this process:</a:t>
            </a:r>
            <a:endParaRPr lang="en-US" sz="1900" dirty="0">
              <a:latin typeface="Times New Roman" pitchFamily="18" charset="0"/>
              <a:cs typeface="Times New Roman" pitchFamily="18" charset="0"/>
            </a:endParaRPr>
          </a:p>
          <a:p>
            <a:pPr lvl="0" algn="just"/>
            <a:r>
              <a:rPr lang="en-US" sz="1900" dirty="0">
                <a:latin typeface="Times New Roman" pitchFamily="18" charset="0"/>
                <a:cs typeface="Times New Roman" pitchFamily="18" charset="0"/>
              </a:rPr>
              <a:t>Facilitate construction of various versions of an </a:t>
            </a:r>
            <a:r>
              <a:rPr lang="en-US" sz="1900" dirty="0" smtClean="0">
                <a:latin typeface="Times New Roman" pitchFamily="18" charset="0"/>
                <a:cs typeface="Times New Roman" pitchFamily="18" charset="0"/>
              </a:rPr>
              <a:t>application</a:t>
            </a:r>
          </a:p>
          <a:p>
            <a:pPr lvl="0" algn="just"/>
            <a:endParaRPr lang="en-US" sz="1900" dirty="0">
              <a:latin typeface="Times New Roman" pitchFamily="18" charset="0"/>
              <a:cs typeface="Times New Roman" pitchFamily="18" charset="0"/>
            </a:endParaRPr>
          </a:p>
          <a:p>
            <a:pPr lvl="0" algn="just"/>
            <a:r>
              <a:rPr lang="en-US" sz="1900" dirty="0">
                <a:latin typeface="Times New Roman" pitchFamily="18" charset="0"/>
                <a:cs typeface="Times New Roman" pitchFamily="18" charset="0"/>
              </a:rPr>
              <a:t>Defining and determining mechanisms for managing various versions of these work </a:t>
            </a:r>
            <a:r>
              <a:rPr lang="en-US" sz="1900" dirty="0" smtClean="0">
                <a:latin typeface="Times New Roman" pitchFamily="18" charset="0"/>
                <a:cs typeface="Times New Roman" pitchFamily="18" charset="0"/>
              </a:rPr>
              <a:t>products</a:t>
            </a:r>
          </a:p>
          <a:p>
            <a:pPr lvl="0" algn="just"/>
            <a:endParaRPr lang="en-US" sz="1900" dirty="0">
              <a:latin typeface="Times New Roman" pitchFamily="18" charset="0"/>
              <a:cs typeface="Times New Roman" pitchFamily="18" charset="0"/>
            </a:endParaRPr>
          </a:p>
          <a:p>
            <a:pPr lvl="0" algn="just"/>
            <a:r>
              <a:rPr lang="en-US" sz="1900" dirty="0">
                <a:latin typeface="Times New Roman" pitchFamily="18" charset="0"/>
                <a:cs typeface="Times New Roman" pitchFamily="18" charset="0"/>
              </a:rPr>
              <a:t>The functional baseline corresponds to the reviewed system </a:t>
            </a:r>
            <a:r>
              <a:rPr lang="en-US" sz="1900" dirty="0" smtClean="0">
                <a:latin typeface="Times New Roman" pitchFamily="18" charset="0"/>
                <a:cs typeface="Times New Roman" pitchFamily="18" charset="0"/>
              </a:rPr>
              <a:t>requirements</a:t>
            </a:r>
          </a:p>
          <a:p>
            <a:pPr lvl="0" algn="just"/>
            <a:endParaRPr lang="en-US" sz="1900" dirty="0">
              <a:latin typeface="Times New Roman" pitchFamily="18" charset="0"/>
              <a:cs typeface="Times New Roman" pitchFamily="18" charset="0"/>
            </a:endParaRPr>
          </a:p>
          <a:p>
            <a:pPr lvl="0" algn="just"/>
            <a:r>
              <a:rPr lang="en-US" sz="1900" dirty="0">
                <a:latin typeface="Times New Roman" pitchFamily="18" charset="0"/>
                <a:cs typeface="Times New Roman" pitchFamily="18" charset="0"/>
              </a:rPr>
              <a:t>Widely used baselines include functional, developmental, and product </a:t>
            </a:r>
            <a:r>
              <a:rPr lang="en-US" sz="1900" dirty="0" smtClean="0">
                <a:latin typeface="Times New Roman" pitchFamily="18" charset="0"/>
                <a:cs typeface="Times New Roman" pitchFamily="18" charset="0"/>
              </a:rPr>
              <a:t>baselines</a:t>
            </a:r>
          </a:p>
          <a:p>
            <a:pPr lvl="0" algn="just"/>
            <a:endParaRPr lang="en-US" sz="19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In simple words, baseline means ready for release.</a:t>
            </a:r>
          </a:p>
          <a:p>
            <a:pPr lvl="0" algn="just"/>
            <a:endParaRPr lang="en-US" sz="1900" dirty="0">
              <a:latin typeface="Times New Roman" pitchFamily="18" charset="0"/>
              <a:cs typeface="Times New Roman" pitchFamily="18" charset="0"/>
            </a:endParaRP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29146721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stretch>
            <a:fillRect/>
          </a:stretch>
        </p:blipFill>
        <p:spPr>
          <a:xfrm>
            <a:off x="818542" y="1481138"/>
            <a:ext cx="7506916" cy="4525962"/>
          </a:xfrm>
          <a:prstGeom prst="rect">
            <a:avLst/>
          </a:prstGeom>
        </p:spPr>
      </p:pic>
    </p:spTree>
    <p:extLst>
      <p:ext uri="{BB962C8B-B14F-4D97-AF65-F5344CB8AC3E}">
        <p14:creationId xmlns:p14="http://schemas.microsoft.com/office/powerpoint/2010/main" val="107180058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109728" indent="0">
              <a:buNone/>
            </a:pPr>
            <a:r>
              <a:rPr lang="en-US" sz="1900" b="1" dirty="0">
                <a:latin typeface="Times New Roman" pitchFamily="18" charset="0"/>
                <a:cs typeface="Times New Roman" pitchFamily="18" charset="0"/>
              </a:rPr>
              <a:t>Change Control:</a:t>
            </a:r>
            <a:endParaRPr lang="en-US" sz="1900" dirty="0">
              <a:latin typeface="Times New Roman" pitchFamily="18" charset="0"/>
              <a:cs typeface="Times New Roman" pitchFamily="18" charset="0"/>
            </a:endParaRPr>
          </a:p>
          <a:p>
            <a:pPr algn="just"/>
            <a:r>
              <a:rPr lang="en-US" sz="1900" dirty="0">
                <a:latin typeface="Times New Roman" pitchFamily="18" charset="0"/>
                <a:cs typeface="Times New Roman" pitchFamily="18" charset="0"/>
              </a:rPr>
              <a:t>Change control is a procedural method which ensures quality and consistency when changes are made in the configuration object</a:t>
            </a:r>
            <a:r>
              <a:rPr lang="en-US" sz="1900" dirty="0" smtClean="0">
                <a:latin typeface="Times New Roman" pitchFamily="18" charset="0"/>
                <a:cs typeface="Times New Roman" pitchFamily="18" charset="0"/>
              </a:rPr>
              <a:t>.</a:t>
            </a:r>
          </a:p>
          <a:p>
            <a:pPr algn="just"/>
            <a:endParaRPr lang="en-US" sz="1900" dirty="0">
              <a:latin typeface="Times New Roman" pitchFamily="18" charset="0"/>
              <a:cs typeface="Times New Roman" pitchFamily="18" charset="0"/>
            </a:endParaRPr>
          </a:p>
          <a:p>
            <a:pPr algn="just"/>
            <a:r>
              <a:rPr lang="en-US" sz="1900" dirty="0" smtClean="0">
                <a:latin typeface="Times New Roman" pitchFamily="18" charset="0"/>
                <a:cs typeface="Times New Roman" pitchFamily="18" charset="0"/>
              </a:rPr>
              <a:t> </a:t>
            </a:r>
            <a:r>
              <a:rPr lang="en-US" sz="1900" dirty="0">
                <a:latin typeface="Times New Roman" pitchFamily="18" charset="0"/>
                <a:cs typeface="Times New Roman" pitchFamily="18" charset="0"/>
              </a:rPr>
              <a:t>In this step, the change request is submitted to software configuration manager</a:t>
            </a:r>
            <a:r>
              <a:rPr lang="en-US" sz="1900" dirty="0" smtClean="0">
                <a:latin typeface="Times New Roman" pitchFamily="18" charset="0"/>
                <a:cs typeface="Times New Roman" pitchFamily="18" charset="0"/>
              </a:rPr>
              <a:t>.</a:t>
            </a:r>
          </a:p>
          <a:p>
            <a:endParaRPr lang="en-US" sz="1900" dirty="0">
              <a:latin typeface="Times New Roman" pitchFamily="18" charset="0"/>
              <a:cs typeface="Times New Roman" pitchFamily="18" charset="0"/>
            </a:endParaRPr>
          </a:p>
          <a:p>
            <a:pPr marL="109728" indent="0">
              <a:buNone/>
            </a:pPr>
            <a:r>
              <a:rPr lang="en-US" sz="1900" b="1" dirty="0">
                <a:latin typeface="Times New Roman" pitchFamily="18" charset="0"/>
                <a:cs typeface="Times New Roman" pitchFamily="18" charset="0"/>
              </a:rPr>
              <a:t>Activities during this process:</a:t>
            </a:r>
          </a:p>
          <a:p>
            <a:pPr lvl="0" algn="just"/>
            <a:r>
              <a:rPr lang="en-US" sz="1900" dirty="0">
                <a:latin typeface="Times New Roman" pitchFamily="18" charset="0"/>
                <a:cs typeface="Times New Roman" pitchFamily="18" charset="0"/>
              </a:rPr>
              <a:t>Control ad-hoc change to build stable software development environment. </a:t>
            </a:r>
            <a:endParaRPr lang="en-US" sz="1900" dirty="0" smtClean="0">
              <a:latin typeface="Times New Roman" pitchFamily="18" charset="0"/>
              <a:cs typeface="Times New Roman" pitchFamily="18" charset="0"/>
            </a:endParaRPr>
          </a:p>
          <a:p>
            <a:pPr lvl="0" algn="just"/>
            <a:endParaRPr lang="en-US" sz="1900" dirty="0">
              <a:latin typeface="Times New Roman" pitchFamily="18" charset="0"/>
              <a:cs typeface="Times New Roman" pitchFamily="18" charset="0"/>
            </a:endParaRPr>
          </a:p>
          <a:p>
            <a:pPr lvl="0" algn="just"/>
            <a:r>
              <a:rPr lang="en-US" sz="1900" dirty="0" smtClean="0">
                <a:latin typeface="Times New Roman" pitchFamily="18" charset="0"/>
                <a:cs typeface="Times New Roman" pitchFamily="18" charset="0"/>
              </a:rPr>
              <a:t>Changes </a:t>
            </a:r>
            <a:r>
              <a:rPr lang="en-US" sz="1900" dirty="0">
                <a:latin typeface="Times New Roman" pitchFamily="18" charset="0"/>
                <a:cs typeface="Times New Roman" pitchFamily="18" charset="0"/>
              </a:rPr>
              <a:t>are committed to the </a:t>
            </a:r>
            <a:r>
              <a:rPr lang="en-US" sz="1900" dirty="0" smtClean="0">
                <a:latin typeface="Times New Roman" pitchFamily="18" charset="0"/>
                <a:cs typeface="Times New Roman" pitchFamily="18" charset="0"/>
              </a:rPr>
              <a:t>repository</a:t>
            </a:r>
          </a:p>
          <a:p>
            <a:pPr lvl="0" algn="just"/>
            <a:endParaRPr lang="en-US" sz="1900" dirty="0">
              <a:latin typeface="Times New Roman" pitchFamily="18" charset="0"/>
              <a:cs typeface="Times New Roman" pitchFamily="18" charset="0"/>
            </a:endParaRPr>
          </a:p>
          <a:p>
            <a:pPr lvl="0" algn="just"/>
            <a:r>
              <a:rPr lang="en-US" sz="1900" dirty="0">
                <a:latin typeface="Times New Roman" pitchFamily="18" charset="0"/>
                <a:cs typeface="Times New Roman" pitchFamily="18" charset="0"/>
              </a:rPr>
              <a:t>The request will be checked based on the technical merit, possible side effects and overall impact on other configuration objects</a:t>
            </a:r>
            <a:r>
              <a:rPr lang="en-US" sz="1900" dirty="0" smtClean="0">
                <a:latin typeface="Times New Roman" pitchFamily="18" charset="0"/>
                <a:cs typeface="Times New Roman" pitchFamily="18" charset="0"/>
              </a:rPr>
              <a:t>.</a:t>
            </a:r>
          </a:p>
          <a:p>
            <a:pPr lvl="0" algn="just"/>
            <a:endParaRPr lang="en-US" sz="1900" dirty="0">
              <a:latin typeface="Times New Roman" pitchFamily="18" charset="0"/>
              <a:cs typeface="Times New Roman" pitchFamily="18" charset="0"/>
            </a:endParaRPr>
          </a:p>
          <a:p>
            <a:pPr lvl="0" algn="just"/>
            <a:r>
              <a:rPr lang="en-US" sz="1900" dirty="0">
                <a:latin typeface="Times New Roman" pitchFamily="18" charset="0"/>
                <a:cs typeface="Times New Roman" pitchFamily="18" charset="0"/>
              </a:rPr>
              <a:t>It manages changes and making configuration items available during the software lifecycle</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22870018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pPr marL="109728" indent="0">
              <a:buNone/>
            </a:pPr>
            <a:r>
              <a:rPr lang="en-US" sz="2600" b="1" dirty="0">
                <a:latin typeface="Times New Roman" pitchFamily="18" charset="0"/>
                <a:cs typeface="Times New Roman" pitchFamily="18" charset="0"/>
              </a:rPr>
              <a:t>Configuration Status Accounting:</a:t>
            </a:r>
            <a:endParaRPr lang="en-US" sz="2600" dirty="0">
              <a:latin typeface="Times New Roman" pitchFamily="18" charset="0"/>
              <a:cs typeface="Times New Roman" pitchFamily="18" charset="0"/>
            </a:endParaRPr>
          </a:p>
          <a:p>
            <a:r>
              <a:rPr lang="en-US" sz="2600" dirty="0">
                <a:latin typeface="Times New Roman" pitchFamily="18" charset="0"/>
                <a:cs typeface="Times New Roman" pitchFamily="18" charset="0"/>
              </a:rPr>
              <a:t>Configuration status accounting tracks each release during the SCM process. </a:t>
            </a:r>
            <a:endParaRPr lang="en-US" sz="2600" dirty="0" smtClean="0">
              <a:latin typeface="Times New Roman" pitchFamily="18" charset="0"/>
              <a:cs typeface="Times New Roman" pitchFamily="18" charset="0"/>
            </a:endParaRPr>
          </a:p>
          <a:p>
            <a:endParaRPr lang="en-US" sz="2600" dirty="0">
              <a:latin typeface="Times New Roman" pitchFamily="18" charset="0"/>
              <a:cs typeface="Times New Roman" pitchFamily="18" charset="0"/>
            </a:endParaRPr>
          </a:p>
          <a:p>
            <a:r>
              <a:rPr lang="en-US" sz="2600" dirty="0" smtClean="0">
                <a:latin typeface="Times New Roman" pitchFamily="18" charset="0"/>
                <a:cs typeface="Times New Roman" pitchFamily="18" charset="0"/>
              </a:rPr>
              <a:t>This </a:t>
            </a:r>
            <a:r>
              <a:rPr lang="en-US" sz="2600" dirty="0">
                <a:latin typeface="Times New Roman" pitchFamily="18" charset="0"/>
                <a:cs typeface="Times New Roman" pitchFamily="18" charset="0"/>
              </a:rPr>
              <a:t>stage involves tracking what each version has and the changes that lead to this version</a:t>
            </a:r>
            <a:r>
              <a:rPr lang="en-US" sz="2600" dirty="0" smtClean="0">
                <a:latin typeface="Times New Roman" pitchFamily="18" charset="0"/>
                <a:cs typeface="Times New Roman" pitchFamily="18" charset="0"/>
              </a:rPr>
              <a:t>.</a:t>
            </a:r>
          </a:p>
          <a:p>
            <a:endParaRPr lang="en-US" sz="2600" dirty="0">
              <a:latin typeface="Times New Roman" pitchFamily="18" charset="0"/>
              <a:cs typeface="Times New Roman" pitchFamily="18" charset="0"/>
            </a:endParaRPr>
          </a:p>
          <a:p>
            <a:pPr marL="109728" indent="0">
              <a:buNone/>
            </a:pPr>
            <a:r>
              <a:rPr lang="en-US" sz="2600" b="1" dirty="0">
                <a:latin typeface="Times New Roman" pitchFamily="18" charset="0"/>
                <a:cs typeface="Times New Roman" pitchFamily="18" charset="0"/>
              </a:rPr>
              <a:t>Activities during this process:</a:t>
            </a:r>
            <a:endParaRPr lang="en-US" sz="2600" dirty="0">
              <a:latin typeface="Times New Roman" pitchFamily="18" charset="0"/>
              <a:cs typeface="Times New Roman" pitchFamily="18" charset="0"/>
            </a:endParaRPr>
          </a:p>
          <a:p>
            <a:pPr lvl="0"/>
            <a:r>
              <a:rPr lang="en-US" sz="2600" dirty="0">
                <a:latin typeface="Times New Roman" pitchFamily="18" charset="0"/>
                <a:cs typeface="Times New Roman" pitchFamily="18" charset="0"/>
              </a:rPr>
              <a:t>Keeps a record of all the changes made to the previous baseline to reach a new </a:t>
            </a:r>
            <a:r>
              <a:rPr lang="en-US" sz="2600" dirty="0" smtClean="0">
                <a:latin typeface="Times New Roman" pitchFamily="18" charset="0"/>
                <a:cs typeface="Times New Roman" pitchFamily="18" charset="0"/>
              </a:rPr>
              <a:t>baseline</a:t>
            </a:r>
          </a:p>
          <a:p>
            <a:pPr lvl="0"/>
            <a:endParaRPr lang="en-US" sz="2600" dirty="0">
              <a:latin typeface="Times New Roman" pitchFamily="18" charset="0"/>
              <a:cs typeface="Times New Roman" pitchFamily="18" charset="0"/>
            </a:endParaRPr>
          </a:p>
          <a:p>
            <a:pPr lvl="0"/>
            <a:r>
              <a:rPr lang="en-US" sz="2600" dirty="0">
                <a:latin typeface="Times New Roman" pitchFamily="18" charset="0"/>
                <a:cs typeface="Times New Roman" pitchFamily="18" charset="0"/>
              </a:rPr>
              <a:t>Identify all items to define the software </a:t>
            </a:r>
            <a:r>
              <a:rPr lang="en-US" sz="2600" dirty="0" smtClean="0">
                <a:latin typeface="Times New Roman" pitchFamily="18" charset="0"/>
                <a:cs typeface="Times New Roman" pitchFamily="18" charset="0"/>
              </a:rPr>
              <a:t>configuration</a:t>
            </a:r>
          </a:p>
          <a:p>
            <a:pPr lvl="0"/>
            <a:endParaRPr lang="en-US" sz="2600" dirty="0">
              <a:latin typeface="Times New Roman" pitchFamily="18" charset="0"/>
              <a:cs typeface="Times New Roman" pitchFamily="18" charset="0"/>
            </a:endParaRPr>
          </a:p>
          <a:p>
            <a:pPr lvl="0"/>
            <a:r>
              <a:rPr lang="en-US" sz="2600" dirty="0">
                <a:latin typeface="Times New Roman" pitchFamily="18" charset="0"/>
                <a:cs typeface="Times New Roman" pitchFamily="18" charset="0"/>
              </a:rPr>
              <a:t>Monitor status of change </a:t>
            </a:r>
            <a:r>
              <a:rPr lang="en-US" sz="2600" dirty="0" smtClean="0">
                <a:latin typeface="Times New Roman" pitchFamily="18" charset="0"/>
                <a:cs typeface="Times New Roman" pitchFamily="18" charset="0"/>
              </a:rPr>
              <a:t>requests</a:t>
            </a:r>
          </a:p>
          <a:p>
            <a:pPr lvl="0"/>
            <a:endParaRPr lang="en-US" sz="2600" dirty="0">
              <a:latin typeface="Times New Roman" pitchFamily="18" charset="0"/>
              <a:cs typeface="Times New Roman" pitchFamily="18" charset="0"/>
            </a:endParaRPr>
          </a:p>
          <a:p>
            <a:pPr lvl="0"/>
            <a:r>
              <a:rPr lang="en-US" sz="2600" dirty="0">
                <a:latin typeface="Times New Roman" pitchFamily="18" charset="0"/>
                <a:cs typeface="Times New Roman" pitchFamily="18" charset="0"/>
              </a:rPr>
              <a:t>Complete listing of all changes since the last </a:t>
            </a:r>
            <a:r>
              <a:rPr lang="en-US" sz="2600" dirty="0" smtClean="0">
                <a:latin typeface="Times New Roman" pitchFamily="18" charset="0"/>
                <a:cs typeface="Times New Roman" pitchFamily="18" charset="0"/>
              </a:rPr>
              <a:t>baseline</a:t>
            </a:r>
          </a:p>
          <a:p>
            <a:pPr lvl="0"/>
            <a:endParaRPr lang="en-US" sz="2600" dirty="0">
              <a:latin typeface="Times New Roman" pitchFamily="18" charset="0"/>
              <a:cs typeface="Times New Roman" pitchFamily="18" charset="0"/>
            </a:endParaRPr>
          </a:p>
          <a:p>
            <a:pPr lvl="0"/>
            <a:r>
              <a:rPr lang="en-US" sz="2600" dirty="0">
                <a:latin typeface="Times New Roman" pitchFamily="18" charset="0"/>
                <a:cs typeface="Times New Roman" pitchFamily="18" charset="0"/>
              </a:rPr>
              <a:t>Allows tracking of progress to next </a:t>
            </a:r>
            <a:r>
              <a:rPr lang="en-US" sz="2600" dirty="0" smtClean="0">
                <a:latin typeface="Times New Roman" pitchFamily="18" charset="0"/>
                <a:cs typeface="Times New Roman" pitchFamily="18" charset="0"/>
              </a:rPr>
              <a:t>baseline</a:t>
            </a:r>
          </a:p>
          <a:p>
            <a:pPr lvl="0"/>
            <a:endParaRPr lang="en-US" sz="2600" dirty="0">
              <a:latin typeface="Times New Roman" pitchFamily="18" charset="0"/>
              <a:cs typeface="Times New Roman" pitchFamily="18" charset="0"/>
            </a:endParaRPr>
          </a:p>
          <a:p>
            <a:pPr lvl="0"/>
            <a:r>
              <a:rPr lang="en-US" sz="2600" dirty="0">
                <a:latin typeface="Times New Roman" pitchFamily="18" charset="0"/>
                <a:cs typeface="Times New Roman" pitchFamily="18" charset="0"/>
              </a:rPr>
              <a:t>Allows to check previous releases/versions to be extracted for testing</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76114046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55000" lnSpcReduction="20000"/>
          </a:bodyPr>
          <a:lstStyle/>
          <a:p>
            <a:pPr marL="109728" indent="0" algn="just">
              <a:buNone/>
            </a:pPr>
            <a:r>
              <a:rPr lang="en-US" sz="2900" b="1" dirty="0">
                <a:latin typeface="Times New Roman" pitchFamily="18" charset="0"/>
                <a:cs typeface="Times New Roman" pitchFamily="18" charset="0"/>
              </a:rPr>
              <a:t>Configuration Audits and Reviews:</a:t>
            </a:r>
            <a:endParaRPr lang="en-US"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Software Configuration audits verify that all the software product satisfies the baseline needs</a:t>
            </a:r>
            <a:r>
              <a:rPr lang="en-US" sz="2900" dirty="0" smtClean="0">
                <a:latin typeface="Times New Roman" pitchFamily="18" charset="0"/>
                <a:cs typeface="Times New Roman" pitchFamily="18" charset="0"/>
              </a:rPr>
              <a:t>.</a:t>
            </a:r>
          </a:p>
          <a:p>
            <a:pPr algn="just"/>
            <a:endParaRPr lang="en-US" sz="2900" dirty="0">
              <a:latin typeface="Times New Roman" pitchFamily="18" charset="0"/>
              <a:cs typeface="Times New Roman" pitchFamily="18" charset="0"/>
            </a:endParaRPr>
          </a:p>
          <a:p>
            <a:pPr algn="just"/>
            <a:r>
              <a:rPr lang="en-US" sz="2900" dirty="0" smtClean="0">
                <a:latin typeface="Times New Roman" pitchFamily="18" charset="0"/>
                <a:cs typeface="Times New Roman" pitchFamily="18" charset="0"/>
              </a:rPr>
              <a:t> </a:t>
            </a:r>
            <a:r>
              <a:rPr lang="en-US" sz="2900" dirty="0">
                <a:latin typeface="Times New Roman" pitchFamily="18" charset="0"/>
                <a:cs typeface="Times New Roman" pitchFamily="18" charset="0"/>
              </a:rPr>
              <a:t>It ensures that what is built is what is delivered</a:t>
            </a:r>
            <a:r>
              <a:rPr lang="en-US" sz="2900" dirty="0" smtClean="0">
                <a:latin typeface="Times New Roman" pitchFamily="18" charset="0"/>
                <a:cs typeface="Times New Roman" pitchFamily="18" charset="0"/>
              </a:rPr>
              <a:t>.</a:t>
            </a:r>
          </a:p>
          <a:p>
            <a:pPr algn="just"/>
            <a:endParaRPr lang="en-US" sz="2900" dirty="0">
              <a:latin typeface="Times New Roman" pitchFamily="18" charset="0"/>
              <a:cs typeface="Times New Roman" pitchFamily="18" charset="0"/>
            </a:endParaRPr>
          </a:p>
          <a:p>
            <a:pPr marL="109728" indent="0" algn="just">
              <a:buNone/>
            </a:pPr>
            <a:r>
              <a:rPr lang="en-US" sz="2900" b="1" dirty="0">
                <a:latin typeface="Times New Roman" pitchFamily="18" charset="0"/>
                <a:cs typeface="Times New Roman" pitchFamily="18" charset="0"/>
              </a:rPr>
              <a:t>Activities during this process</a:t>
            </a:r>
            <a:r>
              <a:rPr lang="en-US" sz="2900" b="1" dirty="0" smtClean="0">
                <a:latin typeface="Times New Roman" pitchFamily="18" charset="0"/>
                <a:cs typeface="Times New Roman" pitchFamily="18" charset="0"/>
              </a:rPr>
              <a:t>:</a:t>
            </a:r>
          </a:p>
          <a:p>
            <a:pPr marL="109728" indent="0" algn="just">
              <a:buNone/>
            </a:pPr>
            <a:endParaRPr lang="en-US" sz="2900" dirty="0">
              <a:latin typeface="Times New Roman" pitchFamily="18" charset="0"/>
              <a:cs typeface="Times New Roman" pitchFamily="18" charset="0"/>
            </a:endParaRPr>
          </a:p>
          <a:p>
            <a:pPr lvl="0" algn="just"/>
            <a:r>
              <a:rPr lang="en-US" sz="2900" dirty="0">
                <a:latin typeface="Times New Roman" pitchFamily="18" charset="0"/>
                <a:cs typeface="Times New Roman" pitchFamily="18" charset="0"/>
              </a:rPr>
              <a:t>Configuration auditing is conducted by auditors by checking that defined processes are being followed and ensuring that the SCM goals are </a:t>
            </a:r>
            <a:r>
              <a:rPr lang="en-US" sz="2900" dirty="0" smtClean="0">
                <a:latin typeface="Times New Roman" pitchFamily="18" charset="0"/>
                <a:cs typeface="Times New Roman" pitchFamily="18" charset="0"/>
              </a:rPr>
              <a:t>satisfied</a:t>
            </a:r>
          </a:p>
          <a:p>
            <a:pPr marL="109728" lvl="0" indent="0" algn="just">
              <a:buNone/>
            </a:pPr>
            <a:endParaRPr lang="en-US" sz="2900" dirty="0">
              <a:latin typeface="Times New Roman" pitchFamily="18" charset="0"/>
              <a:cs typeface="Times New Roman" pitchFamily="18" charset="0"/>
            </a:endParaRPr>
          </a:p>
          <a:p>
            <a:pPr lvl="0" algn="just"/>
            <a:r>
              <a:rPr lang="en-US" sz="2900" dirty="0">
                <a:latin typeface="Times New Roman" pitchFamily="18" charset="0"/>
                <a:cs typeface="Times New Roman" pitchFamily="18" charset="0"/>
              </a:rPr>
              <a:t>To verify compliance with configuration control standards. auditing and reporting the changes </a:t>
            </a:r>
            <a:r>
              <a:rPr lang="en-US" sz="2900" dirty="0" smtClean="0">
                <a:latin typeface="Times New Roman" pitchFamily="18" charset="0"/>
                <a:cs typeface="Times New Roman" pitchFamily="18" charset="0"/>
              </a:rPr>
              <a:t>made</a:t>
            </a:r>
          </a:p>
          <a:p>
            <a:pPr lvl="0" algn="just"/>
            <a:endParaRPr lang="en-US" sz="2900" dirty="0">
              <a:latin typeface="Times New Roman" pitchFamily="18" charset="0"/>
              <a:cs typeface="Times New Roman" pitchFamily="18" charset="0"/>
            </a:endParaRPr>
          </a:p>
          <a:p>
            <a:pPr lvl="0" algn="just"/>
            <a:r>
              <a:rPr lang="en-US" sz="2900" dirty="0">
                <a:latin typeface="Times New Roman" pitchFamily="18" charset="0"/>
                <a:cs typeface="Times New Roman" pitchFamily="18" charset="0"/>
              </a:rPr>
              <a:t>SCM audits also ensure that traceability is maintained during the process</a:t>
            </a:r>
            <a:r>
              <a:rPr lang="en-US" sz="2900" dirty="0" smtClean="0">
                <a:latin typeface="Times New Roman" pitchFamily="18" charset="0"/>
                <a:cs typeface="Times New Roman" pitchFamily="18" charset="0"/>
              </a:rPr>
              <a:t>.</a:t>
            </a:r>
          </a:p>
          <a:p>
            <a:pPr lvl="0" algn="just"/>
            <a:endParaRPr lang="en-US" sz="2900" dirty="0">
              <a:latin typeface="Times New Roman" pitchFamily="18" charset="0"/>
              <a:cs typeface="Times New Roman" pitchFamily="18" charset="0"/>
            </a:endParaRPr>
          </a:p>
          <a:p>
            <a:pPr lvl="0" algn="just"/>
            <a:r>
              <a:rPr lang="en-US" sz="2900" dirty="0">
                <a:latin typeface="Times New Roman" pitchFamily="18" charset="0"/>
                <a:cs typeface="Times New Roman" pitchFamily="18" charset="0"/>
              </a:rPr>
              <a:t>Ensures that changes made to a baseline comply with the configuration status </a:t>
            </a:r>
            <a:r>
              <a:rPr lang="en-US" sz="2900" dirty="0" smtClean="0">
                <a:latin typeface="Times New Roman" pitchFamily="18" charset="0"/>
                <a:cs typeface="Times New Roman" pitchFamily="18" charset="0"/>
              </a:rPr>
              <a:t>reports</a:t>
            </a:r>
          </a:p>
          <a:p>
            <a:pPr lvl="0" algn="just"/>
            <a:endParaRPr lang="en-US" sz="2900" dirty="0">
              <a:latin typeface="Times New Roman" pitchFamily="18" charset="0"/>
              <a:cs typeface="Times New Roman" pitchFamily="18" charset="0"/>
            </a:endParaRPr>
          </a:p>
          <a:p>
            <a:pPr lvl="0" algn="just"/>
            <a:r>
              <a:rPr lang="en-US" sz="2900" dirty="0">
                <a:latin typeface="Times New Roman" pitchFamily="18" charset="0"/>
                <a:cs typeface="Times New Roman" pitchFamily="18" charset="0"/>
              </a:rPr>
              <a:t>Validation of completeness and consistency</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77876203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sz="1800" b="1" dirty="0">
                <a:latin typeface="Times New Roman" pitchFamily="18" charset="0"/>
                <a:cs typeface="Times New Roman" pitchFamily="18" charset="0"/>
              </a:rPr>
              <a:t>1. Configuration Manager</a:t>
            </a:r>
            <a:endParaRPr lang="en-US" sz="1800" dirty="0">
              <a:latin typeface="Times New Roman" pitchFamily="18" charset="0"/>
              <a:cs typeface="Times New Roman" pitchFamily="18" charset="0"/>
            </a:endParaRPr>
          </a:p>
          <a:p>
            <a:pPr lvl="0" algn="just"/>
            <a:r>
              <a:rPr lang="en-US" sz="1800" dirty="0">
                <a:latin typeface="Times New Roman" pitchFamily="18" charset="0"/>
                <a:cs typeface="Times New Roman" pitchFamily="18" charset="0"/>
              </a:rPr>
              <a:t>Configuration Manager is the head who is Responsible for identifying configuration items.</a:t>
            </a:r>
          </a:p>
          <a:p>
            <a:pPr lvl="0" algn="just"/>
            <a:r>
              <a:rPr lang="en-US" sz="1800" dirty="0">
                <a:latin typeface="Times New Roman" pitchFamily="18" charset="0"/>
                <a:cs typeface="Times New Roman" pitchFamily="18" charset="0"/>
              </a:rPr>
              <a:t>CM ensures team follows the SCM process</a:t>
            </a:r>
          </a:p>
          <a:p>
            <a:pPr lvl="0" algn="just"/>
            <a:r>
              <a:rPr lang="en-US" sz="1800" dirty="0" err="1">
                <a:latin typeface="Times New Roman" pitchFamily="18" charset="0"/>
                <a:cs typeface="Times New Roman" pitchFamily="18" charset="0"/>
              </a:rPr>
              <a:t>He/She</a:t>
            </a:r>
            <a:r>
              <a:rPr lang="en-US" sz="1800" dirty="0">
                <a:latin typeface="Times New Roman" pitchFamily="18" charset="0"/>
                <a:cs typeface="Times New Roman" pitchFamily="18" charset="0"/>
              </a:rPr>
              <a:t> needs to approve or reject change </a:t>
            </a:r>
            <a:r>
              <a:rPr lang="en-US" sz="1800" dirty="0" smtClean="0">
                <a:latin typeface="Times New Roman" pitchFamily="18" charset="0"/>
                <a:cs typeface="Times New Roman" pitchFamily="18" charset="0"/>
              </a:rPr>
              <a:t>requests</a:t>
            </a:r>
          </a:p>
          <a:p>
            <a:pPr lvl="0"/>
            <a:endParaRPr lang="en-US" sz="1800" dirty="0">
              <a:latin typeface="Times New Roman" pitchFamily="18" charset="0"/>
              <a:cs typeface="Times New Roman" pitchFamily="18" charset="0"/>
            </a:endParaRPr>
          </a:p>
          <a:p>
            <a:pPr marL="109728" indent="0">
              <a:buNone/>
            </a:pPr>
            <a:r>
              <a:rPr lang="en-US" sz="1800" b="1" dirty="0">
                <a:latin typeface="Times New Roman" pitchFamily="18" charset="0"/>
                <a:cs typeface="Times New Roman" pitchFamily="18" charset="0"/>
              </a:rPr>
              <a:t>2. Developer</a:t>
            </a:r>
            <a:endParaRPr lang="en-US" sz="1800" dirty="0">
              <a:latin typeface="Times New Roman" pitchFamily="18" charset="0"/>
              <a:cs typeface="Times New Roman" pitchFamily="18" charset="0"/>
            </a:endParaRPr>
          </a:p>
          <a:p>
            <a:pPr lvl="0"/>
            <a:r>
              <a:rPr lang="en-US" sz="1800" dirty="0">
                <a:latin typeface="Times New Roman" pitchFamily="18" charset="0"/>
                <a:cs typeface="Times New Roman" pitchFamily="18" charset="0"/>
              </a:rPr>
              <a:t>The developer needs to change the code as per standard development activities or change requests. </a:t>
            </a:r>
          </a:p>
          <a:p>
            <a:pPr lvl="0"/>
            <a:r>
              <a:rPr lang="en-US" sz="1800" dirty="0" smtClean="0">
                <a:latin typeface="Times New Roman" pitchFamily="18" charset="0"/>
                <a:cs typeface="Times New Roman" pitchFamily="18" charset="0"/>
              </a:rPr>
              <a:t>He </a:t>
            </a:r>
            <a:r>
              <a:rPr lang="en-US" sz="1800" dirty="0">
                <a:latin typeface="Times New Roman" pitchFamily="18" charset="0"/>
                <a:cs typeface="Times New Roman" pitchFamily="18" charset="0"/>
              </a:rPr>
              <a:t>is responsible for maintaining configuration of code.</a:t>
            </a:r>
          </a:p>
          <a:p>
            <a:pPr lvl="0"/>
            <a:r>
              <a:rPr lang="en-US" sz="1800" dirty="0">
                <a:latin typeface="Times New Roman" pitchFamily="18" charset="0"/>
                <a:cs typeface="Times New Roman" pitchFamily="18" charset="0"/>
              </a:rPr>
              <a:t>The developer should check the changes and resolves conflicts</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6163857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marL="109728" indent="0" algn="just">
              <a:buNone/>
            </a:pPr>
            <a:r>
              <a:rPr lang="en-US" sz="1900" b="1" dirty="0">
                <a:latin typeface="Times New Roman" pitchFamily="18" charset="0"/>
                <a:cs typeface="Times New Roman" pitchFamily="18" charset="0"/>
              </a:rPr>
              <a:t>3. Auditor</a:t>
            </a:r>
            <a:endParaRPr lang="en-US" sz="1900" dirty="0">
              <a:latin typeface="Times New Roman" pitchFamily="18" charset="0"/>
              <a:cs typeface="Times New Roman" pitchFamily="18" charset="0"/>
            </a:endParaRPr>
          </a:p>
          <a:p>
            <a:pPr lvl="0" algn="just"/>
            <a:r>
              <a:rPr lang="en-US" sz="1900" dirty="0">
                <a:latin typeface="Times New Roman" pitchFamily="18" charset="0"/>
                <a:cs typeface="Times New Roman" pitchFamily="18" charset="0"/>
              </a:rPr>
              <a:t>The auditor is responsible for SCM audits and reviews.</a:t>
            </a:r>
          </a:p>
          <a:p>
            <a:pPr lvl="0" algn="just"/>
            <a:r>
              <a:rPr lang="en-US" sz="1900" dirty="0">
                <a:latin typeface="Times New Roman" pitchFamily="18" charset="0"/>
                <a:cs typeface="Times New Roman" pitchFamily="18" charset="0"/>
              </a:rPr>
              <a:t>Need to ensure the consistency and completeness of release</a:t>
            </a:r>
            <a:r>
              <a:rPr lang="en-US" sz="1900" dirty="0" smtClean="0">
                <a:latin typeface="Times New Roman" pitchFamily="18" charset="0"/>
                <a:cs typeface="Times New Roman" pitchFamily="18" charset="0"/>
              </a:rPr>
              <a:t>.</a:t>
            </a:r>
          </a:p>
          <a:p>
            <a:pPr lvl="0" algn="just"/>
            <a:endParaRPr lang="en-US" sz="1900" dirty="0">
              <a:latin typeface="Times New Roman" pitchFamily="18" charset="0"/>
              <a:cs typeface="Times New Roman" pitchFamily="18" charset="0"/>
            </a:endParaRPr>
          </a:p>
          <a:p>
            <a:pPr marL="109728" indent="0" algn="just">
              <a:buNone/>
            </a:pPr>
            <a:r>
              <a:rPr lang="en-US" sz="1900" b="1" dirty="0">
                <a:latin typeface="Times New Roman" pitchFamily="18" charset="0"/>
                <a:cs typeface="Times New Roman" pitchFamily="18" charset="0"/>
              </a:rPr>
              <a:t>4. Project Manager:</a:t>
            </a:r>
            <a:endParaRPr lang="en-US" sz="1900" dirty="0">
              <a:latin typeface="Times New Roman" pitchFamily="18" charset="0"/>
              <a:cs typeface="Times New Roman" pitchFamily="18" charset="0"/>
            </a:endParaRPr>
          </a:p>
          <a:p>
            <a:pPr lvl="0" algn="just"/>
            <a:r>
              <a:rPr lang="en-US" sz="1900" dirty="0">
                <a:latin typeface="Times New Roman" pitchFamily="18" charset="0"/>
                <a:cs typeface="Times New Roman" pitchFamily="18" charset="0"/>
              </a:rPr>
              <a:t>Ensure that the product is developed within a certain time frame</a:t>
            </a:r>
          </a:p>
          <a:p>
            <a:pPr lvl="0" algn="just"/>
            <a:r>
              <a:rPr lang="en-US" sz="1900" dirty="0">
                <a:latin typeface="Times New Roman" pitchFamily="18" charset="0"/>
                <a:cs typeface="Times New Roman" pitchFamily="18" charset="0"/>
              </a:rPr>
              <a:t>Monitors the progress of development and recognizes issues in the SCM process</a:t>
            </a:r>
          </a:p>
          <a:p>
            <a:pPr lvl="0" algn="just"/>
            <a:r>
              <a:rPr lang="en-US" sz="1900" dirty="0">
                <a:latin typeface="Times New Roman" pitchFamily="18" charset="0"/>
                <a:cs typeface="Times New Roman" pitchFamily="18" charset="0"/>
              </a:rPr>
              <a:t>Generate reports about the status of the software system</a:t>
            </a:r>
          </a:p>
          <a:p>
            <a:pPr lvl="0" algn="just"/>
            <a:r>
              <a:rPr lang="en-US" sz="1900" dirty="0">
                <a:latin typeface="Times New Roman" pitchFamily="18" charset="0"/>
                <a:cs typeface="Times New Roman" pitchFamily="18" charset="0"/>
              </a:rPr>
              <a:t>Make sure that processes and policies are followed for creating, changing, and </a:t>
            </a:r>
            <a:r>
              <a:rPr lang="en-US" sz="1900" dirty="0" smtClean="0">
                <a:latin typeface="Times New Roman" pitchFamily="18" charset="0"/>
                <a:cs typeface="Times New Roman" pitchFamily="18" charset="0"/>
              </a:rPr>
              <a:t>testing</a:t>
            </a:r>
          </a:p>
          <a:p>
            <a:pPr lvl="0" algn="just"/>
            <a:endParaRPr lang="en-US" sz="1900" dirty="0">
              <a:latin typeface="Times New Roman" pitchFamily="18" charset="0"/>
              <a:cs typeface="Times New Roman" pitchFamily="18" charset="0"/>
            </a:endParaRPr>
          </a:p>
          <a:p>
            <a:pPr marL="109728" indent="0" algn="just">
              <a:buNone/>
            </a:pPr>
            <a:r>
              <a:rPr lang="en-US" sz="1900" b="1" dirty="0">
                <a:latin typeface="Times New Roman" pitchFamily="18" charset="0"/>
                <a:cs typeface="Times New Roman" pitchFamily="18" charset="0"/>
              </a:rPr>
              <a:t>5. User</a:t>
            </a:r>
            <a:endParaRPr lang="en-US" sz="1900" dirty="0">
              <a:latin typeface="Times New Roman" pitchFamily="18" charset="0"/>
              <a:cs typeface="Times New Roman" pitchFamily="18" charset="0"/>
            </a:endParaRPr>
          </a:p>
          <a:p>
            <a:pPr algn="just"/>
            <a:r>
              <a:rPr lang="en-US" sz="1900" dirty="0">
                <a:latin typeface="Times New Roman" pitchFamily="18" charset="0"/>
                <a:cs typeface="Times New Roman" pitchFamily="18" charset="0"/>
              </a:rPr>
              <a:t>The end user should understand the key SCM terms to ensure he has the latest version of the software</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56646186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pPr marL="109728" indent="0">
              <a:buNone/>
            </a:pPr>
            <a:r>
              <a:rPr lang="en-US" sz="2300" b="1" dirty="0">
                <a:latin typeface="Times New Roman" pitchFamily="18" charset="0"/>
                <a:cs typeface="Times New Roman" pitchFamily="18" charset="0"/>
              </a:rPr>
              <a:t>Software Configuration Management Plan</a:t>
            </a:r>
            <a:endParaRPr lang="en-US" sz="2300" dirty="0">
              <a:latin typeface="Times New Roman" pitchFamily="18" charset="0"/>
              <a:cs typeface="Times New Roman" pitchFamily="18" charset="0"/>
            </a:endParaRPr>
          </a:p>
          <a:p>
            <a:pPr algn="just"/>
            <a:r>
              <a:rPr lang="en-US" sz="2300" dirty="0">
                <a:latin typeface="Times New Roman" pitchFamily="18" charset="0"/>
                <a:cs typeface="Times New Roman" pitchFamily="18" charset="0"/>
              </a:rPr>
              <a:t>The SCMP (Software Configuration management planning) process planning begins at the early phases of a project. The outcome of the planning phase is the SCM plan which might be stretched or revised during the project</a:t>
            </a:r>
            <a:r>
              <a:rPr lang="en-US" sz="2300" dirty="0" smtClean="0">
                <a:latin typeface="Times New Roman" pitchFamily="18" charset="0"/>
                <a:cs typeface="Times New Roman" pitchFamily="18" charset="0"/>
              </a:rPr>
              <a:t>.</a:t>
            </a:r>
          </a:p>
          <a:p>
            <a:pPr algn="just"/>
            <a:endParaRPr lang="en-US" sz="2300" dirty="0">
              <a:latin typeface="Times New Roman" pitchFamily="18" charset="0"/>
              <a:cs typeface="Times New Roman" pitchFamily="18" charset="0"/>
            </a:endParaRPr>
          </a:p>
          <a:p>
            <a:pPr lvl="0" algn="just"/>
            <a:r>
              <a:rPr lang="en-US" sz="2300" dirty="0">
                <a:latin typeface="Times New Roman" pitchFamily="18" charset="0"/>
                <a:cs typeface="Times New Roman" pitchFamily="18" charset="0"/>
              </a:rPr>
              <a:t>The SCMP can follow a public standard like the IEEE 828 or organization specific </a:t>
            </a:r>
            <a:r>
              <a:rPr lang="en-US" sz="2300" dirty="0" smtClean="0">
                <a:latin typeface="Times New Roman" pitchFamily="18" charset="0"/>
                <a:cs typeface="Times New Roman" pitchFamily="18" charset="0"/>
              </a:rPr>
              <a:t>standard</a:t>
            </a:r>
          </a:p>
          <a:p>
            <a:pPr lvl="0" algn="just"/>
            <a:endParaRPr lang="en-US" sz="2300" dirty="0">
              <a:latin typeface="Times New Roman" pitchFamily="18" charset="0"/>
              <a:cs typeface="Times New Roman" pitchFamily="18" charset="0"/>
            </a:endParaRPr>
          </a:p>
          <a:p>
            <a:pPr lvl="0" algn="just"/>
            <a:r>
              <a:rPr lang="en-US" sz="2300" dirty="0">
                <a:latin typeface="Times New Roman" pitchFamily="18" charset="0"/>
                <a:cs typeface="Times New Roman" pitchFamily="18" charset="0"/>
              </a:rPr>
              <a:t>It defines the types of documents to be management and a document naming. Example </a:t>
            </a:r>
            <a:r>
              <a:rPr lang="en-US" sz="2300" dirty="0" smtClean="0">
                <a:latin typeface="Times New Roman" pitchFamily="18" charset="0"/>
                <a:cs typeface="Times New Roman" pitchFamily="18" charset="0"/>
              </a:rPr>
              <a:t>Test_v1</a:t>
            </a:r>
          </a:p>
          <a:p>
            <a:pPr lvl="0" algn="just"/>
            <a:endParaRPr lang="en-US" sz="2300" dirty="0">
              <a:latin typeface="Times New Roman" pitchFamily="18" charset="0"/>
              <a:cs typeface="Times New Roman" pitchFamily="18" charset="0"/>
            </a:endParaRPr>
          </a:p>
          <a:p>
            <a:pPr lvl="0" algn="just"/>
            <a:r>
              <a:rPr lang="en-US" sz="2300" dirty="0">
                <a:latin typeface="Times New Roman" pitchFamily="18" charset="0"/>
                <a:cs typeface="Times New Roman" pitchFamily="18" charset="0"/>
              </a:rPr>
              <a:t>SCMP defines the person who will be responsible for the entire SCM process and creation of baselines</a:t>
            </a:r>
            <a:r>
              <a:rPr lang="en-US" sz="2300" dirty="0" smtClean="0">
                <a:latin typeface="Times New Roman" pitchFamily="18" charset="0"/>
                <a:cs typeface="Times New Roman" pitchFamily="18" charset="0"/>
              </a:rPr>
              <a:t>.</a:t>
            </a:r>
          </a:p>
          <a:p>
            <a:pPr lvl="0" algn="just"/>
            <a:endParaRPr lang="en-US" sz="2300" dirty="0">
              <a:latin typeface="Times New Roman" pitchFamily="18" charset="0"/>
              <a:cs typeface="Times New Roman" pitchFamily="18" charset="0"/>
            </a:endParaRPr>
          </a:p>
          <a:p>
            <a:pPr lvl="0" algn="just"/>
            <a:r>
              <a:rPr lang="en-US" sz="2300" dirty="0">
                <a:latin typeface="Times New Roman" pitchFamily="18" charset="0"/>
                <a:cs typeface="Times New Roman" pitchFamily="18" charset="0"/>
              </a:rPr>
              <a:t>Fix policies for version management &amp; change </a:t>
            </a:r>
            <a:r>
              <a:rPr lang="en-US" sz="2300" dirty="0" smtClean="0">
                <a:latin typeface="Times New Roman" pitchFamily="18" charset="0"/>
                <a:cs typeface="Times New Roman" pitchFamily="18" charset="0"/>
              </a:rPr>
              <a:t>control</a:t>
            </a:r>
          </a:p>
          <a:p>
            <a:pPr lvl="0" algn="just"/>
            <a:endParaRPr lang="en-US" sz="2300" dirty="0">
              <a:latin typeface="Times New Roman" pitchFamily="18" charset="0"/>
              <a:cs typeface="Times New Roman" pitchFamily="18" charset="0"/>
            </a:endParaRPr>
          </a:p>
          <a:p>
            <a:pPr lvl="0" algn="just"/>
            <a:r>
              <a:rPr lang="en-US" sz="2300" dirty="0">
                <a:latin typeface="Times New Roman" pitchFamily="18" charset="0"/>
                <a:cs typeface="Times New Roman" pitchFamily="18" charset="0"/>
              </a:rPr>
              <a:t>Define tools which can be used during the SCM </a:t>
            </a:r>
            <a:r>
              <a:rPr lang="en-US" sz="2300" dirty="0" smtClean="0">
                <a:latin typeface="Times New Roman" pitchFamily="18" charset="0"/>
                <a:cs typeface="Times New Roman" pitchFamily="18" charset="0"/>
              </a:rPr>
              <a:t>process</a:t>
            </a:r>
          </a:p>
          <a:p>
            <a:pPr lvl="0" algn="just"/>
            <a:endParaRPr lang="en-US" sz="2300" dirty="0">
              <a:latin typeface="Times New Roman" pitchFamily="18" charset="0"/>
              <a:cs typeface="Times New Roman" pitchFamily="18" charset="0"/>
            </a:endParaRPr>
          </a:p>
          <a:p>
            <a:pPr lvl="0" algn="just"/>
            <a:r>
              <a:rPr lang="en-US" sz="2300" dirty="0">
                <a:latin typeface="Times New Roman" pitchFamily="18" charset="0"/>
                <a:cs typeface="Times New Roman" pitchFamily="18" charset="0"/>
              </a:rPr>
              <a:t>Configuration management database for recording configuration information.</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3624544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sz="1800" b="1" dirty="0">
                <a:latin typeface="Times New Roman" pitchFamily="18" charset="0"/>
                <a:cs typeface="Times New Roman" pitchFamily="18" charset="0"/>
              </a:rPr>
              <a:t>Example:</a:t>
            </a:r>
            <a:r>
              <a:rPr lang="en-US" sz="1800" dirty="0">
                <a:latin typeface="Times New Roman" pitchFamily="18" charset="0"/>
                <a:cs typeface="Times New Roman" pitchFamily="18" charset="0"/>
              </a:rPr>
              <a:t> Compare the </a:t>
            </a:r>
            <a:r>
              <a:rPr lang="en-US" sz="1800" dirty="0" err="1">
                <a:latin typeface="Times New Roman" pitchFamily="18" charset="0"/>
                <a:cs typeface="Times New Roman" pitchFamily="18" charset="0"/>
              </a:rPr>
              <a:t>Walston</a:t>
            </a:r>
            <a:r>
              <a:rPr lang="en-US" sz="1800" dirty="0">
                <a:latin typeface="Times New Roman" pitchFamily="18" charset="0"/>
                <a:cs typeface="Times New Roman" pitchFamily="18" charset="0"/>
              </a:rPr>
              <a:t>-Felix Model with the SEL model on a software development expected to involve 8 person-years of effort.</a:t>
            </a:r>
          </a:p>
          <a:p>
            <a:pPr marL="365760" lvl="1" indent="0">
              <a:buNone/>
            </a:pPr>
            <a:r>
              <a:rPr lang="en-US" sz="1400" dirty="0" smtClean="0">
                <a:latin typeface="Times New Roman" pitchFamily="18" charset="0"/>
                <a:cs typeface="Times New Roman" pitchFamily="18" charset="0"/>
              </a:rPr>
              <a:t>a)Calculate </a:t>
            </a:r>
            <a:r>
              <a:rPr lang="en-US" sz="1400" dirty="0">
                <a:latin typeface="Times New Roman" pitchFamily="18" charset="0"/>
                <a:cs typeface="Times New Roman" pitchFamily="18" charset="0"/>
              </a:rPr>
              <a:t>the number of lines of source code that can be produced.</a:t>
            </a:r>
          </a:p>
          <a:p>
            <a:pPr marL="365760" lvl="1" indent="0">
              <a:buNone/>
            </a:pPr>
            <a:r>
              <a:rPr lang="en-US" sz="1400" dirty="0" smtClean="0">
                <a:latin typeface="Times New Roman" pitchFamily="18" charset="0"/>
                <a:cs typeface="Times New Roman" pitchFamily="18" charset="0"/>
              </a:rPr>
              <a:t>b)Calculate </a:t>
            </a:r>
            <a:r>
              <a:rPr lang="en-US" sz="1400" dirty="0">
                <a:latin typeface="Times New Roman" pitchFamily="18" charset="0"/>
                <a:cs typeface="Times New Roman" pitchFamily="18" charset="0"/>
              </a:rPr>
              <a:t>the duration of the development.</a:t>
            </a:r>
          </a:p>
          <a:p>
            <a:pPr marL="365760" lvl="1" indent="0">
              <a:buNone/>
            </a:pPr>
            <a:r>
              <a:rPr lang="en-US" sz="1400" dirty="0" smtClean="0">
                <a:latin typeface="Times New Roman" pitchFamily="18" charset="0"/>
                <a:cs typeface="Times New Roman" pitchFamily="18" charset="0"/>
              </a:rPr>
              <a:t>c)Calculate </a:t>
            </a:r>
            <a:r>
              <a:rPr lang="en-US" sz="1400" dirty="0">
                <a:latin typeface="Times New Roman" pitchFamily="18" charset="0"/>
                <a:cs typeface="Times New Roman" pitchFamily="18" charset="0"/>
              </a:rPr>
              <a:t>the productivity in LOC/PY</a:t>
            </a:r>
          </a:p>
          <a:p>
            <a:pPr marL="365760" lvl="1" indent="0">
              <a:buNone/>
            </a:pPr>
            <a:r>
              <a:rPr lang="en-US" sz="1400" dirty="0" smtClean="0">
                <a:latin typeface="Times New Roman" pitchFamily="18" charset="0"/>
                <a:cs typeface="Times New Roman" pitchFamily="18" charset="0"/>
              </a:rPr>
              <a:t>d)Calculate </a:t>
            </a:r>
            <a:r>
              <a:rPr lang="en-US" sz="1400" dirty="0">
                <a:latin typeface="Times New Roman" pitchFamily="18" charset="0"/>
                <a:cs typeface="Times New Roman" pitchFamily="18" charset="0"/>
              </a:rPr>
              <a:t>the average </a:t>
            </a:r>
            <a:r>
              <a:rPr lang="en-US" sz="1400" dirty="0" smtClean="0">
                <a:latin typeface="Times New Roman" pitchFamily="18" charset="0"/>
                <a:cs typeface="Times New Roman" pitchFamily="18" charset="0"/>
              </a:rPr>
              <a:t>manning</a:t>
            </a:r>
          </a:p>
          <a:p>
            <a:pPr marL="109728" indent="0">
              <a:buNone/>
            </a:pPr>
            <a:endParaRPr lang="en-US" sz="1900" b="1" dirty="0" smtClean="0">
              <a:latin typeface="Times New Roman" pitchFamily="18" charset="0"/>
              <a:cs typeface="Times New Roman" pitchFamily="18" charset="0"/>
            </a:endParaRPr>
          </a:p>
          <a:p>
            <a:pPr marL="109728" indent="0">
              <a:buNone/>
            </a:pPr>
            <a:r>
              <a:rPr lang="en-US" sz="1900" b="1" dirty="0" smtClean="0">
                <a:latin typeface="Times New Roman" pitchFamily="18" charset="0"/>
                <a:cs typeface="Times New Roman" pitchFamily="18" charset="0"/>
              </a:rPr>
              <a:t>Solution</a:t>
            </a:r>
            <a:r>
              <a:rPr lang="en-US" sz="1900" b="1" dirty="0">
                <a:latin typeface="Times New Roman" pitchFamily="18" charset="0"/>
                <a:cs typeface="Times New Roman" pitchFamily="18" charset="0"/>
              </a:rPr>
              <a:t>:</a:t>
            </a:r>
            <a:endParaRPr lang="en-US" sz="1900" dirty="0">
              <a:latin typeface="Times New Roman" pitchFamily="18" charset="0"/>
              <a:cs typeface="Times New Roman" pitchFamily="18" charset="0"/>
            </a:endParaRPr>
          </a:p>
          <a:p>
            <a:r>
              <a:rPr lang="en-US" sz="1900" dirty="0">
                <a:latin typeface="Times New Roman" pitchFamily="18" charset="0"/>
                <a:cs typeface="Times New Roman" pitchFamily="18" charset="0"/>
              </a:rPr>
              <a:t>The amount of manpower involved = </a:t>
            </a:r>
            <a:r>
              <a:rPr lang="en-US" sz="1900" dirty="0" smtClean="0">
                <a:latin typeface="Times New Roman" pitchFamily="18" charset="0"/>
                <a:cs typeface="Times New Roman" pitchFamily="18" charset="0"/>
              </a:rPr>
              <a:t>8PY=96persons-months</a:t>
            </a:r>
          </a:p>
          <a:p>
            <a:endParaRPr lang="en-US" sz="1900" dirty="0">
              <a:latin typeface="Times New Roman" pitchFamily="18" charset="0"/>
              <a:cs typeface="Times New Roman" pitchFamily="18" charset="0"/>
            </a:endParaRPr>
          </a:p>
          <a:p>
            <a:pPr marL="109728" indent="0">
              <a:buNone/>
            </a:pPr>
            <a:r>
              <a:rPr lang="en-US" sz="1900" dirty="0">
                <a:latin typeface="Times New Roman" pitchFamily="18" charset="0"/>
                <a:cs typeface="Times New Roman" pitchFamily="18" charset="0"/>
              </a:rPr>
              <a:t>(a)Number of lines of source code can be obtained by reversing equation to give:</a:t>
            </a:r>
          </a:p>
          <a:p>
            <a:pPr marL="365760" lvl="1" indent="0">
              <a:buNone/>
            </a:pPr>
            <a:endParaRPr lang="en-US" sz="1400" dirty="0">
              <a:latin typeface="Times New Roman" pitchFamily="18" charset="0"/>
              <a:cs typeface="Times New Roman" pitchFamily="18" charset="0"/>
            </a:endParaRPr>
          </a:p>
          <a:p>
            <a:pPr marL="109728" indent="0">
              <a:buNone/>
            </a:pPr>
            <a:r>
              <a:rPr lang="en-US" sz="1800" dirty="0">
                <a:latin typeface="Times New Roman" pitchFamily="18" charset="0"/>
                <a:cs typeface="Times New Roman" pitchFamily="18" charset="0"/>
              </a:rPr>
              <a:t>Then</a:t>
            </a:r>
          </a:p>
          <a:p>
            <a:pPr marL="109728" indent="0" algn="just">
              <a:buNone/>
            </a:pPr>
            <a:r>
              <a:rPr lang="en-US" sz="1800" dirty="0" smtClean="0">
                <a:latin typeface="Times New Roman" pitchFamily="18" charset="0"/>
                <a:cs typeface="Times New Roman" pitchFamily="18" charset="0"/>
              </a:rPr>
              <a:t>      L(SEL</a:t>
            </a:r>
            <a:r>
              <a:rPr lang="en-US" sz="1800" dirty="0">
                <a:latin typeface="Times New Roman" pitchFamily="18" charset="0"/>
                <a:cs typeface="Times New Roman" pitchFamily="18" charset="0"/>
              </a:rPr>
              <a:t>) = (96/1.4)1⁄0.93=94264 LOC</a:t>
            </a:r>
            <a:endParaRPr lang="en-US" sz="1800" dirty="0" smtClean="0">
              <a:latin typeface="Times New Roman" pitchFamily="18" charset="0"/>
              <a:cs typeface="Times New Roman" pitchFamily="18" charset="0"/>
            </a:endParaRPr>
          </a:p>
          <a:p>
            <a:pPr marL="109728" indent="0" algn="just">
              <a:buNone/>
            </a:pPr>
            <a:r>
              <a:rPr lang="en-US" sz="1800" dirty="0" smtClean="0">
                <a:latin typeface="Times New Roman" pitchFamily="18" charset="0"/>
                <a:cs typeface="Times New Roman" pitchFamily="18" charset="0"/>
              </a:rPr>
              <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L (</a:t>
            </a:r>
            <a:r>
              <a:rPr lang="en-US" sz="1800" dirty="0" err="1" smtClean="0">
                <a:latin typeface="Times New Roman" pitchFamily="18" charset="0"/>
                <a:cs typeface="Times New Roman" pitchFamily="18" charset="0"/>
              </a:rPr>
              <a:t>wl</a:t>
            </a:r>
            <a:r>
              <a:rPr lang="en-US" sz="1800" dirty="0" smtClean="0">
                <a:latin typeface="Times New Roman" pitchFamily="18" charset="0"/>
                <a:cs typeface="Times New Roman" pitchFamily="18" charset="0"/>
              </a:rPr>
              <a:t>) = (96/5.2)1⁄0.91=24632 LOC</a:t>
            </a:r>
          </a:p>
          <a:p>
            <a:pPr lvl="1"/>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98301969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lgn="just">
              <a:buNone/>
            </a:pPr>
            <a:r>
              <a:rPr lang="en-US" sz="1800" b="1" dirty="0">
                <a:latin typeface="Times New Roman" pitchFamily="18" charset="0"/>
                <a:cs typeface="Times New Roman" pitchFamily="18" charset="0"/>
              </a:rPr>
              <a:t>Software Configuration Management Tools</a:t>
            </a:r>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Any Change management software should have the following 3 Key features</a:t>
            </a:r>
            <a:r>
              <a:rPr lang="en-US" sz="1800" dirty="0" smtClean="0">
                <a:latin typeface="Times New Roman" pitchFamily="18" charset="0"/>
                <a:cs typeface="Times New Roman" pitchFamily="18" charset="0"/>
              </a:rPr>
              <a:t>:</a:t>
            </a:r>
          </a:p>
          <a:p>
            <a:pPr algn="just"/>
            <a:endParaRPr lang="en-US" sz="1800" dirty="0">
              <a:latin typeface="Times New Roman" pitchFamily="18" charset="0"/>
              <a:cs typeface="Times New Roman" pitchFamily="18" charset="0"/>
            </a:endParaRPr>
          </a:p>
          <a:p>
            <a:pPr marL="109728" indent="0" algn="just">
              <a:buNone/>
            </a:pPr>
            <a:r>
              <a:rPr lang="en-US" sz="1800" b="1" dirty="0">
                <a:latin typeface="Times New Roman" pitchFamily="18" charset="0"/>
                <a:cs typeface="Times New Roman" pitchFamily="18" charset="0"/>
              </a:rPr>
              <a:t>Concurrency Management:</a:t>
            </a:r>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When two or more tasks are happening at the same time, it is known as concurrent operation. </a:t>
            </a:r>
            <a:endParaRPr lang="en-US" sz="1800"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Concurrency </a:t>
            </a:r>
            <a:r>
              <a:rPr lang="en-US" sz="1800" dirty="0">
                <a:latin typeface="Times New Roman" pitchFamily="18" charset="0"/>
                <a:cs typeface="Times New Roman" pitchFamily="18" charset="0"/>
              </a:rPr>
              <a:t>in context to SCM means that the same file being edited by multiple persons at the same time</a:t>
            </a:r>
            <a:r>
              <a:rPr lang="en-US" sz="1800" dirty="0" smtClean="0">
                <a:latin typeface="Times New Roman" pitchFamily="18" charset="0"/>
                <a:cs typeface="Times New Roman" pitchFamily="18" charset="0"/>
              </a:rPr>
              <a:t>.</a:t>
            </a:r>
          </a:p>
          <a:p>
            <a:pPr algn="just"/>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If concurrency is not managed correctly with SCM tools, then it may create many pressing issues.</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9601292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pPr marL="109728" indent="0" algn="just">
              <a:buNone/>
            </a:pPr>
            <a:r>
              <a:rPr lang="en-US" sz="1900" b="1" dirty="0">
                <a:latin typeface="Times New Roman" pitchFamily="18" charset="0"/>
                <a:cs typeface="Times New Roman" pitchFamily="18" charset="0"/>
              </a:rPr>
              <a:t>Synchronization:</a:t>
            </a:r>
            <a:endParaRPr lang="en-US" sz="1900" dirty="0">
              <a:latin typeface="Times New Roman" pitchFamily="18" charset="0"/>
              <a:cs typeface="Times New Roman" pitchFamily="18" charset="0"/>
            </a:endParaRPr>
          </a:p>
          <a:p>
            <a:pPr algn="just"/>
            <a:r>
              <a:rPr lang="en-US" sz="1900" dirty="0">
                <a:latin typeface="Times New Roman" pitchFamily="18" charset="0"/>
                <a:cs typeface="Times New Roman" pitchFamily="18" charset="0"/>
              </a:rPr>
              <a:t>Users can checkout more than one files or an entire copy of the repository. </a:t>
            </a:r>
            <a:endParaRPr lang="en-US" sz="1900" dirty="0" smtClean="0">
              <a:latin typeface="Times New Roman" pitchFamily="18" charset="0"/>
              <a:cs typeface="Times New Roman" pitchFamily="18" charset="0"/>
            </a:endParaRPr>
          </a:p>
          <a:p>
            <a:pPr algn="just"/>
            <a:endParaRPr lang="en-US" sz="1900" dirty="0">
              <a:latin typeface="Times New Roman" pitchFamily="18" charset="0"/>
              <a:cs typeface="Times New Roman" pitchFamily="18" charset="0"/>
            </a:endParaRPr>
          </a:p>
          <a:p>
            <a:pPr algn="just"/>
            <a:r>
              <a:rPr lang="en-US" sz="1900" dirty="0" smtClean="0">
                <a:latin typeface="Times New Roman" pitchFamily="18" charset="0"/>
                <a:cs typeface="Times New Roman" pitchFamily="18" charset="0"/>
              </a:rPr>
              <a:t>The </a:t>
            </a:r>
            <a:r>
              <a:rPr lang="en-US" sz="1900" dirty="0">
                <a:latin typeface="Times New Roman" pitchFamily="18" charset="0"/>
                <a:cs typeface="Times New Roman" pitchFamily="18" charset="0"/>
              </a:rPr>
              <a:t>user then works on the needed file and checks in the changes back to the repository</a:t>
            </a:r>
            <a:r>
              <a:rPr lang="en-US" sz="1900" dirty="0" smtClean="0">
                <a:latin typeface="Times New Roman" pitchFamily="18" charset="0"/>
                <a:cs typeface="Times New Roman" pitchFamily="18" charset="0"/>
              </a:rPr>
              <a:t>.</a:t>
            </a:r>
          </a:p>
          <a:p>
            <a:pPr algn="just"/>
            <a:endParaRPr lang="en-US" sz="1900" dirty="0">
              <a:latin typeface="Times New Roman" pitchFamily="18" charset="0"/>
              <a:cs typeface="Times New Roman" pitchFamily="18" charset="0"/>
            </a:endParaRPr>
          </a:p>
          <a:p>
            <a:pPr algn="just"/>
            <a:r>
              <a:rPr lang="en-US" sz="1900" dirty="0" smtClean="0">
                <a:latin typeface="Times New Roman" pitchFamily="18" charset="0"/>
                <a:cs typeface="Times New Roman" pitchFamily="18" charset="0"/>
              </a:rPr>
              <a:t>They </a:t>
            </a:r>
            <a:r>
              <a:rPr lang="en-US" sz="1900" dirty="0">
                <a:latin typeface="Times New Roman" pitchFamily="18" charset="0"/>
                <a:cs typeface="Times New Roman" pitchFamily="18" charset="0"/>
              </a:rPr>
              <a:t>can synchronize their local copy to stay updated with the changes made by other team members</a:t>
            </a:r>
            <a:r>
              <a:rPr lang="en-US" sz="1900" dirty="0" smtClean="0">
                <a:latin typeface="Times New Roman" pitchFamily="18" charset="0"/>
                <a:cs typeface="Times New Roman" pitchFamily="18" charset="0"/>
              </a:rPr>
              <a:t>.</a:t>
            </a:r>
          </a:p>
          <a:p>
            <a:pPr algn="just"/>
            <a:endParaRPr lang="en-US" sz="1900" dirty="0">
              <a:latin typeface="Times New Roman" pitchFamily="18" charset="0"/>
              <a:cs typeface="Times New Roman" pitchFamily="18" charset="0"/>
            </a:endParaRPr>
          </a:p>
          <a:p>
            <a:pPr marL="109728" indent="0" algn="just">
              <a:buNone/>
            </a:pPr>
            <a:r>
              <a:rPr lang="en-US" sz="1900" dirty="0">
                <a:latin typeface="Times New Roman" pitchFamily="18" charset="0"/>
                <a:cs typeface="Times New Roman" pitchFamily="18" charset="0"/>
              </a:rPr>
              <a:t>Following are popular tools</a:t>
            </a:r>
          </a:p>
          <a:p>
            <a:pPr algn="just"/>
            <a:r>
              <a:rPr lang="en-US" sz="1900" b="1" dirty="0">
                <a:latin typeface="Times New Roman" pitchFamily="18" charset="0"/>
                <a:cs typeface="Times New Roman" pitchFamily="18" charset="0"/>
              </a:rPr>
              <a:t>1. </a:t>
            </a:r>
            <a:r>
              <a:rPr lang="en-US" sz="1900" b="1" dirty="0" err="1">
                <a:latin typeface="Times New Roman" pitchFamily="18" charset="0"/>
                <a:cs typeface="Times New Roman" pitchFamily="18" charset="0"/>
              </a:rPr>
              <a:t>Git</a:t>
            </a:r>
            <a:r>
              <a:rPr lang="en-US" sz="1900" b="1" dirty="0">
                <a:latin typeface="Times New Roman" pitchFamily="18" charset="0"/>
                <a:cs typeface="Times New Roman" pitchFamily="18" charset="0"/>
              </a:rPr>
              <a:t>: </a:t>
            </a:r>
            <a:r>
              <a:rPr lang="en-US" sz="1900" dirty="0" err="1">
                <a:latin typeface="Times New Roman" pitchFamily="18" charset="0"/>
                <a:cs typeface="Times New Roman" pitchFamily="18" charset="0"/>
              </a:rPr>
              <a:t>Git</a:t>
            </a:r>
            <a:r>
              <a:rPr lang="en-US" sz="1900" dirty="0">
                <a:latin typeface="Times New Roman" pitchFamily="18" charset="0"/>
                <a:cs typeface="Times New Roman" pitchFamily="18" charset="0"/>
              </a:rPr>
              <a:t> is a free and open source tool which helps version control. It is designed to handle all types of projects with speed and efficiency</a:t>
            </a:r>
            <a:r>
              <a:rPr lang="en-US" sz="1900" dirty="0" smtClean="0">
                <a:latin typeface="Times New Roman" pitchFamily="18" charset="0"/>
                <a:cs typeface="Times New Roman" pitchFamily="18" charset="0"/>
              </a:rPr>
              <a:t>.</a:t>
            </a:r>
          </a:p>
          <a:p>
            <a:pPr algn="just"/>
            <a:endParaRPr lang="en-US" sz="1900" dirty="0">
              <a:latin typeface="Times New Roman" pitchFamily="18" charset="0"/>
              <a:cs typeface="Times New Roman" pitchFamily="18" charset="0"/>
            </a:endParaRPr>
          </a:p>
          <a:p>
            <a:pPr algn="just"/>
            <a:r>
              <a:rPr lang="en-US" sz="1900" b="1" dirty="0">
                <a:latin typeface="Times New Roman" pitchFamily="18" charset="0"/>
                <a:cs typeface="Times New Roman" pitchFamily="18" charset="0"/>
              </a:rPr>
              <a:t>2. Team Foundation Server</a:t>
            </a:r>
            <a:r>
              <a:rPr lang="en-US" sz="1900" dirty="0">
                <a:latin typeface="Times New Roman" pitchFamily="18" charset="0"/>
                <a:cs typeface="Times New Roman" pitchFamily="18" charset="0"/>
              </a:rPr>
              <a:t>: Team Foundation is a group of tools and technologies that enable the team to collaborate and coordinate for building a product</a:t>
            </a:r>
            <a:r>
              <a:rPr lang="en-US" sz="1900" dirty="0" smtClean="0">
                <a:latin typeface="Times New Roman" pitchFamily="18" charset="0"/>
                <a:cs typeface="Times New Roman" pitchFamily="18" charset="0"/>
              </a:rPr>
              <a:t>.</a:t>
            </a:r>
          </a:p>
          <a:p>
            <a:pPr marL="109728" indent="0" algn="just">
              <a:buNone/>
            </a:pPr>
            <a:endParaRPr lang="en-US" sz="2000" dirty="0">
              <a:latin typeface="Times New Roman" pitchFamily="18" charset="0"/>
              <a:cs typeface="Times New Roman" pitchFamily="18" charset="0"/>
            </a:endParaRPr>
          </a:p>
          <a:p>
            <a:pPr algn="just"/>
            <a:r>
              <a:rPr lang="en-US" sz="2000" b="1" dirty="0">
                <a:latin typeface="Times New Roman" pitchFamily="18" charset="0"/>
                <a:cs typeface="Times New Roman" pitchFamily="18" charset="0"/>
              </a:rPr>
              <a:t>3. </a:t>
            </a:r>
            <a:r>
              <a:rPr lang="en-US" sz="2000" b="1" dirty="0" err="1">
                <a:latin typeface="Times New Roman" pitchFamily="18" charset="0"/>
                <a:cs typeface="Times New Roman" pitchFamily="18" charset="0"/>
              </a:rPr>
              <a:t>Ansible</a:t>
            </a:r>
            <a:r>
              <a:rPr lang="en-US" sz="2000" dirty="0">
                <a:latin typeface="Times New Roman" pitchFamily="18" charset="0"/>
                <a:cs typeface="Times New Roman" pitchFamily="18" charset="0"/>
              </a:rPr>
              <a:t>: It is an open source Software configuration management tool. Apart from configuration management it also offers application deployment &amp; task automation.</a:t>
            </a:r>
          </a:p>
          <a:p>
            <a:pPr algn="just"/>
            <a:endParaRPr lang="en-US" sz="1900" dirty="0" smtClean="0">
              <a:latin typeface="Times New Roman" pitchFamily="18" charset="0"/>
              <a:cs typeface="Times New Roman" pitchFamily="18" charset="0"/>
            </a:endParaRP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22567223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gn="just"/>
            <a:endParaRPr lang="en-US" sz="1800"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endParaRPr lang="en-US" sz="1800" dirty="0" smtClean="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When </a:t>
            </a:r>
            <a:r>
              <a:rPr lang="en-US" sz="1800" dirty="0">
                <a:latin typeface="Times New Roman" pitchFamily="18" charset="0"/>
                <a:cs typeface="Times New Roman" pitchFamily="18" charset="0"/>
              </a:rPr>
              <a:t>we need to update the software to keep it to the current market, without impacting its functionality, it is called software re-engineering. </a:t>
            </a:r>
            <a:endParaRPr lang="en-US" sz="1800"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It </a:t>
            </a:r>
            <a:r>
              <a:rPr lang="en-US" sz="1800" dirty="0">
                <a:latin typeface="Times New Roman" pitchFamily="18" charset="0"/>
                <a:cs typeface="Times New Roman" pitchFamily="18" charset="0"/>
              </a:rPr>
              <a:t>is a thorough process where the design of software is changed and programs are re-written</a:t>
            </a:r>
            <a:r>
              <a:rPr lang="en-US" sz="1800" dirty="0" smtClean="0">
                <a:latin typeface="Times New Roman" pitchFamily="18" charset="0"/>
                <a:cs typeface="Times New Roman" pitchFamily="18" charset="0"/>
              </a:rPr>
              <a:t>.</a:t>
            </a:r>
          </a:p>
          <a:p>
            <a:pPr algn="just"/>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Legacy software cannot keep tuning with the latest technology available in the market</a:t>
            </a:r>
            <a:r>
              <a:rPr lang="en-US" sz="1800" dirty="0" smtClean="0">
                <a:latin typeface="Times New Roman" pitchFamily="18" charset="0"/>
                <a:cs typeface="Times New Roman" pitchFamily="18" charset="0"/>
              </a:rPr>
              <a:t>.</a:t>
            </a: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As the hardware become obsolete, updating of software becomes a headache</a:t>
            </a:r>
            <a:r>
              <a:rPr lang="en-US" sz="1800" dirty="0" smtClean="0">
                <a:latin typeface="Times New Roman" pitchFamily="18" charset="0"/>
                <a:cs typeface="Times New Roman" pitchFamily="18" charset="0"/>
              </a:rPr>
              <a:t>.</a:t>
            </a: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Even if software grows old with time, its functionality does not.</a:t>
            </a:r>
          </a:p>
          <a:p>
            <a:endParaRPr lang="en-US" dirty="0"/>
          </a:p>
        </p:txBody>
      </p:sp>
      <p:sp>
        <p:nvSpPr>
          <p:cNvPr id="3" name="Title 2"/>
          <p:cNvSpPr>
            <a:spLocks noGrp="1"/>
          </p:cNvSpPr>
          <p:nvPr>
            <p:ph type="title"/>
          </p:nvPr>
        </p:nvSpPr>
        <p:spPr/>
        <p:txBody>
          <a:bodyPr>
            <a:normAutofit fontScale="90000"/>
          </a:bodyPr>
          <a:lstStyle/>
          <a:p>
            <a:pPr algn="ctr"/>
            <a:r>
              <a:rPr lang="en-US" sz="3100" dirty="0" smtClean="0">
                <a:effectLst/>
                <a:latin typeface="Times New Roman" pitchFamily="18" charset="0"/>
                <a:cs typeface="Times New Roman" pitchFamily="18" charset="0"/>
              </a:rPr>
              <a:t/>
            </a:r>
            <a:br>
              <a:rPr lang="en-US" sz="3100" dirty="0" smtClean="0">
                <a:effectLst/>
                <a:latin typeface="Times New Roman" pitchFamily="18" charset="0"/>
                <a:cs typeface="Times New Roman" pitchFamily="18" charset="0"/>
              </a:rPr>
            </a:br>
            <a:r>
              <a:rPr lang="en-US" sz="3100" dirty="0">
                <a:effectLst/>
                <a:latin typeface="Times New Roman" pitchFamily="18" charset="0"/>
                <a:cs typeface="Times New Roman" pitchFamily="18" charset="0"/>
              </a:rPr>
              <a:t/>
            </a:r>
            <a:br>
              <a:rPr lang="en-US" sz="3100" dirty="0">
                <a:effectLst/>
                <a:latin typeface="Times New Roman" pitchFamily="18" charset="0"/>
                <a:cs typeface="Times New Roman" pitchFamily="18" charset="0"/>
              </a:rPr>
            </a:br>
            <a:r>
              <a:rPr lang="en-US" sz="3100" dirty="0" smtClean="0">
                <a:effectLst/>
                <a:latin typeface="Times New Roman" pitchFamily="18" charset="0"/>
                <a:cs typeface="Times New Roman" pitchFamily="18" charset="0"/>
              </a:rPr>
              <a:t/>
            </a:r>
            <a:br>
              <a:rPr lang="en-US" sz="3100" dirty="0" smtClean="0">
                <a:effectLst/>
                <a:latin typeface="Times New Roman" pitchFamily="18" charset="0"/>
                <a:cs typeface="Times New Roman" pitchFamily="18" charset="0"/>
              </a:rPr>
            </a:br>
            <a:r>
              <a:rPr lang="en-US" sz="3100" dirty="0">
                <a:effectLst/>
                <a:latin typeface="Times New Roman" pitchFamily="18" charset="0"/>
                <a:cs typeface="Times New Roman" pitchFamily="18" charset="0"/>
              </a:rPr>
              <a:t/>
            </a:r>
            <a:br>
              <a:rPr lang="en-US" sz="3100" dirty="0">
                <a:effectLst/>
                <a:latin typeface="Times New Roman" pitchFamily="18" charset="0"/>
                <a:cs typeface="Times New Roman" pitchFamily="18" charset="0"/>
              </a:rPr>
            </a:br>
            <a:r>
              <a:rPr lang="en-US" sz="3100" dirty="0" smtClean="0">
                <a:effectLst/>
                <a:latin typeface="Times New Roman" pitchFamily="18" charset="0"/>
                <a:cs typeface="Times New Roman" pitchFamily="18" charset="0"/>
              </a:rPr>
              <a:t/>
            </a:r>
            <a:br>
              <a:rPr lang="en-US" sz="3100" dirty="0" smtClean="0">
                <a:effectLst/>
                <a:latin typeface="Times New Roman" pitchFamily="18" charset="0"/>
                <a:cs typeface="Times New Roman" pitchFamily="18" charset="0"/>
              </a:rPr>
            </a:br>
            <a:r>
              <a:rPr lang="en-US" sz="3100" dirty="0">
                <a:effectLst/>
                <a:latin typeface="Times New Roman" pitchFamily="18" charset="0"/>
                <a:cs typeface="Times New Roman" pitchFamily="18" charset="0"/>
              </a:rPr>
              <a:t/>
            </a:r>
            <a:br>
              <a:rPr lang="en-US" sz="3100" dirty="0">
                <a:effectLst/>
                <a:latin typeface="Times New Roman" pitchFamily="18" charset="0"/>
                <a:cs typeface="Times New Roman" pitchFamily="18" charset="0"/>
              </a:rPr>
            </a:br>
            <a:r>
              <a:rPr lang="en-US" sz="3100" dirty="0" smtClean="0">
                <a:effectLst/>
                <a:latin typeface="Times New Roman" pitchFamily="18" charset="0"/>
                <a:cs typeface="Times New Roman" pitchFamily="18" charset="0"/>
              </a:rPr>
              <a:t>Software </a:t>
            </a:r>
            <a:r>
              <a:rPr lang="en-US" sz="3100" dirty="0">
                <a:effectLst/>
                <a:latin typeface="Times New Roman" pitchFamily="18" charset="0"/>
                <a:cs typeface="Times New Roman" pitchFamily="18" charset="0"/>
              </a:rPr>
              <a:t>Re-engineering</a:t>
            </a:r>
            <a:r>
              <a:rPr lang="en-US" dirty="0">
                <a:effectLst/>
              </a:rPr>
              <a:t/>
            </a:r>
            <a:br>
              <a:rPr lang="en-US" dirty="0">
                <a:effectLst/>
              </a:rPr>
            </a:br>
            <a:endParaRPr lang="en-US" dirty="0"/>
          </a:p>
        </p:txBody>
      </p:sp>
    </p:spTree>
    <p:extLst>
      <p:ext uri="{BB962C8B-B14F-4D97-AF65-F5344CB8AC3E}">
        <p14:creationId xmlns:p14="http://schemas.microsoft.com/office/powerpoint/2010/main" val="392762144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sz="1800" dirty="0">
                <a:latin typeface="Times New Roman" pitchFamily="18" charset="0"/>
                <a:cs typeface="Times New Roman" pitchFamily="18" charset="0"/>
              </a:rPr>
              <a:t>For example, initially Unix was developed in assembly language. </a:t>
            </a:r>
            <a:endParaRPr lang="en-US" sz="1800"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When </a:t>
            </a:r>
            <a:r>
              <a:rPr lang="en-US" sz="1800" dirty="0">
                <a:latin typeface="Times New Roman" pitchFamily="18" charset="0"/>
                <a:cs typeface="Times New Roman" pitchFamily="18" charset="0"/>
              </a:rPr>
              <a:t>language C came into existence, Unix was re-engineered in C, because working in assembly language was difficult</a:t>
            </a:r>
            <a:r>
              <a:rPr lang="en-US" sz="1800" dirty="0" smtClean="0">
                <a:latin typeface="Times New Roman" pitchFamily="18" charset="0"/>
                <a:cs typeface="Times New Roman" pitchFamily="18" charset="0"/>
              </a:rPr>
              <a:t>.</a:t>
            </a:r>
          </a:p>
          <a:p>
            <a:pPr algn="just"/>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Other than this, sometimes programmers notice that few parts of software need more maintenance than others and they also need re-engineering.</a:t>
            </a:r>
          </a:p>
          <a:p>
            <a:endParaRPr lang="en-US" dirty="0"/>
          </a:p>
        </p:txBody>
      </p:sp>
      <p:sp>
        <p:nvSpPr>
          <p:cNvPr id="3" name="Title 2"/>
          <p:cNvSpPr>
            <a:spLocks noGrp="1"/>
          </p:cNvSpPr>
          <p:nvPr>
            <p:ph type="title"/>
          </p:nvPr>
        </p:nvSpPr>
        <p:spPr/>
        <p:txBody>
          <a:bodyPr/>
          <a:lstStyle/>
          <a:p>
            <a:endParaRPr lang="en-US"/>
          </a:p>
        </p:txBody>
      </p:sp>
      <p:pic>
        <p:nvPicPr>
          <p:cNvPr id="4" name="Picture 3"/>
          <p:cNvPicPr/>
          <p:nvPr/>
        </p:nvPicPr>
        <p:blipFill>
          <a:blip r:embed="rId2"/>
          <a:stretch>
            <a:fillRect/>
          </a:stretch>
        </p:blipFill>
        <p:spPr>
          <a:xfrm>
            <a:off x="2971800" y="3733800"/>
            <a:ext cx="5334000" cy="2590800"/>
          </a:xfrm>
          <a:prstGeom prst="rect">
            <a:avLst/>
          </a:prstGeom>
        </p:spPr>
      </p:pic>
    </p:spTree>
    <p:extLst>
      <p:ext uri="{BB962C8B-B14F-4D97-AF65-F5344CB8AC3E}">
        <p14:creationId xmlns:p14="http://schemas.microsoft.com/office/powerpoint/2010/main" val="187687632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lgn="just">
              <a:buNone/>
            </a:pPr>
            <a:r>
              <a:rPr lang="en-US" sz="1800" b="1" dirty="0">
                <a:latin typeface="Times New Roman" pitchFamily="18" charset="0"/>
                <a:cs typeface="Times New Roman" pitchFamily="18" charset="0"/>
              </a:rPr>
              <a:t>Re-Engineering </a:t>
            </a:r>
            <a:r>
              <a:rPr lang="en-US" sz="1800" b="1" dirty="0" smtClean="0">
                <a:latin typeface="Times New Roman" pitchFamily="18" charset="0"/>
                <a:cs typeface="Times New Roman" pitchFamily="18" charset="0"/>
              </a:rPr>
              <a:t>Process</a:t>
            </a:r>
            <a:endParaRPr lang="en-US" sz="1800" b="1" dirty="0">
              <a:latin typeface="Times New Roman" pitchFamily="18" charset="0"/>
              <a:cs typeface="Times New Roman" pitchFamily="18" charset="0"/>
            </a:endParaRPr>
          </a:p>
          <a:p>
            <a:pPr lvl="0" algn="just"/>
            <a:r>
              <a:rPr lang="en-US" sz="1800" b="1" dirty="0">
                <a:latin typeface="Times New Roman" pitchFamily="18" charset="0"/>
                <a:cs typeface="Times New Roman" pitchFamily="18" charset="0"/>
              </a:rPr>
              <a:t>Decide</a:t>
            </a:r>
            <a:r>
              <a:rPr lang="en-US" sz="1800" dirty="0">
                <a:latin typeface="Times New Roman" pitchFamily="18" charset="0"/>
                <a:cs typeface="Times New Roman" pitchFamily="18" charset="0"/>
              </a:rPr>
              <a:t> what to re-engineer. Is it whole software or a part of it</a:t>
            </a:r>
            <a:r>
              <a:rPr lang="en-US" sz="1800" dirty="0" smtClean="0">
                <a:latin typeface="Times New Roman" pitchFamily="18" charset="0"/>
                <a:cs typeface="Times New Roman" pitchFamily="18" charset="0"/>
              </a:rPr>
              <a:t>?</a:t>
            </a:r>
          </a:p>
          <a:p>
            <a:pPr lvl="0" algn="just"/>
            <a:endParaRPr lang="en-US" sz="1800" dirty="0">
              <a:latin typeface="Times New Roman" pitchFamily="18" charset="0"/>
              <a:cs typeface="Times New Roman" pitchFamily="18" charset="0"/>
            </a:endParaRPr>
          </a:p>
          <a:p>
            <a:pPr lvl="0" algn="just"/>
            <a:r>
              <a:rPr lang="en-US" sz="1800" b="1" dirty="0">
                <a:latin typeface="Times New Roman" pitchFamily="18" charset="0"/>
                <a:cs typeface="Times New Roman" pitchFamily="18" charset="0"/>
              </a:rPr>
              <a:t>Perform</a:t>
            </a:r>
            <a:r>
              <a:rPr lang="en-US" sz="1800" dirty="0">
                <a:latin typeface="Times New Roman" pitchFamily="18" charset="0"/>
                <a:cs typeface="Times New Roman" pitchFamily="18" charset="0"/>
              </a:rPr>
              <a:t> Reverse Engineering, in order to obtain specifications of existing software</a:t>
            </a:r>
            <a:r>
              <a:rPr lang="en-US" sz="1800" dirty="0" smtClean="0">
                <a:latin typeface="Times New Roman" pitchFamily="18" charset="0"/>
                <a:cs typeface="Times New Roman" pitchFamily="18" charset="0"/>
              </a:rPr>
              <a:t>.</a:t>
            </a:r>
          </a:p>
          <a:p>
            <a:pPr lvl="0" algn="just"/>
            <a:endParaRPr lang="en-US" sz="1800" dirty="0">
              <a:latin typeface="Times New Roman" pitchFamily="18" charset="0"/>
              <a:cs typeface="Times New Roman" pitchFamily="18" charset="0"/>
            </a:endParaRPr>
          </a:p>
          <a:p>
            <a:pPr lvl="0" algn="just"/>
            <a:r>
              <a:rPr lang="en-US" sz="1800" b="1" dirty="0">
                <a:latin typeface="Times New Roman" pitchFamily="18" charset="0"/>
                <a:cs typeface="Times New Roman" pitchFamily="18" charset="0"/>
              </a:rPr>
              <a:t>Restructure Program</a:t>
            </a:r>
            <a:r>
              <a:rPr lang="en-US" sz="1800" dirty="0">
                <a:latin typeface="Times New Roman" pitchFamily="18" charset="0"/>
                <a:cs typeface="Times New Roman" pitchFamily="18" charset="0"/>
              </a:rPr>
              <a:t> if required. For example, changing function-oriented programs into object-oriented programs</a:t>
            </a:r>
            <a:r>
              <a:rPr lang="en-US" sz="1800" dirty="0" smtClean="0">
                <a:latin typeface="Times New Roman" pitchFamily="18" charset="0"/>
                <a:cs typeface="Times New Roman" pitchFamily="18" charset="0"/>
              </a:rPr>
              <a:t>.</a:t>
            </a:r>
          </a:p>
          <a:p>
            <a:pPr lvl="0" algn="just"/>
            <a:endParaRPr lang="en-US" sz="1800" dirty="0">
              <a:latin typeface="Times New Roman" pitchFamily="18" charset="0"/>
              <a:cs typeface="Times New Roman" pitchFamily="18" charset="0"/>
            </a:endParaRPr>
          </a:p>
          <a:p>
            <a:pPr lvl="0" algn="just"/>
            <a:r>
              <a:rPr lang="en-US" sz="1800" b="1" dirty="0">
                <a:latin typeface="Times New Roman" pitchFamily="18" charset="0"/>
                <a:cs typeface="Times New Roman" pitchFamily="18" charset="0"/>
              </a:rPr>
              <a:t>Re-structure data</a:t>
            </a:r>
            <a:r>
              <a:rPr lang="en-US" sz="1800" dirty="0">
                <a:latin typeface="Times New Roman" pitchFamily="18" charset="0"/>
                <a:cs typeface="Times New Roman" pitchFamily="18" charset="0"/>
              </a:rPr>
              <a:t> as required</a:t>
            </a:r>
            <a:r>
              <a:rPr lang="en-US" sz="1800" dirty="0" smtClean="0">
                <a:latin typeface="Times New Roman" pitchFamily="18" charset="0"/>
                <a:cs typeface="Times New Roman" pitchFamily="18" charset="0"/>
              </a:rPr>
              <a:t>.</a:t>
            </a:r>
          </a:p>
          <a:p>
            <a:pPr lvl="0" algn="just"/>
            <a:endParaRPr lang="en-US" sz="1800" dirty="0">
              <a:latin typeface="Times New Roman" pitchFamily="18" charset="0"/>
              <a:cs typeface="Times New Roman" pitchFamily="18" charset="0"/>
            </a:endParaRPr>
          </a:p>
          <a:p>
            <a:pPr lvl="0" algn="just"/>
            <a:r>
              <a:rPr lang="en-US" sz="1800" b="1" dirty="0">
                <a:latin typeface="Times New Roman" pitchFamily="18" charset="0"/>
                <a:cs typeface="Times New Roman" pitchFamily="18" charset="0"/>
              </a:rPr>
              <a:t>Apply Forward engineering</a:t>
            </a:r>
            <a:r>
              <a:rPr lang="en-US" sz="1800" dirty="0">
                <a:latin typeface="Times New Roman" pitchFamily="18" charset="0"/>
                <a:cs typeface="Times New Roman" pitchFamily="18" charset="0"/>
              </a:rPr>
              <a:t> concepts in order to get re-engineered software.</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33535846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gn="just"/>
            <a:endParaRPr lang="en-US" sz="1800" dirty="0" smtClean="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It </a:t>
            </a:r>
            <a:r>
              <a:rPr lang="en-US" sz="1800" dirty="0">
                <a:latin typeface="Times New Roman" pitchFamily="18" charset="0"/>
                <a:cs typeface="Times New Roman" pitchFamily="18" charset="0"/>
              </a:rPr>
              <a:t>is a process to achieve system specification by thoroughly analyzing, understanding the existing system. </a:t>
            </a:r>
            <a:endParaRPr lang="en-US" sz="1800"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This </a:t>
            </a:r>
            <a:r>
              <a:rPr lang="en-US" sz="1800" dirty="0">
                <a:latin typeface="Times New Roman" pitchFamily="18" charset="0"/>
                <a:cs typeface="Times New Roman" pitchFamily="18" charset="0"/>
              </a:rPr>
              <a:t>process can be seen as reverse SDLC model, i.e. we try to get higher abstraction level by analyzing lower abstraction levels</a:t>
            </a:r>
            <a:r>
              <a:rPr lang="en-US" sz="1800" dirty="0" smtClean="0">
                <a:latin typeface="Times New Roman" pitchFamily="18" charset="0"/>
                <a:cs typeface="Times New Roman" pitchFamily="18" charset="0"/>
              </a:rPr>
              <a:t>.</a:t>
            </a:r>
          </a:p>
          <a:p>
            <a:pPr algn="just"/>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An existing system is previously implemented design, about which we know nothing</a:t>
            </a:r>
            <a:r>
              <a:rPr lang="en-US" sz="1800" dirty="0" smtClean="0">
                <a:latin typeface="Times New Roman" pitchFamily="18" charset="0"/>
                <a:cs typeface="Times New Roman" pitchFamily="18" charset="0"/>
              </a:rPr>
              <a:t>.</a:t>
            </a: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Designers then do reverse engineering by looking at the code and try to get the design</a:t>
            </a:r>
            <a:r>
              <a:rPr lang="en-US" sz="1800" dirty="0" smtClean="0">
                <a:latin typeface="Times New Roman" pitchFamily="18" charset="0"/>
                <a:cs typeface="Times New Roman" pitchFamily="18" charset="0"/>
              </a:rPr>
              <a:t>.</a:t>
            </a: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With design in hand, they try to conclude the specifications. Thus, going in reverse from code to system specification.</a:t>
            </a:r>
          </a:p>
          <a:p>
            <a:endParaRPr lang="en-US" dirty="0"/>
          </a:p>
        </p:txBody>
      </p:sp>
      <p:sp>
        <p:nvSpPr>
          <p:cNvPr id="3" name="Title 2"/>
          <p:cNvSpPr>
            <a:spLocks noGrp="1"/>
          </p:cNvSpPr>
          <p:nvPr>
            <p:ph type="title"/>
          </p:nvPr>
        </p:nvSpPr>
        <p:spPr/>
        <p:txBody>
          <a:bodyPr>
            <a:normAutofit fontScale="90000"/>
          </a:bodyPr>
          <a:lstStyle/>
          <a:p>
            <a:pPr algn="ctr"/>
            <a:r>
              <a:rPr lang="en-US" sz="3100" dirty="0" smtClean="0">
                <a:effectLst/>
                <a:latin typeface="Times New Roman" pitchFamily="18" charset="0"/>
                <a:cs typeface="Times New Roman" pitchFamily="18" charset="0"/>
              </a:rPr>
              <a:t/>
            </a:r>
            <a:br>
              <a:rPr lang="en-US" sz="3100" dirty="0" smtClean="0">
                <a:effectLst/>
                <a:latin typeface="Times New Roman" pitchFamily="18" charset="0"/>
                <a:cs typeface="Times New Roman" pitchFamily="18" charset="0"/>
              </a:rPr>
            </a:br>
            <a:r>
              <a:rPr lang="en-US" sz="3100" dirty="0">
                <a:effectLst/>
                <a:latin typeface="Times New Roman" pitchFamily="18" charset="0"/>
                <a:cs typeface="Times New Roman" pitchFamily="18" charset="0"/>
              </a:rPr>
              <a:t/>
            </a:r>
            <a:br>
              <a:rPr lang="en-US" sz="3100" dirty="0">
                <a:effectLst/>
                <a:latin typeface="Times New Roman" pitchFamily="18" charset="0"/>
                <a:cs typeface="Times New Roman" pitchFamily="18" charset="0"/>
              </a:rPr>
            </a:br>
            <a:r>
              <a:rPr lang="en-US" sz="3100" dirty="0" smtClean="0">
                <a:effectLst/>
                <a:latin typeface="Times New Roman" pitchFamily="18" charset="0"/>
                <a:cs typeface="Times New Roman" pitchFamily="18" charset="0"/>
              </a:rPr>
              <a:t/>
            </a:r>
            <a:br>
              <a:rPr lang="en-US" sz="3100" dirty="0" smtClean="0">
                <a:effectLst/>
                <a:latin typeface="Times New Roman" pitchFamily="18" charset="0"/>
                <a:cs typeface="Times New Roman" pitchFamily="18" charset="0"/>
              </a:rPr>
            </a:br>
            <a:r>
              <a:rPr lang="en-US" sz="3100" dirty="0">
                <a:effectLst/>
                <a:latin typeface="Times New Roman" pitchFamily="18" charset="0"/>
                <a:cs typeface="Times New Roman" pitchFamily="18" charset="0"/>
              </a:rPr>
              <a:t/>
            </a:r>
            <a:br>
              <a:rPr lang="en-US" sz="3100" dirty="0">
                <a:effectLst/>
                <a:latin typeface="Times New Roman" pitchFamily="18" charset="0"/>
                <a:cs typeface="Times New Roman" pitchFamily="18" charset="0"/>
              </a:rPr>
            </a:br>
            <a:r>
              <a:rPr lang="en-US" sz="3100" dirty="0" smtClean="0">
                <a:effectLst/>
                <a:latin typeface="Times New Roman" pitchFamily="18" charset="0"/>
                <a:cs typeface="Times New Roman" pitchFamily="18" charset="0"/>
              </a:rPr>
              <a:t/>
            </a:r>
            <a:br>
              <a:rPr lang="en-US" sz="3100" dirty="0" smtClean="0">
                <a:effectLst/>
                <a:latin typeface="Times New Roman" pitchFamily="18" charset="0"/>
                <a:cs typeface="Times New Roman" pitchFamily="18" charset="0"/>
              </a:rPr>
            </a:br>
            <a:r>
              <a:rPr lang="en-US" sz="3100" dirty="0" smtClean="0">
                <a:effectLst/>
                <a:latin typeface="Times New Roman" pitchFamily="18" charset="0"/>
                <a:cs typeface="Times New Roman" pitchFamily="18" charset="0"/>
              </a:rPr>
              <a:t>Reverse </a:t>
            </a:r>
            <a:r>
              <a:rPr lang="en-US" sz="3100" dirty="0">
                <a:effectLst/>
                <a:latin typeface="Times New Roman" pitchFamily="18" charset="0"/>
                <a:cs typeface="Times New Roman" pitchFamily="18" charset="0"/>
              </a:rPr>
              <a:t>Engineering:</a:t>
            </a:r>
            <a:r>
              <a:rPr lang="en-US" dirty="0">
                <a:effectLst/>
              </a:rPr>
              <a:t/>
            </a:r>
            <a:br>
              <a:rPr lang="en-US" dirty="0">
                <a:effectLst/>
              </a:rPr>
            </a:br>
            <a:endParaRPr lang="en-US" dirty="0"/>
          </a:p>
        </p:txBody>
      </p:sp>
      <p:pic>
        <p:nvPicPr>
          <p:cNvPr id="4" name="Picture 3" descr="Reverse Engineering"/>
          <p:cNvPicPr/>
          <p:nvPr/>
        </p:nvPicPr>
        <p:blipFill>
          <a:blip r:embed="rId2">
            <a:extLst>
              <a:ext uri="{28A0092B-C50C-407E-A947-70E740481C1C}">
                <a14:useLocalDpi xmlns:a14="http://schemas.microsoft.com/office/drawing/2010/main" val="0"/>
              </a:ext>
            </a:extLst>
          </a:blip>
          <a:srcRect/>
          <a:stretch>
            <a:fillRect/>
          </a:stretch>
        </p:blipFill>
        <p:spPr bwMode="auto">
          <a:xfrm>
            <a:off x="4191000" y="5562600"/>
            <a:ext cx="4518660" cy="871855"/>
          </a:xfrm>
          <a:prstGeom prst="rect">
            <a:avLst/>
          </a:prstGeom>
          <a:noFill/>
          <a:ln>
            <a:noFill/>
          </a:ln>
        </p:spPr>
      </p:pic>
    </p:spTree>
    <p:extLst>
      <p:ext uri="{BB962C8B-B14F-4D97-AF65-F5344CB8AC3E}">
        <p14:creationId xmlns:p14="http://schemas.microsoft.com/office/powerpoint/2010/main" val="124194694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pPr algn="just"/>
            <a:endParaRPr lang="en-US" sz="1900" dirty="0" smtClean="0">
              <a:latin typeface="Times New Roman" pitchFamily="18" charset="0"/>
              <a:cs typeface="Times New Roman" pitchFamily="18" charset="0"/>
            </a:endParaRPr>
          </a:p>
          <a:p>
            <a:pPr algn="just"/>
            <a:endParaRPr lang="en-US" sz="1900" dirty="0">
              <a:latin typeface="Times New Roman" pitchFamily="18" charset="0"/>
              <a:cs typeface="Times New Roman" pitchFamily="18" charset="0"/>
            </a:endParaRPr>
          </a:p>
          <a:p>
            <a:pPr algn="just"/>
            <a:r>
              <a:rPr lang="en-US" sz="1900" dirty="0" smtClean="0">
                <a:latin typeface="Times New Roman" pitchFamily="18" charset="0"/>
                <a:cs typeface="Times New Roman" pitchFamily="18" charset="0"/>
              </a:rPr>
              <a:t>It </a:t>
            </a:r>
            <a:r>
              <a:rPr lang="en-US" sz="1900" dirty="0">
                <a:latin typeface="Times New Roman" pitchFamily="18" charset="0"/>
                <a:cs typeface="Times New Roman" pitchFamily="18" charset="0"/>
              </a:rPr>
              <a:t>is a process to re-structure and re-construct the existing software. </a:t>
            </a:r>
            <a:endParaRPr lang="en-US" sz="1900" dirty="0" smtClean="0">
              <a:latin typeface="Times New Roman" pitchFamily="18" charset="0"/>
              <a:cs typeface="Times New Roman" pitchFamily="18" charset="0"/>
            </a:endParaRPr>
          </a:p>
          <a:p>
            <a:pPr algn="just"/>
            <a:endParaRPr lang="en-US" sz="1900" dirty="0">
              <a:latin typeface="Times New Roman" pitchFamily="18" charset="0"/>
              <a:cs typeface="Times New Roman" pitchFamily="18" charset="0"/>
            </a:endParaRPr>
          </a:p>
          <a:p>
            <a:pPr algn="just"/>
            <a:r>
              <a:rPr lang="en-US" sz="1900" dirty="0" smtClean="0">
                <a:latin typeface="Times New Roman" pitchFamily="18" charset="0"/>
                <a:cs typeface="Times New Roman" pitchFamily="18" charset="0"/>
              </a:rPr>
              <a:t>It </a:t>
            </a:r>
            <a:r>
              <a:rPr lang="en-US" sz="1900" dirty="0">
                <a:latin typeface="Times New Roman" pitchFamily="18" charset="0"/>
                <a:cs typeface="Times New Roman" pitchFamily="18" charset="0"/>
              </a:rPr>
              <a:t>is all about re-arranging the source code, either in same programming language or from one programming language to a different one. </a:t>
            </a:r>
            <a:endParaRPr lang="en-US" sz="1900" dirty="0" smtClean="0">
              <a:latin typeface="Times New Roman" pitchFamily="18" charset="0"/>
              <a:cs typeface="Times New Roman" pitchFamily="18" charset="0"/>
            </a:endParaRPr>
          </a:p>
          <a:p>
            <a:pPr algn="just"/>
            <a:endParaRPr lang="en-US" sz="1900" dirty="0">
              <a:latin typeface="Times New Roman" pitchFamily="18" charset="0"/>
              <a:cs typeface="Times New Roman" pitchFamily="18" charset="0"/>
            </a:endParaRPr>
          </a:p>
          <a:p>
            <a:pPr algn="just"/>
            <a:r>
              <a:rPr lang="en-US" sz="1900" dirty="0" smtClean="0">
                <a:latin typeface="Times New Roman" pitchFamily="18" charset="0"/>
                <a:cs typeface="Times New Roman" pitchFamily="18" charset="0"/>
              </a:rPr>
              <a:t>Restructuring </a:t>
            </a:r>
            <a:r>
              <a:rPr lang="en-US" sz="1900" dirty="0">
                <a:latin typeface="Times New Roman" pitchFamily="18" charset="0"/>
                <a:cs typeface="Times New Roman" pitchFamily="18" charset="0"/>
              </a:rPr>
              <a:t>can have either source code-restructuring and data-restructuring or both</a:t>
            </a:r>
            <a:r>
              <a:rPr lang="en-US" sz="1900" dirty="0" smtClean="0">
                <a:latin typeface="Times New Roman" pitchFamily="18" charset="0"/>
                <a:cs typeface="Times New Roman" pitchFamily="18" charset="0"/>
              </a:rPr>
              <a:t>.</a:t>
            </a:r>
          </a:p>
          <a:p>
            <a:pPr algn="just"/>
            <a:endParaRPr lang="en-US" sz="1900" dirty="0">
              <a:latin typeface="Times New Roman" pitchFamily="18" charset="0"/>
              <a:cs typeface="Times New Roman" pitchFamily="18" charset="0"/>
            </a:endParaRPr>
          </a:p>
          <a:p>
            <a:pPr algn="just"/>
            <a:r>
              <a:rPr lang="en-US" sz="1900" dirty="0">
                <a:latin typeface="Times New Roman" pitchFamily="18" charset="0"/>
                <a:cs typeface="Times New Roman" pitchFamily="18" charset="0"/>
              </a:rPr>
              <a:t>Re-structuring does not impact the functionality of the software but enhance reliability and maintainability</a:t>
            </a:r>
            <a:r>
              <a:rPr lang="en-US" sz="1900" dirty="0" smtClean="0">
                <a:latin typeface="Times New Roman" pitchFamily="18" charset="0"/>
                <a:cs typeface="Times New Roman" pitchFamily="18" charset="0"/>
              </a:rPr>
              <a:t>.</a:t>
            </a:r>
          </a:p>
          <a:p>
            <a:pPr algn="just"/>
            <a:endParaRPr lang="en-US" sz="1900" dirty="0">
              <a:latin typeface="Times New Roman" pitchFamily="18" charset="0"/>
              <a:cs typeface="Times New Roman" pitchFamily="18" charset="0"/>
            </a:endParaRPr>
          </a:p>
          <a:p>
            <a:pPr algn="just"/>
            <a:r>
              <a:rPr lang="en-US" sz="1900" dirty="0" smtClean="0">
                <a:latin typeface="Times New Roman" pitchFamily="18" charset="0"/>
                <a:cs typeface="Times New Roman" pitchFamily="18" charset="0"/>
              </a:rPr>
              <a:t> </a:t>
            </a:r>
            <a:r>
              <a:rPr lang="en-US" sz="1900" dirty="0">
                <a:latin typeface="Times New Roman" pitchFamily="18" charset="0"/>
                <a:cs typeface="Times New Roman" pitchFamily="18" charset="0"/>
              </a:rPr>
              <a:t>Program components, which cause errors very frequently can be changed, or updated with re-structuring</a:t>
            </a:r>
            <a:r>
              <a:rPr lang="en-US" sz="1900" dirty="0" smtClean="0">
                <a:latin typeface="Times New Roman" pitchFamily="18" charset="0"/>
                <a:cs typeface="Times New Roman" pitchFamily="18" charset="0"/>
              </a:rPr>
              <a:t>.</a:t>
            </a:r>
          </a:p>
          <a:p>
            <a:pPr marL="109728" indent="0" algn="just">
              <a:buNone/>
            </a:pPr>
            <a:endParaRPr lang="en-US" sz="1900" dirty="0">
              <a:latin typeface="Times New Roman" pitchFamily="18" charset="0"/>
              <a:cs typeface="Times New Roman" pitchFamily="18" charset="0"/>
            </a:endParaRPr>
          </a:p>
          <a:p>
            <a:pPr algn="just"/>
            <a:r>
              <a:rPr lang="en-US" sz="1900" dirty="0">
                <a:latin typeface="Times New Roman" pitchFamily="18" charset="0"/>
                <a:cs typeface="Times New Roman" pitchFamily="18" charset="0"/>
              </a:rPr>
              <a:t>The dependability of software on obsolete hardware platform can be removed via re-structuring.</a:t>
            </a:r>
          </a:p>
          <a:p>
            <a:endParaRPr lang="en-US" dirty="0"/>
          </a:p>
        </p:txBody>
      </p:sp>
      <p:sp>
        <p:nvSpPr>
          <p:cNvPr id="3" name="Title 2"/>
          <p:cNvSpPr>
            <a:spLocks noGrp="1"/>
          </p:cNvSpPr>
          <p:nvPr>
            <p:ph type="title"/>
          </p:nvPr>
        </p:nvSpPr>
        <p:spPr/>
        <p:txBody>
          <a:bodyPr>
            <a:normAutofit fontScale="90000"/>
          </a:bodyPr>
          <a:lstStyle/>
          <a:p>
            <a:pPr algn="ctr"/>
            <a:r>
              <a:rPr lang="en-US" sz="3100" dirty="0" smtClean="0">
                <a:effectLst/>
                <a:latin typeface="Times New Roman" pitchFamily="18" charset="0"/>
                <a:cs typeface="Times New Roman" pitchFamily="18" charset="0"/>
              </a:rPr>
              <a:t/>
            </a:r>
            <a:br>
              <a:rPr lang="en-US" sz="3100" dirty="0" smtClean="0">
                <a:effectLst/>
                <a:latin typeface="Times New Roman" pitchFamily="18" charset="0"/>
                <a:cs typeface="Times New Roman" pitchFamily="18" charset="0"/>
              </a:rPr>
            </a:br>
            <a:r>
              <a:rPr lang="en-US" sz="3100" dirty="0">
                <a:effectLst/>
                <a:latin typeface="Times New Roman" pitchFamily="18" charset="0"/>
                <a:cs typeface="Times New Roman" pitchFamily="18" charset="0"/>
              </a:rPr>
              <a:t/>
            </a:r>
            <a:br>
              <a:rPr lang="en-US" sz="3100" dirty="0">
                <a:effectLst/>
                <a:latin typeface="Times New Roman" pitchFamily="18" charset="0"/>
                <a:cs typeface="Times New Roman" pitchFamily="18" charset="0"/>
              </a:rPr>
            </a:br>
            <a:r>
              <a:rPr lang="en-US" sz="3100" dirty="0" smtClean="0">
                <a:effectLst/>
                <a:latin typeface="Times New Roman" pitchFamily="18" charset="0"/>
                <a:cs typeface="Times New Roman" pitchFamily="18" charset="0"/>
              </a:rPr>
              <a:t/>
            </a:r>
            <a:br>
              <a:rPr lang="en-US" sz="3100" dirty="0" smtClean="0">
                <a:effectLst/>
                <a:latin typeface="Times New Roman" pitchFamily="18" charset="0"/>
                <a:cs typeface="Times New Roman" pitchFamily="18" charset="0"/>
              </a:rPr>
            </a:br>
            <a:r>
              <a:rPr lang="en-US" sz="3100" dirty="0">
                <a:effectLst/>
                <a:latin typeface="Times New Roman" pitchFamily="18" charset="0"/>
                <a:cs typeface="Times New Roman" pitchFamily="18" charset="0"/>
              </a:rPr>
              <a:t/>
            </a:r>
            <a:br>
              <a:rPr lang="en-US" sz="3100" dirty="0">
                <a:effectLst/>
                <a:latin typeface="Times New Roman" pitchFamily="18" charset="0"/>
                <a:cs typeface="Times New Roman" pitchFamily="18" charset="0"/>
              </a:rPr>
            </a:br>
            <a:r>
              <a:rPr lang="en-US" sz="3100" dirty="0" smtClean="0">
                <a:effectLst/>
                <a:latin typeface="Times New Roman" pitchFamily="18" charset="0"/>
                <a:cs typeface="Times New Roman" pitchFamily="18" charset="0"/>
              </a:rPr>
              <a:t/>
            </a:r>
            <a:br>
              <a:rPr lang="en-US" sz="3100" dirty="0" smtClean="0">
                <a:effectLst/>
                <a:latin typeface="Times New Roman" pitchFamily="18" charset="0"/>
                <a:cs typeface="Times New Roman" pitchFamily="18" charset="0"/>
              </a:rPr>
            </a:br>
            <a:r>
              <a:rPr lang="en-US" sz="3100" dirty="0" smtClean="0">
                <a:effectLst/>
                <a:latin typeface="Times New Roman" pitchFamily="18" charset="0"/>
                <a:cs typeface="Times New Roman" pitchFamily="18" charset="0"/>
              </a:rPr>
              <a:t>Restructuring</a:t>
            </a:r>
            <a:r>
              <a:rPr lang="en-US" sz="3100" dirty="0">
                <a:effectLst/>
                <a:latin typeface="Times New Roman" pitchFamily="18" charset="0"/>
                <a:cs typeface="Times New Roman" pitchFamily="18" charset="0"/>
              </a:rPr>
              <a:t>:</a:t>
            </a:r>
            <a:r>
              <a:rPr lang="en-US" dirty="0">
                <a:effectLst/>
              </a:rPr>
              <a:t/>
            </a:r>
            <a:br>
              <a:rPr lang="en-US" dirty="0">
                <a:effectLst/>
              </a:rPr>
            </a:br>
            <a:endParaRPr lang="en-US" dirty="0"/>
          </a:p>
        </p:txBody>
      </p:sp>
    </p:spTree>
    <p:extLst>
      <p:ext uri="{BB962C8B-B14F-4D97-AF65-F5344CB8AC3E}">
        <p14:creationId xmlns:p14="http://schemas.microsoft.com/office/powerpoint/2010/main" val="189026877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endParaRPr lang="en-US" sz="1800"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Forward </a:t>
            </a:r>
            <a:r>
              <a:rPr lang="en-US" sz="1800" dirty="0">
                <a:latin typeface="Times New Roman" pitchFamily="18" charset="0"/>
                <a:cs typeface="Times New Roman" pitchFamily="18" charset="0"/>
              </a:rPr>
              <a:t>engineering is a process of obtaining desired software from the specifications in hand which were brought down by means of reverse engineering</a:t>
            </a:r>
            <a:r>
              <a:rPr lang="en-US" sz="1800" dirty="0" smtClean="0">
                <a:latin typeface="Times New Roman" pitchFamily="18" charset="0"/>
                <a:cs typeface="Times New Roman" pitchFamily="18" charset="0"/>
              </a:rPr>
              <a:t>.</a:t>
            </a: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It assumes that there was some software engineering already done in the past</a:t>
            </a:r>
            <a:r>
              <a:rPr lang="en-US" sz="1800" dirty="0" smtClean="0">
                <a:latin typeface="Times New Roman" pitchFamily="18" charset="0"/>
                <a:cs typeface="Times New Roman" pitchFamily="18" charset="0"/>
              </a:rPr>
              <a:t>.</a:t>
            </a:r>
          </a:p>
          <a:p>
            <a:pPr algn="just"/>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Forward engineering is same as software engineering process with only one difference – it is carried out always after reverse engineering.</a:t>
            </a:r>
          </a:p>
          <a:p>
            <a:endParaRPr lang="en-US" dirty="0"/>
          </a:p>
        </p:txBody>
      </p:sp>
      <p:sp>
        <p:nvSpPr>
          <p:cNvPr id="3" name="Title 2"/>
          <p:cNvSpPr>
            <a:spLocks noGrp="1"/>
          </p:cNvSpPr>
          <p:nvPr>
            <p:ph type="title"/>
          </p:nvPr>
        </p:nvSpPr>
        <p:spPr/>
        <p:txBody>
          <a:bodyPr>
            <a:normAutofit fontScale="90000"/>
          </a:bodyPr>
          <a:lstStyle/>
          <a:p>
            <a:pPr algn="ctr"/>
            <a:r>
              <a:rPr lang="en-US" sz="2800" dirty="0" smtClean="0">
                <a:effectLst/>
                <a:latin typeface="Times New Roman" pitchFamily="18" charset="0"/>
                <a:cs typeface="Times New Roman" pitchFamily="18" charset="0"/>
              </a:rPr>
              <a:t/>
            </a:r>
            <a:br>
              <a:rPr lang="en-US" sz="2800" dirty="0" smtClean="0">
                <a:effectLst/>
                <a:latin typeface="Times New Roman" pitchFamily="18" charset="0"/>
                <a:cs typeface="Times New Roman" pitchFamily="18" charset="0"/>
              </a:rPr>
            </a:br>
            <a:r>
              <a:rPr lang="en-US" sz="2800" dirty="0">
                <a:effectLst/>
                <a:latin typeface="Times New Roman" pitchFamily="18" charset="0"/>
                <a:cs typeface="Times New Roman" pitchFamily="18" charset="0"/>
              </a:rPr>
              <a:t/>
            </a:r>
            <a:br>
              <a:rPr lang="en-US" sz="2800" dirty="0">
                <a:effectLst/>
                <a:latin typeface="Times New Roman" pitchFamily="18" charset="0"/>
                <a:cs typeface="Times New Roman" pitchFamily="18" charset="0"/>
              </a:rPr>
            </a:br>
            <a:r>
              <a:rPr lang="en-US" sz="2800" dirty="0" smtClean="0">
                <a:effectLst/>
                <a:latin typeface="Times New Roman" pitchFamily="18" charset="0"/>
                <a:cs typeface="Times New Roman" pitchFamily="18" charset="0"/>
              </a:rPr>
              <a:t/>
            </a:r>
            <a:br>
              <a:rPr lang="en-US" sz="2800" dirty="0" smtClean="0">
                <a:effectLst/>
                <a:latin typeface="Times New Roman" pitchFamily="18" charset="0"/>
                <a:cs typeface="Times New Roman" pitchFamily="18" charset="0"/>
              </a:rPr>
            </a:br>
            <a:r>
              <a:rPr lang="en-US" sz="2800" dirty="0">
                <a:effectLst/>
                <a:latin typeface="Times New Roman" pitchFamily="18" charset="0"/>
                <a:cs typeface="Times New Roman" pitchFamily="18" charset="0"/>
              </a:rPr>
              <a:t/>
            </a:r>
            <a:br>
              <a:rPr lang="en-US" sz="2800" dirty="0">
                <a:effectLst/>
                <a:latin typeface="Times New Roman" pitchFamily="18" charset="0"/>
                <a:cs typeface="Times New Roman" pitchFamily="18" charset="0"/>
              </a:rPr>
            </a:br>
            <a:r>
              <a:rPr lang="en-US" sz="2800" dirty="0" smtClean="0">
                <a:effectLst/>
                <a:latin typeface="Times New Roman" pitchFamily="18" charset="0"/>
                <a:cs typeface="Times New Roman" pitchFamily="18" charset="0"/>
              </a:rPr>
              <a:t/>
            </a:r>
            <a:br>
              <a:rPr lang="en-US" sz="2800" dirty="0" smtClean="0">
                <a:effectLst/>
                <a:latin typeface="Times New Roman" pitchFamily="18" charset="0"/>
                <a:cs typeface="Times New Roman" pitchFamily="18" charset="0"/>
              </a:rPr>
            </a:br>
            <a:r>
              <a:rPr lang="en-US" sz="2800" dirty="0" smtClean="0">
                <a:effectLst/>
                <a:latin typeface="Times New Roman" pitchFamily="18" charset="0"/>
                <a:cs typeface="Times New Roman" pitchFamily="18" charset="0"/>
              </a:rPr>
              <a:t>Forward </a:t>
            </a:r>
            <a:r>
              <a:rPr lang="en-US" sz="2800" dirty="0">
                <a:effectLst/>
                <a:latin typeface="Times New Roman" pitchFamily="18" charset="0"/>
                <a:cs typeface="Times New Roman" pitchFamily="18" charset="0"/>
              </a:rPr>
              <a:t>Engineering</a:t>
            </a:r>
            <a:br>
              <a:rPr lang="en-US" sz="2800" dirty="0">
                <a:effectLst/>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pic>
        <p:nvPicPr>
          <p:cNvPr id="4" name="Picture 3" descr="Forward Engineering"/>
          <p:cNvPicPr/>
          <p:nvPr/>
        </p:nvPicPr>
        <p:blipFill>
          <a:blip r:embed="rId2">
            <a:extLst>
              <a:ext uri="{28A0092B-C50C-407E-A947-70E740481C1C}">
                <a14:useLocalDpi xmlns:a14="http://schemas.microsoft.com/office/drawing/2010/main" val="0"/>
              </a:ext>
            </a:extLst>
          </a:blip>
          <a:srcRect/>
          <a:stretch>
            <a:fillRect/>
          </a:stretch>
        </p:blipFill>
        <p:spPr bwMode="auto">
          <a:xfrm>
            <a:off x="1295400" y="4419600"/>
            <a:ext cx="6781800" cy="1219200"/>
          </a:xfrm>
          <a:prstGeom prst="rect">
            <a:avLst/>
          </a:prstGeom>
          <a:noFill/>
          <a:ln>
            <a:noFill/>
          </a:ln>
        </p:spPr>
      </p:pic>
    </p:spTree>
    <p:extLst>
      <p:ext uri="{BB962C8B-B14F-4D97-AF65-F5344CB8AC3E}">
        <p14:creationId xmlns:p14="http://schemas.microsoft.com/office/powerpoint/2010/main" val="70659094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lgn="just">
              <a:buNone/>
            </a:pPr>
            <a:r>
              <a:rPr lang="en-US" sz="1800" b="1" dirty="0">
                <a:latin typeface="Times New Roman" pitchFamily="18" charset="0"/>
                <a:cs typeface="Times New Roman" pitchFamily="18" charset="0"/>
              </a:rPr>
              <a:t>Component reusability</a:t>
            </a:r>
          </a:p>
          <a:p>
            <a:pPr algn="just"/>
            <a:r>
              <a:rPr lang="en-US" sz="1800" dirty="0">
                <a:latin typeface="Times New Roman" pitchFamily="18" charset="0"/>
                <a:cs typeface="Times New Roman" pitchFamily="18" charset="0"/>
              </a:rPr>
              <a:t>A component is a part of software program code, which executes an independent task in the system. It can be a small module or sub-system itself</a:t>
            </a:r>
            <a:r>
              <a:rPr lang="en-US" sz="1800" dirty="0" smtClean="0">
                <a:latin typeface="Times New Roman" pitchFamily="18" charset="0"/>
                <a:cs typeface="Times New Roman" pitchFamily="18" charset="0"/>
              </a:rPr>
              <a:t>.</a:t>
            </a:r>
          </a:p>
          <a:p>
            <a:pPr algn="just"/>
            <a:endParaRPr lang="en-US" sz="1800" dirty="0">
              <a:latin typeface="Times New Roman" pitchFamily="18" charset="0"/>
              <a:cs typeface="Times New Roman" pitchFamily="18" charset="0"/>
            </a:endParaRPr>
          </a:p>
          <a:p>
            <a:pPr marL="109728" indent="0" algn="just">
              <a:buNone/>
            </a:pPr>
            <a:r>
              <a:rPr lang="en-US" sz="1900" b="1" dirty="0">
                <a:latin typeface="Times New Roman" pitchFamily="18" charset="0"/>
                <a:cs typeface="Times New Roman" pitchFamily="18" charset="0"/>
              </a:rPr>
              <a:t>Example:</a:t>
            </a:r>
          </a:p>
          <a:p>
            <a:pPr algn="just"/>
            <a:r>
              <a:rPr lang="en-US" sz="1900" dirty="0">
                <a:latin typeface="Times New Roman" pitchFamily="18" charset="0"/>
                <a:cs typeface="Times New Roman" pitchFamily="18" charset="0"/>
              </a:rPr>
              <a:t>The login procedures used on the web can be considered as components, printing system in software can be seen as a component of the software</a:t>
            </a:r>
            <a:r>
              <a:rPr lang="en-US" sz="1900" dirty="0" smtClean="0">
                <a:latin typeface="Times New Roman" pitchFamily="18" charset="0"/>
                <a:cs typeface="Times New Roman" pitchFamily="18" charset="0"/>
              </a:rPr>
              <a:t>.</a:t>
            </a:r>
          </a:p>
          <a:p>
            <a:pPr algn="just"/>
            <a:endParaRPr lang="en-US" sz="1900" dirty="0">
              <a:latin typeface="Times New Roman" pitchFamily="18" charset="0"/>
              <a:cs typeface="Times New Roman" pitchFamily="18" charset="0"/>
            </a:endParaRPr>
          </a:p>
          <a:p>
            <a:pPr algn="just"/>
            <a:r>
              <a:rPr lang="en-US" sz="1900" dirty="0">
                <a:latin typeface="Times New Roman" pitchFamily="18" charset="0"/>
                <a:cs typeface="Times New Roman" pitchFamily="18" charset="0"/>
              </a:rPr>
              <a:t>Components have high cohesion of functionality and lower rate of coupling, i.e. they work independently and can perform tasks without depending on other modules</a:t>
            </a:r>
            <a:r>
              <a:rPr lang="en-US" sz="1900" dirty="0" smtClean="0">
                <a:latin typeface="Times New Roman" pitchFamily="18" charset="0"/>
                <a:cs typeface="Times New Roman" pitchFamily="18" charset="0"/>
              </a:rPr>
              <a:t>.</a:t>
            </a:r>
          </a:p>
          <a:p>
            <a:pPr algn="just"/>
            <a:endParaRPr lang="en-US" sz="1900" dirty="0">
              <a:latin typeface="Times New Roman" pitchFamily="18" charset="0"/>
              <a:cs typeface="Times New Roman" pitchFamily="18" charset="0"/>
            </a:endParaRPr>
          </a:p>
          <a:p>
            <a:pPr algn="just"/>
            <a:r>
              <a:rPr lang="en-US" sz="1900" dirty="0">
                <a:latin typeface="Times New Roman" pitchFamily="18" charset="0"/>
                <a:cs typeface="Times New Roman" pitchFamily="18" charset="0"/>
              </a:rPr>
              <a:t>In OOP, the objects are designed are very specific to their concern and have fewer chances to be used in some other software.</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05940559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sz="1800" dirty="0">
                <a:latin typeface="Times New Roman" pitchFamily="18" charset="0"/>
                <a:cs typeface="Times New Roman" pitchFamily="18" charset="0"/>
              </a:rPr>
              <a:t>In modular programming, the modules are coded to perform specific tasks which can be used across number of other software programs</a:t>
            </a:r>
            <a:r>
              <a:rPr lang="en-US" sz="1800" dirty="0" smtClean="0">
                <a:latin typeface="Times New Roman" pitchFamily="18" charset="0"/>
                <a:cs typeface="Times New Roman" pitchFamily="18" charset="0"/>
              </a:rPr>
              <a:t>.</a:t>
            </a:r>
          </a:p>
          <a:p>
            <a:pPr algn="just"/>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There is a whole new vertical, which is based on re-use of software component, and is known as Component Based Software Engineering (CBSE).</a:t>
            </a:r>
          </a:p>
          <a:p>
            <a:endParaRPr lang="en-US" dirty="0"/>
          </a:p>
        </p:txBody>
      </p:sp>
      <p:sp>
        <p:nvSpPr>
          <p:cNvPr id="3" name="Title 2"/>
          <p:cNvSpPr>
            <a:spLocks noGrp="1"/>
          </p:cNvSpPr>
          <p:nvPr>
            <p:ph type="title"/>
          </p:nvPr>
        </p:nvSpPr>
        <p:spPr/>
        <p:txBody>
          <a:bodyPr/>
          <a:lstStyle/>
          <a:p>
            <a:endParaRPr lang="en-US"/>
          </a:p>
        </p:txBody>
      </p:sp>
      <p:pic>
        <p:nvPicPr>
          <p:cNvPr id="4" name="Picture 3" descr="Components"/>
          <p:cNvPicPr/>
          <p:nvPr/>
        </p:nvPicPr>
        <p:blipFill>
          <a:blip r:embed="rId2">
            <a:extLst>
              <a:ext uri="{28A0092B-C50C-407E-A947-70E740481C1C}">
                <a14:useLocalDpi xmlns:a14="http://schemas.microsoft.com/office/drawing/2010/main" val="0"/>
              </a:ext>
            </a:extLst>
          </a:blip>
          <a:srcRect/>
          <a:stretch>
            <a:fillRect/>
          </a:stretch>
        </p:blipFill>
        <p:spPr bwMode="auto">
          <a:xfrm>
            <a:off x="2438400" y="3505200"/>
            <a:ext cx="4589780" cy="1524000"/>
          </a:xfrm>
          <a:prstGeom prst="rect">
            <a:avLst/>
          </a:prstGeom>
          <a:noFill/>
          <a:ln>
            <a:noFill/>
          </a:ln>
        </p:spPr>
      </p:pic>
    </p:spTree>
    <p:extLst>
      <p:ext uri="{BB962C8B-B14F-4D97-AF65-F5344CB8AC3E}">
        <p14:creationId xmlns:p14="http://schemas.microsoft.com/office/powerpoint/2010/main" val="36971676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1266</TotalTime>
  <Words>5169</Words>
  <Application>Microsoft Office PowerPoint</Application>
  <PresentationFormat>On-screen Show (4:3)</PresentationFormat>
  <Paragraphs>875</Paragraphs>
  <Slides>103</Slides>
  <Notes>0</Notes>
  <HiddenSlides>0</HiddenSlides>
  <MMClips>0</MMClips>
  <ScaleCrop>false</ScaleCrop>
  <HeadingPairs>
    <vt:vector size="4" baseType="variant">
      <vt:variant>
        <vt:lpstr>Theme</vt:lpstr>
      </vt:variant>
      <vt:variant>
        <vt:i4>1</vt:i4>
      </vt:variant>
      <vt:variant>
        <vt:lpstr>Slide Titles</vt:lpstr>
      </vt:variant>
      <vt:variant>
        <vt:i4>103</vt:i4>
      </vt:variant>
    </vt:vector>
  </HeadingPairs>
  <TitlesOfParts>
    <vt:vector size="104" baseType="lpstr">
      <vt:lpstr>Concourse</vt:lpstr>
      <vt:lpstr>SOFTWARE  ENGINEERING</vt:lpstr>
      <vt:lpstr>      Syllabus</vt:lpstr>
      <vt:lpstr>     Software Cost Estimation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COCOMO Model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Quality Management </vt:lpstr>
      <vt:lpstr>PowerPoint Presentation</vt:lpstr>
      <vt:lpstr>PowerPoint Presentation</vt:lpstr>
      <vt:lpstr>     Quality Concepts </vt:lpstr>
      <vt:lpstr>PowerPoint Presentation</vt:lpstr>
      <vt:lpstr>PowerPoint Presentation</vt:lpstr>
      <vt:lpstr>PowerPoint Presentation</vt:lpstr>
      <vt:lpstr>PowerPoint Presentation</vt:lpstr>
      <vt:lpstr>      Software Quality Assurance </vt:lpstr>
      <vt:lpstr>PowerPoint Presentation</vt:lpstr>
      <vt:lpstr>PowerPoint Presentation</vt:lpstr>
      <vt:lpstr>PowerPoint Presentation</vt:lpstr>
      <vt:lpstr>PowerPoint Presentation</vt:lpstr>
      <vt:lpstr>     Software Reviews: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Formal approaches of SQA</vt:lpstr>
      <vt:lpstr>PowerPoint Presentation</vt:lpstr>
      <vt:lpstr>PowerPoint Presentation</vt:lpstr>
      <vt:lpstr>PowerPoint Presentation</vt:lpstr>
      <vt:lpstr>PowerPoint Presentation</vt:lpstr>
      <vt:lpstr>PowerPoint Presentation</vt:lpstr>
      <vt:lpstr>     Software Reliability</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Software Configuration Management and Need</vt:lpstr>
      <vt:lpstr>PowerPoint Presentation</vt:lpstr>
      <vt:lpstr>PowerPoint Presentation</vt:lpstr>
      <vt:lpstr>     Version Control: </vt:lpstr>
      <vt:lpstr>PowerPoint Presentation</vt:lpstr>
      <vt:lpstr>PowerPoint Presentation</vt:lpstr>
      <vt:lpstr>    SCM process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Software Re-engineering </vt:lpstr>
      <vt:lpstr>PowerPoint Presentation</vt:lpstr>
      <vt:lpstr>PowerPoint Presentation</vt:lpstr>
      <vt:lpstr>     Reverse Engineering: </vt:lpstr>
      <vt:lpstr>     Restructuring: </vt:lpstr>
      <vt:lpstr>     Forward Engineering </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dc:title>
  <dc:creator>hpprobook</dc:creator>
  <cp:lastModifiedBy>hpprobook</cp:lastModifiedBy>
  <cp:revision>51</cp:revision>
  <dcterms:created xsi:type="dcterms:W3CDTF">2020-07-26T13:02:26Z</dcterms:created>
  <dcterms:modified xsi:type="dcterms:W3CDTF">2020-11-10T04:43:31Z</dcterms:modified>
</cp:coreProperties>
</file>