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75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19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3519DD"/>
                </a:solidFill>
                <a:latin typeface="Cambria" pitchFamily="18" charset="0"/>
              </a:rPr>
              <a:t>SIT1302 Internet Programming</a:t>
            </a:r>
            <a:endParaRPr lang="en-IN" sz="4000" dirty="0">
              <a:solidFill>
                <a:srgbClr val="3519D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944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 smtClean="0">
                <a:solidFill>
                  <a:srgbClr val="3519DD"/>
                </a:solidFill>
                <a:latin typeface="Cambria" pitchFamily="18" charset="0"/>
              </a:rPr>
              <a:t>UNIT 1 </a:t>
            </a:r>
          </a:p>
          <a:p>
            <a:r>
              <a:rPr lang="en-IN" b="1" dirty="0" smtClean="0">
                <a:solidFill>
                  <a:srgbClr val="3519DD"/>
                </a:solidFill>
                <a:latin typeface="Cambria" pitchFamily="18" charset="0"/>
              </a:rPr>
              <a:t>MARKUP LANGUAGE</a:t>
            </a:r>
            <a:endParaRPr lang="en-IN" b="1" dirty="0">
              <a:solidFill>
                <a:srgbClr val="3519DD"/>
              </a:solidFill>
              <a:latin typeface="Cambria" pitchFamily="18" charset="0"/>
            </a:endParaRPr>
          </a:p>
        </p:txBody>
      </p:sp>
      <p:sp>
        <p:nvSpPr>
          <p:cNvPr id="1026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1085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292894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rgbClr val="3519DD"/>
                </a:solidFill>
                <a:latin typeface="Cambria" pitchFamily="18" charset="0"/>
              </a:rPr>
              <a:t>Syntax</a:t>
            </a:r>
            <a:endParaRPr lang="en-IN" sz="3400" b="1" dirty="0">
              <a:solidFill>
                <a:srgbClr val="3519DD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/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108585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67544" y="1628800"/>
            <a:ext cx="8424936" cy="49685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67544" y="1700808"/>
            <a:ext cx="835292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IN" sz="2800" b="1" dirty="0" smtClean="0">
                <a:solidFill>
                  <a:srgbClr val="FF0000"/>
                </a:solidFill>
                <a:latin typeface="Cambria" pitchFamily="18" charset="0"/>
              </a:rPr>
              <a:t>&lt;b&gt; Element</a:t>
            </a:r>
          </a:p>
          <a:p>
            <a:pPr algn="ctr">
              <a:buNone/>
            </a:pP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&lt;b&gt;</a:t>
            </a:r>
            <a:r>
              <a:rPr lang="en-IN" sz="2800" dirty="0" smtClean="0">
                <a:solidFill>
                  <a:srgbClr val="1616C4"/>
                </a:solidFill>
                <a:latin typeface="Cambria" pitchFamily="18" charset="0"/>
              </a:rPr>
              <a:t>This text is bold</a:t>
            </a: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&lt;/b&gt;</a:t>
            </a:r>
            <a:endParaRPr lang="en-US" sz="2800" b="1" dirty="0" smtClean="0">
              <a:solidFill>
                <a:schemeClr val="accent2">
                  <a:lumMod val="50000"/>
                </a:schemeClr>
              </a:solidFill>
              <a:latin typeface="Cambria" pitchFamily="18" charset="0"/>
            </a:endParaRPr>
          </a:p>
          <a:p>
            <a:pPr algn="ctr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&lt;strong&gt; Element</a:t>
            </a:r>
            <a:endParaRPr lang="en-IN" sz="2800" b="1" dirty="0" smtClean="0">
              <a:solidFill>
                <a:srgbClr val="FF0000"/>
              </a:solidFill>
              <a:latin typeface="Cambria" pitchFamily="18" charset="0"/>
            </a:endParaRPr>
          </a:p>
          <a:p>
            <a:pPr algn="ctr">
              <a:buNone/>
            </a:pPr>
            <a:r>
              <a:rPr lang="en-IN" sz="2800" dirty="0" smtClean="0">
                <a:solidFill>
                  <a:srgbClr val="1616C4"/>
                </a:solidFill>
                <a:latin typeface="Cambria" pitchFamily="18" charset="0"/>
              </a:rPr>
              <a:t>	</a:t>
            </a: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&lt;strong&gt;</a:t>
            </a:r>
            <a:r>
              <a:rPr lang="en-IN" sz="2800" dirty="0" smtClean="0">
                <a:solidFill>
                  <a:srgbClr val="1616C4"/>
                </a:solidFill>
                <a:latin typeface="Cambria" pitchFamily="18" charset="0"/>
              </a:rPr>
              <a:t>This text is strong</a:t>
            </a: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&lt;/strong&gt;</a:t>
            </a:r>
          </a:p>
          <a:p>
            <a:pPr algn="ctr">
              <a:buNone/>
            </a:pPr>
            <a:r>
              <a:rPr lang="en-IN" sz="2800" b="1" dirty="0" smtClean="0">
                <a:solidFill>
                  <a:srgbClr val="FF0000"/>
                </a:solidFill>
                <a:latin typeface="Cambria" pitchFamily="18" charset="0"/>
              </a:rPr>
              <a:t>&lt;</a:t>
            </a:r>
            <a:r>
              <a:rPr lang="en-IN" sz="2800" b="1" dirty="0" err="1" smtClean="0">
                <a:solidFill>
                  <a:srgbClr val="FF0000"/>
                </a:solidFill>
                <a:latin typeface="Cambria" pitchFamily="18" charset="0"/>
              </a:rPr>
              <a:t>i</a:t>
            </a:r>
            <a:r>
              <a:rPr lang="en-IN" sz="2800" b="1" dirty="0" smtClean="0">
                <a:solidFill>
                  <a:srgbClr val="FF0000"/>
                </a:solidFill>
                <a:latin typeface="Cambria" pitchFamily="18" charset="0"/>
              </a:rPr>
              <a:t>&gt; Element</a:t>
            </a:r>
          </a:p>
          <a:p>
            <a:pPr algn="ctr">
              <a:buNone/>
            </a:pP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&lt;</a:t>
            </a:r>
            <a:r>
              <a:rPr lang="en-IN" sz="2800" dirty="0" err="1" smtClean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i</a:t>
            </a: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&gt;</a:t>
            </a:r>
            <a:r>
              <a:rPr lang="en-IN" sz="2800" dirty="0" smtClean="0">
                <a:solidFill>
                  <a:srgbClr val="1616C4"/>
                </a:solidFill>
                <a:latin typeface="Cambria" pitchFamily="18" charset="0"/>
              </a:rPr>
              <a:t>This text is italic</a:t>
            </a: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&lt;/</a:t>
            </a:r>
            <a:r>
              <a:rPr lang="en-IN" sz="2800" dirty="0" err="1" smtClean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i</a:t>
            </a: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&gt;</a:t>
            </a:r>
            <a:endParaRPr lang="en-IN" sz="2800" b="1" dirty="0" smtClean="0">
              <a:solidFill>
                <a:schemeClr val="accent2">
                  <a:lumMod val="50000"/>
                </a:schemeClr>
              </a:solidFill>
              <a:latin typeface="Cambria" pitchFamily="18" charset="0"/>
            </a:endParaRPr>
          </a:p>
          <a:p>
            <a:pPr algn="ctr">
              <a:buNone/>
            </a:pPr>
            <a:r>
              <a:rPr lang="en-IN" sz="2800" b="1" dirty="0" smtClean="0">
                <a:solidFill>
                  <a:srgbClr val="FF0000"/>
                </a:solidFill>
                <a:latin typeface="Cambria" pitchFamily="18" charset="0"/>
              </a:rPr>
              <a:t>&lt;</a:t>
            </a:r>
            <a:r>
              <a:rPr lang="en-IN" sz="2800" b="1" dirty="0" err="1" smtClean="0">
                <a:solidFill>
                  <a:srgbClr val="FF0000"/>
                </a:solidFill>
                <a:latin typeface="Cambria" pitchFamily="18" charset="0"/>
              </a:rPr>
              <a:t>em</a:t>
            </a:r>
            <a:r>
              <a:rPr lang="en-IN" sz="2800" b="1" dirty="0" smtClean="0">
                <a:solidFill>
                  <a:srgbClr val="FF0000"/>
                </a:solidFill>
                <a:latin typeface="Cambria" pitchFamily="18" charset="0"/>
              </a:rPr>
              <a:t>&gt; Element</a:t>
            </a:r>
          </a:p>
          <a:p>
            <a:pPr algn="ctr">
              <a:buNone/>
            </a:pP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&lt;</a:t>
            </a:r>
            <a:r>
              <a:rPr lang="en-IN" sz="2800" dirty="0" err="1" smtClean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em</a:t>
            </a: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&gt;</a:t>
            </a:r>
            <a:r>
              <a:rPr lang="en-IN" sz="2800" dirty="0" smtClean="0">
                <a:solidFill>
                  <a:srgbClr val="1616C4"/>
                </a:solidFill>
                <a:latin typeface="Cambria" pitchFamily="18" charset="0"/>
              </a:rPr>
              <a:t>This text is emphasized</a:t>
            </a: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&lt;/</a:t>
            </a:r>
            <a:r>
              <a:rPr lang="en-IN" sz="2800" dirty="0" err="1" smtClean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em</a:t>
            </a: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&gt;</a:t>
            </a:r>
          </a:p>
          <a:p>
            <a:pPr algn="ctr">
              <a:buNone/>
            </a:pPr>
            <a:r>
              <a:rPr lang="en-IN" sz="2800" b="1" dirty="0" smtClean="0">
                <a:solidFill>
                  <a:srgbClr val="FF0000"/>
                </a:solidFill>
                <a:latin typeface="Cambria" pitchFamily="18" charset="0"/>
              </a:rPr>
              <a:t>&lt;ins&gt; Element</a:t>
            </a:r>
          </a:p>
          <a:p>
            <a:pPr algn="ctr">
              <a:buNone/>
            </a:pP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&lt;p&gt;</a:t>
            </a:r>
            <a:r>
              <a:rPr lang="en-IN" sz="2800" dirty="0" smtClean="0">
                <a:solidFill>
                  <a:srgbClr val="1616C4"/>
                </a:solidFill>
                <a:latin typeface="Cambria" pitchFamily="18" charset="0"/>
              </a:rPr>
              <a:t>My </a:t>
            </a:r>
            <a:r>
              <a:rPr lang="en-IN" sz="2800" dirty="0" err="1" smtClean="0">
                <a:solidFill>
                  <a:srgbClr val="1616C4"/>
                </a:solidFill>
                <a:latin typeface="Cambria" pitchFamily="18" charset="0"/>
              </a:rPr>
              <a:t>favorite</a:t>
            </a:r>
            <a:r>
              <a:rPr lang="en-IN" sz="2800" dirty="0" smtClean="0">
                <a:solidFill>
                  <a:srgbClr val="1616C4"/>
                </a:solidFill>
                <a:latin typeface="Cambria" pitchFamily="18" charset="0"/>
              </a:rPr>
              <a:t> &lt;ins&gt;</a:t>
            </a:r>
            <a:r>
              <a:rPr lang="en-IN" sz="2800" dirty="0" err="1" smtClean="0">
                <a:solidFill>
                  <a:srgbClr val="1616C4"/>
                </a:solidFill>
                <a:latin typeface="Cambria" pitchFamily="18" charset="0"/>
              </a:rPr>
              <a:t>color</a:t>
            </a:r>
            <a:r>
              <a:rPr lang="en-IN" sz="2800" dirty="0" smtClean="0">
                <a:solidFill>
                  <a:srgbClr val="1616C4"/>
                </a:solidFill>
                <a:latin typeface="Cambria" pitchFamily="18" charset="0"/>
              </a:rPr>
              <a:t>&lt;/ins&gt; is red.</a:t>
            </a:r>
            <a:r>
              <a:rPr lang="en-IN" sz="2800" dirty="0" smtClean="0">
                <a:solidFill>
                  <a:schemeClr val="accent2">
                    <a:lumMod val="50000"/>
                  </a:schemeClr>
                </a:solidFill>
                <a:latin typeface="Cambria" pitchFamily="18" charset="0"/>
              </a:rPr>
              <a:t>&lt;/p&gt;</a:t>
            </a:r>
            <a:endParaRPr lang="en-IN" sz="2800" dirty="0">
              <a:solidFill>
                <a:schemeClr val="accent2">
                  <a:lumMod val="50000"/>
                </a:schemeClr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43691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3519DD"/>
                </a:solidFill>
                <a:latin typeface="Cambria" pitchFamily="18" charset="0"/>
              </a:rPr>
              <a:t>Syntax</a:t>
            </a:r>
            <a:endParaRPr lang="en-IN" sz="3200" b="1" dirty="0">
              <a:solidFill>
                <a:srgbClr val="3519DD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IN" sz="3300" b="1" dirty="0" smtClean="0">
                <a:solidFill>
                  <a:srgbClr val="FF0000"/>
                </a:solidFill>
                <a:latin typeface="Cambria" pitchFamily="18" charset="0"/>
              </a:rPr>
              <a:t>&lt;small&gt; Element</a:t>
            </a:r>
          </a:p>
          <a:p>
            <a:pPr>
              <a:buNone/>
            </a:pPr>
            <a:r>
              <a:rPr lang="en-IN" sz="3300" dirty="0" smtClean="0">
                <a:solidFill>
                  <a:srgbClr val="1616C4"/>
                </a:solidFill>
                <a:latin typeface="Cambria" pitchFamily="18" charset="0"/>
              </a:rPr>
              <a:t>&lt;h3&gt;HTML &lt;small&gt;Small&lt;/small&gt; Formatting&lt;/h3&gt;</a:t>
            </a:r>
          </a:p>
          <a:p>
            <a:pPr algn="ctr">
              <a:buNone/>
            </a:pPr>
            <a:r>
              <a:rPr lang="en-IN" sz="3300" b="1" dirty="0" smtClean="0">
                <a:solidFill>
                  <a:srgbClr val="FF0000"/>
                </a:solidFill>
                <a:latin typeface="Cambria" pitchFamily="18" charset="0"/>
              </a:rPr>
              <a:t>&lt;mark&gt; Element </a:t>
            </a:r>
          </a:p>
          <a:p>
            <a:pPr algn="ctr">
              <a:buNone/>
            </a:pPr>
            <a:r>
              <a:rPr lang="en-IN" sz="3300" dirty="0" smtClean="0">
                <a:solidFill>
                  <a:srgbClr val="1616C4"/>
                </a:solidFill>
                <a:latin typeface="Cambria" pitchFamily="18" charset="0"/>
              </a:rPr>
              <a:t>&lt;h2&gt;HTML&lt;mark&gt;Marked&lt;/mark&gt;Formatting&lt;/h2&gt;</a:t>
            </a:r>
          </a:p>
          <a:p>
            <a:pPr algn="ctr">
              <a:buNone/>
            </a:pPr>
            <a:r>
              <a:rPr lang="en-IN" sz="3300" b="1" dirty="0" smtClean="0">
                <a:solidFill>
                  <a:srgbClr val="FF0000"/>
                </a:solidFill>
                <a:latin typeface="Cambria" pitchFamily="18" charset="0"/>
              </a:rPr>
              <a:t>&lt;del&gt; Element</a:t>
            </a:r>
          </a:p>
          <a:p>
            <a:pPr algn="ctr">
              <a:buNone/>
            </a:pPr>
            <a:r>
              <a:rPr lang="en-IN" sz="3300" dirty="0" smtClean="0">
                <a:solidFill>
                  <a:srgbClr val="1616C4"/>
                </a:solidFill>
                <a:latin typeface="Cambria" pitchFamily="18" charset="0"/>
              </a:rPr>
              <a:t>&lt;p&gt;My favourite colour is &lt;del&gt;pink&lt;/del&gt; green.&lt;/p&gt;</a:t>
            </a:r>
          </a:p>
          <a:p>
            <a:pPr algn="ctr">
              <a:buNone/>
            </a:pPr>
            <a:r>
              <a:rPr lang="en-IN" sz="3300" b="1" dirty="0" smtClean="0">
                <a:solidFill>
                  <a:srgbClr val="FF0000"/>
                </a:solidFill>
                <a:latin typeface="Cambria" pitchFamily="18" charset="0"/>
              </a:rPr>
              <a:t>&lt;sub&gt; Element </a:t>
            </a:r>
          </a:p>
          <a:p>
            <a:pPr algn="ctr">
              <a:buNone/>
            </a:pPr>
            <a:r>
              <a:rPr lang="en-IN" sz="3300" dirty="0" smtClean="0">
                <a:solidFill>
                  <a:srgbClr val="1616C4"/>
                </a:solidFill>
                <a:latin typeface="Cambria" pitchFamily="18" charset="0"/>
              </a:rPr>
              <a:t>&lt;p&gt;This is &lt;sub&gt;subscripted&lt;/sub&gt; text.&lt;/p&gt;</a:t>
            </a:r>
          </a:p>
          <a:p>
            <a:pPr algn="ctr">
              <a:buNone/>
            </a:pPr>
            <a:r>
              <a:rPr lang="en-IN" sz="3300" b="1" dirty="0" smtClean="0">
                <a:solidFill>
                  <a:srgbClr val="FF0000"/>
                </a:solidFill>
                <a:latin typeface="Cambria" pitchFamily="18" charset="0"/>
              </a:rPr>
              <a:t>&lt;sup&gt; Element</a:t>
            </a:r>
          </a:p>
          <a:p>
            <a:pPr algn="ctr">
              <a:buNone/>
            </a:pPr>
            <a:r>
              <a:rPr lang="en-IN" sz="3300" dirty="0" smtClean="0">
                <a:solidFill>
                  <a:srgbClr val="1616C4"/>
                </a:solidFill>
                <a:latin typeface="Cambria" pitchFamily="18" charset="0"/>
              </a:rPr>
              <a:t>&lt;p&gt;This is &lt;sup&gt;superscripted&lt;/sup&gt; text.&lt;/p&gt;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1085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364902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solidFill>
                  <a:srgbClr val="3519DD"/>
                </a:solidFill>
                <a:latin typeface="Cambria" pitchFamily="18" charset="0"/>
              </a:rPr>
              <a:t>Syntax</a:t>
            </a:r>
            <a:endParaRPr lang="en-IN" sz="3400" b="1" dirty="0">
              <a:solidFill>
                <a:srgbClr val="3519DD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&lt;hr&gt; Tag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2400" dirty="0" smtClean="0">
                <a:solidFill>
                  <a:srgbClr val="1616C4"/>
                </a:solidFill>
                <a:latin typeface="Cambria" pitchFamily="18" charset="0"/>
              </a:rPr>
              <a:t>&lt;html&gt;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2400" dirty="0" smtClean="0">
                <a:solidFill>
                  <a:srgbClr val="1616C4"/>
                </a:solidFill>
                <a:latin typeface="Cambria" pitchFamily="18" charset="0"/>
              </a:rPr>
              <a:t>&lt;body&gt;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2400" dirty="0" smtClean="0">
                <a:solidFill>
                  <a:srgbClr val="1616C4"/>
                </a:solidFill>
                <a:latin typeface="Cambria" pitchFamily="18" charset="0"/>
              </a:rPr>
              <a:t>&lt;h1&gt;HTML&lt;/h1&gt;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2400" dirty="0" smtClean="0">
                <a:solidFill>
                  <a:srgbClr val="1616C4"/>
                </a:solidFill>
                <a:latin typeface="Cambria" pitchFamily="18" charset="0"/>
              </a:rPr>
              <a:t>&lt;p&gt;HTML is a language for describing web pages.&lt;/p&gt;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2400" dirty="0" smtClean="0">
                <a:solidFill>
                  <a:srgbClr val="1616C4"/>
                </a:solidFill>
                <a:latin typeface="Cambria" pitchFamily="18" charset="0"/>
              </a:rPr>
              <a:t>&lt;hr&gt;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2400" dirty="0" smtClean="0">
                <a:solidFill>
                  <a:srgbClr val="1616C4"/>
                </a:solidFill>
                <a:latin typeface="Cambria" pitchFamily="18" charset="0"/>
              </a:rPr>
              <a:t>&lt;h1&gt;CSS&lt;/h1&gt;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2400" dirty="0" smtClean="0">
                <a:solidFill>
                  <a:srgbClr val="1616C4"/>
                </a:solidFill>
                <a:latin typeface="Cambria" pitchFamily="18" charset="0"/>
              </a:rPr>
              <a:t>&lt;p&gt;CSS defines how to display HTML elements.&lt;/p&gt;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2400" dirty="0" smtClean="0">
                <a:solidFill>
                  <a:srgbClr val="1616C4"/>
                </a:solidFill>
                <a:latin typeface="Cambria" pitchFamily="18" charset="0"/>
              </a:rPr>
              <a:t>&lt;/body&gt;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sz="2400" dirty="0" smtClean="0">
                <a:solidFill>
                  <a:srgbClr val="1616C4"/>
                </a:solidFill>
                <a:latin typeface="Cambria" pitchFamily="18" charset="0"/>
              </a:rPr>
              <a:t>&lt;/html&gt;</a:t>
            </a:r>
            <a:endParaRPr lang="en-IN" sz="2400" dirty="0">
              <a:latin typeface="Cambria" pitchFamily="18" charset="0"/>
            </a:endParaRPr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1085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364902"/>
          </a:xfrm>
        </p:spPr>
        <p:txBody>
          <a:bodyPr>
            <a:normAutofit fontScale="90000"/>
          </a:bodyPr>
          <a:lstStyle/>
          <a:p>
            <a:r>
              <a:rPr lang="en-US" sz="3400" b="1" dirty="0" smtClean="0">
                <a:latin typeface="Cambria" pitchFamily="18" charset="0"/>
              </a:rPr>
              <a:t>Syntax</a:t>
            </a:r>
            <a:endParaRPr lang="en-IN" sz="3400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&lt;</a:t>
            </a:r>
            <a:r>
              <a:rPr lang="en-US" sz="2800" b="1" dirty="0" err="1" smtClean="0">
                <a:solidFill>
                  <a:srgbClr val="FF0000"/>
                </a:solidFill>
                <a:latin typeface="Cambria" pitchFamily="18" charset="0"/>
              </a:rPr>
              <a:t>br</a:t>
            </a: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&gt; Tag</a:t>
            </a:r>
          </a:p>
          <a:p>
            <a:pPr>
              <a:buFont typeface="Arial" charset="0"/>
              <a:buNone/>
            </a:pPr>
            <a:r>
              <a:rPr lang="en-US" sz="2800" dirty="0" smtClean="0">
                <a:solidFill>
                  <a:srgbClr val="1616C4"/>
                </a:solidFill>
                <a:latin typeface="Cambria" pitchFamily="18" charset="0"/>
              </a:rPr>
              <a:t>&lt;html&gt;</a:t>
            </a:r>
          </a:p>
          <a:p>
            <a:pPr>
              <a:buFont typeface="Arial" charset="0"/>
              <a:buNone/>
            </a:pPr>
            <a:r>
              <a:rPr lang="en-US" sz="2800" dirty="0" smtClean="0">
                <a:solidFill>
                  <a:srgbClr val="1616C4"/>
                </a:solidFill>
                <a:latin typeface="Cambria" pitchFamily="18" charset="0"/>
              </a:rPr>
              <a:t>&lt;body&gt;</a:t>
            </a:r>
          </a:p>
          <a:p>
            <a:pPr>
              <a:buFont typeface="Arial" charset="0"/>
              <a:buNone/>
            </a:pPr>
            <a:r>
              <a:rPr lang="en-US" sz="2800" dirty="0" smtClean="0">
                <a:solidFill>
                  <a:srgbClr val="1616C4"/>
                </a:solidFill>
                <a:latin typeface="Cambria" pitchFamily="18" charset="0"/>
              </a:rPr>
              <a:t>&lt;p&gt;</a:t>
            </a:r>
          </a:p>
          <a:p>
            <a:pPr>
              <a:buFont typeface="Arial" charset="0"/>
              <a:buNone/>
            </a:pPr>
            <a:r>
              <a:rPr lang="en-US" sz="2800" dirty="0" smtClean="0">
                <a:solidFill>
                  <a:srgbClr val="1616C4"/>
                </a:solidFill>
                <a:latin typeface="Cambria" pitchFamily="18" charset="0"/>
              </a:rPr>
              <a:t>To break lines&lt;</a:t>
            </a:r>
            <a:r>
              <a:rPr lang="en-US" sz="2800" dirty="0" err="1" smtClean="0">
                <a:solidFill>
                  <a:srgbClr val="1616C4"/>
                </a:solidFill>
                <a:latin typeface="Cambria" pitchFamily="18" charset="0"/>
              </a:rPr>
              <a:t>br</a:t>
            </a:r>
            <a:r>
              <a:rPr lang="en-US" sz="2800" dirty="0" smtClean="0">
                <a:solidFill>
                  <a:srgbClr val="1616C4"/>
                </a:solidFill>
                <a:latin typeface="Cambria" pitchFamily="18" charset="0"/>
              </a:rPr>
              <a:t>&gt;in a text,&lt;</a:t>
            </a:r>
            <a:r>
              <a:rPr lang="en-US" sz="2800" dirty="0" err="1" smtClean="0">
                <a:solidFill>
                  <a:srgbClr val="1616C4"/>
                </a:solidFill>
                <a:latin typeface="Cambria" pitchFamily="18" charset="0"/>
              </a:rPr>
              <a:t>br</a:t>
            </a:r>
            <a:r>
              <a:rPr lang="en-US" sz="2800" dirty="0" smtClean="0">
                <a:solidFill>
                  <a:srgbClr val="1616C4"/>
                </a:solidFill>
                <a:latin typeface="Cambria" pitchFamily="18" charset="0"/>
              </a:rPr>
              <a:t>&gt;use the </a:t>
            </a:r>
            <a:r>
              <a:rPr lang="en-US" sz="2800" dirty="0" err="1" smtClean="0">
                <a:solidFill>
                  <a:srgbClr val="1616C4"/>
                </a:solidFill>
                <a:latin typeface="Cambria" pitchFamily="18" charset="0"/>
              </a:rPr>
              <a:t>br</a:t>
            </a:r>
            <a:r>
              <a:rPr lang="en-US" sz="2800" dirty="0" smtClean="0">
                <a:solidFill>
                  <a:srgbClr val="1616C4"/>
                </a:solidFill>
                <a:latin typeface="Cambria" pitchFamily="18" charset="0"/>
              </a:rPr>
              <a:t> element.</a:t>
            </a:r>
          </a:p>
          <a:p>
            <a:pPr>
              <a:buFont typeface="Arial" charset="0"/>
              <a:buNone/>
            </a:pPr>
            <a:r>
              <a:rPr lang="en-US" sz="2800" dirty="0" smtClean="0">
                <a:solidFill>
                  <a:srgbClr val="1616C4"/>
                </a:solidFill>
                <a:latin typeface="Cambria" pitchFamily="18" charset="0"/>
              </a:rPr>
              <a:t>&lt;/p&gt;</a:t>
            </a:r>
          </a:p>
          <a:p>
            <a:pPr>
              <a:buFont typeface="Arial" charset="0"/>
              <a:buNone/>
            </a:pPr>
            <a:r>
              <a:rPr lang="en-US" sz="2800" dirty="0" smtClean="0">
                <a:solidFill>
                  <a:srgbClr val="1616C4"/>
                </a:solidFill>
                <a:latin typeface="Cambria" pitchFamily="18" charset="0"/>
              </a:rPr>
              <a:t>&lt;/body&gt;</a:t>
            </a:r>
          </a:p>
          <a:p>
            <a:pPr>
              <a:buFont typeface="Arial" charset="0"/>
              <a:buNone/>
            </a:pPr>
            <a:r>
              <a:rPr lang="en-US" sz="2800" dirty="0" smtClean="0">
                <a:solidFill>
                  <a:srgbClr val="1616C4"/>
                </a:solidFill>
                <a:latin typeface="Cambria" pitchFamily="18" charset="0"/>
              </a:rPr>
              <a:t>&lt;/html&gt;</a:t>
            </a:r>
          </a:p>
          <a:p>
            <a:endParaRPr lang="en-IN" sz="2800" dirty="0">
              <a:latin typeface="Cambria" pitchFamily="18" charset="0"/>
            </a:endParaRPr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1085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504056"/>
          </a:xfrm>
        </p:spPr>
        <p:txBody>
          <a:bodyPr>
            <a:noAutofit/>
          </a:bodyPr>
          <a:lstStyle/>
          <a:p>
            <a:r>
              <a:rPr lang="en-GB" sz="3600" b="1" dirty="0" smtClean="0">
                <a:solidFill>
                  <a:srgbClr val="1616C4"/>
                </a:solidFill>
                <a:latin typeface="Cambria" pitchFamily="18" charset="0"/>
              </a:rPr>
              <a:t>Introduction to HTML </a:t>
            </a:r>
            <a:endParaRPr lang="en-IN" sz="36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968552"/>
          </a:xfrm>
        </p:spPr>
        <p:txBody>
          <a:bodyPr>
            <a:normAutofit fontScale="85000" lnSpcReduction="20000"/>
          </a:bodyPr>
          <a:lstStyle/>
          <a:p>
            <a:pPr marL="442913" indent="-360363" algn="just">
              <a:buFont typeface="Wingdings" pitchFamily="2" charset="2"/>
              <a:buChar char="Ø"/>
              <a:defRPr/>
            </a:pPr>
            <a:r>
              <a:rPr lang="en-IN" dirty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HTML stands for </a:t>
            </a:r>
            <a:r>
              <a:rPr lang="en-IN" dirty="0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Hyper Text </a:t>
            </a:r>
            <a:r>
              <a:rPr lang="en-IN" dirty="0" err="1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Markup</a:t>
            </a:r>
            <a:r>
              <a:rPr lang="en-IN" dirty="0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 Language</a:t>
            </a:r>
            <a:r>
              <a:rPr lang="en-IN" dirty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.</a:t>
            </a:r>
          </a:p>
          <a:p>
            <a:pPr marL="442913" indent="-360363" algn="just">
              <a:buFont typeface="Wingdings" pitchFamily="2" charset="2"/>
              <a:buChar char="Ø"/>
              <a:defRPr/>
            </a:pPr>
            <a:r>
              <a:rPr lang="en-IN" dirty="0" smtClean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HTML </a:t>
            </a:r>
            <a:r>
              <a:rPr lang="en-IN" dirty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is the standard </a:t>
            </a:r>
            <a:r>
              <a:rPr lang="en-IN" dirty="0" err="1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markup</a:t>
            </a:r>
            <a:r>
              <a:rPr lang="en-IN" dirty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 language for creating Web pages and Web Applications.</a:t>
            </a:r>
          </a:p>
          <a:p>
            <a:pPr marL="442913" indent="-360363" algn="just">
              <a:buFont typeface="Wingdings" pitchFamily="2" charset="2"/>
              <a:buChar char="Ø"/>
              <a:defRPr/>
            </a:pPr>
            <a:r>
              <a:rPr lang="en-IN" dirty="0" smtClean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HTML </a:t>
            </a:r>
            <a:r>
              <a:rPr lang="en-IN" dirty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describes the structure of Web pages using </a:t>
            </a:r>
            <a:r>
              <a:rPr lang="en-IN" dirty="0" err="1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markup</a:t>
            </a:r>
            <a:r>
              <a:rPr lang="en-IN" dirty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.</a:t>
            </a:r>
          </a:p>
          <a:p>
            <a:pPr marL="442913" indent="-360363" algn="just">
              <a:buFont typeface="Wingdings" pitchFamily="2" charset="2"/>
              <a:buChar char="Ø"/>
              <a:defRPr/>
            </a:pPr>
            <a:r>
              <a:rPr lang="en-IN" dirty="0" smtClean="0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HTML </a:t>
            </a:r>
            <a:r>
              <a:rPr lang="en-IN" dirty="0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elements</a:t>
            </a:r>
            <a:r>
              <a:rPr lang="en-IN" dirty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 are the building blocks of HTML pages.</a:t>
            </a:r>
          </a:p>
          <a:p>
            <a:pPr marL="442913" indent="-360363" algn="just">
              <a:buFont typeface="Wingdings" pitchFamily="2" charset="2"/>
              <a:buChar char="Ø"/>
              <a:defRPr/>
            </a:pPr>
            <a:r>
              <a:rPr lang="en-IN" dirty="0" smtClean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HTML </a:t>
            </a:r>
            <a:r>
              <a:rPr lang="en-IN" dirty="0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elements</a:t>
            </a:r>
            <a:r>
              <a:rPr lang="en-IN" dirty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 are represented by </a:t>
            </a:r>
            <a:r>
              <a:rPr lang="en-IN" dirty="0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tags</a:t>
            </a:r>
            <a:r>
              <a:rPr lang="en-IN" dirty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.</a:t>
            </a:r>
          </a:p>
          <a:p>
            <a:pPr marL="442913" indent="-360363" algn="just">
              <a:buFont typeface="Wingdings" pitchFamily="2" charset="2"/>
              <a:buChar char="Ø"/>
              <a:defRPr/>
            </a:pPr>
            <a:r>
              <a:rPr lang="en-IN" dirty="0" smtClean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HTML </a:t>
            </a:r>
            <a:r>
              <a:rPr lang="en-IN" dirty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tags label pieces of content such as "heading", "paragraph", "table", and so on</a:t>
            </a:r>
          </a:p>
          <a:p>
            <a:pPr marL="442913" indent="-360363" algn="just">
              <a:buFont typeface="Wingdings" pitchFamily="2" charset="2"/>
              <a:buChar char="Ø"/>
              <a:defRPr/>
            </a:pPr>
            <a:r>
              <a:rPr lang="en-IN" dirty="0" smtClean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Browsers </a:t>
            </a:r>
            <a:r>
              <a:rPr lang="en-IN" dirty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do not display the HTML tags, but use them to render the content of the page.</a:t>
            </a:r>
            <a:endParaRPr lang="en-IN" dirty="0">
              <a:latin typeface="Cambria" pitchFamily="18" charset="0"/>
            </a:endParaRPr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1085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360040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1616C4"/>
                </a:solidFill>
                <a:latin typeface="Cambria" pitchFamily="18" charset="0"/>
              </a:rPr>
              <a:t>HTML Tags</a:t>
            </a:r>
            <a:endParaRPr lang="en-IN" sz="32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752528"/>
          </a:xfrm>
        </p:spPr>
        <p:txBody>
          <a:bodyPr/>
          <a:lstStyle/>
          <a:p>
            <a:pPr marL="0" indent="0" algn="just">
              <a:buFont typeface="Arial" charset="0"/>
              <a:buNone/>
              <a:defRPr/>
            </a:pPr>
            <a:r>
              <a:rPr lang="en-IN" dirty="0">
                <a:solidFill>
                  <a:srgbClr val="1616C4"/>
                </a:solidFill>
                <a:latin typeface="Arial" pitchFamily="34" charset="0"/>
                <a:cs typeface="Arial" pitchFamily="34" charset="0"/>
              </a:rPr>
              <a:t>HTML tags are element names surrounded by </a:t>
            </a:r>
            <a:r>
              <a:rPr lang="en-I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angle brackets</a:t>
            </a:r>
            <a:r>
              <a:rPr lang="en-IN" dirty="0">
                <a:solidFill>
                  <a:srgbClr val="1616C4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just">
              <a:buFont typeface="Arial" charset="0"/>
              <a:buNone/>
              <a:defRPr/>
            </a:pPr>
            <a:endParaRPr lang="en-IN" dirty="0">
              <a:solidFill>
                <a:srgbClr val="1616C4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Font typeface="Arial" charset="0"/>
              <a:buNone/>
              <a:defRPr/>
            </a:pPr>
            <a:r>
              <a:rPr lang="en-I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IN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tagname</a:t>
            </a:r>
            <a:r>
              <a:rPr lang="en-I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IN" dirty="0">
                <a:solidFill>
                  <a:srgbClr val="1616C4"/>
                </a:solidFill>
                <a:latin typeface="Arial" pitchFamily="34" charset="0"/>
                <a:cs typeface="Arial" pitchFamily="34" charset="0"/>
              </a:rPr>
              <a:t>content goes here</a:t>
            </a:r>
            <a:r>
              <a:rPr lang="en-I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...&lt;/</a:t>
            </a:r>
            <a:r>
              <a:rPr lang="en-IN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tagname</a:t>
            </a:r>
            <a:r>
              <a:rPr lang="en-IN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1085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436910"/>
          </a:xfrm>
        </p:spPr>
        <p:txBody>
          <a:bodyPr>
            <a:noAutofit/>
          </a:bodyPr>
          <a:lstStyle/>
          <a:p>
            <a:r>
              <a:rPr lang="en-US" sz="3400" b="1" dirty="0" smtClean="0">
                <a:solidFill>
                  <a:srgbClr val="1616C4"/>
                </a:solidFill>
                <a:latin typeface="Cambria" pitchFamily="18" charset="0"/>
              </a:rPr>
              <a:t>Page Structure</a:t>
            </a:r>
            <a:endParaRPr lang="en-IN" sz="34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10000"/>
          </a:bodyPr>
          <a:lstStyle/>
          <a:p>
            <a:pPr>
              <a:buNone/>
              <a:defRPr/>
            </a:pPr>
            <a:r>
              <a:rPr lang="en-IN" dirty="0">
                <a:solidFill>
                  <a:srgbClr val="1616C4"/>
                </a:solidFill>
                <a:latin typeface="Cambria" pitchFamily="18" charset="0"/>
              </a:rPr>
              <a:t>&lt;html&gt;</a:t>
            </a:r>
          </a:p>
          <a:p>
            <a:pPr>
              <a:buNone/>
              <a:defRPr/>
            </a:pPr>
            <a:r>
              <a:rPr lang="en-IN" dirty="0">
                <a:solidFill>
                  <a:srgbClr val="1616C4"/>
                </a:solidFill>
                <a:latin typeface="Cambria" pitchFamily="18" charset="0"/>
              </a:rPr>
              <a:t>	</a:t>
            </a:r>
          </a:p>
          <a:p>
            <a:pPr>
              <a:buNone/>
              <a:defRPr/>
            </a:pPr>
            <a:endParaRPr lang="en-IN" dirty="0">
              <a:solidFill>
                <a:srgbClr val="1616C4"/>
              </a:solidFill>
              <a:latin typeface="Cambria" pitchFamily="18" charset="0"/>
            </a:endParaRPr>
          </a:p>
          <a:p>
            <a:pPr>
              <a:buNone/>
              <a:defRPr/>
            </a:pPr>
            <a:r>
              <a:rPr lang="en-IN" dirty="0">
                <a:solidFill>
                  <a:srgbClr val="1616C4"/>
                </a:solidFill>
                <a:latin typeface="Cambria" pitchFamily="18" charset="0"/>
              </a:rPr>
              <a:t>	</a:t>
            </a:r>
          </a:p>
          <a:p>
            <a:pPr>
              <a:buNone/>
              <a:defRPr/>
            </a:pPr>
            <a:endParaRPr lang="en-IN" dirty="0">
              <a:solidFill>
                <a:srgbClr val="1616C4"/>
              </a:solidFill>
              <a:latin typeface="Cambria" pitchFamily="18" charset="0"/>
            </a:endParaRPr>
          </a:p>
          <a:p>
            <a:pPr>
              <a:buNone/>
              <a:defRPr/>
            </a:pPr>
            <a:endParaRPr lang="en-IN" dirty="0">
              <a:solidFill>
                <a:srgbClr val="1616C4"/>
              </a:solidFill>
              <a:latin typeface="Cambria" pitchFamily="18" charset="0"/>
            </a:endParaRPr>
          </a:p>
          <a:p>
            <a:pPr>
              <a:buNone/>
              <a:defRPr/>
            </a:pPr>
            <a:endParaRPr lang="en-IN" dirty="0">
              <a:solidFill>
                <a:srgbClr val="1616C4"/>
              </a:solidFill>
              <a:latin typeface="Cambria" pitchFamily="18" charset="0"/>
            </a:endParaRPr>
          </a:p>
          <a:p>
            <a:pPr>
              <a:buNone/>
              <a:defRPr/>
            </a:pPr>
            <a:endParaRPr lang="en-IN" dirty="0">
              <a:solidFill>
                <a:srgbClr val="1616C4"/>
              </a:solidFill>
              <a:latin typeface="Cambria" pitchFamily="18" charset="0"/>
            </a:endParaRPr>
          </a:p>
          <a:p>
            <a:pPr>
              <a:buNone/>
              <a:defRPr/>
            </a:pPr>
            <a:endParaRPr lang="en-IN" dirty="0">
              <a:solidFill>
                <a:srgbClr val="1616C4"/>
              </a:solidFill>
            </a:endParaRPr>
          </a:p>
          <a:p>
            <a:pPr>
              <a:buNone/>
              <a:defRPr/>
            </a:pPr>
            <a:endParaRPr lang="en-IN" dirty="0" smtClean="0">
              <a:solidFill>
                <a:srgbClr val="1616C4"/>
              </a:solidFill>
            </a:endParaRPr>
          </a:p>
          <a:p>
            <a:pPr>
              <a:buNone/>
              <a:defRPr/>
            </a:pPr>
            <a:r>
              <a:rPr lang="en-IN" dirty="0" smtClean="0">
                <a:solidFill>
                  <a:srgbClr val="1616C4"/>
                </a:solidFill>
                <a:latin typeface="Cambria" pitchFamily="18" charset="0"/>
              </a:rPr>
              <a:t>&lt;/</a:t>
            </a:r>
            <a:r>
              <a:rPr lang="en-IN" dirty="0">
                <a:solidFill>
                  <a:srgbClr val="1616C4"/>
                </a:solidFill>
                <a:latin typeface="Cambria" pitchFamily="18" charset="0"/>
              </a:rPr>
              <a:t>html&gt;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1085850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714375" y="1988840"/>
            <a:ext cx="7746057" cy="4198120"/>
            <a:chOff x="714375" y="1500174"/>
            <a:chExt cx="8429625" cy="4235464"/>
          </a:xfrm>
        </p:grpSpPr>
        <p:sp>
          <p:nvSpPr>
            <p:cNvPr id="6" name="Rectangle 5"/>
            <p:cNvSpPr/>
            <p:nvPr/>
          </p:nvSpPr>
          <p:spPr>
            <a:xfrm>
              <a:off x="785813" y="1643063"/>
              <a:ext cx="5454650" cy="1346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solidFill>
                    <a:srgbClr val="1616C4"/>
                  </a:solidFill>
                  <a:latin typeface="Cambria" pitchFamily="18" charset="0"/>
                </a:rPr>
                <a:t>&lt;head&gt;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solidFill>
                    <a:srgbClr val="1616C4"/>
                  </a:solidFill>
                  <a:latin typeface="Cambria" pitchFamily="18" charset="0"/>
                </a:rPr>
                <a:t>	&lt;title&gt;Page title&lt;/title&gt;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solidFill>
                    <a:srgbClr val="1616C4"/>
                  </a:solidFill>
                  <a:latin typeface="Cambria" pitchFamily="18" charset="0"/>
                </a:rPr>
                <a:t>&lt;/head&gt;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14375" y="3214688"/>
              <a:ext cx="6313837" cy="2520950"/>
            </a:xfrm>
            <a:prstGeom prst="rect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solidFill>
                    <a:srgbClr val="1616C4"/>
                  </a:solidFill>
                  <a:latin typeface="Cambria" pitchFamily="18" charset="0"/>
                </a:rPr>
                <a:t>&lt;body&gt;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solidFill>
                    <a:srgbClr val="1616C4"/>
                  </a:solidFill>
                  <a:latin typeface="Cambria" pitchFamily="18" charset="0"/>
                </a:rPr>
                <a:t>	&lt;h1&gt;This is a heading&lt;/h1&gt;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solidFill>
                    <a:srgbClr val="1616C4"/>
                  </a:solidFill>
                  <a:latin typeface="Cambria" pitchFamily="18" charset="0"/>
                </a:rPr>
                <a:t>	&lt;p&gt;This is a paragraph.&lt;/p&gt;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solidFill>
                    <a:srgbClr val="1616C4"/>
                  </a:solidFill>
                  <a:latin typeface="Cambria" pitchFamily="18" charset="0"/>
                </a:rPr>
                <a:t>	&lt;p&gt;This is another paragraph.&lt;/p&gt;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sz="2400" dirty="0">
                  <a:solidFill>
                    <a:srgbClr val="1616C4"/>
                  </a:solidFill>
                  <a:latin typeface="Cambria" pitchFamily="18" charset="0"/>
                </a:rPr>
                <a:t>&lt;/body&gt;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Right Brace 7"/>
            <p:cNvSpPr/>
            <p:nvPr/>
          </p:nvSpPr>
          <p:spPr>
            <a:xfrm>
              <a:off x="7076688" y="3213476"/>
              <a:ext cx="500062" cy="2500313"/>
            </a:xfrm>
            <a:prstGeom prst="rightBrace">
              <a:avLst>
                <a:gd name="adj1" fmla="val 5099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6322950" y="1643063"/>
              <a:ext cx="500062" cy="1310082"/>
            </a:xfrm>
            <a:prstGeom prst="rightBrace">
              <a:avLst>
                <a:gd name="adj1" fmla="val 50999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00892" y="1500174"/>
              <a:ext cx="1826141" cy="923330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en-US" sz="54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head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279387" y="3571876"/>
              <a:ext cx="1864613" cy="923330"/>
            </a:xfrm>
            <a:prstGeom prst="rect">
              <a:avLst/>
            </a:prstGeom>
            <a:noFill/>
          </p:spPr>
          <p:txBody>
            <a:bodyPr wrap="none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>
                <a:defRPr/>
              </a:pPr>
              <a:r>
                <a:rPr lang="en-US" sz="5400" b="1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body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519DD"/>
                </a:solidFill>
                <a:latin typeface="Cambria" pitchFamily="18" charset="0"/>
              </a:rPr>
              <a:t>My First Page</a:t>
            </a:r>
            <a:endParaRPr lang="en-IN" b="1" dirty="0">
              <a:solidFill>
                <a:srgbClr val="3519DD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&lt;!DOCTYPE html&gt;</a:t>
            </a:r>
          </a:p>
          <a:p>
            <a:pPr>
              <a:buNone/>
            </a:pPr>
            <a:r>
              <a:rPr lang="en-IN" b="1" dirty="0" smtClean="0">
                <a:solidFill>
                  <a:srgbClr val="FFC000"/>
                </a:solidFill>
                <a:latin typeface="Cambria" pitchFamily="18" charset="0"/>
              </a:rPr>
              <a:t>&lt;html&gt;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&lt;head&gt;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&lt;title&gt;Page Title&lt;/title&gt;</a:t>
            </a: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  <a:latin typeface="Cambria" pitchFamily="18" charset="0"/>
              </a:rPr>
              <a:t>&lt;/head&gt;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&lt;body&gt;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&lt;h1&gt;My First Heading&lt;/h1&gt;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  <a:latin typeface="Cambria" pitchFamily="18" charset="0"/>
              </a:rPr>
              <a:t>&lt;p&gt;My first paragraph.&lt;/p&gt;</a:t>
            </a:r>
          </a:p>
          <a:p>
            <a:pPr>
              <a:buNone/>
            </a:pP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&lt;/body&gt;</a:t>
            </a:r>
          </a:p>
          <a:p>
            <a:pPr>
              <a:buNone/>
            </a:pPr>
            <a:r>
              <a:rPr lang="en-IN" b="1" dirty="0" smtClean="0">
                <a:solidFill>
                  <a:srgbClr val="FFC000"/>
                </a:solidFill>
                <a:latin typeface="Cambria" pitchFamily="18" charset="0"/>
              </a:rPr>
              <a:t>&lt;/html&gt;</a:t>
            </a:r>
            <a:endParaRPr lang="en-IN" b="1" dirty="0">
              <a:solidFill>
                <a:srgbClr val="FFC000"/>
              </a:solidFill>
              <a:latin typeface="Cambria" pitchFamily="18" charset="0"/>
            </a:endParaRPr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1085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4744"/>
            <a:ext cx="8229600" cy="43691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519DD"/>
                </a:solidFill>
                <a:latin typeface="Cambria" pitchFamily="18" charset="0"/>
              </a:rPr>
              <a:t>Output</a:t>
            </a:r>
            <a:endParaRPr lang="en-IN" b="1" dirty="0">
              <a:solidFill>
                <a:srgbClr val="3519DD"/>
              </a:solidFill>
              <a:latin typeface="Cambria" pitchFamily="18" charset="0"/>
            </a:endParaRPr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108585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844824"/>
            <a:ext cx="612068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364902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1616C4"/>
                </a:solidFill>
                <a:latin typeface="Cambria" pitchFamily="18" charset="0"/>
              </a:rPr>
              <a:t>HTML Attributes</a:t>
            </a:r>
            <a:endParaRPr lang="en-IN" sz="3200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/>
          <a:lstStyle/>
          <a:p>
            <a:pPr algn="just"/>
            <a:r>
              <a:rPr lang="en-IN" sz="2400" dirty="0" smtClean="0">
                <a:solidFill>
                  <a:srgbClr val="1616C4"/>
                </a:solidFill>
                <a:latin typeface="Cambria" pitchFamily="18" charset="0"/>
              </a:rPr>
              <a:t>All HTML elements can have </a:t>
            </a:r>
            <a:r>
              <a:rPr lang="en-IN" sz="2400" b="1" dirty="0" smtClean="0">
                <a:solidFill>
                  <a:srgbClr val="FF0000"/>
                </a:solidFill>
                <a:latin typeface="Cambria" pitchFamily="18" charset="0"/>
              </a:rPr>
              <a:t>attributes</a:t>
            </a:r>
            <a:endParaRPr lang="en-IN" sz="2400" dirty="0" smtClean="0">
              <a:solidFill>
                <a:srgbClr val="FF0000"/>
              </a:solidFill>
              <a:latin typeface="Cambria" pitchFamily="18" charset="0"/>
            </a:endParaRPr>
          </a:p>
          <a:p>
            <a:pPr algn="just"/>
            <a:r>
              <a:rPr lang="en-IN" sz="2400" dirty="0" smtClean="0">
                <a:solidFill>
                  <a:srgbClr val="1616C4"/>
                </a:solidFill>
                <a:latin typeface="Cambria" pitchFamily="18" charset="0"/>
              </a:rPr>
              <a:t>Attributes provide </a:t>
            </a:r>
            <a:r>
              <a:rPr lang="en-IN" sz="2400" b="1" dirty="0" smtClean="0">
                <a:solidFill>
                  <a:srgbClr val="FF0000"/>
                </a:solidFill>
                <a:latin typeface="Cambria" pitchFamily="18" charset="0"/>
              </a:rPr>
              <a:t>additional information</a:t>
            </a:r>
            <a:r>
              <a:rPr lang="en-IN" sz="2400" dirty="0" smtClean="0">
                <a:solidFill>
                  <a:srgbClr val="1616C4"/>
                </a:solidFill>
                <a:latin typeface="Cambria" pitchFamily="18" charset="0"/>
              </a:rPr>
              <a:t> about an element</a:t>
            </a:r>
          </a:p>
          <a:p>
            <a:pPr algn="just"/>
            <a:r>
              <a:rPr lang="en-IN" sz="2400" dirty="0" smtClean="0">
                <a:solidFill>
                  <a:srgbClr val="1616C4"/>
                </a:solidFill>
                <a:latin typeface="Cambria" pitchFamily="18" charset="0"/>
              </a:rPr>
              <a:t>Attributes are always specified in </a:t>
            </a:r>
            <a:r>
              <a:rPr lang="en-IN" sz="2400" b="1" dirty="0" smtClean="0">
                <a:solidFill>
                  <a:srgbClr val="FF0000"/>
                </a:solidFill>
                <a:latin typeface="Cambria" pitchFamily="18" charset="0"/>
              </a:rPr>
              <a:t>the start tag</a:t>
            </a:r>
            <a:endParaRPr lang="en-IN" sz="2400" dirty="0" smtClean="0">
              <a:solidFill>
                <a:srgbClr val="FF0000"/>
              </a:solidFill>
              <a:latin typeface="Cambria" pitchFamily="18" charset="0"/>
            </a:endParaRPr>
          </a:p>
          <a:p>
            <a:pPr algn="just"/>
            <a:r>
              <a:rPr lang="en-IN" sz="2400" dirty="0" smtClean="0">
                <a:solidFill>
                  <a:srgbClr val="1616C4"/>
                </a:solidFill>
                <a:latin typeface="Cambria" pitchFamily="18" charset="0"/>
              </a:rPr>
              <a:t>Attributes usually come in name/value pairs like: </a:t>
            </a:r>
            <a:r>
              <a:rPr lang="en-IN" sz="2400" b="1" dirty="0" smtClean="0">
                <a:solidFill>
                  <a:srgbClr val="FF0000"/>
                </a:solidFill>
                <a:latin typeface="Cambria" pitchFamily="18" charset="0"/>
              </a:rPr>
              <a:t>name="value"</a:t>
            </a:r>
            <a:endParaRPr lang="en-IN" sz="2400" dirty="0" smtClean="0">
              <a:solidFill>
                <a:srgbClr val="FF0000"/>
              </a:solidFill>
              <a:latin typeface="Cambria" pitchFamily="18" charset="0"/>
            </a:endParaRPr>
          </a:p>
          <a:p>
            <a:pPr>
              <a:buFont typeface="Arial" charset="0"/>
              <a:buNone/>
            </a:pPr>
            <a:r>
              <a:rPr lang="en-US" sz="2400" b="1" dirty="0" smtClean="0">
                <a:solidFill>
                  <a:srgbClr val="1616C4"/>
                </a:solidFill>
                <a:latin typeface="Cambria" pitchFamily="18" charset="0"/>
              </a:rPr>
              <a:t>Example</a:t>
            </a:r>
          </a:p>
          <a:p>
            <a:pPr algn="ctr">
              <a:buFont typeface="Arial" charset="0"/>
              <a:buNone/>
            </a:pPr>
            <a:r>
              <a:rPr lang="en-IN" sz="2400" dirty="0" smtClean="0">
                <a:solidFill>
                  <a:srgbClr val="1616C4"/>
                </a:solidFill>
                <a:latin typeface="Cambria" pitchFamily="18" charset="0"/>
              </a:rPr>
              <a:t>&lt;html </a:t>
            </a:r>
            <a:r>
              <a:rPr lang="en-IN" sz="2400" dirty="0" err="1" smtClean="0">
                <a:solidFill>
                  <a:srgbClr val="1616C4"/>
                </a:solidFill>
                <a:latin typeface="Cambria" pitchFamily="18" charset="0"/>
              </a:rPr>
              <a:t>lang</a:t>
            </a:r>
            <a:r>
              <a:rPr lang="en-IN" sz="2400" dirty="0" smtClean="0">
                <a:solidFill>
                  <a:srgbClr val="1616C4"/>
                </a:solidFill>
                <a:latin typeface="Cambria" pitchFamily="18" charset="0"/>
              </a:rPr>
              <a:t>="en-US"&gt;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>
                <a:solidFill>
                  <a:srgbClr val="1616C4"/>
                </a:solidFill>
                <a:latin typeface="Cambria" pitchFamily="18" charset="0"/>
              </a:rPr>
              <a:t>                                attribute name             attribute value</a:t>
            </a:r>
            <a:endParaRPr lang="en-US" sz="2400" dirty="0">
              <a:latin typeface="Cambria" pitchFamily="18" charset="0"/>
            </a:endParaRPr>
          </a:p>
          <a:p>
            <a:pPr>
              <a:buNone/>
            </a:pPr>
            <a:endParaRPr lang="en-IN" sz="2400" dirty="0">
              <a:latin typeface="Cambria" pitchFamily="18" charset="0"/>
            </a:endParaRPr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1085850"/>
          </a:xfrm>
          <a:prstGeom prst="rect">
            <a:avLst/>
          </a:prstGeom>
          <a:noFill/>
        </p:spPr>
      </p:pic>
      <p:grpSp>
        <p:nvGrpSpPr>
          <p:cNvPr id="5" name="Group 4"/>
          <p:cNvGrpSpPr/>
          <p:nvPr/>
        </p:nvGrpSpPr>
        <p:grpSpPr>
          <a:xfrm>
            <a:off x="3419475" y="4941168"/>
            <a:ext cx="2879725" cy="719137"/>
            <a:chOff x="3419475" y="5589588"/>
            <a:chExt cx="2879725" cy="71913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419475" y="5589588"/>
              <a:ext cx="0" cy="719137"/>
            </a:xfrm>
            <a:prstGeom prst="straightConnector1">
              <a:avLst/>
            </a:prstGeom>
            <a:ln w="28575">
              <a:solidFill>
                <a:srgbClr val="1616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5435600" y="5589588"/>
              <a:ext cx="863600" cy="576262"/>
            </a:xfrm>
            <a:prstGeom prst="straightConnector1">
              <a:avLst/>
            </a:prstGeom>
            <a:ln w="28575">
              <a:solidFill>
                <a:srgbClr val="1616C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364902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1616C4"/>
                </a:solidFill>
                <a:latin typeface="Cambria" pitchFamily="18" charset="0"/>
              </a:rPr>
              <a:t>Formatting Page Contents</a:t>
            </a:r>
            <a:endParaRPr lang="en-IN" sz="3200" b="1" dirty="0"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506916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IN" sz="2800" dirty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Formatting elements were designed to display special types of text:</a:t>
            </a:r>
          </a:p>
          <a:p>
            <a:pPr lvl="2">
              <a:defRPr/>
            </a:pPr>
            <a:r>
              <a:rPr lang="en-IN" dirty="0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&lt;b&gt;</a:t>
            </a:r>
            <a:r>
              <a:rPr lang="en-IN" dirty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 - Bold text</a:t>
            </a:r>
          </a:p>
          <a:p>
            <a:pPr lvl="2">
              <a:defRPr/>
            </a:pPr>
            <a:r>
              <a:rPr lang="en-IN" dirty="0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&lt;strong&gt; </a:t>
            </a:r>
            <a:r>
              <a:rPr lang="en-IN" dirty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- Important text</a:t>
            </a:r>
          </a:p>
          <a:p>
            <a:pPr lvl="2">
              <a:defRPr/>
            </a:pPr>
            <a:r>
              <a:rPr lang="en-IN" dirty="0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&lt;</a:t>
            </a:r>
            <a:r>
              <a:rPr lang="en-IN" dirty="0" err="1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i</a:t>
            </a:r>
            <a:r>
              <a:rPr lang="en-IN" dirty="0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&gt;</a:t>
            </a:r>
            <a:r>
              <a:rPr lang="en-IN" dirty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 - Italic text</a:t>
            </a:r>
          </a:p>
          <a:p>
            <a:pPr lvl="2">
              <a:defRPr/>
            </a:pPr>
            <a:r>
              <a:rPr lang="en-IN" dirty="0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&lt;</a:t>
            </a:r>
            <a:r>
              <a:rPr lang="en-IN" dirty="0" err="1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em</a:t>
            </a:r>
            <a:r>
              <a:rPr lang="en-IN" dirty="0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&gt; </a:t>
            </a:r>
            <a:r>
              <a:rPr lang="en-IN" dirty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- Emphasized text</a:t>
            </a:r>
          </a:p>
          <a:p>
            <a:pPr lvl="2">
              <a:defRPr/>
            </a:pPr>
            <a:r>
              <a:rPr lang="en-IN" dirty="0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&lt;mark&gt; </a:t>
            </a:r>
            <a:r>
              <a:rPr lang="en-IN" dirty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- Marked text</a:t>
            </a:r>
          </a:p>
          <a:p>
            <a:pPr lvl="2">
              <a:defRPr/>
            </a:pPr>
            <a:r>
              <a:rPr lang="en-US" dirty="0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&lt;big&gt; </a:t>
            </a:r>
            <a:r>
              <a:rPr lang="en-US" dirty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- Big text</a:t>
            </a:r>
            <a:endParaRPr lang="en-IN" dirty="0">
              <a:solidFill>
                <a:srgbClr val="1616C4"/>
              </a:solidFill>
              <a:latin typeface="Cambria" pitchFamily="18" charset="0"/>
              <a:cs typeface="Arial" pitchFamily="34" charset="0"/>
            </a:endParaRPr>
          </a:p>
          <a:p>
            <a:pPr lvl="2">
              <a:defRPr/>
            </a:pPr>
            <a:r>
              <a:rPr lang="en-IN" dirty="0">
                <a:solidFill>
                  <a:srgbClr val="FF0000"/>
                </a:solidFill>
                <a:latin typeface="Cambria" pitchFamily="18" charset="0"/>
                <a:cs typeface="Arial" pitchFamily="34" charset="0"/>
              </a:rPr>
              <a:t>&lt;small&gt; </a:t>
            </a:r>
            <a:r>
              <a:rPr lang="en-IN" dirty="0">
                <a:solidFill>
                  <a:srgbClr val="1616C4"/>
                </a:solidFill>
                <a:latin typeface="Cambria" pitchFamily="18" charset="0"/>
                <a:cs typeface="Arial" pitchFamily="34" charset="0"/>
              </a:rPr>
              <a:t>- Small text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1085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36490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3519DD"/>
                </a:solidFill>
              </a:rPr>
              <a:t>Continued…</a:t>
            </a:r>
            <a:endParaRPr lang="en-IN" b="1" dirty="0">
              <a:solidFill>
                <a:srgbClr val="3519D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&lt;del&gt; </a:t>
            </a:r>
            <a:r>
              <a:rPr lang="en-IN" dirty="0" smtClean="0">
                <a:solidFill>
                  <a:srgbClr val="1616C4"/>
                </a:solidFill>
                <a:latin typeface="Arial" charset="0"/>
                <a:cs typeface="Arial" charset="0"/>
              </a:rPr>
              <a:t>- Deleted text</a:t>
            </a:r>
          </a:p>
          <a:p>
            <a:r>
              <a:rPr lang="en-IN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&lt;ins&gt;</a:t>
            </a:r>
            <a:r>
              <a:rPr lang="en-IN" dirty="0" smtClean="0">
                <a:solidFill>
                  <a:srgbClr val="1616C4"/>
                </a:solidFill>
                <a:latin typeface="Arial" charset="0"/>
                <a:cs typeface="Arial" charset="0"/>
              </a:rPr>
              <a:t> - Inserted text</a:t>
            </a:r>
          </a:p>
          <a:p>
            <a:r>
              <a:rPr lang="en-IN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&lt;sub&gt;</a:t>
            </a:r>
            <a:r>
              <a:rPr lang="en-IN" dirty="0" smtClean="0">
                <a:solidFill>
                  <a:srgbClr val="1616C4"/>
                </a:solidFill>
                <a:latin typeface="Arial" charset="0"/>
                <a:cs typeface="Arial" charset="0"/>
              </a:rPr>
              <a:t> - Subscript text</a:t>
            </a:r>
          </a:p>
          <a:p>
            <a:r>
              <a:rPr lang="en-IN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&lt;sup&gt; </a:t>
            </a:r>
            <a:r>
              <a:rPr lang="en-IN" dirty="0" smtClean="0">
                <a:solidFill>
                  <a:srgbClr val="1616C4"/>
                </a:solidFill>
                <a:latin typeface="Arial" charset="0"/>
                <a:cs typeface="Arial" charset="0"/>
              </a:rPr>
              <a:t>- Superscript text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&lt;center&gt;</a:t>
            </a:r>
            <a:r>
              <a:rPr lang="en-US" dirty="0" smtClean="0">
                <a:solidFill>
                  <a:srgbClr val="1616C4"/>
                </a:solidFill>
                <a:latin typeface="Arial" charset="0"/>
                <a:cs typeface="Arial" charset="0"/>
              </a:rPr>
              <a:t> -  Text will be center aligned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</a:t>
            </a:r>
            <a:r>
              <a:rPr lang="en-US" dirty="0" err="1" smtClean="0">
                <a:solidFill>
                  <a:srgbClr val="FF0000"/>
                </a:solidFill>
                <a:latin typeface="Arial" charset="0"/>
                <a:cs typeface="Arial" charset="0"/>
              </a:rPr>
              <a:t>br</a:t>
            </a:r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&gt;</a:t>
            </a:r>
            <a:r>
              <a:rPr lang="en-US" dirty="0" smtClean="0">
                <a:solidFill>
                  <a:srgbClr val="1616C4"/>
                </a:solidFill>
                <a:latin typeface="Arial" charset="0"/>
                <a:cs typeface="Arial" charset="0"/>
              </a:rPr>
              <a:t> - Line break</a:t>
            </a:r>
          </a:p>
          <a:p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&lt;hr&gt; </a:t>
            </a:r>
            <a:r>
              <a:rPr lang="en-US" dirty="0" smtClean="0">
                <a:solidFill>
                  <a:srgbClr val="1616C4"/>
                </a:solidFill>
                <a:latin typeface="Arial" charset="0"/>
                <a:cs typeface="Arial" charset="0"/>
              </a:rPr>
              <a:t>- Horizontal ruler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&lt;marquee&gt; </a:t>
            </a:r>
            <a:r>
              <a:rPr lang="en-US" dirty="0" smtClean="0">
                <a:solidFill>
                  <a:srgbClr val="1616C4"/>
                </a:solidFill>
                <a:latin typeface="Arial" charset="0"/>
                <a:cs typeface="Arial" charset="0"/>
              </a:rPr>
              <a:t>- </a:t>
            </a:r>
            <a:r>
              <a:rPr lang="en-IN" dirty="0" smtClean="0">
                <a:solidFill>
                  <a:srgbClr val="1616C4"/>
                </a:solidFill>
                <a:latin typeface="Arial" charset="0"/>
                <a:cs typeface="Arial" charset="0"/>
              </a:rPr>
              <a:t>scrolling piece of text or image displayed either horizontally across or vertically</a:t>
            </a:r>
            <a:endParaRPr lang="en-IN" dirty="0"/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9143999" cy="1085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382</Words>
  <Application>Microsoft Office PowerPoint</Application>
  <PresentationFormat>On-screen Show (4:3)</PresentationFormat>
  <Paragraphs>118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SIT1302 Internet Programming</vt:lpstr>
      <vt:lpstr>Introduction to HTML </vt:lpstr>
      <vt:lpstr>HTML Tags</vt:lpstr>
      <vt:lpstr>Page Structure</vt:lpstr>
      <vt:lpstr>My First Page</vt:lpstr>
      <vt:lpstr>Output</vt:lpstr>
      <vt:lpstr>HTML Attributes</vt:lpstr>
      <vt:lpstr>Formatting Page Contents</vt:lpstr>
      <vt:lpstr>Continued…</vt:lpstr>
      <vt:lpstr>Syntax</vt:lpstr>
      <vt:lpstr>Syntax</vt:lpstr>
      <vt:lpstr>Syntax</vt:lpstr>
      <vt:lpstr>Syntax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19</cp:revision>
  <dcterms:created xsi:type="dcterms:W3CDTF">2020-08-09T16:45:44Z</dcterms:created>
  <dcterms:modified xsi:type="dcterms:W3CDTF">2020-08-23T14:53:37Z</dcterms:modified>
</cp:coreProperties>
</file>