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76" r:id="rId5"/>
    <p:sldId id="258" r:id="rId6"/>
    <p:sldId id="278" r:id="rId7"/>
    <p:sldId id="259" r:id="rId8"/>
    <p:sldId id="274" r:id="rId9"/>
    <p:sldId id="275" r:id="rId10"/>
    <p:sldId id="260" r:id="rId11"/>
    <p:sldId id="261" r:id="rId12"/>
    <p:sldId id="279" r:id="rId13"/>
    <p:sldId id="280" r:id="rId14"/>
    <p:sldId id="262" r:id="rId15"/>
    <p:sldId id="281" r:id="rId16"/>
    <p:sldId id="282" r:id="rId17"/>
    <p:sldId id="283" r:id="rId18"/>
    <p:sldId id="263" r:id="rId19"/>
    <p:sldId id="264" r:id="rId20"/>
    <p:sldId id="265" r:id="rId21"/>
    <p:sldId id="266" r:id="rId22"/>
    <p:sldId id="267" r:id="rId23"/>
    <p:sldId id="284" r:id="rId24"/>
    <p:sldId id="285" r:id="rId25"/>
    <p:sldId id="286" r:id="rId26"/>
  </p:sldIdLst>
  <p:sldSz cx="100091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9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24" y="-84"/>
      </p:cViewPr>
      <p:guideLst>
        <p:guide orient="horz" pos="2160"/>
        <p:guide pos="3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68106" y="359898"/>
            <a:ext cx="8107442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68106" y="1850064"/>
            <a:ext cx="8107442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008617" y="1413802"/>
            <a:ext cx="23021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66666" y="1345016"/>
            <a:ext cx="7006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6891" y="274640"/>
            <a:ext cx="2001838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148" y="274641"/>
            <a:ext cx="6088923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8893" y="-54"/>
            <a:ext cx="750689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54" y="2600325"/>
            <a:ext cx="7006432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2354" y="1066800"/>
            <a:ext cx="7006432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502297" y="0"/>
            <a:ext cx="8341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77862" y="2814656"/>
            <a:ext cx="23021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35911" y="2745870"/>
            <a:ext cx="7006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3" y="274320"/>
            <a:ext cx="820753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443" y="1524000"/>
            <a:ext cx="400367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302" y="1524000"/>
            <a:ext cx="400367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60" y="5160336"/>
            <a:ext cx="9008269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459" y="328278"/>
            <a:ext cx="440404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4686" y="328278"/>
            <a:ext cx="440404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0459" y="969336"/>
            <a:ext cx="440404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686" y="969336"/>
            <a:ext cx="440404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3" y="274320"/>
            <a:ext cx="8207534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1020" y="0"/>
            <a:ext cx="889816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111020" y="-54"/>
            <a:ext cx="80074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59" y="216778"/>
            <a:ext cx="4170495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0459" y="1406964"/>
            <a:ext cx="4170495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0460" y="2133601"/>
            <a:ext cx="8924859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3903" y="1066800"/>
            <a:ext cx="3002756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4099" y="1066800"/>
            <a:ext cx="5004594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509" y="1143004"/>
            <a:ext cx="4837774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34262" y="954341"/>
            <a:ext cx="750689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77105" y="936786"/>
            <a:ext cx="71065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09" y="4800600"/>
            <a:ext cx="4837774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93128" y="-815922"/>
            <a:ext cx="1793955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4790" y="21103"/>
            <a:ext cx="1863249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0186" y="1055077"/>
            <a:ext cx="1232230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08710" y="-54"/>
            <a:ext cx="890047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71443" y="274638"/>
            <a:ext cx="82075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71443" y="1447800"/>
            <a:ext cx="8207534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920265" y="6305550"/>
            <a:ext cx="2335477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AAF7FFA-1B7A-4B55-8CDD-122AC0259CCF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255743" y="6305550"/>
            <a:ext cx="3169576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28655" y="6305550"/>
            <a:ext cx="500459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111020" y="-54"/>
            <a:ext cx="80074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60178" y="1340768"/>
            <a:ext cx="8108137" cy="14716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3519DD"/>
                </a:solidFill>
                <a:latin typeface="Cambria" pitchFamily="18" charset="0"/>
              </a:rPr>
              <a:t>SIT1302 Internet Programming</a:t>
            </a:r>
            <a:endParaRPr lang="en-IN" sz="4000" dirty="0">
              <a:solidFill>
                <a:srgbClr val="3519D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64234" y="3501008"/>
            <a:ext cx="7006432" cy="119824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UNIT 1 </a:t>
            </a:r>
          </a:p>
          <a:p>
            <a:pPr algn="ctr">
              <a:buNone/>
            </a:pPr>
            <a:endParaRPr lang="en-IN" b="1" dirty="0" smtClean="0">
              <a:solidFill>
                <a:srgbClr val="3519DD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MARKUP LANGUAGE</a:t>
            </a:r>
            <a:endParaRPr lang="en-IN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1026" name="AutoShape 2" descr="image.png"/>
          <p:cNvSpPr>
            <a:spLocks noChangeAspect="1" noChangeArrowheads="1"/>
          </p:cNvSpPr>
          <p:nvPr/>
        </p:nvSpPr>
        <p:spPr bwMode="auto">
          <a:xfrm>
            <a:off x="170295" y="-144463"/>
            <a:ext cx="33364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0555" y="1550268"/>
            <a:ext cx="7648575" cy="51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60178" y="1052736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latin typeface="Cambria" pitchFamily="18" charset="0"/>
              </a:rPr>
              <a:t>Example</a:t>
            </a:r>
            <a:endParaRPr lang="en-IN" sz="2400" b="1" dirty="0">
              <a:solidFill>
                <a:schemeClr val="accent5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4141" y="1052513"/>
            <a:ext cx="8324949" cy="365125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Output</a:t>
            </a:r>
            <a:endParaRPr lang="en-IN" sz="2800" b="1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319" y="1791494"/>
            <a:ext cx="49720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250" y="1268760"/>
            <a:ext cx="6578327" cy="554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3438" y="1587202"/>
            <a:ext cx="58007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8170" y="1052513"/>
            <a:ext cx="8136904" cy="3651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b="1" dirty="0">
              <a:solidFill>
                <a:srgbClr val="3519DD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4397" y="1844824"/>
            <a:ext cx="496252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3966" y="1196752"/>
            <a:ext cx="600315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60178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5"/>
                </a:solidFill>
                <a:latin typeface="Cambria" pitchFamily="18" charset="0"/>
              </a:rPr>
              <a:t>Colspan</a:t>
            </a:r>
            <a:endParaRPr lang="en-IN" sz="2400" b="1" dirty="0">
              <a:solidFill>
                <a:schemeClr val="accent5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7830" y="1863427"/>
            <a:ext cx="4991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4194" y="141277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latin typeface="Cambria" pitchFamily="18" charset="0"/>
              </a:rPr>
              <a:t>Output</a:t>
            </a:r>
            <a:endParaRPr lang="en-IN" sz="2400" b="1" dirty="0">
              <a:solidFill>
                <a:schemeClr val="accent5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6405" y="1556792"/>
            <a:ext cx="6562725" cy="500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60178" y="112474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5"/>
                </a:solidFill>
                <a:latin typeface="Cambria" pitchFamily="18" charset="0"/>
              </a:rPr>
              <a:t>Rowspan</a:t>
            </a:r>
            <a:endParaRPr lang="en-IN" sz="2400" b="1" dirty="0">
              <a:solidFill>
                <a:schemeClr val="accent5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8170" y="1052736"/>
            <a:ext cx="8712968" cy="36004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chemeClr val="accent5"/>
                </a:solidFill>
                <a:latin typeface="Cambria" pitchFamily="18" charset="0"/>
              </a:rPr>
              <a:t>Output</a:t>
            </a:r>
            <a:endParaRPr lang="en-IN" sz="3400" b="1" dirty="0">
              <a:solidFill>
                <a:schemeClr val="accent5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2932" y="1776561"/>
            <a:ext cx="49339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6149" y="981075"/>
            <a:ext cx="8468965" cy="43656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519DD"/>
                </a:solidFill>
                <a:latin typeface="Cambria" pitchFamily="18" charset="0"/>
              </a:rPr>
              <a:t>Table Caption</a:t>
            </a:r>
            <a:endParaRPr lang="en-IN" sz="32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600200"/>
            <a:ext cx="5688631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260178" y="1650823"/>
            <a:ext cx="8496944" cy="3435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 HTML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&lt;a&gt;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defines a hyperlink. It has the following syntax: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cs typeface="Consolas" pitchFamily="49" charset="0"/>
              </a:rPr>
              <a:t> 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ambria" pitchFamily="18" charset="0"/>
                <a:cs typeface="Consolas" pitchFamily="49" charset="0"/>
              </a:rPr>
              <a:t>href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="</a:t>
            </a:r>
            <a:r>
              <a:rPr kumimoji="0" lang="en-US" sz="3200" b="0" i="1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url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"&gt;</a:t>
            </a:r>
            <a:r>
              <a:rPr kumimoji="0" lang="en-US" sz="3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link text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179388" marR="0" lvl="0" indent="-1793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 most important attribute of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&lt;a&gt;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element is the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href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attribute, which    indicates the link's destination.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 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link 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is the part that will be visible to the reader.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Clicking on the link text, will send the reader to the specified URL address.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0579" y="1124744"/>
            <a:ext cx="2157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3519DD"/>
                </a:solidFill>
                <a:latin typeface="Cambria" pitchFamily="18" charset="0"/>
                <a:cs typeface="Segoe UI" pitchFamily="34" charset="0"/>
              </a:rPr>
              <a:t>HTML Links</a:t>
            </a: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6149" y="1052513"/>
            <a:ext cx="8324949" cy="365125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3519DD"/>
                </a:solidFill>
                <a:latin typeface="Cambria" pitchFamily="18" charset="0"/>
              </a:rPr>
              <a:t>Lists</a:t>
            </a:r>
            <a:endParaRPr lang="en-IN" sz="34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8170" y="1600200"/>
            <a:ext cx="8352928" cy="50688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&lt;!DOCTYPE html&gt;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&lt;html&gt;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&lt;body</a:t>
            </a:r>
            <a:r>
              <a:rPr lang="en-IN" sz="2500" dirty="0" smtClean="0">
                <a:latin typeface="Cambria" pitchFamily="18" charset="0"/>
              </a:rPr>
              <a:t>&gt;</a:t>
            </a:r>
            <a:endParaRPr lang="en-IN" sz="2500" dirty="0" smtClean="0">
              <a:latin typeface="Cambria" pitchFamily="18" charset="0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&lt;h2&gt;An Unordered HTML List&lt;/h2</a:t>
            </a:r>
            <a:r>
              <a:rPr lang="en-IN" sz="2500" dirty="0" smtClean="0">
                <a:latin typeface="Cambria" pitchFamily="18" charset="0"/>
              </a:rPr>
              <a:t>&gt;</a:t>
            </a:r>
            <a:endParaRPr lang="en-IN" sz="2500" dirty="0" smtClean="0">
              <a:latin typeface="Cambria" pitchFamily="18" charset="0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</a:t>
            </a:r>
            <a:r>
              <a:rPr lang="en-IN" sz="2500" dirty="0" err="1" smtClean="0">
                <a:latin typeface="Cambria" pitchFamily="18" charset="0"/>
              </a:rPr>
              <a:t>ul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  &lt;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&gt;Coffee&lt;/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  &lt;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&gt;Tea&lt;/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  &lt;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&gt;Milk&lt;/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&lt;/</a:t>
            </a:r>
            <a:r>
              <a:rPr lang="en-IN" sz="2500" dirty="0" err="1" smtClean="0">
                <a:latin typeface="Cambria" pitchFamily="18" charset="0"/>
              </a:rPr>
              <a:t>ul</a:t>
            </a:r>
            <a:r>
              <a:rPr lang="en-IN" sz="2500" dirty="0" smtClean="0">
                <a:latin typeface="Cambria" pitchFamily="18" charset="0"/>
              </a:rPr>
              <a:t>&gt;  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&lt;h2&gt;An Ordered HTML List&lt;/h2</a:t>
            </a:r>
            <a:r>
              <a:rPr lang="en-IN" sz="2500" dirty="0" smtClean="0">
                <a:latin typeface="Cambria" pitchFamily="18" charset="0"/>
              </a:rPr>
              <a:t>&gt;</a:t>
            </a:r>
            <a:endParaRPr lang="en-IN" sz="2500" dirty="0" smtClean="0">
              <a:latin typeface="Cambria" pitchFamily="18" charset="0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</a:t>
            </a:r>
            <a:r>
              <a:rPr lang="en-IN" sz="2500" dirty="0" err="1" smtClean="0">
                <a:latin typeface="Cambria" pitchFamily="18" charset="0"/>
              </a:rPr>
              <a:t>ol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  &lt;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&gt;Coffee&lt;/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  &lt;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&gt;Tea&lt;/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  &lt;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&gt;Milk&lt;/</a:t>
            </a:r>
            <a:r>
              <a:rPr lang="en-IN" sz="2500" dirty="0" err="1" smtClean="0">
                <a:latin typeface="Cambria" pitchFamily="18" charset="0"/>
              </a:rPr>
              <a:t>li</a:t>
            </a:r>
            <a:r>
              <a:rPr lang="en-IN" sz="2500" dirty="0" smtClean="0">
                <a:latin typeface="Cambria" pitchFamily="18" charset="0"/>
              </a:rPr>
              <a:t>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&lt;/</a:t>
            </a:r>
            <a:r>
              <a:rPr lang="en-IN" sz="2500" dirty="0" err="1" smtClean="0">
                <a:latin typeface="Cambria" pitchFamily="18" charset="0"/>
              </a:rPr>
              <a:t>ol</a:t>
            </a:r>
            <a:r>
              <a:rPr lang="en-IN" sz="2500" dirty="0" smtClean="0">
                <a:latin typeface="Cambria" pitchFamily="18" charset="0"/>
              </a:rPr>
              <a:t>&gt; 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&lt;/body&gt;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IN" sz="2500" dirty="0" smtClean="0">
                <a:latin typeface="Cambria" pitchFamily="18" charset="0"/>
              </a:rPr>
              <a:t>&lt;/html&gt;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IN" sz="2400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6149" y="1052513"/>
            <a:ext cx="8396957" cy="365125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sz="34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2969" y="2150269"/>
            <a:ext cx="3962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6149" y="1268760"/>
            <a:ext cx="8540973" cy="54003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b="1" dirty="0" smtClean="0">
                <a:latin typeface="Cambria" pitchFamily="18" charset="0"/>
              </a:rPr>
              <a:t>Unordered HTML List</a:t>
            </a:r>
          </a:p>
          <a:p>
            <a:r>
              <a:rPr lang="en-IN" sz="2800" dirty="0" smtClean="0">
                <a:latin typeface="Cambria" pitchFamily="18" charset="0"/>
              </a:rPr>
              <a:t>An unordered list starts with the &lt;</a:t>
            </a:r>
            <a:r>
              <a:rPr lang="en-IN" sz="2800" dirty="0" err="1" smtClean="0">
                <a:latin typeface="Cambria" pitchFamily="18" charset="0"/>
              </a:rPr>
              <a:t>ul</a:t>
            </a:r>
            <a:r>
              <a:rPr lang="en-IN" sz="2800" dirty="0" smtClean="0">
                <a:latin typeface="Cambria" pitchFamily="18" charset="0"/>
              </a:rPr>
              <a:t>&gt; tag. Each list item starts with the &lt;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 tag.</a:t>
            </a:r>
          </a:p>
          <a:p>
            <a:r>
              <a:rPr lang="en-IN" sz="2800" dirty="0" smtClean="0">
                <a:latin typeface="Cambria" pitchFamily="18" charset="0"/>
              </a:rPr>
              <a:t>The list items will be marked with bullets (small black circles) by default:</a:t>
            </a:r>
          </a:p>
          <a:p>
            <a:pPr>
              <a:buNone/>
            </a:pPr>
            <a:r>
              <a:rPr lang="en-IN" sz="2800" b="1" dirty="0" smtClean="0">
                <a:latin typeface="Cambria" pitchFamily="18" charset="0"/>
              </a:rPr>
              <a:t>Example</a:t>
            </a:r>
          </a:p>
          <a:p>
            <a:pPr>
              <a:buNone/>
            </a:pPr>
            <a:r>
              <a:rPr lang="en-IN" sz="2800" dirty="0" smtClean="0">
                <a:latin typeface="Cambria" pitchFamily="18" charset="0"/>
              </a:rPr>
              <a:t>&lt;</a:t>
            </a:r>
            <a:r>
              <a:rPr lang="en-IN" sz="2800" dirty="0" err="1" smtClean="0">
                <a:latin typeface="Cambria" pitchFamily="18" charset="0"/>
              </a:rPr>
              <a:t>ul</a:t>
            </a:r>
            <a:r>
              <a:rPr lang="en-IN" sz="2800" dirty="0" smtClean="0">
                <a:latin typeface="Cambria" pitchFamily="18" charset="0"/>
              </a:rPr>
              <a:t>&gt;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  &lt;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&gt;Coffee&lt;/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  &lt;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&gt;Tea&lt;/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</a:t>
            </a:r>
            <a:br>
              <a:rPr lang="en-IN" sz="2800" dirty="0" smtClean="0">
                <a:latin typeface="Cambria" pitchFamily="18" charset="0"/>
              </a:rPr>
            </a:br>
            <a:r>
              <a:rPr lang="en-IN" sz="2800" dirty="0" smtClean="0">
                <a:latin typeface="Cambria" pitchFamily="18" charset="0"/>
              </a:rPr>
              <a:t>  &lt;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&gt;Milk&lt;/</a:t>
            </a:r>
            <a:r>
              <a:rPr lang="en-IN" sz="2800" dirty="0" err="1" smtClean="0">
                <a:latin typeface="Cambria" pitchFamily="18" charset="0"/>
              </a:rPr>
              <a:t>li</a:t>
            </a:r>
            <a:r>
              <a:rPr lang="en-IN" sz="28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r>
              <a:rPr lang="en-IN" sz="2800" dirty="0" smtClean="0">
                <a:latin typeface="Cambria" pitchFamily="18" charset="0"/>
              </a:rPr>
              <a:t>&lt;/</a:t>
            </a:r>
            <a:r>
              <a:rPr lang="en-IN" sz="2800" dirty="0" err="1" smtClean="0">
                <a:latin typeface="Cambria" pitchFamily="18" charset="0"/>
              </a:rPr>
              <a:t>ul</a:t>
            </a:r>
            <a:r>
              <a:rPr lang="en-IN" sz="2800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endParaRPr lang="en-IN" sz="2800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404194" y="1151431"/>
            <a:ext cx="8604994" cy="558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Segoe UI" pitchFamily="34" charset="0"/>
              </a:rPr>
              <a:t>Ordered HTML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An ordered list starts with 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ol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tag. Each list item starts with the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 list items will be marked with numbers by default: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ol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Coffee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Tea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Milk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li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ol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260178" y="726067"/>
            <a:ext cx="8568952" cy="608238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Segoe UI" pitchFamily="34" charset="0"/>
              </a:rPr>
              <a:t>HTML Description Lists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HTML also supports description lists.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A description list is a list of terms, with a description of each term.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&lt;dl&gt;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defines the description list,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defines the term (name), and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describes each term: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cs typeface="Segoe U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Segoe UI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Coffee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- black hot drink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Milk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 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>- white cold drink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dd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Consolas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ambria" pitchFamily="18" charset="0"/>
                <a:cs typeface="Consolas" pitchFamily="49" charset="0"/>
              </a:rPr>
              <a:t>/dl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D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700808"/>
            <a:ext cx="496855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20218" y="134076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sz="20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620218" y="2194986"/>
            <a:ext cx="7848872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800" dirty="0" smtClean="0">
                <a:latin typeface="Cambria" pitchFamily="18" charset="0"/>
              </a:rPr>
              <a:t>&lt;!DOCTYPE html&gt;</a:t>
            </a:r>
          </a:p>
          <a:p>
            <a:r>
              <a:rPr lang="en-IN" sz="2800" dirty="0" smtClean="0">
                <a:latin typeface="Cambria" pitchFamily="18" charset="0"/>
              </a:rPr>
              <a:t>&lt;html&gt;</a:t>
            </a:r>
          </a:p>
          <a:p>
            <a:r>
              <a:rPr lang="en-IN" sz="2800" dirty="0" smtClean="0">
                <a:latin typeface="Cambria" pitchFamily="18" charset="0"/>
              </a:rPr>
              <a:t>&lt;body&gt;</a:t>
            </a:r>
          </a:p>
          <a:p>
            <a:r>
              <a:rPr lang="en-IN" sz="2800" dirty="0" smtClean="0">
                <a:latin typeface="Cambria" pitchFamily="18" charset="0"/>
              </a:rPr>
              <a:t>&lt;h1&gt;The a element&lt;/h1&gt;</a:t>
            </a:r>
          </a:p>
          <a:p>
            <a:r>
              <a:rPr lang="en-IN" sz="2800" dirty="0" smtClean="0">
                <a:latin typeface="Cambria" pitchFamily="18" charset="0"/>
              </a:rPr>
              <a:t>&lt;a </a:t>
            </a:r>
            <a:r>
              <a:rPr lang="en-IN" sz="2800" dirty="0" err="1" smtClean="0">
                <a:latin typeface="Cambria" pitchFamily="18" charset="0"/>
              </a:rPr>
              <a:t>href</a:t>
            </a:r>
            <a:r>
              <a:rPr lang="en-IN" sz="2800" dirty="0" smtClean="0">
                <a:latin typeface="Cambria" pitchFamily="18" charset="0"/>
              </a:rPr>
              <a:t>="http://www.sathyabama.ac.in/"&gt;</a:t>
            </a:r>
          </a:p>
          <a:p>
            <a:r>
              <a:rPr lang="en-IN" sz="2800" dirty="0" smtClean="0">
                <a:latin typeface="Cambria" pitchFamily="18" charset="0"/>
              </a:rPr>
              <a:t>Visit Sathyabama!!!!!</a:t>
            </a:r>
          </a:p>
          <a:p>
            <a:r>
              <a:rPr lang="en-IN" sz="2800" dirty="0" smtClean="0">
                <a:latin typeface="Cambria" pitchFamily="18" charset="0"/>
              </a:rPr>
              <a:t>&lt;/a&gt;</a:t>
            </a:r>
          </a:p>
          <a:p>
            <a:r>
              <a:rPr lang="en-IN" sz="2800" dirty="0" smtClean="0">
                <a:latin typeface="Cambria" pitchFamily="18" charset="0"/>
              </a:rPr>
              <a:t>&lt;/body&gt;</a:t>
            </a:r>
          </a:p>
          <a:p>
            <a:r>
              <a:rPr lang="en-IN" sz="2800" dirty="0" smtClean="0">
                <a:latin typeface="Cambria" pitchFamily="18" charset="0"/>
              </a:rPr>
              <a:t>&lt;/html&gt;</a:t>
            </a:r>
            <a:endParaRPr lang="en-IN" sz="28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0218" y="134076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519DD"/>
                </a:solidFill>
                <a:latin typeface="Cambria" pitchFamily="18" charset="0"/>
              </a:rPr>
              <a:t>HTML Code</a:t>
            </a:r>
            <a:endParaRPr lang="en-IN" sz="28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666" y="1916832"/>
            <a:ext cx="421250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801813" y="274638"/>
            <a:ext cx="8207375" cy="1143000"/>
          </a:xfrm>
        </p:spPr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Output</a:t>
            </a:r>
            <a:endParaRPr lang="en-IN" b="1" dirty="0"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8170" y="1916832"/>
            <a:ext cx="432963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8099" y="1412777"/>
            <a:ext cx="8577015" cy="5256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Cambria" pitchFamily="18" charset="0"/>
              </a:rPr>
              <a:t>HTML Link Colors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By default, a link will appear like this (in all browsers):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An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unvisited link </a:t>
            </a:r>
            <a:r>
              <a:rPr lang="en-IN" dirty="0" smtClean="0">
                <a:latin typeface="Cambria" pitchFamily="18" charset="0"/>
              </a:rPr>
              <a:t>is underlined and </a:t>
            </a: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blue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A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visited link </a:t>
            </a:r>
            <a:r>
              <a:rPr lang="en-IN" dirty="0" smtClean="0">
                <a:latin typeface="Cambria" pitchFamily="18" charset="0"/>
              </a:rPr>
              <a:t>is underlined and </a:t>
            </a:r>
            <a:r>
              <a:rPr lang="en-IN" b="1" dirty="0" smtClean="0">
                <a:solidFill>
                  <a:srgbClr val="7030A0"/>
                </a:solidFill>
                <a:latin typeface="Cambria" pitchFamily="18" charset="0"/>
              </a:rPr>
              <a:t>purple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An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active link </a:t>
            </a:r>
            <a:r>
              <a:rPr lang="en-IN" dirty="0" smtClean="0">
                <a:latin typeface="Cambria" pitchFamily="18" charset="0"/>
              </a:rPr>
              <a:t>is underlined and 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red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You can change the link state colors, by using CSS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140498" y="1052736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3519DD"/>
                </a:solidFill>
                <a:latin typeface="Cambria" pitchFamily="18" charset="0"/>
              </a:rPr>
              <a:t>HTML Images</a:t>
            </a:r>
            <a:endParaRPr lang="en-IN" sz="28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116162" y="1788944"/>
            <a:ext cx="8893026" cy="4558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 HTML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img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is used to embed an image in a web page.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Images are not technically inserted into a web page; images are linked to web pages. 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img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creates a holding space for the referenced image.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img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 is empty, it contains attributes only, and does not have a closing tag.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img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tag has two required attributes: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lvl="2" eaLnBrk="0" fontAlgn="base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src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 - Specifies the path to the image</a:t>
            </a:r>
          </a:p>
          <a:p>
            <a:pPr lvl="2" eaLnBrk="0" fontAlgn="base" hangingPunct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alt - Specifies an alternate text for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0107" y="981075"/>
            <a:ext cx="8577015" cy="436563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3519D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Syntax</a:t>
            </a:r>
            <a:endParaRPr lang="en-IN" sz="3600" b="1" dirty="0">
              <a:solidFill>
                <a:srgbClr val="3519D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80107" y="1600200"/>
            <a:ext cx="8577015" cy="49974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Cambria" pitchFamily="18" charset="0"/>
              </a:rPr>
              <a:t>&lt;</a:t>
            </a:r>
            <a:r>
              <a:rPr lang="en-IN" b="1" dirty="0" err="1" smtClean="0">
                <a:solidFill>
                  <a:srgbClr val="00B050"/>
                </a:solidFill>
                <a:latin typeface="Cambria" pitchFamily="18" charset="0"/>
              </a:rPr>
              <a:t>img</a:t>
            </a:r>
            <a:r>
              <a:rPr lang="en-IN" dirty="0" smtClean="0">
                <a:latin typeface="Cambria" pitchFamily="18" charset="0"/>
              </a:rPr>
              <a:t> 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</a:rPr>
              <a:t>src</a:t>
            </a:r>
            <a:r>
              <a:rPr lang="en-IN" dirty="0" smtClean="0">
                <a:latin typeface="Cambria" pitchFamily="18" charset="0"/>
              </a:rPr>
              <a:t>="</a:t>
            </a:r>
            <a:r>
              <a:rPr lang="en-IN" i="1" dirty="0" err="1" smtClean="0">
                <a:solidFill>
                  <a:srgbClr val="0070C0"/>
                </a:solidFill>
                <a:latin typeface="Cambria" pitchFamily="18" charset="0"/>
              </a:rPr>
              <a:t>url</a:t>
            </a:r>
            <a:r>
              <a:rPr lang="en-IN" dirty="0" smtClean="0">
                <a:latin typeface="Cambria" pitchFamily="18" charset="0"/>
              </a:rPr>
              <a:t>" 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alt</a:t>
            </a:r>
            <a:r>
              <a:rPr lang="en-IN" dirty="0" smtClean="0">
                <a:latin typeface="Cambria" pitchFamily="18" charset="0"/>
              </a:rPr>
              <a:t>="</a:t>
            </a:r>
            <a:r>
              <a:rPr lang="en-IN" i="1" dirty="0" err="1" smtClean="0">
                <a:solidFill>
                  <a:srgbClr val="0070C0"/>
                </a:solidFill>
                <a:latin typeface="Cambria" pitchFamily="18" charset="0"/>
              </a:rPr>
              <a:t>alternatetext</a:t>
            </a:r>
            <a:r>
              <a:rPr lang="en-IN" dirty="0" smtClean="0">
                <a:latin typeface="Cambria" pitchFamily="18" charset="0"/>
              </a:rPr>
              <a:t>"&gt;</a:t>
            </a:r>
          </a:p>
          <a:p>
            <a:pPr>
              <a:buNone/>
            </a:pPr>
            <a:endParaRPr lang="en-US" sz="28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Cambria" pitchFamily="18" charset="0"/>
              </a:rPr>
              <a:t>Example 1</a:t>
            </a:r>
            <a:endParaRPr lang="en-IN" sz="28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Cambria" pitchFamily="18" charset="0"/>
              </a:rPr>
              <a:t>&lt;</a:t>
            </a:r>
            <a:r>
              <a:rPr lang="en-IN" sz="2800" dirty="0" err="1" smtClean="0">
                <a:solidFill>
                  <a:srgbClr val="00B050"/>
                </a:solidFill>
                <a:latin typeface="Cambria" pitchFamily="18" charset="0"/>
              </a:rPr>
              <a:t>img</a:t>
            </a:r>
            <a:r>
              <a:rPr lang="en-IN" sz="2800" dirty="0" smtClean="0">
                <a:latin typeface="Cambria" pitchFamily="18" charset="0"/>
              </a:rPr>
              <a:t> </a:t>
            </a:r>
            <a:r>
              <a:rPr lang="en-IN" sz="2800" dirty="0" err="1" smtClean="0">
                <a:solidFill>
                  <a:srgbClr val="FF0000"/>
                </a:solidFill>
                <a:latin typeface="Cambria" pitchFamily="18" charset="0"/>
              </a:rPr>
              <a:t>src</a:t>
            </a:r>
            <a:r>
              <a:rPr lang="en-IN" sz="2800" dirty="0" smtClean="0">
                <a:latin typeface="Cambria" pitchFamily="18" charset="0"/>
              </a:rPr>
              <a:t>="img_chania.jpg" </a:t>
            </a:r>
            <a:r>
              <a:rPr lang="en-IN" sz="2800" dirty="0" smtClean="0">
                <a:solidFill>
                  <a:srgbClr val="FF0000"/>
                </a:solidFill>
                <a:latin typeface="Cambria" pitchFamily="18" charset="0"/>
              </a:rPr>
              <a:t>alt</a:t>
            </a:r>
            <a:r>
              <a:rPr lang="en-IN" sz="2800" dirty="0" smtClean="0">
                <a:latin typeface="Cambria" pitchFamily="18" charset="0"/>
              </a:rPr>
              <a:t>="</a:t>
            </a:r>
            <a:r>
              <a:rPr lang="en-IN" sz="2800" dirty="0" smtClean="0">
                <a:solidFill>
                  <a:srgbClr val="0070C0"/>
                </a:solidFill>
                <a:latin typeface="Cambria" pitchFamily="18" charset="0"/>
              </a:rPr>
              <a:t>Flowers in </a:t>
            </a:r>
            <a:r>
              <a:rPr lang="en-IN" sz="2800" dirty="0" err="1" smtClean="0">
                <a:solidFill>
                  <a:srgbClr val="0070C0"/>
                </a:solidFill>
                <a:latin typeface="Cambria" pitchFamily="18" charset="0"/>
              </a:rPr>
              <a:t>Chania</a:t>
            </a:r>
            <a:r>
              <a:rPr lang="en-IN" sz="2800" dirty="0" smtClean="0">
                <a:latin typeface="Cambria" pitchFamily="18" charset="0"/>
              </a:rPr>
              <a:t>"&gt;</a:t>
            </a:r>
          </a:p>
          <a:p>
            <a:pPr>
              <a:buNone/>
            </a:pPr>
            <a:r>
              <a:rPr lang="en-US" sz="2800" b="1" dirty="0" smtClean="0">
                <a:latin typeface="Cambria" pitchFamily="18" charset="0"/>
              </a:rPr>
              <a:t>Example 2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>
                <a:latin typeface="Cambria" pitchFamily="18" charset="0"/>
              </a:rPr>
              <a:t>&lt;</a:t>
            </a:r>
            <a:r>
              <a:rPr lang="en-IN" sz="2800" dirty="0" err="1" smtClean="0">
                <a:latin typeface="Cambria" pitchFamily="18" charset="0"/>
              </a:rPr>
              <a:t>img</a:t>
            </a:r>
            <a:r>
              <a:rPr lang="en-IN" sz="2800" dirty="0" smtClean="0">
                <a:latin typeface="Cambria" pitchFamily="18" charset="0"/>
              </a:rPr>
              <a:t> </a:t>
            </a:r>
            <a:r>
              <a:rPr lang="en-IN" sz="2800" dirty="0" err="1" smtClean="0">
                <a:latin typeface="Cambria" pitchFamily="18" charset="0"/>
              </a:rPr>
              <a:t>src</a:t>
            </a:r>
            <a:r>
              <a:rPr lang="en-IN" sz="2800" dirty="0" smtClean="0">
                <a:latin typeface="Cambria" pitchFamily="18" charset="0"/>
              </a:rPr>
              <a:t>="img_girl.jpg" alt=“A Girl” width=“500" height="600"&gt;</a:t>
            </a:r>
          </a:p>
          <a:p>
            <a:pPr>
              <a:buNone/>
            </a:pPr>
            <a:r>
              <a:rPr lang="en-US" sz="2800" b="1" dirty="0" smtClean="0">
                <a:latin typeface="Cambria" pitchFamily="18" charset="0"/>
              </a:rPr>
              <a:t>Example 3</a:t>
            </a:r>
            <a:endParaRPr lang="en-IN" sz="2800" dirty="0" smtClean="0"/>
          </a:p>
          <a:p>
            <a:pPr>
              <a:buNone/>
            </a:pPr>
            <a:r>
              <a:rPr lang="en-IN" sz="2800" dirty="0" smtClean="0">
                <a:latin typeface="Cambria" pitchFamily="18" charset="0"/>
              </a:rPr>
              <a:t>&lt;</a:t>
            </a:r>
            <a:r>
              <a:rPr lang="en-IN" sz="2800" dirty="0" err="1" smtClean="0">
                <a:latin typeface="Cambria" pitchFamily="18" charset="0"/>
              </a:rPr>
              <a:t>img</a:t>
            </a:r>
            <a:r>
              <a:rPr lang="en-IN" sz="2800" dirty="0" smtClean="0">
                <a:latin typeface="Cambria" pitchFamily="18" charset="0"/>
              </a:rPr>
              <a:t> </a:t>
            </a:r>
            <a:r>
              <a:rPr lang="en-IN" sz="2800" dirty="0" err="1" smtClean="0">
                <a:latin typeface="Cambria" pitchFamily="18" charset="0"/>
              </a:rPr>
              <a:t>src</a:t>
            </a:r>
            <a:r>
              <a:rPr lang="en-IN" sz="2800" dirty="0" smtClean="0">
                <a:latin typeface="Cambria" pitchFamily="18" charset="0"/>
              </a:rPr>
              <a:t>="/images/html5.gif" alt="HTML5 Icon" style="width:128px;height:128px;"&gt;</a:t>
            </a:r>
            <a:endParaRPr lang="en-IN" sz="2800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3703" y="1052513"/>
            <a:ext cx="8575427" cy="41751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3519DD"/>
                </a:solidFill>
                <a:latin typeface="Cambria" pitchFamily="18" charset="0"/>
              </a:rPr>
              <a:t>Image as a Link</a:t>
            </a:r>
            <a:endParaRPr lang="en-IN" sz="32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60178" y="1796752"/>
            <a:ext cx="8207375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Cambria" pitchFamily="18" charset="0"/>
              </a:rPr>
              <a:t>To use an image as a link, put the &lt;</a:t>
            </a:r>
            <a:r>
              <a:rPr lang="en-IN" dirty="0" err="1" smtClean="0">
                <a:latin typeface="Cambria" pitchFamily="18" charset="0"/>
              </a:rPr>
              <a:t>img</a:t>
            </a:r>
            <a:r>
              <a:rPr lang="en-IN" dirty="0" smtClean="0">
                <a:latin typeface="Cambria" pitchFamily="18" charset="0"/>
              </a:rPr>
              <a:t>&gt; tag inside the &lt;a&gt; tag:</a:t>
            </a:r>
          </a:p>
          <a:p>
            <a:pPr>
              <a:buNone/>
            </a:pPr>
            <a:r>
              <a:rPr lang="en-IN" b="1" dirty="0" smtClean="0">
                <a:latin typeface="Cambria" pitchFamily="18" charset="0"/>
              </a:rPr>
              <a:t>Example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</a:rPr>
              <a:t>&lt;</a:t>
            </a:r>
            <a:r>
              <a:rPr lang="en-IN" dirty="0" smtClean="0">
                <a:solidFill>
                  <a:srgbClr val="00B050"/>
                </a:solidFill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 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</a:rPr>
              <a:t>href</a:t>
            </a:r>
            <a:r>
              <a:rPr lang="en-IN" dirty="0" smtClean="0">
                <a:latin typeface="Cambria" pitchFamily="18" charset="0"/>
              </a:rPr>
              <a:t>="default.asp"&gt;</a:t>
            </a:r>
            <a:br>
              <a:rPr lang="en-IN" dirty="0" smtClean="0">
                <a:latin typeface="Cambria" pitchFamily="18" charset="0"/>
              </a:rPr>
            </a:br>
            <a:r>
              <a:rPr lang="en-IN" dirty="0" smtClean="0">
                <a:latin typeface="Cambria" pitchFamily="18" charset="0"/>
              </a:rPr>
              <a:t>  &lt;</a:t>
            </a:r>
            <a:r>
              <a:rPr lang="en-IN" dirty="0" err="1" smtClean="0">
                <a:solidFill>
                  <a:srgbClr val="00B050"/>
                </a:solidFill>
                <a:latin typeface="Cambria" pitchFamily="18" charset="0"/>
              </a:rPr>
              <a:t>img</a:t>
            </a:r>
            <a:r>
              <a:rPr lang="en-IN" dirty="0" smtClean="0">
                <a:latin typeface="Cambria" pitchFamily="18" charset="0"/>
              </a:rPr>
              <a:t> </a:t>
            </a:r>
            <a:r>
              <a:rPr lang="en-IN" dirty="0" err="1" smtClean="0">
                <a:solidFill>
                  <a:srgbClr val="FF0000"/>
                </a:solidFill>
                <a:latin typeface="Cambria" pitchFamily="18" charset="0"/>
              </a:rPr>
              <a:t>src</a:t>
            </a:r>
            <a:r>
              <a:rPr lang="en-IN" dirty="0" smtClean="0">
                <a:latin typeface="Cambria" pitchFamily="18" charset="0"/>
              </a:rPr>
              <a:t>="smiley.gif" 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alt</a:t>
            </a:r>
            <a:r>
              <a:rPr lang="en-IN" dirty="0" smtClean="0">
                <a:latin typeface="Cambria" pitchFamily="18" charset="0"/>
              </a:rPr>
              <a:t>="HTML tutorial" </a:t>
            </a:r>
            <a:r>
              <a:rPr lang="en-IN" dirty="0" smtClean="0">
                <a:solidFill>
                  <a:srgbClr val="FF0000"/>
                </a:solidFill>
                <a:latin typeface="Cambria" pitchFamily="18" charset="0"/>
              </a:rPr>
              <a:t>style</a:t>
            </a:r>
            <a:r>
              <a:rPr lang="en-IN" dirty="0" smtClean="0">
                <a:latin typeface="Cambria" pitchFamily="18" charset="0"/>
              </a:rPr>
              <a:t>="width:42px;height:42px;"&gt;</a:t>
            </a:r>
          </a:p>
          <a:p>
            <a:pPr>
              <a:buNone/>
            </a:pPr>
            <a:r>
              <a:rPr lang="en-IN" dirty="0" smtClean="0">
                <a:latin typeface="Cambria" pitchFamily="18" charset="0"/>
              </a:rPr>
              <a:t>&lt;/</a:t>
            </a:r>
            <a:r>
              <a:rPr lang="en-IN" dirty="0" smtClean="0">
                <a:solidFill>
                  <a:srgbClr val="00B050"/>
                </a:solidFill>
                <a:latin typeface="Cambria" pitchFamily="18" charset="0"/>
              </a:rPr>
              <a:t>a</a:t>
            </a:r>
            <a:r>
              <a:rPr lang="en-IN" dirty="0" smtClean="0">
                <a:latin typeface="Cambria" pitchFamily="18" charset="0"/>
              </a:rPr>
              <a:t>&gt;</a:t>
            </a:r>
          </a:p>
          <a:p>
            <a:pPr>
              <a:buNone/>
            </a:pPr>
            <a:endParaRPr lang="en-IN" b="1" dirty="0">
              <a:solidFill>
                <a:srgbClr val="FFC000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4141" y="1125538"/>
            <a:ext cx="8829005" cy="43656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3519DD"/>
                </a:solidFill>
                <a:latin typeface="Cambria" pitchFamily="18" charset="0"/>
              </a:rPr>
              <a:t>HTML Tables</a:t>
            </a:r>
            <a:endParaRPr lang="en-IN" sz="32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60178" y="1700808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HTML tables allow web developers to arrange data into rows and columns.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The 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&lt;table&gt;</a:t>
            </a:r>
            <a:r>
              <a:rPr lang="en-IN" sz="2400" dirty="0" smtClean="0">
                <a:latin typeface="Cambria" pitchFamily="18" charset="0"/>
              </a:rPr>
              <a:t> tag defines an HTML table.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Each table row is defined with a 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IN" sz="2400" dirty="0" err="1" smtClean="0">
                <a:solidFill>
                  <a:srgbClr val="FF0000"/>
                </a:solidFill>
                <a:latin typeface="Cambria" pitchFamily="18" charset="0"/>
              </a:rPr>
              <a:t>tr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&gt;</a:t>
            </a:r>
            <a:r>
              <a:rPr lang="en-IN" sz="2400" dirty="0" smtClean="0">
                <a:latin typeface="Cambria" pitchFamily="18" charset="0"/>
              </a:rPr>
              <a:t> tag. Each table header is defined with a 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IN" sz="2400" dirty="0" err="1" smtClean="0">
                <a:solidFill>
                  <a:srgbClr val="FF0000"/>
                </a:solidFill>
                <a:latin typeface="Cambria" pitchFamily="18" charset="0"/>
              </a:rPr>
              <a:t>th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&gt;</a:t>
            </a:r>
            <a:r>
              <a:rPr lang="en-IN" sz="2400" dirty="0" smtClean="0">
                <a:latin typeface="Cambria" pitchFamily="18" charset="0"/>
              </a:rPr>
              <a:t> tag. Each table data/cell is defined with a 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&lt;td&gt;</a:t>
            </a:r>
            <a:r>
              <a:rPr lang="en-IN" sz="2400" dirty="0" smtClean="0">
                <a:latin typeface="Cambria" pitchFamily="18" charset="0"/>
              </a:rPr>
              <a:t> tag.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By default, the text in 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IN" sz="2400" dirty="0" err="1" smtClean="0">
                <a:solidFill>
                  <a:srgbClr val="FF0000"/>
                </a:solidFill>
                <a:latin typeface="Cambria" pitchFamily="18" charset="0"/>
              </a:rPr>
              <a:t>th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&gt;</a:t>
            </a:r>
            <a:r>
              <a:rPr lang="en-IN" sz="2400" dirty="0" smtClean="0">
                <a:latin typeface="Cambria" pitchFamily="18" charset="0"/>
              </a:rPr>
              <a:t> elements are bold and </a:t>
            </a:r>
            <a:r>
              <a:rPr lang="en-IN" sz="2400" dirty="0" err="1" smtClean="0">
                <a:latin typeface="Cambria" pitchFamily="18" charset="0"/>
              </a:rPr>
              <a:t>centered</a:t>
            </a:r>
            <a:r>
              <a:rPr lang="en-IN" sz="24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By default, the text in </a:t>
            </a:r>
            <a:r>
              <a:rPr lang="en-IN" sz="2400" dirty="0" smtClean="0">
                <a:solidFill>
                  <a:srgbClr val="FF0000"/>
                </a:solidFill>
                <a:latin typeface="Cambria" pitchFamily="18" charset="0"/>
              </a:rPr>
              <a:t>&lt;td&gt;</a:t>
            </a:r>
            <a:r>
              <a:rPr lang="en-IN" sz="2400" dirty="0" smtClean="0">
                <a:latin typeface="Cambria" pitchFamily="18" charset="0"/>
              </a:rPr>
              <a:t> elements are regular and left-aligned.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516</TotalTime>
  <Words>271</Words>
  <Application>Microsoft Office PowerPoint</Application>
  <PresentationFormat>Custom</PresentationFormat>
  <Paragraphs>107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SIT1302 Internet Programming</vt:lpstr>
      <vt:lpstr>Slide 2</vt:lpstr>
      <vt:lpstr>Slide 3</vt:lpstr>
      <vt:lpstr>Output</vt:lpstr>
      <vt:lpstr>Slide 5</vt:lpstr>
      <vt:lpstr>Slide 6</vt:lpstr>
      <vt:lpstr>Syntax</vt:lpstr>
      <vt:lpstr>Image as a Link</vt:lpstr>
      <vt:lpstr>HTML Tables</vt:lpstr>
      <vt:lpstr>Slide 10</vt:lpstr>
      <vt:lpstr>Output</vt:lpstr>
      <vt:lpstr>Slide 12</vt:lpstr>
      <vt:lpstr>Slide 13</vt:lpstr>
      <vt:lpstr>Output</vt:lpstr>
      <vt:lpstr>Slide 15</vt:lpstr>
      <vt:lpstr>Slide 16</vt:lpstr>
      <vt:lpstr>Slide 17</vt:lpstr>
      <vt:lpstr>Output</vt:lpstr>
      <vt:lpstr>Table Caption</vt:lpstr>
      <vt:lpstr>Lists</vt:lpstr>
      <vt:lpstr>Output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51</cp:revision>
  <dcterms:created xsi:type="dcterms:W3CDTF">2020-08-09T16:45:44Z</dcterms:created>
  <dcterms:modified xsi:type="dcterms:W3CDTF">2020-08-19T05:28:42Z</dcterms:modified>
</cp:coreProperties>
</file>