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3" r:id="rId3"/>
    <p:sldId id="294" r:id="rId4"/>
    <p:sldId id="290" r:id="rId5"/>
    <p:sldId id="292" r:id="rId6"/>
    <p:sldId id="287" r:id="rId7"/>
    <p:sldId id="277" r:id="rId8"/>
    <p:sldId id="288" r:id="rId9"/>
    <p:sldId id="257" r:id="rId10"/>
    <p:sldId id="295" r:id="rId11"/>
    <p:sldId id="296" r:id="rId12"/>
    <p:sldId id="297" r:id="rId13"/>
    <p:sldId id="298" r:id="rId14"/>
    <p:sldId id="299" r:id="rId15"/>
    <p:sldId id="300" r:id="rId16"/>
    <p:sldId id="301" r:id="rId17"/>
  </p:sldIdLst>
  <p:sldSz cx="100091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19D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24" y="-90"/>
      </p:cViewPr>
      <p:guideLst>
        <p:guide orient="horz" pos="2160"/>
        <p:guide pos="315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568106" y="359898"/>
            <a:ext cx="8107442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568106" y="1850064"/>
            <a:ext cx="8107442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1008617" y="1413802"/>
            <a:ext cx="23021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266666" y="1345016"/>
            <a:ext cx="7006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06891" y="274640"/>
            <a:ext cx="2001838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1148" y="274641"/>
            <a:ext cx="6088923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98893" y="-54"/>
            <a:ext cx="7506891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354" y="2600325"/>
            <a:ext cx="7006432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2354" y="1066800"/>
            <a:ext cx="7006432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502297" y="0"/>
            <a:ext cx="8341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377862" y="2814656"/>
            <a:ext cx="230211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635911" y="2745870"/>
            <a:ext cx="7006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443" y="274320"/>
            <a:ext cx="8207534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443" y="1524000"/>
            <a:ext cx="4003675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5302" y="1524000"/>
            <a:ext cx="4003675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60" y="5160336"/>
            <a:ext cx="9008269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459" y="328278"/>
            <a:ext cx="4404043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04686" y="328278"/>
            <a:ext cx="4404043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0459" y="969336"/>
            <a:ext cx="4404043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4686" y="969336"/>
            <a:ext cx="4404043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443" y="274320"/>
            <a:ext cx="8207534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11020" y="0"/>
            <a:ext cx="889816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111020" y="-54"/>
            <a:ext cx="80074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459" y="216778"/>
            <a:ext cx="4170495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00459" y="1406964"/>
            <a:ext cx="4170495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00460" y="2133601"/>
            <a:ext cx="8924859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3903" y="1066800"/>
            <a:ext cx="3002756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34099" y="1066800"/>
            <a:ext cx="5004594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7509" y="1143004"/>
            <a:ext cx="4837774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434262" y="954341"/>
            <a:ext cx="750689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477105" y="936786"/>
            <a:ext cx="71065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09" y="4800600"/>
            <a:ext cx="4837774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93128" y="-815922"/>
            <a:ext cx="1793955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84790" y="21103"/>
            <a:ext cx="1863249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00186" y="1055077"/>
            <a:ext cx="1232230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108710" y="-54"/>
            <a:ext cx="8900479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571443" y="274638"/>
            <a:ext cx="8207534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571443" y="1447800"/>
            <a:ext cx="8207534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920265" y="6305550"/>
            <a:ext cx="2335477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AAF7FFA-1B7A-4B55-8CDD-122AC0259CCF}" type="datetimeFigureOut">
              <a:rPr lang="en-IN" smtClean="0"/>
              <a:pPr/>
              <a:t>23-08-2020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6255743" y="6305550"/>
            <a:ext cx="3169576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428655" y="6305550"/>
            <a:ext cx="500459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5D4DBAF-81A8-4372-90B3-50F4D5A421A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111020" y="-54"/>
            <a:ext cx="80074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260178" y="1340768"/>
            <a:ext cx="8108137" cy="14716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rgbClr val="3519DD"/>
                </a:solidFill>
                <a:latin typeface="Cambria" pitchFamily="18" charset="0"/>
              </a:rPr>
              <a:t>SIT1302 Internet Programming</a:t>
            </a:r>
            <a:endParaRPr lang="en-IN" sz="4000" dirty="0">
              <a:solidFill>
                <a:srgbClr val="3519D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764234" y="3501008"/>
            <a:ext cx="7006432" cy="119824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IN" b="1" dirty="0" smtClean="0">
                <a:solidFill>
                  <a:srgbClr val="3519DD"/>
                </a:solidFill>
                <a:latin typeface="Cambria" pitchFamily="18" charset="0"/>
              </a:rPr>
              <a:t>UNIT 1 </a:t>
            </a:r>
          </a:p>
          <a:p>
            <a:pPr algn="ctr">
              <a:buNone/>
            </a:pPr>
            <a:endParaRPr lang="en-IN" b="1" dirty="0" smtClean="0">
              <a:solidFill>
                <a:srgbClr val="3519DD"/>
              </a:solidFill>
              <a:latin typeface="Cambria" pitchFamily="18" charset="0"/>
            </a:endParaRPr>
          </a:p>
          <a:p>
            <a:pPr algn="ctr">
              <a:buNone/>
            </a:pPr>
            <a:r>
              <a:rPr lang="en-IN" b="1" dirty="0" smtClean="0">
                <a:solidFill>
                  <a:srgbClr val="3519DD"/>
                </a:solidFill>
                <a:latin typeface="Cambria" pitchFamily="18" charset="0"/>
              </a:rPr>
              <a:t>MARKUP LANGUAGE</a:t>
            </a:r>
            <a:endParaRPr lang="en-IN" b="1" dirty="0">
              <a:solidFill>
                <a:srgbClr val="3519DD"/>
              </a:solidFill>
              <a:latin typeface="Cambria" pitchFamily="18" charset="0"/>
            </a:endParaRPr>
          </a:p>
        </p:txBody>
      </p:sp>
      <p:sp>
        <p:nvSpPr>
          <p:cNvPr id="1026" name="AutoShape 2" descr="image.png"/>
          <p:cNvSpPr>
            <a:spLocks noChangeAspect="1" noChangeArrowheads="1"/>
          </p:cNvSpPr>
          <p:nvPr/>
        </p:nvSpPr>
        <p:spPr bwMode="auto">
          <a:xfrm>
            <a:off x="170295" y="-144463"/>
            <a:ext cx="33364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8210" y="1419448"/>
            <a:ext cx="806489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rgbClr val="3519DD"/>
                </a:solidFill>
                <a:latin typeface="Cambria" pitchFamily="18" charset="0"/>
              </a:rPr>
              <a:t>Types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3519DD"/>
                </a:solidFill>
                <a:latin typeface="Cambria" pitchFamily="18" charset="0"/>
              </a:rPr>
              <a:t>CSS can be added to HTML documents in 3 ways: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solidFill>
                <a:srgbClr val="3519DD"/>
              </a:solidFill>
              <a:latin typeface="Cambria" pitchFamily="18" charset="0"/>
            </a:endParaRPr>
          </a:p>
          <a:p>
            <a:pPr lvl="1" indent="263525" algn="just">
              <a:lnSpc>
                <a:spcPct val="150000"/>
              </a:lnSpc>
              <a:buFont typeface="Wingdings" pitchFamily="2" charset="2"/>
              <a:buChar char="Ø"/>
              <a:tabLst>
                <a:tab pos="900113" algn="l"/>
              </a:tabLst>
            </a:pPr>
            <a:r>
              <a:rPr lang="en-IN" b="1" dirty="0" smtClean="0">
                <a:solidFill>
                  <a:srgbClr val="3519DD"/>
                </a:solidFill>
                <a:latin typeface="Cambria" pitchFamily="18" charset="0"/>
              </a:rPr>
              <a:t>Inline</a:t>
            </a:r>
            <a:r>
              <a:rPr lang="en-IN" dirty="0" smtClean="0">
                <a:solidFill>
                  <a:srgbClr val="3519DD"/>
                </a:solidFill>
                <a:latin typeface="Cambria" pitchFamily="18" charset="0"/>
              </a:rPr>
              <a:t> - by using the style attribute inside HTML elements</a:t>
            </a:r>
          </a:p>
          <a:p>
            <a:pPr lvl="1" indent="263525" algn="just">
              <a:lnSpc>
                <a:spcPct val="150000"/>
              </a:lnSpc>
              <a:buFont typeface="Wingdings" pitchFamily="2" charset="2"/>
              <a:buChar char="Ø"/>
              <a:tabLst>
                <a:tab pos="900113" algn="l"/>
              </a:tabLst>
            </a:pPr>
            <a:r>
              <a:rPr lang="en-IN" b="1" dirty="0" smtClean="0">
                <a:solidFill>
                  <a:srgbClr val="3519DD"/>
                </a:solidFill>
                <a:latin typeface="Cambria" pitchFamily="18" charset="0"/>
              </a:rPr>
              <a:t>Internal</a:t>
            </a:r>
            <a:r>
              <a:rPr lang="en-IN" dirty="0" smtClean="0">
                <a:solidFill>
                  <a:srgbClr val="3519DD"/>
                </a:solidFill>
                <a:latin typeface="Cambria" pitchFamily="18" charset="0"/>
              </a:rPr>
              <a:t> - by using a &lt;style&gt; element in the &lt;head&gt; section</a:t>
            </a:r>
          </a:p>
          <a:p>
            <a:pPr lvl="1" indent="263525" algn="just">
              <a:lnSpc>
                <a:spcPct val="150000"/>
              </a:lnSpc>
              <a:buFont typeface="Wingdings" pitchFamily="2" charset="2"/>
              <a:buChar char="Ø"/>
              <a:tabLst>
                <a:tab pos="900113" algn="l"/>
              </a:tabLst>
            </a:pPr>
            <a:r>
              <a:rPr lang="en-IN" b="1" dirty="0" smtClean="0">
                <a:solidFill>
                  <a:srgbClr val="3519DD"/>
                </a:solidFill>
                <a:latin typeface="Cambria" pitchFamily="18" charset="0"/>
              </a:rPr>
              <a:t>External</a:t>
            </a:r>
            <a:r>
              <a:rPr lang="en-IN" dirty="0" smtClean="0">
                <a:solidFill>
                  <a:srgbClr val="3519DD"/>
                </a:solidFill>
                <a:latin typeface="Cambria" pitchFamily="18" charset="0"/>
              </a:rPr>
              <a:t> - by using a &lt;link&gt; element to link to an external CSS file</a:t>
            </a:r>
          </a:p>
          <a:p>
            <a:pPr lvl="1" indent="263525" algn="just">
              <a:lnSpc>
                <a:spcPct val="150000"/>
              </a:lnSpc>
              <a:tabLst>
                <a:tab pos="900113" algn="l"/>
              </a:tabLst>
            </a:pPr>
            <a:endParaRPr lang="en-IN" dirty="0" smtClean="0">
              <a:solidFill>
                <a:srgbClr val="3519DD"/>
              </a:solidFill>
              <a:latin typeface="Cambria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dirty="0" smtClean="0">
                <a:solidFill>
                  <a:srgbClr val="3519DD"/>
                </a:solidFill>
                <a:latin typeface="Cambria" pitchFamily="18" charset="0"/>
              </a:rPr>
              <a:t>The most common way to add CSS, is to keep the styles in external CSS files. </a:t>
            </a:r>
          </a:p>
        </p:txBody>
      </p:sp>
      <p:pic>
        <p:nvPicPr>
          <p:cNvPr id="3" name="Picture 2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52225" name="Rectangle 1"/>
          <p:cNvSpPr>
            <a:spLocks noChangeArrowheads="1"/>
          </p:cNvSpPr>
          <p:nvPr/>
        </p:nvSpPr>
        <p:spPr bwMode="auto">
          <a:xfrm>
            <a:off x="1332186" y="2217053"/>
            <a:ext cx="8352928" cy="45243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&lt;html&gt;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&lt;head&gt;&lt;title&gt;INLINE STYLE SHEET&lt;/title&gt;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&lt;h5 style=“font:24pt  Times new Roman bold”&gt;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&lt;center&gt;Inline Style Sheet&lt;/center&gt;&lt;/h5&gt;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&lt;marquee style="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background:blue;color:white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;"&gt;Welcome to All&lt;/marquee&gt;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&lt;p align="center"&gt;&lt;b&gt;Definition:&lt;/b&gt; Helps to add style information directly in a element&lt;/p&gt;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&lt;font&gt;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6482" y="980728"/>
            <a:ext cx="26238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Inline Style Sheet</a:t>
            </a:r>
            <a:endParaRPr lang="en-US" sz="2400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1332186" y="1424970"/>
            <a:ext cx="7992888" cy="70788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cs typeface="Arial" pitchFamily="34" charset="0"/>
              </a:rPr>
              <a:t>An inline CSS is used to apply a unique style to a single HTML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cs typeface="Arial" pitchFamily="34" charset="0"/>
              </a:rPr>
              <a:t>An inline CSS uses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cs typeface="Consolas" pitchFamily="49" charset="0"/>
              </a:rPr>
              <a:t>style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cs typeface="Arial" pitchFamily="34" charset="0"/>
              </a:rPr>
              <a:t> attribute of an HTML element.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404194" y="1762938"/>
            <a:ext cx="8208912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&lt;p style="line-height:0.5in;text-indent:0.5;margin-left:1.5in;color:red;font-size:20pt"&gt;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3519DD"/>
              </a:solidFill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This program is an example of internal style sheet which makes use of tags like style which overrides the styles of H1,strike,font tags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3519DD"/>
              </a:solidFill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&lt;/p&gt;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&lt;/font&gt;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3519DD"/>
              </a:solidFill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&lt;strike style="</a:t>
            </a:r>
            <a:r>
              <a:rPr lang="en-US" dirty="0" err="1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color:blue</a:t>
            </a: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"&gt;Internal </a:t>
            </a:r>
            <a:r>
              <a:rPr lang="en-US" dirty="0" err="1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Stylesheet</a:t>
            </a: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&lt;/strike&gt;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&lt;hr width=50% </a:t>
            </a:r>
            <a:r>
              <a:rPr lang="en-US" dirty="0" err="1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noshade</a:t>
            </a: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 color="</a:t>
            </a:r>
            <a:r>
              <a:rPr lang="en-US" dirty="0" err="1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skyblue</a:t>
            </a: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" 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&lt;/body&gt;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rgbClr val="3519DD"/>
              </a:solidFill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&lt;/html&gt;</a:t>
            </a:r>
            <a:endParaRPr lang="en-IN" dirty="0">
              <a:solidFill>
                <a:srgbClr val="3519DD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194" y="105273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519DD"/>
                </a:solidFill>
                <a:latin typeface="Cambria" pitchFamily="18" charset="0"/>
              </a:rPr>
              <a:t>Continued….</a:t>
            </a:r>
            <a:endParaRPr lang="en-IN" sz="2800" b="1" dirty="0">
              <a:solidFill>
                <a:srgbClr val="3519DD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5017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0879" y="1994892"/>
            <a:ext cx="5934075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04194" y="105273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519DD"/>
                </a:solidFill>
                <a:latin typeface="Cambria" pitchFamily="18" charset="0"/>
              </a:rPr>
              <a:t>Output</a:t>
            </a:r>
            <a:endParaRPr lang="en-IN" sz="2800" b="1" dirty="0">
              <a:solidFill>
                <a:srgbClr val="3519DD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1440160" y="1416833"/>
            <a:ext cx="7812906" cy="53245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&lt;html&gt;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&lt;head&gt;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&lt;title&gt;Styles&lt;/title&gt;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&lt;style type="text/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css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"&gt;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body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font-size:30pt;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font-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family:monotype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corsiva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;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color:green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background-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color:yellow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}			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h1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{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font-size:30pt;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text-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align:center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;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color:red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3519DD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}	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8908" y="1052736"/>
            <a:ext cx="2943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Internal Style Sheet</a:t>
            </a:r>
            <a:endParaRPr lang="en-IN" sz="2400" b="1" dirty="0">
              <a:solidFill>
                <a:srgbClr val="3519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404194" y="1340768"/>
            <a:ext cx="75608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p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margin-left:50px;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margin-right:50px;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}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a:link {</a:t>
            </a:r>
            <a:r>
              <a:rPr lang="en-US" dirty="0" err="1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color:blue</a:t>
            </a: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;}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a:visited {</a:t>
            </a:r>
            <a:r>
              <a:rPr lang="en-US" dirty="0" err="1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color:red</a:t>
            </a: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;}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a:active {</a:t>
            </a:r>
            <a:r>
              <a:rPr lang="en-US" dirty="0" err="1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color:pink</a:t>
            </a: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;}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&lt;/style&gt;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&lt;/head&gt;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&lt;body&gt;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&lt;h1&gt;Internal Style Example&lt;/h1&gt;&lt;hr/&gt;&lt;</a:t>
            </a:r>
            <a:r>
              <a:rPr lang="en-US" dirty="0" err="1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br</a:t>
            </a: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/&gt;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&lt;p&gt; Cascading Style sheets defined by &lt;a </a:t>
            </a:r>
            <a:r>
              <a:rPr lang="en-US" dirty="0" err="1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href</a:t>
            </a: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="sample.html"&gt; Internal  style&lt;/a&gt; provides powerful page layout facilities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&lt;/p&gt;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&lt;/body&gt;</a:t>
            </a:r>
            <a:endParaRPr lang="en-US" dirty="0" smtClean="0">
              <a:solidFill>
                <a:srgbClr val="3519DD"/>
              </a:solidFill>
              <a:latin typeface="Cambr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3519DD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&lt;/html&gt;</a:t>
            </a:r>
            <a:endParaRPr lang="en-IN" dirty="0">
              <a:solidFill>
                <a:srgbClr val="3519D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-3555776"/>
            <a:ext cx="10009187" cy="1085850"/>
          </a:xfrm>
          <a:prstGeom prst="rect">
            <a:avLst/>
          </a:prstGeom>
          <a:noFill/>
        </p:spPr>
      </p:pic>
      <p:pic>
        <p:nvPicPr>
          <p:cNvPr id="3" name="Picture 2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871" y="2234158"/>
            <a:ext cx="6438131" cy="349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76202" y="1249596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519DD"/>
                </a:solidFill>
                <a:latin typeface="Cambria" pitchFamily="18" charset="0"/>
              </a:rPr>
              <a:t>Output</a:t>
            </a:r>
            <a:endParaRPr lang="en-IN" sz="2800" b="1" dirty="0">
              <a:solidFill>
                <a:srgbClr val="3519DD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404194" y="1218232"/>
            <a:ext cx="795692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1616C4"/>
                </a:solidFill>
                <a:latin typeface="Cambria" pitchFamily="18" charset="0"/>
              </a:rPr>
              <a:t>Unordered List</a:t>
            </a:r>
          </a:p>
          <a:p>
            <a:pPr>
              <a:buFont typeface="Arial" charset="0"/>
              <a:buNone/>
              <a:defRPr/>
            </a:pPr>
            <a:endParaRPr lang="en-US" sz="2400" b="1" dirty="0" smtClean="0">
              <a:solidFill>
                <a:srgbClr val="1616C4"/>
              </a:solidFill>
              <a:latin typeface="Cambria" pitchFamily="18" charset="0"/>
            </a:endParaRPr>
          </a:p>
          <a:p>
            <a:pPr algn="ctr"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&lt;ul type=“value”&gt;</a:t>
            </a:r>
          </a:p>
          <a:p>
            <a:pPr>
              <a:buFont typeface="Arial" charset="0"/>
              <a:buNone/>
              <a:defRPr/>
            </a:pPr>
            <a:endParaRPr lang="en-US" sz="2400" dirty="0" smtClean="0">
              <a:solidFill>
                <a:srgbClr val="1616C4"/>
              </a:solidFill>
              <a:latin typeface="Cambria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400" dirty="0" smtClean="0">
                <a:solidFill>
                  <a:srgbClr val="1616C4"/>
                </a:solidFill>
                <a:latin typeface="Cambria" pitchFamily="18" charset="0"/>
              </a:rPr>
              <a:t>value can be the following:</a:t>
            </a:r>
          </a:p>
          <a:p>
            <a:pPr>
              <a:buFont typeface="Arial" charset="0"/>
              <a:buNone/>
              <a:defRPr/>
            </a:pPr>
            <a:endParaRPr lang="en-IN" sz="2400" dirty="0" smtClean="0">
              <a:solidFill>
                <a:srgbClr val="1616C4"/>
              </a:solidFill>
              <a:latin typeface="Cambria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IN" sz="2400" b="1" dirty="0" smtClean="0">
                <a:solidFill>
                  <a:srgbClr val="1616C4"/>
                </a:solidFill>
                <a:latin typeface="Cambria" pitchFamily="18" charset="0"/>
              </a:rPr>
              <a:t>Value    	Description</a:t>
            </a:r>
          </a:p>
          <a:p>
            <a:pPr>
              <a:buFont typeface="Arial" charset="0"/>
              <a:buNone/>
              <a:defRPr/>
            </a:pPr>
            <a:r>
              <a:rPr lang="en-IN" sz="2400" dirty="0" smtClean="0">
                <a:solidFill>
                  <a:srgbClr val="1616C4"/>
                </a:solidFill>
                <a:latin typeface="Cambria" pitchFamily="18" charset="0"/>
              </a:rPr>
              <a:t>Disc	    	Sets the list item marker to a bullet (default)</a:t>
            </a:r>
          </a:p>
          <a:p>
            <a:pPr>
              <a:buFont typeface="Arial" charset="0"/>
              <a:buNone/>
              <a:defRPr/>
            </a:pPr>
            <a:r>
              <a:rPr lang="en-IN" sz="2400" dirty="0" smtClean="0">
                <a:solidFill>
                  <a:srgbClr val="1616C4"/>
                </a:solidFill>
                <a:latin typeface="Cambria" pitchFamily="18" charset="0"/>
              </a:rPr>
              <a:t>Circle	    	Sets the list item marker to a circle</a:t>
            </a:r>
          </a:p>
          <a:p>
            <a:pPr>
              <a:buFont typeface="Arial" charset="0"/>
              <a:buNone/>
              <a:defRPr/>
            </a:pPr>
            <a:r>
              <a:rPr lang="en-IN" sz="2400" dirty="0" smtClean="0">
                <a:solidFill>
                  <a:srgbClr val="1616C4"/>
                </a:solidFill>
                <a:latin typeface="Cambria" pitchFamily="18" charset="0"/>
              </a:rPr>
              <a:t>Square 	Sets the list item marker to a square</a:t>
            </a:r>
          </a:p>
          <a:p>
            <a:pPr>
              <a:buFont typeface="Arial" charset="0"/>
              <a:buNone/>
              <a:defRPr/>
            </a:pPr>
            <a:r>
              <a:rPr lang="en-IN" sz="2400" dirty="0" smtClean="0">
                <a:solidFill>
                  <a:srgbClr val="1616C4"/>
                </a:solidFill>
                <a:latin typeface="Cambria" pitchFamily="18" charset="0"/>
              </a:rPr>
              <a:t>None	    	The list items will not be 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6202" y="1124744"/>
            <a:ext cx="8208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IN" sz="2000" b="1" dirty="0" smtClean="0">
                <a:solidFill>
                  <a:srgbClr val="1616C4"/>
                </a:solidFill>
                <a:latin typeface="Cambria" pitchFamily="18" charset="0"/>
              </a:rPr>
              <a:t>Ordered List</a:t>
            </a:r>
          </a:p>
          <a:p>
            <a:pPr>
              <a:defRPr/>
            </a:pPr>
            <a:endParaRPr lang="en-IN" sz="2000" dirty="0" smtClean="0">
              <a:solidFill>
                <a:srgbClr val="1616C4"/>
              </a:solidFill>
              <a:latin typeface="Cambria" pitchFamily="18" charset="0"/>
            </a:endParaRPr>
          </a:p>
          <a:p>
            <a:pPr algn="ctr">
              <a:defRPr/>
            </a:pPr>
            <a:r>
              <a:rPr lang="en-US" sz="2000" dirty="0" smtClean="0">
                <a:solidFill>
                  <a:srgbClr val="1616C4"/>
                </a:solidFill>
                <a:latin typeface="Cambria" pitchFamily="18" charset="0"/>
              </a:rPr>
              <a:t>&lt;ol type=“value”&gt;</a:t>
            </a:r>
            <a:endParaRPr lang="en-IN" sz="2000" dirty="0" smtClean="0">
              <a:solidFill>
                <a:srgbClr val="1616C4"/>
              </a:solidFill>
              <a:latin typeface="Cambria" pitchFamily="18" charset="0"/>
            </a:endParaRPr>
          </a:p>
          <a:p>
            <a:pPr>
              <a:defRPr/>
            </a:pPr>
            <a:endParaRPr lang="en-IN" sz="2000" dirty="0" smtClean="0">
              <a:solidFill>
                <a:srgbClr val="1616C4"/>
              </a:solidFill>
              <a:latin typeface="Cambria" pitchFamily="18" charset="0"/>
            </a:endParaRPr>
          </a:p>
          <a:p>
            <a:pPr>
              <a:defRPr/>
            </a:pPr>
            <a:r>
              <a:rPr lang="en-IN" sz="2000" dirty="0" smtClean="0">
                <a:solidFill>
                  <a:srgbClr val="1616C4"/>
                </a:solidFill>
                <a:latin typeface="Cambria" pitchFamily="18" charset="0"/>
              </a:rPr>
              <a:t>The </a:t>
            </a:r>
            <a:r>
              <a:rPr lang="en-IN" sz="2000" b="1" dirty="0" smtClean="0">
                <a:solidFill>
                  <a:srgbClr val="1616C4"/>
                </a:solidFill>
                <a:latin typeface="Cambria" pitchFamily="18" charset="0"/>
              </a:rPr>
              <a:t>type</a:t>
            </a:r>
            <a:r>
              <a:rPr lang="en-IN" sz="2000" dirty="0" smtClean="0">
                <a:solidFill>
                  <a:srgbClr val="1616C4"/>
                </a:solidFill>
                <a:latin typeface="Cambria" pitchFamily="18" charset="0"/>
              </a:rPr>
              <a:t> attribute of the &lt;</a:t>
            </a:r>
            <a:r>
              <a:rPr lang="en-IN" sz="2000" dirty="0" err="1" smtClean="0">
                <a:solidFill>
                  <a:srgbClr val="1616C4"/>
                </a:solidFill>
                <a:latin typeface="Cambria" pitchFamily="18" charset="0"/>
              </a:rPr>
              <a:t>ol</a:t>
            </a:r>
            <a:r>
              <a:rPr lang="en-IN" sz="2000" dirty="0" smtClean="0">
                <a:solidFill>
                  <a:srgbClr val="1616C4"/>
                </a:solidFill>
                <a:latin typeface="Cambria" pitchFamily="18" charset="0"/>
              </a:rPr>
              <a:t>&gt; tag, defines the type of the list item marker:</a:t>
            </a:r>
          </a:p>
          <a:p>
            <a:pPr>
              <a:buFont typeface="Arial" charset="0"/>
              <a:buNone/>
              <a:defRPr/>
            </a:pPr>
            <a:endParaRPr lang="en-IN" sz="2000" b="1" dirty="0" smtClean="0">
              <a:solidFill>
                <a:srgbClr val="1616C4"/>
              </a:solidFill>
              <a:latin typeface="Cambria" pitchFamily="18" charset="0"/>
            </a:endParaRP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IN" sz="2000" b="1" dirty="0" smtClean="0">
                <a:solidFill>
                  <a:srgbClr val="1616C4"/>
                </a:solidFill>
                <a:latin typeface="Cambria" pitchFamily="18" charset="0"/>
              </a:rPr>
              <a:t>Type		Description</a:t>
            </a:r>
          </a:p>
          <a:p>
            <a:pPr marL="1787525" indent="-1787525">
              <a:lnSpc>
                <a:spcPct val="150000"/>
              </a:lnSpc>
              <a:buFont typeface="Arial" charset="0"/>
              <a:buNone/>
              <a:defRPr/>
            </a:pPr>
            <a:r>
              <a:rPr lang="en-IN" sz="2000" dirty="0" smtClean="0">
                <a:solidFill>
                  <a:srgbClr val="1616C4"/>
                </a:solidFill>
                <a:latin typeface="Cambria" pitchFamily="18" charset="0"/>
              </a:rPr>
              <a:t>type="1“	  The list items will be numbered with numbers (default)</a:t>
            </a:r>
          </a:p>
          <a:p>
            <a:pPr marL="1787525" indent="-1787525">
              <a:lnSpc>
                <a:spcPct val="150000"/>
              </a:lnSpc>
              <a:buFont typeface="Arial" charset="0"/>
              <a:buNone/>
              <a:defRPr/>
            </a:pPr>
            <a:r>
              <a:rPr lang="en-IN" sz="2000" dirty="0" smtClean="0">
                <a:solidFill>
                  <a:srgbClr val="1616C4"/>
                </a:solidFill>
                <a:latin typeface="Cambria" pitchFamily="18" charset="0"/>
              </a:rPr>
              <a:t>type="A“	  The list items will be numbered with uppercase letters</a:t>
            </a:r>
          </a:p>
          <a:p>
            <a:pPr marL="1787525" indent="-1787525">
              <a:lnSpc>
                <a:spcPct val="150000"/>
              </a:lnSpc>
              <a:buFont typeface="Arial" charset="0"/>
              <a:buNone/>
              <a:defRPr/>
            </a:pPr>
            <a:r>
              <a:rPr lang="en-IN" sz="2000" dirty="0" smtClean="0">
                <a:solidFill>
                  <a:srgbClr val="1616C4"/>
                </a:solidFill>
                <a:latin typeface="Cambria" pitchFamily="18" charset="0"/>
              </a:rPr>
              <a:t>type="a“	  The list items will be numbered with lowercase letters</a:t>
            </a:r>
          </a:p>
          <a:p>
            <a:pPr marL="1884363" indent="-1884363">
              <a:lnSpc>
                <a:spcPct val="150000"/>
              </a:lnSpc>
              <a:buFont typeface="Arial" charset="0"/>
              <a:buNone/>
              <a:defRPr/>
            </a:pPr>
            <a:r>
              <a:rPr lang="en-IN" sz="2000" dirty="0" smtClean="0">
                <a:solidFill>
                  <a:srgbClr val="1616C4"/>
                </a:solidFill>
                <a:latin typeface="Cambria" pitchFamily="18" charset="0"/>
              </a:rPr>
              <a:t>type="I“	The list items will be numbered with uppercase roman   numbers</a:t>
            </a:r>
          </a:p>
          <a:p>
            <a:pPr marL="1884363" indent="-1884363">
              <a:lnSpc>
                <a:spcPct val="150000"/>
              </a:lnSpc>
              <a:buFont typeface="Arial" charset="0"/>
              <a:buNone/>
              <a:defRPr/>
            </a:pPr>
            <a:r>
              <a:rPr lang="en-IN" sz="2000" dirty="0" smtClean="0">
                <a:solidFill>
                  <a:srgbClr val="1616C4"/>
                </a:solidFill>
                <a:latin typeface="Cambria" pitchFamily="18" charset="0"/>
              </a:rPr>
              <a:t>type="</a:t>
            </a:r>
            <a:r>
              <a:rPr lang="en-IN" sz="2000" dirty="0" err="1" smtClean="0">
                <a:solidFill>
                  <a:srgbClr val="1616C4"/>
                </a:solidFill>
                <a:latin typeface="Cambria" pitchFamily="18" charset="0"/>
              </a:rPr>
              <a:t>i</a:t>
            </a:r>
            <a:r>
              <a:rPr lang="en-IN" sz="2000" dirty="0" smtClean="0">
                <a:solidFill>
                  <a:srgbClr val="1616C4"/>
                </a:solidFill>
                <a:latin typeface="Cambria" pitchFamily="18" charset="0"/>
              </a:rPr>
              <a:t>“	The list items will be numbered with lowercase roman     numbers</a:t>
            </a: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188170" y="1628801"/>
            <a:ext cx="849694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Every HTML element has a default display value, depending on what type of element it is.</a:t>
            </a:r>
          </a:p>
          <a:p>
            <a:pPr marL="263525" indent="-263525" algn="just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There are two display values: 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block</a:t>
            </a: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 and 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inline</a:t>
            </a: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.</a:t>
            </a:r>
          </a:p>
          <a:p>
            <a:pPr marL="263525" indent="-263525" algn="just"/>
            <a:endParaRPr lang="en-US" sz="2000" dirty="0" smtClean="0">
              <a:solidFill>
                <a:srgbClr val="3519DD"/>
              </a:solidFill>
              <a:latin typeface="Cambria" pitchFamily="18" charset="0"/>
            </a:endParaRPr>
          </a:p>
          <a:p>
            <a:pPr algn="just"/>
            <a:r>
              <a:rPr lang="en-IN" sz="2000" b="1" dirty="0" smtClean="0">
                <a:solidFill>
                  <a:srgbClr val="3519DD"/>
                </a:solidFill>
                <a:latin typeface="Cambria" pitchFamily="18" charset="0"/>
              </a:rPr>
              <a:t>Block-level Elements</a:t>
            </a:r>
          </a:p>
          <a:p>
            <a:pPr marL="263525" indent="-263525" algn="just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A block-level element always starts on a new line and takes up the full width available (stretches out to the left and right as far as it can).</a:t>
            </a:r>
          </a:p>
          <a:p>
            <a:pPr algn="just"/>
            <a:endParaRPr lang="en-US" sz="2000" dirty="0" smtClean="0">
              <a:solidFill>
                <a:srgbClr val="3519DD"/>
              </a:solidFill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The 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&lt;div&gt; </a:t>
            </a: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element is a block-level element.</a:t>
            </a:r>
          </a:p>
          <a:p>
            <a:pPr algn="just"/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/>
            </a:r>
            <a:b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</a:br>
            <a:r>
              <a:rPr lang="en-IN" sz="2000" b="1" dirty="0" smtClean="0">
                <a:solidFill>
                  <a:srgbClr val="3519DD"/>
                </a:solidFill>
                <a:latin typeface="Cambria" pitchFamily="18" charset="0"/>
              </a:rPr>
              <a:t> Inline Elements</a:t>
            </a:r>
          </a:p>
          <a:p>
            <a:pPr marL="263525" indent="-179388" algn="just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An inline element does not start on a new line and it only takes up as much width as necessary.</a:t>
            </a:r>
          </a:p>
          <a:p>
            <a:pPr algn="just">
              <a:buFont typeface="Wingdings" pitchFamily="2" charset="2"/>
              <a:buChar char="Ø"/>
            </a:pPr>
            <a:endParaRPr lang="en-IN" sz="2000" dirty="0" smtClean="0">
              <a:solidFill>
                <a:srgbClr val="3519DD"/>
              </a:solidFill>
              <a:latin typeface="Cambria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This is a 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&lt;span&gt;</a:t>
            </a: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 element inside a paragraph.</a:t>
            </a:r>
          </a:p>
          <a:p>
            <a:endParaRPr lang="en-IN" sz="2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071220" y="1196752"/>
            <a:ext cx="38651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 dirty="0" smtClean="0">
                <a:solidFill>
                  <a:srgbClr val="3519DD"/>
                </a:solidFill>
                <a:latin typeface="Cambria" pitchFamily="18" charset="0"/>
              </a:rPr>
              <a:t>Block and Inline Elements</a:t>
            </a:r>
            <a:endParaRPr lang="en-IN" sz="2400" b="1" dirty="0">
              <a:solidFill>
                <a:srgbClr val="3519DD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188170" y="1353396"/>
            <a:ext cx="8280920" cy="4811908"/>
          </a:xfrm>
          <a:prstGeom prst="rect">
            <a:avLst/>
          </a:prstGeom>
          <a:solidFill>
            <a:srgbClr val="F1F1F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 smtClean="0">
                <a:solidFill>
                  <a:srgbClr val="3519DD"/>
                </a:solidFill>
                <a:latin typeface="Cambria" pitchFamily="18" charset="0"/>
              </a:rPr>
              <a:t>&lt;div&gt; Element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3519DD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263525" marR="0" lvl="0" indent="-263525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&lt;div&gt;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element is often used as a container for other HTML elements.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26352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&lt;div&gt;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element has no required attributes, but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style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,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and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are common.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marL="263525" marR="0" lvl="0" indent="-2635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When used together with CSS, the 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ambria" pitchFamily="18" charset="0"/>
                <a:cs typeface="Consolas" pitchFamily="49" charset="0"/>
              </a:rPr>
              <a:t>&lt;div&gt;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mbria" pitchFamily="18" charset="0"/>
                <a:cs typeface="Arial" pitchFamily="34" charset="0"/>
              </a:rPr>
              <a:t> element can be used to style blocks of content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algn="just"/>
            <a:r>
              <a:rPr lang="en-IN" sz="2000" b="1" dirty="0" smtClean="0">
                <a:solidFill>
                  <a:srgbClr val="3519DD"/>
                </a:solidFill>
                <a:latin typeface="Cambria" pitchFamily="18" charset="0"/>
              </a:rPr>
              <a:t>&lt;span&gt; Element</a:t>
            </a:r>
          </a:p>
          <a:p>
            <a:pPr marL="263525" indent="-263525" algn="just">
              <a:buFont typeface="Wingdings" pitchFamily="2" charset="2"/>
              <a:buChar char="Ø"/>
            </a:pPr>
            <a:r>
              <a:rPr lang="en-IN" sz="2000" dirty="0" smtClean="0">
                <a:latin typeface="Cambria" pitchFamily="18" charset="0"/>
              </a:rPr>
              <a:t>The 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&lt;span&gt;</a:t>
            </a:r>
            <a:r>
              <a:rPr lang="en-IN" sz="2000" dirty="0" smtClean="0">
                <a:latin typeface="Cambria" pitchFamily="18" charset="0"/>
              </a:rPr>
              <a:t> element is an inline container used to mark up a part of a text, or a part of a document.</a:t>
            </a:r>
          </a:p>
          <a:p>
            <a:pPr marL="263525" indent="-263525" algn="just">
              <a:buFont typeface="Wingdings" pitchFamily="2" charset="2"/>
              <a:buChar char="Ø"/>
            </a:pPr>
            <a:r>
              <a:rPr lang="en-IN" sz="2000" dirty="0" smtClean="0">
                <a:latin typeface="Cambria" pitchFamily="18" charset="0"/>
              </a:rPr>
              <a:t>The 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&lt;span&gt;</a:t>
            </a:r>
            <a:r>
              <a:rPr lang="en-IN" sz="2000" dirty="0" smtClean="0">
                <a:latin typeface="Cambria" pitchFamily="18" charset="0"/>
              </a:rPr>
              <a:t> element has no required attributes, but 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style</a:t>
            </a:r>
            <a:r>
              <a:rPr lang="en-IN" sz="2000" dirty="0" smtClean="0">
                <a:latin typeface="Cambria" pitchFamily="18" charset="0"/>
              </a:rPr>
              <a:t>, 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class</a:t>
            </a:r>
            <a:r>
              <a:rPr lang="en-IN" sz="2000" dirty="0" smtClean="0">
                <a:latin typeface="Cambria" pitchFamily="18" charset="0"/>
              </a:rPr>
              <a:t> and 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id</a:t>
            </a:r>
            <a:r>
              <a:rPr lang="en-IN" sz="2000" dirty="0" smtClean="0">
                <a:latin typeface="Cambria" pitchFamily="18" charset="0"/>
              </a:rPr>
              <a:t> are common.</a:t>
            </a:r>
          </a:p>
          <a:p>
            <a:pPr marL="263525" indent="-263525" algn="just">
              <a:buFont typeface="Wingdings" pitchFamily="2" charset="2"/>
              <a:buChar char="Ø"/>
            </a:pPr>
            <a:r>
              <a:rPr lang="en-IN" sz="2000" dirty="0" smtClean="0">
                <a:latin typeface="Cambria" pitchFamily="18" charset="0"/>
              </a:rPr>
              <a:t>When used together with CSS, the 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&lt;span&gt;</a:t>
            </a:r>
            <a:r>
              <a:rPr lang="en-IN" sz="2000" dirty="0" smtClean="0">
                <a:latin typeface="Cambria" pitchFamily="18" charset="0"/>
              </a:rPr>
              <a:t> element can be used to style parts of the text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  <p:pic>
        <p:nvPicPr>
          <p:cNvPr id="3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8170" y="1873855"/>
            <a:ext cx="4176464" cy="42473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 smtClean="0">
                <a:latin typeface="Cambria" pitchFamily="18" charset="0"/>
              </a:rPr>
              <a:t>&lt;!DOCTYPE html&gt;</a:t>
            </a:r>
          </a:p>
          <a:p>
            <a:r>
              <a:rPr lang="en-IN" dirty="0" smtClean="0">
                <a:latin typeface="Cambria" pitchFamily="18" charset="0"/>
              </a:rPr>
              <a:t>&lt;html&gt; </a:t>
            </a:r>
          </a:p>
          <a:p>
            <a:r>
              <a:rPr lang="en-IN" dirty="0" smtClean="0">
                <a:latin typeface="Cambria" pitchFamily="18" charset="0"/>
              </a:rPr>
              <a:t>&lt;head&gt; &lt;title&gt;HTML div Tag&lt;/title&gt; </a:t>
            </a:r>
          </a:p>
          <a:p>
            <a:r>
              <a:rPr lang="en-IN" dirty="0" smtClean="0">
                <a:latin typeface="Cambria" pitchFamily="18" charset="0"/>
              </a:rPr>
              <a:t>&lt;/head&gt; </a:t>
            </a:r>
          </a:p>
          <a:p>
            <a:endParaRPr lang="en-IN" dirty="0" smtClean="0">
              <a:latin typeface="Cambria" pitchFamily="18" charset="0"/>
            </a:endParaRPr>
          </a:p>
          <a:p>
            <a:r>
              <a:rPr lang="en-IN" dirty="0" smtClean="0">
                <a:latin typeface="Cambria" pitchFamily="18" charset="0"/>
              </a:rPr>
              <a:t>&lt;body&gt;</a:t>
            </a:r>
          </a:p>
          <a:p>
            <a:endParaRPr lang="en-IN" dirty="0" smtClean="0">
              <a:latin typeface="Cambria" pitchFamily="18" charset="0"/>
            </a:endParaRPr>
          </a:p>
          <a:p>
            <a:r>
              <a:rPr lang="en-IN" dirty="0" smtClean="0">
                <a:latin typeface="Cambria" pitchFamily="18" charset="0"/>
              </a:rPr>
              <a:t>&lt;div id="</a:t>
            </a:r>
            <a:r>
              <a:rPr lang="en-IN" dirty="0" err="1" smtClean="0">
                <a:latin typeface="Cambria" pitchFamily="18" charset="0"/>
              </a:rPr>
              <a:t>contentinfo</a:t>
            </a:r>
            <a:r>
              <a:rPr lang="en-IN" dirty="0" smtClean="0">
                <a:latin typeface="Cambria" pitchFamily="18" charset="0"/>
              </a:rPr>
              <a:t>" style="border:1px solid blue"&gt; </a:t>
            </a:r>
            <a:r>
              <a:rPr lang="en-IN" dirty="0" err="1" smtClean="0">
                <a:latin typeface="Cambria" pitchFamily="18" charset="0"/>
              </a:rPr>
              <a:t>hai</a:t>
            </a:r>
            <a:r>
              <a:rPr lang="en-IN" dirty="0" smtClean="0">
                <a:latin typeface="Cambria" pitchFamily="18" charset="0"/>
              </a:rPr>
              <a:t> &lt;/div&gt;</a:t>
            </a:r>
          </a:p>
          <a:p>
            <a:endParaRPr lang="en-IN" dirty="0" smtClean="0">
              <a:latin typeface="Cambria" pitchFamily="18" charset="0"/>
            </a:endParaRPr>
          </a:p>
          <a:p>
            <a:r>
              <a:rPr lang="en-IN" dirty="0" smtClean="0">
                <a:latin typeface="Cambria" pitchFamily="18" charset="0"/>
              </a:rPr>
              <a:t>&lt;p&gt;Welcome to our  page. We provide  HTML  notes.&lt;/p&gt; </a:t>
            </a:r>
          </a:p>
          <a:p>
            <a:endParaRPr lang="en-IN" dirty="0" smtClean="0">
              <a:latin typeface="Cambria" pitchFamily="18" charset="0"/>
            </a:endParaRPr>
          </a:p>
          <a:p>
            <a:r>
              <a:rPr lang="en-IN" dirty="0" smtClean="0">
                <a:latin typeface="Cambria" pitchFamily="18" charset="0"/>
              </a:rPr>
              <a:t>&lt;/body&gt; </a:t>
            </a:r>
          </a:p>
          <a:p>
            <a:r>
              <a:rPr lang="en-IN" dirty="0" smtClean="0">
                <a:latin typeface="Cambria" pitchFamily="18" charset="0"/>
              </a:rPr>
              <a:t>&lt;/html&gt;</a:t>
            </a:r>
            <a:endParaRPr lang="en-IN" dirty="0">
              <a:latin typeface="Cambria" pitchFamily="18" charset="0"/>
            </a:endParaRPr>
          </a:p>
        </p:txBody>
      </p:sp>
      <p:pic>
        <p:nvPicPr>
          <p:cNvPr id="3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260178" y="1196752"/>
            <a:ext cx="2563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1616C4"/>
                </a:solidFill>
                <a:latin typeface="Cambria" pitchFamily="18" charset="0"/>
              </a:rPr>
              <a:t>&lt;div&gt; Element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7084201" y="1196752"/>
            <a:ext cx="1342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1616C4"/>
                </a:solidFill>
                <a:latin typeface="Cambria" pitchFamily="18" charset="0"/>
              </a:rPr>
              <a:t>Output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6336" y="1916832"/>
            <a:ext cx="4374802" cy="414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260178" y="2038758"/>
            <a:ext cx="4320480" cy="38663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0" tIns="85698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1616C4"/>
                </a:solidFill>
                <a:latin typeface="Cambria" pitchFamily="18" charset="0"/>
              </a:rPr>
              <a:t>&lt;!DOCTYPE html&gt;</a:t>
            </a:r>
          </a:p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1616C4"/>
                </a:solidFill>
                <a:latin typeface="Cambria" pitchFamily="18" charset="0"/>
              </a:rPr>
              <a:t>&lt;html&gt; </a:t>
            </a:r>
          </a:p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1616C4"/>
                </a:solidFill>
                <a:latin typeface="Cambria" pitchFamily="18" charset="0"/>
              </a:rPr>
              <a:t>&lt;head&gt; &lt;title&gt;HTML div Tag&lt;/title&gt; </a:t>
            </a:r>
          </a:p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1616C4"/>
                </a:solidFill>
                <a:latin typeface="Cambria" pitchFamily="18" charset="0"/>
              </a:rPr>
              <a:t>&lt;/head&gt; </a:t>
            </a:r>
          </a:p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1616C4"/>
                </a:solidFill>
                <a:latin typeface="Cambria" pitchFamily="18" charset="0"/>
              </a:rPr>
              <a:t>&lt;body&gt;</a:t>
            </a:r>
          </a:p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1616C4"/>
                </a:solidFill>
                <a:latin typeface="Cambria" pitchFamily="18" charset="0"/>
              </a:rPr>
              <a:t>&lt;div id="contentinfo“ style="border:1px solid pink"&gt; </a:t>
            </a:r>
            <a:r>
              <a:rPr lang="en-US" sz="2000" dirty="0" err="1" smtClean="0">
                <a:solidFill>
                  <a:srgbClr val="1616C4"/>
                </a:solidFill>
                <a:latin typeface="Cambria" pitchFamily="18" charset="0"/>
              </a:rPr>
              <a:t>hai</a:t>
            </a:r>
            <a:r>
              <a:rPr lang="en-US" sz="2000" dirty="0" smtClean="0">
                <a:solidFill>
                  <a:srgbClr val="1616C4"/>
                </a:solidFill>
                <a:latin typeface="Cambria" pitchFamily="18" charset="0"/>
              </a:rPr>
              <a:t> &lt;/div&gt;</a:t>
            </a:r>
          </a:p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1616C4"/>
                </a:solidFill>
                <a:latin typeface="Cambria" pitchFamily="18" charset="0"/>
              </a:rPr>
              <a:t>&lt;p&gt;Welcome to our  page. We provide  HTML  notes.&lt;/p&gt; </a:t>
            </a:r>
          </a:p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1616C4"/>
                </a:solidFill>
                <a:latin typeface="Cambria" pitchFamily="18" charset="0"/>
              </a:rPr>
              <a:t>&lt;/body&gt; </a:t>
            </a:r>
          </a:p>
          <a:p>
            <a:pPr>
              <a:buFont typeface="Arial" charset="0"/>
              <a:buNone/>
            </a:pPr>
            <a:r>
              <a:rPr lang="en-US" sz="2000" dirty="0" smtClean="0">
                <a:solidFill>
                  <a:srgbClr val="1616C4"/>
                </a:solidFill>
                <a:latin typeface="Cambria" pitchFamily="18" charset="0"/>
              </a:rPr>
              <a:t>&lt;/html&gt;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872514" y="1124744"/>
            <a:ext cx="28440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1616C4"/>
                </a:solidFill>
                <a:latin typeface="Cambria" pitchFamily="18" charset="0"/>
              </a:rPr>
              <a:t>&lt;span&gt; Element</a:t>
            </a:r>
          </a:p>
        </p:txBody>
      </p:sp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722" y="2031876"/>
            <a:ext cx="3384376" cy="391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334967" y="1249596"/>
            <a:ext cx="1342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1616C4"/>
                </a:solidFill>
                <a:latin typeface="Cambria" pitchFamily="18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8170" y="2124139"/>
            <a:ext cx="4320480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Cambria" pitchFamily="18" charset="0"/>
              </a:rPr>
              <a:t>&lt;!DOCTYPE html&gt;</a:t>
            </a:r>
          </a:p>
          <a:p>
            <a:r>
              <a:rPr lang="en-IN" sz="2000" dirty="0" smtClean="0">
                <a:latin typeface="Cambria" pitchFamily="18" charset="0"/>
              </a:rPr>
              <a:t>&lt;html&gt; </a:t>
            </a:r>
          </a:p>
          <a:p>
            <a:r>
              <a:rPr lang="en-IN" sz="2000" dirty="0" smtClean="0">
                <a:latin typeface="Cambria" pitchFamily="18" charset="0"/>
              </a:rPr>
              <a:t>&lt;head&gt; &lt;title&gt;HTML div Tag&lt;/title&gt; </a:t>
            </a:r>
          </a:p>
          <a:p>
            <a:r>
              <a:rPr lang="en-IN" sz="2000" dirty="0" smtClean="0">
                <a:latin typeface="Cambria" pitchFamily="18" charset="0"/>
              </a:rPr>
              <a:t>&lt;/head&gt; </a:t>
            </a:r>
          </a:p>
          <a:p>
            <a:r>
              <a:rPr lang="en-IN" sz="2000" dirty="0" smtClean="0">
                <a:latin typeface="Cambria" pitchFamily="18" charset="0"/>
              </a:rPr>
              <a:t>&lt;body&gt;</a:t>
            </a:r>
          </a:p>
          <a:p>
            <a:r>
              <a:rPr lang="en-IN" sz="2000" dirty="0" smtClean="0">
                <a:latin typeface="Cambria" pitchFamily="18" charset="0"/>
              </a:rPr>
              <a:t>&lt;div id="</a:t>
            </a:r>
            <a:r>
              <a:rPr lang="en-IN" sz="2000" dirty="0" err="1" smtClean="0">
                <a:latin typeface="Cambria" pitchFamily="18" charset="0"/>
              </a:rPr>
              <a:t>contentinfo</a:t>
            </a:r>
            <a:r>
              <a:rPr lang="en-IN" sz="2000" dirty="0" smtClean="0">
                <a:latin typeface="Cambria" pitchFamily="18" charset="0"/>
              </a:rPr>
              <a:t>" style="border:1px solid pink"&gt; </a:t>
            </a:r>
            <a:r>
              <a:rPr lang="en-IN" sz="2000" dirty="0" err="1" smtClean="0">
                <a:latin typeface="Cambria" pitchFamily="18" charset="0"/>
              </a:rPr>
              <a:t>hai</a:t>
            </a:r>
            <a:r>
              <a:rPr lang="en-IN" sz="2000" dirty="0" smtClean="0">
                <a:latin typeface="Cambria" pitchFamily="18" charset="0"/>
              </a:rPr>
              <a:t> </a:t>
            </a:r>
          </a:p>
          <a:p>
            <a:r>
              <a:rPr lang="en-IN" sz="2000" dirty="0" smtClean="0">
                <a:latin typeface="Cambria" pitchFamily="18" charset="0"/>
              </a:rPr>
              <a:t>&lt;span style="border: 1px solid black"&gt; hello&lt;/span&gt;</a:t>
            </a:r>
          </a:p>
          <a:p>
            <a:r>
              <a:rPr lang="en-IN" sz="2000" dirty="0" smtClean="0">
                <a:latin typeface="Cambria" pitchFamily="18" charset="0"/>
              </a:rPr>
              <a:t>&lt;/div&gt;</a:t>
            </a:r>
          </a:p>
          <a:p>
            <a:r>
              <a:rPr lang="en-IN" sz="2000" dirty="0" smtClean="0">
                <a:latin typeface="Cambria" pitchFamily="18" charset="0"/>
              </a:rPr>
              <a:t>&lt;p&gt;Welcome to our  page. We provide  HTML  notes.&lt;/p&gt; </a:t>
            </a:r>
          </a:p>
          <a:p>
            <a:r>
              <a:rPr lang="en-IN" sz="2000" dirty="0" smtClean="0">
                <a:latin typeface="Cambria" pitchFamily="18" charset="0"/>
              </a:rPr>
              <a:t>&lt;/body&gt; </a:t>
            </a:r>
          </a:p>
          <a:p>
            <a:r>
              <a:rPr lang="en-IN" sz="2000" dirty="0" smtClean="0">
                <a:latin typeface="Cambria" pitchFamily="18" charset="0"/>
              </a:rPr>
              <a:t>&lt;/html&gt;</a:t>
            </a:r>
            <a:endParaRPr lang="en-IN" sz="2000" dirty="0">
              <a:latin typeface="Cambria" pitchFamily="18" charset="0"/>
            </a:endParaRPr>
          </a:p>
        </p:txBody>
      </p:sp>
      <p:pic>
        <p:nvPicPr>
          <p:cNvPr id="3" name="Picture 2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141621" y="1124744"/>
            <a:ext cx="4367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1616C4"/>
                </a:solidFill>
                <a:latin typeface="Cambria" pitchFamily="18" charset="0"/>
              </a:rPr>
              <a:t>&lt;div&gt; &amp; &lt;span&gt; Elements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9694" y="2132856"/>
            <a:ext cx="447546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308850" y="1196752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519DD"/>
                </a:solidFill>
                <a:latin typeface="Cambria" pitchFamily="18" charset="0"/>
              </a:rPr>
              <a:t>Output</a:t>
            </a:r>
            <a:endParaRPr lang="en-IN" sz="2800" b="1" dirty="0">
              <a:solidFill>
                <a:srgbClr val="3519DD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Desktop\sist online clas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0"/>
            <a:ext cx="10009187" cy="108585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2484314" y="1187460"/>
            <a:ext cx="6144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3519DD"/>
                </a:solidFill>
                <a:latin typeface="Cambria" pitchFamily="18" charset="0"/>
              </a:rPr>
              <a:t>HTML Styles - Cascading Style Sheets (CSS)</a:t>
            </a:r>
            <a:endParaRPr lang="en-IN" sz="2400" b="1" dirty="0">
              <a:solidFill>
                <a:srgbClr val="3519DD"/>
              </a:solidFill>
              <a:latin typeface="Cambria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60178" y="1772816"/>
            <a:ext cx="82089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3525" indent="-26352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CSS saves a lot of work. It can control the layout of multiple web pages all at once.</a:t>
            </a:r>
          </a:p>
          <a:p>
            <a:pPr marL="263525" indent="-26352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Cascading Style Sheets (CSS) is used to format the layout of a webpage.</a:t>
            </a:r>
          </a:p>
          <a:p>
            <a:pPr marL="263525" indent="-263525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With CSS, you can control the </a:t>
            </a:r>
            <a:r>
              <a:rPr lang="en-IN" sz="2000" dirty="0" err="1" smtClean="0">
                <a:solidFill>
                  <a:srgbClr val="FF0000"/>
                </a:solidFill>
                <a:latin typeface="Cambria" pitchFamily="18" charset="0"/>
              </a:rPr>
              <a:t>color</a:t>
            </a: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, 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font</a:t>
            </a: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, 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the size of text</a:t>
            </a:r>
            <a:r>
              <a:rPr lang="en-IN" sz="2000" dirty="0" smtClean="0">
                <a:solidFill>
                  <a:srgbClr val="3519DD"/>
                </a:solidFill>
                <a:latin typeface="Cambria" pitchFamily="18" charset="0"/>
              </a:rPr>
              <a:t>, 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the spacing between elements, how elements are positioned and laid out, what background images or background </a:t>
            </a:r>
            <a:r>
              <a:rPr lang="en-IN" sz="2000" dirty="0" err="1" smtClean="0">
                <a:solidFill>
                  <a:srgbClr val="FF0000"/>
                </a:solidFill>
                <a:latin typeface="Cambria" pitchFamily="18" charset="0"/>
              </a:rPr>
              <a:t>colors</a:t>
            </a:r>
            <a:r>
              <a:rPr lang="en-IN" sz="2000" dirty="0" smtClean="0">
                <a:solidFill>
                  <a:srgbClr val="FF0000"/>
                </a:solidFill>
                <a:latin typeface="Cambria" pitchFamily="18" charset="0"/>
              </a:rPr>
              <a:t> to be used, different displays for different devices and screen sizes, and much more!</a:t>
            </a:r>
          </a:p>
          <a:p>
            <a:pPr marL="263525" indent="-263525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 smtClean="0">
              <a:solidFill>
                <a:srgbClr val="3519DD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732</TotalTime>
  <Words>687</Words>
  <Application>Microsoft Office PowerPoint</Application>
  <PresentationFormat>Custom</PresentationFormat>
  <Paragraphs>168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SIT1302 Internet Programming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76</cp:revision>
  <dcterms:created xsi:type="dcterms:W3CDTF">2020-08-09T16:45:44Z</dcterms:created>
  <dcterms:modified xsi:type="dcterms:W3CDTF">2020-08-23T15:01:17Z</dcterms:modified>
</cp:coreProperties>
</file>