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4"/>
  </p:notesMasterIdLst>
  <p:sldIdLst>
    <p:sldId id="258" r:id="rId3"/>
    <p:sldId id="257" r:id="rId4"/>
    <p:sldId id="259" r:id="rId5"/>
    <p:sldId id="260" r:id="rId6"/>
    <p:sldId id="261" r:id="rId7"/>
    <p:sldId id="262" r:id="rId8"/>
    <p:sldId id="269" r:id="rId9"/>
    <p:sldId id="263" r:id="rId10"/>
    <p:sldId id="264"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317" r:id="rId31"/>
    <p:sldId id="289" r:id="rId32"/>
    <p:sldId id="290" r:id="rId33"/>
    <p:sldId id="291" r:id="rId34"/>
    <p:sldId id="307" r:id="rId35"/>
    <p:sldId id="318" r:id="rId36"/>
    <p:sldId id="288" r:id="rId37"/>
    <p:sldId id="292" r:id="rId38"/>
    <p:sldId id="316" r:id="rId39"/>
    <p:sldId id="293" r:id="rId40"/>
    <p:sldId id="294" r:id="rId41"/>
    <p:sldId id="295" r:id="rId42"/>
    <p:sldId id="315" r:id="rId43"/>
    <p:sldId id="296" r:id="rId44"/>
    <p:sldId id="319" r:id="rId45"/>
    <p:sldId id="320" r:id="rId46"/>
    <p:sldId id="297" r:id="rId47"/>
    <p:sldId id="298" r:id="rId48"/>
    <p:sldId id="321" r:id="rId49"/>
    <p:sldId id="322" r:id="rId50"/>
    <p:sldId id="325" r:id="rId51"/>
    <p:sldId id="326" r:id="rId52"/>
    <p:sldId id="323" r:id="rId53"/>
    <p:sldId id="324" r:id="rId54"/>
    <p:sldId id="299" r:id="rId55"/>
    <p:sldId id="300" r:id="rId56"/>
    <p:sldId id="301" r:id="rId57"/>
    <p:sldId id="302" r:id="rId58"/>
    <p:sldId id="303" r:id="rId59"/>
    <p:sldId id="304" r:id="rId60"/>
    <p:sldId id="308" r:id="rId61"/>
    <p:sldId id="327" r:id="rId62"/>
    <p:sldId id="328" r:id="rId63"/>
    <p:sldId id="329" r:id="rId64"/>
    <p:sldId id="330" r:id="rId65"/>
    <p:sldId id="331" r:id="rId66"/>
    <p:sldId id="332" r:id="rId67"/>
    <p:sldId id="333" r:id="rId68"/>
    <p:sldId id="361" r:id="rId69"/>
    <p:sldId id="362" r:id="rId70"/>
    <p:sldId id="363" r:id="rId71"/>
    <p:sldId id="364" r:id="rId72"/>
    <p:sldId id="365" r:id="rId73"/>
    <p:sldId id="366" r:id="rId74"/>
    <p:sldId id="367"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50" r:id="rId91"/>
    <p:sldId id="351" r:id="rId92"/>
    <p:sldId id="352" r:id="rId93"/>
    <p:sldId id="349" r:id="rId94"/>
    <p:sldId id="354" r:id="rId95"/>
    <p:sldId id="355" r:id="rId96"/>
    <p:sldId id="356" r:id="rId97"/>
    <p:sldId id="357" r:id="rId98"/>
    <p:sldId id="358" r:id="rId99"/>
    <p:sldId id="359" r:id="rId100"/>
    <p:sldId id="360"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6" d="100"/>
          <a:sy n="86" d="100"/>
        </p:scale>
        <p:origin x="128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54AD5-AADE-40C1-9483-D7A99708E4E0}" type="datetimeFigureOut">
              <a:rPr lang="en-US" smtClean="0"/>
              <a:pPr/>
              <a:t>9/19/2020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ECF58-A097-4238-8992-7BB26DEF51DF}" type="slidenum">
              <a:rPr lang="en-US" smtClean="0"/>
              <a:pPr/>
              <a:t>‹#›</a:t>
            </a:fld>
            <a:endParaRPr lang="en-US"/>
          </a:p>
        </p:txBody>
      </p:sp>
    </p:spTree>
    <p:extLst>
      <p:ext uri="{BB962C8B-B14F-4D97-AF65-F5344CB8AC3E}">
        <p14:creationId xmlns:p14="http://schemas.microsoft.com/office/powerpoint/2010/main" val="316248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12CF49-838D-4F59-853B-41D31BEBB578}" type="datetime1">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56939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12283-CAA5-43E6-930A-B220AC0F7187}" type="datetime1">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173449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9E4B70-8EB8-4E2A-AA55-9FCCBD0D5AC4}" type="datetime1">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146725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D97B3-A76A-4883-A7FF-0C9B9EC5976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24BD37C-2815-45A2-B5E9-62EE028B781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0135F53-DDAD-495B-B04D-06409B9B04CC}"/>
              </a:ext>
            </a:extLst>
          </p:cNvPr>
          <p:cNvSpPr>
            <a:spLocks noGrp="1"/>
          </p:cNvSpPr>
          <p:nvPr>
            <p:ph type="dt" sz="half" idx="10"/>
          </p:nvPr>
        </p:nvSpPr>
        <p:spPr/>
        <p:txBody>
          <a:bodyPr/>
          <a:lstStyle/>
          <a:p>
            <a:fld id="{9CC18F99-3A9E-4A96-8113-AD7EB2153437}" type="datetime1">
              <a:rPr lang="en-IN" smtClean="0"/>
              <a:t>19-09-2020</a:t>
            </a:fld>
            <a:endParaRPr lang="en-IN"/>
          </a:p>
        </p:txBody>
      </p:sp>
      <p:sp>
        <p:nvSpPr>
          <p:cNvPr id="5" name="Footer Placeholder 4">
            <a:extLst>
              <a:ext uri="{FF2B5EF4-FFF2-40B4-BE49-F238E27FC236}">
                <a16:creationId xmlns:a16="http://schemas.microsoft.com/office/drawing/2014/main" xmlns="" id="{CD91EEF2-5B00-4CF8-9853-06117DF56365}"/>
              </a:ext>
            </a:extLst>
          </p:cNvPr>
          <p:cNvSpPr>
            <a:spLocks noGrp="1"/>
          </p:cNvSpPr>
          <p:nvPr>
            <p:ph type="ftr" sz="quarter" idx="11"/>
          </p:nvPr>
        </p:nvSpPr>
        <p:spPr/>
        <p:txBody>
          <a:bodyPr/>
          <a:lstStyle/>
          <a:p>
            <a:r>
              <a:rPr lang="en-US"/>
              <a:t>SCS1301 Operating System - Unit II CPU Scheduling</a:t>
            </a:r>
            <a:endParaRPr lang="en-IN" dirty="0"/>
          </a:p>
        </p:txBody>
      </p:sp>
      <p:sp>
        <p:nvSpPr>
          <p:cNvPr id="6" name="Slide Number Placeholder 5">
            <a:extLst>
              <a:ext uri="{FF2B5EF4-FFF2-40B4-BE49-F238E27FC236}">
                <a16:creationId xmlns:a16="http://schemas.microsoft.com/office/drawing/2014/main" xmlns="" id="{F2A52029-F000-4765-80D2-B231D8BDDF8E}"/>
              </a:ext>
            </a:extLst>
          </p:cNvPr>
          <p:cNvSpPr>
            <a:spLocks noGrp="1"/>
          </p:cNvSpPr>
          <p:nvPr>
            <p:ph type="sldNum" sz="quarter" idx="12"/>
          </p:nvPr>
        </p:nvSpPr>
        <p:spPr/>
        <p:txBody>
          <a:bodyPr/>
          <a:lstStyle/>
          <a:p>
            <a:fld id="{C47D4F2A-FF3F-4D76-897B-B2071BBC9AF3}" type="slidenum">
              <a:rPr lang="en-IN" smtClean="0"/>
              <a:t>‹#›</a:t>
            </a:fld>
            <a:endParaRPr lang="en-IN"/>
          </a:p>
        </p:txBody>
      </p:sp>
      <p:pic>
        <p:nvPicPr>
          <p:cNvPr id="8" name="Picture 7">
            <a:extLst>
              <a:ext uri="{FF2B5EF4-FFF2-40B4-BE49-F238E27FC236}">
                <a16:creationId xmlns:a16="http://schemas.microsoft.com/office/drawing/2014/main" xmlns="" id="{07DCD003-89FF-4236-A961-A0B4C7DFDD08}"/>
              </a:ext>
            </a:extLst>
          </p:cNvPr>
          <p:cNvPicPr>
            <a:picLocks noChangeAspect="1"/>
          </p:cNvPicPr>
          <p:nvPr userDrawn="1"/>
        </p:nvPicPr>
        <p:blipFill>
          <a:blip r:embed="rId2"/>
          <a:stretch>
            <a:fillRect/>
          </a:stretch>
        </p:blipFill>
        <p:spPr>
          <a:xfrm>
            <a:off x="2421937" y="1"/>
            <a:ext cx="4186238" cy="1400175"/>
          </a:xfrm>
          <a:prstGeom prst="rect">
            <a:avLst/>
          </a:prstGeom>
        </p:spPr>
      </p:pic>
      <p:pic>
        <p:nvPicPr>
          <p:cNvPr id="10" name="Picture 9">
            <a:extLst>
              <a:ext uri="{FF2B5EF4-FFF2-40B4-BE49-F238E27FC236}">
                <a16:creationId xmlns:a16="http://schemas.microsoft.com/office/drawing/2014/main" xmlns="" id="{56EDCB9C-2D4C-443F-A132-884712300AA3}"/>
              </a:ext>
            </a:extLst>
          </p:cNvPr>
          <p:cNvPicPr>
            <a:picLocks noChangeAspect="1"/>
          </p:cNvPicPr>
          <p:nvPr userDrawn="1"/>
        </p:nvPicPr>
        <p:blipFill>
          <a:blip r:embed="rId3"/>
          <a:stretch>
            <a:fillRect/>
          </a:stretch>
        </p:blipFill>
        <p:spPr>
          <a:xfrm>
            <a:off x="1137309" y="20356"/>
            <a:ext cx="1006441" cy="1359462"/>
          </a:xfrm>
          <a:prstGeom prst="rect">
            <a:avLst/>
          </a:prstGeom>
        </p:spPr>
      </p:pic>
      <p:pic>
        <p:nvPicPr>
          <p:cNvPr id="12" name="Picture 11">
            <a:extLst>
              <a:ext uri="{FF2B5EF4-FFF2-40B4-BE49-F238E27FC236}">
                <a16:creationId xmlns:a16="http://schemas.microsoft.com/office/drawing/2014/main" xmlns="" id="{163482E2-6CE5-4A2D-BB0C-90E643298106}"/>
              </a:ext>
            </a:extLst>
          </p:cNvPr>
          <p:cNvPicPr>
            <a:picLocks noChangeAspect="1"/>
          </p:cNvPicPr>
          <p:nvPr userDrawn="1"/>
        </p:nvPicPr>
        <p:blipFill>
          <a:blip r:embed="rId4"/>
          <a:stretch>
            <a:fillRect/>
          </a:stretch>
        </p:blipFill>
        <p:spPr>
          <a:xfrm>
            <a:off x="6779205" y="50801"/>
            <a:ext cx="1040082" cy="1400175"/>
          </a:xfrm>
          <a:prstGeom prst="rect">
            <a:avLst/>
          </a:prstGeom>
        </p:spPr>
      </p:pic>
    </p:spTree>
    <p:extLst>
      <p:ext uri="{BB962C8B-B14F-4D97-AF65-F5344CB8AC3E}">
        <p14:creationId xmlns:p14="http://schemas.microsoft.com/office/powerpoint/2010/main" val="432363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1331B3-4FED-44AF-908F-24863BD3E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30F69C6-D4E6-46F8-923F-ADC6AEA22DC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F3CE4A12-B188-4084-9CB4-3DF7782AB541}"/>
              </a:ext>
            </a:extLst>
          </p:cNvPr>
          <p:cNvSpPr>
            <a:spLocks noGrp="1"/>
          </p:cNvSpPr>
          <p:nvPr>
            <p:ph type="dt" sz="half" idx="10"/>
          </p:nvPr>
        </p:nvSpPr>
        <p:spPr/>
        <p:txBody>
          <a:bodyPr/>
          <a:lstStyle/>
          <a:p>
            <a:fld id="{405A6C7E-7E44-4ACB-80B1-06A09A30BD35}" type="datetime1">
              <a:rPr lang="en-IN" smtClean="0"/>
              <a:t>19-09-2020</a:t>
            </a:fld>
            <a:endParaRPr lang="en-IN" dirty="0"/>
          </a:p>
        </p:txBody>
      </p:sp>
      <p:sp>
        <p:nvSpPr>
          <p:cNvPr id="5" name="Footer Placeholder 4">
            <a:extLst>
              <a:ext uri="{FF2B5EF4-FFF2-40B4-BE49-F238E27FC236}">
                <a16:creationId xmlns:a16="http://schemas.microsoft.com/office/drawing/2014/main" xmlns="" id="{15AC46E3-2837-4415-8C8B-3E8DFF24FC75}"/>
              </a:ext>
            </a:extLst>
          </p:cNvPr>
          <p:cNvSpPr>
            <a:spLocks noGrp="1"/>
          </p:cNvSpPr>
          <p:nvPr>
            <p:ph type="ftr" sz="quarter" idx="11"/>
          </p:nvPr>
        </p:nvSpPr>
        <p:spPr/>
        <p:txBody>
          <a:body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xmlns="" id="{3A490897-07D6-41B8-87BF-0470EE3B5D9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89437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4605AF-982A-419A-A8F5-78C8DECE65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FE988D3-0E3F-454B-B40B-181A936E39C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7585D59-076A-4456-90B0-91762B2382CF}"/>
              </a:ext>
            </a:extLst>
          </p:cNvPr>
          <p:cNvSpPr>
            <a:spLocks noGrp="1"/>
          </p:cNvSpPr>
          <p:nvPr>
            <p:ph type="dt" sz="half" idx="10"/>
          </p:nvPr>
        </p:nvSpPr>
        <p:spPr/>
        <p:txBody>
          <a:bodyPr/>
          <a:lstStyle/>
          <a:p>
            <a:fld id="{5C0DD0F7-2D5F-4D4E-8714-7AFB6F427AEB}" type="datetime1">
              <a:rPr lang="en-IN" smtClean="0"/>
              <a:t>19-09-2020</a:t>
            </a:fld>
            <a:endParaRPr lang="en-IN"/>
          </a:p>
        </p:txBody>
      </p:sp>
      <p:sp>
        <p:nvSpPr>
          <p:cNvPr id="5" name="Footer Placeholder 4">
            <a:extLst>
              <a:ext uri="{FF2B5EF4-FFF2-40B4-BE49-F238E27FC236}">
                <a16:creationId xmlns:a16="http://schemas.microsoft.com/office/drawing/2014/main" xmlns="" id="{70A7F26C-1CE1-4295-A9F1-40262C303E7D}"/>
              </a:ext>
            </a:extLst>
          </p:cNvPr>
          <p:cNvSpPr>
            <a:spLocks noGrp="1"/>
          </p:cNvSpPr>
          <p:nvPr>
            <p:ph type="ftr" sz="quarter" idx="11"/>
          </p:nvPr>
        </p:nvSpPr>
        <p:spPr/>
        <p:txBody>
          <a:body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xmlns="" id="{69046D1C-9375-4AAA-80E4-441C77E9550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818882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84AB9-10E3-434E-B489-2745C0FA9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2CAE2C-3FCD-49B2-B2F2-19D3579427B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CD85B89-DD15-4695-B7ED-CEF2B64D0A6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E5286DA-C0B5-49FF-89BE-4B24A91615B7}"/>
              </a:ext>
            </a:extLst>
          </p:cNvPr>
          <p:cNvSpPr>
            <a:spLocks noGrp="1"/>
          </p:cNvSpPr>
          <p:nvPr>
            <p:ph type="dt" sz="half" idx="10"/>
          </p:nvPr>
        </p:nvSpPr>
        <p:spPr/>
        <p:txBody>
          <a:bodyPr/>
          <a:lstStyle/>
          <a:p>
            <a:fld id="{8D712E52-11F8-4210-AB00-C29A3A584E80}" type="datetime1">
              <a:rPr lang="en-IN" smtClean="0"/>
              <a:t>19-09-2020</a:t>
            </a:fld>
            <a:endParaRPr lang="en-IN"/>
          </a:p>
        </p:txBody>
      </p:sp>
      <p:sp>
        <p:nvSpPr>
          <p:cNvPr id="6" name="Footer Placeholder 5">
            <a:extLst>
              <a:ext uri="{FF2B5EF4-FFF2-40B4-BE49-F238E27FC236}">
                <a16:creationId xmlns:a16="http://schemas.microsoft.com/office/drawing/2014/main" xmlns="" id="{D90EFD9C-24A3-45BE-9CF6-43380DADA27E}"/>
              </a:ext>
            </a:extLst>
          </p:cNvPr>
          <p:cNvSpPr>
            <a:spLocks noGrp="1"/>
          </p:cNvSpPr>
          <p:nvPr>
            <p:ph type="ftr" sz="quarter" idx="11"/>
          </p:nvPr>
        </p:nvSpPr>
        <p:spPr/>
        <p:txBody>
          <a:bodyPr/>
          <a:lstStyle/>
          <a:p>
            <a:r>
              <a:rPr lang="en-US"/>
              <a:t>SCS1301 Operating System - Unit II CPU Scheduling</a:t>
            </a:r>
            <a:endParaRPr lang="en-IN"/>
          </a:p>
        </p:txBody>
      </p:sp>
      <p:sp>
        <p:nvSpPr>
          <p:cNvPr id="7" name="Slide Number Placeholder 6">
            <a:extLst>
              <a:ext uri="{FF2B5EF4-FFF2-40B4-BE49-F238E27FC236}">
                <a16:creationId xmlns:a16="http://schemas.microsoft.com/office/drawing/2014/main" xmlns="" id="{A4E30791-2485-4827-89BD-2620D5617AB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335766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A88FD-93FF-4205-98A0-A532BC975BC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23CD9D5-DCE4-4AD8-B4E9-C9BF0DDE24A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9078F08-8505-48D2-B372-AEDA89F4495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26E6C90-6118-4CD0-A452-70770D3CE9C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EB1829F-55A9-4BDE-A548-0298DC04F4D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3DB3A17-04D9-42A6-8A96-C1C0E82278AA}"/>
              </a:ext>
            </a:extLst>
          </p:cNvPr>
          <p:cNvSpPr>
            <a:spLocks noGrp="1"/>
          </p:cNvSpPr>
          <p:nvPr>
            <p:ph type="dt" sz="half" idx="10"/>
          </p:nvPr>
        </p:nvSpPr>
        <p:spPr/>
        <p:txBody>
          <a:bodyPr/>
          <a:lstStyle/>
          <a:p>
            <a:fld id="{E49C6DE4-830A-4A34-89BF-ED91EA68E848}" type="datetime1">
              <a:rPr lang="en-IN" smtClean="0"/>
              <a:t>19-09-2020</a:t>
            </a:fld>
            <a:endParaRPr lang="en-IN"/>
          </a:p>
        </p:txBody>
      </p:sp>
      <p:sp>
        <p:nvSpPr>
          <p:cNvPr id="8" name="Footer Placeholder 7">
            <a:extLst>
              <a:ext uri="{FF2B5EF4-FFF2-40B4-BE49-F238E27FC236}">
                <a16:creationId xmlns:a16="http://schemas.microsoft.com/office/drawing/2014/main" xmlns="" id="{655C95FE-FB87-4886-A3B6-A6B47BABE0FF}"/>
              </a:ext>
            </a:extLst>
          </p:cNvPr>
          <p:cNvSpPr>
            <a:spLocks noGrp="1"/>
          </p:cNvSpPr>
          <p:nvPr>
            <p:ph type="ftr" sz="quarter" idx="11"/>
          </p:nvPr>
        </p:nvSpPr>
        <p:spPr/>
        <p:txBody>
          <a:bodyPr/>
          <a:lstStyle/>
          <a:p>
            <a:r>
              <a:rPr lang="en-US"/>
              <a:t>SCS1301 Operating System - Unit II CPU Scheduling</a:t>
            </a:r>
            <a:endParaRPr lang="en-IN"/>
          </a:p>
        </p:txBody>
      </p:sp>
      <p:sp>
        <p:nvSpPr>
          <p:cNvPr id="9" name="Slide Number Placeholder 8">
            <a:extLst>
              <a:ext uri="{FF2B5EF4-FFF2-40B4-BE49-F238E27FC236}">
                <a16:creationId xmlns:a16="http://schemas.microsoft.com/office/drawing/2014/main" xmlns="" id="{0D40977A-5AB3-474C-92AF-B1A0C31B3EBA}"/>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632395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0D404-2C2A-4C44-BE1A-7788DAB55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5198680-66A1-44E0-B876-63B7415D0476}"/>
              </a:ext>
            </a:extLst>
          </p:cNvPr>
          <p:cNvSpPr>
            <a:spLocks noGrp="1"/>
          </p:cNvSpPr>
          <p:nvPr>
            <p:ph type="dt" sz="half" idx="10"/>
          </p:nvPr>
        </p:nvSpPr>
        <p:spPr/>
        <p:txBody>
          <a:bodyPr/>
          <a:lstStyle/>
          <a:p>
            <a:fld id="{94C9A827-C260-45A5-B57E-AE9956425411}" type="datetime1">
              <a:rPr lang="en-IN" smtClean="0"/>
              <a:t>19-09-2020</a:t>
            </a:fld>
            <a:endParaRPr lang="en-IN"/>
          </a:p>
        </p:txBody>
      </p:sp>
      <p:sp>
        <p:nvSpPr>
          <p:cNvPr id="4" name="Footer Placeholder 3">
            <a:extLst>
              <a:ext uri="{FF2B5EF4-FFF2-40B4-BE49-F238E27FC236}">
                <a16:creationId xmlns:a16="http://schemas.microsoft.com/office/drawing/2014/main" xmlns="" id="{64E59AD0-9B2D-415C-8796-74A6D1EBA2B2}"/>
              </a:ext>
            </a:extLst>
          </p:cNvPr>
          <p:cNvSpPr>
            <a:spLocks noGrp="1"/>
          </p:cNvSpPr>
          <p:nvPr>
            <p:ph type="ftr" sz="quarter" idx="11"/>
          </p:nvPr>
        </p:nvSpPr>
        <p:spPr/>
        <p:txBody>
          <a:bodyPr/>
          <a:lstStyle/>
          <a:p>
            <a:r>
              <a:rPr lang="en-US"/>
              <a:t>SCS1301 Operating System - Unit II CPU Scheduling</a:t>
            </a:r>
            <a:endParaRPr lang="en-IN"/>
          </a:p>
        </p:txBody>
      </p:sp>
      <p:sp>
        <p:nvSpPr>
          <p:cNvPr id="5" name="Slide Number Placeholder 4">
            <a:extLst>
              <a:ext uri="{FF2B5EF4-FFF2-40B4-BE49-F238E27FC236}">
                <a16:creationId xmlns:a16="http://schemas.microsoft.com/office/drawing/2014/main" xmlns="" id="{2717F2C6-5AA6-4074-9A34-E4A7C3FDB16E}"/>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039734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CAAFC19-1BB9-41E7-88A5-541C238AC3F4}"/>
              </a:ext>
            </a:extLst>
          </p:cNvPr>
          <p:cNvSpPr>
            <a:spLocks noGrp="1"/>
          </p:cNvSpPr>
          <p:nvPr>
            <p:ph type="dt" sz="half" idx="10"/>
          </p:nvPr>
        </p:nvSpPr>
        <p:spPr/>
        <p:txBody>
          <a:bodyPr/>
          <a:lstStyle/>
          <a:p>
            <a:fld id="{C2AC132E-A43C-4828-95C6-4A473967A4E0}" type="datetime1">
              <a:rPr lang="en-IN" smtClean="0"/>
              <a:t>19-09-2020</a:t>
            </a:fld>
            <a:endParaRPr lang="en-IN"/>
          </a:p>
        </p:txBody>
      </p:sp>
      <p:sp>
        <p:nvSpPr>
          <p:cNvPr id="3" name="Footer Placeholder 2">
            <a:extLst>
              <a:ext uri="{FF2B5EF4-FFF2-40B4-BE49-F238E27FC236}">
                <a16:creationId xmlns:a16="http://schemas.microsoft.com/office/drawing/2014/main" xmlns="" id="{41B3FA06-8CE8-44B1-997D-296869625F3F}"/>
              </a:ext>
            </a:extLst>
          </p:cNvPr>
          <p:cNvSpPr>
            <a:spLocks noGrp="1"/>
          </p:cNvSpPr>
          <p:nvPr>
            <p:ph type="ftr" sz="quarter" idx="11"/>
          </p:nvPr>
        </p:nvSpPr>
        <p:spPr/>
        <p:txBody>
          <a:bodyPr/>
          <a:lstStyle/>
          <a:p>
            <a:r>
              <a:rPr lang="en-US"/>
              <a:t>SCS1301 Operating System - Unit II CPU Scheduling</a:t>
            </a:r>
            <a:endParaRPr lang="en-IN"/>
          </a:p>
        </p:txBody>
      </p:sp>
      <p:sp>
        <p:nvSpPr>
          <p:cNvPr id="4" name="Slide Number Placeholder 3">
            <a:extLst>
              <a:ext uri="{FF2B5EF4-FFF2-40B4-BE49-F238E27FC236}">
                <a16:creationId xmlns:a16="http://schemas.microsoft.com/office/drawing/2014/main" xmlns="" id="{C819AAE2-0880-4C80-9291-0B894DDD7E1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509034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B575D8-B54C-44CF-A80D-A7AB1EC3941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542BB1C-D321-46D5-81C8-E1C0EF338E3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49AA224-1EF5-455C-8620-5EC0588D89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2CEC8025-41F6-4524-A072-EF7F0CF4B22D}"/>
              </a:ext>
            </a:extLst>
          </p:cNvPr>
          <p:cNvSpPr>
            <a:spLocks noGrp="1"/>
          </p:cNvSpPr>
          <p:nvPr>
            <p:ph type="dt" sz="half" idx="10"/>
          </p:nvPr>
        </p:nvSpPr>
        <p:spPr/>
        <p:txBody>
          <a:bodyPr/>
          <a:lstStyle/>
          <a:p>
            <a:fld id="{4760F149-3A3B-4FDA-96E0-BF064EDCF519}" type="datetime1">
              <a:rPr lang="en-IN" smtClean="0"/>
              <a:t>19-09-2020</a:t>
            </a:fld>
            <a:endParaRPr lang="en-IN"/>
          </a:p>
        </p:txBody>
      </p:sp>
      <p:sp>
        <p:nvSpPr>
          <p:cNvPr id="6" name="Footer Placeholder 5">
            <a:extLst>
              <a:ext uri="{FF2B5EF4-FFF2-40B4-BE49-F238E27FC236}">
                <a16:creationId xmlns:a16="http://schemas.microsoft.com/office/drawing/2014/main" xmlns="" id="{4FA654C4-9BCD-4656-A0D9-0A088F7BE1F4}"/>
              </a:ext>
            </a:extLst>
          </p:cNvPr>
          <p:cNvSpPr>
            <a:spLocks noGrp="1"/>
          </p:cNvSpPr>
          <p:nvPr>
            <p:ph type="ftr" sz="quarter" idx="11"/>
          </p:nvPr>
        </p:nvSpPr>
        <p:spPr/>
        <p:txBody>
          <a:bodyPr/>
          <a:lstStyle/>
          <a:p>
            <a:r>
              <a:rPr lang="en-US"/>
              <a:t>SCS1301 Operating System - Unit II CPU Scheduling</a:t>
            </a:r>
            <a:endParaRPr lang="en-IN"/>
          </a:p>
        </p:txBody>
      </p:sp>
      <p:sp>
        <p:nvSpPr>
          <p:cNvPr id="7" name="Slide Number Placeholder 6">
            <a:extLst>
              <a:ext uri="{FF2B5EF4-FFF2-40B4-BE49-F238E27FC236}">
                <a16:creationId xmlns:a16="http://schemas.microsoft.com/office/drawing/2014/main" xmlns="" id="{68BE6148-2CF2-4411-9E71-1383241197F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70865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AAF5DC-91B5-44CD-89A5-AF798C154FCB}" type="datetime1">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148149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A6B57-4414-4D00-A552-8DF3F69456C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1E114F2-91DA-4DA9-BBEF-287F838E95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CF0E02FC-81C6-4F0B-B01B-D1B56AD9BE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0E887249-9ED3-4B4B-94A3-3567D840D546}"/>
              </a:ext>
            </a:extLst>
          </p:cNvPr>
          <p:cNvSpPr>
            <a:spLocks noGrp="1"/>
          </p:cNvSpPr>
          <p:nvPr>
            <p:ph type="dt" sz="half" idx="10"/>
          </p:nvPr>
        </p:nvSpPr>
        <p:spPr/>
        <p:txBody>
          <a:bodyPr/>
          <a:lstStyle/>
          <a:p>
            <a:fld id="{273CD329-64CF-414B-9321-81E32471B7BB}" type="datetime1">
              <a:rPr lang="en-IN" smtClean="0"/>
              <a:t>19-09-2020</a:t>
            </a:fld>
            <a:endParaRPr lang="en-IN"/>
          </a:p>
        </p:txBody>
      </p:sp>
      <p:sp>
        <p:nvSpPr>
          <p:cNvPr id="6" name="Footer Placeholder 5">
            <a:extLst>
              <a:ext uri="{FF2B5EF4-FFF2-40B4-BE49-F238E27FC236}">
                <a16:creationId xmlns:a16="http://schemas.microsoft.com/office/drawing/2014/main" xmlns="" id="{B69B77AA-9B0B-42FB-90B1-EFB36B1050AB}"/>
              </a:ext>
            </a:extLst>
          </p:cNvPr>
          <p:cNvSpPr>
            <a:spLocks noGrp="1"/>
          </p:cNvSpPr>
          <p:nvPr>
            <p:ph type="ftr" sz="quarter" idx="11"/>
          </p:nvPr>
        </p:nvSpPr>
        <p:spPr/>
        <p:txBody>
          <a:bodyPr/>
          <a:lstStyle/>
          <a:p>
            <a:r>
              <a:rPr lang="en-US"/>
              <a:t>SCS1301 Operating System - Unit II CPU Scheduling</a:t>
            </a:r>
            <a:endParaRPr lang="en-IN"/>
          </a:p>
        </p:txBody>
      </p:sp>
      <p:sp>
        <p:nvSpPr>
          <p:cNvPr id="7" name="Slide Number Placeholder 6">
            <a:extLst>
              <a:ext uri="{FF2B5EF4-FFF2-40B4-BE49-F238E27FC236}">
                <a16:creationId xmlns:a16="http://schemas.microsoft.com/office/drawing/2014/main" xmlns="" id="{84F638BF-E992-47DA-824F-7264E1F678A2}"/>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275493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01657-2673-4D18-84C4-D907D50013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F0C7C09-4776-4415-B896-B6160F3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AF7D101-8337-4881-B2EE-793E2AE72FA0}"/>
              </a:ext>
            </a:extLst>
          </p:cNvPr>
          <p:cNvSpPr>
            <a:spLocks noGrp="1"/>
          </p:cNvSpPr>
          <p:nvPr>
            <p:ph type="dt" sz="half" idx="10"/>
          </p:nvPr>
        </p:nvSpPr>
        <p:spPr/>
        <p:txBody>
          <a:bodyPr/>
          <a:lstStyle/>
          <a:p>
            <a:fld id="{7B79FE7F-4073-4278-B8D5-CBA06CCAD2B5}" type="datetime1">
              <a:rPr lang="en-IN" smtClean="0"/>
              <a:t>19-09-2020</a:t>
            </a:fld>
            <a:endParaRPr lang="en-IN"/>
          </a:p>
        </p:txBody>
      </p:sp>
      <p:sp>
        <p:nvSpPr>
          <p:cNvPr id="5" name="Footer Placeholder 4">
            <a:extLst>
              <a:ext uri="{FF2B5EF4-FFF2-40B4-BE49-F238E27FC236}">
                <a16:creationId xmlns:a16="http://schemas.microsoft.com/office/drawing/2014/main" xmlns="" id="{1A066BE8-BBCF-4B02-A906-68965E560B65}"/>
              </a:ext>
            </a:extLst>
          </p:cNvPr>
          <p:cNvSpPr>
            <a:spLocks noGrp="1"/>
          </p:cNvSpPr>
          <p:nvPr>
            <p:ph type="ftr" sz="quarter" idx="11"/>
          </p:nvPr>
        </p:nvSpPr>
        <p:spPr/>
        <p:txBody>
          <a:body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xmlns="" id="{4E83E3F1-45DC-4D62-BC4B-255C54C8536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846788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41B2350-D8A2-43BB-83F3-EBE31CC610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740F520-2CE2-4582-9B00-E1787339F25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65F1E84-BBAE-4502-BE51-5B95B04D349E}"/>
              </a:ext>
            </a:extLst>
          </p:cNvPr>
          <p:cNvSpPr>
            <a:spLocks noGrp="1"/>
          </p:cNvSpPr>
          <p:nvPr>
            <p:ph type="dt" sz="half" idx="10"/>
          </p:nvPr>
        </p:nvSpPr>
        <p:spPr/>
        <p:txBody>
          <a:bodyPr/>
          <a:lstStyle/>
          <a:p>
            <a:fld id="{0E9ADDE0-3CCA-4EC5-9856-1FA669E10016}" type="datetime1">
              <a:rPr lang="en-IN" smtClean="0"/>
              <a:t>19-09-2020</a:t>
            </a:fld>
            <a:endParaRPr lang="en-IN"/>
          </a:p>
        </p:txBody>
      </p:sp>
      <p:sp>
        <p:nvSpPr>
          <p:cNvPr id="5" name="Footer Placeholder 4">
            <a:extLst>
              <a:ext uri="{FF2B5EF4-FFF2-40B4-BE49-F238E27FC236}">
                <a16:creationId xmlns:a16="http://schemas.microsoft.com/office/drawing/2014/main" xmlns="" id="{36F75446-757F-442E-9C21-C82874BCF571}"/>
              </a:ext>
            </a:extLst>
          </p:cNvPr>
          <p:cNvSpPr>
            <a:spLocks noGrp="1"/>
          </p:cNvSpPr>
          <p:nvPr>
            <p:ph type="ftr" sz="quarter" idx="11"/>
          </p:nvPr>
        </p:nvSpPr>
        <p:spPr/>
        <p:txBody>
          <a:body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xmlns="" id="{897D1562-0F49-4083-89C5-D747753A9A4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19294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56140-F7B5-457A-BC9F-7BAB2AB427CB}" type="datetime1">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311603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C6EC20-6524-4DCA-8B3B-325A87F31316}" type="datetime1">
              <a:rPr lang="en-US" smtClean="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217070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9678FA-0124-46F5-ABFF-E24252306027}" type="datetime1">
              <a:rPr lang="en-US" smtClean="0"/>
              <a:pPr/>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269262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1BCC2F-24E4-477B-BE97-3885223AC71C}" type="datetime1">
              <a:rPr lang="en-US" smtClean="0"/>
              <a:pPr/>
              <a:t>9/19/2020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420484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0A55D-8565-4F86-91BA-DB270F72DE8D}" type="datetime1">
              <a:rPr lang="en-US" smtClean="0"/>
              <a:pPr/>
              <a:t>9/19/2020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397564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4481C0-872B-4311-87EF-7B37F05F7034}" type="datetime1">
              <a:rPr lang="en-US" smtClean="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276129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E1EAD-31AF-49EB-9177-C18D4A683BB9}" type="datetime1">
              <a:rPr lang="en-US" smtClean="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pPr/>
              <a:t>‹#›</a:t>
            </a:fld>
            <a:endParaRPr lang="en-US"/>
          </a:p>
        </p:txBody>
      </p:sp>
    </p:spTree>
    <p:extLst>
      <p:ext uri="{BB962C8B-B14F-4D97-AF65-F5344CB8AC3E}">
        <p14:creationId xmlns:p14="http://schemas.microsoft.com/office/powerpoint/2010/main" val="387237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75AD1-63DD-48B8-AD39-85FF18C4F3F7}" type="datetime1">
              <a:rPr lang="en-US" smtClean="0"/>
              <a:pPr/>
              <a:t>9/19/2020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7B48E-5347-4272-B1F0-0C266D2F26E4}" type="slidenum">
              <a:rPr lang="en-US" smtClean="0"/>
              <a:pPr/>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03232" y="188640"/>
            <a:ext cx="1340768" cy="1340768"/>
          </a:xfrm>
          <a:prstGeom prst="rect">
            <a:avLst/>
          </a:prstGeom>
        </p:spPr>
      </p:pic>
    </p:spTree>
    <p:extLst>
      <p:ext uri="{BB962C8B-B14F-4D97-AF65-F5344CB8AC3E}">
        <p14:creationId xmlns:p14="http://schemas.microsoft.com/office/powerpoint/2010/main" val="2936833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CA3B4F0-CACE-4879-B829-8A8DE283C92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C7D7AC3-BD15-458F-9118-ECF83C64DB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46178AC-10CD-4007-8A3D-83822FF5E29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C72CDFC-7DDF-4F7D-810E-0CBA02E8B985}" type="datetime1">
              <a:rPr lang="en-IN" smtClean="0"/>
              <a:t>19-09-2020</a:t>
            </a:fld>
            <a:endParaRPr lang="en-IN"/>
          </a:p>
        </p:txBody>
      </p:sp>
      <p:sp>
        <p:nvSpPr>
          <p:cNvPr id="5" name="Footer Placeholder 4">
            <a:extLst>
              <a:ext uri="{FF2B5EF4-FFF2-40B4-BE49-F238E27FC236}">
                <a16:creationId xmlns:a16="http://schemas.microsoft.com/office/drawing/2014/main" xmlns="" id="{635BC67C-CFB8-47EB-81DA-660269DFF5C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SCS1301 Operating System - Unit II CPU Scheduling</a:t>
            </a:r>
            <a:endParaRPr lang="en-IN"/>
          </a:p>
        </p:txBody>
      </p:sp>
      <p:sp>
        <p:nvSpPr>
          <p:cNvPr id="6" name="Slide Number Placeholder 5">
            <a:extLst>
              <a:ext uri="{FF2B5EF4-FFF2-40B4-BE49-F238E27FC236}">
                <a16:creationId xmlns:a16="http://schemas.microsoft.com/office/drawing/2014/main" xmlns="" id="{2D1A37FE-0197-41EB-93B0-58886727742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7D4F2A-FF3F-4D76-897B-B2071BBC9AF3}" type="slidenum">
              <a:rPr lang="en-IN" smtClean="0"/>
              <a:t>‹#›</a:t>
            </a:fld>
            <a:endParaRPr lang="en-IN"/>
          </a:p>
        </p:txBody>
      </p:sp>
    </p:spTree>
    <p:extLst>
      <p:ext uri="{BB962C8B-B14F-4D97-AF65-F5344CB8AC3E}">
        <p14:creationId xmlns:p14="http://schemas.microsoft.com/office/powerpoint/2010/main" val="2528102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youtube.com/watch?v=LRiN3DJdsk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398" y="1257589"/>
            <a:ext cx="7772400" cy="1470025"/>
          </a:xfrm>
        </p:spPr>
        <p:txBody>
          <a:bodyPr/>
          <a:lstStyle/>
          <a:p>
            <a:r>
              <a:rPr lang="en-US" b="1" dirty="0"/>
              <a:t>SCS1301 - OPERATING SYSTEM</a:t>
            </a:r>
            <a:endParaRPr lang="en-US" dirty="0"/>
          </a:p>
        </p:txBody>
      </p:sp>
      <p:sp>
        <p:nvSpPr>
          <p:cNvPr id="3" name="Subtitle 2"/>
          <p:cNvSpPr>
            <a:spLocks noGrp="1"/>
          </p:cNvSpPr>
          <p:nvPr>
            <p:ph type="subTitle" idx="1"/>
          </p:nvPr>
        </p:nvSpPr>
        <p:spPr>
          <a:xfrm>
            <a:off x="1428728" y="2928934"/>
            <a:ext cx="6400800" cy="3600400"/>
          </a:xfrm>
        </p:spPr>
        <p:txBody>
          <a:bodyPr>
            <a:normAutofit/>
          </a:bodyPr>
          <a:lstStyle/>
          <a:p>
            <a:r>
              <a:rPr lang="en-US" sz="3600" b="1" dirty="0">
                <a:solidFill>
                  <a:srgbClr val="FF0000"/>
                </a:solidFill>
              </a:rPr>
              <a:t>UNIT – 2</a:t>
            </a:r>
          </a:p>
          <a:p>
            <a:r>
              <a:rPr lang="en-US" sz="3600" b="1" dirty="0">
                <a:solidFill>
                  <a:srgbClr val="FF0000"/>
                </a:solidFill>
              </a:rPr>
              <a:t>PROCESS MANAGEMENT</a:t>
            </a:r>
          </a:p>
          <a:p>
            <a:endParaRPr lang="en-IN" sz="3600" b="1" dirty="0"/>
          </a:p>
          <a:p>
            <a:endParaRPr lang="en-IN" sz="3600" b="1" dirty="0"/>
          </a:p>
          <a:p>
            <a:endParaRPr lang="en-IN" sz="3600" b="1" dirty="0">
              <a:solidFill>
                <a:schemeClr val="tx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0789"/>
            <a:ext cx="7560840" cy="129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A307B48E-5347-4272-B1F0-0C266D2F26E4}" type="slidenum">
              <a:rPr lang="en-US" smtClean="0"/>
              <a:pPr/>
              <a:t>1</a:t>
            </a:fld>
            <a:endParaRPr lang="en-US"/>
          </a:p>
        </p:txBody>
      </p:sp>
    </p:spTree>
    <p:extLst>
      <p:ext uri="{BB962C8B-B14F-4D97-AF65-F5344CB8AC3E}">
        <p14:creationId xmlns:p14="http://schemas.microsoft.com/office/powerpoint/2010/main" val="1305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632848" cy="936104"/>
          </a:xfrm>
        </p:spPr>
        <p:txBody>
          <a:bodyPr>
            <a:noAutofit/>
          </a:bodyPr>
          <a:lstStyle/>
          <a:p>
            <a:pPr algn="l"/>
            <a:r>
              <a:rPr lang="en-US" sz="4000" b="1" dirty="0">
                <a:solidFill>
                  <a:srgbClr val="FF0000"/>
                </a:solidFill>
              </a:rPr>
              <a:t>PROCESS STATE / PROCESS LIFE CYCLE</a:t>
            </a:r>
          </a:p>
        </p:txBody>
      </p:sp>
      <p:sp>
        <p:nvSpPr>
          <p:cNvPr id="5" name="Slide Number Placeholder 4"/>
          <p:cNvSpPr>
            <a:spLocks noGrp="1"/>
          </p:cNvSpPr>
          <p:nvPr>
            <p:ph type="sldNum" sz="quarter" idx="12"/>
          </p:nvPr>
        </p:nvSpPr>
        <p:spPr/>
        <p:txBody>
          <a:bodyPr/>
          <a:lstStyle/>
          <a:p>
            <a:fld id="{A307B48E-5347-4272-B1F0-0C266D2F26E4}" type="slidenum">
              <a:rPr lang="en-US" smtClean="0"/>
              <a:pPr/>
              <a:t>10</a:t>
            </a:fld>
            <a:endParaRPr lang="en-US"/>
          </a:p>
        </p:txBody>
      </p:sp>
      <p:pic>
        <p:nvPicPr>
          <p:cNvPr id="6" name="Picture 9"/>
          <p:cNvPicPr>
            <a:picLocks noChangeAspect="1" noChangeArrowheads="1"/>
          </p:cNvPicPr>
          <p:nvPr/>
        </p:nvPicPr>
        <p:blipFill>
          <a:blip r:embed="rId2"/>
          <a:srcRect/>
          <a:stretch>
            <a:fillRect/>
          </a:stretch>
        </p:blipFill>
        <p:spPr bwMode="auto">
          <a:xfrm>
            <a:off x="928662" y="2071678"/>
            <a:ext cx="7207254" cy="4000528"/>
          </a:xfrm>
          <a:prstGeom prst="rect">
            <a:avLst/>
          </a:prstGeom>
          <a:noFill/>
          <a:ln w="9525">
            <a:noFill/>
            <a:miter lim="800000"/>
            <a:headEnd/>
            <a:tailEnd/>
          </a:ln>
        </p:spPr>
      </p:pic>
    </p:spTree>
    <p:extLst>
      <p:ext uri="{BB962C8B-B14F-4D97-AF65-F5344CB8AC3E}">
        <p14:creationId xmlns:p14="http://schemas.microsoft.com/office/powerpoint/2010/main" val="18654932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26957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100</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EEA32115-5862-4338-91F7-1E615EBC96CC}"/>
              </a:ext>
            </a:extLst>
          </p:cNvPr>
          <p:cNvPicPr>
            <a:picLocks noChangeAspect="1"/>
          </p:cNvPicPr>
          <p:nvPr/>
        </p:nvPicPr>
        <p:blipFill>
          <a:blip r:embed="rId2"/>
          <a:stretch>
            <a:fillRect/>
          </a:stretch>
        </p:blipFill>
        <p:spPr>
          <a:xfrm>
            <a:off x="314326" y="2436019"/>
            <a:ext cx="8508206" cy="3100388"/>
          </a:xfrm>
          <a:prstGeom prst="rect">
            <a:avLst/>
          </a:prstGeom>
        </p:spPr>
      </p:pic>
    </p:spTree>
    <p:extLst>
      <p:ext uri="{BB962C8B-B14F-4D97-AF65-F5344CB8AC3E}">
        <p14:creationId xmlns:p14="http://schemas.microsoft.com/office/powerpoint/2010/main" val="36985501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17806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If we use a time quantum of 4 milliseconds, then process P1 gets the first 4 milliseconds. </a:t>
            </a: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Since it requires another 20 milliseconds, it is preempted after the first time quantum, and the CPU is given to the next process in the queue, process </a:t>
            </a:r>
            <a:r>
              <a:rPr lang="en-US" sz="1350" i="1" dirty="0">
                <a:solidFill>
                  <a:srgbClr val="000000"/>
                </a:solidFill>
                <a:latin typeface="Arial" panose="020B0604020202020204" pitchFamily="34" charset="0"/>
              </a:rPr>
              <a:t>P2 </a:t>
            </a:r>
            <a:endParaRPr lang="en-US"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Since process P2 does not need 4 milliseconds, it quits before its time quantum expires </a:t>
            </a: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The CPU is then given to the next process, process P3 </a:t>
            </a:r>
          </a:p>
          <a:p>
            <a:pPr marL="557213" lvl="1" indent="-214313" defTabSz="685800">
              <a:buFont typeface="Wingdings" panose="05000000000000000000" pitchFamily="2" charset="2"/>
              <a:buChar char="Ø"/>
            </a:pPr>
            <a:r>
              <a:rPr lang="en-US" sz="1350" dirty="0">
                <a:solidFill>
                  <a:srgbClr val="000000"/>
                </a:solidFill>
                <a:latin typeface="Arial" panose="020B0604020202020204" pitchFamily="34" charset="0"/>
              </a:rPr>
              <a:t>Once each process has received 1 time quantum, the CPU is returned to process P1 for an additional time quantum. The resulting RR schedule is: </a:t>
            </a:r>
          </a:p>
          <a:p>
            <a:pPr defTabSz="685800"/>
            <a:r>
              <a:rPr lang="en-IN" sz="1350" b="1" dirty="0">
                <a:solidFill>
                  <a:srgbClr val="000000"/>
                </a:solidFill>
                <a:latin typeface="Arial" panose="020B0604020202020204" pitchFamily="34" charset="0"/>
              </a:rPr>
              <a:t>Waiting time: </a:t>
            </a:r>
            <a:endParaRPr lang="en-IN" sz="1350" dirty="0">
              <a:solidFill>
                <a:srgbClr val="000000"/>
              </a:solidFill>
              <a:latin typeface="Arial" panose="020B0604020202020204" pitchFamily="34" charset="0"/>
            </a:endParaRPr>
          </a:p>
          <a:p>
            <a:pPr marL="685800" lvl="2"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Waiting time for process p1 = (10 - 4) </a:t>
            </a:r>
          </a:p>
          <a:p>
            <a:pPr marL="685800" lvl="2"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Waiting time for process p2 = 4 </a:t>
            </a:r>
          </a:p>
          <a:p>
            <a:pPr marL="685800" lvl="2"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Waiting time for process p3 = 7 </a:t>
            </a:r>
          </a:p>
          <a:p>
            <a:pPr marL="685800" lvl="2"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The average waiting time = ((10-4)+4+7) /3 </a:t>
            </a:r>
          </a:p>
          <a:p>
            <a:pPr defTabSz="685800"/>
            <a:endParaRPr lang="en-IN" sz="1350" dirty="0">
              <a:solidFill>
                <a:srgbClr val="000000"/>
              </a:solidFill>
              <a:latin typeface="Arial" panose="020B0604020202020204" pitchFamily="34" charset="0"/>
            </a:endParaRPr>
          </a:p>
          <a:p>
            <a:pPr marL="2743200" lvl="8" defTabSz="685800"/>
            <a:r>
              <a:rPr lang="en-IN" sz="1350" dirty="0">
                <a:solidFill>
                  <a:srgbClr val="000000"/>
                </a:solidFill>
                <a:latin typeface="Arial" panose="020B0604020202020204" pitchFamily="34" charset="0"/>
              </a:rPr>
              <a:t>= 17/3 = 5.66 milliseconds. </a:t>
            </a:r>
          </a:p>
          <a:p>
            <a:pPr marL="214313"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101</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5413835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647152"/>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defRPr/>
            </a:pPr>
            <a:endParaRPr lang="en-IN" sz="1350" dirty="0">
              <a:solidFill>
                <a:srgbClr val="000000"/>
              </a:solidFill>
              <a:latin typeface="Arial" panose="020B0604020202020204" pitchFamily="34" charset="0"/>
            </a:endParaRPr>
          </a:p>
          <a:p>
            <a:pPr defTabSz="685800"/>
            <a:r>
              <a:rPr lang="en-IN" sz="1350" b="1" dirty="0">
                <a:solidFill>
                  <a:srgbClr val="000000"/>
                </a:solidFill>
                <a:latin typeface="Arial" panose="020B0604020202020204" pitchFamily="34" charset="0"/>
              </a:rPr>
              <a:t>Turnaround time: </a:t>
            </a:r>
            <a:endParaRPr lang="en-IN" sz="1350" dirty="0">
              <a:solidFill>
                <a:srgbClr val="000000"/>
              </a:solidFill>
              <a:latin typeface="Arial" panose="020B0604020202020204" pitchFamily="34" charset="0"/>
            </a:endParaRPr>
          </a:p>
          <a:p>
            <a:pPr marL="1371600" lvl="4"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Turnaround time for P1 = (10-4) + 24 </a:t>
            </a:r>
          </a:p>
          <a:p>
            <a:pPr marL="1371600" lvl="4"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Turnaround time for P2 = 4 + 3 </a:t>
            </a:r>
          </a:p>
          <a:p>
            <a:pPr marL="1371600" lvl="4"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Turnaround time for P3 = 7 + 3 </a:t>
            </a:r>
          </a:p>
          <a:p>
            <a:pPr marL="1371600" lvl="4" defTabSz="685800"/>
            <a:r>
              <a:rPr lang="en-US" sz="1350" dirty="0">
                <a:solidFill>
                  <a:srgbClr val="000000"/>
                </a:solidFill>
                <a:latin typeface="Wingdings" panose="05000000000000000000" pitchFamily="2" charset="2"/>
              </a:rPr>
              <a:t> </a:t>
            </a:r>
            <a:r>
              <a:rPr lang="en-US" sz="1350" dirty="0">
                <a:solidFill>
                  <a:srgbClr val="000000"/>
                </a:solidFill>
                <a:latin typeface="Arial" panose="020B0604020202020204" pitchFamily="34" charset="0"/>
              </a:rPr>
              <a:t>Average Turnaround time = (30+7+10) / 3 </a:t>
            </a:r>
          </a:p>
          <a:p>
            <a:pPr marL="1371600" lvl="4" defTabSz="685800"/>
            <a:endParaRPr lang="en-IN" sz="1350" dirty="0">
              <a:solidFill>
                <a:srgbClr val="000000"/>
              </a:solidFill>
              <a:latin typeface="Arial" panose="020B0604020202020204" pitchFamily="34" charset="0"/>
            </a:endParaRPr>
          </a:p>
          <a:p>
            <a:pPr marL="1371600" lvl="4" defTabSz="685800"/>
            <a:r>
              <a:rPr lang="en-IN" sz="1350" dirty="0">
                <a:solidFill>
                  <a:srgbClr val="000000"/>
                </a:solidFill>
                <a:latin typeface="Arial" panose="020B0604020202020204" pitchFamily="34" charset="0"/>
              </a:rPr>
              <a:t>= 15.6 milliseconds </a:t>
            </a:r>
            <a:endParaRPr lang="en-US"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performance of the RR algorithm depends heavily on the size of the time quantum. At one extreme, if the time quantum is extremely large, the RR policy is the same as the FCFS policy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If the time quantum is extremely small (say, 1 millisecond), the RR approach is called </a:t>
            </a:r>
            <a:r>
              <a:rPr lang="en-US" sz="1500" b="1" dirty="0">
                <a:solidFill>
                  <a:srgbClr val="000000"/>
                </a:solidFill>
                <a:latin typeface="Calibri" panose="020F0502020204030204"/>
              </a:rPr>
              <a:t>processor sharing </a:t>
            </a:r>
            <a:endParaRPr lang="en-US" sz="1500" dirty="0">
              <a:solidFill>
                <a:srgbClr val="000000"/>
              </a:solidFill>
              <a:latin typeface="Calibri" panose="020F0502020204030204"/>
            </a:endParaRPr>
          </a:p>
          <a:p>
            <a:pPr marL="557213" lvl="1" indent="-214313" defTabSz="685800">
              <a:buFont typeface="Wingdings" panose="05000000000000000000" pitchFamily="2" charset="2"/>
              <a:buChar char="Ø"/>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102</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647016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06182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r>
              <a:rPr lang="en-US" sz="1350" b="1" dirty="0">
                <a:solidFill>
                  <a:srgbClr val="000000"/>
                </a:solidFill>
                <a:latin typeface="Arial" panose="020B0604020202020204" pitchFamily="34" charset="0"/>
              </a:rPr>
              <a:t>Showing how a smaller time quantum increases context switches </a:t>
            </a: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103</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71AC9B62-AD35-452B-957E-FEB1CCC16904}"/>
              </a:ext>
            </a:extLst>
          </p:cNvPr>
          <p:cNvPicPr>
            <a:picLocks noChangeAspect="1"/>
          </p:cNvPicPr>
          <p:nvPr/>
        </p:nvPicPr>
        <p:blipFill>
          <a:blip r:embed="rId2"/>
          <a:stretch>
            <a:fillRect/>
          </a:stretch>
        </p:blipFill>
        <p:spPr>
          <a:xfrm>
            <a:off x="950119" y="2968228"/>
            <a:ext cx="7165181" cy="2093119"/>
          </a:xfrm>
          <a:prstGeom prst="rect">
            <a:avLst/>
          </a:prstGeom>
        </p:spPr>
      </p:pic>
    </p:spTree>
    <p:extLst>
      <p:ext uri="{BB962C8B-B14F-4D97-AF65-F5344CB8AC3E}">
        <p14:creationId xmlns:p14="http://schemas.microsoft.com/office/powerpoint/2010/main" val="4906001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593565"/>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Queue Scheduling</a:t>
            </a:r>
          </a:p>
          <a:p>
            <a:pPr algn="just" defTabSz="685800">
              <a:defRPr/>
            </a:pPr>
            <a:endParaRPr lang="en-IN" b="1" u="sng" dirty="0">
              <a:solidFill>
                <a:srgbClr val="0070C0"/>
              </a:solidFill>
              <a:latin typeface="Calibri" panose="020F0502020204030204"/>
            </a:endParaRP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Another class of scheduling algorithms has been created for situations in which processes are easily classified into different groups.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For example, a common division is made between </a:t>
            </a:r>
            <a:r>
              <a:rPr lang="en-US" sz="1500" b="1" dirty="0">
                <a:solidFill>
                  <a:srgbClr val="FF0000"/>
                </a:solidFill>
                <a:latin typeface="Calibri" panose="020F0502020204030204"/>
              </a:rPr>
              <a:t>foreground</a:t>
            </a:r>
            <a:r>
              <a:rPr lang="en-US" sz="1500" b="1" dirty="0">
                <a:solidFill>
                  <a:srgbClr val="000000"/>
                </a:solidFill>
                <a:latin typeface="Calibri" panose="020F0502020204030204"/>
              </a:rPr>
              <a:t> </a:t>
            </a:r>
            <a:r>
              <a:rPr lang="en-US" sz="1500" dirty="0">
                <a:solidFill>
                  <a:srgbClr val="000000"/>
                </a:solidFill>
                <a:latin typeface="Calibri" panose="020F0502020204030204"/>
              </a:rPr>
              <a:t>(interactive) processes and </a:t>
            </a:r>
            <a:r>
              <a:rPr lang="en-US" sz="1500" b="1" dirty="0">
                <a:solidFill>
                  <a:srgbClr val="FF0000"/>
                </a:solidFill>
                <a:latin typeface="Calibri" panose="020F0502020204030204"/>
              </a:rPr>
              <a:t>background</a:t>
            </a:r>
            <a:r>
              <a:rPr lang="en-US" sz="1500" b="1" dirty="0">
                <a:solidFill>
                  <a:srgbClr val="000000"/>
                </a:solidFill>
                <a:latin typeface="Calibri" panose="020F0502020204030204"/>
              </a:rPr>
              <a:t> </a:t>
            </a:r>
            <a:r>
              <a:rPr lang="en-US" sz="1500" dirty="0">
                <a:solidFill>
                  <a:srgbClr val="000000"/>
                </a:solidFill>
                <a:latin typeface="Calibri" panose="020F0502020204030204"/>
              </a:rPr>
              <a:t>(batch) processes.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These two types of processes have different response-time requirements and so may have different scheduling needs.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In addition, foreground processes may have priority (externally defined) over background processes.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A </a:t>
            </a:r>
            <a:r>
              <a:rPr lang="en-US" sz="1500" b="1" dirty="0">
                <a:solidFill>
                  <a:srgbClr val="FF0000"/>
                </a:solidFill>
                <a:latin typeface="Calibri" panose="020F0502020204030204"/>
              </a:rPr>
              <a:t>multilevel queue scheduling algorithm </a:t>
            </a:r>
            <a:r>
              <a:rPr lang="en-US" sz="1500" dirty="0">
                <a:solidFill>
                  <a:srgbClr val="000000"/>
                </a:solidFill>
                <a:latin typeface="Calibri" panose="020F0502020204030204"/>
              </a:rPr>
              <a:t>partitions the ready queue into several separate queues.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The processes are permanently assigned to one queue, generally based on some property of the process, such as memory size, process priority, or process type </a:t>
            </a:r>
          </a:p>
          <a:p>
            <a:pPr marL="600075" lvl="1" indent="-257175" defTabSz="685800">
              <a:buFont typeface="Wingdings" panose="05000000000000000000" pitchFamily="2" charset="2"/>
              <a:buChar char="Ø"/>
            </a:pPr>
            <a:r>
              <a:rPr lang="en-US" sz="1500" dirty="0">
                <a:solidFill>
                  <a:srgbClr val="000000"/>
                </a:solidFill>
                <a:latin typeface="Calibri" panose="020F0502020204030204"/>
              </a:rPr>
              <a:t>Each queue has its own scheduling algorithm. </a:t>
            </a:r>
          </a:p>
          <a:p>
            <a:pPr defTabSz="685800"/>
            <a:endParaRPr lang="en-US" sz="1350" dirty="0">
              <a:solidFill>
                <a:srgbClr val="000000"/>
              </a:solidFill>
              <a:latin typeface="Arial" panose="020B0604020202020204" pitchFamily="34" charset="0"/>
            </a:endParaRPr>
          </a:p>
          <a:p>
            <a:pPr algn="just"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104</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0475013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40889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Queue Scheduling</a:t>
            </a:r>
          </a:p>
          <a:p>
            <a:pPr algn="just" defTabSz="685800">
              <a:defRPr/>
            </a:pPr>
            <a:endParaRPr lang="en-IN" b="1" u="sng" dirty="0">
              <a:solidFill>
                <a:srgbClr val="0070C0"/>
              </a:solidFill>
              <a:latin typeface="Calibri" panose="020F0502020204030204"/>
            </a:endParaRPr>
          </a:p>
          <a:p>
            <a:pPr marL="600075" lvl="1" indent="-257175" defTabSz="685800">
              <a:buFont typeface="Wingdings" panose="05000000000000000000" pitchFamily="2" charset="2"/>
              <a:buChar char="Ø"/>
              <a:defRPr/>
            </a:pPr>
            <a:r>
              <a:rPr lang="en-US" sz="1500" dirty="0">
                <a:solidFill>
                  <a:srgbClr val="000000"/>
                </a:solidFill>
                <a:latin typeface="Calibri" panose="020F0502020204030204"/>
              </a:rPr>
              <a:t>For example, separate queues might be used for foreground and background processes</a:t>
            </a:r>
          </a:p>
          <a:p>
            <a:pPr marL="342900" lvl="1" defTabSz="685800">
              <a:defRPr/>
            </a:pPr>
            <a:endParaRPr lang="en-US" sz="1500" dirty="0">
              <a:solidFill>
                <a:srgbClr val="000000"/>
              </a:solidFill>
              <a:latin typeface="Calibri" panose="020F0502020204030204"/>
            </a:endParaRPr>
          </a:p>
          <a:p>
            <a:pPr marL="1243013" lvl="3" indent="-214313" defTabSz="685800">
              <a:buFont typeface="Wingdings" panose="05000000000000000000" pitchFamily="2" charset="2"/>
              <a:buChar char="Ø"/>
            </a:pPr>
            <a:r>
              <a:rPr lang="en-US" sz="1500" dirty="0">
                <a:solidFill>
                  <a:srgbClr val="000000"/>
                </a:solidFill>
                <a:latin typeface="Arial" panose="020B0604020202020204" pitchFamily="34" charset="0"/>
              </a:rPr>
              <a:t>The foreground queue might be scheduled by an </a:t>
            </a:r>
            <a:r>
              <a:rPr lang="en-US" sz="1500" b="1" dirty="0">
                <a:solidFill>
                  <a:srgbClr val="FF0000"/>
                </a:solidFill>
                <a:latin typeface="Arial" panose="020B0604020202020204" pitchFamily="34" charset="0"/>
              </a:rPr>
              <a:t>RR</a:t>
            </a:r>
            <a:r>
              <a:rPr lang="en-US" sz="1500" b="1" dirty="0">
                <a:solidFill>
                  <a:srgbClr val="000000"/>
                </a:solidFill>
                <a:latin typeface="Arial" panose="020B0604020202020204" pitchFamily="34" charset="0"/>
              </a:rPr>
              <a:t> </a:t>
            </a:r>
            <a:r>
              <a:rPr lang="en-US" sz="1500" dirty="0">
                <a:solidFill>
                  <a:srgbClr val="000000"/>
                </a:solidFill>
                <a:latin typeface="Arial" panose="020B0604020202020204" pitchFamily="34" charset="0"/>
              </a:rPr>
              <a:t>algorithm, </a:t>
            </a:r>
          </a:p>
          <a:p>
            <a:pPr marL="1243013" lvl="3" indent="-214313" defTabSz="685800">
              <a:buFont typeface="Wingdings" panose="05000000000000000000" pitchFamily="2" charset="2"/>
              <a:buChar char="Ø"/>
            </a:pPr>
            <a:r>
              <a:rPr lang="en-US" sz="1500" dirty="0">
                <a:solidFill>
                  <a:srgbClr val="000000"/>
                </a:solidFill>
                <a:latin typeface="Arial" panose="020B0604020202020204" pitchFamily="34" charset="0"/>
              </a:rPr>
              <a:t>while the background queue is scheduled by an </a:t>
            </a:r>
            <a:r>
              <a:rPr lang="en-US" sz="1500" b="1" dirty="0">
                <a:solidFill>
                  <a:srgbClr val="FF0000"/>
                </a:solidFill>
                <a:latin typeface="Arial" panose="020B0604020202020204" pitchFamily="34" charset="0"/>
              </a:rPr>
              <a:t>FCFS</a:t>
            </a:r>
            <a:r>
              <a:rPr lang="en-US" sz="1500" b="1" dirty="0">
                <a:solidFill>
                  <a:srgbClr val="000000"/>
                </a:solidFill>
                <a:latin typeface="Arial" panose="020B0604020202020204" pitchFamily="34" charset="0"/>
              </a:rPr>
              <a:t> </a:t>
            </a:r>
            <a:r>
              <a:rPr lang="en-US" sz="1500" dirty="0">
                <a:solidFill>
                  <a:srgbClr val="000000"/>
                </a:solidFill>
                <a:latin typeface="Arial" panose="020B0604020202020204" pitchFamily="34" charset="0"/>
              </a:rPr>
              <a:t>algorithm. </a:t>
            </a:r>
          </a:p>
          <a:p>
            <a:pPr defTabSz="685800"/>
            <a:endParaRPr lang="en-IN" sz="150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rPr>
              <a:t>In addition, there must be scheduling among the queues, which is commonly implemented as fixed-priority preemptive scheduling. </a:t>
            </a:r>
          </a:p>
          <a:p>
            <a:pPr marL="342900" lvl="1" defTabSz="685800"/>
            <a:endParaRPr lang="en-US" sz="150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rPr>
              <a:t>For example, the foreground queue may have absolute priority over the background queue. </a:t>
            </a:r>
          </a:p>
          <a:p>
            <a:pPr marL="600075" lvl="1" indent="-257175" defTabSz="685800">
              <a:buFont typeface="Wingdings" panose="05000000000000000000" pitchFamily="2" charset="2"/>
              <a:buChar char="Ø"/>
              <a:defRPr/>
            </a:pPr>
            <a:endParaRPr lang="en-US" dirty="0">
              <a:solidFill>
                <a:srgbClr val="000000"/>
              </a:solidFill>
              <a:latin typeface="Calibri" panose="020F0502020204030204"/>
            </a:endParaRPr>
          </a:p>
          <a:p>
            <a:pPr defTabSz="685800">
              <a:defRPr/>
            </a:pPr>
            <a:endParaRPr lang="en-US" sz="1350" dirty="0">
              <a:solidFill>
                <a:srgbClr val="000000"/>
              </a:solidFill>
              <a:latin typeface="Arial" panose="020B0604020202020204" pitchFamily="34" charset="0"/>
            </a:endParaRPr>
          </a:p>
          <a:p>
            <a:pPr algn="just"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105</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40620790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92333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Queue Scheduling</a:t>
            </a:r>
          </a:p>
          <a:p>
            <a:pPr algn="just" defTabSz="685800">
              <a:defRPr/>
            </a:pPr>
            <a:endParaRPr lang="en-IN" b="1" u="sng" dirty="0">
              <a:solidFill>
                <a:srgbClr val="0070C0"/>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106</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27F6B830-3842-4B0A-B221-38CD5702B56F}"/>
              </a:ext>
            </a:extLst>
          </p:cNvPr>
          <p:cNvPicPr>
            <a:picLocks noChangeAspect="1"/>
          </p:cNvPicPr>
          <p:nvPr/>
        </p:nvPicPr>
        <p:blipFill>
          <a:blip r:embed="rId2"/>
          <a:stretch>
            <a:fillRect/>
          </a:stretch>
        </p:blipFill>
        <p:spPr>
          <a:xfrm>
            <a:off x="671513" y="2636044"/>
            <a:ext cx="7800975" cy="2832497"/>
          </a:xfrm>
          <a:prstGeom prst="rect">
            <a:avLst/>
          </a:prstGeom>
        </p:spPr>
      </p:pic>
    </p:spTree>
    <p:extLst>
      <p:ext uri="{BB962C8B-B14F-4D97-AF65-F5344CB8AC3E}">
        <p14:creationId xmlns:p14="http://schemas.microsoft.com/office/powerpoint/2010/main" val="41412693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96289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Feedback Queue Scheduling</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Normally, in the multilevel queue scheduling algorithm, processes are permanently assigned to a queue when they enter to the system.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Processes do not move between queues.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 For example, if there are separate queues for foreground and background processes, processes do not move from one queue to the other, since processes do not change their foreground or background nature.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multilevel feedback-queue scheduling algorithm</a:t>
            </a:r>
            <a:r>
              <a:rPr lang="en-US" sz="1500" b="1" dirty="0">
                <a:solidFill>
                  <a:srgbClr val="000000"/>
                </a:solidFill>
                <a:latin typeface="Calibri" panose="020F0502020204030204"/>
              </a:rPr>
              <a:t>, </a:t>
            </a:r>
            <a:r>
              <a:rPr lang="en-US" sz="1500" dirty="0">
                <a:solidFill>
                  <a:srgbClr val="000000"/>
                </a:solidFill>
                <a:latin typeface="Calibri" panose="020F0502020204030204"/>
              </a:rPr>
              <a:t>in contrast, allows a process to move between queues.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idea is to separate processes according to the characteristics of their CPU bursts.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If a process uses too much CPU time, it will be moved to a lower-priority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This scheme leaves I/O-bound and interactive processes in the higher-priority queues.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 Similarly, a process that waits too long in a lower-priority queue may be moved to a higher-priority queue. This form of </a:t>
            </a:r>
            <a:r>
              <a:rPr lang="en-US" sz="1500" i="1" dirty="0">
                <a:solidFill>
                  <a:srgbClr val="000000"/>
                </a:solidFill>
                <a:latin typeface="Calibri" panose="020F0502020204030204"/>
              </a:rPr>
              <a:t>aging </a:t>
            </a:r>
            <a:r>
              <a:rPr lang="en-US" sz="1500" dirty="0">
                <a:solidFill>
                  <a:srgbClr val="000000"/>
                </a:solidFill>
                <a:latin typeface="Calibri" panose="020F0502020204030204"/>
              </a:rPr>
              <a:t>prevents </a:t>
            </a:r>
            <a:r>
              <a:rPr lang="en-US" sz="1500" b="1" dirty="0">
                <a:solidFill>
                  <a:srgbClr val="000000"/>
                </a:solidFill>
                <a:latin typeface="Calibri" panose="020F0502020204030204"/>
              </a:rPr>
              <a:t>starvation. </a:t>
            </a:r>
            <a:endParaRPr lang="en-US" sz="1500" dirty="0">
              <a:solidFill>
                <a:srgbClr val="000000"/>
              </a:solidFill>
              <a:latin typeface="Calibri" panose="020F0502020204030204"/>
            </a:endParaRPr>
          </a:p>
          <a:p>
            <a:pPr defTabSz="685800"/>
            <a:endParaRPr lang="en-US" sz="1350" dirty="0">
              <a:solidFill>
                <a:srgbClr val="000000"/>
              </a:solidFill>
              <a:latin typeface="Arial" panose="020B0604020202020204" pitchFamily="34" charset="0"/>
            </a:endParaRPr>
          </a:p>
          <a:p>
            <a:pPr defTabSz="685800">
              <a:defRPr/>
            </a:pPr>
            <a:endParaRPr lang="en-US" sz="1350" dirty="0">
              <a:solidFill>
                <a:srgbClr val="000000"/>
              </a:solidFill>
              <a:latin typeface="Arial" panose="020B0604020202020204" pitchFamily="34" charset="0"/>
            </a:endParaRPr>
          </a:p>
          <a:p>
            <a:pPr algn="just"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107</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980164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92333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Feedback Queue Scheduling</a:t>
            </a:r>
          </a:p>
          <a:p>
            <a:pPr algn="just" defTabSz="685800">
              <a:defRPr/>
            </a:pPr>
            <a:endParaRPr lang="en-IN" b="1" u="sng" dirty="0">
              <a:solidFill>
                <a:srgbClr val="0070C0"/>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108</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xmlns="" id="{5BA298CE-B2E6-4A3A-8FE0-D88ACE3F1556}"/>
              </a:ext>
            </a:extLst>
          </p:cNvPr>
          <p:cNvPicPr>
            <a:picLocks noChangeAspect="1"/>
          </p:cNvPicPr>
          <p:nvPr/>
        </p:nvPicPr>
        <p:blipFill>
          <a:blip r:embed="rId2"/>
          <a:stretch>
            <a:fillRect/>
          </a:stretch>
        </p:blipFill>
        <p:spPr>
          <a:xfrm>
            <a:off x="532210" y="2721769"/>
            <a:ext cx="8079581" cy="2902744"/>
          </a:xfrm>
          <a:prstGeom prst="rect">
            <a:avLst/>
          </a:prstGeom>
        </p:spPr>
      </p:pic>
    </p:spTree>
    <p:extLst>
      <p:ext uri="{BB962C8B-B14F-4D97-AF65-F5344CB8AC3E}">
        <p14:creationId xmlns:p14="http://schemas.microsoft.com/office/powerpoint/2010/main" val="8558982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Feedback Queue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r>
              <a:rPr lang="en-US" sz="1350" dirty="0">
                <a:solidFill>
                  <a:srgbClr val="000000"/>
                </a:solidFill>
                <a:latin typeface="Arial" panose="020B0604020202020204" pitchFamily="34" charset="0"/>
              </a:rPr>
              <a:t>For example, consider a multilevel feedback-queue scheduler with </a:t>
            </a:r>
            <a:r>
              <a:rPr lang="en-US" sz="1350" b="1" i="1" dirty="0">
                <a:solidFill>
                  <a:srgbClr val="000000"/>
                </a:solidFill>
                <a:latin typeface="Arial" panose="020B0604020202020204" pitchFamily="34" charset="0"/>
              </a:rPr>
              <a:t>three queues</a:t>
            </a:r>
            <a:r>
              <a:rPr lang="en-US" sz="1350" dirty="0">
                <a:solidFill>
                  <a:srgbClr val="000000"/>
                </a:solidFill>
                <a:latin typeface="Arial" panose="020B0604020202020204" pitchFamily="34" charset="0"/>
              </a:rPr>
              <a:t>, numbered from 0 to 2 (Figure).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The scheduler first executes all processes in queue 0.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Only when queue 0 is empty will it execute processes in queue 1.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Similarly, processes in queue 2 will only be executed if queues 0 and 1 are empty.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A process that arrives for queue 1 will preempt a process in queue 2. </a:t>
            </a:r>
          </a:p>
          <a:p>
            <a:pPr marL="342900" lvl="1" defTabSz="685800"/>
            <a:r>
              <a:rPr lang="en-US" sz="1350" dirty="0">
                <a:solidFill>
                  <a:srgbClr val="000000"/>
                </a:solidFill>
                <a:latin typeface="Courier New" panose="02070309020205020404" pitchFamily="49" charset="0"/>
              </a:rPr>
              <a:t>o </a:t>
            </a:r>
            <a:r>
              <a:rPr lang="en-US" sz="1350" dirty="0">
                <a:solidFill>
                  <a:srgbClr val="000000"/>
                </a:solidFill>
                <a:latin typeface="Arial" panose="020B0604020202020204" pitchFamily="34" charset="0"/>
              </a:rPr>
              <a:t>A process that arrives for queue 0 will in turn, preempt a process queue 1. </a:t>
            </a:r>
          </a:p>
          <a:p>
            <a:pPr defTabSz="685800">
              <a:defRPr/>
            </a:pPr>
            <a:endParaRPr lang="en-US" sz="1350" dirty="0">
              <a:solidFill>
                <a:srgbClr val="000000"/>
              </a:solidFill>
              <a:latin typeface="Arial" panose="020B0604020202020204" pitchFamily="34" charset="0"/>
            </a:endParaRPr>
          </a:p>
          <a:p>
            <a:pPr defTabSz="685800">
              <a:defRPr/>
            </a:pPr>
            <a:endParaRPr lang="en-US" sz="1350" dirty="0">
              <a:solidFill>
                <a:srgbClr val="000000"/>
              </a:solidFill>
              <a:latin typeface="Arial" panose="020B0604020202020204" pitchFamily="34" charset="0"/>
            </a:endParaRPr>
          </a:p>
          <a:p>
            <a:pPr algn="just"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109</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90232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STATE</a:t>
            </a:r>
            <a:endParaRPr lang="en-US" dirty="0"/>
          </a:p>
        </p:txBody>
      </p:sp>
      <p:sp>
        <p:nvSpPr>
          <p:cNvPr id="3" name="Content Placeholder 2"/>
          <p:cNvSpPr>
            <a:spLocks noGrp="1"/>
          </p:cNvSpPr>
          <p:nvPr>
            <p:ph idx="1"/>
          </p:nvPr>
        </p:nvSpPr>
        <p:spPr>
          <a:xfrm>
            <a:off x="457200" y="1268760"/>
            <a:ext cx="8363272" cy="5112568"/>
          </a:xfrm>
        </p:spPr>
        <p:txBody>
          <a:bodyPr>
            <a:normAutofit fontScale="92500" lnSpcReduction="20000"/>
          </a:bodyPr>
          <a:lstStyle/>
          <a:p>
            <a:pPr lvl="0"/>
            <a:r>
              <a:rPr lang="en-US" dirty="0"/>
              <a:t>When a process executes, it passes through different states.</a:t>
            </a:r>
            <a:endParaRPr lang="en-US" sz="2800" dirty="0"/>
          </a:p>
          <a:p>
            <a:r>
              <a:rPr lang="en-US" altLang="en-US" dirty="0"/>
              <a:t>As a process executes, it changes state</a:t>
            </a:r>
          </a:p>
          <a:p>
            <a:pPr lvl="1"/>
            <a:r>
              <a:rPr lang="en-US" altLang="en-US" sz="3200" dirty="0"/>
              <a:t>new:  The process is being created</a:t>
            </a:r>
          </a:p>
          <a:p>
            <a:pPr lvl="1"/>
            <a:r>
              <a:rPr lang="en-US" altLang="en-US" sz="3200" dirty="0"/>
              <a:t>running:  Instructions are being executed</a:t>
            </a:r>
          </a:p>
          <a:p>
            <a:pPr lvl="1"/>
            <a:r>
              <a:rPr lang="en-US" altLang="en-US" sz="3200" dirty="0"/>
              <a:t>waiting:  The process is waiting for some event to occur</a:t>
            </a:r>
            <a:r>
              <a:rPr lang="en-IN" sz="3200" dirty="0"/>
              <a:t> occur (such as an I/O completion or reception of a signal).</a:t>
            </a:r>
            <a:endParaRPr lang="en-US" altLang="en-US" sz="3200" dirty="0"/>
          </a:p>
          <a:p>
            <a:pPr lvl="1"/>
            <a:r>
              <a:rPr lang="en-US" altLang="en-US" sz="3200" dirty="0"/>
              <a:t>ready:  The process is waiting to be assigned to a processor</a:t>
            </a:r>
          </a:p>
          <a:p>
            <a:pPr lvl="1"/>
            <a:r>
              <a:rPr lang="en-US" altLang="en-US" sz="3200" dirty="0"/>
              <a:t>terminated:  The process has finished execution</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11</a:t>
            </a:fld>
            <a:endParaRPr lang="en-US"/>
          </a:p>
        </p:txBody>
      </p:sp>
    </p:spTree>
    <p:extLst>
      <p:ext uri="{BB962C8B-B14F-4D97-AF65-F5344CB8AC3E}">
        <p14:creationId xmlns:p14="http://schemas.microsoft.com/office/powerpoint/2010/main" val="20977868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54739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Multilevel Feedback Queue Scheduling</a:t>
            </a:r>
          </a:p>
          <a:p>
            <a:pPr defTabSz="685800">
              <a:defRPr/>
            </a:pPr>
            <a:endParaRPr lang="en-IN" sz="1350" dirty="0">
              <a:solidFill>
                <a:srgbClr val="000000"/>
              </a:solidFill>
              <a:latin typeface="Arial" panose="020B0604020202020204" pitchFamily="34" charset="0"/>
            </a:endParaRPr>
          </a:p>
          <a:p>
            <a:pPr marL="257175" indent="-257175" defTabSz="685800">
              <a:buFont typeface="Wingdings" panose="05000000000000000000" pitchFamily="2" charset="2"/>
              <a:buChar char="Ø"/>
            </a:pPr>
            <a:r>
              <a:rPr lang="en-US" sz="1500" dirty="0">
                <a:solidFill>
                  <a:srgbClr val="000000"/>
                </a:solidFill>
                <a:latin typeface="Calibri" panose="020F0502020204030204"/>
              </a:rPr>
              <a:t>A process entering the ready queue is put in queue 0.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A process in queue 0 is given a time quantum of 8 milliseconds.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If it does not finish within this time, it is moved to the tail of queue 1.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 If queue 0 is empty, the process at the head of queue 1 is given a quantum of 16 milliseconds.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If it does not complete, it is preempted and is put into queue 2.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Processes in queue 2 are run on an FCFS basis but are run only when queues 0 and 1 are empty.</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This scheduling algorithm gives highest priority to any process with a CPU burst of 8 milliseconds or less.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Such a process will quickly get the CPU, finish its CPU burst, and go off to its next I/O burst.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Processes that need more than 8 but less than 24 milliseconds are also served quickly, although with lower priority than shorter processes. </a:t>
            </a:r>
          </a:p>
          <a:p>
            <a:pPr marL="257175" indent="-257175" defTabSz="685800">
              <a:buFont typeface="Wingdings" panose="05000000000000000000" pitchFamily="2" charset="2"/>
              <a:buChar char="Ø"/>
            </a:pPr>
            <a:r>
              <a:rPr lang="en-US" sz="1500" dirty="0">
                <a:solidFill>
                  <a:srgbClr val="000000"/>
                </a:solidFill>
                <a:latin typeface="Calibri" panose="020F0502020204030204"/>
              </a:rPr>
              <a:t>Long processes automatically sink to queue 2 and are served in FCFS order with any CPU cycles left over from queues 0 and 1. </a:t>
            </a:r>
          </a:p>
          <a:p>
            <a:pPr defTabSz="685800"/>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110</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0292594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FCFS Scheduling-Arrival Time =0ms</a:t>
            </a:r>
          </a:p>
          <a:p>
            <a:pPr defTabSz="685800">
              <a:defRPr/>
            </a:pPr>
            <a:endParaRPr lang="en-IN" sz="1350" dirty="0">
              <a:solidFill>
                <a:srgbClr val="000000"/>
              </a:solidFill>
              <a:latin typeface="Arial" panose="020B0604020202020204" pitchFamily="34" charset="0"/>
            </a:endParaRPr>
          </a:p>
          <a:p>
            <a:pPr defTabSz="685800"/>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111</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4E4B0A78-9E7D-4C50-BAF9-53A24366B53E}"/>
              </a:ext>
            </a:extLst>
          </p:cNvPr>
          <p:cNvPicPr>
            <a:picLocks noChangeAspect="1"/>
          </p:cNvPicPr>
          <p:nvPr/>
        </p:nvPicPr>
        <p:blipFill>
          <a:blip r:embed="rId2"/>
          <a:stretch>
            <a:fillRect/>
          </a:stretch>
        </p:blipFill>
        <p:spPr>
          <a:xfrm>
            <a:off x="3150394" y="3264694"/>
            <a:ext cx="2843213" cy="1700213"/>
          </a:xfrm>
          <a:prstGeom prst="rect">
            <a:avLst/>
          </a:prstGeom>
        </p:spPr>
      </p:pic>
    </p:spTree>
    <p:extLst>
      <p:ext uri="{BB962C8B-B14F-4D97-AF65-F5344CB8AC3E}">
        <p14:creationId xmlns:p14="http://schemas.microsoft.com/office/powerpoint/2010/main" val="15916591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FCFS Scheduling</a:t>
            </a:r>
          </a:p>
          <a:p>
            <a:pPr defTabSz="685800">
              <a:defRPr/>
            </a:pPr>
            <a:endParaRPr lang="en-IN" sz="1350" dirty="0">
              <a:solidFill>
                <a:srgbClr val="000000"/>
              </a:solidFill>
              <a:latin typeface="Arial" panose="020B0604020202020204" pitchFamily="34" charset="0"/>
            </a:endParaRPr>
          </a:p>
          <a:p>
            <a:pPr defTabSz="685800"/>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112</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xmlns="" id="{DACBDCB1-D9C5-44D0-83BA-9146054A1473}"/>
              </a:ext>
            </a:extLst>
          </p:cNvPr>
          <p:cNvPicPr>
            <a:picLocks noChangeAspect="1"/>
          </p:cNvPicPr>
          <p:nvPr/>
        </p:nvPicPr>
        <p:blipFill>
          <a:blip r:embed="rId2"/>
          <a:stretch>
            <a:fillRect/>
          </a:stretch>
        </p:blipFill>
        <p:spPr>
          <a:xfrm>
            <a:off x="2131822" y="3018822"/>
            <a:ext cx="4383278" cy="1253141"/>
          </a:xfrm>
          <a:prstGeom prst="rect">
            <a:avLst/>
          </a:prstGeom>
        </p:spPr>
      </p:pic>
    </p:spTree>
    <p:extLst>
      <p:ext uri="{BB962C8B-B14F-4D97-AF65-F5344CB8AC3E}">
        <p14:creationId xmlns:p14="http://schemas.microsoft.com/office/powerpoint/2010/main" val="31258113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SJF Scheduling-Arrival Time=0ms</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113</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xmlns="" id="{44CB6A80-4F26-40B7-8B52-543319A7FAAB}"/>
              </a:ext>
            </a:extLst>
          </p:cNvPr>
          <p:cNvPicPr>
            <a:picLocks noChangeAspect="1"/>
          </p:cNvPicPr>
          <p:nvPr/>
        </p:nvPicPr>
        <p:blipFill>
          <a:blip r:embed="rId2"/>
          <a:stretch>
            <a:fillRect/>
          </a:stretch>
        </p:blipFill>
        <p:spPr>
          <a:xfrm>
            <a:off x="2811066" y="3059414"/>
            <a:ext cx="3064669" cy="1778794"/>
          </a:xfrm>
          <a:prstGeom prst="rect">
            <a:avLst/>
          </a:prstGeom>
        </p:spPr>
      </p:pic>
    </p:spTree>
    <p:extLst>
      <p:ext uri="{BB962C8B-B14F-4D97-AF65-F5344CB8AC3E}">
        <p14:creationId xmlns:p14="http://schemas.microsoft.com/office/powerpoint/2010/main" val="9854156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SJF Scheduling</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114</a:t>
            </a:fld>
            <a:endParaRPr lang="en-IN">
              <a:solidFill>
                <a:prstClr val="black">
                  <a:tint val="75000"/>
                </a:prstClr>
              </a:solidFill>
              <a:latin typeface="Calibri" panose="020F0502020204030204"/>
            </a:endParaRPr>
          </a:p>
        </p:txBody>
      </p:sp>
      <p:pic>
        <p:nvPicPr>
          <p:cNvPr id="10" name="Picture 9">
            <a:extLst>
              <a:ext uri="{FF2B5EF4-FFF2-40B4-BE49-F238E27FC236}">
                <a16:creationId xmlns:a16="http://schemas.microsoft.com/office/drawing/2014/main" xmlns="" id="{4FD313E2-9F7C-4A00-AC9A-2DED06B3BC2D}"/>
              </a:ext>
            </a:extLst>
          </p:cNvPr>
          <p:cNvPicPr>
            <a:picLocks noChangeAspect="1"/>
          </p:cNvPicPr>
          <p:nvPr/>
        </p:nvPicPr>
        <p:blipFill>
          <a:blip r:embed="rId2"/>
          <a:stretch>
            <a:fillRect/>
          </a:stretch>
        </p:blipFill>
        <p:spPr>
          <a:xfrm>
            <a:off x="1875235" y="2921794"/>
            <a:ext cx="5393531" cy="1014413"/>
          </a:xfrm>
          <a:prstGeom prst="rect">
            <a:avLst/>
          </a:prstGeom>
        </p:spPr>
      </p:pic>
    </p:spTree>
    <p:extLst>
      <p:ext uri="{BB962C8B-B14F-4D97-AF65-F5344CB8AC3E}">
        <p14:creationId xmlns:p14="http://schemas.microsoft.com/office/powerpoint/2010/main" val="36655561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892826"/>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SRTF Scheduling </a:t>
            </a:r>
          </a:p>
          <a:p>
            <a:pPr algn="just" defTabSz="685800">
              <a:defRPr/>
            </a:pPr>
            <a:r>
              <a:rPr lang="en-IN" dirty="0">
                <a:solidFill>
                  <a:prstClr val="black"/>
                </a:solidFill>
                <a:latin typeface="Calibri" panose="020F0502020204030204"/>
              </a:rPr>
              <a:t>Arrival time  0    1ms  2ms  3ms   4ms   5ms   6ms    7ms     8ms</a:t>
            </a:r>
          </a:p>
          <a:p>
            <a:pPr algn="just" defTabSz="685800">
              <a:defRPr/>
            </a:pPr>
            <a:r>
              <a:rPr lang="en-IN" dirty="0">
                <a:solidFill>
                  <a:prstClr val="black"/>
                </a:solidFill>
                <a:latin typeface="Calibri" panose="020F0502020204030204"/>
              </a:rPr>
              <a:t>P1	          3      2       1       0</a:t>
            </a:r>
          </a:p>
          <a:p>
            <a:pPr defTabSz="685800">
              <a:defRPr/>
            </a:pPr>
            <a:r>
              <a:rPr lang="en-IN" sz="1350" dirty="0">
                <a:solidFill>
                  <a:srgbClr val="000000"/>
                </a:solidFill>
                <a:latin typeface="Arial" panose="020B0604020202020204" pitchFamily="34" charset="0"/>
              </a:rPr>
              <a:t>P2                                        6        6        5         5          5          5           5</a:t>
            </a:r>
          </a:p>
          <a:p>
            <a:pPr defTabSz="685800">
              <a:defRPr/>
            </a:pPr>
            <a:r>
              <a:rPr lang="en-IN" dirty="0">
                <a:solidFill>
                  <a:prstClr val="black"/>
                </a:solidFill>
                <a:latin typeface="Calibri" panose="020F0502020204030204"/>
              </a:rPr>
              <a:t>P3				       4        3         2         1         0</a:t>
            </a:r>
          </a:p>
          <a:p>
            <a:pPr defTabSz="685800">
              <a:defRPr/>
            </a:pPr>
            <a:r>
              <a:rPr lang="en-IN" sz="1350" dirty="0">
                <a:solidFill>
                  <a:srgbClr val="000000"/>
                </a:solidFill>
                <a:latin typeface="Arial" panose="020B0604020202020204" pitchFamily="34" charset="0"/>
              </a:rPr>
              <a:t>P4						  5          5           5</a:t>
            </a:r>
          </a:p>
          <a:p>
            <a:pPr defTabSz="685800">
              <a:defRPr/>
            </a:pPr>
            <a:r>
              <a:rPr lang="en-IN" dirty="0">
                <a:solidFill>
                  <a:prstClr val="black"/>
                </a:solidFill>
                <a:latin typeface="Calibri" panose="020F0502020204030204"/>
              </a:rPr>
              <a:t> P5                                                                                                    2</a:t>
            </a: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115</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C99DE809-1A37-4917-A2B2-944C0A1BA794}"/>
              </a:ext>
            </a:extLst>
          </p:cNvPr>
          <p:cNvPicPr>
            <a:picLocks noChangeAspect="1"/>
          </p:cNvPicPr>
          <p:nvPr/>
        </p:nvPicPr>
        <p:blipFill>
          <a:blip r:embed="rId2"/>
          <a:stretch>
            <a:fillRect/>
          </a:stretch>
        </p:blipFill>
        <p:spPr>
          <a:xfrm>
            <a:off x="5650706" y="3783458"/>
            <a:ext cx="3000375" cy="1950244"/>
          </a:xfrm>
          <a:prstGeom prst="rect">
            <a:avLst/>
          </a:prstGeom>
        </p:spPr>
      </p:pic>
    </p:spTree>
    <p:extLst>
      <p:ext uri="{BB962C8B-B14F-4D97-AF65-F5344CB8AC3E}">
        <p14:creationId xmlns:p14="http://schemas.microsoft.com/office/powerpoint/2010/main" val="7233511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SRTF Scheduling</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116</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CEA0F9E6-F16E-4525-B5B0-E0BA2AF2B5EC}"/>
              </a:ext>
            </a:extLst>
          </p:cNvPr>
          <p:cNvPicPr>
            <a:picLocks noChangeAspect="1"/>
          </p:cNvPicPr>
          <p:nvPr/>
        </p:nvPicPr>
        <p:blipFill>
          <a:blip r:embed="rId2"/>
          <a:stretch>
            <a:fillRect/>
          </a:stretch>
        </p:blipFill>
        <p:spPr>
          <a:xfrm>
            <a:off x="2118122" y="3007519"/>
            <a:ext cx="4907756" cy="842963"/>
          </a:xfrm>
          <a:prstGeom prst="rect">
            <a:avLst/>
          </a:prstGeom>
        </p:spPr>
      </p:pic>
    </p:spTree>
    <p:extLst>
      <p:ext uri="{BB962C8B-B14F-4D97-AF65-F5344CB8AC3E}">
        <p14:creationId xmlns:p14="http://schemas.microsoft.com/office/powerpoint/2010/main" val="13656459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2723823"/>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Non </a:t>
            </a:r>
            <a:r>
              <a:rPr lang="en-IN" b="1" u="sng" dirty="0" err="1">
                <a:solidFill>
                  <a:srgbClr val="0070C0"/>
                </a:solidFill>
                <a:latin typeface="Calibri" panose="020F0502020204030204"/>
              </a:rPr>
              <a:t>Preemptive</a:t>
            </a:r>
            <a:r>
              <a:rPr lang="en-IN" b="1" u="sng" dirty="0">
                <a:solidFill>
                  <a:srgbClr val="0070C0"/>
                </a:solidFill>
                <a:latin typeface="Calibri" panose="020F0502020204030204"/>
              </a:rPr>
              <a:t> SJF Scheduling </a:t>
            </a:r>
          </a:p>
          <a:p>
            <a:pPr algn="just" defTabSz="685800">
              <a:defRPr/>
            </a:pPr>
            <a:r>
              <a:rPr lang="en-IN" dirty="0">
                <a:solidFill>
                  <a:prstClr val="black"/>
                </a:solidFill>
                <a:latin typeface="Calibri" panose="020F0502020204030204"/>
              </a:rPr>
              <a:t>Arrival time  0    1ms  2ms  3ms   4ms   5ms   6ms    7ms     8ms     9ms</a:t>
            </a:r>
          </a:p>
          <a:p>
            <a:pPr algn="just" defTabSz="685800">
              <a:defRPr/>
            </a:pPr>
            <a:r>
              <a:rPr lang="en-IN" dirty="0">
                <a:solidFill>
                  <a:prstClr val="black"/>
                </a:solidFill>
                <a:latin typeface="Calibri" panose="020F0502020204030204"/>
              </a:rPr>
              <a:t>P1	          3      2       1       0</a:t>
            </a:r>
          </a:p>
          <a:p>
            <a:pPr defTabSz="685800">
              <a:defRPr/>
            </a:pPr>
            <a:r>
              <a:rPr lang="en-IN" sz="1350" dirty="0">
                <a:solidFill>
                  <a:srgbClr val="000000"/>
                </a:solidFill>
                <a:latin typeface="Arial" panose="020B0604020202020204" pitchFamily="34" charset="0"/>
              </a:rPr>
              <a:t>P2                                        6        6        5         4           3          2          1              0</a:t>
            </a:r>
          </a:p>
          <a:p>
            <a:pPr defTabSz="685800">
              <a:defRPr/>
            </a:pPr>
            <a:r>
              <a:rPr lang="en-IN" dirty="0">
                <a:solidFill>
                  <a:prstClr val="black"/>
                </a:solidFill>
                <a:latin typeface="Calibri" panose="020F0502020204030204"/>
              </a:rPr>
              <a:t>P3				       4        4         4         4         4             4</a:t>
            </a:r>
          </a:p>
          <a:p>
            <a:pPr defTabSz="685800">
              <a:defRPr/>
            </a:pPr>
            <a:r>
              <a:rPr lang="en-IN" sz="1350" dirty="0">
                <a:solidFill>
                  <a:srgbClr val="000000"/>
                </a:solidFill>
                <a:latin typeface="Arial" panose="020B0604020202020204" pitchFamily="34" charset="0"/>
              </a:rPr>
              <a:t>P4						  5          5           5              5</a:t>
            </a:r>
          </a:p>
          <a:p>
            <a:pPr defTabSz="685800">
              <a:defRPr/>
            </a:pPr>
            <a:r>
              <a:rPr lang="en-IN" dirty="0">
                <a:solidFill>
                  <a:prstClr val="black"/>
                </a:solidFill>
                <a:latin typeface="Calibri" panose="020F0502020204030204"/>
              </a:rPr>
              <a:t> P5                                                                                                    2             2</a:t>
            </a:r>
          </a:p>
          <a:p>
            <a:pPr defTabSz="685800">
              <a:defRPr/>
            </a:pPr>
            <a:endParaRPr lang="en-IN" dirty="0">
              <a:solidFill>
                <a:prstClr val="black"/>
              </a:solidFill>
              <a:latin typeface="Calibri" panose="020F0502020204030204"/>
            </a:endParaRPr>
          </a:p>
          <a:p>
            <a:pPr defTabSz="685800">
              <a:defRPr/>
            </a:pPr>
            <a:endParaRPr lang="en-IN" dirty="0">
              <a:solidFill>
                <a:prstClr val="black"/>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117</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C99DE809-1A37-4917-A2B2-944C0A1BA794}"/>
              </a:ext>
            </a:extLst>
          </p:cNvPr>
          <p:cNvPicPr>
            <a:picLocks noChangeAspect="1"/>
          </p:cNvPicPr>
          <p:nvPr/>
        </p:nvPicPr>
        <p:blipFill>
          <a:blip r:embed="rId2"/>
          <a:stretch>
            <a:fillRect/>
          </a:stretch>
        </p:blipFill>
        <p:spPr>
          <a:xfrm>
            <a:off x="5650706" y="3783458"/>
            <a:ext cx="3000375" cy="1950244"/>
          </a:xfrm>
          <a:prstGeom prst="rect">
            <a:avLst/>
          </a:prstGeom>
        </p:spPr>
      </p:pic>
      <p:sp>
        <p:nvSpPr>
          <p:cNvPr id="3" name="Rectangle 2">
            <a:extLst>
              <a:ext uri="{FF2B5EF4-FFF2-40B4-BE49-F238E27FC236}">
                <a16:creationId xmlns:a16="http://schemas.microsoft.com/office/drawing/2014/main" xmlns="" id="{A482FA11-93BE-47C2-B0E2-85F695077F14}"/>
              </a:ext>
            </a:extLst>
          </p:cNvPr>
          <p:cNvSpPr/>
          <p:nvPr/>
        </p:nvSpPr>
        <p:spPr>
          <a:xfrm>
            <a:off x="628650" y="3959321"/>
            <a:ext cx="4443413" cy="5126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endParaRPr lang="en-IN" sz="1350" dirty="0">
              <a:solidFill>
                <a:prstClr val="black"/>
              </a:solidFill>
              <a:latin typeface="Calibri" panose="020F0502020204030204"/>
            </a:endParaRPr>
          </a:p>
        </p:txBody>
      </p:sp>
      <p:cxnSp>
        <p:nvCxnSpPr>
          <p:cNvPr id="9" name="Straight Connector 8">
            <a:extLst>
              <a:ext uri="{FF2B5EF4-FFF2-40B4-BE49-F238E27FC236}">
                <a16:creationId xmlns:a16="http://schemas.microsoft.com/office/drawing/2014/main" xmlns="" id="{E23BCF53-25EC-499D-9DA2-66800FE3F39F}"/>
              </a:ext>
            </a:extLst>
          </p:cNvPr>
          <p:cNvCxnSpPr/>
          <p:nvPr/>
        </p:nvCxnSpPr>
        <p:spPr>
          <a:xfrm>
            <a:off x="1457325" y="3959321"/>
            <a:ext cx="0" cy="512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15EC418-4480-4676-B449-8782839B7AF0}"/>
              </a:ext>
            </a:extLst>
          </p:cNvPr>
          <p:cNvCxnSpPr/>
          <p:nvPr/>
        </p:nvCxnSpPr>
        <p:spPr>
          <a:xfrm>
            <a:off x="2593181" y="3959321"/>
            <a:ext cx="0" cy="512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3EDA74B4-746A-4481-9DAA-EAD0E2E0E033}"/>
              </a:ext>
            </a:extLst>
          </p:cNvPr>
          <p:cNvCxnSpPr/>
          <p:nvPr/>
        </p:nvCxnSpPr>
        <p:spPr>
          <a:xfrm>
            <a:off x="4229100" y="3931587"/>
            <a:ext cx="0" cy="512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5907A2C-CE22-400D-9D3B-843327CAE16F}"/>
              </a:ext>
            </a:extLst>
          </p:cNvPr>
          <p:cNvCxnSpPr/>
          <p:nvPr/>
        </p:nvCxnSpPr>
        <p:spPr>
          <a:xfrm>
            <a:off x="3386138" y="3931587"/>
            <a:ext cx="0" cy="512667"/>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009F5E98-9075-48F7-BB56-338BE13E7412}"/>
              </a:ext>
            </a:extLst>
          </p:cNvPr>
          <p:cNvSpPr txBox="1"/>
          <p:nvPr/>
        </p:nvSpPr>
        <p:spPr>
          <a:xfrm>
            <a:off x="785813" y="4157662"/>
            <a:ext cx="500060"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P1</a:t>
            </a:r>
          </a:p>
        </p:txBody>
      </p:sp>
      <p:sp>
        <p:nvSpPr>
          <p:cNvPr id="14" name="TextBox 13">
            <a:extLst>
              <a:ext uri="{FF2B5EF4-FFF2-40B4-BE49-F238E27FC236}">
                <a16:creationId xmlns:a16="http://schemas.microsoft.com/office/drawing/2014/main" xmlns="" id="{69216464-2C73-4AA1-B00F-B2E6771F301D}"/>
              </a:ext>
            </a:extLst>
          </p:cNvPr>
          <p:cNvSpPr txBox="1"/>
          <p:nvPr/>
        </p:nvSpPr>
        <p:spPr>
          <a:xfrm>
            <a:off x="1643062" y="4157662"/>
            <a:ext cx="657218"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P2</a:t>
            </a:r>
          </a:p>
        </p:txBody>
      </p:sp>
      <p:sp>
        <p:nvSpPr>
          <p:cNvPr id="15" name="TextBox 14">
            <a:extLst>
              <a:ext uri="{FF2B5EF4-FFF2-40B4-BE49-F238E27FC236}">
                <a16:creationId xmlns:a16="http://schemas.microsoft.com/office/drawing/2014/main" xmlns="" id="{F493777D-F94A-4A5C-8609-3D92581EBA49}"/>
              </a:ext>
            </a:extLst>
          </p:cNvPr>
          <p:cNvSpPr txBox="1"/>
          <p:nvPr/>
        </p:nvSpPr>
        <p:spPr>
          <a:xfrm>
            <a:off x="2686050" y="4157662"/>
            <a:ext cx="600072"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P5</a:t>
            </a:r>
          </a:p>
        </p:txBody>
      </p:sp>
      <p:sp>
        <p:nvSpPr>
          <p:cNvPr id="16" name="TextBox 15">
            <a:extLst>
              <a:ext uri="{FF2B5EF4-FFF2-40B4-BE49-F238E27FC236}">
                <a16:creationId xmlns:a16="http://schemas.microsoft.com/office/drawing/2014/main" xmlns="" id="{39D38D66-446F-497B-9A9F-6800B0D3B015}"/>
              </a:ext>
            </a:extLst>
          </p:cNvPr>
          <p:cNvSpPr txBox="1"/>
          <p:nvPr/>
        </p:nvSpPr>
        <p:spPr>
          <a:xfrm>
            <a:off x="3493295" y="4086225"/>
            <a:ext cx="585782"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P3</a:t>
            </a:r>
          </a:p>
        </p:txBody>
      </p:sp>
      <p:sp>
        <p:nvSpPr>
          <p:cNvPr id="17" name="TextBox 16">
            <a:extLst>
              <a:ext uri="{FF2B5EF4-FFF2-40B4-BE49-F238E27FC236}">
                <a16:creationId xmlns:a16="http://schemas.microsoft.com/office/drawing/2014/main" xmlns="" id="{3240716D-0917-4137-BC51-9A730BC029B3}"/>
              </a:ext>
            </a:extLst>
          </p:cNvPr>
          <p:cNvSpPr txBox="1"/>
          <p:nvPr/>
        </p:nvSpPr>
        <p:spPr>
          <a:xfrm>
            <a:off x="4314825" y="4086225"/>
            <a:ext cx="492919"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P4</a:t>
            </a:r>
          </a:p>
        </p:txBody>
      </p:sp>
      <p:sp>
        <p:nvSpPr>
          <p:cNvPr id="18" name="TextBox 17">
            <a:extLst>
              <a:ext uri="{FF2B5EF4-FFF2-40B4-BE49-F238E27FC236}">
                <a16:creationId xmlns:a16="http://schemas.microsoft.com/office/drawing/2014/main" xmlns="" id="{F6EF3785-CE8A-48A7-84BF-BC48137C1937}"/>
              </a:ext>
            </a:extLst>
          </p:cNvPr>
          <p:cNvSpPr txBox="1"/>
          <p:nvPr/>
        </p:nvSpPr>
        <p:spPr>
          <a:xfrm>
            <a:off x="514351" y="4620079"/>
            <a:ext cx="192881"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0</a:t>
            </a:r>
          </a:p>
        </p:txBody>
      </p:sp>
      <p:sp>
        <p:nvSpPr>
          <p:cNvPr id="19" name="TextBox 18">
            <a:extLst>
              <a:ext uri="{FF2B5EF4-FFF2-40B4-BE49-F238E27FC236}">
                <a16:creationId xmlns:a16="http://schemas.microsoft.com/office/drawing/2014/main" xmlns="" id="{C245B902-AEFF-4602-91D6-A95485377985}"/>
              </a:ext>
            </a:extLst>
          </p:cNvPr>
          <p:cNvSpPr txBox="1"/>
          <p:nvPr/>
        </p:nvSpPr>
        <p:spPr>
          <a:xfrm>
            <a:off x="1396607" y="4575094"/>
            <a:ext cx="121436"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3</a:t>
            </a:r>
          </a:p>
        </p:txBody>
      </p:sp>
      <p:sp>
        <p:nvSpPr>
          <p:cNvPr id="20" name="TextBox 19">
            <a:extLst>
              <a:ext uri="{FF2B5EF4-FFF2-40B4-BE49-F238E27FC236}">
                <a16:creationId xmlns:a16="http://schemas.microsoft.com/office/drawing/2014/main" xmlns="" id="{784F4013-9220-4406-AE10-F2CB8CAE4082}"/>
              </a:ext>
            </a:extLst>
          </p:cNvPr>
          <p:cNvSpPr txBox="1"/>
          <p:nvPr/>
        </p:nvSpPr>
        <p:spPr>
          <a:xfrm>
            <a:off x="2505052" y="4611972"/>
            <a:ext cx="272832" cy="300082"/>
          </a:xfrm>
          <a:prstGeom prst="rect">
            <a:avLst/>
          </a:prstGeom>
          <a:noFill/>
        </p:spPr>
        <p:txBody>
          <a:bodyPr wrap="none" rtlCol="0">
            <a:spAutoFit/>
          </a:bodyPr>
          <a:lstStyle/>
          <a:p>
            <a:pPr defTabSz="685800"/>
            <a:r>
              <a:rPr lang="en-IN" sz="1350" dirty="0">
                <a:solidFill>
                  <a:prstClr val="black"/>
                </a:solidFill>
                <a:latin typeface="Calibri" panose="020F0502020204030204"/>
              </a:rPr>
              <a:t>9</a:t>
            </a:r>
          </a:p>
        </p:txBody>
      </p:sp>
      <p:sp>
        <p:nvSpPr>
          <p:cNvPr id="21" name="TextBox 20">
            <a:extLst>
              <a:ext uri="{FF2B5EF4-FFF2-40B4-BE49-F238E27FC236}">
                <a16:creationId xmlns:a16="http://schemas.microsoft.com/office/drawing/2014/main" xmlns="" id="{388F6574-E2AF-4FC2-A854-80C6F86F693A}"/>
              </a:ext>
            </a:extLst>
          </p:cNvPr>
          <p:cNvSpPr txBox="1"/>
          <p:nvPr/>
        </p:nvSpPr>
        <p:spPr>
          <a:xfrm>
            <a:off x="3246836" y="4559722"/>
            <a:ext cx="492918"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11</a:t>
            </a:r>
          </a:p>
        </p:txBody>
      </p:sp>
      <p:sp>
        <p:nvSpPr>
          <p:cNvPr id="22" name="TextBox 21">
            <a:extLst>
              <a:ext uri="{FF2B5EF4-FFF2-40B4-BE49-F238E27FC236}">
                <a16:creationId xmlns:a16="http://schemas.microsoft.com/office/drawing/2014/main" xmlns="" id="{365ADA87-CCCE-485E-88D4-E57EF3D59E3C}"/>
              </a:ext>
            </a:extLst>
          </p:cNvPr>
          <p:cNvSpPr txBox="1"/>
          <p:nvPr/>
        </p:nvSpPr>
        <p:spPr>
          <a:xfrm>
            <a:off x="4079077" y="4560926"/>
            <a:ext cx="381032" cy="300082"/>
          </a:xfrm>
          <a:prstGeom prst="rect">
            <a:avLst/>
          </a:prstGeom>
          <a:noFill/>
        </p:spPr>
        <p:txBody>
          <a:bodyPr wrap="square" rtlCol="0">
            <a:spAutoFit/>
          </a:bodyPr>
          <a:lstStyle/>
          <a:p>
            <a:pPr defTabSz="685800"/>
            <a:r>
              <a:rPr lang="en-IN" sz="1350" dirty="0">
                <a:solidFill>
                  <a:prstClr val="black"/>
                </a:solidFill>
                <a:latin typeface="Calibri" panose="020F0502020204030204"/>
              </a:rPr>
              <a:t>15</a:t>
            </a:r>
          </a:p>
        </p:txBody>
      </p:sp>
    </p:spTree>
    <p:extLst>
      <p:ext uri="{BB962C8B-B14F-4D97-AF65-F5344CB8AC3E}">
        <p14:creationId xmlns:p14="http://schemas.microsoft.com/office/powerpoint/2010/main" val="32135728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Scheduling-Arrival Time=0ms</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118</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xmlns="" id="{3ED80F0E-AC33-45C3-931A-25FEEA91C0F3}"/>
              </a:ext>
            </a:extLst>
          </p:cNvPr>
          <p:cNvPicPr>
            <a:picLocks noChangeAspect="1"/>
          </p:cNvPicPr>
          <p:nvPr/>
        </p:nvPicPr>
        <p:blipFill>
          <a:blip r:embed="rId2"/>
          <a:stretch>
            <a:fillRect/>
          </a:stretch>
        </p:blipFill>
        <p:spPr>
          <a:xfrm>
            <a:off x="2686050" y="2961084"/>
            <a:ext cx="3436144" cy="2178844"/>
          </a:xfrm>
          <a:prstGeom prst="rect">
            <a:avLst/>
          </a:prstGeom>
        </p:spPr>
      </p:pic>
    </p:spTree>
    <p:extLst>
      <p:ext uri="{BB962C8B-B14F-4D97-AF65-F5344CB8AC3E}">
        <p14:creationId xmlns:p14="http://schemas.microsoft.com/office/powerpoint/2010/main" val="22328324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119</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xmlns="" id="{D1B26CB7-BCC8-4EE7-84E0-EBB43EA80F98}"/>
              </a:ext>
            </a:extLst>
          </p:cNvPr>
          <p:cNvPicPr>
            <a:picLocks noChangeAspect="1"/>
          </p:cNvPicPr>
          <p:nvPr/>
        </p:nvPicPr>
        <p:blipFill>
          <a:blip r:embed="rId2"/>
          <a:stretch>
            <a:fillRect/>
          </a:stretch>
        </p:blipFill>
        <p:spPr>
          <a:xfrm>
            <a:off x="2239566" y="2818210"/>
            <a:ext cx="4664869" cy="1221581"/>
          </a:xfrm>
          <a:prstGeom prst="rect">
            <a:avLst/>
          </a:prstGeom>
        </p:spPr>
      </p:pic>
    </p:spTree>
    <p:extLst>
      <p:ext uri="{BB962C8B-B14F-4D97-AF65-F5344CB8AC3E}">
        <p14:creationId xmlns:p14="http://schemas.microsoft.com/office/powerpoint/2010/main" val="797330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b="1" dirty="0">
                <a:solidFill>
                  <a:srgbClr val="FF0000"/>
                </a:solidFill>
              </a:rPr>
              <a:t>PROCESS STATE</a:t>
            </a:r>
            <a:endParaRPr lang="en-US" dirty="0"/>
          </a:p>
        </p:txBody>
      </p:sp>
      <p:sp>
        <p:nvSpPr>
          <p:cNvPr id="3" name="Content Placeholder 2"/>
          <p:cNvSpPr>
            <a:spLocks noGrp="1"/>
          </p:cNvSpPr>
          <p:nvPr>
            <p:ph idx="1"/>
          </p:nvPr>
        </p:nvSpPr>
        <p:spPr>
          <a:xfrm>
            <a:off x="457200" y="1196752"/>
            <a:ext cx="8229600" cy="5184576"/>
          </a:xfrm>
        </p:spPr>
        <p:txBody>
          <a:bodyPr>
            <a:normAutofit fontScale="85000" lnSpcReduction="20000"/>
          </a:bodyPr>
          <a:lstStyle/>
          <a:p>
            <a:pPr lvl="0" algn="just"/>
            <a:r>
              <a:rPr lang="en-US" b="1" dirty="0"/>
              <a:t>START / NEW </a:t>
            </a:r>
            <a:endParaRPr lang="en-US" sz="2800" dirty="0"/>
          </a:p>
          <a:p>
            <a:pPr lvl="1" algn="just"/>
            <a:r>
              <a:rPr lang="en-US" dirty="0"/>
              <a:t>This is the initial state when a process is first started / created.</a:t>
            </a:r>
            <a:endParaRPr lang="en-US" sz="2400" dirty="0"/>
          </a:p>
          <a:p>
            <a:pPr lvl="0" algn="just"/>
            <a:r>
              <a:rPr lang="en-US" b="1" dirty="0"/>
              <a:t>READY  </a:t>
            </a:r>
            <a:endParaRPr lang="en-US" sz="2800" dirty="0"/>
          </a:p>
          <a:p>
            <a:pPr lvl="1" algn="just"/>
            <a:r>
              <a:rPr lang="en-US" dirty="0"/>
              <a:t>The process is waiting to be assigned to a processor. </a:t>
            </a:r>
            <a:endParaRPr lang="en-US" sz="2400" dirty="0"/>
          </a:p>
          <a:p>
            <a:pPr lvl="1" algn="just"/>
            <a:r>
              <a:rPr lang="en-US" dirty="0"/>
              <a:t>Ready processes are waiting to have the processor allocated to them by the operating system so that they can run. </a:t>
            </a:r>
            <a:endParaRPr lang="en-US" sz="2400" dirty="0"/>
          </a:p>
          <a:p>
            <a:pPr lvl="1" algn="just"/>
            <a:r>
              <a:rPr lang="en-US" dirty="0"/>
              <a:t>Process may come into this state after Start state or while running it by but interrupted by the scheduler to assign CPU to some other process.</a:t>
            </a:r>
            <a:endParaRPr lang="en-US" sz="2400" dirty="0"/>
          </a:p>
          <a:p>
            <a:pPr lvl="0" algn="just"/>
            <a:r>
              <a:rPr lang="en-US" b="1" dirty="0"/>
              <a:t>RUNNING </a:t>
            </a:r>
            <a:endParaRPr lang="en-US" sz="2800" dirty="0"/>
          </a:p>
          <a:p>
            <a:pPr lvl="1" algn="just"/>
            <a:r>
              <a:rPr lang="en-US" dirty="0"/>
              <a:t>Once the process has been assigned to a processor by the OS scheduler, the process state is set to running and the processor executes its instructions.</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12</a:t>
            </a:fld>
            <a:endParaRPr lang="en-US"/>
          </a:p>
        </p:txBody>
      </p:sp>
    </p:spTree>
    <p:extLst>
      <p:ext uri="{BB962C8B-B14F-4D97-AF65-F5344CB8AC3E}">
        <p14:creationId xmlns:p14="http://schemas.microsoft.com/office/powerpoint/2010/main" val="11595810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 Robin Scheduling-Time Quantum=5ms</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120</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DBF6C8D0-3F7C-49C6-909C-32CC1ADCAD20}"/>
              </a:ext>
            </a:extLst>
          </p:cNvPr>
          <p:cNvPicPr>
            <a:picLocks noChangeAspect="1"/>
          </p:cNvPicPr>
          <p:nvPr/>
        </p:nvPicPr>
        <p:blipFill>
          <a:blip r:embed="rId2"/>
          <a:stretch>
            <a:fillRect/>
          </a:stretch>
        </p:blipFill>
        <p:spPr>
          <a:xfrm>
            <a:off x="3028950" y="3055843"/>
            <a:ext cx="2578894" cy="1793081"/>
          </a:xfrm>
          <a:prstGeom prst="rect">
            <a:avLst/>
          </a:prstGeom>
        </p:spPr>
      </p:pic>
    </p:spTree>
    <p:extLst>
      <p:ext uri="{BB962C8B-B14F-4D97-AF65-F5344CB8AC3E}">
        <p14:creationId xmlns:p14="http://schemas.microsoft.com/office/powerpoint/2010/main" val="23650128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154657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 Robin Scheduling</a:t>
            </a:r>
          </a:p>
          <a:p>
            <a:pPr defTabSz="685800">
              <a:defRPr/>
            </a:pPr>
            <a:endParaRPr lang="en-IN" sz="1350" dirty="0">
              <a:solidFill>
                <a:srgbClr val="000000"/>
              </a:solidFill>
              <a:latin typeface="Arial" panose="020B0604020202020204" pitchFamily="34" charset="0"/>
            </a:endParaRPr>
          </a:p>
          <a:p>
            <a:pPr defTabSz="685800">
              <a:defRPr/>
            </a:pPr>
            <a:endParaRPr lang="en-IN" b="1" u="sng" dirty="0">
              <a:solidFill>
                <a:srgbClr val="0070C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121</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4094966B-CA71-478D-8EDC-16BA5CD9CAE6}"/>
              </a:ext>
            </a:extLst>
          </p:cNvPr>
          <p:cNvPicPr>
            <a:picLocks noChangeAspect="1"/>
          </p:cNvPicPr>
          <p:nvPr/>
        </p:nvPicPr>
        <p:blipFill>
          <a:blip r:embed="rId2"/>
          <a:stretch>
            <a:fillRect/>
          </a:stretch>
        </p:blipFill>
        <p:spPr>
          <a:xfrm>
            <a:off x="1839516" y="2918222"/>
            <a:ext cx="5464969" cy="1021556"/>
          </a:xfrm>
          <a:prstGeom prst="rect">
            <a:avLst/>
          </a:prstGeom>
        </p:spPr>
      </p:pic>
    </p:spTree>
    <p:extLst>
      <p:ext uri="{BB962C8B-B14F-4D97-AF65-F5344CB8AC3E}">
        <p14:creationId xmlns:p14="http://schemas.microsoft.com/office/powerpoint/2010/main" val="2336175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STATE</a:t>
            </a:r>
            <a:endParaRPr lang="en-US" dirty="0"/>
          </a:p>
        </p:txBody>
      </p:sp>
      <p:sp>
        <p:nvSpPr>
          <p:cNvPr id="3" name="Content Placeholder 2"/>
          <p:cNvSpPr>
            <a:spLocks noGrp="1"/>
          </p:cNvSpPr>
          <p:nvPr>
            <p:ph idx="1"/>
          </p:nvPr>
        </p:nvSpPr>
        <p:spPr>
          <a:xfrm>
            <a:off x="457200" y="1268760"/>
            <a:ext cx="8229600" cy="5112568"/>
          </a:xfrm>
        </p:spPr>
        <p:txBody>
          <a:bodyPr>
            <a:normAutofit fontScale="92500" lnSpcReduction="10000"/>
          </a:bodyPr>
          <a:lstStyle/>
          <a:p>
            <a:pPr lvl="0"/>
            <a:r>
              <a:rPr lang="en-US" b="1" dirty="0"/>
              <a:t>WAITING  </a:t>
            </a:r>
            <a:endParaRPr lang="en-US" sz="2800" dirty="0"/>
          </a:p>
          <a:p>
            <a:pPr lvl="1"/>
            <a:r>
              <a:rPr lang="en-US" dirty="0"/>
              <a:t>Process moves into the waiting state if it needs to wait for a resource, such as waiting for user input, or waiting for a file to become available.</a:t>
            </a:r>
            <a:endParaRPr lang="en-US" sz="2400" dirty="0"/>
          </a:p>
          <a:p>
            <a:pPr lvl="0"/>
            <a:r>
              <a:rPr lang="en-US" b="1" dirty="0"/>
              <a:t>TERMINATED OR EXIT </a:t>
            </a:r>
            <a:endParaRPr lang="en-US" sz="2800" dirty="0"/>
          </a:p>
          <a:p>
            <a:pPr lvl="1"/>
            <a:r>
              <a:rPr lang="en-US" dirty="0"/>
              <a:t>Once the process finishes its execution, or it is terminated by the operating system, it is moved to the terminated state where it waits to be removed from main memory.</a:t>
            </a:r>
          </a:p>
          <a:p>
            <a:pPr marL="457200" lvl="1" indent="0">
              <a:buNone/>
            </a:pPr>
            <a:endParaRPr lang="en-US" sz="2400" dirty="0"/>
          </a:p>
          <a:p>
            <a:pPr marL="457200" lvl="1" indent="0">
              <a:buNone/>
            </a:pPr>
            <a:r>
              <a:rPr lang="en-US" sz="3000" dirty="0"/>
              <a:t>These names are arbitrary, and they vary across operating systems.</a:t>
            </a:r>
          </a:p>
          <a:p>
            <a:pPr marL="457200" lvl="1" indent="0">
              <a:buNone/>
            </a:pP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13</a:t>
            </a:fld>
            <a:endParaRPr lang="en-US"/>
          </a:p>
        </p:txBody>
      </p:sp>
    </p:spTree>
    <p:extLst>
      <p:ext uri="{BB962C8B-B14F-4D97-AF65-F5344CB8AC3E}">
        <p14:creationId xmlns:p14="http://schemas.microsoft.com/office/powerpoint/2010/main" val="425872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pPr algn="l"/>
            <a:r>
              <a:rPr lang="en-US" b="1" dirty="0">
                <a:solidFill>
                  <a:srgbClr val="FF0000"/>
                </a:solidFill>
              </a:rPr>
              <a:t>PROCESS CONTROL BLOCK (PCB)</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A307B48E-5347-4272-B1F0-0C266D2F26E4}" type="slidenum">
              <a:rPr lang="en-US" smtClean="0"/>
              <a:pPr/>
              <a:t>14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80" y="1357298"/>
            <a:ext cx="3143250"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57818" y="1714488"/>
            <a:ext cx="3000396" cy="1477328"/>
          </a:xfrm>
          <a:prstGeom prst="rect">
            <a:avLst/>
          </a:prstGeom>
          <a:noFill/>
        </p:spPr>
        <p:txBody>
          <a:bodyPr wrap="square" rtlCol="0">
            <a:spAutoFit/>
          </a:bodyPr>
          <a:lstStyle/>
          <a:p>
            <a:pPr>
              <a:buFont typeface="Monotype Sorts" pitchFamily="-84" charset="2"/>
              <a:buNone/>
            </a:pPr>
            <a:r>
              <a:rPr lang="en-US" altLang="en-US" dirty="0"/>
              <a:t>Information associated with each process </a:t>
            </a:r>
          </a:p>
          <a:p>
            <a:pPr>
              <a:buFont typeface="Monotype Sorts" pitchFamily="-84" charset="2"/>
              <a:buNone/>
            </a:pPr>
            <a:r>
              <a:rPr lang="en-US" altLang="en-US" dirty="0"/>
              <a:t>(also called </a:t>
            </a:r>
            <a:r>
              <a:rPr lang="en-US" altLang="en-US" b="1" dirty="0">
                <a:solidFill>
                  <a:srgbClr val="3366FF"/>
                </a:solidFill>
              </a:rPr>
              <a:t>task control block</a:t>
            </a:r>
            <a:r>
              <a:rPr lang="en-US" altLang="en-US" dirty="0"/>
              <a:t>)</a:t>
            </a:r>
          </a:p>
          <a:p>
            <a:endParaRPr lang="en-IN" dirty="0"/>
          </a:p>
        </p:txBody>
      </p:sp>
    </p:spTree>
    <p:extLst>
      <p:ext uri="{BB962C8B-B14F-4D97-AF65-F5344CB8AC3E}">
        <p14:creationId xmlns:p14="http://schemas.microsoft.com/office/powerpoint/2010/main" val="92405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a:xfrm>
            <a:off x="457200" y="1196752"/>
            <a:ext cx="8229600" cy="5256584"/>
          </a:xfrm>
        </p:spPr>
        <p:txBody>
          <a:bodyPr>
            <a:normAutofit lnSpcReduction="10000"/>
          </a:bodyPr>
          <a:lstStyle/>
          <a:p>
            <a:pPr algn="just"/>
            <a:r>
              <a:rPr lang="en-IN" sz="2800" dirty="0"/>
              <a:t>There is a Process Control Block for each process, enclosing all the information about the process. It is a data structure, which contains the following:</a:t>
            </a:r>
          </a:p>
          <a:p>
            <a:pPr lvl="0"/>
            <a:r>
              <a:rPr lang="en-US" b="1" dirty="0"/>
              <a:t>Process ID</a:t>
            </a:r>
            <a:endParaRPr lang="en-US" sz="2800" dirty="0"/>
          </a:p>
          <a:p>
            <a:pPr lvl="1"/>
            <a:r>
              <a:rPr lang="en-US" dirty="0"/>
              <a:t>Unique identification for each of the process in the operating system</a:t>
            </a:r>
            <a:r>
              <a:rPr lang="en-US" b="1" dirty="0"/>
              <a:t>.</a:t>
            </a:r>
            <a:endParaRPr lang="en-US" sz="2400" dirty="0"/>
          </a:p>
          <a:p>
            <a:r>
              <a:rPr lang="en-IN" b="1" dirty="0"/>
              <a:t>Process State</a:t>
            </a:r>
            <a:endParaRPr lang="en-IN" dirty="0"/>
          </a:p>
          <a:p>
            <a:pPr lvl="1"/>
            <a:r>
              <a:rPr lang="en-IN" dirty="0"/>
              <a:t> It can be running, waiting etc.</a:t>
            </a:r>
          </a:p>
          <a:p>
            <a:pPr lvl="0"/>
            <a:r>
              <a:rPr lang="en-US" b="1" dirty="0"/>
              <a:t>Process Privileges</a:t>
            </a:r>
            <a:endParaRPr lang="en-US" sz="2800" dirty="0"/>
          </a:p>
          <a:p>
            <a:pPr lvl="1"/>
            <a:r>
              <a:rPr lang="en-US" dirty="0"/>
              <a:t>This is required to allow/disallow access to system resources.</a:t>
            </a:r>
            <a:endParaRPr lang="en-US" sz="2400" dirty="0"/>
          </a:p>
          <a:p>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15</a:t>
            </a:fld>
            <a:endParaRPr lang="en-US"/>
          </a:p>
        </p:txBody>
      </p:sp>
    </p:spTree>
    <p:extLst>
      <p:ext uri="{BB962C8B-B14F-4D97-AF65-F5344CB8AC3E}">
        <p14:creationId xmlns:p14="http://schemas.microsoft.com/office/powerpoint/2010/main" val="320704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a:xfrm>
            <a:off x="467544" y="1196752"/>
            <a:ext cx="8229600" cy="5184576"/>
          </a:xfrm>
        </p:spPr>
        <p:txBody>
          <a:bodyPr>
            <a:normAutofit fontScale="92500" lnSpcReduction="10000"/>
          </a:bodyPr>
          <a:lstStyle/>
          <a:p>
            <a:pPr lvl="0" algn="just"/>
            <a:r>
              <a:rPr lang="en-US" b="1" dirty="0"/>
              <a:t>Pointer</a:t>
            </a:r>
            <a:endParaRPr lang="en-US" sz="2800" dirty="0"/>
          </a:p>
          <a:p>
            <a:pPr lvl="1" algn="just"/>
            <a:r>
              <a:rPr lang="en-US" dirty="0"/>
              <a:t>A pointer to parent process.</a:t>
            </a:r>
            <a:endParaRPr lang="en-US" sz="2400" dirty="0"/>
          </a:p>
          <a:p>
            <a:pPr lvl="0" algn="just"/>
            <a:r>
              <a:rPr lang="en-US" b="1" dirty="0"/>
              <a:t>Program Counter</a:t>
            </a:r>
            <a:endParaRPr lang="en-US" sz="2800" dirty="0"/>
          </a:p>
          <a:p>
            <a:pPr lvl="1" algn="just"/>
            <a:r>
              <a:rPr lang="en-US" dirty="0"/>
              <a:t>Program Counter is a pointer to the address of the next instruction to be executed for this process</a:t>
            </a:r>
            <a:r>
              <a:rPr lang="en-US" b="1" dirty="0"/>
              <a:t>.</a:t>
            </a:r>
            <a:endParaRPr lang="en-US" sz="2400" dirty="0"/>
          </a:p>
          <a:p>
            <a:pPr lvl="0" algn="just"/>
            <a:r>
              <a:rPr lang="en-US" b="1" dirty="0"/>
              <a:t>CPU Registers</a:t>
            </a:r>
            <a:endParaRPr lang="en-US" sz="2800" dirty="0"/>
          </a:p>
          <a:p>
            <a:pPr lvl="1" algn="just"/>
            <a:r>
              <a:rPr lang="en-US" dirty="0"/>
              <a:t>Various CPU registers where process need to be stored for execution for running state.</a:t>
            </a:r>
            <a:endParaRPr lang="en-US" sz="2400" dirty="0"/>
          </a:p>
          <a:p>
            <a:pPr lvl="0" algn="just"/>
            <a:r>
              <a:rPr lang="en-US" b="1" dirty="0"/>
              <a:t>CPU Scheduling Information</a:t>
            </a:r>
            <a:endParaRPr lang="en-US" sz="2800" dirty="0"/>
          </a:p>
          <a:p>
            <a:pPr lvl="1" algn="just"/>
            <a:r>
              <a:rPr lang="en-US" dirty="0"/>
              <a:t>Process priority and other scheduling information which is required to schedule the process.</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16</a:t>
            </a:fld>
            <a:endParaRPr lang="en-US"/>
          </a:p>
        </p:txBody>
      </p:sp>
    </p:spTree>
    <p:extLst>
      <p:ext uri="{BB962C8B-B14F-4D97-AF65-F5344CB8AC3E}">
        <p14:creationId xmlns:p14="http://schemas.microsoft.com/office/powerpoint/2010/main" val="259374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a:xfrm>
            <a:off x="457200" y="1268760"/>
            <a:ext cx="8229600" cy="4857403"/>
          </a:xfrm>
        </p:spPr>
        <p:txBody>
          <a:bodyPr>
            <a:normAutofit lnSpcReduction="10000"/>
          </a:bodyPr>
          <a:lstStyle/>
          <a:p>
            <a:pPr lvl="0" algn="just"/>
            <a:r>
              <a:rPr lang="en-US" b="1" dirty="0"/>
              <a:t>Memory Management Information</a:t>
            </a:r>
            <a:endParaRPr lang="en-US" sz="2800" dirty="0"/>
          </a:p>
          <a:p>
            <a:pPr lvl="1" algn="just"/>
            <a:r>
              <a:rPr lang="en-US" dirty="0"/>
              <a:t>This includes the information of page table, memory limits, Segment table depending on memory used by the operating system.</a:t>
            </a:r>
            <a:endParaRPr lang="en-US" sz="2400" dirty="0"/>
          </a:p>
          <a:p>
            <a:pPr lvl="0" algn="just"/>
            <a:r>
              <a:rPr lang="en-US" b="1" dirty="0"/>
              <a:t>Accounting Information</a:t>
            </a:r>
            <a:endParaRPr lang="en-US" sz="2800" dirty="0"/>
          </a:p>
          <a:p>
            <a:pPr lvl="1" algn="just"/>
            <a:r>
              <a:rPr lang="en-US" dirty="0"/>
              <a:t>This includes the amount of CPU used for process execution, time limits, execution ID etc.</a:t>
            </a:r>
            <a:endParaRPr lang="en-US" sz="2400" dirty="0"/>
          </a:p>
          <a:p>
            <a:pPr lvl="0" algn="just"/>
            <a:r>
              <a:rPr lang="en-US" b="1" dirty="0"/>
              <a:t>IO Status Information</a:t>
            </a:r>
            <a:endParaRPr lang="en-US" sz="2800" dirty="0"/>
          </a:p>
          <a:p>
            <a:pPr lvl="1" algn="just"/>
            <a:r>
              <a:rPr lang="en-US" dirty="0"/>
              <a:t>This includes a list of I/O devices allocated to the process.</a:t>
            </a:r>
            <a:endParaRPr lang="en-US" sz="2400" dirty="0"/>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17</a:t>
            </a:fld>
            <a:endParaRPr lang="en-US"/>
          </a:p>
        </p:txBody>
      </p:sp>
    </p:spTree>
    <p:extLst>
      <p:ext uri="{BB962C8B-B14F-4D97-AF65-F5344CB8AC3E}">
        <p14:creationId xmlns:p14="http://schemas.microsoft.com/office/powerpoint/2010/main" val="270895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PCB</a:t>
            </a:r>
            <a:endParaRPr lang="en-US" dirty="0"/>
          </a:p>
        </p:txBody>
      </p:sp>
      <p:sp>
        <p:nvSpPr>
          <p:cNvPr id="3" name="Content Placeholder 2"/>
          <p:cNvSpPr>
            <a:spLocks noGrp="1"/>
          </p:cNvSpPr>
          <p:nvPr>
            <p:ph idx="1"/>
          </p:nvPr>
        </p:nvSpPr>
        <p:spPr/>
        <p:txBody>
          <a:bodyPr/>
          <a:lstStyle/>
          <a:p>
            <a:pPr lvl="0" algn="just"/>
            <a:r>
              <a:rPr lang="en-US" dirty="0"/>
              <a:t>The architecture of a PCB is completely dependent on Operating System and may contain different information in different operating systems. (shown in the diagram)</a:t>
            </a:r>
          </a:p>
          <a:p>
            <a:pPr lvl="0" algn="just"/>
            <a:r>
              <a:rPr lang="en-US" dirty="0"/>
              <a:t>The PCB is maintained for a process throughout its lifetime, and is deleted once the process terminates.</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18</a:t>
            </a:fld>
            <a:endParaRPr lang="en-US"/>
          </a:p>
        </p:txBody>
      </p:sp>
    </p:spTree>
    <p:extLst>
      <p:ext uri="{BB962C8B-B14F-4D97-AF65-F5344CB8AC3E}">
        <p14:creationId xmlns:p14="http://schemas.microsoft.com/office/powerpoint/2010/main" val="64628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SCHEDULING</a:t>
            </a:r>
          </a:p>
        </p:txBody>
      </p:sp>
      <p:sp>
        <p:nvSpPr>
          <p:cNvPr id="3" name="Content Placeholder 2"/>
          <p:cNvSpPr>
            <a:spLocks noGrp="1"/>
          </p:cNvSpPr>
          <p:nvPr>
            <p:ph idx="1"/>
          </p:nvPr>
        </p:nvSpPr>
        <p:spPr/>
        <p:txBody>
          <a:bodyPr>
            <a:normAutofit fontScale="92500" lnSpcReduction="10000"/>
          </a:bodyPr>
          <a:lstStyle/>
          <a:p>
            <a:pPr algn="just"/>
            <a:r>
              <a:rPr lang="en-IN" dirty="0"/>
              <a:t>The act of determining which process is in the </a:t>
            </a:r>
            <a:r>
              <a:rPr lang="en-IN" b="1" dirty="0">
                <a:solidFill>
                  <a:srgbClr val="FF0000"/>
                </a:solidFill>
              </a:rPr>
              <a:t>ready</a:t>
            </a:r>
            <a:r>
              <a:rPr lang="en-IN" dirty="0"/>
              <a:t> state, and should be moved to the </a:t>
            </a:r>
            <a:r>
              <a:rPr lang="en-IN" b="1" dirty="0">
                <a:solidFill>
                  <a:srgbClr val="FF0000"/>
                </a:solidFill>
              </a:rPr>
              <a:t>running</a:t>
            </a:r>
            <a:r>
              <a:rPr lang="en-IN" dirty="0"/>
              <a:t> state is known as </a:t>
            </a:r>
            <a:r>
              <a:rPr lang="en-IN" b="1" dirty="0">
                <a:solidFill>
                  <a:srgbClr val="FF0000"/>
                </a:solidFill>
              </a:rPr>
              <a:t>Process Scheduling</a:t>
            </a:r>
            <a:r>
              <a:rPr lang="en-IN" dirty="0">
                <a:solidFill>
                  <a:srgbClr val="FF0000"/>
                </a:solidFill>
              </a:rPr>
              <a:t>.</a:t>
            </a:r>
          </a:p>
          <a:p>
            <a:pPr algn="just"/>
            <a:r>
              <a:rPr lang="en-IN" b="1" dirty="0">
                <a:solidFill>
                  <a:srgbClr val="FF0000"/>
                </a:solidFill>
              </a:rPr>
              <a:t>AIM : </a:t>
            </a:r>
            <a:r>
              <a:rPr lang="en-IN" dirty="0"/>
              <a:t>The process scheduling system is to keep the CPU busy all the time and to deliver minimum response time for all programs. </a:t>
            </a:r>
          </a:p>
          <a:p>
            <a:pPr algn="just"/>
            <a:r>
              <a:rPr lang="en-IN" dirty="0"/>
              <a:t>For achieving this, the scheduler must apply appropriate rules for swapping processes </a:t>
            </a:r>
            <a:r>
              <a:rPr lang="en-IN" b="1" dirty="0">
                <a:solidFill>
                  <a:srgbClr val="FF0000"/>
                </a:solidFill>
              </a:rPr>
              <a:t>IN</a:t>
            </a:r>
            <a:r>
              <a:rPr lang="en-IN" dirty="0"/>
              <a:t> and </a:t>
            </a:r>
            <a:r>
              <a:rPr lang="en-IN" b="1" dirty="0">
                <a:solidFill>
                  <a:srgbClr val="FF0000"/>
                </a:solidFill>
              </a:rPr>
              <a:t>OUT</a:t>
            </a:r>
            <a:r>
              <a:rPr lang="en-IN" dirty="0"/>
              <a:t> of CPU</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19</a:t>
            </a:fld>
            <a:endParaRPr lang="en-US"/>
          </a:p>
        </p:txBody>
      </p:sp>
    </p:spTree>
    <p:extLst>
      <p:ext uri="{BB962C8B-B14F-4D97-AF65-F5344CB8AC3E}">
        <p14:creationId xmlns:p14="http://schemas.microsoft.com/office/powerpoint/2010/main" val="279121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a:solidFill>
                  <a:srgbClr val="FF0000"/>
                </a:solidFill>
              </a:rPr>
              <a:t>SYLLUBUS</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35292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93096"/>
            <a:ext cx="878497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A307B48E-5347-4272-B1F0-0C266D2F26E4}" type="slidenum">
              <a:rPr lang="en-US" smtClean="0"/>
              <a:pPr/>
              <a:t>2</a:t>
            </a:fld>
            <a:endParaRPr lang="en-US"/>
          </a:p>
        </p:txBody>
      </p:sp>
    </p:spTree>
    <p:extLst>
      <p:ext uri="{BB962C8B-B14F-4D97-AF65-F5344CB8AC3E}">
        <p14:creationId xmlns:p14="http://schemas.microsoft.com/office/powerpoint/2010/main" val="44644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SCHEDULING</a:t>
            </a:r>
            <a:endParaRPr lang="en-US" dirty="0"/>
          </a:p>
        </p:txBody>
      </p:sp>
      <p:sp>
        <p:nvSpPr>
          <p:cNvPr id="3" name="Content Placeholder 2"/>
          <p:cNvSpPr>
            <a:spLocks noGrp="1"/>
          </p:cNvSpPr>
          <p:nvPr>
            <p:ph idx="1"/>
          </p:nvPr>
        </p:nvSpPr>
        <p:spPr/>
        <p:txBody>
          <a:bodyPr/>
          <a:lstStyle/>
          <a:p>
            <a:pPr algn="just"/>
            <a:r>
              <a:rPr lang="en-IN" dirty="0"/>
              <a:t>Scheduling fell into one of the two general categories:</a:t>
            </a:r>
            <a:endParaRPr lang="en-US" dirty="0"/>
          </a:p>
          <a:p>
            <a:pPr algn="just"/>
            <a:r>
              <a:rPr lang="en-IN" b="1" dirty="0">
                <a:solidFill>
                  <a:srgbClr val="FF0000"/>
                </a:solidFill>
              </a:rPr>
              <a:t>Non Pre-emptive Scheduling:</a:t>
            </a:r>
            <a:r>
              <a:rPr lang="en-IN" dirty="0"/>
              <a:t> When the currently executing process gives up the CPU voluntarily.</a:t>
            </a:r>
          </a:p>
          <a:p>
            <a:pPr algn="just"/>
            <a:r>
              <a:rPr lang="en-IN" b="1" dirty="0">
                <a:solidFill>
                  <a:srgbClr val="FF0000"/>
                </a:solidFill>
              </a:rPr>
              <a:t>Pre-emptive Scheduling:</a:t>
            </a:r>
            <a:r>
              <a:rPr lang="en-IN" dirty="0">
                <a:solidFill>
                  <a:srgbClr val="FF0000"/>
                </a:solidFill>
              </a:rPr>
              <a:t> </a:t>
            </a:r>
            <a:r>
              <a:rPr lang="en-IN" dirty="0"/>
              <a:t>When the operating system decides to favour another process, pre-empting the currently executing process.</a:t>
            </a:r>
          </a:p>
          <a:p>
            <a:pPr lvl="1" algn="just"/>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20</a:t>
            </a:fld>
            <a:endParaRPr lang="en-US"/>
          </a:p>
        </p:txBody>
      </p:sp>
    </p:spTree>
    <p:extLst>
      <p:ext uri="{BB962C8B-B14F-4D97-AF65-F5344CB8AC3E}">
        <p14:creationId xmlns:p14="http://schemas.microsoft.com/office/powerpoint/2010/main" val="370385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What are Scheduling Queues?</a:t>
            </a:r>
          </a:p>
        </p:txBody>
      </p:sp>
      <p:sp>
        <p:nvSpPr>
          <p:cNvPr id="3" name="Content Placeholder 2"/>
          <p:cNvSpPr>
            <a:spLocks noGrp="1"/>
          </p:cNvSpPr>
          <p:nvPr>
            <p:ph idx="1"/>
          </p:nvPr>
        </p:nvSpPr>
        <p:spPr>
          <a:xfrm>
            <a:off x="457200" y="1340768"/>
            <a:ext cx="8229600" cy="4968552"/>
          </a:xfrm>
        </p:spPr>
        <p:txBody>
          <a:bodyPr>
            <a:normAutofit fontScale="85000" lnSpcReduction="10000"/>
          </a:bodyPr>
          <a:lstStyle/>
          <a:p>
            <a:pPr algn="just"/>
            <a:r>
              <a:rPr lang="en-IN" dirty="0"/>
              <a:t>All processes, upon entering into the system, are stored in the </a:t>
            </a:r>
            <a:r>
              <a:rPr lang="en-IN" b="1" dirty="0">
                <a:solidFill>
                  <a:srgbClr val="FF0000"/>
                </a:solidFill>
              </a:rPr>
              <a:t>Job Queue</a:t>
            </a:r>
            <a:r>
              <a:rPr lang="en-IN" dirty="0"/>
              <a:t>.</a:t>
            </a:r>
          </a:p>
          <a:p>
            <a:pPr algn="just"/>
            <a:r>
              <a:rPr lang="en-IN" dirty="0"/>
              <a:t>Processes in the Ready state are placed in the </a:t>
            </a:r>
            <a:r>
              <a:rPr lang="en-IN" b="1" dirty="0">
                <a:solidFill>
                  <a:srgbClr val="FF0000"/>
                </a:solidFill>
              </a:rPr>
              <a:t>Ready Queue</a:t>
            </a:r>
            <a:r>
              <a:rPr lang="en-IN" dirty="0">
                <a:solidFill>
                  <a:srgbClr val="FF0000"/>
                </a:solidFill>
              </a:rPr>
              <a:t>.</a:t>
            </a:r>
          </a:p>
          <a:p>
            <a:pPr algn="just"/>
            <a:r>
              <a:rPr lang="en-IN" dirty="0"/>
              <a:t>Processes waiting for a device to become available are placed in </a:t>
            </a:r>
            <a:r>
              <a:rPr lang="en-IN" b="1" dirty="0">
                <a:solidFill>
                  <a:srgbClr val="FF0000"/>
                </a:solidFill>
              </a:rPr>
              <a:t>Device Queues</a:t>
            </a:r>
            <a:r>
              <a:rPr lang="en-IN" dirty="0"/>
              <a:t>. There are unique device queues available for each I/O device.</a:t>
            </a:r>
            <a:endParaRPr lang="en-US" dirty="0"/>
          </a:p>
          <a:p>
            <a:pPr lvl="0" algn="just"/>
            <a:r>
              <a:rPr lang="en-US" dirty="0"/>
              <a:t>The OS maintains all PCBs in Process Scheduling Queues. </a:t>
            </a:r>
          </a:p>
          <a:p>
            <a:pPr lvl="0" algn="just"/>
            <a:r>
              <a:rPr lang="en-US" dirty="0"/>
              <a:t>The OS maintains a separate queue for each of the process states and PCBs of all processes in the same execution state are placed in the same queue. </a:t>
            </a:r>
          </a:p>
          <a:p>
            <a:pPr algn="just"/>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21</a:t>
            </a:fld>
            <a:endParaRPr lang="en-US"/>
          </a:p>
        </p:txBody>
      </p:sp>
    </p:spTree>
    <p:extLst>
      <p:ext uri="{BB962C8B-B14F-4D97-AF65-F5344CB8AC3E}">
        <p14:creationId xmlns:p14="http://schemas.microsoft.com/office/powerpoint/2010/main" val="356152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Scheduling Queues?</a:t>
            </a:r>
          </a:p>
        </p:txBody>
      </p:sp>
      <p:sp>
        <p:nvSpPr>
          <p:cNvPr id="3" name="Content Placeholder 2"/>
          <p:cNvSpPr>
            <a:spLocks noGrp="1"/>
          </p:cNvSpPr>
          <p:nvPr>
            <p:ph idx="1"/>
          </p:nvPr>
        </p:nvSpPr>
        <p:spPr>
          <a:xfrm>
            <a:off x="457200" y="1600200"/>
            <a:ext cx="8291264" cy="4709120"/>
          </a:xfrm>
        </p:spPr>
        <p:txBody>
          <a:bodyPr>
            <a:normAutofit lnSpcReduction="10000"/>
          </a:bodyPr>
          <a:lstStyle/>
          <a:p>
            <a:r>
              <a:rPr lang="en-IN" dirty="0">
                <a:solidFill>
                  <a:srgbClr val="FF0000"/>
                </a:solidFill>
              </a:rPr>
              <a:t>Once the process is assigned to the CPU and is executing, one of the following several events can occur:</a:t>
            </a:r>
          </a:p>
          <a:p>
            <a:pPr lvl="1"/>
            <a:r>
              <a:rPr lang="en-IN" dirty="0"/>
              <a:t>The process could issue an I/O request, and then be placed in the I/O queue.</a:t>
            </a:r>
          </a:p>
          <a:p>
            <a:pPr lvl="1"/>
            <a:r>
              <a:rPr lang="en-IN" dirty="0"/>
              <a:t>The process could create a new sub-process and wait for its termination.</a:t>
            </a:r>
          </a:p>
          <a:p>
            <a:pPr lvl="1"/>
            <a:r>
              <a:rPr lang="en-IN" dirty="0"/>
              <a:t>The process could be removed forcibly from the CPU, as a result of an interrupt, and be put back in the ready queue.</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22</a:t>
            </a:fld>
            <a:endParaRPr lang="en-US"/>
          </a:p>
        </p:txBody>
      </p:sp>
    </p:spTree>
    <p:extLst>
      <p:ext uri="{BB962C8B-B14F-4D97-AF65-F5344CB8AC3E}">
        <p14:creationId xmlns:p14="http://schemas.microsoft.com/office/powerpoint/2010/main" val="630088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Scheduling Queues?</a:t>
            </a:r>
            <a:endParaRPr lang="en-US" dirty="0"/>
          </a:p>
        </p:txBody>
      </p:sp>
      <p:sp>
        <p:nvSpPr>
          <p:cNvPr id="3" name="Content Placeholder 2"/>
          <p:cNvSpPr>
            <a:spLocks noGrp="1"/>
          </p:cNvSpPr>
          <p:nvPr>
            <p:ph idx="1"/>
          </p:nvPr>
        </p:nvSpPr>
        <p:spPr>
          <a:xfrm>
            <a:off x="457200" y="1268760"/>
            <a:ext cx="8229600" cy="5112568"/>
          </a:xfrm>
        </p:spPr>
        <p:txBody>
          <a:bodyPr>
            <a:normAutofit fontScale="85000" lnSpcReduction="10000"/>
          </a:bodyPr>
          <a:lstStyle/>
          <a:p>
            <a:pPr lvl="0"/>
            <a:r>
              <a:rPr lang="en-US" dirty="0"/>
              <a:t>Process migration between the various queues:</a:t>
            </a:r>
            <a:endParaRPr lang="en-US" sz="2800" dirty="0"/>
          </a:p>
          <a:p>
            <a:pPr lvl="1"/>
            <a:r>
              <a:rPr lang="en-US" dirty="0"/>
              <a:t>Job queue</a:t>
            </a:r>
            <a:endParaRPr lang="en-US" sz="2400" dirty="0"/>
          </a:p>
          <a:p>
            <a:pPr lvl="1"/>
            <a:r>
              <a:rPr lang="en-US" dirty="0"/>
              <a:t>Ready queue</a:t>
            </a:r>
            <a:endParaRPr lang="en-US" sz="2400" dirty="0"/>
          </a:p>
          <a:p>
            <a:pPr lvl="1"/>
            <a:r>
              <a:rPr lang="en-US" dirty="0"/>
              <a:t>Device queues</a:t>
            </a:r>
          </a:p>
          <a:p>
            <a:pPr lvl="0"/>
            <a:r>
              <a:rPr lang="en-US" b="1" dirty="0">
                <a:solidFill>
                  <a:srgbClr val="FF0000"/>
                </a:solidFill>
              </a:rPr>
              <a:t>JOB QUEUE</a:t>
            </a:r>
            <a:r>
              <a:rPr lang="en-US" dirty="0">
                <a:solidFill>
                  <a:srgbClr val="FF0000"/>
                </a:solidFill>
              </a:rPr>
              <a:t> </a:t>
            </a:r>
            <a:r>
              <a:rPr lang="en-US" b="1" dirty="0">
                <a:solidFill>
                  <a:srgbClr val="FF0000"/>
                </a:solidFill>
              </a:rPr>
              <a:t>−</a:t>
            </a:r>
            <a:r>
              <a:rPr lang="en-US" dirty="0">
                <a:solidFill>
                  <a:srgbClr val="FF0000"/>
                </a:solidFill>
              </a:rPr>
              <a:t> </a:t>
            </a:r>
            <a:r>
              <a:rPr lang="en-US" dirty="0"/>
              <a:t>This queue keeps all the processes in the system.</a:t>
            </a:r>
            <a:endParaRPr lang="en-US" sz="2800" dirty="0"/>
          </a:p>
          <a:p>
            <a:pPr lvl="0"/>
            <a:r>
              <a:rPr lang="en-US" b="1" dirty="0">
                <a:solidFill>
                  <a:srgbClr val="FF0000"/>
                </a:solidFill>
              </a:rPr>
              <a:t>READY QUEUE − </a:t>
            </a:r>
            <a:r>
              <a:rPr lang="en-US" dirty="0"/>
              <a:t>This queue keeps a set of all processes residing in main memory, ready and waiting to execute. A new process is always put in this queue.</a:t>
            </a:r>
            <a:endParaRPr lang="en-US" sz="2800" dirty="0"/>
          </a:p>
          <a:p>
            <a:pPr lvl="0"/>
            <a:r>
              <a:rPr lang="en-US" b="1" dirty="0">
                <a:solidFill>
                  <a:srgbClr val="FF0000"/>
                </a:solidFill>
              </a:rPr>
              <a:t>DEVICE QUEUES −</a:t>
            </a:r>
            <a:r>
              <a:rPr lang="en-US" dirty="0"/>
              <a:t> The processes which are blocked due to unavailability of an I/O device constitute this queue.</a:t>
            </a:r>
            <a:endParaRPr lang="en-US" sz="2800" dirty="0"/>
          </a:p>
          <a:p>
            <a:pPr marL="457200" lvl="1" indent="0">
              <a:buNone/>
            </a:pPr>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23</a:t>
            </a:fld>
            <a:endParaRPr lang="en-US"/>
          </a:p>
        </p:txBody>
      </p:sp>
    </p:spTree>
    <p:extLst>
      <p:ext uri="{BB962C8B-B14F-4D97-AF65-F5344CB8AC3E}">
        <p14:creationId xmlns:p14="http://schemas.microsoft.com/office/powerpoint/2010/main" val="67419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US" b="1" dirty="0"/>
              <a:t>Scheduling Queues?</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24</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92088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3568" y="5517232"/>
            <a:ext cx="7776864" cy="954107"/>
          </a:xfrm>
          <a:prstGeom prst="rect">
            <a:avLst/>
          </a:prstGeom>
        </p:spPr>
        <p:txBody>
          <a:bodyPr wrap="square">
            <a:spAutoFit/>
          </a:bodyPr>
          <a:lstStyle/>
          <a:p>
            <a:pPr marL="457200" indent="-457200">
              <a:buFont typeface="Arial" pitchFamily="34" charset="0"/>
              <a:buChar char="•"/>
            </a:pPr>
            <a:r>
              <a:rPr lang="en-US" sz="2800" dirty="0"/>
              <a:t>The OS can use different policies to manage each queue </a:t>
            </a:r>
            <a:r>
              <a:rPr lang="en-US" sz="2800" b="1" dirty="0">
                <a:solidFill>
                  <a:srgbClr val="FF0000"/>
                </a:solidFill>
              </a:rPr>
              <a:t>(FIFO, Round Robin, Priority, etc.)</a:t>
            </a:r>
          </a:p>
        </p:txBody>
      </p:sp>
    </p:spTree>
    <p:extLst>
      <p:ext uri="{BB962C8B-B14F-4D97-AF65-F5344CB8AC3E}">
        <p14:creationId xmlns:p14="http://schemas.microsoft.com/office/powerpoint/2010/main" val="1214759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1143000"/>
          </a:xfrm>
        </p:spPr>
        <p:txBody>
          <a:bodyPr/>
          <a:lstStyle/>
          <a:p>
            <a:r>
              <a:rPr lang="en-US" b="1" dirty="0">
                <a:solidFill>
                  <a:srgbClr val="FF0000"/>
                </a:solidFill>
              </a:rPr>
              <a:t>TWO STATE PROCESS MODEL</a:t>
            </a:r>
            <a:endParaRPr lang="en-US" dirty="0">
              <a:solidFill>
                <a:srgbClr val="FF0000"/>
              </a:solidFill>
            </a:endParaRPr>
          </a:p>
        </p:txBody>
      </p:sp>
      <p:sp>
        <p:nvSpPr>
          <p:cNvPr id="3" name="Content Placeholder 2"/>
          <p:cNvSpPr>
            <a:spLocks noGrp="1"/>
          </p:cNvSpPr>
          <p:nvPr>
            <p:ph idx="1"/>
          </p:nvPr>
        </p:nvSpPr>
        <p:spPr>
          <a:xfrm>
            <a:off x="467544" y="1268760"/>
            <a:ext cx="8229600" cy="5112568"/>
          </a:xfrm>
        </p:spPr>
        <p:txBody>
          <a:bodyPr>
            <a:normAutofit/>
          </a:bodyPr>
          <a:lstStyle/>
          <a:p>
            <a:pPr lvl="0"/>
            <a:r>
              <a:rPr lang="en-US" dirty="0"/>
              <a:t>Two-state process model refers to running and non-running states which are described below </a:t>
            </a:r>
            <a:endParaRPr lang="en-US" sz="2800" dirty="0"/>
          </a:p>
          <a:p>
            <a:pPr lvl="0"/>
            <a:r>
              <a:rPr lang="en-US" b="1" dirty="0">
                <a:solidFill>
                  <a:srgbClr val="FF0000"/>
                </a:solidFill>
              </a:rPr>
              <a:t>RUNNING</a:t>
            </a:r>
            <a:endParaRPr lang="en-US" sz="2800" dirty="0">
              <a:solidFill>
                <a:srgbClr val="FF0000"/>
              </a:solidFill>
            </a:endParaRPr>
          </a:p>
          <a:p>
            <a:pPr lvl="1"/>
            <a:r>
              <a:rPr lang="en-US" dirty="0"/>
              <a:t>When a new process is created, it enters into the system as in the running state.</a:t>
            </a:r>
          </a:p>
          <a:p>
            <a:pPr lvl="0"/>
            <a:r>
              <a:rPr lang="en-US" b="1" dirty="0">
                <a:solidFill>
                  <a:srgbClr val="FF0000"/>
                </a:solidFill>
              </a:rPr>
              <a:t>NOT RUNNING</a:t>
            </a:r>
            <a:endParaRPr lang="en-US" sz="2800" dirty="0">
              <a:solidFill>
                <a:srgbClr val="FF0000"/>
              </a:solidFill>
            </a:endParaRPr>
          </a:p>
          <a:p>
            <a:pPr lvl="1"/>
            <a:r>
              <a:rPr lang="en-US" dirty="0"/>
              <a:t>Processes that are not running are kept in queue, waiting for their turn to execute. Each entry in the queue is a pointer to a particular process. Queue is implemented by using linked list.</a:t>
            </a:r>
            <a:endParaRPr lang="en-US" sz="2400" dirty="0"/>
          </a:p>
          <a:p>
            <a:pPr marL="457200" lvl="1" indent="0">
              <a:buNone/>
            </a:pP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25</a:t>
            </a:fld>
            <a:endParaRPr lang="en-US"/>
          </a:p>
        </p:txBody>
      </p:sp>
    </p:spTree>
    <p:extLst>
      <p:ext uri="{BB962C8B-B14F-4D97-AF65-F5344CB8AC3E}">
        <p14:creationId xmlns:p14="http://schemas.microsoft.com/office/powerpoint/2010/main" val="369451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a:t/>
            </a:r>
            <a:br>
              <a:rPr lang="en-US" sz="3600" b="1" dirty="0"/>
            </a:br>
            <a:r>
              <a:rPr lang="en-US" sz="3600" b="1" dirty="0"/>
              <a:t>QUEUING DIAGRAM REPRESENTATION FOR PROCESS SCHEDULING </a:t>
            </a: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26</a:t>
            </a:fld>
            <a:endParaRPr lang="en-US"/>
          </a:p>
        </p:txBody>
      </p:sp>
      <p:pic>
        <p:nvPicPr>
          <p:cNvPr id="6" name="Content Placeholder 5"/>
          <p:cNvPicPr>
            <a:picLocks noGrp="1"/>
          </p:cNvPicPr>
          <p:nvPr>
            <p:ph idx="1"/>
          </p:nvPr>
        </p:nvPicPr>
        <p:blipFill>
          <a:blip r:embed="rId2"/>
          <a:stretch>
            <a:fillRect/>
          </a:stretch>
        </p:blipFill>
        <p:spPr>
          <a:xfrm>
            <a:off x="323528" y="1412776"/>
            <a:ext cx="8568952" cy="4968552"/>
          </a:xfrm>
          <a:prstGeom prst="rect">
            <a:avLst/>
          </a:prstGeom>
        </p:spPr>
      </p:pic>
    </p:spTree>
    <p:extLst>
      <p:ext uri="{BB962C8B-B14F-4D97-AF65-F5344CB8AC3E}">
        <p14:creationId xmlns:p14="http://schemas.microsoft.com/office/powerpoint/2010/main" val="1363580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 SCHEDULING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lvl="0"/>
            <a:r>
              <a:rPr lang="en-US" dirty="0"/>
              <a:t>Each rectangular box represents a queue.</a:t>
            </a:r>
            <a:endParaRPr lang="en-US" sz="2800" dirty="0"/>
          </a:p>
          <a:p>
            <a:pPr lvl="0"/>
            <a:r>
              <a:rPr lang="en-US" dirty="0"/>
              <a:t>Two types of queues are present:</a:t>
            </a:r>
            <a:endParaRPr lang="en-US" sz="2800" dirty="0"/>
          </a:p>
          <a:p>
            <a:pPr lvl="1"/>
            <a:r>
              <a:rPr lang="en-US" dirty="0"/>
              <a:t>the ready queue and</a:t>
            </a:r>
            <a:endParaRPr lang="en-US" sz="2400" dirty="0"/>
          </a:p>
          <a:p>
            <a:pPr lvl="1"/>
            <a:r>
              <a:rPr lang="en-US" dirty="0"/>
              <a:t>a set of device queues</a:t>
            </a:r>
            <a:endParaRPr lang="en-US" sz="2400" dirty="0"/>
          </a:p>
          <a:p>
            <a:pPr lvl="0"/>
            <a:r>
              <a:rPr lang="en-US" dirty="0"/>
              <a:t>The circles represent the resources that serve the queues, and the arrows indicate the flow of processes in the system.</a:t>
            </a:r>
          </a:p>
          <a:p>
            <a:pPr lvl="0"/>
            <a:r>
              <a:rPr lang="en-US" dirty="0"/>
              <a:t>A new process is initially put in the ready queue.</a:t>
            </a:r>
          </a:p>
          <a:p>
            <a:pPr lvl="0"/>
            <a:r>
              <a:rPr lang="en-US"/>
              <a:t>It waits there until it is selected for execution, or is dispatched.</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27</a:t>
            </a:fld>
            <a:endParaRPr lang="en-US"/>
          </a:p>
        </p:txBody>
      </p:sp>
    </p:spTree>
    <p:extLst>
      <p:ext uri="{BB962C8B-B14F-4D97-AF65-F5344CB8AC3E}">
        <p14:creationId xmlns:p14="http://schemas.microsoft.com/office/powerpoint/2010/main" val="3151968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SCHEDULERS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lvl="0"/>
            <a:r>
              <a:rPr lang="en-US" dirty="0"/>
              <a:t>Schedulers are special system software which handles the process scheduling in various ways. </a:t>
            </a:r>
            <a:endParaRPr lang="en-US" sz="2800" dirty="0"/>
          </a:p>
          <a:p>
            <a:pPr lvl="0"/>
            <a:r>
              <a:rPr lang="en-US" dirty="0"/>
              <a:t>Their main task is to select the jobs to be submitted into the system and to decide which process to run. </a:t>
            </a:r>
            <a:endParaRPr lang="en-US" sz="2800" dirty="0"/>
          </a:p>
          <a:p>
            <a:pPr lvl="0"/>
            <a:r>
              <a:rPr lang="en-US" dirty="0"/>
              <a:t>Schedulers are of three types –</a:t>
            </a:r>
            <a:endParaRPr lang="en-US" sz="2800" dirty="0"/>
          </a:p>
          <a:p>
            <a:pPr lvl="1"/>
            <a:r>
              <a:rPr lang="en-US" dirty="0"/>
              <a:t>Long-Term Scheduler</a:t>
            </a:r>
            <a:endParaRPr lang="en-US" sz="2400" dirty="0"/>
          </a:p>
          <a:p>
            <a:pPr lvl="1"/>
            <a:r>
              <a:rPr lang="en-US" dirty="0"/>
              <a:t>Short-Term Scheduler</a:t>
            </a:r>
            <a:endParaRPr lang="en-US" sz="2400" dirty="0"/>
          </a:p>
          <a:p>
            <a:pPr lvl="1"/>
            <a:r>
              <a:rPr lang="en-US" dirty="0"/>
              <a:t>Medium-Term Scheduler</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28</a:t>
            </a:fld>
            <a:endParaRPr lang="en-US"/>
          </a:p>
        </p:txBody>
      </p:sp>
    </p:spTree>
    <p:extLst>
      <p:ext uri="{BB962C8B-B14F-4D97-AF65-F5344CB8AC3E}">
        <p14:creationId xmlns:p14="http://schemas.microsoft.com/office/powerpoint/2010/main" val="4104094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SCHEDULERS</a:t>
            </a: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29</a:t>
            </a:fld>
            <a:endParaRPr lang="en-US"/>
          </a:p>
        </p:txBody>
      </p:sp>
      <p:sp>
        <p:nvSpPr>
          <p:cNvPr id="7" name="Rectangle 3">
            <a:extLst>
              <a:ext uri="{FF2B5EF4-FFF2-40B4-BE49-F238E27FC236}">
                <a16:creationId xmlns:a16="http://schemas.microsoft.com/office/drawing/2014/main" xmlns="" id="{92B27DC9-05A9-4BE7-863A-FE5DBCA82FD7}"/>
              </a:ext>
            </a:extLst>
          </p:cNvPr>
          <p:cNvSpPr txBox="1">
            <a:spLocks noGrp="1" noChangeArrowheads="1"/>
          </p:cNvSpPr>
          <p:nvPr>
            <p:ph idx="1"/>
          </p:nvPr>
        </p:nvSpPr>
        <p:spPr>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1" i="0" u="none" strike="noStrike" kern="1200" cap="none" spc="0" normalizeH="0" baseline="0" noProof="0" dirty="0">
                <a:ln>
                  <a:noFill/>
                </a:ln>
                <a:solidFill>
                  <a:srgbClr val="3366FF"/>
                </a:solidFill>
                <a:effectLst/>
                <a:uLnTx/>
                <a:uFillTx/>
                <a:latin typeface="+mn-lt"/>
                <a:ea typeface="+mn-ea"/>
                <a:cs typeface="+mn-cs"/>
              </a:rPr>
              <a:t>Short-term scheduler  </a:t>
            </a:r>
            <a:r>
              <a:rPr kumimoji="0" lang="en-US" altLang="en-US" sz="1600" b="0" i="0" u="none" strike="noStrike" kern="1200" cap="none" spc="0" normalizeH="0" baseline="0" noProof="0" dirty="0">
                <a:ln>
                  <a:noFill/>
                </a:ln>
                <a:solidFill>
                  <a:schemeClr val="tx1"/>
                </a:solidFill>
                <a:effectLst/>
                <a:uLnTx/>
                <a:uFillTx/>
                <a:latin typeface="+mn-lt"/>
                <a:ea typeface="+mn-ea"/>
                <a:cs typeface="+mn-cs"/>
              </a:rPr>
              <a:t>(or </a:t>
            </a:r>
            <a:r>
              <a:rPr kumimoji="0" lang="en-US" altLang="en-US" sz="1600" b="1" i="0" u="none" strike="noStrike" kern="1200" cap="none" spc="0" normalizeH="0" baseline="0" noProof="0" dirty="0">
                <a:ln>
                  <a:noFill/>
                </a:ln>
                <a:solidFill>
                  <a:srgbClr val="3366FF"/>
                </a:solidFill>
                <a:effectLst/>
                <a:uLnTx/>
                <a:uFillTx/>
                <a:latin typeface="+mn-lt"/>
                <a:ea typeface="+mn-ea"/>
                <a:cs typeface="+mn-cs"/>
              </a:rPr>
              <a:t>CPU scheduler</a:t>
            </a:r>
            <a:r>
              <a:rPr kumimoji="0" lang="en-US" altLang="en-US" sz="1600" b="0" i="0" u="none" strike="noStrike" kern="1200" cap="none" spc="0" normalizeH="0" baseline="0" noProof="0" dirty="0">
                <a:ln>
                  <a:noFill/>
                </a:ln>
                <a:solidFill>
                  <a:schemeClr val="tx1"/>
                </a:solidFill>
                <a:effectLst/>
                <a:uLnTx/>
                <a:uFillTx/>
                <a:latin typeface="+mn-lt"/>
                <a:ea typeface="+mn-ea"/>
                <a:cs typeface="+mn-cs"/>
              </a:rPr>
              <a:t>) – selects which process should be executed next and allocates CPU</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rPr>
              <a:t>Sometimes the only scheduler in a system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rPr>
              <a:t>Short-term scheduler is invoked frequently (milliseconds) </a:t>
            </a: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 (must be fast)</a:t>
            </a:r>
            <a:endParaRPr kumimoji="0" lang="en-US" altLang="en-US" sz="8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1" i="0" u="none" strike="noStrike" kern="1200" cap="none" spc="0" normalizeH="0" baseline="0" noProof="0" dirty="0">
                <a:ln>
                  <a:noFill/>
                </a:ln>
                <a:solidFill>
                  <a:srgbClr val="3366FF"/>
                </a:solidFill>
                <a:effectLst/>
                <a:uLnTx/>
                <a:uFillTx/>
                <a:latin typeface="+mn-lt"/>
                <a:ea typeface="+mn-ea"/>
                <a:cs typeface="+mn-cs"/>
              </a:rPr>
              <a:t>Long-term scheduler  </a:t>
            </a:r>
            <a:r>
              <a:rPr kumimoji="0" lang="en-US" altLang="en-US" sz="1600" b="0" i="0" u="none" strike="noStrike" kern="1200" cap="none" spc="0" normalizeH="0" baseline="0" noProof="0" dirty="0">
                <a:ln>
                  <a:noFill/>
                </a:ln>
                <a:solidFill>
                  <a:schemeClr val="tx1"/>
                </a:solidFill>
                <a:effectLst/>
                <a:uLnTx/>
                <a:uFillTx/>
                <a:latin typeface="+mn-lt"/>
                <a:ea typeface="+mn-ea"/>
                <a:cs typeface="+mn-cs"/>
              </a:rPr>
              <a:t>(or </a:t>
            </a:r>
            <a:r>
              <a:rPr kumimoji="0" lang="en-US" altLang="en-US" sz="1600" b="1" i="0" u="none" strike="noStrike" kern="1200" cap="none" spc="0" normalizeH="0" baseline="0" noProof="0" dirty="0">
                <a:ln>
                  <a:noFill/>
                </a:ln>
                <a:solidFill>
                  <a:srgbClr val="3366FF"/>
                </a:solidFill>
                <a:effectLst/>
                <a:uLnTx/>
                <a:uFillTx/>
                <a:latin typeface="+mn-lt"/>
                <a:ea typeface="+mn-ea"/>
                <a:cs typeface="+mn-cs"/>
              </a:rPr>
              <a:t>job scheduler</a:t>
            </a:r>
            <a:r>
              <a:rPr kumimoji="0" lang="en-US" altLang="en-US" sz="1600" b="0" i="0" u="none" strike="noStrike" kern="1200" cap="none" spc="0" normalizeH="0" baseline="0" noProof="0" dirty="0">
                <a:ln>
                  <a:noFill/>
                </a:ln>
                <a:solidFill>
                  <a:schemeClr val="tx1"/>
                </a:solidFill>
                <a:effectLst/>
                <a:uLnTx/>
                <a:uFillTx/>
                <a:latin typeface="+mn-lt"/>
                <a:ea typeface="+mn-ea"/>
                <a:cs typeface="+mn-cs"/>
              </a:rPr>
              <a:t>) – selects which processes should be brought into the ready queue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Long-term scheduler is invoked  infrequently (seconds, minutes)  (may be slow)</a:t>
            </a:r>
            <a:endParaRPr kumimoji="0" lang="en-US" altLang="en-US" sz="8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The long-term scheduler controls the </a:t>
            </a:r>
            <a:r>
              <a:rPr kumimoji="0" lang="en-US" altLang="en-US" sz="1600" b="1" i="0" u="none" strike="noStrike" kern="1200" cap="none" spc="0" normalizeH="0" baseline="0" noProof="0" dirty="0">
                <a:ln>
                  <a:noFill/>
                </a:ln>
                <a:solidFill>
                  <a:srgbClr val="3366FF"/>
                </a:solidFill>
                <a:effectLst/>
                <a:uLnTx/>
                <a:uFillTx/>
                <a:latin typeface="+mn-lt"/>
                <a:ea typeface="+mn-ea"/>
                <a:cs typeface="+mn-cs"/>
                <a:sym typeface="Symbol" pitchFamily="18" charset="2"/>
              </a:rPr>
              <a:t>degree of multiprogramming</a:t>
            </a:r>
            <a:endParaRPr kumimoji="0" lang="en-US" altLang="en-US" sz="800" b="0" i="1"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Processes can be described as either: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1" i="0" u="none" strike="noStrike" kern="1200" cap="none" spc="0" normalizeH="0" baseline="0" noProof="0" dirty="0">
                <a:ln>
                  <a:noFill/>
                </a:ln>
                <a:solidFill>
                  <a:srgbClr val="3366FF"/>
                </a:solidFill>
                <a:effectLst/>
                <a:uLnTx/>
                <a:uFillTx/>
                <a:latin typeface="+mn-lt"/>
                <a:ea typeface="+mn-ea"/>
                <a:cs typeface="+mn-cs"/>
                <a:sym typeface="Symbol" pitchFamily="18" charset="2"/>
              </a:rPr>
              <a:t>I/O-bound process</a:t>
            </a:r>
            <a:r>
              <a:rPr kumimoji="0" lang="en-US" altLang="en-US" sz="1600" b="0" i="0" u="none" strike="noStrike" kern="1200" cap="none" spc="0" normalizeH="0" baseline="0" noProof="0" dirty="0">
                <a:ln>
                  <a:noFill/>
                </a:ln>
                <a:solidFill>
                  <a:srgbClr val="000000"/>
                </a:solidFill>
                <a:effectLst/>
                <a:uLnTx/>
                <a:uFillTx/>
                <a:latin typeface="+mn-lt"/>
                <a:ea typeface="+mn-ea"/>
                <a:cs typeface="+mn-cs"/>
                <a:sym typeface="Symbol" pitchFamily="18" charset="2"/>
              </a:rPr>
              <a:t> </a:t>
            </a: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 spends more time doing I/O than computations, many short CPU bursts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1" i="0" u="none" strike="noStrike" kern="1200" cap="none" spc="0" normalizeH="0" baseline="0" noProof="0" dirty="0">
                <a:ln>
                  <a:noFill/>
                </a:ln>
                <a:solidFill>
                  <a:srgbClr val="3366FF"/>
                </a:solidFill>
                <a:effectLst/>
                <a:uLnTx/>
                <a:uFillTx/>
                <a:latin typeface="+mn-lt"/>
                <a:ea typeface="+mn-ea"/>
                <a:cs typeface="+mn-cs"/>
                <a:sym typeface="Symbol" pitchFamily="18" charset="2"/>
              </a:rPr>
              <a:t>CPU-bound process </a:t>
            </a: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 spends more time doing computations; few very long CPU bursts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rPr>
              <a:t>Long-term scheduler strives for good </a:t>
            </a:r>
            <a:r>
              <a:rPr kumimoji="0" lang="en-US" altLang="en-US" sz="1600" b="1" i="1" u="none" strike="noStrike" kern="1200" cap="none" spc="0" normalizeH="0" baseline="0" noProof="0" dirty="0">
                <a:ln>
                  <a:noFill/>
                </a:ln>
                <a:solidFill>
                  <a:schemeClr val="tx1"/>
                </a:solidFill>
                <a:effectLst/>
                <a:uLnTx/>
                <a:uFillTx/>
                <a:latin typeface="+mn-lt"/>
                <a:ea typeface="+mn-ea"/>
                <a:cs typeface="+mn-cs"/>
                <a:sym typeface="Symbol" pitchFamily="18" charset="2"/>
              </a:rPr>
              <a:t>process mix</a:t>
            </a:r>
            <a:endParaRPr kumimoji="0" lang="en-US" altLang="en-US" sz="16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307B48E-5347-4272-B1F0-0C266D2F26E4}" type="slidenum">
              <a:rPr lang="en-US" smtClean="0"/>
              <a:pPr/>
              <a:t>3</a:t>
            </a:fld>
            <a:endParaRPr lang="en-US"/>
          </a:p>
        </p:txBody>
      </p:sp>
      <p:sp>
        <p:nvSpPr>
          <p:cNvPr id="6" name="Title 5"/>
          <p:cNvSpPr txBox="1">
            <a:spLocks noGrp="1"/>
          </p:cNvSpPr>
          <p:nvPr>
            <p:ph type="title"/>
          </p:nvPr>
        </p:nvSpPr>
        <p:spPr>
          <a:xfrm>
            <a:off x="457200" y="384473"/>
            <a:ext cx="8229600" cy="923330"/>
          </a:xfrm>
          <a:prstGeom prst="rect">
            <a:avLst/>
          </a:prstGeom>
          <a:noFill/>
        </p:spPr>
        <p:txBody>
          <a:bodyPr wrap="square" rtlCol="0">
            <a:spAutoFit/>
          </a:bodyPr>
          <a:lstStyle/>
          <a:p>
            <a:r>
              <a:rPr lang="en-US" sz="5400" b="1" dirty="0">
                <a:solidFill>
                  <a:srgbClr val="FF0000"/>
                </a:solidFill>
              </a:rPr>
              <a:t>COURSE  OUTCOMES</a:t>
            </a:r>
          </a:p>
        </p:txBody>
      </p:sp>
      <p:graphicFrame>
        <p:nvGraphicFramePr>
          <p:cNvPr id="7" name="Table 6"/>
          <p:cNvGraphicFramePr>
            <a:graphicFrameLocks noGrp="1"/>
          </p:cNvGraphicFramePr>
          <p:nvPr>
            <p:extLst>
              <p:ext uri="{D42A27DB-BD31-4B8C-83A1-F6EECF244321}">
                <p14:modId xmlns:p14="http://schemas.microsoft.com/office/powerpoint/2010/main" val="952194875"/>
              </p:ext>
            </p:extLst>
          </p:nvPr>
        </p:nvGraphicFramePr>
        <p:xfrm>
          <a:off x="899592" y="1412776"/>
          <a:ext cx="7488832" cy="4876463"/>
        </p:xfrm>
        <a:graphic>
          <a:graphicData uri="http://schemas.openxmlformats.org/drawingml/2006/table">
            <a:tbl>
              <a:tblPr firstRow="1" firstCol="1" lastRow="1" lastCol="1" bandRow="1" bandCol="1">
                <a:tableStyleId>{5C22544A-7EE6-4342-B048-85BDC9FD1C3A}</a:tableStyleId>
              </a:tblPr>
              <a:tblGrid>
                <a:gridCol w="1347116">
                  <a:extLst>
                    <a:ext uri="{9D8B030D-6E8A-4147-A177-3AD203B41FA5}">
                      <a16:colId xmlns:a16="http://schemas.microsoft.com/office/drawing/2014/main" xmlns="" val="20000"/>
                    </a:ext>
                  </a:extLst>
                </a:gridCol>
                <a:gridCol w="6141716">
                  <a:extLst>
                    <a:ext uri="{9D8B030D-6E8A-4147-A177-3AD203B41FA5}">
                      <a16:colId xmlns:a16="http://schemas.microsoft.com/office/drawing/2014/main" xmlns="" val="20001"/>
                    </a:ext>
                  </a:extLst>
                </a:gridCol>
              </a:tblGrid>
              <a:tr h="853817">
                <a:tc>
                  <a:txBody>
                    <a:bodyPr/>
                    <a:lstStyle/>
                    <a:p>
                      <a:pPr algn="ctr">
                        <a:lnSpc>
                          <a:spcPct val="107000"/>
                        </a:lnSpc>
                        <a:spcAft>
                          <a:spcPts val="800"/>
                        </a:spcAft>
                      </a:pPr>
                      <a:r>
                        <a:rPr lang="en-IN" sz="2000" dirty="0">
                          <a:solidFill>
                            <a:schemeClr val="tx1"/>
                          </a:solidFill>
                          <a:effectLst/>
                        </a:rPr>
                        <a:t>SCS1301.1</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Comprehend knowledge about Operating system components and  services.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0"/>
                  </a:ext>
                </a:extLst>
              </a:tr>
              <a:tr h="729884">
                <a:tc>
                  <a:txBody>
                    <a:bodyPr/>
                    <a:lstStyle/>
                    <a:p>
                      <a:pPr algn="ctr">
                        <a:lnSpc>
                          <a:spcPct val="107000"/>
                        </a:lnSpc>
                        <a:spcAft>
                          <a:spcPts val="800"/>
                        </a:spcAft>
                      </a:pPr>
                      <a:r>
                        <a:rPr lang="en-IN" sz="2000" dirty="0">
                          <a:solidFill>
                            <a:schemeClr val="tx1"/>
                          </a:solidFill>
                          <a:effectLst/>
                        </a:rPr>
                        <a:t>SCS1301.2</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Apply knowledge of process</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scheduling algorithms for a given context.</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1"/>
                  </a:ext>
                </a:extLst>
              </a:tr>
              <a:tr h="729884">
                <a:tc>
                  <a:txBody>
                    <a:bodyPr/>
                    <a:lstStyle/>
                    <a:p>
                      <a:pPr algn="ctr">
                        <a:lnSpc>
                          <a:spcPct val="107000"/>
                        </a:lnSpc>
                        <a:spcAft>
                          <a:spcPts val="800"/>
                        </a:spcAft>
                      </a:pPr>
                      <a:r>
                        <a:rPr lang="en-IN" sz="2000" dirty="0">
                          <a:solidFill>
                            <a:schemeClr val="tx1"/>
                          </a:solidFill>
                          <a:effectLst/>
                        </a:rPr>
                        <a:t>SCS1301.3</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err="1">
                          <a:solidFill>
                            <a:schemeClr val="tx1"/>
                          </a:solidFill>
                          <a:effectLst/>
                        </a:rPr>
                        <a:t>Analyze</a:t>
                      </a:r>
                      <a:r>
                        <a:rPr lang="en-IN" sz="2000" dirty="0">
                          <a:solidFill>
                            <a:schemeClr val="tx1"/>
                          </a:solidFill>
                          <a:effectLst/>
                        </a:rPr>
                        <a:t> process synchronization and deadlock conditions.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2"/>
                  </a:ext>
                </a:extLst>
              </a:tr>
              <a:tr h="729884">
                <a:tc>
                  <a:txBody>
                    <a:bodyPr/>
                    <a:lstStyle/>
                    <a:p>
                      <a:pPr algn="ctr">
                        <a:lnSpc>
                          <a:spcPct val="107000"/>
                        </a:lnSpc>
                        <a:spcAft>
                          <a:spcPts val="800"/>
                        </a:spcAft>
                      </a:pPr>
                      <a:r>
                        <a:rPr lang="en-IN" sz="2000">
                          <a:solidFill>
                            <a:schemeClr val="tx1"/>
                          </a:solidFill>
                          <a:effectLst/>
                        </a:rPr>
                        <a:t>SCS1301.4</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Construct the process of Mapping logical address to physical address.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3"/>
                  </a:ext>
                </a:extLst>
              </a:tr>
              <a:tr h="729884">
                <a:tc>
                  <a:txBody>
                    <a:bodyPr/>
                    <a:lstStyle/>
                    <a:p>
                      <a:pPr algn="ctr">
                        <a:lnSpc>
                          <a:spcPct val="107000"/>
                        </a:lnSpc>
                        <a:spcAft>
                          <a:spcPts val="800"/>
                        </a:spcAft>
                      </a:pPr>
                      <a:r>
                        <a:rPr lang="en-IN" sz="2000">
                          <a:solidFill>
                            <a:schemeClr val="tx1"/>
                          </a:solidFill>
                          <a:effectLst/>
                        </a:rPr>
                        <a:t>SCS1301.5</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Design appropriate strategies  for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Paging, Segmentation.</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4"/>
                  </a:ext>
                </a:extLst>
              </a:tr>
              <a:tr h="1103110">
                <a:tc>
                  <a:txBody>
                    <a:bodyPr/>
                    <a:lstStyle/>
                    <a:p>
                      <a:pPr algn="ctr">
                        <a:lnSpc>
                          <a:spcPct val="107000"/>
                        </a:lnSpc>
                        <a:spcAft>
                          <a:spcPts val="800"/>
                        </a:spcAft>
                      </a:pPr>
                      <a:r>
                        <a:rPr lang="en-IN" sz="2000" dirty="0">
                          <a:solidFill>
                            <a:schemeClr val="tx1"/>
                          </a:solidFill>
                          <a:effectLst/>
                        </a:rPr>
                        <a:t>SCS1301.6</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Develop real time applications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Based on Linux shell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programming.</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779118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LONG TERM SCHEDULER</a:t>
            </a:r>
            <a:endParaRPr lang="en-US" dirty="0"/>
          </a:p>
        </p:txBody>
      </p:sp>
      <p:sp>
        <p:nvSpPr>
          <p:cNvPr id="3" name="Content Placeholder 2"/>
          <p:cNvSpPr>
            <a:spLocks noGrp="1"/>
          </p:cNvSpPr>
          <p:nvPr>
            <p:ph idx="1"/>
          </p:nvPr>
        </p:nvSpPr>
        <p:spPr>
          <a:xfrm>
            <a:off x="457200" y="1412776"/>
            <a:ext cx="8229600" cy="4713387"/>
          </a:xfrm>
        </p:spPr>
        <p:txBody>
          <a:bodyPr>
            <a:normAutofit/>
          </a:bodyPr>
          <a:lstStyle/>
          <a:p>
            <a:pPr lvl="1">
              <a:buFont typeface="Arial" pitchFamily="34" charset="0"/>
              <a:buChar char="•"/>
            </a:pPr>
            <a:r>
              <a:rPr lang="en-US" dirty="0"/>
              <a:t>It is also called a job scheduler.</a:t>
            </a:r>
            <a:endParaRPr lang="en-US" sz="2400" dirty="0"/>
          </a:p>
          <a:p>
            <a:pPr lvl="1">
              <a:buFont typeface="Arial" pitchFamily="34" charset="0"/>
              <a:buChar char="•"/>
            </a:pPr>
            <a:r>
              <a:rPr lang="en-US" dirty="0"/>
              <a:t>A long-term scheduler determines which programs are admitted to the system for processing.</a:t>
            </a:r>
            <a:endParaRPr lang="en-US" sz="2400" dirty="0"/>
          </a:p>
          <a:p>
            <a:pPr lvl="1">
              <a:buFont typeface="Arial" pitchFamily="34" charset="0"/>
              <a:buChar char="•"/>
            </a:pPr>
            <a:r>
              <a:rPr lang="en-US" dirty="0"/>
              <a:t>It selects processes from the queue and loads them into memory for execution.</a:t>
            </a:r>
            <a:endParaRPr lang="en-US" sz="2400" dirty="0"/>
          </a:p>
          <a:p>
            <a:pPr lvl="1">
              <a:buFont typeface="Arial" pitchFamily="34" charset="0"/>
              <a:buChar char="•"/>
            </a:pPr>
            <a:r>
              <a:rPr lang="en-US" dirty="0"/>
              <a:t>Process loads into the memory for CPU scheduling.</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30</a:t>
            </a:fld>
            <a:endParaRPr lang="en-US"/>
          </a:p>
        </p:txBody>
      </p:sp>
    </p:spTree>
    <p:extLst>
      <p:ext uri="{BB962C8B-B14F-4D97-AF65-F5344CB8AC3E}">
        <p14:creationId xmlns:p14="http://schemas.microsoft.com/office/powerpoint/2010/main" val="440363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 TERM SCHEDULER</a:t>
            </a:r>
            <a:endParaRPr lang="en-US" dirty="0"/>
          </a:p>
        </p:txBody>
      </p:sp>
      <p:sp>
        <p:nvSpPr>
          <p:cNvPr id="3" name="Content Placeholder 2"/>
          <p:cNvSpPr>
            <a:spLocks noGrp="1"/>
          </p:cNvSpPr>
          <p:nvPr>
            <p:ph idx="1"/>
          </p:nvPr>
        </p:nvSpPr>
        <p:spPr>
          <a:xfrm>
            <a:off x="251520" y="1556792"/>
            <a:ext cx="8229600" cy="4525963"/>
          </a:xfrm>
        </p:spPr>
        <p:txBody>
          <a:bodyPr>
            <a:normAutofit fontScale="92500"/>
          </a:bodyPr>
          <a:lstStyle/>
          <a:p>
            <a:pPr lvl="1" algn="just">
              <a:buFont typeface="Arial" pitchFamily="34" charset="0"/>
              <a:buChar char="•"/>
            </a:pPr>
            <a:r>
              <a:rPr lang="en-US" dirty="0"/>
              <a:t>It is also called as CPU scheduler.</a:t>
            </a:r>
            <a:endParaRPr lang="en-US" sz="2400" dirty="0"/>
          </a:p>
          <a:p>
            <a:pPr lvl="1" algn="just">
              <a:buFont typeface="Arial" pitchFamily="34" charset="0"/>
              <a:buChar char="•"/>
            </a:pPr>
            <a:r>
              <a:rPr lang="en-US" dirty="0"/>
              <a:t>Its main objective is to increase system performance in accordance with the chosen set of criteria. </a:t>
            </a:r>
          </a:p>
          <a:p>
            <a:pPr lvl="1" algn="just">
              <a:buFont typeface="Arial" pitchFamily="34" charset="0"/>
              <a:buChar char="•"/>
            </a:pPr>
            <a:r>
              <a:rPr lang="en-US" dirty="0"/>
              <a:t>It is the change of </a:t>
            </a:r>
            <a:r>
              <a:rPr lang="en-US" dirty="0">
                <a:solidFill>
                  <a:srgbClr val="FF0000"/>
                </a:solidFill>
              </a:rPr>
              <a:t>ready state to running state </a:t>
            </a:r>
            <a:r>
              <a:rPr lang="en-US" dirty="0"/>
              <a:t>of the process.</a:t>
            </a:r>
            <a:endParaRPr lang="en-US" sz="2400" dirty="0"/>
          </a:p>
          <a:p>
            <a:pPr lvl="1" algn="just">
              <a:buFont typeface="Arial" pitchFamily="34" charset="0"/>
              <a:buChar char="•"/>
            </a:pPr>
            <a:r>
              <a:rPr lang="en-US" dirty="0"/>
              <a:t>CPU scheduler selects a process among the processes that are ready to execute and allocates CPU to one of them.</a:t>
            </a:r>
            <a:endParaRPr lang="en-US" sz="2400" dirty="0"/>
          </a:p>
          <a:p>
            <a:pPr lvl="1" algn="just">
              <a:buFont typeface="Arial" pitchFamily="34" charset="0"/>
              <a:buChar char="•"/>
            </a:pPr>
            <a:r>
              <a:rPr lang="en-US" dirty="0"/>
              <a:t>Short-term schedulers, also known as dispatchers, make the decision of which process to execute next.</a:t>
            </a:r>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31</a:t>
            </a:fld>
            <a:endParaRPr lang="en-US"/>
          </a:p>
        </p:txBody>
      </p:sp>
    </p:spTree>
    <p:extLst>
      <p:ext uri="{BB962C8B-B14F-4D97-AF65-F5344CB8AC3E}">
        <p14:creationId xmlns:p14="http://schemas.microsoft.com/office/powerpoint/2010/main" val="456058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MEDIUM TERM SCHEDULER</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en-US" dirty="0"/>
              <a:t>Medium-term scheduling is a part of swapping.</a:t>
            </a:r>
            <a:endParaRPr lang="en-US" sz="2400" dirty="0"/>
          </a:p>
          <a:p>
            <a:pPr lvl="1">
              <a:buFont typeface="Arial" pitchFamily="34" charset="0"/>
              <a:buChar char="•"/>
            </a:pPr>
            <a:r>
              <a:rPr lang="en-US" dirty="0"/>
              <a:t>It removes the processes from the memory.</a:t>
            </a:r>
            <a:endParaRPr lang="en-US" sz="2400" dirty="0"/>
          </a:p>
          <a:p>
            <a:pPr lvl="1">
              <a:buFont typeface="Arial" pitchFamily="34" charset="0"/>
              <a:buChar char="•"/>
            </a:pPr>
            <a:r>
              <a:rPr lang="en-US" dirty="0"/>
              <a:t>The medium-term scheduler is in-charge of handling the swapped out-processes.</a:t>
            </a:r>
            <a:endParaRPr lang="en-US" sz="2400" dirty="0"/>
          </a:p>
          <a:p>
            <a:pPr lvl="1">
              <a:buFont typeface="Arial" pitchFamily="34" charset="0"/>
              <a:buChar char="•"/>
            </a:pPr>
            <a:r>
              <a:rPr lang="en-US" dirty="0"/>
              <a:t>A running process may become suspended if it makes an I/O request.</a:t>
            </a:r>
            <a:endParaRPr lang="en-US" sz="2400" dirty="0"/>
          </a:p>
          <a:p>
            <a:pPr lvl="1">
              <a:buFont typeface="Arial" pitchFamily="34" charset="0"/>
              <a:buChar char="•"/>
            </a:pPr>
            <a:r>
              <a:rPr lang="en-US" dirty="0"/>
              <a:t>A suspended process cannot make any progress towards completion.</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32</a:t>
            </a:fld>
            <a:endParaRPr lang="en-US"/>
          </a:p>
        </p:txBody>
      </p:sp>
    </p:spTree>
    <p:extLst>
      <p:ext uri="{BB962C8B-B14F-4D97-AF65-F5344CB8AC3E}">
        <p14:creationId xmlns:p14="http://schemas.microsoft.com/office/powerpoint/2010/main" val="3901868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307B48E-5347-4272-B1F0-0C266D2F26E4}" type="slidenum">
              <a:rPr lang="en-US" smtClean="0"/>
              <a:pPr/>
              <a:t>33</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928992"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828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en-US" b="1" dirty="0">
                <a:solidFill>
                  <a:srgbClr val="FF0000"/>
                </a:solidFill>
                <a:latin typeface="Calibri" pitchFamily="34" charset="0"/>
              </a:rPr>
              <a:t>Medium-term scheduler</a:t>
            </a:r>
            <a:endParaRPr lang="en-IN" dirty="0">
              <a:solidFill>
                <a:srgbClr val="FF0000"/>
              </a:solidFill>
              <a:latin typeface="Calibri" pitchFamily="34" charset="0"/>
            </a:endParaRPr>
          </a:p>
        </p:txBody>
      </p:sp>
      <p:sp>
        <p:nvSpPr>
          <p:cNvPr id="3" name="Content Placeholder 2"/>
          <p:cNvSpPr>
            <a:spLocks noGrp="1"/>
          </p:cNvSpPr>
          <p:nvPr>
            <p:ph idx="1"/>
          </p:nvPr>
        </p:nvSpPr>
        <p:spPr>
          <a:xfrm>
            <a:off x="457200" y="1600201"/>
            <a:ext cx="8043890" cy="1614486"/>
          </a:xfrm>
        </p:spPr>
        <p:txBody>
          <a:bodyPr>
            <a:normAutofit fontScale="77500" lnSpcReduction="20000"/>
          </a:bodyPr>
          <a:lstStyle/>
          <a:p>
            <a:pPr marL="488950" indent="-488950">
              <a:spcBef>
                <a:spcPct val="35000"/>
              </a:spcBef>
              <a:buClr>
                <a:srgbClr val="993300"/>
              </a:buClr>
              <a:buSzPct val="90000"/>
              <a:buFont typeface="Monotype Sorts" pitchFamily="-84" charset="2"/>
              <a:buChar char="n"/>
            </a:pPr>
            <a:r>
              <a:rPr kumimoji="1" lang="en-US" altLang="en-US" b="1" dirty="0">
                <a:solidFill>
                  <a:srgbClr val="3366FF"/>
                </a:solidFill>
                <a:latin typeface="Helvetica" pitchFamily="-84" charset="0"/>
              </a:rPr>
              <a:t>Medium-term scheduler  </a:t>
            </a:r>
            <a:r>
              <a:rPr kumimoji="1" lang="en-US" altLang="en-US" dirty="0">
                <a:latin typeface="Helvetica" pitchFamily="-84" charset="0"/>
              </a:rPr>
              <a:t>can be added if degree of multiple programming needs to decrease</a:t>
            </a:r>
          </a:p>
          <a:p>
            <a:pPr marL="1060450" lvl="1" indent="-407988">
              <a:spcBef>
                <a:spcPct val="35000"/>
              </a:spcBef>
              <a:buClr>
                <a:srgbClr val="CC6600"/>
              </a:buClr>
              <a:buSzPct val="80000"/>
              <a:buFont typeface="Monotype Sorts" pitchFamily="-84" charset="2"/>
              <a:buChar char="l"/>
            </a:pPr>
            <a:r>
              <a:rPr kumimoji="1" lang="en-US" altLang="en-US" dirty="0">
                <a:latin typeface="Helvetica" pitchFamily="-84" charset="0"/>
              </a:rPr>
              <a:t>Remove process from memory, store on disk, bring back in from disk to continue execution: </a:t>
            </a:r>
            <a:r>
              <a:rPr kumimoji="1" lang="en-US" altLang="en-US" b="1" dirty="0">
                <a:solidFill>
                  <a:srgbClr val="3366FF"/>
                </a:solidFill>
                <a:latin typeface="Helvetica" pitchFamily="-84" charset="0"/>
              </a:rPr>
              <a:t>swapping</a:t>
            </a:r>
          </a:p>
          <a:p>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34</a:t>
            </a:fld>
            <a:endParaRPr lang="en-US"/>
          </a:p>
        </p:txBody>
      </p:sp>
      <p:pic>
        <p:nvPicPr>
          <p:cNvPr id="5" name="Picture 11"/>
          <p:cNvPicPr>
            <a:picLocks noChangeAspect="1" noChangeArrowheads="1"/>
          </p:cNvPicPr>
          <p:nvPr/>
        </p:nvPicPr>
        <p:blipFill>
          <a:blip r:embed="rId2"/>
          <a:srcRect/>
          <a:stretch>
            <a:fillRect/>
          </a:stretch>
        </p:blipFill>
        <p:spPr bwMode="auto">
          <a:xfrm>
            <a:off x="857224" y="3357562"/>
            <a:ext cx="7327900" cy="266541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307B48E-5347-4272-B1F0-0C266D2F26E4}" type="slidenum">
              <a:rPr lang="en-US" smtClean="0"/>
              <a:pPr/>
              <a:t>35</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78497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974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CONTEXT SWITCH</a:t>
            </a:r>
            <a:endParaRPr lang="en-US" dirty="0">
              <a:solidFill>
                <a:srgbClr val="FF0000"/>
              </a:solidFill>
            </a:endParaRPr>
          </a:p>
        </p:txBody>
      </p:sp>
      <p:sp>
        <p:nvSpPr>
          <p:cNvPr id="3" name="Content Placeholder 2"/>
          <p:cNvSpPr>
            <a:spLocks noGrp="1"/>
          </p:cNvSpPr>
          <p:nvPr>
            <p:ph idx="1"/>
          </p:nvPr>
        </p:nvSpPr>
        <p:spPr>
          <a:xfrm>
            <a:off x="457200" y="1600200"/>
            <a:ext cx="8229600" cy="4709120"/>
          </a:xfrm>
        </p:spPr>
        <p:txBody>
          <a:bodyPr>
            <a:normAutofit fontScale="85000" lnSpcReduction="10000"/>
          </a:bodyPr>
          <a:lstStyle/>
          <a:p>
            <a:pPr algn="just"/>
            <a:r>
              <a:rPr lang="en-IN" dirty="0"/>
              <a:t>Switching the CPU to another process requires </a:t>
            </a:r>
            <a:r>
              <a:rPr lang="en-IN" b="1" dirty="0"/>
              <a:t>saving</a:t>
            </a:r>
            <a:r>
              <a:rPr lang="en-IN" dirty="0"/>
              <a:t> the state of the old process and </a:t>
            </a:r>
            <a:r>
              <a:rPr lang="en-IN" b="1" dirty="0"/>
              <a:t>loading</a:t>
            </a:r>
            <a:r>
              <a:rPr lang="en-IN" dirty="0"/>
              <a:t> the saved state for the new process. This task is known as a </a:t>
            </a:r>
            <a:r>
              <a:rPr lang="en-IN" b="1" dirty="0"/>
              <a:t>Context Switch</a:t>
            </a:r>
            <a:r>
              <a:rPr lang="en-IN" dirty="0"/>
              <a:t>.</a:t>
            </a:r>
          </a:p>
          <a:p>
            <a:pPr algn="just"/>
            <a:r>
              <a:rPr lang="en-IN" dirty="0"/>
              <a:t>The </a:t>
            </a:r>
            <a:r>
              <a:rPr lang="en-IN" b="1" dirty="0"/>
              <a:t>context</a:t>
            </a:r>
            <a:r>
              <a:rPr lang="en-IN" dirty="0"/>
              <a:t> of a process is represented in the </a:t>
            </a:r>
            <a:r>
              <a:rPr lang="en-IN" b="1" dirty="0"/>
              <a:t>Process Control Block(PCB)</a:t>
            </a:r>
            <a:r>
              <a:rPr lang="en-IN" dirty="0"/>
              <a:t> of a process; it includes the value of the CPU registers, the process state and memory-management information. </a:t>
            </a:r>
          </a:p>
          <a:p>
            <a:pPr algn="just"/>
            <a:r>
              <a:rPr lang="en-IN" dirty="0"/>
              <a:t>Context switch time is </a:t>
            </a:r>
            <a:r>
              <a:rPr lang="en-IN" b="1" dirty="0"/>
              <a:t>pure overhead</a:t>
            </a:r>
            <a:r>
              <a:rPr lang="en-IN" dirty="0"/>
              <a:t>, because the </a:t>
            </a:r>
            <a:r>
              <a:rPr lang="en-IN" b="1" dirty="0"/>
              <a:t>system does no useful work while switching</a:t>
            </a:r>
            <a:r>
              <a:rPr lang="en-IN" dirty="0"/>
              <a:t>. Its speed varies from machine to machine, depending on the memory speed.</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36</a:t>
            </a:fld>
            <a:endParaRPr lang="en-US"/>
          </a:p>
        </p:txBody>
      </p:sp>
    </p:spTree>
    <p:extLst>
      <p:ext uri="{BB962C8B-B14F-4D97-AF65-F5344CB8AC3E}">
        <p14:creationId xmlns:p14="http://schemas.microsoft.com/office/powerpoint/2010/main" val="400308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229600" cy="1143000"/>
          </a:xfrm>
        </p:spPr>
        <p:txBody>
          <a:bodyPr>
            <a:normAutofit fontScale="90000"/>
          </a:bodyPr>
          <a:lstStyle/>
          <a:p>
            <a:r>
              <a:rPr lang="en-US" altLang="en-US" dirty="0"/>
              <a:t>CPU Switch From Process to Process</a:t>
            </a:r>
            <a:endParaRPr lang="en-IN" dirty="0"/>
          </a:p>
        </p:txBody>
      </p:sp>
      <p:sp>
        <p:nvSpPr>
          <p:cNvPr id="3" name="Content Placeholder 2"/>
          <p:cNvSpPr>
            <a:spLocks noGrp="1"/>
          </p:cNvSpPr>
          <p:nvPr>
            <p:ph idx="1"/>
          </p:nvPr>
        </p:nvSpPr>
        <p:spPr/>
        <p:txBody>
          <a:bodyPr/>
          <a:lstStyle/>
          <a:p>
            <a:pPr>
              <a:buNone/>
            </a:pP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37</a:t>
            </a:fld>
            <a:endParaRPr lang="en-US"/>
          </a:p>
        </p:txBody>
      </p:sp>
      <p:pic>
        <p:nvPicPr>
          <p:cNvPr id="5" name="Picture 9"/>
          <p:cNvPicPr>
            <a:picLocks noChangeAspect="1" noChangeArrowheads="1"/>
          </p:cNvPicPr>
          <p:nvPr/>
        </p:nvPicPr>
        <p:blipFill>
          <a:blip r:embed="rId2"/>
          <a:srcRect/>
          <a:stretch>
            <a:fillRect/>
          </a:stretch>
        </p:blipFill>
        <p:spPr bwMode="auto">
          <a:xfrm>
            <a:off x="1428728" y="1571612"/>
            <a:ext cx="6969125" cy="46799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OPERATIONS ON PROCESSES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a:t>The processes in the system can execute concurrently, and they must be created and deleted dynamically</a:t>
            </a:r>
          </a:p>
          <a:p>
            <a:pPr algn="just"/>
            <a:r>
              <a:rPr lang="en-IN" dirty="0"/>
              <a:t>The two major operation </a:t>
            </a:r>
            <a:r>
              <a:rPr lang="en-IN" b="1" dirty="0"/>
              <a:t>Process Creation</a:t>
            </a:r>
            <a:r>
              <a:rPr lang="en-IN" dirty="0"/>
              <a:t> and </a:t>
            </a:r>
            <a:r>
              <a:rPr lang="en-IN" b="1" dirty="0"/>
              <a:t>Process Termination</a:t>
            </a:r>
            <a:r>
              <a:rPr lang="en-IN" dirty="0"/>
              <a:t>.</a:t>
            </a:r>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38</a:t>
            </a:fld>
            <a:endParaRPr lang="en-US"/>
          </a:p>
        </p:txBody>
      </p:sp>
    </p:spTree>
    <p:extLst>
      <p:ext uri="{BB962C8B-B14F-4D97-AF65-F5344CB8AC3E}">
        <p14:creationId xmlns:p14="http://schemas.microsoft.com/office/powerpoint/2010/main" val="1602135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CREATION</a:t>
            </a:r>
            <a:endParaRPr lang="en-US" dirty="0"/>
          </a:p>
        </p:txBody>
      </p:sp>
      <p:sp>
        <p:nvSpPr>
          <p:cNvPr id="3" name="Content Placeholder 2"/>
          <p:cNvSpPr>
            <a:spLocks noGrp="1"/>
          </p:cNvSpPr>
          <p:nvPr>
            <p:ph idx="1"/>
          </p:nvPr>
        </p:nvSpPr>
        <p:spPr>
          <a:xfrm>
            <a:off x="457200" y="1268760"/>
            <a:ext cx="8435280" cy="5040560"/>
          </a:xfrm>
        </p:spPr>
        <p:txBody>
          <a:bodyPr>
            <a:normAutofit fontScale="77500" lnSpcReduction="20000"/>
          </a:bodyPr>
          <a:lstStyle/>
          <a:p>
            <a:pPr algn="just"/>
            <a:r>
              <a:rPr lang="en-IN" dirty="0"/>
              <a:t>Through appropriate system calls, such as fork or spawn, processes may create other processes. </a:t>
            </a:r>
          </a:p>
          <a:p>
            <a:pPr algn="just"/>
            <a:r>
              <a:rPr lang="en-IN" dirty="0"/>
              <a:t>The process which creates other process, is termed the </a:t>
            </a:r>
            <a:r>
              <a:rPr lang="en-IN" b="1" dirty="0"/>
              <a:t>parent</a:t>
            </a:r>
            <a:r>
              <a:rPr lang="en-IN" dirty="0"/>
              <a:t> of the other process, while the created sub-process is termed its </a:t>
            </a:r>
            <a:r>
              <a:rPr lang="en-IN" b="1" dirty="0"/>
              <a:t>child</a:t>
            </a:r>
            <a:r>
              <a:rPr lang="en-IN" dirty="0"/>
              <a:t>.</a:t>
            </a:r>
          </a:p>
          <a:p>
            <a:pPr algn="just"/>
            <a:r>
              <a:rPr lang="en-IN" dirty="0"/>
              <a:t>Parent process creates children processes, which, in turn create other processes, forming a tree of processes.</a:t>
            </a:r>
          </a:p>
          <a:p>
            <a:pPr lvl="0" algn="just"/>
            <a:r>
              <a:rPr lang="en-US" b="1" dirty="0"/>
              <a:t>Resource sharing</a:t>
            </a:r>
            <a:endParaRPr lang="en-US" sz="2800" b="1" dirty="0"/>
          </a:p>
          <a:p>
            <a:pPr lvl="1" algn="just"/>
            <a:r>
              <a:rPr lang="en-US" dirty="0"/>
              <a:t>Parent and children share all resources.</a:t>
            </a:r>
            <a:endParaRPr lang="en-US" sz="2400" dirty="0"/>
          </a:p>
          <a:p>
            <a:pPr lvl="1" algn="just"/>
            <a:r>
              <a:rPr lang="en-US" dirty="0"/>
              <a:t>Children share subset of parent’s resources.</a:t>
            </a:r>
            <a:endParaRPr lang="en-US" sz="2400" dirty="0"/>
          </a:p>
          <a:p>
            <a:pPr lvl="1" algn="just"/>
            <a:r>
              <a:rPr lang="en-US" dirty="0"/>
              <a:t>Parent and child share no resources.</a:t>
            </a:r>
            <a:endParaRPr lang="en-US" sz="2400" dirty="0"/>
          </a:p>
          <a:p>
            <a:pPr lvl="0" algn="just"/>
            <a:r>
              <a:rPr lang="en-US" b="1" dirty="0"/>
              <a:t>Execution</a:t>
            </a:r>
            <a:endParaRPr lang="en-US" sz="2800" b="1" dirty="0"/>
          </a:p>
          <a:p>
            <a:pPr lvl="1" algn="just"/>
            <a:r>
              <a:rPr lang="en-US" dirty="0"/>
              <a:t>Parent and children execute concurrently.</a:t>
            </a:r>
            <a:endParaRPr lang="en-US" sz="2400" dirty="0"/>
          </a:p>
          <a:p>
            <a:pPr lvl="1" algn="just"/>
            <a:r>
              <a:rPr lang="en-US" dirty="0"/>
              <a:t>Parent waits until children terminate.</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39</a:t>
            </a:fld>
            <a:endParaRPr lang="en-US"/>
          </a:p>
        </p:txBody>
      </p:sp>
    </p:spTree>
    <p:extLst>
      <p:ext uri="{BB962C8B-B14F-4D97-AF65-F5344CB8AC3E}">
        <p14:creationId xmlns:p14="http://schemas.microsoft.com/office/powerpoint/2010/main" val="360175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INTRODUCTION TO PROCESSES</a:t>
            </a:r>
          </a:p>
        </p:txBody>
      </p:sp>
      <p:sp>
        <p:nvSpPr>
          <p:cNvPr id="3" name="Content Placeholder 2"/>
          <p:cNvSpPr>
            <a:spLocks noGrp="1"/>
          </p:cNvSpPr>
          <p:nvPr>
            <p:ph idx="1"/>
          </p:nvPr>
        </p:nvSpPr>
        <p:spPr>
          <a:xfrm>
            <a:off x="467544" y="1412776"/>
            <a:ext cx="8229600" cy="4968552"/>
          </a:xfrm>
        </p:spPr>
        <p:txBody>
          <a:bodyPr>
            <a:normAutofit/>
          </a:bodyPr>
          <a:lstStyle/>
          <a:p>
            <a:pPr algn="just"/>
            <a:r>
              <a:rPr lang="en-US" sz="2800" dirty="0"/>
              <a:t>Early computer systems allowed only one program to be executed at a time.</a:t>
            </a:r>
            <a:endParaRPr lang="en-US" sz="2600" b="1" dirty="0"/>
          </a:p>
          <a:p>
            <a:pPr lvl="0" algn="just"/>
            <a:r>
              <a:rPr lang="en-US" sz="2600" b="1" dirty="0">
                <a:solidFill>
                  <a:srgbClr val="FF0000"/>
                </a:solidFill>
              </a:rPr>
              <a:t>Definition :</a:t>
            </a:r>
            <a:r>
              <a:rPr lang="en-US" sz="2600" dirty="0">
                <a:solidFill>
                  <a:srgbClr val="FF0000"/>
                </a:solidFill>
              </a:rPr>
              <a:t> A process is defined as an entity which represents the basic unit of work to be implemented in the system.</a:t>
            </a:r>
          </a:p>
          <a:p>
            <a:pPr lvl="0" algn="just"/>
            <a:r>
              <a:rPr lang="en-US" sz="2600" dirty="0">
                <a:solidFill>
                  <a:srgbClr val="FF0000"/>
                </a:solidFill>
              </a:rPr>
              <a:t>A process is basically a program in execution. </a:t>
            </a:r>
            <a:r>
              <a:rPr lang="en-US" sz="2600" dirty="0"/>
              <a:t>The execution of a process must progress in a sequential fashion.</a:t>
            </a:r>
          </a:p>
          <a:p>
            <a:pPr lvl="0" algn="just"/>
            <a:r>
              <a:rPr lang="en-US" sz="2600" dirty="0"/>
              <a:t>A process will need certain resources—such as CPU time, memory, files, and I/O devices —to accomplish its task.</a:t>
            </a:r>
          </a:p>
          <a:p>
            <a:pPr lvl="0" algn="just"/>
            <a:r>
              <a:rPr lang="en-US" sz="2600" dirty="0"/>
              <a:t>A process is the unit of work in most systems.</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a:t>
            </a:fld>
            <a:endParaRPr lang="en-US"/>
          </a:p>
        </p:txBody>
      </p:sp>
    </p:spTree>
    <p:extLst>
      <p:ext uri="{BB962C8B-B14F-4D97-AF65-F5344CB8AC3E}">
        <p14:creationId xmlns:p14="http://schemas.microsoft.com/office/powerpoint/2010/main" val="1618655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CREATION</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40</a:t>
            </a:fld>
            <a:endParaRPr lang="en-US"/>
          </a:p>
        </p:txBody>
      </p:sp>
      <p:pic>
        <p:nvPicPr>
          <p:cNvPr id="6" name="Content Placeholder 5"/>
          <p:cNvPicPr>
            <a:picLocks noGrp="1"/>
          </p:cNvPicPr>
          <p:nvPr>
            <p:ph idx="1"/>
          </p:nvPr>
        </p:nvPicPr>
        <p:blipFill>
          <a:blip r:embed="rId2"/>
          <a:stretch>
            <a:fillRect/>
          </a:stretch>
        </p:blipFill>
        <p:spPr>
          <a:xfrm>
            <a:off x="467544" y="2143116"/>
            <a:ext cx="8280920" cy="4022188"/>
          </a:xfrm>
          <a:prstGeom prst="rect">
            <a:avLst/>
          </a:prstGeom>
        </p:spPr>
      </p:pic>
      <p:sp>
        <p:nvSpPr>
          <p:cNvPr id="7" name="TextBox 6"/>
          <p:cNvSpPr txBox="1"/>
          <p:nvPr/>
        </p:nvSpPr>
        <p:spPr>
          <a:xfrm>
            <a:off x="785786" y="1285860"/>
            <a:ext cx="7572428" cy="923330"/>
          </a:xfrm>
          <a:prstGeom prst="rect">
            <a:avLst/>
          </a:prstGeom>
          <a:noFill/>
        </p:spPr>
        <p:txBody>
          <a:bodyPr wrap="square" rtlCol="0">
            <a:spAutoFit/>
          </a:bodyPr>
          <a:lstStyle/>
          <a:p>
            <a:pPr lvl="1"/>
            <a:r>
              <a:rPr lang="en-US" altLang="en-US" b="1" dirty="0">
                <a:solidFill>
                  <a:srgbClr val="000000"/>
                </a:solidFill>
                <a:latin typeface="Courier New" pitchFamily="49" charset="0"/>
                <a:cs typeface="Courier New" pitchFamily="49" charset="0"/>
              </a:rPr>
              <a:t>fork()</a:t>
            </a:r>
            <a:r>
              <a:rPr lang="en-US" altLang="en-US" dirty="0">
                <a:solidFill>
                  <a:srgbClr val="000000"/>
                </a:solidFill>
              </a:rPr>
              <a:t> </a:t>
            </a:r>
            <a:r>
              <a:rPr lang="en-US" altLang="en-US" dirty="0"/>
              <a:t>system call creates new process</a:t>
            </a:r>
          </a:p>
          <a:p>
            <a:pPr lvl="1"/>
            <a:r>
              <a:rPr lang="en-US" altLang="en-US" b="1" dirty="0">
                <a:solidFill>
                  <a:srgbClr val="000000"/>
                </a:solidFill>
                <a:latin typeface="Courier New" pitchFamily="49" charset="0"/>
                <a:cs typeface="Courier New" pitchFamily="49" charset="0"/>
              </a:rPr>
              <a:t>exec()</a:t>
            </a:r>
            <a:r>
              <a:rPr lang="en-US" altLang="en-US" dirty="0"/>
              <a:t> system call used after a </a:t>
            </a:r>
            <a:r>
              <a:rPr lang="en-US" altLang="en-US" b="1" dirty="0">
                <a:solidFill>
                  <a:srgbClr val="000000"/>
                </a:solidFill>
                <a:latin typeface="Courier New" pitchFamily="49" charset="0"/>
                <a:cs typeface="Courier New" pitchFamily="49" charset="0"/>
              </a:rPr>
              <a:t>fork()</a:t>
            </a:r>
            <a:r>
              <a:rPr lang="en-US" altLang="en-US" dirty="0"/>
              <a:t> to replace the process</a:t>
            </a:r>
            <a:r>
              <a:rPr lang="ja-JP" altLang="en-US"/>
              <a:t>’</a:t>
            </a:r>
            <a:r>
              <a:rPr lang="en-US" altLang="ja-JP" dirty="0"/>
              <a:t> memory space with a new program</a:t>
            </a:r>
            <a:endParaRPr lang="en-US" altLang="en-US" dirty="0"/>
          </a:p>
        </p:txBody>
      </p:sp>
    </p:spTree>
    <p:extLst>
      <p:ext uri="{BB962C8B-B14F-4D97-AF65-F5344CB8AC3E}">
        <p14:creationId xmlns:p14="http://schemas.microsoft.com/office/powerpoint/2010/main" val="70458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CREATION</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41</a:t>
            </a:fld>
            <a:endParaRPr lang="en-US"/>
          </a:p>
        </p:txBody>
      </p:sp>
      <p:pic>
        <p:nvPicPr>
          <p:cNvPr id="6" name="Picture 5"/>
          <p:cNvPicPr/>
          <p:nvPr/>
        </p:nvPicPr>
        <p:blipFill>
          <a:blip r:embed="rId2"/>
          <a:stretch>
            <a:fillRect/>
          </a:stretch>
        </p:blipFill>
        <p:spPr>
          <a:xfrm>
            <a:off x="323528" y="1340768"/>
            <a:ext cx="8568952" cy="5040560"/>
          </a:xfrm>
          <a:prstGeom prst="rect">
            <a:avLst/>
          </a:prstGeom>
        </p:spPr>
      </p:pic>
    </p:spTree>
    <p:extLst>
      <p:ext uri="{BB962C8B-B14F-4D97-AF65-F5344CB8AC3E}">
        <p14:creationId xmlns:p14="http://schemas.microsoft.com/office/powerpoint/2010/main" val="3456603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PROCESS TERMINATION</a:t>
            </a:r>
          </a:p>
        </p:txBody>
      </p:sp>
      <p:sp>
        <p:nvSpPr>
          <p:cNvPr id="3" name="Content Placeholder 2"/>
          <p:cNvSpPr>
            <a:spLocks noGrp="1"/>
          </p:cNvSpPr>
          <p:nvPr>
            <p:ph idx="1"/>
          </p:nvPr>
        </p:nvSpPr>
        <p:spPr>
          <a:xfrm>
            <a:off x="467544" y="1268760"/>
            <a:ext cx="8229600" cy="5112568"/>
          </a:xfrm>
        </p:spPr>
        <p:txBody>
          <a:bodyPr>
            <a:noAutofit/>
          </a:bodyPr>
          <a:lstStyle/>
          <a:p>
            <a:r>
              <a:rPr lang="en-US" altLang="en-US" sz="2400" dirty="0"/>
              <a:t>Process executes last statement and then asks the operating system to delete it using the </a:t>
            </a:r>
            <a:r>
              <a:rPr lang="en-US" altLang="en-US" sz="2400" b="1" dirty="0">
                <a:solidFill>
                  <a:srgbClr val="FF0000"/>
                </a:solidFill>
                <a:latin typeface="Courier New" pitchFamily="49" charset="0"/>
                <a:cs typeface="Courier New" pitchFamily="49" charset="0"/>
              </a:rPr>
              <a:t>exit()</a:t>
            </a:r>
            <a:r>
              <a:rPr lang="en-US" altLang="en-US" sz="2400" dirty="0">
                <a:solidFill>
                  <a:srgbClr val="FF0000"/>
                </a:solidFill>
                <a:cs typeface="Courier New" pitchFamily="49" charset="0"/>
              </a:rPr>
              <a:t> </a:t>
            </a:r>
            <a:r>
              <a:rPr lang="en-US" altLang="en-US" sz="2400" dirty="0">
                <a:cs typeface="Courier New" pitchFamily="49" charset="0"/>
              </a:rPr>
              <a:t>system call.</a:t>
            </a:r>
            <a:endParaRPr lang="en-US" altLang="en-US" sz="2400" dirty="0"/>
          </a:p>
          <a:p>
            <a:pPr lvl="1"/>
            <a:r>
              <a:rPr lang="en-US" altLang="en-US" sz="2400" dirty="0"/>
              <a:t>Returns  status data from child to parent </a:t>
            </a:r>
            <a:r>
              <a:rPr lang="en-US" altLang="en-US" sz="2400" dirty="0">
                <a:solidFill>
                  <a:srgbClr val="FF0000"/>
                </a:solidFill>
              </a:rPr>
              <a:t>(via </a:t>
            </a:r>
            <a:r>
              <a:rPr lang="en-US" altLang="en-US" sz="2400" b="1" dirty="0">
                <a:solidFill>
                  <a:srgbClr val="FF0000"/>
                </a:solidFill>
                <a:latin typeface="Courier New" pitchFamily="49" charset="0"/>
                <a:cs typeface="Courier New" pitchFamily="49" charset="0"/>
              </a:rPr>
              <a:t>wait()</a:t>
            </a:r>
            <a:r>
              <a:rPr lang="en-US" altLang="en-US" sz="2400" dirty="0">
                <a:solidFill>
                  <a:srgbClr val="FF0000"/>
                </a:solidFill>
              </a:rPr>
              <a:t>)</a:t>
            </a:r>
          </a:p>
          <a:p>
            <a:pPr lvl="1"/>
            <a:r>
              <a:rPr lang="en-US" altLang="en-US" sz="2400" dirty="0"/>
              <a:t>Process</a:t>
            </a:r>
            <a:r>
              <a:rPr lang="ja-JP" altLang="en-US" sz="2400"/>
              <a:t>’</a:t>
            </a:r>
            <a:r>
              <a:rPr lang="en-US" altLang="ja-JP" sz="2400" dirty="0"/>
              <a:t> resources are </a:t>
            </a:r>
            <a:r>
              <a:rPr lang="en-US" altLang="ja-JP" sz="2400" dirty="0" err="1"/>
              <a:t>deallocated</a:t>
            </a:r>
            <a:r>
              <a:rPr lang="en-US" altLang="ja-JP" sz="2400" dirty="0"/>
              <a:t> by operating system</a:t>
            </a:r>
            <a:endParaRPr lang="en-US" altLang="en-US" sz="2400" dirty="0"/>
          </a:p>
          <a:p>
            <a:r>
              <a:rPr lang="en-US" altLang="en-US" sz="2400" dirty="0"/>
              <a:t>Parent may terminate the execution of children processes  using the </a:t>
            </a:r>
            <a:r>
              <a:rPr lang="en-US" altLang="en-US" sz="2400" b="1" dirty="0">
                <a:solidFill>
                  <a:srgbClr val="FF0000"/>
                </a:solidFill>
                <a:latin typeface="Courier New" pitchFamily="49" charset="0"/>
                <a:cs typeface="Courier New" pitchFamily="49" charset="0"/>
              </a:rPr>
              <a:t>abort()</a:t>
            </a:r>
            <a:r>
              <a:rPr lang="en-US" altLang="en-US" sz="2400" dirty="0">
                <a:solidFill>
                  <a:srgbClr val="FF0000"/>
                </a:solidFill>
                <a:cs typeface="Courier New" pitchFamily="49" charset="0"/>
              </a:rPr>
              <a:t> </a:t>
            </a:r>
            <a:r>
              <a:rPr lang="en-US" altLang="en-US" sz="2400" dirty="0">
                <a:cs typeface="Courier New" pitchFamily="49" charset="0"/>
              </a:rPr>
              <a:t>system call.  Some reasons for doing so:</a:t>
            </a:r>
            <a:endParaRPr lang="en-US" altLang="en-US" sz="2400" dirty="0"/>
          </a:p>
          <a:p>
            <a:pPr lvl="1"/>
            <a:r>
              <a:rPr lang="en-US" altLang="en-US" sz="2400" dirty="0"/>
              <a:t>Child has exceeded allocated resources</a:t>
            </a:r>
          </a:p>
          <a:p>
            <a:pPr lvl="1"/>
            <a:r>
              <a:rPr lang="en-US" altLang="en-US" sz="2400" dirty="0"/>
              <a:t>Task assigned to child is no longer required</a:t>
            </a:r>
          </a:p>
          <a:p>
            <a:pPr lvl="1"/>
            <a:r>
              <a:rPr lang="en-US" altLang="en-US" sz="2400" dirty="0"/>
              <a:t>The parent is exiting and the operating systems does not allow  a child to continue if its parent terminates</a:t>
            </a:r>
          </a:p>
          <a:p>
            <a:pPr lvl="1"/>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42</a:t>
            </a:fld>
            <a:endParaRPr lang="en-US"/>
          </a:p>
        </p:txBody>
      </p:sp>
    </p:spTree>
    <p:extLst>
      <p:ext uri="{BB962C8B-B14F-4D97-AF65-F5344CB8AC3E}">
        <p14:creationId xmlns:p14="http://schemas.microsoft.com/office/powerpoint/2010/main" val="554761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Interprocess</a:t>
            </a:r>
            <a:r>
              <a:rPr lang="en-US" altLang="en-US" dirty="0"/>
              <a:t> Communication</a:t>
            </a:r>
            <a:endParaRPr lang="en-IN" dirty="0"/>
          </a:p>
        </p:txBody>
      </p:sp>
      <p:sp>
        <p:nvSpPr>
          <p:cNvPr id="3" name="Content Placeholder 2"/>
          <p:cNvSpPr>
            <a:spLocks noGrp="1"/>
          </p:cNvSpPr>
          <p:nvPr>
            <p:ph idx="1"/>
          </p:nvPr>
        </p:nvSpPr>
        <p:spPr/>
        <p:txBody>
          <a:bodyPr>
            <a:normAutofit/>
          </a:bodyPr>
          <a:lstStyle/>
          <a:p>
            <a:r>
              <a:rPr lang="en-US" altLang="en-US" sz="2000" dirty="0"/>
              <a:t>Processes within a system may be </a:t>
            </a:r>
            <a:r>
              <a:rPr lang="en-US" altLang="en-US" sz="2000" b="1" i="1" dirty="0"/>
              <a:t>independent</a:t>
            </a:r>
            <a:r>
              <a:rPr lang="en-US" altLang="en-US" sz="2000" b="1" dirty="0"/>
              <a:t> </a:t>
            </a:r>
            <a:r>
              <a:rPr lang="en-US" altLang="en-US" sz="2000" dirty="0"/>
              <a:t>or </a:t>
            </a:r>
            <a:r>
              <a:rPr lang="en-US" altLang="en-US" sz="2000" b="1" i="1" dirty="0"/>
              <a:t>cooperating</a:t>
            </a:r>
          </a:p>
          <a:p>
            <a:r>
              <a:rPr lang="en-US" altLang="en-US" sz="2000" dirty="0"/>
              <a:t>Cooperating process can affect or be affected by other processes, including sharing data</a:t>
            </a:r>
          </a:p>
          <a:p>
            <a:r>
              <a:rPr lang="en-US" altLang="en-US" sz="2000" dirty="0"/>
              <a:t>Reasons for cooperating processes:</a:t>
            </a:r>
          </a:p>
          <a:p>
            <a:pPr lvl="1"/>
            <a:r>
              <a:rPr lang="en-US" altLang="en-US" sz="2000" dirty="0"/>
              <a:t>Information sharing</a:t>
            </a:r>
          </a:p>
          <a:p>
            <a:pPr lvl="1"/>
            <a:r>
              <a:rPr lang="en-US" altLang="en-US" sz="2000" dirty="0"/>
              <a:t>Computation speedup</a:t>
            </a:r>
          </a:p>
          <a:p>
            <a:pPr lvl="1"/>
            <a:r>
              <a:rPr lang="en-US" altLang="en-US" sz="2000" dirty="0"/>
              <a:t>Modularity</a:t>
            </a:r>
          </a:p>
          <a:p>
            <a:pPr lvl="1"/>
            <a:r>
              <a:rPr lang="en-US" altLang="en-US" sz="2000" dirty="0"/>
              <a:t>Convenience	</a:t>
            </a:r>
          </a:p>
          <a:p>
            <a:r>
              <a:rPr lang="en-US" altLang="en-US" sz="2000" dirty="0"/>
              <a:t>Cooperating processes need </a:t>
            </a:r>
            <a:r>
              <a:rPr lang="en-US" altLang="en-US" sz="2000" b="1" dirty="0" err="1">
                <a:solidFill>
                  <a:srgbClr val="3366FF"/>
                </a:solidFill>
              </a:rPr>
              <a:t>interprocess</a:t>
            </a:r>
            <a:r>
              <a:rPr lang="en-US" altLang="en-US" sz="2000" b="1" dirty="0">
                <a:solidFill>
                  <a:srgbClr val="3366FF"/>
                </a:solidFill>
              </a:rPr>
              <a:t> communication </a:t>
            </a:r>
            <a:r>
              <a:rPr lang="en-US" altLang="en-US" sz="2000" dirty="0"/>
              <a:t>(</a:t>
            </a:r>
            <a:r>
              <a:rPr lang="en-US" altLang="en-US" sz="2000" b="1" dirty="0">
                <a:solidFill>
                  <a:srgbClr val="3366FF"/>
                </a:solidFill>
              </a:rPr>
              <a:t>IPC</a:t>
            </a:r>
            <a:r>
              <a:rPr lang="en-US" altLang="en-US" sz="2000" dirty="0"/>
              <a:t>)</a:t>
            </a:r>
          </a:p>
          <a:p>
            <a:r>
              <a:rPr lang="en-US" altLang="en-US" sz="2000" dirty="0"/>
              <a:t>Two models of IPC</a:t>
            </a:r>
          </a:p>
          <a:p>
            <a:pPr lvl="1"/>
            <a:r>
              <a:rPr lang="en-US" altLang="en-US" sz="2000" b="1" dirty="0">
                <a:solidFill>
                  <a:srgbClr val="3366FF"/>
                </a:solidFill>
              </a:rPr>
              <a:t>Shared memory</a:t>
            </a:r>
          </a:p>
          <a:p>
            <a:pPr lvl="1"/>
            <a:r>
              <a:rPr lang="en-US" altLang="en-US" sz="2000" b="1" dirty="0">
                <a:solidFill>
                  <a:srgbClr val="3366FF"/>
                </a:solidFill>
              </a:rPr>
              <a:t>Message passing</a:t>
            </a:r>
            <a:endParaRPr lang="en-IN" sz="2000"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Communications Models </a:t>
            </a: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44</a:t>
            </a:fld>
            <a:endParaRPr lang="en-US"/>
          </a:p>
        </p:txBody>
      </p:sp>
      <p:pic>
        <p:nvPicPr>
          <p:cNvPr id="5" name="Picture 1" descr="3_12.pdf"/>
          <p:cNvPicPr>
            <a:picLocks noGrp="1" noChangeAspect="1"/>
          </p:cNvPicPr>
          <p:nvPr>
            <p:ph idx="1"/>
          </p:nvPr>
        </p:nvPicPr>
        <p:blipFill>
          <a:blip r:embed="rId2"/>
          <a:srcRect/>
          <a:stretch>
            <a:fillRect/>
          </a:stretch>
        </p:blipFill>
        <p:spPr bwMode="auto">
          <a:xfrm>
            <a:off x="1214414" y="2571744"/>
            <a:ext cx="6858048" cy="3286148"/>
          </a:xfrm>
          <a:prstGeom prst="rect">
            <a:avLst/>
          </a:prstGeom>
          <a:noFill/>
          <a:ln w="9525">
            <a:noFill/>
            <a:miter lim="800000"/>
            <a:headEnd/>
            <a:tailEnd/>
          </a:ln>
        </p:spPr>
      </p:pic>
      <p:sp>
        <p:nvSpPr>
          <p:cNvPr id="6" name="TextBox 5"/>
          <p:cNvSpPr txBox="1"/>
          <p:nvPr/>
        </p:nvSpPr>
        <p:spPr>
          <a:xfrm>
            <a:off x="1357290" y="1785926"/>
            <a:ext cx="7000924" cy="369332"/>
          </a:xfrm>
          <a:prstGeom prst="rect">
            <a:avLst/>
          </a:prstGeom>
          <a:noFill/>
        </p:spPr>
        <p:txBody>
          <a:bodyPr wrap="square" rtlCol="0">
            <a:spAutoFit/>
          </a:bodyPr>
          <a:lstStyle/>
          <a:p>
            <a:r>
              <a:rPr lang="en-US" altLang="en-US" b="1" dirty="0">
                <a:solidFill>
                  <a:srgbClr val="000000"/>
                </a:solidFill>
                <a:latin typeface="Courier New" pitchFamily="49" charset="0"/>
                <a:cs typeface="Courier New" pitchFamily="49" charset="0"/>
              </a:rPr>
              <a:t>   (</a:t>
            </a:r>
            <a:r>
              <a:rPr lang="en-US" altLang="en-US" dirty="0">
                <a:solidFill>
                  <a:srgbClr val="000000"/>
                </a:solidFill>
                <a:latin typeface="Courier New" pitchFamily="49" charset="0"/>
                <a:cs typeface="Courier New" pitchFamily="49" charset="0"/>
              </a:rPr>
              <a:t>a) Message passing  (b) shared memory</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COOPERATING PROCESSES</a:t>
            </a:r>
            <a:endParaRPr lang="en-US" dirty="0">
              <a:solidFill>
                <a:srgbClr val="FF0000"/>
              </a:solidFill>
            </a:endParaRPr>
          </a:p>
        </p:txBody>
      </p:sp>
      <p:sp>
        <p:nvSpPr>
          <p:cNvPr id="3" name="Content Placeholder 2"/>
          <p:cNvSpPr>
            <a:spLocks noGrp="1"/>
          </p:cNvSpPr>
          <p:nvPr>
            <p:ph idx="1"/>
          </p:nvPr>
        </p:nvSpPr>
        <p:spPr>
          <a:xfrm>
            <a:off x="467544" y="1412776"/>
            <a:ext cx="8229600" cy="5112568"/>
          </a:xfrm>
        </p:spPr>
        <p:txBody>
          <a:bodyPr>
            <a:normAutofit/>
          </a:bodyPr>
          <a:lstStyle/>
          <a:p>
            <a:pPr lvl="0" algn="just"/>
            <a:r>
              <a:rPr lang="en-US" dirty="0"/>
              <a:t>There are several reasons for providing an environment that allows process cooperation:</a:t>
            </a:r>
          </a:p>
          <a:p>
            <a:pPr lvl="1" algn="just"/>
            <a:r>
              <a:rPr lang="en-US" b="1" dirty="0"/>
              <a:t>INFORMATION SHARING</a:t>
            </a:r>
          </a:p>
          <a:p>
            <a:pPr lvl="1" algn="just"/>
            <a:r>
              <a:rPr lang="en-US" b="1" dirty="0"/>
              <a:t>COMPUTATION SPEEDUP</a:t>
            </a:r>
          </a:p>
          <a:p>
            <a:pPr lvl="1" algn="just"/>
            <a:r>
              <a:rPr lang="en-US" b="1" dirty="0"/>
              <a:t>MODULARITY</a:t>
            </a:r>
          </a:p>
          <a:p>
            <a:pPr lvl="1" algn="just"/>
            <a:r>
              <a:rPr lang="en-US" b="1" dirty="0"/>
              <a:t>CONVENIENCE</a:t>
            </a:r>
          </a:p>
          <a:p>
            <a:pPr lvl="1" algn="just"/>
            <a:r>
              <a:rPr lang="en-US" b="1" dirty="0"/>
              <a:t>BUFFER</a:t>
            </a:r>
          </a:p>
          <a:p>
            <a:pPr lvl="1"/>
            <a:endParaRPr lang="en-US"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45</a:t>
            </a:fld>
            <a:endParaRPr lang="en-US"/>
          </a:p>
        </p:txBody>
      </p:sp>
    </p:spTree>
    <p:extLst>
      <p:ext uri="{BB962C8B-B14F-4D97-AF65-F5344CB8AC3E}">
        <p14:creationId xmlns:p14="http://schemas.microsoft.com/office/powerpoint/2010/main" val="2289823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COOPERATING PROCESSES</a:t>
            </a:r>
            <a:endParaRPr lang="en-US" dirty="0"/>
          </a:p>
        </p:txBody>
      </p:sp>
      <p:sp>
        <p:nvSpPr>
          <p:cNvPr id="3" name="Content Placeholder 2"/>
          <p:cNvSpPr>
            <a:spLocks noGrp="1"/>
          </p:cNvSpPr>
          <p:nvPr>
            <p:ph idx="1"/>
          </p:nvPr>
        </p:nvSpPr>
        <p:spPr>
          <a:xfrm>
            <a:off x="457200" y="1268760"/>
            <a:ext cx="8435280" cy="5400600"/>
          </a:xfrm>
        </p:spPr>
        <p:txBody>
          <a:bodyPr>
            <a:normAutofit fontScale="85000" lnSpcReduction="20000"/>
          </a:bodyPr>
          <a:lstStyle/>
          <a:p>
            <a:pPr lvl="0"/>
            <a:r>
              <a:rPr lang="en-US" b="1" dirty="0"/>
              <a:t>INFORMATION SHARING:</a:t>
            </a:r>
            <a:endParaRPr lang="en-US" sz="2800" dirty="0"/>
          </a:p>
          <a:p>
            <a:pPr lvl="1" algn="just"/>
            <a:r>
              <a:rPr lang="en-US" dirty="0"/>
              <a:t>Since several users may be interested in the same piece of information (for instance, a shared file), we must provide an environment to allow concurrent access to such information.</a:t>
            </a:r>
            <a:endParaRPr lang="en-US" sz="2400" dirty="0"/>
          </a:p>
          <a:p>
            <a:pPr lvl="0" algn="just"/>
            <a:r>
              <a:rPr lang="en-US" b="1" dirty="0"/>
              <a:t>COMPUTATION SPEEDUP:</a:t>
            </a:r>
            <a:endParaRPr lang="en-US" sz="2800" dirty="0"/>
          </a:p>
          <a:p>
            <a:pPr lvl="1" algn="just"/>
            <a:r>
              <a:rPr lang="en-US" dirty="0"/>
              <a:t>If we want a particular task to run faster, we must break it into subtasks, each of which will be executing in parallel with the others.</a:t>
            </a:r>
            <a:endParaRPr lang="en-US" sz="2400" dirty="0"/>
          </a:p>
          <a:p>
            <a:pPr lvl="0" algn="just"/>
            <a:r>
              <a:rPr lang="en-US" b="1" dirty="0"/>
              <a:t>MODULARITY:</a:t>
            </a:r>
            <a:endParaRPr lang="en-US" dirty="0"/>
          </a:p>
          <a:p>
            <a:pPr lvl="1" algn="just"/>
            <a:r>
              <a:rPr lang="en-US" dirty="0"/>
              <a:t>We may want to construct the system in a modular fashion, dividing the system functions into separate processes or threads</a:t>
            </a:r>
          </a:p>
          <a:p>
            <a:pPr lvl="0" algn="just"/>
            <a:r>
              <a:rPr lang="en-US" b="1" dirty="0"/>
              <a:t>CONVENIENCE</a:t>
            </a:r>
          </a:p>
          <a:p>
            <a:pPr lvl="1" algn="just"/>
            <a:r>
              <a:rPr lang="en-US" dirty="0"/>
              <a:t>Even an individual user may work on many tasks at the same time</a:t>
            </a:r>
          </a:p>
        </p:txBody>
      </p:sp>
      <p:sp>
        <p:nvSpPr>
          <p:cNvPr id="5" name="Slide Number Placeholder 4"/>
          <p:cNvSpPr>
            <a:spLocks noGrp="1"/>
          </p:cNvSpPr>
          <p:nvPr>
            <p:ph type="sldNum" sz="quarter" idx="12"/>
          </p:nvPr>
        </p:nvSpPr>
        <p:spPr/>
        <p:txBody>
          <a:bodyPr/>
          <a:lstStyle/>
          <a:p>
            <a:fld id="{A307B48E-5347-4272-B1F0-0C266D2F26E4}" type="slidenum">
              <a:rPr lang="en-US" smtClean="0"/>
              <a:pPr/>
              <a:t>46</a:t>
            </a:fld>
            <a:endParaRPr lang="en-US"/>
          </a:p>
        </p:txBody>
      </p:sp>
    </p:spTree>
    <p:extLst>
      <p:ext uri="{BB962C8B-B14F-4D97-AF65-F5344CB8AC3E}">
        <p14:creationId xmlns:p14="http://schemas.microsoft.com/office/powerpoint/2010/main" val="2423021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endParaRPr lang="en-IN" dirty="0"/>
          </a:p>
        </p:txBody>
      </p:sp>
      <p:sp>
        <p:nvSpPr>
          <p:cNvPr id="3" name="Content Placeholder 2"/>
          <p:cNvSpPr>
            <a:spLocks noGrp="1"/>
          </p:cNvSpPr>
          <p:nvPr>
            <p:ph idx="1"/>
          </p:nvPr>
        </p:nvSpPr>
        <p:spPr/>
        <p:txBody>
          <a:bodyPr>
            <a:normAutofit/>
          </a:bodyPr>
          <a:lstStyle/>
          <a:p>
            <a:r>
              <a:rPr lang="en-US" dirty="0"/>
              <a:t>Paradigm for cooperating processes, </a:t>
            </a:r>
            <a:r>
              <a:rPr lang="en-US" i="1" dirty="0"/>
              <a:t>producer</a:t>
            </a:r>
            <a:r>
              <a:rPr lang="en-US" dirty="0"/>
              <a:t> process produces information that is consumed by a </a:t>
            </a:r>
            <a:r>
              <a:rPr lang="en-US" i="1" dirty="0"/>
              <a:t>consumer</a:t>
            </a:r>
            <a:r>
              <a:rPr lang="en-US" dirty="0"/>
              <a:t> process</a:t>
            </a:r>
          </a:p>
          <a:p>
            <a:pPr lvl="1"/>
            <a:r>
              <a:rPr lang="en-US" sz="3200" b="1" dirty="0">
                <a:solidFill>
                  <a:srgbClr val="3366FF"/>
                </a:solidFill>
              </a:rPr>
              <a:t>unbounded-buffer </a:t>
            </a:r>
            <a:r>
              <a:rPr lang="en-US" sz="3200" dirty="0"/>
              <a:t>places no practical limit on the size of the buffer</a:t>
            </a:r>
          </a:p>
          <a:p>
            <a:pPr lvl="1"/>
            <a:r>
              <a:rPr lang="en-US" sz="3200" b="1" dirty="0">
                <a:solidFill>
                  <a:srgbClr val="3366FF"/>
                </a:solidFill>
              </a:rPr>
              <a:t>bounded-buffer </a:t>
            </a:r>
            <a:r>
              <a:rPr lang="en-US" sz="3200" dirty="0"/>
              <a:t>assumes that there is a fixed buffer size</a:t>
            </a:r>
          </a:p>
          <a:p>
            <a:pPr>
              <a:buNone/>
            </a:pP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1143000"/>
          </a:xfrm>
        </p:spPr>
        <p:txBody>
          <a:bodyPr>
            <a:normAutofit fontScale="90000"/>
          </a:bodyPr>
          <a:lstStyle/>
          <a:p>
            <a:r>
              <a:rPr lang="en-US" dirty="0"/>
              <a:t>Bounded-Buffer –</a:t>
            </a:r>
            <a:br>
              <a:rPr lang="en-US" dirty="0"/>
            </a:br>
            <a:r>
              <a:rPr lang="en-US" dirty="0"/>
              <a:t> Shared-Memory Solution</a:t>
            </a: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48</a:t>
            </a:fld>
            <a:endParaRPr lang="en-US"/>
          </a:p>
        </p:txBody>
      </p:sp>
      <p:sp>
        <p:nvSpPr>
          <p:cNvPr id="6" name="Rectangle 3"/>
          <p:cNvSpPr txBox="1">
            <a:spLocks noChangeArrowheads="1"/>
          </p:cNvSpPr>
          <p:nvPr/>
        </p:nvSpPr>
        <p:spPr>
          <a:xfrm>
            <a:off x="785786" y="1357298"/>
            <a:ext cx="7131050" cy="514353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Shared data</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#define BUFFER_SIZE 10</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typedef</a:t>
            </a: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0" lang="en-US" sz="2400" b="0"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struct</a:t>
            </a: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 . .</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item;</a:t>
            </a:r>
          </a:p>
          <a:p>
            <a:pPr marL="1598613" marR="0" lvl="3" indent="-228600" algn="l"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item buffer[BUFFER_SIZE];</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int</a:t>
            </a: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in = 0;</a:t>
            </a:r>
          </a:p>
          <a:p>
            <a:pPr marL="1598613" marR="0" lvl="3" indent="-22860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err="1">
                <a:ln>
                  <a:noFill/>
                </a:ln>
                <a:solidFill>
                  <a:schemeClr val="tx1"/>
                </a:solidFill>
                <a:effectLst/>
                <a:uLnTx/>
                <a:uFillTx/>
                <a:latin typeface="Courier New" pitchFamily="49" charset="0"/>
                <a:ea typeface="+mn-ea"/>
                <a:cs typeface="Courier New" pitchFamily="49" charset="0"/>
              </a:rPr>
              <a:t>int</a:t>
            </a:r>
            <a:r>
              <a:rPr kumimoji="0" lang="en-US"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 out = 0;</a:t>
            </a:r>
          </a:p>
          <a:p>
            <a:pPr marL="1598613" marR="0" lvl="3" indent="-228600" algn="l"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Solution is correct, but can only use BUFFER_SIZE-1 elements</a:t>
            </a:r>
          </a:p>
          <a:p>
            <a:pPr marL="1598613" marR="0" lvl="3" indent="-228600" algn="l" defTabSz="914400" rtl="0" eaLnBrk="1" fontAlgn="auto" latinLnBrk="0" hangingPunct="1">
              <a:lnSpc>
                <a:spcPct val="100000"/>
              </a:lnSpc>
              <a:spcBef>
                <a:spcPct val="20000"/>
              </a:spcBef>
              <a:spcAft>
                <a:spcPts val="0"/>
              </a:spcAft>
              <a:buClrTx/>
              <a:buSzTx/>
              <a:buFontTx/>
              <a:buNone/>
              <a:tabLst/>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07B48E-5347-4272-B1F0-0C266D2F26E4}" type="slidenum">
              <a:rPr lang="en-US" smtClean="0"/>
              <a:pPr/>
              <a:t>49</a:t>
            </a:fld>
            <a:endParaRPr lang="en-US"/>
          </a:p>
        </p:txBody>
      </p:sp>
      <p:pic>
        <p:nvPicPr>
          <p:cNvPr id="1026" name="Picture 2" descr="Bounded Buffer Problem in Operating System (OS) » PREP INSTA"/>
          <p:cNvPicPr>
            <a:picLocks noChangeAspect="1" noChangeArrowheads="1"/>
          </p:cNvPicPr>
          <p:nvPr/>
        </p:nvPicPr>
        <p:blipFill>
          <a:blip r:embed="rId2"/>
          <a:srcRect/>
          <a:stretch>
            <a:fillRect/>
          </a:stretch>
        </p:blipFill>
        <p:spPr bwMode="auto">
          <a:xfrm>
            <a:off x="857224" y="714356"/>
            <a:ext cx="6929486" cy="576263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764704"/>
            <a:ext cx="8229600" cy="5832648"/>
          </a:xfrm>
        </p:spPr>
        <p:txBody>
          <a:bodyPr>
            <a:normAutofit/>
          </a:bodyPr>
          <a:lstStyle/>
          <a:p>
            <a:pPr lvl="0"/>
            <a:r>
              <a:rPr lang="en-US" sz="2800" dirty="0"/>
              <a:t>Although traditionally a process contained only a single thread of control as it ran, most modern operating systems now support processes that have multiple threads.</a:t>
            </a:r>
          </a:p>
          <a:p>
            <a:pPr lvl="0"/>
            <a:r>
              <a:rPr lang="en-US" sz="2800" dirty="0"/>
              <a:t>A process is the unit of work in a modern time-sharing system. </a:t>
            </a:r>
          </a:p>
          <a:p>
            <a:pPr lvl="0"/>
            <a:r>
              <a:rPr lang="en-US" sz="2800" dirty="0"/>
              <a:t>The more complex the operating system is, the more it is expected to do on behalf of its users.</a:t>
            </a:r>
          </a:p>
          <a:p>
            <a:pPr lvl="0" algn="just"/>
            <a:r>
              <a:rPr lang="en-US" sz="2800" dirty="0"/>
              <a:t>Systems consist of a collection of processes:</a:t>
            </a:r>
          </a:p>
          <a:p>
            <a:pPr lvl="1" algn="just"/>
            <a:r>
              <a:rPr lang="en-US" sz="2400" dirty="0">
                <a:solidFill>
                  <a:srgbClr val="FF0000"/>
                </a:solidFill>
              </a:rPr>
              <a:t>Operating-system processes execute system code, and</a:t>
            </a:r>
          </a:p>
          <a:p>
            <a:pPr lvl="1" algn="just"/>
            <a:r>
              <a:rPr lang="en-US" sz="2400" dirty="0">
                <a:solidFill>
                  <a:srgbClr val="FF0000"/>
                </a:solidFill>
              </a:rPr>
              <a:t>User processes execute user code.</a:t>
            </a:r>
          </a:p>
          <a:p>
            <a:pPr lvl="0"/>
            <a:endParaRPr lang="en-US" dirty="0"/>
          </a:p>
          <a:p>
            <a:pPr lvl="0"/>
            <a:endParaRPr lang="en-US"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a:t>
            </a:fld>
            <a:endParaRPr lang="en-US"/>
          </a:p>
        </p:txBody>
      </p:sp>
    </p:spTree>
    <p:extLst>
      <p:ext uri="{BB962C8B-B14F-4D97-AF65-F5344CB8AC3E}">
        <p14:creationId xmlns:p14="http://schemas.microsoft.com/office/powerpoint/2010/main" val="521420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07B48E-5347-4272-B1F0-0C266D2F26E4}" type="slidenum">
              <a:rPr lang="en-US" smtClean="0"/>
              <a:pPr/>
              <a:t>50</a:t>
            </a:fld>
            <a:endParaRPr lang="en-US"/>
          </a:p>
        </p:txBody>
      </p:sp>
      <p:pic>
        <p:nvPicPr>
          <p:cNvPr id="74754" name="Picture 2" descr="Solved: Consider A Version Of The Bounded Buffer Problem I... | Chegg.com"/>
          <p:cNvPicPr>
            <a:picLocks noChangeAspect="1" noChangeArrowheads="1"/>
          </p:cNvPicPr>
          <p:nvPr/>
        </p:nvPicPr>
        <p:blipFill>
          <a:blip r:embed="rId2"/>
          <a:srcRect/>
          <a:stretch>
            <a:fillRect/>
          </a:stretch>
        </p:blipFill>
        <p:spPr bwMode="auto">
          <a:xfrm>
            <a:off x="1357290" y="1071546"/>
            <a:ext cx="6815153" cy="4857784"/>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Bounded-Buffer – Producer</a:t>
            </a:r>
            <a:endParaRPr lang="en-IN" dirty="0"/>
          </a:p>
        </p:txBody>
      </p:sp>
      <p:sp>
        <p:nvSpPr>
          <p:cNvPr id="3" name="Content Placeholder 2"/>
          <p:cNvSpPr>
            <a:spLocks noGrp="1"/>
          </p:cNvSpPr>
          <p:nvPr>
            <p:ph idx="1"/>
          </p:nvPr>
        </p:nvSpPr>
        <p:spPr/>
        <p:txBody>
          <a:bodyPr>
            <a:normAutofit lnSpcReduction="10000"/>
          </a:bodyPr>
          <a:lstStyle/>
          <a:p>
            <a:pPr marL="0" indent="0">
              <a:buFont typeface="Monotype Sorts" pitchFamily="-84" charset="2"/>
              <a:buNone/>
              <a:defRPr/>
            </a:pPr>
            <a:r>
              <a:rPr lang="en-US" dirty="0"/>
              <a:t>item </a:t>
            </a:r>
            <a:r>
              <a:rPr lang="en-US" dirty="0" err="1"/>
              <a:t>next_produced</a:t>
            </a:r>
            <a:r>
              <a:rPr lang="en-US" dirty="0"/>
              <a:t>; </a:t>
            </a:r>
          </a:p>
          <a:p>
            <a:pPr marL="0" indent="0">
              <a:buFont typeface="Monotype Sorts" pitchFamily="-84" charset="2"/>
              <a:buNone/>
              <a:defRPr/>
            </a:pPr>
            <a:r>
              <a:rPr lang="en-US" dirty="0"/>
              <a:t>while (true) { </a:t>
            </a:r>
          </a:p>
          <a:p>
            <a:pPr marL="0" indent="0">
              <a:buFont typeface="Monotype Sorts" pitchFamily="-84" charset="2"/>
              <a:buNone/>
              <a:defRPr/>
            </a:pPr>
            <a:r>
              <a:rPr lang="en-US" dirty="0"/>
              <a:t>	/* produce an item in next produced */ </a:t>
            </a:r>
          </a:p>
          <a:p>
            <a:pPr marL="0" indent="0">
              <a:buFont typeface="Monotype Sorts" pitchFamily="-84" charset="2"/>
              <a:buNone/>
              <a:defRPr/>
            </a:pPr>
            <a:r>
              <a:rPr lang="en-US" dirty="0"/>
              <a:t>	while (((in + 1) % BUFFER_SIZE) == out) </a:t>
            </a:r>
          </a:p>
          <a:p>
            <a:pPr marL="0" indent="0">
              <a:buFont typeface="Monotype Sorts" pitchFamily="-84" charset="2"/>
              <a:buNone/>
              <a:defRPr/>
            </a:pPr>
            <a:r>
              <a:rPr lang="en-US" dirty="0"/>
              <a:t>		; /* do nothing */ </a:t>
            </a:r>
          </a:p>
          <a:p>
            <a:pPr marL="0" indent="0">
              <a:buFont typeface="Monotype Sorts" pitchFamily="-84" charset="2"/>
              <a:buNone/>
              <a:defRPr/>
            </a:pPr>
            <a:r>
              <a:rPr lang="en-US" dirty="0"/>
              <a:t>	buffer[in] = </a:t>
            </a:r>
            <a:r>
              <a:rPr lang="en-US" dirty="0" err="1"/>
              <a:t>next_produced</a:t>
            </a:r>
            <a:r>
              <a:rPr lang="en-US" dirty="0"/>
              <a:t>; </a:t>
            </a:r>
          </a:p>
          <a:p>
            <a:pPr marL="0" indent="0">
              <a:buFont typeface="Monotype Sorts" pitchFamily="-84" charset="2"/>
              <a:buNone/>
              <a:defRPr/>
            </a:pPr>
            <a:r>
              <a:rPr lang="en-US" dirty="0"/>
              <a:t>	in = (in + 1) % BUFFER_SIZE; </a:t>
            </a:r>
          </a:p>
          <a:p>
            <a:pPr marL="0" indent="0">
              <a:buFont typeface="Monotype Sorts" pitchFamily="-84" charset="2"/>
              <a:buNone/>
              <a:defRPr/>
            </a:pPr>
            <a:r>
              <a:rPr lang="en-US" dirty="0"/>
              <a:t>}</a:t>
            </a:r>
            <a:endParaRPr lang="en-IN" dirty="0"/>
          </a:p>
        </p:txBody>
      </p:sp>
      <p:sp>
        <p:nvSpPr>
          <p:cNvPr id="4" name="Slide Number Placeholder 3"/>
          <p:cNvSpPr>
            <a:spLocks noGrp="1"/>
          </p:cNvSpPr>
          <p:nvPr>
            <p:ph type="sldNum" sz="quarter" idx="12"/>
          </p:nvPr>
        </p:nvSpPr>
        <p:spPr/>
        <p:txBody>
          <a:bodyPr/>
          <a:lstStyle/>
          <a:p>
            <a:fld id="{A307B48E-5347-4272-B1F0-0C266D2F26E4}"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 Consumer</a:t>
            </a:r>
            <a:endParaRPr lang="en-IN" dirty="0"/>
          </a:p>
        </p:txBody>
      </p:sp>
      <p:sp>
        <p:nvSpPr>
          <p:cNvPr id="3" name="Content Placeholder 2"/>
          <p:cNvSpPr>
            <a:spLocks noGrp="1"/>
          </p:cNvSpPr>
          <p:nvPr>
            <p:ph idx="1"/>
          </p:nvPr>
        </p:nvSpPr>
        <p:spPr>
          <a:xfrm>
            <a:off x="457200" y="1600201"/>
            <a:ext cx="8229600" cy="3686188"/>
          </a:xfrm>
        </p:spPr>
        <p:txBody>
          <a:bodyPr>
            <a:normAutofit fontScale="77500" lnSpcReduction="20000"/>
          </a:bodyPr>
          <a:lstStyle/>
          <a:p>
            <a:pPr marL="0" indent="0">
              <a:buFont typeface="Monotype Sorts" pitchFamily="-84" charset="2"/>
              <a:buNone/>
            </a:pPr>
            <a:r>
              <a:rPr lang="en-US" dirty="0">
                <a:latin typeface="Courier New" pitchFamily="49" charset="0"/>
                <a:cs typeface="Courier New" pitchFamily="49" charset="0"/>
              </a:rPr>
              <a:t>item </a:t>
            </a:r>
            <a:r>
              <a:rPr lang="en-US" dirty="0" err="1">
                <a:latin typeface="Courier New" pitchFamily="49" charset="0"/>
                <a:cs typeface="Courier New" pitchFamily="49" charset="0"/>
              </a:rPr>
              <a:t>next_consumed</a:t>
            </a:r>
            <a:r>
              <a:rPr lang="en-US" dirty="0">
                <a:latin typeface="Courier New" pitchFamily="49" charset="0"/>
                <a:cs typeface="Courier New" pitchFamily="49" charset="0"/>
              </a:rPr>
              <a:t>; </a:t>
            </a:r>
          </a:p>
          <a:p>
            <a:pPr marL="0" indent="0">
              <a:buFont typeface="Monotype Sorts" pitchFamily="-84" charset="2"/>
              <a:buNone/>
            </a:pPr>
            <a:r>
              <a:rPr lang="en-US" dirty="0">
                <a:latin typeface="Courier New" pitchFamily="49" charset="0"/>
                <a:cs typeface="Courier New" pitchFamily="49" charset="0"/>
              </a:rPr>
              <a:t>while (true) {</a:t>
            </a:r>
            <a:br>
              <a:rPr lang="en-US" dirty="0">
                <a:latin typeface="Courier New" pitchFamily="49" charset="0"/>
                <a:cs typeface="Courier New" pitchFamily="49" charset="0"/>
              </a:rPr>
            </a:br>
            <a:r>
              <a:rPr lang="en-US" dirty="0">
                <a:latin typeface="Courier New" pitchFamily="49" charset="0"/>
                <a:cs typeface="Courier New" pitchFamily="49" charset="0"/>
              </a:rPr>
              <a:t>	while (in == out) </a:t>
            </a:r>
          </a:p>
          <a:p>
            <a:pPr marL="0" indent="0">
              <a:buFont typeface="Monotype Sorts" pitchFamily="-84" charset="2"/>
              <a:buNone/>
            </a:pPr>
            <a:r>
              <a:rPr lang="en-US" dirty="0">
                <a:latin typeface="Courier New" pitchFamily="49" charset="0"/>
                <a:cs typeface="Courier New" pitchFamily="49" charset="0"/>
              </a:rPr>
              <a:t>		; /* do nothing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next_consumed</a:t>
            </a:r>
            <a:r>
              <a:rPr lang="en-US" dirty="0">
                <a:latin typeface="Courier New" pitchFamily="49" charset="0"/>
                <a:cs typeface="Courier New" pitchFamily="49" charset="0"/>
              </a:rPr>
              <a:t> = buffer[out]; </a:t>
            </a:r>
          </a:p>
          <a:p>
            <a:pPr marL="0" indent="0">
              <a:buFont typeface="Monotype Sorts" pitchFamily="-84" charset="2"/>
              <a:buNone/>
            </a:pPr>
            <a:r>
              <a:rPr lang="en-US" dirty="0">
                <a:latin typeface="Courier New" pitchFamily="49" charset="0"/>
                <a:cs typeface="Courier New" pitchFamily="49" charset="0"/>
              </a:rPr>
              <a:t>	out = (out + 1) % BUFFER_SIZE;</a:t>
            </a:r>
            <a:br>
              <a:rPr lang="en-US" dirty="0">
                <a:latin typeface="Courier New" pitchFamily="49" charset="0"/>
                <a:cs typeface="Courier New" pitchFamily="49" charset="0"/>
              </a:rPr>
            </a:br>
            <a:endParaRPr lang="en-US" dirty="0">
              <a:latin typeface="Courier New" pitchFamily="49" charset="0"/>
              <a:cs typeface="Courier New" pitchFamily="49" charset="0"/>
            </a:endParaRPr>
          </a:p>
          <a:p>
            <a:pPr marL="0" indent="0">
              <a:buFont typeface="Monotype Sorts" pitchFamily="-84" charset="2"/>
              <a:buNone/>
            </a:pPr>
            <a:r>
              <a:rPr lang="en-US" dirty="0">
                <a:latin typeface="Courier New" pitchFamily="49" charset="0"/>
                <a:cs typeface="Courier New" pitchFamily="49" charset="0"/>
              </a:rPr>
              <a:t>	/* consume the item in next consumed */ </a:t>
            </a:r>
          </a:p>
          <a:p>
            <a:pPr marL="0" indent="0">
              <a:buFont typeface="Monotype Sorts" pitchFamily="-84" charset="2"/>
              <a:buNone/>
            </a:pPr>
            <a:r>
              <a:rPr lang="en-US" dirty="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fld id="{A307B48E-5347-4272-B1F0-0C266D2F26E4}" type="slidenum">
              <a:rPr lang="en-US" smtClean="0"/>
              <a:pPr/>
              <a:t>52</a:t>
            </a:fld>
            <a:endParaRPr lang="en-US"/>
          </a:p>
        </p:txBody>
      </p:sp>
      <p:sp>
        <p:nvSpPr>
          <p:cNvPr id="6" name="Rectangle 5"/>
          <p:cNvSpPr/>
          <p:nvPr/>
        </p:nvSpPr>
        <p:spPr>
          <a:xfrm>
            <a:off x="785786" y="5286388"/>
            <a:ext cx="6929486" cy="369332"/>
          </a:xfrm>
          <a:prstGeom prst="rect">
            <a:avLst/>
          </a:prstGeom>
        </p:spPr>
        <p:txBody>
          <a:bodyPr wrap="square">
            <a:spAutoFit/>
          </a:bodyPr>
          <a:lstStyle/>
          <a:p>
            <a:r>
              <a:rPr lang="en-US" dirty="0">
                <a:latin typeface="Courier New" pitchFamily="49" charset="0"/>
                <a:cs typeface="Courier New" pitchFamily="49" charset="0"/>
                <a:hlinkClick r:id="rId2"/>
              </a:rPr>
              <a:t>https://www.youtube.com/watch?v=LRiN3DJdskA</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CPU SCHEDULING</a:t>
            </a:r>
            <a:endParaRPr lang="en-US" dirty="0">
              <a:solidFill>
                <a:srgbClr val="FF0000"/>
              </a:solidFill>
            </a:endParaRPr>
          </a:p>
        </p:txBody>
      </p:sp>
      <p:sp>
        <p:nvSpPr>
          <p:cNvPr id="3" name="Content Placeholder 2"/>
          <p:cNvSpPr>
            <a:spLocks noGrp="1"/>
          </p:cNvSpPr>
          <p:nvPr>
            <p:ph idx="1"/>
          </p:nvPr>
        </p:nvSpPr>
        <p:spPr>
          <a:xfrm>
            <a:off x="457200" y="1268760"/>
            <a:ext cx="8291264" cy="5112568"/>
          </a:xfrm>
        </p:spPr>
        <p:txBody>
          <a:bodyPr>
            <a:normAutofit lnSpcReduction="10000"/>
          </a:bodyPr>
          <a:lstStyle/>
          <a:p>
            <a:pPr lvl="0" algn="just"/>
            <a:r>
              <a:rPr lang="en-IN" dirty="0"/>
              <a:t>CPU scheduling is a process which allows one process to use the CPU while the execution of another process is on hold(in waiting state) </a:t>
            </a:r>
          </a:p>
          <a:p>
            <a:pPr lvl="0" algn="just"/>
            <a:r>
              <a:rPr lang="en-IN" dirty="0"/>
              <a:t>This is due to unavailability of any resource like I/O </a:t>
            </a:r>
            <a:r>
              <a:rPr lang="en-IN" dirty="0" err="1"/>
              <a:t>etc</a:t>
            </a:r>
            <a:r>
              <a:rPr lang="en-IN" dirty="0"/>
              <a:t>, thereby making full use of CPU. </a:t>
            </a:r>
          </a:p>
          <a:p>
            <a:pPr lvl="0" algn="just"/>
            <a:r>
              <a:rPr lang="en-IN" dirty="0"/>
              <a:t>The aim of CPU scheduling is to make the system efficient, fast and fair.</a:t>
            </a:r>
          </a:p>
          <a:p>
            <a:pPr lvl="0" algn="just"/>
            <a:r>
              <a:rPr lang="en-IN" dirty="0"/>
              <a:t>Whenever the CPU becomes idle, the operating system must select one of the processes in the </a:t>
            </a:r>
            <a:r>
              <a:rPr lang="en-IN" b="1" dirty="0"/>
              <a:t>ready queue</a:t>
            </a:r>
            <a:r>
              <a:rPr lang="en-IN" dirty="0"/>
              <a:t> to be executed. </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53</a:t>
            </a:fld>
            <a:endParaRPr lang="en-US"/>
          </a:p>
        </p:txBody>
      </p:sp>
    </p:spTree>
    <p:extLst>
      <p:ext uri="{BB962C8B-B14F-4D97-AF65-F5344CB8AC3E}">
        <p14:creationId xmlns:p14="http://schemas.microsoft.com/office/powerpoint/2010/main" val="43822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FF0000"/>
                </a:solidFill>
              </a:rPr>
              <a:t>CPU SCHEDULING:</a:t>
            </a:r>
            <a:r>
              <a:rPr lang="en-US" b="1" dirty="0"/>
              <a:t> DISPATCHER</a:t>
            </a:r>
            <a:endParaRPr lang="en-US" dirty="0"/>
          </a:p>
        </p:txBody>
      </p:sp>
      <p:sp>
        <p:nvSpPr>
          <p:cNvPr id="3" name="Content Placeholder 2"/>
          <p:cNvSpPr>
            <a:spLocks noGrp="1"/>
          </p:cNvSpPr>
          <p:nvPr>
            <p:ph idx="1"/>
          </p:nvPr>
        </p:nvSpPr>
        <p:spPr>
          <a:xfrm>
            <a:off x="457200" y="1268760"/>
            <a:ext cx="8229600" cy="5040560"/>
          </a:xfrm>
        </p:spPr>
        <p:txBody>
          <a:bodyPr>
            <a:normAutofit fontScale="92500"/>
          </a:bodyPr>
          <a:lstStyle/>
          <a:p>
            <a:r>
              <a:rPr lang="en-IN" dirty="0"/>
              <a:t>Another component involved in the CPU scheduling function is the </a:t>
            </a:r>
            <a:r>
              <a:rPr lang="en-IN" b="1" dirty="0"/>
              <a:t>Dispatcher</a:t>
            </a:r>
            <a:r>
              <a:rPr lang="en-IN" dirty="0"/>
              <a:t>. </a:t>
            </a:r>
          </a:p>
          <a:p>
            <a:r>
              <a:rPr lang="en-IN" dirty="0"/>
              <a:t>The dispatcher is the module that gives control of the CPU to the process selected by the </a:t>
            </a:r>
            <a:r>
              <a:rPr lang="en-IN" b="1" dirty="0"/>
              <a:t>short-term scheduler</a:t>
            </a:r>
            <a:r>
              <a:rPr lang="en-IN" dirty="0"/>
              <a:t>. </a:t>
            </a:r>
          </a:p>
          <a:p>
            <a:r>
              <a:rPr lang="en-IN" dirty="0"/>
              <a:t>This function involves:</a:t>
            </a:r>
          </a:p>
          <a:p>
            <a:pPr lvl="1"/>
            <a:r>
              <a:rPr lang="en-IN" dirty="0"/>
              <a:t>Switching context</a:t>
            </a:r>
          </a:p>
          <a:p>
            <a:pPr lvl="1"/>
            <a:r>
              <a:rPr lang="en-IN" dirty="0"/>
              <a:t>Switching to user mode</a:t>
            </a:r>
          </a:p>
          <a:p>
            <a:pPr lvl="1"/>
            <a:r>
              <a:rPr lang="en-IN" dirty="0"/>
              <a:t>Jumping to the proper location in the user program to restart that program from where it left last time.</a:t>
            </a:r>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54</a:t>
            </a:fld>
            <a:endParaRPr lang="en-US"/>
          </a:p>
        </p:txBody>
      </p:sp>
    </p:spTree>
    <p:extLst>
      <p:ext uri="{BB962C8B-B14F-4D97-AF65-F5344CB8AC3E}">
        <p14:creationId xmlns:p14="http://schemas.microsoft.com/office/powerpoint/2010/main" val="1176476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CPU SCHEDULING: </a:t>
            </a:r>
            <a:r>
              <a:rPr lang="en-US" b="1" dirty="0"/>
              <a:t>DISPATCHER</a:t>
            </a:r>
            <a:endParaRPr lang="en-US" dirty="0"/>
          </a:p>
        </p:txBody>
      </p:sp>
      <p:sp>
        <p:nvSpPr>
          <p:cNvPr id="3" name="Content Placeholder 2"/>
          <p:cNvSpPr>
            <a:spLocks noGrp="1"/>
          </p:cNvSpPr>
          <p:nvPr>
            <p:ph idx="1"/>
          </p:nvPr>
        </p:nvSpPr>
        <p:spPr>
          <a:xfrm>
            <a:off x="457200" y="1268760"/>
            <a:ext cx="8229600" cy="5040560"/>
          </a:xfrm>
        </p:spPr>
        <p:txBody>
          <a:bodyPr>
            <a:normAutofit fontScale="85000" lnSpcReduction="10000"/>
          </a:bodyPr>
          <a:lstStyle/>
          <a:p>
            <a:pPr algn="just"/>
            <a:r>
              <a:rPr lang="en-IN" dirty="0"/>
              <a:t>The dispatcher should be as fast as possible, given that it is invoked during every process switch. The time taken by the dispatcher to stop one process and start another process is known as the </a:t>
            </a:r>
            <a:r>
              <a:rPr lang="en-IN" b="1" dirty="0"/>
              <a:t>Dispatch Latency</a:t>
            </a:r>
            <a:r>
              <a:rPr lang="en-IN" dirty="0"/>
              <a:t>. </a:t>
            </a:r>
          </a:p>
          <a:p>
            <a:pPr algn="just"/>
            <a:r>
              <a:rPr lang="en-US" b="1" dirty="0">
                <a:solidFill>
                  <a:srgbClr val="FF0000"/>
                </a:solidFill>
              </a:rPr>
              <a:t>Types of CPU Scheduling</a:t>
            </a:r>
          </a:p>
          <a:p>
            <a:pPr lvl="1" algn="just"/>
            <a:r>
              <a:rPr lang="en-IN" dirty="0"/>
              <a:t>When a process switches from the </a:t>
            </a:r>
            <a:r>
              <a:rPr lang="en-IN" b="1" dirty="0"/>
              <a:t>running</a:t>
            </a:r>
            <a:r>
              <a:rPr lang="en-IN" dirty="0"/>
              <a:t> state to the </a:t>
            </a:r>
            <a:r>
              <a:rPr lang="en-IN" b="1" dirty="0"/>
              <a:t>waiting</a:t>
            </a:r>
            <a:r>
              <a:rPr lang="en-IN" dirty="0"/>
              <a:t> state (for </a:t>
            </a:r>
            <a:r>
              <a:rPr lang="en-IN" dirty="0">
                <a:solidFill>
                  <a:srgbClr val="FF0000"/>
                </a:solidFill>
              </a:rPr>
              <a:t>I/O request or invocation of wait for the termination of one of the child processes</a:t>
            </a:r>
            <a:r>
              <a:rPr lang="en-IN" dirty="0"/>
              <a:t>).</a:t>
            </a:r>
          </a:p>
          <a:p>
            <a:pPr lvl="1" algn="just"/>
            <a:r>
              <a:rPr lang="en-IN" dirty="0"/>
              <a:t>When a process switches from the </a:t>
            </a:r>
            <a:r>
              <a:rPr lang="en-IN" b="1" dirty="0"/>
              <a:t>running</a:t>
            </a:r>
            <a:r>
              <a:rPr lang="en-IN" dirty="0"/>
              <a:t> state to the </a:t>
            </a:r>
            <a:r>
              <a:rPr lang="en-IN" b="1" dirty="0"/>
              <a:t>ready</a:t>
            </a:r>
            <a:r>
              <a:rPr lang="en-IN" dirty="0"/>
              <a:t> state (for example, </a:t>
            </a:r>
            <a:r>
              <a:rPr lang="en-IN" dirty="0">
                <a:solidFill>
                  <a:srgbClr val="FF0000"/>
                </a:solidFill>
              </a:rPr>
              <a:t>when an interrupt occurs</a:t>
            </a:r>
            <a:r>
              <a:rPr lang="en-IN" dirty="0"/>
              <a:t>).</a:t>
            </a:r>
          </a:p>
          <a:p>
            <a:pPr lvl="1" algn="just"/>
            <a:r>
              <a:rPr lang="en-IN" dirty="0"/>
              <a:t>When a process switches from the </a:t>
            </a:r>
            <a:r>
              <a:rPr lang="en-IN" b="1" dirty="0"/>
              <a:t>waiting</a:t>
            </a:r>
            <a:r>
              <a:rPr lang="en-IN" dirty="0"/>
              <a:t> state to the </a:t>
            </a:r>
            <a:r>
              <a:rPr lang="en-IN" b="1" dirty="0"/>
              <a:t>ready</a:t>
            </a:r>
            <a:r>
              <a:rPr lang="en-IN" dirty="0"/>
              <a:t> state (for example, </a:t>
            </a:r>
            <a:r>
              <a:rPr lang="en-IN" dirty="0">
                <a:solidFill>
                  <a:srgbClr val="FF0000"/>
                </a:solidFill>
              </a:rPr>
              <a:t>completion of I/O</a:t>
            </a:r>
            <a:r>
              <a:rPr lang="en-IN" dirty="0"/>
              <a:t>).</a:t>
            </a:r>
          </a:p>
          <a:p>
            <a:pPr lvl="1" algn="just"/>
            <a:r>
              <a:rPr lang="en-IN" dirty="0"/>
              <a:t>When a process </a:t>
            </a:r>
            <a:r>
              <a:rPr lang="en-IN" b="1" dirty="0"/>
              <a:t>terminates</a:t>
            </a:r>
            <a:r>
              <a:rPr lang="en-IN" dirty="0"/>
              <a:t>.</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55</a:t>
            </a:fld>
            <a:endParaRPr lang="en-US"/>
          </a:p>
        </p:txBody>
      </p:sp>
    </p:spTree>
    <p:extLst>
      <p:ext uri="{BB962C8B-B14F-4D97-AF65-F5344CB8AC3E}">
        <p14:creationId xmlns:p14="http://schemas.microsoft.com/office/powerpoint/2010/main" val="253818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FF0000"/>
                </a:solidFill>
              </a:rPr>
              <a:t>CPU SCHEDULING:</a:t>
            </a:r>
            <a:r>
              <a:rPr lang="en-US" b="1" dirty="0"/>
              <a:t> SCHEDULING CRITERIA</a:t>
            </a:r>
          </a:p>
        </p:txBody>
      </p:sp>
      <p:sp>
        <p:nvSpPr>
          <p:cNvPr id="3" name="Content Placeholder 2"/>
          <p:cNvSpPr>
            <a:spLocks noGrp="1"/>
          </p:cNvSpPr>
          <p:nvPr>
            <p:ph idx="1"/>
          </p:nvPr>
        </p:nvSpPr>
        <p:spPr>
          <a:xfrm>
            <a:off x="457200" y="1600200"/>
            <a:ext cx="8229600" cy="4709120"/>
          </a:xfrm>
        </p:spPr>
        <p:txBody>
          <a:bodyPr>
            <a:normAutofit fontScale="77500" lnSpcReduction="20000"/>
          </a:bodyPr>
          <a:lstStyle/>
          <a:p>
            <a:pPr lvl="0" algn="just"/>
            <a:r>
              <a:rPr lang="en-US" dirty="0"/>
              <a:t>Different CPU scheduling algorithms have different properties, and the choice of a particular algorithm may favor one class of processes over another.</a:t>
            </a:r>
          </a:p>
          <a:p>
            <a:pPr lvl="0" algn="just"/>
            <a:r>
              <a:rPr lang="en-US" dirty="0"/>
              <a:t>Many criteria have been suggested for comparing CPU scheduling algorithms.</a:t>
            </a:r>
          </a:p>
          <a:p>
            <a:pPr lvl="0" algn="just"/>
            <a:r>
              <a:rPr lang="en-US" dirty="0"/>
              <a:t>Which characteristics are used for comparison can make a substantial difference in which algorithm is judged to be best.</a:t>
            </a:r>
          </a:p>
          <a:p>
            <a:pPr lvl="1" algn="just"/>
            <a:r>
              <a:rPr lang="en-US" b="1" dirty="0"/>
              <a:t>CPU UTILIZATION</a:t>
            </a:r>
          </a:p>
          <a:p>
            <a:pPr lvl="1" algn="just"/>
            <a:r>
              <a:rPr lang="en-US" b="1" dirty="0"/>
              <a:t>THROUGHPUT</a:t>
            </a:r>
            <a:endParaRPr lang="en-US" dirty="0"/>
          </a:p>
          <a:p>
            <a:pPr lvl="1" algn="just"/>
            <a:r>
              <a:rPr lang="en-US" b="1" dirty="0"/>
              <a:t>TURNAROUND TIME</a:t>
            </a:r>
            <a:endParaRPr lang="en-US" dirty="0"/>
          </a:p>
          <a:p>
            <a:pPr lvl="1" algn="just"/>
            <a:r>
              <a:rPr lang="en-US" b="1" dirty="0"/>
              <a:t>WAITING TIME</a:t>
            </a:r>
            <a:endParaRPr lang="en-US" dirty="0"/>
          </a:p>
          <a:p>
            <a:pPr lvl="1" algn="just"/>
            <a:r>
              <a:rPr lang="en-US" b="1" dirty="0"/>
              <a:t>LOAD AVERAGE</a:t>
            </a:r>
            <a:endParaRPr lang="en-US" dirty="0"/>
          </a:p>
          <a:p>
            <a:pPr lvl="1" algn="just"/>
            <a:r>
              <a:rPr lang="en-US" b="1" dirty="0"/>
              <a:t>RESPONSE TIME</a:t>
            </a:r>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56</a:t>
            </a:fld>
            <a:endParaRPr lang="en-US"/>
          </a:p>
        </p:txBody>
      </p:sp>
    </p:spTree>
    <p:extLst>
      <p:ext uri="{BB962C8B-B14F-4D97-AF65-F5344CB8AC3E}">
        <p14:creationId xmlns:p14="http://schemas.microsoft.com/office/powerpoint/2010/main" val="18037639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FF0000"/>
                </a:solidFill>
              </a:rPr>
              <a:t>CPU SCHEDULING:</a:t>
            </a:r>
            <a:r>
              <a:rPr lang="en-US" b="1" dirty="0"/>
              <a:t> SCHEDULING CRITERIA</a:t>
            </a:r>
            <a:endParaRPr lang="en-US" dirty="0"/>
          </a:p>
        </p:txBody>
      </p:sp>
      <p:sp>
        <p:nvSpPr>
          <p:cNvPr id="3" name="Content Placeholder 2"/>
          <p:cNvSpPr>
            <a:spLocks noGrp="1"/>
          </p:cNvSpPr>
          <p:nvPr>
            <p:ph idx="1"/>
          </p:nvPr>
        </p:nvSpPr>
        <p:spPr>
          <a:xfrm>
            <a:off x="457200" y="1600200"/>
            <a:ext cx="8229600" cy="4781128"/>
          </a:xfrm>
        </p:spPr>
        <p:txBody>
          <a:bodyPr>
            <a:noAutofit/>
          </a:bodyPr>
          <a:lstStyle/>
          <a:p>
            <a:r>
              <a:rPr lang="en-US" sz="2400" b="1" dirty="0"/>
              <a:t>CPU UTILIZATION</a:t>
            </a:r>
          </a:p>
          <a:p>
            <a:pPr lvl="1"/>
            <a:r>
              <a:rPr lang="en-US" sz="2400" dirty="0"/>
              <a:t>We want to keep the CPU as busy as possible.</a:t>
            </a:r>
          </a:p>
          <a:p>
            <a:pPr lvl="1"/>
            <a:r>
              <a:rPr lang="en-US" sz="2400" dirty="0"/>
              <a:t>Conceptually, CPU utilization can range from 0 to 100 percent.</a:t>
            </a:r>
          </a:p>
          <a:p>
            <a:pPr lvl="0"/>
            <a:r>
              <a:rPr lang="en-US" sz="2400" b="1" dirty="0"/>
              <a:t>THROUGHPUT</a:t>
            </a:r>
            <a:endParaRPr lang="en-US" sz="2400" dirty="0"/>
          </a:p>
          <a:p>
            <a:pPr lvl="1"/>
            <a:r>
              <a:rPr lang="en-US" sz="2400" dirty="0"/>
              <a:t>It is the total number of processes completed per unit time or rather say total amount of work done in a unit of time. </a:t>
            </a:r>
          </a:p>
          <a:p>
            <a:pPr lvl="0"/>
            <a:r>
              <a:rPr lang="en-US" sz="2400" b="1" dirty="0"/>
              <a:t>TURNAROUND TIME</a:t>
            </a:r>
            <a:endParaRPr lang="en-US" sz="2400" dirty="0"/>
          </a:p>
          <a:p>
            <a:pPr lvl="1"/>
            <a:r>
              <a:rPr lang="en-US" sz="2400" dirty="0"/>
              <a:t>It is the amount of time taken to execute a particular process, i.e. The interval from time of submission of the process to the time of completion of the process (Wall clock time).</a:t>
            </a:r>
          </a:p>
          <a:p>
            <a:endParaRPr lang="en-US" sz="28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57</a:t>
            </a:fld>
            <a:endParaRPr lang="en-US"/>
          </a:p>
        </p:txBody>
      </p:sp>
    </p:spTree>
    <p:extLst>
      <p:ext uri="{BB962C8B-B14F-4D97-AF65-F5344CB8AC3E}">
        <p14:creationId xmlns:p14="http://schemas.microsoft.com/office/powerpoint/2010/main" val="1987916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FF0000"/>
                </a:solidFill>
              </a:rPr>
              <a:t>CPU SCHEDULING: </a:t>
            </a:r>
            <a:r>
              <a:rPr lang="en-US" b="1" dirty="0"/>
              <a:t>SCHEDULING CRITERIA</a:t>
            </a:r>
            <a:endParaRPr lang="en-US" dirty="0"/>
          </a:p>
        </p:txBody>
      </p:sp>
      <p:sp>
        <p:nvSpPr>
          <p:cNvPr id="3" name="Content Placeholder 2"/>
          <p:cNvSpPr>
            <a:spLocks noGrp="1"/>
          </p:cNvSpPr>
          <p:nvPr>
            <p:ph idx="1"/>
          </p:nvPr>
        </p:nvSpPr>
        <p:spPr>
          <a:xfrm>
            <a:off x="457200" y="1600200"/>
            <a:ext cx="8229600" cy="4709120"/>
          </a:xfrm>
        </p:spPr>
        <p:txBody>
          <a:bodyPr>
            <a:noAutofit/>
          </a:bodyPr>
          <a:lstStyle/>
          <a:p>
            <a:pPr lvl="0"/>
            <a:r>
              <a:rPr lang="en-US" sz="2400" b="1" dirty="0"/>
              <a:t>WAITING TIME</a:t>
            </a:r>
            <a:endParaRPr lang="en-US" sz="2400" dirty="0"/>
          </a:p>
          <a:p>
            <a:pPr lvl="1"/>
            <a:r>
              <a:rPr lang="en-US" sz="2400" dirty="0"/>
              <a:t>The sum of the periods spent waiting in the ready queue amount of time a process has been waiting in the ready queue to acquire get control on the CPU.</a:t>
            </a:r>
          </a:p>
          <a:p>
            <a:pPr lvl="0"/>
            <a:r>
              <a:rPr lang="en-US" sz="2400" b="1" dirty="0"/>
              <a:t>LOAD AVERAGE</a:t>
            </a:r>
            <a:endParaRPr lang="en-US" sz="2400" dirty="0"/>
          </a:p>
          <a:p>
            <a:pPr lvl="1"/>
            <a:r>
              <a:rPr lang="en-US" sz="2400" dirty="0"/>
              <a:t>It is the average number of processes residing in the ready queue waiting for their turn to get into the CPU.</a:t>
            </a:r>
          </a:p>
          <a:p>
            <a:pPr lvl="0"/>
            <a:r>
              <a:rPr lang="en-US" sz="2400" b="1" dirty="0"/>
              <a:t>RESPONSE TIME</a:t>
            </a:r>
            <a:endParaRPr lang="en-US" sz="2400" dirty="0"/>
          </a:p>
          <a:p>
            <a:pPr lvl="1"/>
            <a:r>
              <a:rPr lang="en-US" sz="2400" dirty="0"/>
              <a:t>Amount of time it takes from when a request was submitted until the first response is produced. Remember, it is the time till the first response and not the completion of process execution (final response).</a:t>
            </a:r>
          </a:p>
          <a:p>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58</a:t>
            </a:fld>
            <a:endParaRPr lang="en-US"/>
          </a:p>
        </p:txBody>
      </p:sp>
    </p:spTree>
    <p:extLst>
      <p:ext uri="{BB962C8B-B14F-4D97-AF65-F5344CB8AC3E}">
        <p14:creationId xmlns:p14="http://schemas.microsoft.com/office/powerpoint/2010/main" val="3142935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01"/>
            <a:ext cx="8229600" cy="1143000"/>
          </a:xfrm>
        </p:spPr>
        <p:txBody>
          <a:bodyPr>
            <a:normAutofit/>
          </a:bodyPr>
          <a:lstStyle/>
          <a:p>
            <a:pPr algn="l"/>
            <a:r>
              <a:rPr lang="en-US" sz="3600" b="1" dirty="0">
                <a:solidFill>
                  <a:srgbClr val="FF0000"/>
                </a:solidFill>
              </a:rPr>
              <a:t>PREEMPTIVE AND NON – PREEMPTIVE</a:t>
            </a:r>
            <a:endParaRPr lang="en-US" sz="3600" dirty="0">
              <a:solidFill>
                <a:srgbClr val="FF0000"/>
              </a:solidFill>
            </a:endParaRPr>
          </a:p>
        </p:txBody>
      </p:sp>
      <p:sp>
        <p:nvSpPr>
          <p:cNvPr id="5" name="Slide Number Placeholder 4"/>
          <p:cNvSpPr>
            <a:spLocks noGrp="1"/>
          </p:cNvSpPr>
          <p:nvPr>
            <p:ph type="sldNum" sz="quarter" idx="12"/>
          </p:nvPr>
        </p:nvSpPr>
        <p:spPr/>
        <p:txBody>
          <a:bodyPr/>
          <a:lstStyle/>
          <a:p>
            <a:fld id="{A307B48E-5347-4272-B1F0-0C266D2F26E4}" type="slidenum">
              <a:rPr lang="en-US" smtClean="0"/>
              <a:pPr/>
              <a:t>59</a:t>
            </a:fld>
            <a:endParaRPr lang="en-US"/>
          </a:p>
        </p:txBody>
      </p:sp>
      <p:pic>
        <p:nvPicPr>
          <p:cNvPr id="6" name="Content Placeholder 5"/>
          <p:cNvPicPr>
            <a:picLocks noGrp="1"/>
          </p:cNvPicPr>
          <p:nvPr>
            <p:ph idx="1"/>
          </p:nvPr>
        </p:nvPicPr>
        <p:blipFill>
          <a:blip r:embed="rId2"/>
          <a:stretch>
            <a:fillRect/>
          </a:stretch>
        </p:blipFill>
        <p:spPr>
          <a:xfrm>
            <a:off x="179512" y="980728"/>
            <a:ext cx="8856984" cy="5688632"/>
          </a:xfrm>
          <a:prstGeom prst="rect">
            <a:avLst/>
          </a:prstGeom>
        </p:spPr>
      </p:pic>
    </p:spTree>
    <p:extLst>
      <p:ext uri="{BB962C8B-B14F-4D97-AF65-F5344CB8AC3E}">
        <p14:creationId xmlns:p14="http://schemas.microsoft.com/office/powerpoint/2010/main" val="347083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PROCESSES</a:t>
            </a:r>
            <a:endParaRPr lang="en-US" dirty="0">
              <a:solidFill>
                <a:srgbClr val="FF0000"/>
              </a:solidFill>
            </a:endParaRPr>
          </a:p>
        </p:txBody>
      </p:sp>
      <p:sp>
        <p:nvSpPr>
          <p:cNvPr id="3" name="Content Placeholder 2"/>
          <p:cNvSpPr>
            <a:spLocks noGrp="1"/>
          </p:cNvSpPr>
          <p:nvPr>
            <p:ph idx="1"/>
          </p:nvPr>
        </p:nvSpPr>
        <p:spPr>
          <a:xfrm>
            <a:off x="323528" y="1340768"/>
            <a:ext cx="8280920" cy="5112568"/>
          </a:xfrm>
        </p:spPr>
        <p:txBody>
          <a:bodyPr>
            <a:normAutofit fontScale="85000" lnSpcReduction="20000"/>
          </a:bodyPr>
          <a:lstStyle/>
          <a:p>
            <a:pPr lvl="0" algn="just"/>
            <a:r>
              <a:rPr lang="en-US" sz="3300" dirty="0"/>
              <a:t>A process is mainly a program in execution where the execution of a process must progress in a sequential order or based on some priority or algorithms.</a:t>
            </a:r>
          </a:p>
          <a:p>
            <a:pPr lvl="0" algn="just"/>
            <a:r>
              <a:rPr lang="en-US" sz="3300" dirty="0">
                <a:solidFill>
                  <a:srgbClr val="FF0000"/>
                </a:solidFill>
              </a:rPr>
              <a:t>In other words, </a:t>
            </a:r>
            <a:r>
              <a:rPr lang="en-US" sz="3300" dirty="0"/>
              <a:t>it is an entity that represents the fundamental working that has been assigned to a system.</a:t>
            </a:r>
          </a:p>
          <a:p>
            <a:pPr lvl="0" algn="just"/>
            <a:r>
              <a:rPr lang="en-US" sz="3300" dirty="0"/>
              <a:t>When a program gets loaded into the memory, it is said to as process. This processing can be categorized into 4 sections. These are:</a:t>
            </a:r>
          </a:p>
          <a:p>
            <a:pPr lvl="1" algn="just"/>
            <a:r>
              <a:rPr lang="en-US" sz="3300" dirty="0">
                <a:solidFill>
                  <a:srgbClr val="FF0000"/>
                </a:solidFill>
              </a:rPr>
              <a:t>Heap</a:t>
            </a:r>
          </a:p>
          <a:p>
            <a:pPr lvl="1" algn="just"/>
            <a:r>
              <a:rPr lang="en-US" sz="3300" dirty="0">
                <a:solidFill>
                  <a:srgbClr val="FF0000"/>
                </a:solidFill>
              </a:rPr>
              <a:t>Stack</a:t>
            </a:r>
          </a:p>
          <a:p>
            <a:pPr lvl="1" algn="just"/>
            <a:r>
              <a:rPr lang="en-US" sz="3300" dirty="0">
                <a:solidFill>
                  <a:srgbClr val="FF0000"/>
                </a:solidFill>
              </a:rPr>
              <a:t>Data</a:t>
            </a:r>
          </a:p>
          <a:p>
            <a:pPr lvl="1" algn="just"/>
            <a:r>
              <a:rPr lang="en-US" sz="3300" dirty="0">
                <a:solidFill>
                  <a:srgbClr val="FF0000"/>
                </a:solidFill>
              </a:rPr>
              <a:t>Text</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6</a:t>
            </a:fld>
            <a:endParaRPr lang="en-US"/>
          </a:p>
        </p:txBody>
      </p:sp>
    </p:spTree>
    <p:extLst>
      <p:ext uri="{BB962C8B-B14F-4D97-AF65-F5344CB8AC3E}">
        <p14:creationId xmlns:p14="http://schemas.microsoft.com/office/powerpoint/2010/main" val="1189639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7896" y="2023364"/>
            <a:ext cx="7437429" cy="2516073"/>
          </a:xfrm>
          <a:prstGeom prst="rect">
            <a:avLst/>
          </a:prstGeom>
          <a:noFill/>
        </p:spPr>
        <p:txBody>
          <a:bodyPr wrap="square" rtlCol="0">
            <a:spAutoFit/>
          </a:bodyPr>
          <a:lstStyle/>
          <a:p>
            <a:pPr algn="just" defTabSz="685800"/>
            <a:r>
              <a:rPr lang="en-IN" b="1" u="sng" dirty="0">
                <a:solidFill>
                  <a:srgbClr val="0070C0"/>
                </a:solidFill>
                <a:latin typeface="Calibri" panose="020F0502020204030204"/>
              </a:rPr>
              <a:t>CPU Scheduling</a:t>
            </a:r>
          </a:p>
          <a:p>
            <a:pPr algn="just" defTabSz="685800"/>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dirty="0">
                <a:solidFill>
                  <a:srgbClr val="000000"/>
                </a:solidFill>
                <a:latin typeface="Calibri" panose="020F0502020204030204"/>
              </a:rPr>
              <a:t>CPU scheduling is the basis of </a:t>
            </a:r>
            <a:r>
              <a:rPr lang="en-US" b="1" dirty="0" err="1">
                <a:solidFill>
                  <a:srgbClr val="FF0000"/>
                </a:solidFill>
                <a:latin typeface="Calibri" panose="020F0502020204030204"/>
              </a:rPr>
              <a:t>Multiprogrammed</a:t>
            </a:r>
            <a:r>
              <a:rPr lang="en-US" dirty="0">
                <a:solidFill>
                  <a:srgbClr val="000000"/>
                </a:solidFill>
                <a:latin typeface="Calibri" panose="020F0502020204030204"/>
              </a:rPr>
              <a:t> operating systems. </a:t>
            </a:r>
          </a:p>
          <a:p>
            <a:pPr marL="557213" lvl="1" indent="-214313" defTabSz="685800">
              <a:buFont typeface="Wingdings" panose="05000000000000000000" pitchFamily="2" charset="2"/>
              <a:buChar char="Ø"/>
            </a:pPr>
            <a:r>
              <a:rPr lang="en-US" dirty="0">
                <a:solidFill>
                  <a:srgbClr val="000000"/>
                </a:solidFill>
                <a:latin typeface="Calibri" panose="020F0502020204030204"/>
              </a:rPr>
              <a:t>By switching the CPU among processes, the operating system can make the </a:t>
            </a:r>
            <a:r>
              <a:rPr lang="en-US" b="1" dirty="0">
                <a:solidFill>
                  <a:srgbClr val="FF0000"/>
                </a:solidFill>
                <a:latin typeface="Calibri" panose="020F0502020204030204"/>
              </a:rPr>
              <a:t>computer more productive</a:t>
            </a:r>
            <a:r>
              <a:rPr lang="en-US" dirty="0">
                <a:solidFill>
                  <a:srgbClr val="000000"/>
                </a:solidFill>
                <a:latin typeface="Calibri" panose="020F0502020204030204"/>
              </a:rPr>
              <a:t>. </a:t>
            </a:r>
          </a:p>
          <a:p>
            <a:pPr marL="557213" lvl="1" indent="-214313" defTabSz="685800">
              <a:buFont typeface="Wingdings" panose="05000000000000000000" pitchFamily="2" charset="2"/>
              <a:buChar char="Ø"/>
            </a:pPr>
            <a:r>
              <a:rPr lang="en-US" dirty="0">
                <a:solidFill>
                  <a:srgbClr val="000000"/>
                </a:solidFill>
                <a:latin typeface="Calibri" panose="020F0502020204030204"/>
              </a:rPr>
              <a:t>However, the terms </a:t>
            </a:r>
            <a:r>
              <a:rPr lang="en-US" b="1" dirty="0">
                <a:solidFill>
                  <a:srgbClr val="FF0000"/>
                </a:solidFill>
                <a:latin typeface="Calibri" panose="020F0502020204030204"/>
              </a:rPr>
              <a:t>Process scheduling </a:t>
            </a:r>
            <a:r>
              <a:rPr lang="en-US" dirty="0">
                <a:solidFill>
                  <a:srgbClr val="000000"/>
                </a:solidFill>
                <a:latin typeface="Calibri" panose="020F0502020204030204"/>
              </a:rPr>
              <a:t>and </a:t>
            </a:r>
            <a:r>
              <a:rPr lang="en-US" b="1" dirty="0">
                <a:solidFill>
                  <a:srgbClr val="FF0000"/>
                </a:solidFill>
                <a:latin typeface="Calibri" panose="020F0502020204030204"/>
              </a:rPr>
              <a:t>Thread scheduling </a:t>
            </a:r>
            <a:r>
              <a:rPr lang="en-US" dirty="0">
                <a:solidFill>
                  <a:srgbClr val="000000"/>
                </a:solidFill>
                <a:latin typeface="Calibri" panose="020F0502020204030204"/>
              </a:rPr>
              <a:t>are often used interchangeably. </a:t>
            </a:r>
          </a:p>
          <a:p>
            <a:pPr marL="342900" lvl="1" algn="just" defTabSz="685800"/>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fld id="{22E6E0AA-F59D-43BB-9FE5-D0F3C738CBD8}" type="datetime1">
              <a:rPr lang="en-IN">
                <a:solidFill>
                  <a:prstClr val="black">
                    <a:tint val="75000"/>
                  </a:prstClr>
                </a:solidFill>
                <a:latin typeface="Calibri" panose="020F0502020204030204"/>
              </a:rPr>
              <a:pPr defTabSz="685800"/>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fld id="{C47D4F2A-FF3F-4D76-897B-B2071BBC9AF3}" type="slidenum">
              <a:rPr lang="en-IN">
                <a:solidFill>
                  <a:prstClr val="black">
                    <a:tint val="75000"/>
                  </a:prstClr>
                </a:solidFill>
                <a:latin typeface="Calibri" panose="020F0502020204030204"/>
              </a:rPr>
              <a:pPr defTabSz="685800"/>
              <a:t>60</a:t>
            </a:fld>
            <a:endParaRPr lang="en-IN">
              <a:solidFill>
                <a:prstClr val="black">
                  <a:tint val="75000"/>
                </a:prstClr>
              </a:solidFill>
              <a:latin typeface="Calibri" panose="020F050202020403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758898" cy="390106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Basic concepts</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In a </a:t>
            </a:r>
            <a:r>
              <a:rPr lang="en-US" b="1" dirty="0">
                <a:solidFill>
                  <a:srgbClr val="FF0000"/>
                </a:solidFill>
                <a:latin typeface="Calibri" panose="020F0502020204030204"/>
              </a:rPr>
              <a:t>single-processor system</a:t>
            </a:r>
            <a:r>
              <a:rPr lang="en-US" dirty="0">
                <a:solidFill>
                  <a:srgbClr val="000000"/>
                </a:solidFill>
                <a:latin typeface="Calibri" panose="020F0502020204030204"/>
              </a:rPr>
              <a:t>, only one process can run at a time; any others must wait until the CPU is free and can be rescheduled.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The objective of multiprogramming is to have some process running at all times, to </a:t>
            </a:r>
            <a:r>
              <a:rPr lang="en-US" b="1" dirty="0">
                <a:solidFill>
                  <a:srgbClr val="FF0000"/>
                </a:solidFill>
                <a:latin typeface="Calibri" panose="020F0502020204030204"/>
              </a:rPr>
              <a:t>maximize CPU utilization</a:t>
            </a:r>
            <a:r>
              <a:rPr lang="en-US"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The idea of multiprogramming is relatively simple.</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A process is executed until it must wait, typically for the completion of some I/O request.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In a simple computer system, the CPU then just sits idle; all this waiting time is wasted; no useful work is accomplished.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With multiprogramming, we try to use this time productively.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Several processes are kept in memory at one time.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47E53787-BFBC-416B-B906-9044AA9FCDD1}"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61</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734502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34707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Basic concepts</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When one  process has to wait, the operating system takes the CPU away from that process and gives the CPU to another process. This pattern continues.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 Every time one process has to wait, another process can take over use of the CPU. </a:t>
            </a:r>
          </a:p>
          <a:p>
            <a:pPr marL="557213" lvl="1" indent="-214313" algn="just" defTabSz="685800">
              <a:buFont typeface="Wingdings" panose="05000000000000000000" pitchFamily="2" charset="2"/>
              <a:buChar char="Ø"/>
            </a:pPr>
            <a:r>
              <a:rPr lang="en-US" b="1" dirty="0">
                <a:solidFill>
                  <a:srgbClr val="FF0000"/>
                </a:solidFill>
                <a:latin typeface="Calibri" panose="020F0502020204030204"/>
              </a:rPr>
              <a:t>Scheduling</a:t>
            </a:r>
            <a:r>
              <a:rPr lang="en-US" dirty="0">
                <a:solidFill>
                  <a:srgbClr val="000000"/>
                </a:solidFill>
                <a:latin typeface="Calibri" panose="020F0502020204030204"/>
              </a:rPr>
              <a:t> of this kind is a fundamental operating-system function.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Almost all computer resources are scheduled before use.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 The </a:t>
            </a:r>
            <a:r>
              <a:rPr lang="en-US" b="1" dirty="0">
                <a:solidFill>
                  <a:srgbClr val="FF0000"/>
                </a:solidFill>
                <a:latin typeface="Calibri" panose="020F0502020204030204"/>
              </a:rPr>
              <a:t>CPU</a:t>
            </a:r>
            <a:r>
              <a:rPr lang="en-US" dirty="0">
                <a:solidFill>
                  <a:srgbClr val="000000"/>
                </a:solidFill>
                <a:latin typeface="Calibri" panose="020F0502020204030204"/>
              </a:rPr>
              <a:t> is, of course, one of the primary computer resources.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Thus, its scheduling is central to </a:t>
            </a:r>
            <a:r>
              <a:rPr lang="en-US" b="1" dirty="0">
                <a:solidFill>
                  <a:srgbClr val="FF0000"/>
                </a:solidFill>
                <a:latin typeface="Calibri" panose="020F0502020204030204"/>
              </a:rPr>
              <a:t>Operating System design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F69B9F09-8478-435A-B1E9-6768AACC7609}"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62</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62279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CPU-I/O Burst Cycle</a:t>
            </a:r>
            <a:endParaRPr lang="en-IN" dirty="0">
              <a:solidFill>
                <a:prstClr val="black"/>
              </a:solidFill>
              <a:latin typeface="Calibri" panose="020F0502020204030204"/>
            </a:endParaRPr>
          </a:p>
          <a:p>
            <a:pPr marL="342900" lvl="1" defTabSz="685800"/>
            <a:endParaRPr lang="en-IN" sz="1350" dirty="0">
              <a:solidFill>
                <a:srgbClr val="000000"/>
              </a:solidFill>
              <a:latin typeface="Arial" panose="020B0604020202020204" pitchFamily="34" charset="0"/>
            </a:endParaRPr>
          </a:p>
          <a:p>
            <a:pPr marL="342900" lvl="1" algn="just" defTabSz="685800"/>
            <a:r>
              <a:rPr lang="en-US" dirty="0">
                <a:solidFill>
                  <a:srgbClr val="000000"/>
                </a:solidFill>
                <a:latin typeface="Calibri" panose="020F0502020204030204"/>
              </a:rPr>
              <a:t>The success of CPU scheduling depends on an observed property of processes: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Process execution consists of a cycle of </a:t>
            </a:r>
            <a:r>
              <a:rPr lang="en-US" b="1" dirty="0">
                <a:solidFill>
                  <a:srgbClr val="FF0000"/>
                </a:solidFill>
                <a:latin typeface="Calibri" panose="020F0502020204030204"/>
              </a:rPr>
              <a:t>CPU execution and I/O wait</a:t>
            </a:r>
            <a:r>
              <a:rPr lang="en-US" dirty="0">
                <a:solidFill>
                  <a:srgbClr val="000000"/>
                </a:solidFill>
                <a:latin typeface="Calibri" panose="020F0502020204030204"/>
              </a:rPr>
              <a:t>.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Processes alternate between these two states. Process execution begins with a CPU burst.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That is followed by an I/O burst, which is followed by another CPU burst, then another I/O burst, and so on.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Eventually, the final CPU burst ends with a system request to terminate execution (Fig a). </a:t>
            </a:r>
          </a:p>
          <a:p>
            <a:pPr marL="900113" lvl="2" indent="-214313" algn="just" defTabSz="685800">
              <a:buFont typeface="Wingdings" panose="05000000000000000000" pitchFamily="2" charset="2"/>
              <a:buChar char="Ø"/>
            </a:pPr>
            <a:r>
              <a:rPr lang="en-US" dirty="0">
                <a:solidFill>
                  <a:srgbClr val="000000"/>
                </a:solidFill>
                <a:latin typeface="Calibri" panose="020F0502020204030204"/>
              </a:rPr>
              <a:t>The durations of CPU bursts have been measured extensively.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1FE446CF-13BE-4007-9EEA-EEC00E4ADA5A}"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63</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297783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1269578"/>
          </a:xfrm>
          <a:prstGeom prst="rect">
            <a:avLst/>
          </a:prstGeom>
          <a:noFill/>
        </p:spPr>
        <p:txBody>
          <a:bodyPr wrap="square" rtlCol="0">
            <a:spAutoFit/>
          </a:bodyPr>
          <a:lstStyle/>
          <a:p>
            <a:pPr algn="just" defTabSz="685800"/>
            <a:r>
              <a:rPr lang="en-US" b="1" u="sng" dirty="0">
                <a:solidFill>
                  <a:srgbClr val="0070C0"/>
                </a:solidFill>
                <a:latin typeface="Calibri" panose="020F0502020204030204"/>
              </a:rPr>
              <a:t>Alternating sequence of CPU and I/O bursts </a:t>
            </a:r>
          </a:p>
          <a:p>
            <a:pPr defTabSz="685800"/>
            <a:r>
              <a:rPr lang="en-IN" sz="1350" dirty="0">
                <a:solidFill>
                  <a:srgbClr val="000000"/>
                </a:solidFill>
                <a:latin typeface="Arial" panose="020B0604020202020204" pitchFamily="34" charset="0"/>
              </a:rPr>
              <a:t> </a:t>
            </a: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2846FC26-E624-48DB-A93C-A65559A7EE34}"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64</a:t>
            </a:fld>
            <a:endParaRPr lang="en-IN">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xmlns="" id="{CDBBB2A2-2D4B-410F-9C35-0A0DE2F4ACF1}"/>
              </a:ext>
            </a:extLst>
          </p:cNvPr>
          <p:cNvPicPr>
            <a:picLocks noChangeAspect="1"/>
          </p:cNvPicPr>
          <p:nvPr/>
        </p:nvPicPr>
        <p:blipFill>
          <a:blip r:embed="rId2"/>
          <a:stretch>
            <a:fillRect/>
          </a:stretch>
        </p:blipFill>
        <p:spPr>
          <a:xfrm>
            <a:off x="2268140" y="2550319"/>
            <a:ext cx="5254229" cy="3171825"/>
          </a:xfrm>
          <a:prstGeom prst="rect">
            <a:avLst/>
          </a:prstGeom>
        </p:spPr>
      </p:pic>
    </p:spTree>
    <p:extLst>
      <p:ext uri="{BB962C8B-B14F-4D97-AF65-F5344CB8AC3E}">
        <p14:creationId xmlns:p14="http://schemas.microsoft.com/office/powerpoint/2010/main" val="21766632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2" y="2009077"/>
            <a:ext cx="8493918" cy="3162404"/>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CPU Scheduler</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Whenever the CPU becomes idle, the operating system must select one of the processes in the ready queue to be executed.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selection process is carried out by the </a:t>
            </a:r>
            <a:r>
              <a:rPr lang="en-US" sz="1500" b="1" dirty="0">
                <a:solidFill>
                  <a:srgbClr val="FF0000"/>
                </a:solidFill>
                <a:latin typeface="Calibri" panose="020F0502020204030204"/>
              </a:rPr>
              <a:t>short-term scheduler </a:t>
            </a:r>
            <a:r>
              <a:rPr lang="en-US" sz="1500" dirty="0">
                <a:solidFill>
                  <a:srgbClr val="FF0000"/>
                </a:solidFill>
                <a:latin typeface="Calibri" panose="020F0502020204030204"/>
              </a:rPr>
              <a:t>(or CPU scheduler)</a:t>
            </a:r>
            <a:r>
              <a:rPr lang="en-US" sz="1500"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scheduler selects a process from the processes in memory that are ready to execute and allocates the CPU to that process.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Note that the ready queue is not necessarily a first-in, first-out (FIFO) queue.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It can be implemented as a FIFO queue, a priority queue, a tree, or simply an unordered linked list.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Conceptually, however, all the processes in the ready queue are lined up waiting for a chance to run on the CPU.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records in the queues are generally </a:t>
            </a:r>
            <a:r>
              <a:rPr lang="en-US" sz="1500" b="1" dirty="0">
                <a:solidFill>
                  <a:srgbClr val="FF0000"/>
                </a:solidFill>
                <a:latin typeface="Calibri" panose="020F0502020204030204"/>
              </a:rPr>
              <a:t>process control blocks (PCBs) </a:t>
            </a:r>
            <a:r>
              <a:rPr lang="en-US" sz="1500" dirty="0">
                <a:solidFill>
                  <a:srgbClr val="000000"/>
                </a:solidFill>
                <a:latin typeface="Calibri" panose="020F0502020204030204"/>
              </a:rPr>
              <a:t>of the processes.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0C15DBA2-8ADC-4E31-8984-70081A5A502A}"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65</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206825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830335" cy="3347070"/>
          </a:xfrm>
          <a:prstGeom prst="rect">
            <a:avLst/>
          </a:prstGeom>
          <a:noFill/>
        </p:spPr>
        <p:txBody>
          <a:bodyPr wrap="square" rtlCol="0">
            <a:spAutoFit/>
          </a:bodyPr>
          <a:lstStyle/>
          <a:p>
            <a:pPr algn="just" defTabSz="685800">
              <a:defRPr/>
            </a:pPr>
            <a:r>
              <a:rPr lang="en-IN" b="1" u="sng" dirty="0" err="1">
                <a:solidFill>
                  <a:srgbClr val="0070C0"/>
                </a:solidFill>
                <a:latin typeface="Calibri" panose="020F0502020204030204"/>
              </a:rPr>
              <a:t>Preemptive</a:t>
            </a:r>
            <a:r>
              <a:rPr lang="en-IN" b="1" u="sng" dirty="0">
                <a:solidFill>
                  <a:srgbClr val="0070C0"/>
                </a:solidFill>
                <a:latin typeface="Calibri" panose="020F0502020204030204"/>
              </a:rPr>
              <a:t> Scheduling</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defTabSz="685800"/>
            <a:r>
              <a:rPr lang="en-US" dirty="0">
                <a:solidFill>
                  <a:srgbClr val="000000"/>
                </a:solidFill>
                <a:latin typeface="Calibri" panose="020F0502020204030204"/>
              </a:rPr>
              <a:t>CPU-scheduling decisions may take place under the following four circumstances: </a:t>
            </a:r>
          </a:p>
          <a:p>
            <a:pPr marL="342900" lvl="1" defTabSz="685800"/>
            <a:r>
              <a:rPr lang="en-US" b="1" dirty="0" err="1">
                <a:solidFill>
                  <a:srgbClr val="000000"/>
                </a:solidFill>
                <a:latin typeface="Calibri" panose="020F0502020204030204"/>
              </a:rPr>
              <a:t>i</a:t>
            </a:r>
            <a:r>
              <a:rPr lang="en-US" b="1" dirty="0">
                <a:solidFill>
                  <a:srgbClr val="000000"/>
                </a:solidFill>
                <a:latin typeface="Calibri" panose="020F0502020204030204"/>
              </a:rPr>
              <a:t>. </a:t>
            </a:r>
            <a:r>
              <a:rPr lang="en-US" dirty="0">
                <a:solidFill>
                  <a:srgbClr val="000000"/>
                </a:solidFill>
                <a:latin typeface="Calibri" panose="020F0502020204030204"/>
              </a:rPr>
              <a:t>When a process switches from the </a:t>
            </a:r>
            <a:r>
              <a:rPr lang="en-US" b="1" dirty="0">
                <a:solidFill>
                  <a:srgbClr val="FF0000"/>
                </a:solidFill>
                <a:latin typeface="Calibri" panose="020F0502020204030204"/>
              </a:rPr>
              <a:t>running state to the waiting state </a:t>
            </a:r>
            <a:r>
              <a:rPr lang="en-US" dirty="0">
                <a:solidFill>
                  <a:srgbClr val="000000"/>
                </a:solidFill>
                <a:latin typeface="Calibri" panose="020F0502020204030204"/>
              </a:rPr>
              <a:t>(for example, as the result of an I/O request or an invocation of wait for the termination of one of the child processes)</a:t>
            </a:r>
            <a:r>
              <a:rPr lang="en-US" b="1" dirty="0">
                <a:solidFill>
                  <a:srgbClr val="000000"/>
                </a:solidFill>
                <a:latin typeface="Calibri" panose="020F0502020204030204"/>
              </a:rPr>
              <a:t>. </a:t>
            </a:r>
            <a:endParaRPr lang="en-US" dirty="0">
              <a:solidFill>
                <a:srgbClr val="000000"/>
              </a:solidFill>
              <a:latin typeface="Calibri" panose="020F0502020204030204"/>
            </a:endParaRPr>
          </a:p>
          <a:p>
            <a:pPr marL="342900" lvl="1" defTabSz="685800"/>
            <a:r>
              <a:rPr lang="en-US" b="1" dirty="0">
                <a:solidFill>
                  <a:srgbClr val="000000"/>
                </a:solidFill>
                <a:latin typeface="Calibri" panose="020F0502020204030204"/>
              </a:rPr>
              <a:t>ii. </a:t>
            </a:r>
            <a:r>
              <a:rPr lang="en-US" dirty="0">
                <a:solidFill>
                  <a:srgbClr val="000000"/>
                </a:solidFill>
                <a:latin typeface="Calibri" panose="020F0502020204030204"/>
              </a:rPr>
              <a:t>When a process switches from the </a:t>
            </a:r>
            <a:r>
              <a:rPr lang="en-US" b="1" dirty="0">
                <a:solidFill>
                  <a:srgbClr val="FF0000"/>
                </a:solidFill>
                <a:latin typeface="Calibri" panose="020F0502020204030204"/>
              </a:rPr>
              <a:t>running state to the ready state </a:t>
            </a:r>
            <a:r>
              <a:rPr lang="en-US" dirty="0">
                <a:solidFill>
                  <a:srgbClr val="000000"/>
                </a:solidFill>
                <a:latin typeface="Calibri" panose="020F0502020204030204"/>
              </a:rPr>
              <a:t>(for example, when an interrupt occurs). </a:t>
            </a:r>
          </a:p>
          <a:p>
            <a:pPr marL="342900" lvl="1" defTabSz="685800"/>
            <a:r>
              <a:rPr lang="en-US" b="1" dirty="0">
                <a:solidFill>
                  <a:srgbClr val="000000"/>
                </a:solidFill>
                <a:latin typeface="Calibri" panose="020F0502020204030204"/>
              </a:rPr>
              <a:t>iii. </a:t>
            </a:r>
            <a:r>
              <a:rPr lang="en-US" dirty="0">
                <a:solidFill>
                  <a:srgbClr val="000000"/>
                </a:solidFill>
                <a:latin typeface="Calibri" panose="020F0502020204030204"/>
              </a:rPr>
              <a:t>When a process switches from the </a:t>
            </a:r>
            <a:r>
              <a:rPr lang="en-US" b="1" dirty="0">
                <a:solidFill>
                  <a:srgbClr val="FF0000"/>
                </a:solidFill>
                <a:latin typeface="Calibri" panose="020F0502020204030204"/>
              </a:rPr>
              <a:t>waiting state to the ready state </a:t>
            </a:r>
            <a:r>
              <a:rPr lang="en-US" dirty="0">
                <a:solidFill>
                  <a:srgbClr val="000000"/>
                </a:solidFill>
                <a:latin typeface="Calibri" panose="020F0502020204030204"/>
              </a:rPr>
              <a:t>(for example, at completion of I/O). </a:t>
            </a:r>
          </a:p>
          <a:p>
            <a:pPr marL="342900" lvl="1" defTabSz="685800"/>
            <a:r>
              <a:rPr lang="en-US" b="1" dirty="0">
                <a:solidFill>
                  <a:srgbClr val="000000"/>
                </a:solidFill>
                <a:latin typeface="Calibri" panose="020F0502020204030204"/>
              </a:rPr>
              <a:t>iv. </a:t>
            </a:r>
            <a:r>
              <a:rPr lang="en-US" dirty="0">
                <a:solidFill>
                  <a:srgbClr val="000000"/>
                </a:solidFill>
                <a:latin typeface="Calibri" panose="020F0502020204030204"/>
              </a:rPr>
              <a:t>When a process terminates.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38175281-0BA8-4058-BE02-AB47CDFDC1F3}"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66</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676021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830335" cy="85408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Process States</a:t>
            </a:r>
            <a:endParaRPr lang="en-IN" dirty="0">
              <a:solidFill>
                <a:prstClr val="black"/>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38175281-0BA8-4058-BE02-AB47CDFDC1F3}"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67</a:t>
            </a:fld>
            <a:endParaRPr lang="en-IN">
              <a:solidFill>
                <a:prstClr val="black">
                  <a:tint val="75000"/>
                </a:prstClr>
              </a:solidFill>
              <a:latin typeface="Calibri" panose="020F0502020204030204"/>
            </a:endParaRPr>
          </a:p>
        </p:txBody>
      </p:sp>
      <p:pic>
        <p:nvPicPr>
          <p:cNvPr id="3" name="Picture 5">
            <a:extLst>
              <a:ext uri="{FF2B5EF4-FFF2-40B4-BE49-F238E27FC236}">
                <a16:creationId xmlns:a16="http://schemas.microsoft.com/office/drawing/2014/main" xmlns="" id="{D91B62C7-B082-4804-ADC9-4D63A56EC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2424575"/>
            <a:ext cx="5799535"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146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658885" cy="3624069"/>
          </a:xfrm>
          <a:prstGeom prst="rect">
            <a:avLst/>
          </a:prstGeom>
          <a:noFill/>
        </p:spPr>
        <p:txBody>
          <a:bodyPr wrap="square" rtlCol="0">
            <a:spAutoFit/>
          </a:bodyPr>
          <a:lstStyle/>
          <a:p>
            <a:pPr algn="just" defTabSz="685800">
              <a:defRPr/>
            </a:pPr>
            <a:r>
              <a:rPr lang="en-IN" b="1" u="sng" dirty="0" err="1">
                <a:solidFill>
                  <a:srgbClr val="0070C0"/>
                </a:solidFill>
                <a:latin typeface="Calibri" panose="020F0502020204030204"/>
              </a:rPr>
              <a:t>Preemptive</a:t>
            </a:r>
            <a:r>
              <a:rPr lang="en-IN" b="1" u="sng" dirty="0">
                <a:solidFill>
                  <a:srgbClr val="0070C0"/>
                </a:solidFill>
                <a:latin typeface="Calibri" panose="020F0502020204030204"/>
              </a:rPr>
              <a:t> Scheduling</a:t>
            </a:r>
            <a:endParaRPr lang="en-IN" dirty="0">
              <a:solidFill>
                <a:prstClr val="black"/>
              </a:solidFill>
              <a:latin typeface="Calibri" panose="020F0502020204030204"/>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For situations </a:t>
            </a:r>
            <a:r>
              <a:rPr lang="en-US" b="1" dirty="0">
                <a:solidFill>
                  <a:srgbClr val="000000"/>
                </a:solidFill>
                <a:latin typeface="Calibri" panose="020F0502020204030204"/>
              </a:rPr>
              <a:t>1 </a:t>
            </a:r>
            <a:r>
              <a:rPr lang="en-US" dirty="0">
                <a:solidFill>
                  <a:srgbClr val="000000"/>
                </a:solidFill>
                <a:latin typeface="Calibri" panose="020F0502020204030204"/>
              </a:rPr>
              <a:t>and </a:t>
            </a:r>
            <a:r>
              <a:rPr lang="en-US" b="1" dirty="0">
                <a:solidFill>
                  <a:srgbClr val="000000"/>
                </a:solidFill>
                <a:latin typeface="Calibri" panose="020F0502020204030204"/>
              </a:rPr>
              <a:t>4</a:t>
            </a:r>
            <a:r>
              <a:rPr lang="en-US" dirty="0">
                <a:solidFill>
                  <a:srgbClr val="000000"/>
                </a:solidFill>
                <a:latin typeface="Calibri" panose="020F0502020204030204"/>
              </a:rPr>
              <a:t>, there is no choice in terms of scheduling.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A new process (if one exists in the ready queue) must be selected for execution.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There is a choice, however, for situations </a:t>
            </a:r>
            <a:r>
              <a:rPr lang="en-US" b="1" dirty="0">
                <a:solidFill>
                  <a:srgbClr val="000000"/>
                </a:solidFill>
                <a:latin typeface="Calibri" panose="020F0502020204030204"/>
              </a:rPr>
              <a:t>2 </a:t>
            </a:r>
            <a:r>
              <a:rPr lang="en-US" dirty="0">
                <a:solidFill>
                  <a:srgbClr val="000000"/>
                </a:solidFill>
                <a:latin typeface="Calibri" panose="020F0502020204030204"/>
              </a:rPr>
              <a:t>and </a:t>
            </a:r>
            <a:r>
              <a:rPr lang="en-US" b="1" dirty="0">
                <a:solidFill>
                  <a:srgbClr val="000000"/>
                </a:solidFill>
                <a:latin typeface="Calibri" panose="020F0502020204030204"/>
              </a:rPr>
              <a:t>3</a:t>
            </a:r>
            <a:r>
              <a:rPr lang="en-US"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When scheduling takes place only under circumstances </a:t>
            </a:r>
            <a:r>
              <a:rPr lang="en-US" b="1" dirty="0">
                <a:solidFill>
                  <a:srgbClr val="000000"/>
                </a:solidFill>
                <a:latin typeface="Calibri" panose="020F0502020204030204"/>
              </a:rPr>
              <a:t>1 </a:t>
            </a:r>
            <a:r>
              <a:rPr lang="en-US" dirty="0">
                <a:solidFill>
                  <a:srgbClr val="000000"/>
                </a:solidFill>
                <a:latin typeface="Calibri" panose="020F0502020204030204"/>
              </a:rPr>
              <a:t>and </a:t>
            </a:r>
            <a:r>
              <a:rPr lang="en-US" b="1" dirty="0">
                <a:solidFill>
                  <a:srgbClr val="000000"/>
                </a:solidFill>
                <a:latin typeface="Calibri" panose="020F0502020204030204"/>
              </a:rPr>
              <a:t>4</a:t>
            </a:r>
            <a:r>
              <a:rPr lang="en-US" dirty="0">
                <a:solidFill>
                  <a:srgbClr val="000000"/>
                </a:solidFill>
                <a:latin typeface="Calibri" panose="020F0502020204030204"/>
              </a:rPr>
              <a:t>, we say that the scheduling scheme is </a:t>
            </a:r>
            <a:r>
              <a:rPr lang="en-US" b="1" dirty="0">
                <a:solidFill>
                  <a:srgbClr val="FF0000"/>
                </a:solidFill>
                <a:latin typeface="Calibri" panose="020F0502020204030204"/>
              </a:rPr>
              <a:t>non preemptive </a:t>
            </a:r>
            <a:r>
              <a:rPr lang="en-US" dirty="0">
                <a:solidFill>
                  <a:srgbClr val="FF0000"/>
                </a:solidFill>
                <a:latin typeface="Calibri" panose="020F0502020204030204"/>
              </a:rPr>
              <a:t>or </a:t>
            </a:r>
            <a:r>
              <a:rPr lang="en-US" b="1" dirty="0">
                <a:solidFill>
                  <a:srgbClr val="FF0000"/>
                </a:solidFill>
                <a:latin typeface="Calibri" panose="020F0502020204030204"/>
              </a:rPr>
              <a:t>cooperative</a:t>
            </a:r>
            <a:r>
              <a:rPr lang="en-US" b="1" dirty="0">
                <a:solidFill>
                  <a:srgbClr val="000000"/>
                </a:solidFill>
                <a:latin typeface="Calibri" panose="020F0502020204030204"/>
              </a:rPr>
              <a:t>; </a:t>
            </a:r>
            <a:r>
              <a:rPr lang="en-US" dirty="0">
                <a:solidFill>
                  <a:srgbClr val="000000"/>
                </a:solidFill>
                <a:latin typeface="Calibri" panose="020F0502020204030204"/>
              </a:rPr>
              <a:t>otherwise, it is </a:t>
            </a:r>
            <a:r>
              <a:rPr lang="en-US" b="1" dirty="0">
                <a:solidFill>
                  <a:srgbClr val="FF0000"/>
                </a:solidFill>
                <a:latin typeface="Calibri" panose="020F0502020204030204"/>
              </a:rPr>
              <a:t>preemptive</a:t>
            </a:r>
            <a:r>
              <a:rPr lang="en-US" b="1" dirty="0">
                <a:solidFill>
                  <a:srgbClr val="000000"/>
                </a:solidFill>
                <a:latin typeface="Calibri" panose="020F0502020204030204"/>
              </a:rPr>
              <a:t>. </a:t>
            </a:r>
            <a:endParaRPr lang="en-US"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Under </a:t>
            </a:r>
            <a:r>
              <a:rPr lang="en-US" dirty="0" err="1">
                <a:solidFill>
                  <a:srgbClr val="000000"/>
                </a:solidFill>
                <a:latin typeface="Calibri" panose="020F0502020204030204"/>
              </a:rPr>
              <a:t>nonpreemptive</a:t>
            </a:r>
            <a:r>
              <a:rPr lang="en-US" dirty="0">
                <a:solidFill>
                  <a:srgbClr val="000000"/>
                </a:solidFill>
                <a:latin typeface="Calibri" panose="020F0502020204030204"/>
              </a:rPr>
              <a:t> scheduling, once the CPU has been allocated to a process, the process keeps the CPU until it releases the CPU either by terminating or by switching to the waiting state.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404833D8-F9B4-4D6A-A877-A4CF0CAEEEE1}"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68</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235265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393237"/>
          </a:xfrm>
          <a:prstGeom prst="rect">
            <a:avLst/>
          </a:prstGeom>
          <a:noFill/>
        </p:spPr>
        <p:txBody>
          <a:bodyPr wrap="square" rtlCol="0">
            <a:spAutoFit/>
          </a:bodyPr>
          <a:lstStyle/>
          <a:p>
            <a:pPr algn="just" defTabSz="685800">
              <a:defRPr/>
            </a:pPr>
            <a:r>
              <a:rPr lang="en-IN" b="1" u="sng" dirty="0" err="1">
                <a:solidFill>
                  <a:srgbClr val="0070C0"/>
                </a:solidFill>
                <a:latin typeface="Calibri" panose="020F0502020204030204"/>
              </a:rPr>
              <a:t>Preemptive</a:t>
            </a:r>
            <a:r>
              <a:rPr lang="en-IN" b="1" u="sng" dirty="0">
                <a:solidFill>
                  <a:srgbClr val="0070C0"/>
                </a:solidFill>
                <a:latin typeface="Calibri" panose="020F0502020204030204"/>
              </a:rPr>
              <a:t> Scheduling</a:t>
            </a:r>
            <a:endParaRPr lang="en-IN" dirty="0">
              <a:solidFill>
                <a:prstClr val="black"/>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This scheduling method is used by the Microsoft Windows 3.1 and Apple Macintosh Operating systems. </a:t>
            </a:r>
          </a:p>
          <a:p>
            <a:pPr marL="557213" lvl="1" indent="-214313" algn="just" defTabSz="685800">
              <a:buFont typeface="Wingdings" panose="05000000000000000000" pitchFamily="2" charset="2"/>
              <a:buChar char="Ø"/>
            </a:pPr>
            <a:r>
              <a:rPr lang="en-US" sz="1500" dirty="0">
                <a:solidFill>
                  <a:srgbClr val="FF0000"/>
                </a:solidFill>
                <a:latin typeface="Calibri" panose="020F0502020204030204"/>
              </a:rPr>
              <a:t>Cooperative scheduling </a:t>
            </a:r>
            <a:r>
              <a:rPr lang="en-US" sz="1500" dirty="0">
                <a:solidFill>
                  <a:srgbClr val="000000"/>
                </a:solidFill>
                <a:latin typeface="Calibri" panose="020F0502020204030204"/>
              </a:rPr>
              <a:t>is the only method that can be used on certain hardware platforms, because it does not require the special hardware (for example, a timer) needed for preemptive scheduling. </a:t>
            </a:r>
            <a:endParaRPr lang="en-IN"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Unfortunately, preemptive scheduling incurs a cost associated with access to shared data.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Consider the case of two processes that share data.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While one is updating the data, it is preempted so that the second process can run.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second process then tries to read the data, which are in an inconsistent state,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In such situations, we need new mechanisms to coordinate access to shared data. </a:t>
            </a:r>
          </a:p>
          <a:p>
            <a:pPr marL="342900" lvl="1" algn="just"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1537DD17-9796-4EEA-8C79-6407A00147A9}"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69</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27997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PROCESSES</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7</a:t>
            </a:fld>
            <a:endParaRPr lang="en-US"/>
          </a:p>
        </p:txBody>
      </p:sp>
      <p:pic>
        <p:nvPicPr>
          <p:cNvPr id="6" name="Content Placeholder 5" descr="Process Componen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1268760"/>
            <a:ext cx="3356322" cy="5040560"/>
          </a:xfrm>
          <a:prstGeom prst="rect">
            <a:avLst/>
          </a:prstGeom>
          <a:noFill/>
          <a:ln>
            <a:noFill/>
          </a:ln>
        </p:spPr>
      </p:pic>
    </p:spTree>
    <p:extLst>
      <p:ext uri="{BB962C8B-B14F-4D97-AF65-F5344CB8AC3E}">
        <p14:creationId xmlns:p14="http://schemas.microsoft.com/office/powerpoint/2010/main" val="4717920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039567"/>
          </a:xfrm>
          <a:prstGeom prst="rect">
            <a:avLst/>
          </a:prstGeom>
          <a:noFill/>
        </p:spPr>
        <p:txBody>
          <a:bodyPr wrap="square" rtlCol="0">
            <a:spAutoFit/>
          </a:bodyPr>
          <a:lstStyle/>
          <a:p>
            <a:pPr algn="just" defTabSz="685800"/>
            <a:r>
              <a:rPr lang="en-IN" b="1" u="sng" dirty="0">
                <a:solidFill>
                  <a:srgbClr val="0070C0"/>
                </a:solidFill>
                <a:latin typeface="Calibri" panose="020F0502020204030204"/>
              </a:rPr>
              <a:t>Dispatcher </a:t>
            </a: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Another component involved in the CPU-scheduling function is the </a:t>
            </a:r>
            <a:r>
              <a:rPr lang="en-US" sz="1500" b="1" dirty="0">
                <a:solidFill>
                  <a:srgbClr val="FF0000"/>
                </a:solidFill>
                <a:latin typeface="Calibri" panose="020F0502020204030204"/>
              </a:rPr>
              <a:t>Dispatcher</a:t>
            </a:r>
            <a:r>
              <a:rPr lang="en-US" sz="1500" b="1" dirty="0">
                <a:solidFill>
                  <a:srgbClr val="000000"/>
                </a:solidFill>
                <a:latin typeface="Calibri" panose="020F0502020204030204"/>
              </a:rPr>
              <a:t>. </a:t>
            </a:r>
            <a:endParaRPr lang="en-US"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dispatcher is the module that gives control of the CPU to the process selected by the short-term scheduler. </a:t>
            </a:r>
          </a:p>
          <a:p>
            <a:pPr marL="557213" lvl="1" indent="-214313" algn="just" defTabSz="685800">
              <a:buFont typeface="Wingdings" panose="05000000000000000000" pitchFamily="2" charset="2"/>
              <a:buChar char="Ø"/>
            </a:pPr>
            <a:r>
              <a:rPr lang="en-IN" sz="1500" dirty="0">
                <a:solidFill>
                  <a:srgbClr val="000000"/>
                </a:solidFill>
                <a:latin typeface="Calibri" panose="020F0502020204030204"/>
              </a:rPr>
              <a:t>This function involves : </a:t>
            </a:r>
          </a:p>
          <a:p>
            <a:pPr marL="900113" lvl="2" indent="-214313" algn="just" defTabSz="685800">
              <a:buFont typeface="Wingdings" panose="05000000000000000000" pitchFamily="2" charset="2"/>
              <a:buChar char="Ø"/>
            </a:pPr>
            <a:r>
              <a:rPr lang="en-IN" sz="1500" dirty="0">
                <a:solidFill>
                  <a:srgbClr val="000000"/>
                </a:solidFill>
                <a:latin typeface="Calibri" panose="020F0502020204030204"/>
              </a:rPr>
              <a:t>Switching context </a:t>
            </a:r>
          </a:p>
          <a:p>
            <a:pPr marL="900113" lvl="2" indent="-214313" algn="just" defTabSz="685800">
              <a:buFont typeface="Wingdings" panose="05000000000000000000" pitchFamily="2" charset="2"/>
              <a:buChar char="Ø"/>
            </a:pPr>
            <a:r>
              <a:rPr lang="en-US" sz="1500" dirty="0">
                <a:solidFill>
                  <a:srgbClr val="000000"/>
                </a:solidFill>
                <a:latin typeface="Calibri" panose="020F0502020204030204"/>
              </a:rPr>
              <a:t>Switching to user mode </a:t>
            </a:r>
          </a:p>
          <a:p>
            <a:pPr marL="900113" lvl="2" indent="-214313" algn="just" defTabSz="685800">
              <a:buFont typeface="Wingdings" panose="05000000000000000000" pitchFamily="2" charset="2"/>
              <a:buChar char="Ø"/>
            </a:pPr>
            <a:r>
              <a:rPr lang="en-US" sz="1500" dirty="0">
                <a:solidFill>
                  <a:srgbClr val="000000"/>
                </a:solidFill>
                <a:latin typeface="Calibri" panose="020F0502020204030204"/>
              </a:rPr>
              <a:t>Jumping to the proper location in the user program to restart that program </a:t>
            </a:r>
            <a:endParaRPr lang="en-IN"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dispatcher should be as fast as possible, since it is invoked during every process switch.</a:t>
            </a:r>
            <a:endParaRPr lang="en-IN"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time it takes for the dispatcher to stop one process and start another running is known as the </a:t>
            </a:r>
            <a:r>
              <a:rPr lang="en-US" sz="1500" b="1" dirty="0">
                <a:solidFill>
                  <a:srgbClr val="FF0000"/>
                </a:solidFill>
                <a:latin typeface="Calibri" panose="020F0502020204030204"/>
              </a:rPr>
              <a:t>Dispatch latency</a:t>
            </a:r>
            <a:r>
              <a:rPr lang="en-US" sz="1500" b="1" dirty="0">
                <a:solidFill>
                  <a:srgbClr val="000000"/>
                </a:solidFill>
                <a:latin typeface="Calibri" panose="020F0502020204030204"/>
              </a:rPr>
              <a:t>. </a:t>
            </a:r>
            <a:endParaRPr lang="en-US" sz="1500" dirty="0">
              <a:solidFill>
                <a:srgbClr val="000000"/>
              </a:solidFill>
              <a:latin typeface="Calibri" panose="020F0502020204030204"/>
            </a:endParaRPr>
          </a:p>
          <a:p>
            <a:pPr algn="just" defTabSz="685800"/>
            <a:endParaRPr lang="en-US" sz="1500" dirty="0">
              <a:solidFill>
                <a:srgbClr val="000000"/>
              </a:solidFill>
              <a:latin typeface="Calibri" panose="020F0502020204030204"/>
            </a:endParaRPr>
          </a:p>
          <a:p>
            <a:pPr defTabSz="685800"/>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66B62FF1-AB57-4E4E-BA0D-395F6A24B637}"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70</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1691601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Scheduling Criteria</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dirty="0">
                <a:solidFill>
                  <a:srgbClr val="000000"/>
                </a:solidFill>
                <a:latin typeface="Calibri" panose="020F0502020204030204"/>
              </a:rPr>
              <a:t>Different CPU scheduling algorithms have different properties, and the choice of a particular algorithm may favor one class of processes over another. </a:t>
            </a:r>
          </a:p>
          <a:p>
            <a:pPr marL="557213" lvl="1" indent="-214313" defTabSz="685800">
              <a:buFont typeface="Wingdings" panose="05000000000000000000" pitchFamily="2" charset="2"/>
              <a:buChar char="Ø"/>
            </a:pPr>
            <a:r>
              <a:rPr lang="en-US" dirty="0">
                <a:solidFill>
                  <a:srgbClr val="000000"/>
                </a:solidFill>
                <a:latin typeface="Calibri" panose="020F0502020204030204"/>
              </a:rPr>
              <a:t>In choosing which algorithm to use in a particular situation, we must consider the properties of the various algorithms. </a:t>
            </a:r>
          </a:p>
          <a:p>
            <a:pPr marL="557213" lvl="1" indent="-214313" defTabSz="685800">
              <a:buFont typeface="Wingdings" panose="05000000000000000000" pitchFamily="2" charset="2"/>
              <a:buChar char="Ø"/>
            </a:pPr>
            <a:r>
              <a:rPr lang="en-US" dirty="0">
                <a:solidFill>
                  <a:srgbClr val="000000"/>
                </a:solidFill>
                <a:latin typeface="Calibri" panose="020F0502020204030204"/>
              </a:rPr>
              <a:t>Many criteria have been suggested for comparing CPU scheduling algorithms. </a:t>
            </a:r>
          </a:p>
          <a:p>
            <a:pPr marL="557213" lvl="1" indent="-214313" defTabSz="685800">
              <a:buFont typeface="Wingdings" panose="05000000000000000000" pitchFamily="2" charset="2"/>
              <a:buChar char="Ø"/>
            </a:pPr>
            <a:r>
              <a:rPr lang="en-US" dirty="0">
                <a:solidFill>
                  <a:srgbClr val="000000"/>
                </a:solidFill>
                <a:latin typeface="Calibri" panose="020F0502020204030204"/>
              </a:rPr>
              <a:t>Which characteristics are used for comparison can make a substantial difference in which algorithm is judged to be best. </a:t>
            </a:r>
          </a:p>
          <a:p>
            <a:pPr marL="557213" lvl="1" indent="-214313" defTabSz="685800">
              <a:buFont typeface="Wingdings" panose="05000000000000000000" pitchFamily="2" charset="2"/>
              <a:buChar char="Ø"/>
            </a:pPr>
            <a:r>
              <a:rPr lang="en-US" dirty="0">
                <a:solidFill>
                  <a:srgbClr val="000000"/>
                </a:solidFill>
                <a:latin typeface="Calibri" panose="020F0502020204030204"/>
              </a:rPr>
              <a:t>The criteria include the following: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2E42EE4C-3B51-4FBF-85E8-2E98DD348A0E}"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71</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6114067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716402"/>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CPU utilization</a:t>
            </a:r>
          </a:p>
          <a:p>
            <a:pPr defTabSz="685800">
              <a:defRPr/>
            </a:pPr>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We want to keep the </a:t>
            </a:r>
            <a:r>
              <a:rPr lang="en-US" sz="1500" b="1" dirty="0">
                <a:solidFill>
                  <a:srgbClr val="FF0000"/>
                </a:solidFill>
                <a:latin typeface="Calibri" panose="020F0502020204030204"/>
              </a:rPr>
              <a:t>CPU as busy as possible</a:t>
            </a:r>
            <a:r>
              <a:rPr lang="en-US" sz="1500"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Conceptually, CPU utilization can range from 0 to 100 percent.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In a real system, it should range from 40 percent (for a lightly loaded system) to 90 percent (for a heavily used system). </a:t>
            </a:r>
          </a:p>
          <a:p>
            <a:pPr algn="just" defTabSz="685800"/>
            <a:endParaRPr lang="en-US" sz="1350" dirty="0">
              <a:solidFill>
                <a:srgbClr val="000000"/>
              </a:solidFill>
              <a:latin typeface="Arial" panose="020B0604020202020204" pitchFamily="34" charset="0"/>
            </a:endParaRPr>
          </a:p>
          <a:p>
            <a:pPr algn="just" defTabSz="685800">
              <a:defRPr/>
            </a:pPr>
            <a:r>
              <a:rPr lang="en-IN" sz="2400" b="1" u="sng" dirty="0">
                <a:solidFill>
                  <a:srgbClr val="0070C0"/>
                </a:solidFill>
                <a:latin typeface="Calibri" panose="020F0502020204030204"/>
              </a:rPr>
              <a:t>Throughput</a:t>
            </a:r>
          </a:p>
          <a:p>
            <a:pPr algn="just"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If the CPU is busy executing processes, then work is being done.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One measure of work is the </a:t>
            </a:r>
            <a:r>
              <a:rPr lang="en-US" sz="1500" b="1" dirty="0">
                <a:solidFill>
                  <a:srgbClr val="FF0000"/>
                </a:solidFill>
                <a:latin typeface="Calibri" panose="020F0502020204030204"/>
              </a:rPr>
              <a:t>number of processes that are completed per time unit</a:t>
            </a:r>
            <a:r>
              <a:rPr lang="en-US" sz="1500" dirty="0">
                <a:solidFill>
                  <a:srgbClr val="000000"/>
                </a:solidFill>
                <a:latin typeface="Calibri" panose="020F0502020204030204"/>
              </a:rPr>
              <a:t>, called throughput.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For long processes, this rate may be one process per hour; for short transactions, it may be 10 processes per second.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2862D37E-EB22-408C-BD02-7EDBB83D67FA}" type="datetime1">
              <a:rPr lang="en-IN">
                <a:solidFill>
                  <a:prstClr val="black">
                    <a:tint val="75000"/>
                  </a:prstClr>
                </a:solidFill>
                <a:latin typeface="Calibri" panose="020F0502020204030204"/>
              </a:rPr>
              <a:pPr defTabSz="685800">
                <a:defRPr/>
              </a:pPr>
              <a:t>19-09-2020</a:t>
            </a:fld>
            <a:endParaRPr lang="en-IN">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72</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687010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85490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Turnaround time</a:t>
            </a: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From the point of view of a particular process, the important criterion is how long it takes to execute that process.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interval from the </a:t>
            </a:r>
            <a:r>
              <a:rPr lang="en-US" sz="1500" b="1" dirty="0">
                <a:solidFill>
                  <a:srgbClr val="FF0000"/>
                </a:solidFill>
                <a:latin typeface="Calibri" panose="020F0502020204030204"/>
              </a:rPr>
              <a:t>time of submission of a process to the time of completion </a:t>
            </a:r>
            <a:r>
              <a:rPr lang="en-US" sz="1500" dirty="0">
                <a:solidFill>
                  <a:srgbClr val="000000"/>
                </a:solidFill>
                <a:latin typeface="Calibri" panose="020F0502020204030204"/>
              </a:rPr>
              <a:t>is the </a:t>
            </a:r>
            <a:r>
              <a:rPr lang="en-US" sz="1500" i="1" dirty="0">
                <a:solidFill>
                  <a:srgbClr val="000000"/>
                </a:solidFill>
                <a:latin typeface="Calibri" panose="020F0502020204030204"/>
              </a:rPr>
              <a:t>turnaround time. </a:t>
            </a:r>
            <a:endParaRPr lang="en-US" sz="150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Turnaround time is the sum of the periods spent waiting to get into memory, waiting in the ready queue, executing on the CPU, and doing I/O. </a:t>
            </a:r>
          </a:p>
          <a:p>
            <a:pPr algn="just" defTabSz="685800">
              <a:defRPr/>
            </a:pPr>
            <a:endParaRPr lang="en-US" sz="1350" dirty="0">
              <a:solidFill>
                <a:srgbClr val="000000"/>
              </a:solidFill>
              <a:latin typeface="Arial" panose="020B0604020202020204" pitchFamily="34" charset="0"/>
            </a:endParaRPr>
          </a:p>
          <a:p>
            <a:pPr algn="just" defTabSz="685800">
              <a:defRPr/>
            </a:pPr>
            <a:r>
              <a:rPr lang="en-IN" b="1" u="sng" dirty="0">
                <a:solidFill>
                  <a:srgbClr val="0070C0"/>
                </a:solidFill>
                <a:latin typeface="Calibri" panose="020F0502020204030204"/>
              </a:rPr>
              <a:t>Waiting time</a:t>
            </a:r>
            <a:endParaRPr lang="en-IN" sz="2400" b="1" u="sng" dirty="0">
              <a:solidFill>
                <a:srgbClr val="0070C0"/>
              </a:solidFill>
              <a:latin typeface="Calibri" panose="020F0502020204030204"/>
            </a:endParaRPr>
          </a:p>
          <a:p>
            <a:pPr algn="just"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CPU scheduling algorithm does not affect the amount of time during which a process executes or does I/O; it affects only the amount of time that a process spends waiting in the ready queue. </a:t>
            </a:r>
          </a:p>
          <a:p>
            <a:pPr marL="557213" lvl="1" indent="-214313" algn="just" defTabSz="685800">
              <a:buFont typeface="Wingdings" panose="05000000000000000000" pitchFamily="2" charset="2"/>
              <a:buChar char="Ø"/>
            </a:pPr>
            <a:r>
              <a:rPr lang="en-US" sz="1500" i="1" dirty="0">
                <a:solidFill>
                  <a:srgbClr val="000000"/>
                </a:solidFill>
                <a:latin typeface="Calibri" panose="020F0502020204030204"/>
              </a:rPr>
              <a:t>Waiting time </a:t>
            </a:r>
            <a:r>
              <a:rPr lang="en-US" sz="1500" dirty="0">
                <a:solidFill>
                  <a:srgbClr val="000000"/>
                </a:solidFill>
                <a:latin typeface="Calibri" panose="020F0502020204030204"/>
              </a:rPr>
              <a:t>is the </a:t>
            </a:r>
            <a:r>
              <a:rPr lang="en-US" sz="1500" b="1" dirty="0">
                <a:solidFill>
                  <a:srgbClr val="FF0000"/>
                </a:solidFill>
                <a:latin typeface="Calibri" panose="020F0502020204030204"/>
              </a:rPr>
              <a:t>sum of the periods spent waiting in the ready queue</a:t>
            </a:r>
            <a:r>
              <a:rPr lang="en-US" sz="1500" dirty="0">
                <a:solidFill>
                  <a:srgbClr val="000000"/>
                </a:solidFill>
                <a:latin typeface="Calibri" panose="020F0502020204030204"/>
              </a:rPr>
              <a:t>.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FAF8300C-F177-4120-BB49-B1BE0A771A4E}"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73</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4666808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758898" cy="348557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Response time</a:t>
            </a:r>
          </a:p>
          <a:p>
            <a:pPr defTabSz="685800">
              <a:defRPr/>
            </a:pPr>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In an interactive system, turnaround time may not be the best criterion.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Often, a process can produce some output fairly early and can continue computing new results while previous results are being output to the user.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Thus, another measure is the time from the submission of a request until the first response is produced.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This measure, called </a:t>
            </a:r>
            <a:r>
              <a:rPr lang="en-US" i="1" dirty="0">
                <a:solidFill>
                  <a:srgbClr val="000000"/>
                </a:solidFill>
                <a:latin typeface="Calibri" panose="020F0502020204030204"/>
              </a:rPr>
              <a:t>response time, </a:t>
            </a:r>
            <a:r>
              <a:rPr lang="en-US" dirty="0">
                <a:solidFill>
                  <a:srgbClr val="000000"/>
                </a:solidFill>
                <a:latin typeface="Calibri" panose="020F0502020204030204"/>
              </a:rPr>
              <a:t>is the </a:t>
            </a:r>
            <a:r>
              <a:rPr lang="en-US" b="1" dirty="0">
                <a:solidFill>
                  <a:srgbClr val="FF0000"/>
                </a:solidFill>
                <a:latin typeface="Calibri" panose="020F0502020204030204"/>
              </a:rPr>
              <a:t>time it takes to start responding</a:t>
            </a:r>
            <a:r>
              <a:rPr lang="en-US" dirty="0">
                <a:solidFill>
                  <a:srgbClr val="000000"/>
                </a:solidFill>
                <a:latin typeface="Calibri" panose="020F0502020204030204"/>
              </a:rPr>
              <a:t>, not the time it takes to output the response. The turnaround time is generally limited by the speed of the output device. </a:t>
            </a:r>
          </a:p>
          <a:p>
            <a:pPr algn="just" defTabSz="685800">
              <a:defRPr/>
            </a:pPr>
            <a:endParaRPr lang="en-US"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168CA65A-94E6-4368-910C-34FB4594BFEE}"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74</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027987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Conclusion</a:t>
            </a:r>
          </a:p>
          <a:p>
            <a:pPr defTabSz="685800">
              <a:defRPr/>
            </a:pPr>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It is desirable to </a:t>
            </a:r>
            <a:r>
              <a:rPr lang="en-US" b="1" dirty="0">
                <a:solidFill>
                  <a:srgbClr val="FF0000"/>
                </a:solidFill>
                <a:latin typeface="Calibri" panose="020F0502020204030204"/>
              </a:rPr>
              <a:t>maximize CPU utilization </a:t>
            </a:r>
            <a:r>
              <a:rPr lang="en-US" dirty="0">
                <a:solidFill>
                  <a:srgbClr val="000000"/>
                </a:solidFill>
                <a:latin typeface="Calibri" panose="020F0502020204030204"/>
              </a:rPr>
              <a:t>and </a:t>
            </a:r>
            <a:r>
              <a:rPr lang="en-US" b="1" dirty="0">
                <a:solidFill>
                  <a:srgbClr val="FF0000"/>
                </a:solidFill>
                <a:latin typeface="Calibri" panose="020F0502020204030204"/>
              </a:rPr>
              <a:t>throughput</a:t>
            </a:r>
            <a:r>
              <a:rPr lang="en-US" dirty="0">
                <a:solidFill>
                  <a:srgbClr val="000000"/>
                </a:solidFill>
                <a:latin typeface="Calibri" panose="020F0502020204030204"/>
              </a:rPr>
              <a:t> and to </a:t>
            </a:r>
            <a:r>
              <a:rPr lang="en-US" b="1" dirty="0">
                <a:solidFill>
                  <a:srgbClr val="FF0000"/>
                </a:solidFill>
                <a:latin typeface="Calibri" panose="020F0502020204030204"/>
              </a:rPr>
              <a:t>minimize turnaround time, waiting time, and response time</a:t>
            </a:r>
            <a:r>
              <a:rPr lang="en-US" dirty="0">
                <a:solidFill>
                  <a:srgbClr val="000000"/>
                </a:solidFill>
                <a:latin typeface="Calibri" panose="020F0502020204030204"/>
              </a:rPr>
              <a:t>. In most cases, we optimize the average measure.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However, under some circumstances, it is desirable to optimize the minimum or maximum values rather than the average.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For example, to guarantee that all users get good service, we may want to minimize the maximum response time. </a:t>
            </a:r>
          </a:p>
          <a:p>
            <a:pPr marL="557213" lvl="1" indent="-214313" algn="just" defTabSz="685800">
              <a:buFont typeface="Wingdings" panose="05000000000000000000" pitchFamily="2" charset="2"/>
              <a:buChar char="Ø"/>
            </a:pPr>
            <a:r>
              <a:rPr lang="en-US" dirty="0">
                <a:solidFill>
                  <a:srgbClr val="000000"/>
                </a:solidFill>
                <a:latin typeface="Calibri" panose="020F0502020204030204"/>
              </a:rPr>
              <a:t>Some analysts have suggested that, for interactive systems (such as timesharing systems), it is more important to minimize the </a:t>
            </a:r>
            <a:r>
              <a:rPr lang="en-US" i="1" dirty="0">
                <a:solidFill>
                  <a:srgbClr val="000000"/>
                </a:solidFill>
                <a:latin typeface="Calibri" panose="020F0502020204030204"/>
              </a:rPr>
              <a:t>variance </a:t>
            </a:r>
            <a:r>
              <a:rPr lang="en-US" dirty="0">
                <a:solidFill>
                  <a:srgbClr val="000000"/>
                </a:solidFill>
                <a:latin typeface="Calibri" panose="020F0502020204030204"/>
              </a:rPr>
              <a:t>in the response time than to minimize the average response time.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F225CF9-C740-4244-9F15-87BC2A3EB6A9}"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75</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9233255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600986"/>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Scheduling Algorithms</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214313" indent="-214313" defTabSz="685800">
              <a:buFont typeface="Wingdings" panose="05000000000000000000" pitchFamily="2" charset="2"/>
              <a:buChar char="Ø"/>
            </a:pPr>
            <a:r>
              <a:rPr lang="en-US" sz="1500" dirty="0">
                <a:solidFill>
                  <a:srgbClr val="000000"/>
                </a:solidFill>
                <a:latin typeface="Calibri" panose="020F0502020204030204"/>
              </a:rPr>
              <a:t>CPU scheduling deals with the problem of deciding which of the processes in the ready queue is to be allocated the CPU. </a:t>
            </a:r>
          </a:p>
          <a:p>
            <a:pPr marL="214313" indent="-214313" defTabSz="685800">
              <a:buFont typeface="Wingdings" panose="05000000000000000000" pitchFamily="2" charset="2"/>
              <a:buChar char="Ø"/>
            </a:pPr>
            <a:r>
              <a:rPr lang="en-US" sz="1500" dirty="0">
                <a:solidFill>
                  <a:srgbClr val="000000"/>
                </a:solidFill>
                <a:latin typeface="Calibri" panose="020F0502020204030204"/>
              </a:rPr>
              <a:t>There are many different CPU scheduling algorithms: </a:t>
            </a:r>
          </a:p>
          <a:p>
            <a:pPr defTabSz="685800"/>
            <a:endParaRPr lang="en-IN" sz="1500" dirty="0">
              <a:solidFill>
                <a:srgbClr val="000000"/>
              </a:solidFill>
              <a:latin typeface="Calibri" panose="020F0502020204030204"/>
            </a:endParaRPr>
          </a:p>
          <a:p>
            <a:pPr marL="685800" lvl="2" defTabSz="685800"/>
            <a:r>
              <a:rPr lang="en-US" sz="1500" b="1" dirty="0" err="1">
                <a:solidFill>
                  <a:srgbClr val="FF0000"/>
                </a:solidFill>
                <a:latin typeface="Calibri" panose="020F0502020204030204"/>
              </a:rPr>
              <a:t>i</a:t>
            </a:r>
            <a:r>
              <a:rPr lang="en-US" sz="1500" b="1" dirty="0">
                <a:solidFill>
                  <a:srgbClr val="FF0000"/>
                </a:solidFill>
                <a:latin typeface="Calibri" panose="020F0502020204030204"/>
              </a:rPr>
              <a:t>. First-come, First served scheduling </a:t>
            </a:r>
          </a:p>
          <a:p>
            <a:pPr marL="685800" lvl="2" defTabSz="685800"/>
            <a:r>
              <a:rPr lang="en-IN" sz="1500" b="1" dirty="0">
                <a:solidFill>
                  <a:srgbClr val="FF0000"/>
                </a:solidFill>
                <a:latin typeface="Calibri" panose="020F0502020204030204"/>
              </a:rPr>
              <a:t>ii. Shortest-Job-First scheduling </a:t>
            </a:r>
          </a:p>
          <a:p>
            <a:pPr marL="685800" lvl="2" defTabSz="685800"/>
            <a:r>
              <a:rPr lang="en-IN" sz="1500" b="1" dirty="0">
                <a:solidFill>
                  <a:srgbClr val="FF0000"/>
                </a:solidFill>
                <a:latin typeface="Calibri" panose="020F0502020204030204"/>
              </a:rPr>
              <a:t>iii. Shortest-remaining-time-first scheduling </a:t>
            </a:r>
          </a:p>
          <a:p>
            <a:pPr marL="685800" lvl="2" defTabSz="685800"/>
            <a:r>
              <a:rPr lang="en-IN" sz="1500" b="1" dirty="0">
                <a:solidFill>
                  <a:srgbClr val="FF0000"/>
                </a:solidFill>
                <a:latin typeface="Calibri" panose="020F0502020204030204"/>
              </a:rPr>
              <a:t>iv. Priority scheduling </a:t>
            </a:r>
          </a:p>
          <a:p>
            <a:pPr marL="685800" lvl="2" defTabSz="685800"/>
            <a:r>
              <a:rPr lang="en-IN" sz="1500" b="1" dirty="0">
                <a:solidFill>
                  <a:srgbClr val="FF0000"/>
                </a:solidFill>
                <a:latin typeface="Calibri" panose="020F0502020204030204"/>
              </a:rPr>
              <a:t>v. Round-Robin scheduling </a:t>
            </a:r>
          </a:p>
          <a:p>
            <a:pPr marL="685800" lvl="2" defTabSz="685800"/>
            <a:r>
              <a:rPr lang="en-IN" sz="1500" b="1" dirty="0">
                <a:solidFill>
                  <a:srgbClr val="FF0000"/>
                </a:solidFill>
                <a:latin typeface="Calibri" panose="020F0502020204030204"/>
              </a:rPr>
              <a:t>vi. Multilevel Queue scheduling </a:t>
            </a:r>
          </a:p>
          <a:p>
            <a:pPr marL="685800" lvl="2" defTabSz="685800"/>
            <a:r>
              <a:rPr lang="en-US" sz="1500" b="1" dirty="0">
                <a:solidFill>
                  <a:srgbClr val="FF0000"/>
                </a:solidFill>
                <a:latin typeface="Calibri" panose="020F0502020204030204"/>
              </a:rPr>
              <a:t>vii. Multilevel Feedback Queue scheduling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0777563D-12FC-4AF8-977F-BF32E720E4DB}"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76</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333175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83181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First-come, First served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r>
              <a:rPr lang="en-US" sz="1500" dirty="0">
                <a:solidFill>
                  <a:srgbClr val="000000"/>
                </a:solidFill>
                <a:latin typeface="Calibri" panose="020F0502020204030204"/>
              </a:rPr>
              <a:t>By far the simplest CPU-scheduling algorithm is the </a:t>
            </a:r>
            <a:r>
              <a:rPr lang="en-US" sz="1500" b="1" dirty="0">
                <a:solidFill>
                  <a:srgbClr val="000000"/>
                </a:solidFill>
                <a:latin typeface="Calibri" panose="020F0502020204030204"/>
              </a:rPr>
              <a:t>first-come, first-served (FCFS) scheduling algorithm. </a:t>
            </a:r>
          </a:p>
          <a:p>
            <a:pPr defTabSz="685800"/>
            <a:endParaRPr lang="en-US" sz="1500" dirty="0">
              <a:solidFill>
                <a:srgbClr val="000000"/>
              </a:solidFill>
              <a:latin typeface="Calibri" panose="020F0502020204030204"/>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FCFS</a:t>
            </a:r>
            <a:r>
              <a:rPr lang="en-US" sz="1500" b="1" dirty="0">
                <a:solidFill>
                  <a:srgbClr val="000000"/>
                </a:solidFill>
                <a:latin typeface="Calibri" panose="020F0502020204030204"/>
              </a:rPr>
              <a:t> </a:t>
            </a:r>
            <a:r>
              <a:rPr lang="en-US" sz="1500" dirty="0">
                <a:solidFill>
                  <a:srgbClr val="000000"/>
                </a:solidFill>
                <a:latin typeface="Calibri" panose="020F0502020204030204"/>
              </a:rPr>
              <a:t>scheduling algorithm is </a:t>
            </a:r>
            <a:r>
              <a:rPr lang="en-US" sz="1500" b="1" dirty="0">
                <a:solidFill>
                  <a:srgbClr val="FF0000"/>
                </a:solidFill>
                <a:latin typeface="Calibri" panose="020F0502020204030204"/>
              </a:rPr>
              <a:t>non preemptive</a:t>
            </a:r>
            <a:r>
              <a:rPr lang="en-US" sz="1500" dirty="0">
                <a:solidFill>
                  <a:srgbClr val="000000"/>
                </a:solidFill>
                <a:latin typeface="Calibri" panose="020F0502020204030204"/>
              </a:rPr>
              <a:t>.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With this scheme, </a:t>
            </a:r>
            <a:r>
              <a:rPr lang="en-US" sz="1500" b="1" dirty="0">
                <a:solidFill>
                  <a:srgbClr val="FF0000"/>
                </a:solidFill>
                <a:latin typeface="Calibri" panose="020F0502020204030204"/>
              </a:rPr>
              <a:t>the process that requests the CPU first is allocated the CPU first</a:t>
            </a:r>
            <a:r>
              <a:rPr lang="en-US" sz="1500" dirty="0">
                <a:solidFill>
                  <a:srgbClr val="000000"/>
                </a:solidFill>
                <a:latin typeface="Calibri" panose="020F0502020204030204"/>
              </a:rPr>
              <a:t>.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implementation of the FCFS policy is easily managed with a FIFO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When a process enters the ready queue, its PCB is linked onto the tail of the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When the CPU is free, it is allocated to the process at the head of the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running process is then removed from the queue. </a:t>
            </a:r>
            <a:endParaRPr lang="en-IN" sz="1500" dirty="0">
              <a:solidFill>
                <a:srgbClr val="000000"/>
              </a:solidFill>
              <a:latin typeface="Calibri" panose="020F0502020204030204"/>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code for FCFS scheduling is </a:t>
            </a:r>
            <a:r>
              <a:rPr lang="en-US" sz="1500" b="1" dirty="0">
                <a:solidFill>
                  <a:srgbClr val="FF0000"/>
                </a:solidFill>
                <a:latin typeface="Calibri" panose="020F0502020204030204"/>
              </a:rPr>
              <a:t>simple to write and understand</a:t>
            </a:r>
            <a:r>
              <a:rPr lang="en-US" sz="1500" dirty="0">
                <a:solidFill>
                  <a:srgbClr val="000000"/>
                </a:solidFill>
                <a:latin typeface="Calibri" panose="020F0502020204030204"/>
              </a:rPr>
              <a:t>.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average waiting time under the FCFS policy, however, is often quite long</a:t>
            </a:r>
            <a:r>
              <a:rPr lang="en-US" sz="1500" dirty="0">
                <a:solidFill>
                  <a:srgbClr val="000000"/>
                </a:solidFill>
                <a:latin typeface="Calibri" panose="020F0502020204030204"/>
              </a:rPr>
              <a:t>. </a:t>
            </a:r>
          </a:p>
          <a:p>
            <a:pPr marL="557213" lvl="1" indent="-214313" defTabSz="685800">
              <a:buFont typeface="Wingdings" panose="05000000000000000000" pitchFamily="2" charset="2"/>
              <a:buChar char="Ø"/>
            </a:pPr>
            <a:endParaRPr lang="en-US" sz="1500" dirty="0">
              <a:solidFill>
                <a:srgbClr val="000000"/>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330CC0EC-F5A7-49B8-AAAD-B39791B648DA}"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77</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4612841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06265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First-come, First served scheduling</a:t>
            </a:r>
          </a:p>
          <a:p>
            <a:pPr defTabSz="685800">
              <a:defRPr/>
            </a:pPr>
            <a:endParaRPr lang="en-IN" sz="1350" dirty="0">
              <a:solidFill>
                <a:srgbClr val="000000"/>
              </a:solidFill>
              <a:latin typeface="Arial" panose="020B0604020202020204" pitchFamily="34" charset="0"/>
            </a:endParaRPr>
          </a:p>
          <a:p>
            <a:pPr defTabSz="685800"/>
            <a:r>
              <a:rPr lang="en-US" sz="1500" dirty="0">
                <a:solidFill>
                  <a:srgbClr val="000000"/>
                </a:solidFill>
                <a:latin typeface="Calibri" panose="020F0502020204030204"/>
              </a:rPr>
              <a:t>Consider the following set of processes that arrive at time 0, with the length of the CPU burst given in milliseconds: </a:t>
            </a:r>
          </a:p>
          <a:p>
            <a:pPr defTabSz="685800"/>
            <a:r>
              <a:rPr lang="en-IN" sz="1500" b="1" dirty="0">
                <a:solidFill>
                  <a:srgbClr val="000000"/>
                </a:solidFill>
                <a:latin typeface="Calibri" panose="020F0502020204030204"/>
              </a:rPr>
              <a:t>Example 1: </a:t>
            </a:r>
            <a:endParaRPr lang="en-IN" sz="1500" dirty="0">
              <a:solidFill>
                <a:srgbClr val="000000"/>
              </a:solidFill>
              <a:latin typeface="Calibri" panose="020F0502020204030204"/>
            </a:endParaRPr>
          </a:p>
          <a:p>
            <a:pPr defTabSz="685800"/>
            <a:r>
              <a:rPr lang="en-IN" sz="1500" b="1" dirty="0">
                <a:solidFill>
                  <a:srgbClr val="000000"/>
                </a:solidFill>
                <a:latin typeface="Calibri" panose="020F0502020204030204"/>
              </a:rPr>
              <a:t>			Process 		Burst Time </a:t>
            </a:r>
            <a:endParaRPr lang="en-IN" sz="1500" dirty="0">
              <a:solidFill>
                <a:srgbClr val="000000"/>
              </a:solidFill>
              <a:latin typeface="Calibri" panose="020F0502020204030204"/>
            </a:endParaRPr>
          </a:p>
          <a:p>
            <a:pPr defTabSz="685800"/>
            <a:r>
              <a:rPr lang="en-IN" sz="1500" dirty="0">
                <a:solidFill>
                  <a:srgbClr val="000000"/>
                </a:solidFill>
                <a:latin typeface="Calibri" panose="020F0502020204030204"/>
              </a:rPr>
              <a:t>			   P1                                          24 </a:t>
            </a:r>
          </a:p>
          <a:p>
            <a:pPr defTabSz="685800"/>
            <a:r>
              <a:rPr lang="en-IN" sz="1500" dirty="0">
                <a:solidFill>
                  <a:srgbClr val="000000"/>
                </a:solidFill>
                <a:latin typeface="Calibri" panose="020F0502020204030204"/>
              </a:rPr>
              <a:t>			   P2                                             3 </a:t>
            </a:r>
          </a:p>
          <a:p>
            <a:pPr defTabSz="685800"/>
            <a:r>
              <a:rPr lang="en-IN" sz="1500" dirty="0">
                <a:solidFill>
                  <a:srgbClr val="000000"/>
                </a:solidFill>
                <a:latin typeface="Calibri" panose="020F0502020204030204"/>
              </a:rPr>
              <a:t>			   P3                                             3 </a:t>
            </a:r>
          </a:p>
          <a:p>
            <a:pPr defTabSz="685800"/>
            <a:endParaRPr lang="en-IN" sz="1500" dirty="0">
              <a:solidFill>
                <a:srgbClr val="000000"/>
              </a:solidFill>
              <a:latin typeface="Calibri" panose="020F0502020204030204"/>
            </a:endParaRPr>
          </a:p>
          <a:p>
            <a:pPr defTabSz="685800"/>
            <a:endParaRPr lang="en-US" sz="1500" dirty="0">
              <a:solidFill>
                <a:srgbClr val="000000"/>
              </a:solidFill>
              <a:latin typeface="Calibri" panose="020F0502020204030204"/>
            </a:endParaRPr>
          </a:p>
          <a:p>
            <a:pPr defTabSz="685800"/>
            <a:r>
              <a:rPr lang="en-US" sz="1500" dirty="0">
                <a:solidFill>
                  <a:srgbClr val="000000"/>
                </a:solidFill>
                <a:latin typeface="Calibri" panose="020F0502020204030204"/>
              </a:rPr>
              <a:t>Suppose that the processes arrive in the order : </a:t>
            </a:r>
            <a:r>
              <a:rPr lang="en-US" sz="1500" i="1" dirty="0">
                <a:solidFill>
                  <a:srgbClr val="000000"/>
                </a:solidFill>
                <a:latin typeface="Calibri" panose="020F0502020204030204"/>
              </a:rPr>
              <a:t>P1 </a:t>
            </a:r>
            <a:r>
              <a:rPr lang="en-US" sz="1500" dirty="0">
                <a:solidFill>
                  <a:srgbClr val="000000"/>
                </a:solidFill>
                <a:latin typeface="Calibri" panose="020F0502020204030204"/>
              </a:rPr>
              <a:t>, </a:t>
            </a:r>
            <a:r>
              <a:rPr lang="en-US" sz="1500" i="1" dirty="0">
                <a:solidFill>
                  <a:srgbClr val="000000"/>
                </a:solidFill>
                <a:latin typeface="Calibri" panose="020F0502020204030204"/>
              </a:rPr>
              <a:t>P2 </a:t>
            </a:r>
            <a:r>
              <a:rPr lang="en-US" sz="1500" dirty="0">
                <a:solidFill>
                  <a:srgbClr val="000000"/>
                </a:solidFill>
                <a:latin typeface="Calibri" panose="020F0502020204030204"/>
              </a:rPr>
              <a:t>, </a:t>
            </a:r>
            <a:r>
              <a:rPr lang="en-US" sz="1500" i="1" dirty="0">
                <a:solidFill>
                  <a:srgbClr val="000000"/>
                </a:solidFill>
                <a:latin typeface="Calibri" panose="020F0502020204030204"/>
              </a:rPr>
              <a:t>P3 and are served in FCFS order, </a:t>
            </a:r>
            <a:endParaRPr lang="en-US" sz="1500" dirty="0">
              <a:solidFill>
                <a:srgbClr val="000000"/>
              </a:solidFill>
              <a:latin typeface="Calibri" panose="020F0502020204030204"/>
            </a:endParaRPr>
          </a:p>
          <a:p>
            <a:pPr defTabSz="685800"/>
            <a:endParaRPr lang="en-US" sz="1500" dirty="0">
              <a:solidFill>
                <a:srgbClr val="000000"/>
              </a:solidFill>
              <a:latin typeface="Calibri" panose="020F0502020204030204"/>
            </a:endParaRPr>
          </a:p>
          <a:p>
            <a:pPr defTabSz="685800"/>
            <a:r>
              <a:rPr lang="en-US" sz="1500" dirty="0">
                <a:solidFill>
                  <a:srgbClr val="000000"/>
                </a:solidFill>
                <a:latin typeface="Calibri" panose="020F0502020204030204"/>
              </a:rPr>
              <a:t>The </a:t>
            </a:r>
            <a:r>
              <a:rPr lang="en-US" sz="1500" b="1" dirty="0">
                <a:solidFill>
                  <a:srgbClr val="000000"/>
                </a:solidFill>
                <a:latin typeface="Calibri" panose="020F0502020204030204"/>
              </a:rPr>
              <a:t>Gantt Chart </a:t>
            </a:r>
            <a:r>
              <a:rPr lang="en-US" sz="1500" dirty="0">
                <a:solidFill>
                  <a:srgbClr val="000000"/>
                </a:solidFill>
                <a:latin typeface="Calibri" panose="020F0502020204030204"/>
              </a:rPr>
              <a:t>for the schedule is: </a:t>
            </a:r>
          </a:p>
          <a:p>
            <a:pPr defTabSz="685800"/>
            <a:endParaRPr lang="en-IN" sz="1500" dirty="0">
              <a:solidFill>
                <a:srgbClr val="000000"/>
              </a:solidFill>
              <a:latin typeface="Calibri" panose="020F0502020204030204"/>
            </a:endParaRPr>
          </a:p>
          <a:p>
            <a:pPr defTabSz="685800"/>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FFC46DD9-2B89-4F48-8CAF-05712713078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78</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2127276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286" y="2009077"/>
            <a:ext cx="7437429" cy="2516073"/>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First-come, First served scheduling</a:t>
            </a:r>
          </a:p>
          <a:p>
            <a:pPr defTabSz="685800">
              <a:defRPr/>
            </a:pPr>
            <a:endParaRPr lang="en-IN" sz="1350" dirty="0">
              <a:solidFill>
                <a:srgbClr val="000000"/>
              </a:solidFill>
              <a:latin typeface="Arial" panose="020B0604020202020204" pitchFamily="34" charset="0"/>
            </a:endParaRPr>
          </a:p>
          <a:p>
            <a:pPr defTabSz="685800">
              <a:defRPr/>
            </a:pPr>
            <a:r>
              <a:rPr lang="en-US" sz="1350" dirty="0">
                <a:solidFill>
                  <a:srgbClr val="000000"/>
                </a:solidFill>
                <a:latin typeface="Arial" panose="020B0604020202020204" pitchFamily="34" charset="0"/>
              </a:rPr>
              <a:t>Consider the following set of processes that arrive at time 0, with the length of the CPU burst given in milliseconds: </a:t>
            </a:r>
          </a:p>
          <a:p>
            <a:pPr defTabSz="685800">
              <a:defRPr/>
            </a:pPr>
            <a:r>
              <a:rPr lang="en-IN" sz="1350" b="1" dirty="0">
                <a:solidFill>
                  <a:srgbClr val="000000"/>
                </a:solidFill>
                <a:latin typeface="Arial" panose="020B0604020202020204" pitchFamily="34" charset="0"/>
              </a:rPr>
              <a:t>Example 1: </a:t>
            </a:r>
            <a:endParaRPr lang="en-IN" sz="1350" dirty="0">
              <a:solidFill>
                <a:srgbClr val="000000"/>
              </a:solidFill>
              <a:latin typeface="Arial" panose="020B0604020202020204" pitchFamily="34" charset="0"/>
            </a:endParaRPr>
          </a:p>
          <a:p>
            <a:pPr defTabSz="685800">
              <a:defRPr/>
            </a:pPr>
            <a:r>
              <a:rPr lang="en-IN" sz="1350" b="1" dirty="0">
                <a:solidFill>
                  <a:srgbClr val="000000"/>
                </a:solidFill>
                <a:latin typeface="Arial" panose="020B0604020202020204" pitchFamily="34" charset="0"/>
              </a:rPr>
              <a:t>			Process 		Burst Time </a:t>
            </a:r>
            <a:endParaRPr lang="en-IN" sz="1350" dirty="0">
              <a:solidFill>
                <a:srgbClr val="000000"/>
              </a:solidFill>
              <a:latin typeface="Arial" panose="020B0604020202020204" pitchFamily="34" charset="0"/>
            </a:endParaRPr>
          </a:p>
          <a:p>
            <a:pPr defTabSz="685800">
              <a:defRPr/>
            </a:pPr>
            <a:r>
              <a:rPr lang="en-IN" sz="1350" dirty="0">
                <a:solidFill>
                  <a:srgbClr val="000000"/>
                </a:solidFill>
                <a:latin typeface="Arial" panose="020B0604020202020204" pitchFamily="34" charset="0"/>
              </a:rPr>
              <a:t>			   P1                                          24 </a:t>
            </a:r>
          </a:p>
          <a:p>
            <a:pPr defTabSz="685800">
              <a:defRPr/>
            </a:pPr>
            <a:r>
              <a:rPr lang="en-IN" sz="1350" dirty="0">
                <a:solidFill>
                  <a:srgbClr val="000000"/>
                </a:solidFill>
                <a:latin typeface="Arial" panose="020B0604020202020204" pitchFamily="34" charset="0"/>
              </a:rPr>
              <a:t>			   P2                                             3 </a:t>
            </a:r>
          </a:p>
          <a:p>
            <a:pPr defTabSz="685800">
              <a:defRPr/>
            </a:pPr>
            <a:r>
              <a:rPr lang="en-IN" sz="1350" dirty="0">
                <a:solidFill>
                  <a:srgbClr val="000000"/>
                </a:solidFill>
                <a:latin typeface="Arial" panose="020B0604020202020204" pitchFamily="34" charset="0"/>
              </a:rPr>
              <a:t>			   P3                                             3 </a:t>
            </a: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AD6E3F68-B546-4AE1-9E7F-AA73A3091824}"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79</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3BEF42F0-A540-4BF6-BDC3-2C4D4F16673D}"/>
              </a:ext>
            </a:extLst>
          </p:cNvPr>
          <p:cNvPicPr>
            <a:picLocks noChangeAspect="1"/>
          </p:cNvPicPr>
          <p:nvPr/>
        </p:nvPicPr>
        <p:blipFill>
          <a:blip r:embed="rId2"/>
          <a:stretch>
            <a:fillRect/>
          </a:stretch>
        </p:blipFill>
        <p:spPr>
          <a:xfrm>
            <a:off x="775563" y="938212"/>
            <a:ext cx="7437430" cy="4735250"/>
          </a:xfrm>
          <a:prstGeom prst="rect">
            <a:avLst/>
          </a:prstGeom>
        </p:spPr>
      </p:pic>
    </p:spTree>
    <p:extLst>
      <p:ext uri="{BB962C8B-B14F-4D97-AF65-F5344CB8AC3E}">
        <p14:creationId xmlns:p14="http://schemas.microsoft.com/office/powerpoint/2010/main" val="292762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solidFill>
                  <a:srgbClr val="FF0000"/>
                </a:solidFill>
              </a:rPr>
              <a:t>PROCESSES</a:t>
            </a:r>
            <a:endParaRPr lang="en-US" dirty="0"/>
          </a:p>
        </p:txBody>
      </p:sp>
      <p:sp>
        <p:nvSpPr>
          <p:cNvPr id="6" name="Title 1"/>
          <p:cNvSpPr>
            <a:spLocks noGrp="1"/>
          </p:cNvSpPr>
          <p:nvPr>
            <p:ph idx="1"/>
          </p:nvPr>
        </p:nvSpPr>
        <p:spPr>
          <a:xfrm>
            <a:off x="467544" y="1268760"/>
            <a:ext cx="8229600" cy="5184576"/>
          </a:xfrm>
        </p:spPr>
        <p:txBody>
          <a:bodyPr>
            <a:normAutofit fontScale="85000" lnSpcReduction="10000"/>
          </a:bodyPr>
          <a:lstStyle/>
          <a:p>
            <a:pPr marL="0" indent="0" algn="just">
              <a:buNone/>
            </a:pPr>
            <a:r>
              <a:rPr lang="en-IN" b="1" dirty="0"/>
              <a:t>Process memory</a:t>
            </a:r>
            <a:r>
              <a:rPr lang="en-IN" dirty="0"/>
              <a:t> is divided into four sections for efficient working :</a:t>
            </a:r>
          </a:p>
          <a:p>
            <a:pPr algn="just"/>
            <a:r>
              <a:rPr lang="en-IN" b="1" dirty="0"/>
              <a:t>Text section</a:t>
            </a:r>
            <a:r>
              <a:rPr lang="en-IN" dirty="0"/>
              <a:t> is made up of the compiled program code, read in from non-volatile storage when the program is launched.</a:t>
            </a:r>
          </a:p>
          <a:p>
            <a:pPr algn="just"/>
            <a:r>
              <a:rPr lang="en-IN" b="1" dirty="0"/>
              <a:t>Data section</a:t>
            </a:r>
            <a:r>
              <a:rPr lang="en-IN" dirty="0"/>
              <a:t> is made up the global and static variables, allocated and initialized prior to executing the main.</a:t>
            </a:r>
          </a:p>
          <a:p>
            <a:pPr algn="just"/>
            <a:r>
              <a:rPr lang="en-IN" b="1" dirty="0"/>
              <a:t>Heap</a:t>
            </a:r>
            <a:r>
              <a:rPr lang="en-IN" dirty="0"/>
              <a:t> is used for the dynamic memory allocation, and is managed via calls to new, delete, </a:t>
            </a:r>
            <a:r>
              <a:rPr lang="en-IN" dirty="0" err="1"/>
              <a:t>malloc</a:t>
            </a:r>
            <a:r>
              <a:rPr lang="en-IN" dirty="0"/>
              <a:t>, free, etc.</a:t>
            </a:r>
          </a:p>
          <a:p>
            <a:pPr algn="just"/>
            <a:r>
              <a:rPr lang="en-IN" b="1" dirty="0"/>
              <a:t>Stack</a:t>
            </a:r>
            <a:r>
              <a:rPr lang="en-IN" dirty="0"/>
              <a:t> is used for local variables. Space on the stack is reserved for local variables when they are declared.</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8</a:t>
            </a:fld>
            <a:endParaRPr lang="en-US"/>
          </a:p>
        </p:txBody>
      </p:sp>
    </p:spTree>
    <p:extLst>
      <p:ext uri="{BB962C8B-B14F-4D97-AF65-F5344CB8AC3E}">
        <p14:creationId xmlns:p14="http://schemas.microsoft.com/office/powerpoint/2010/main" val="5896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577081"/>
          </a:xfrm>
          <a:prstGeom prst="rect">
            <a:avLst/>
          </a:prstGeom>
          <a:noFill/>
        </p:spPr>
        <p:txBody>
          <a:bodyPr wrap="square" rtlCol="0">
            <a:spAutoFit/>
          </a:bodyPr>
          <a:lstStyle/>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3C3E5874-69E4-43A0-A079-C41A566C398A}"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80</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2581AEC0-150F-4222-901D-8E81DE0A7D90}"/>
              </a:ext>
            </a:extLst>
          </p:cNvPr>
          <p:cNvPicPr>
            <a:picLocks noChangeAspect="1"/>
          </p:cNvPicPr>
          <p:nvPr/>
        </p:nvPicPr>
        <p:blipFill>
          <a:blip r:embed="rId2"/>
          <a:stretch>
            <a:fillRect/>
          </a:stretch>
        </p:blipFill>
        <p:spPr>
          <a:xfrm>
            <a:off x="942975" y="2125266"/>
            <a:ext cx="6543675" cy="3121819"/>
          </a:xfrm>
          <a:prstGeom prst="rect">
            <a:avLst/>
          </a:prstGeom>
        </p:spPr>
      </p:pic>
    </p:spTree>
    <p:extLst>
      <p:ext uri="{BB962C8B-B14F-4D97-AF65-F5344CB8AC3E}">
        <p14:creationId xmlns:p14="http://schemas.microsoft.com/office/powerpoint/2010/main" val="28469072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577081"/>
          </a:xfrm>
          <a:prstGeom prst="rect">
            <a:avLst/>
          </a:prstGeom>
          <a:noFill/>
        </p:spPr>
        <p:txBody>
          <a:bodyPr wrap="square" rtlCol="0">
            <a:spAutoFit/>
          </a:bodyPr>
          <a:lstStyle/>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D05E41E4-72FB-4F2D-892A-48166C9D05CE}"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81</a:t>
            </a:fld>
            <a:endParaRPr lang="en-IN">
              <a:solidFill>
                <a:prstClr val="black">
                  <a:tint val="75000"/>
                </a:prstClr>
              </a:solidFill>
              <a:latin typeface="Calibri" panose="020F0502020204030204"/>
            </a:endParaRPr>
          </a:p>
        </p:txBody>
      </p:sp>
      <p:pic>
        <p:nvPicPr>
          <p:cNvPr id="10" name="Picture 9">
            <a:extLst>
              <a:ext uri="{FF2B5EF4-FFF2-40B4-BE49-F238E27FC236}">
                <a16:creationId xmlns:a16="http://schemas.microsoft.com/office/drawing/2014/main" xmlns="" id="{497CFDA9-66E3-43F6-AC11-17F0CDFDD902}"/>
              </a:ext>
            </a:extLst>
          </p:cNvPr>
          <p:cNvPicPr>
            <a:picLocks noChangeAspect="1"/>
          </p:cNvPicPr>
          <p:nvPr/>
        </p:nvPicPr>
        <p:blipFill>
          <a:blip r:embed="rId2"/>
          <a:stretch>
            <a:fillRect/>
          </a:stretch>
        </p:blipFill>
        <p:spPr>
          <a:xfrm>
            <a:off x="950119" y="2286076"/>
            <a:ext cx="6958013" cy="2803967"/>
          </a:xfrm>
          <a:prstGeom prst="rect">
            <a:avLst/>
          </a:prstGeom>
        </p:spPr>
      </p:pic>
    </p:spTree>
    <p:extLst>
      <p:ext uri="{BB962C8B-B14F-4D97-AF65-F5344CB8AC3E}">
        <p14:creationId xmlns:p14="http://schemas.microsoft.com/office/powerpoint/2010/main" val="20723344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2654573"/>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First-come, First served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Once the CPU has been allocated to a process, that process keeps the CPU until it releases the CPU, either by terminating or by requesting I/O.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FCFS algorithm is thus particularly troublesome for time-sharing systems, where it is important that each user get a share of the CPU at regular intervals. It would be disastrous to allow one process to keep the CPU for an extended period. </a:t>
            </a:r>
          </a:p>
          <a:p>
            <a:pPr defTabSz="685800">
              <a:defRPr/>
            </a:pPr>
            <a:endParaRPr lang="en-IN" sz="1500" dirty="0">
              <a:solidFill>
                <a:srgbClr val="00000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FB46E6A5-35CE-48D5-801B-C2612BD62A7F}"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82</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6503325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455066"/>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Shortest-Job-First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prstClr val="black"/>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A different approach to CPU scheduling is the </a:t>
            </a:r>
            <a:r>
              <a:rPr lang="en-US" sz="1500" b="1" dirty="0">
                <a:solidFill>
                  <a:srgbClr val="FF0000"/>
                </a:solidFill>
                <a:latin typeface="Calibri" panose="020F0502020204030204"/>
              </a:rPr>
              <a:t>shortest-job-first (SJF) scheduling algorithm. </a:t>
            </a:r>
            <a:endParaRPr lang="en-US" sz="1500" dirty="0">
              <a:solidFill>
                <a:srgbClr val="FF0000"/>
              </a:solidFill>
              <a:latin typeface="Calibri" panose="020F0502020204030204"/>
            </a:endParaRP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This algorithm associates with each process the length of the process's next CPU burst.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When the CPU is available, it is assigned to the process that has the smallest next CPU burst.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 If the next CPU bursts of two processes are the same, FCFS scheduling is used to break the tie.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Note that a more appropriate term for this scheduling method would be the </a:t>
            </a:r>
            <a:r>
              <a:rPr lang="en-US" sz="1500" i="1" dirty="0">
                <a:solidFill>
                  <a:srgbClr val="FF0000"/>
                </a:solidFill>
                <a:latin typeface="Calibri" panose="020F0502020204030204"/>
              </a:rPr>
              <a:t>shortest-next-CPU-burst algorithm</a:t>
            </a:r>
            <a:r>
              <a:rPr lang="en-US" sz="1500" i="1" dirty="0">
                <a:solidFill>
                  <a:srgbClr val="000000"/>
                </a:solidFill>
                <a:latin typeface="Calibri" panose="020F0502020204030204"/>
              </a:rPr>
              <a:t>, </a:t>
            </a:r>
            <a:r>
              <a:rPr lang="en-US" sz="1500" dirty="0">
                <a:solidFill>
                  <a:srgbClr val="000000"/>
                </a:solidFill>
                <a:latin typeface="Calibri" panose="020F0502020204030204"/>
              </a:rPr>
              <a:t>because scheduling depends on the length of the next CPU burst of a process, rather than its total length.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We use the term SJF because most people and textbooks use this term to refer to this type of scheduling. </a:t>
            </a:r>
          </a:p>
          <a:p>
            <a:pPr defTabSz="685800"/>
            <a:endParaRPr lang="en-US" sz="1350" dirty="0">
              <a:solidFill>
                <a:prstClr val="black"/>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EEEDBBBD-8BAA-4C59-83B6-8761822D5D9F}"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83</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8123306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332398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Shortest-Job-First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r>
              <a:rPr lang="en-US" sz="1500" dirty="0">
                <a:solidFill>
                  <a:srgbClr val="000000"/>
                </a:solidFill>
                <a:latin typeface="Calibri" panose="020F0502020204030204"/>
              </a:rPr>
              <a:t>As an example of SJF scheduling, consider the following set of processes, with the length of the CPU burst given in milliseconds: </a:t>
            </a:r>
          </a:p>
          <a:p>
            <a:pPr defTabSz="685800"/>
            <a:r>
              <a:rPr lang="en-IN" sz="1500" b="1" dirty="0">
                <a:solidFill>
                  <a:srgbClr val="000000"/>
                </a:solidFill>
                <a:latin typeface="Calibri" panose="020F0502020204030204"/>
              </a:rPr>
              <a:t>Example: </a:t>
            </a:r>
            <a:endParaRPr lang="en-IN" sz="1500" dirty="0">
              <a:solidFill>
                <a:srgbClr val="000000"/>
              </a:solidFill>
              <a:latin typeface="Calibri" panose="020F0502020204030204"/>
            </a:endParaRPr>
          </a:p>
          <a:p>
            <a:pPr defTabSz="685800"/>
            <a:r>
              <a:rPr lang="en-IN" sz="1500" b="1" dirty="0">
                <a:solidFill>
                  <a:srgbClr val="000000"/>
                </a:solidFill>
                <a:latin typeface="Calibri" panose="020F0502020204030204"/>
              </a:rPr>
              <a:t>			Process 	Burst Time </a:t>
            </a:r>
            <a:endParaRPr lang="en-IN" sz="1500" dirty="0">
              <a:solidFill>
                <a:srgbClr val="000000"/>
              </a:solidFill>
              <a:latin typeface="Calibri" panose="020F0502020204030204"/>
            </a:endParaRPr>
          </a:p>
          <a:p>
            <a:pPr defTabSz="685800"/>
            <a:r>
              <a:rPr lang="en-IN" sz="1500" dirty="0">
                <a:solidFill>
                  <a:srgbClr val="000000"/>
                </a:solidFill>
                <a:latin typeface="Calibri" panose="020F0502020204030204"/>
              </a:rPr>
              <a:t>			   P1 		      6 </a:t>
            </a:r>
          </a:p>
          <a:p>
            <a:pPr defTabSz="685800"/>
            <a:r>
              <a:rPr lang="en-IN" sz="1500" dirty="0">
                <a:solidFill>
                  <a:srgbClr val="000000"/>
                </a:solidFill>
                <a:latin typeface="Calibri" panose="020F0502020204030204"/>
              </a:rPr>
              <a:t>			   P2		      8 </a:t>
            </a:r>
          </a:p>
          <a:p>
            <a:pPr defTabSz="685800"/>
            <a:r>
              <a:rPr lang="en-IN" sz="1500" dirty="0">
                <a:solidFill>
                  <a:srgbClr val="000000"/>
                </a:solidFill>
                <a:latin typeface="Calibri" panose="020F0502020204030204"/>
              </a:rPr>
              <a:t>			   P3 		      7 </a:t>
            </a:r>
          </a:p>
          <a:p>
            <a:pPr defTabSz="685800"/>
            <a:r>
              <a:rPr lang="en-IN" sz="1500" dirty="0">
                <a:solidFill>
                  <a:srgbClr val="000000"/>
                </a:solidFill>
                <a:latin typeface="Calibri" panose="020F0502020204030204"/>
              </a:rPr>
              <a:t>			   P4 		      3 </a:t>
            </a:r>
          </a:p>
          <a:p>
            <a:pPr defTabSz="685800"/>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72C3F455-AB47-45A8-9529-37A5A821E0A0}"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84</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2257605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577081"/>
          </a:xfrm>
          <a:prstGeom prst="rect">
            <a:avLst/>
          </a:prstGeom>
          <a:noFill/>
        </p:spPr>
        <p:txBody>
          <a:bodyPr wrap="square" rtlCol="0">
            <a:spAutoFit/>
          </a:bodyPr>
          <a:lstStyle/>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78CF0DD7-57C4-4DF7-A606-1A651B036EFB}"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85</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6FFDD777-6E5C-4891-8FD8-E8680CC61590}"/>
              </a:ext>
            </a:extLst>
          </p:cNvPr>
          <p:cNvPicPr>
            <a:picLocks noChangeAspect="1"/>
          </p:cNvPicPr>
          <p:nvPr/>
        </p:nvPicPr>
        <p:blipFill>
          <a:blip r:embed="rId2"/>
          <a:stretch>
            <a:fillRect/>
          </a:stretch>
        </p:blipFill>
        <p:spPr>
          <a:xfrm>
            <a:off x="756453" y="2193131"/>
            <a:ext cx="7758897" cy="3371850"/>
          </a:xfrm>
          <a:prstGeom prst="rect">
            <a:avLst/>
          </a:prstGeom>
        </p:spPr>
      </p:pic>
    </p:spTree>
    <p:extLst>
      <p:ext uri="{BB962C8B-B14F-4D97-AF65-F5344CB8AC3E}">
        <p14:creationId xmlns:p14="http://schemas.microsoft.com/office/powerpoint/2010/main" val="7172278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247317"/>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Shortest-Job-First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SJF scheduling algorithm is provably </a:t>
            </a:r>
            <a:r>
              <a:rPr lang="en-US" sz="1500" i="1" dirty="0">
                <a:solidFill>
                  <a:srgbClr val="000000"/>
                </a:solidFill>
                <a:latin typeface="Calibri" panose="020F0502020204030204"/>
              </a:rPr>
              <a:t>optimal, </a:t>
            </a:r>
            <a:r>
              <a:rPr lang="en-US" sz="1500" dirty="0">
                <a:solidFill>
                  <a:srgbClr val="000000"/>
                </a:solidFill>
                <a:latin typeface="Calibri" panose="020F0502020204030204"/>
              </a:rPr>
              <a:t>in that it gives the minimum average waiting time for a given set of processes.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Moving a short process before a long one decreases the waiting time of the short process more than it increases the waiting time of the long process.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Consequently, the </a:t>
            </a:r>
            <a:r>
              <a:rPr lang="en-US" sz="1500" i="1" dirty="0">
                <a:solidFill>
                  <a:srgbClr val="000000"/>
                </a:solidFill>
                <a:latin typeface="Calibri" panose="020F0502020204030204"/>
              </a:rPr>
              <a:t>average </a:t>
            </a:r>
            <a:r>
              <a:rPr lang="en-US" sz="1500" dirty="0">
                <a:solidFill>
                  <a:srgbClr val="000000"/>
                </a:solidFill>
                <a:latin typeface="Calibri" panose="020F0502020204030204"/>
              </a:rPr>
              <a:t>waiting time decreases. The SJF algorithm can be either </a:t>
            </a:r>
            <a:r>
              <a:rPr lang="en-US" sz="1500" b="1" dirty="0">
                <a:solidFill>
                  <a:srgbClr val="FF0000"/>
                </a:solidFill>
                <a:latin typeface="Calibri" panose="020F0502020204030204"/>
              </a:rPr>
              <a:t>preemptive </a:t>
            </a:r>
            <a:r>
              <a:rPr lang="en-US" sz="1500" dirty="0">
                <a:solidFill>
                  <a:srgbClr val="FF0000"/>
                </a:solidFill>
                <a:latin typeface="Calibri" panose="020F0502020204030204"/>
              </a:rPr>
              <a:t>or </a:t>
            </a:r>
            <a:r>
              <a:rPr lang="en-US" sz="1500" b="1" dirty="0" err="1">
                <a:solidFill>
                  <a:srgbClr val="FF0000"/>
                </a:solidFill>
                <a:latin typeface="Calibri" panose="020F0502020204030204"/>
              </a:rPr>
              <a:t>nonpreemptive</a:t>
            </a:r>
            <a:r>
              <a:rPr lang="en-US" sz="1500" dirty="0">
                <a:solidFill>
                  <a:srgbClr val="FF0000"/>
                </a:solidFill>
                <a:latin typeface="Calibri" panose="020F0502020204030204"/>
              </a:rPr>
              <a: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choice arises when a new process arrives at the ready queue while a previous process is still executing. The next CPU burst of the newly arrived process may be shorter than what is left of the currently executing process.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A preemptive SJF algorithm will preempt the currently executing process, whereas </a:t>
            </a:r>
            <a:r>
              <a:rPr lang="en-US" sz="1500" dirty="0" err="1">
                <a:solidFill>
                  <a:srgbClr val="000000"/>
                </a:solidFill>
                <a:latin typeface="Calibri" panose="020F0502020204030204"/>
              </a:rPr>
              <a:t>nonpreemptive</a:t>
            </a:r>
            <a:r>
              <a:rPr lang="en-US" sz="1500" dirty="0">
                <a:solidFill>
                  <a:srgbClr val="000000"/>
                </a:solidFill>
                <a:latin typeface="Calibri" panose="020F0502020204030204"/>
              </a:rPr>
              <a:t> SJF algorithm will allow the currently running process to finish its CPU burst. </a:t>
            </a: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E20E9C46-7637-4643-8ECB-C7C759226B9B}"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86</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485284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2" y="2009077"/>
            <a:ext cx="7437429" cy="406265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 Remaining-Time- First</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r>
              <a:rPr lang="en-US" sz="1500" dirty="0">
                <a:solidFill>
                  <a:srgbClr val="000000"/>
                </a:solidFill>
                <a:latin typeface="Calibri" panose="020F0502020204030204"/>
              </a:rPr>
              <a:t>Preemptive SJF scheduling is sometimes called </a:t>
            </a:r>
            <a:r>
              <a:rPr lang="en-US" sz="1500" b="1" dirty="0">
                <a:solidFill>
                  <a:srgbClr val="FF0000"/>
                </a:solidFill>
                <a:latin typeface="Calibri" panose="020F0502020204030204"/>
              </a:rPr>
              <a:t>shortest-remaining-time-first </a:t>
            </a:r>
            <a:r>
              <a:rPr lang="en-US" sz="1500" dirty="0">
                <a:solidFill>
                  <a:srgbClr val="FF0000"/>
                </a:solidFill>
                <a:latin typeface="Calibri" panose="020F0502020204030204"/>
              </a:rPr>
              <a:t> </a:t>
            </a:r>
            <a:r>
              <a:rPr lang="en-IN" sz="1500" b="1" dirty="0">
                <a:solidFill>
                  <a:srgbClr val="FF0000"/>
                </a:solidFill>
                <a:latin typeface="Calibri" panose="020F0502020204030204"/>
              </a:rPr>
              <a:t>scheduling</a:t>
            </a:r>
            <a:r>
              <a:rPr lang="en-IN" sz="1500" b="1" dirty="0">
                <a:solidFill>
                  <a:srgbClr val="000000"/>
                </a:solidFill>
                <a:latin typeface="Calibri" panose="020F0502020204030204"/>
              </a:rPr>
              <a:t>. </a:t>
            </a:r>
            <a:endParaRPr lang="en-IN" sz="1500" dirty="0">
              <a:solidFill>
                <a:srgbClr val="000000"/>
              </a:solidFill>
              <a:latin typeface="Calibri" panose="020F0502020204030204"/>
            </a:endParaRPr>
          </a:p>
          <a:p>
            <a:pPr defTabSz="685800"/>
            <a:r>
              <a:rPr lang="en-US" sz="1500" dirty="0">
                <a:solidFill>
                  <a:srgbClr val="000000"/>
                </a:solidFill>
                <a:latin typeface="Calibri" panose="020F0502020204030204"/>
              </a:rPr>
              <a:t> As an example, consider the following four processes, with the length of the CPU burst given in milliseconds: </a:t>
            </a:r>
          </a:p>
          <a:p>
            <a:pPr defTabSz="685800"/>
            <a:endParaRPr lang="en-IN" sz="1500" dirty="0">
              <a:solidFill>
                <a:srgbClr val="000000"/>
              </a:solidFill>
              <a:latin typeface="Calibri" panose="020F0502020204030204"/>
            </a:endParaRPr>
          </a:p>
          <a:p>
            <a:pPr defTabSz="685800"/>
            <a:r>
              <a:rPr lang="en-IN" sz="1500" b="1" dirty="0">
                <a:solidFill>
                  <a:srgbClr val="000000"/>
                </a:solidFill>
                <a:latin typeface="Calibri" panose="020F0502020204030204"/>
              </a:rPr>
              <a:t>Example: </a:t>
            </a:r>
            <a:endParaRPr lang="en-IN" sz="1500" dirty="0">
              <a:solidFill>
                <a:srgbClr val="000000"/>
              </a:solidFill>
              <a:latin typeface="Calibri" panose="020F0502020204030204"/>
            </a:endParaRPr>
          </a:p>
          <a:p>
            <a:pPr defTabSz="685800"/>
            <a:r>
              <a:rPr lang="en-US" sz="1500" b="1" dirty="0">
                <a:solidFill>
                  <a:srgbClr val="000000"/>
                </a:solidFill>
                <a:latin typeface="Calibri" panose="020F0502020204030204"/>
              </a:rPr>
              <a:t>		Process 	  	 Arrival Time 		Burst Time </a:t>
            </a:r>
            <a:endParaRPr lang="en-US" sz="1500" dirty="0">
              <a:solidFill>
                <a:srgbClr val="000000"/>
              </a:solidFill>
              <a:latin typeface="Calibri" panose="020F0502020204030204"/>
            </a:endParaRPr>
          </a:p>
          <a:p>
            <a:pPr defTabSz="685800"/>
            <a:r>
              <a:rPr lang="en-IN" sz="1500" dirty="0">
                <a:solidFill>
                  <a:srgbClr val="000000"/>
                </a:solidFill>
                <a:latin typeface="Calibri" panose="020F0502020204030204"/>
              </a:rPr>
              <a:t>		      P1 		           0 			         8 </a:t>
            </a:r>
          </a:p>
          <a:p>
            <a:pPr defTabSz="685800"/>
            <a:r>
              <a:rPr lang="en-IN" sz="1500" dirty="0">
                <a:solidFill>
                  <a:srgbClr val="000000"/>
                </a:solidFill>
                <a:latin typeface="Calibri" panose="020F0502020204030204"/>
              </a:rPr>
              <a:t>	                      P2                                1			         4 </a:t>
            </a:r>
          </a:p>
          <a:p>
            <a:pPr defTabSz="685800"/>
            <a:r>
              <a:rPr lang="en-IN" sz="1500" dirty="0">
                <a:solidFill>
                  <a:srgbClr val="000000"/>
                </a:solidFill>
                <a:latin typeface="Calibri" panose="020F0502020204030204"/>
              </a:rPr>
              <a:t>		      P3 		           2 			         9 </a:t>
            </a:r>
          </a:p>
          <a:p>
            <a:pPr defTabSz="685800"/>
            <a:r>
              <a:rPr lang="en-IN" sz="1500" dirty="0">
                <a:solidFill>
                  <a:srgbClr val="000000"/>
                </a:solidFill>
                <a:latin typeface="Calibri" panose="020F0502020204030204"/>
              </a:rPr>
              <a:t>		      P4 		           3 			         5 </a:t>
            </a:r>
          </a:p>
          <a:p>
            <a:pPr defTabSz="685800"/>
            <a:endParaRPr lang="en-IN" sz="1500" dirty="0">
              <a:solidFill>
                <a:srgbClr val="000000"/>
              </a:solidFill>
              <a:latin typeface="Calibri" panose="020F0502020204030204"/>
            </a:endParaRPr>
          </a:p>
          <a:p>
            <a:pPr defTabSz="685800">
              <a:defRPr/>
            </a:pPr>
            <a:endParaRPr lang="en-IN" sz="1500" dirty="0">
              <a:solidFill>
                <a:srgbClr val="000000"/>
              </a:solidFill>
              <a:latin typeface="Calibri" panose="020F0502020204030204"/>
            </a:endParaRPr>
          </a:p>
          <a:p>
            <a:pPr defTabSz="685800">
              <a:defRPr/>
            </a:pPr>
            <a:endParaRPr lang="en-IN" sz="1500" dirty="0">
              <a:solidFill>
                <a:srgbClr val="000000"/>
              </a:solidFill>
              <a:latin typeface="Calibri" panose="020F0502020204030204"/>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F97EA418-4058-4796-A1FE-08935B541281}"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87</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159120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877" y="1848357"/>
            <a:ext cx="7437429" cy="1546577"/>
          </a:xfrm>
          <a:prstGeom prst="rect">
            <a:avLst/>
          </a:prstGeom>
          <a:noFill/>
        </p:spPr>
        <p:txBody>
          <a:bodyPr wrap="square" rtlCol="0">
            <a:spAutoFit/>
          </a:bodyPr>
          <a:lstStyle/>
          <a:p>
            <a:pPr defTabSz="685800">
              <a:defRPr/>
            </a:pPr>
            <a:r>
              <a:rPr lang="en-IN" sz="1350" b="1" dirty="0">
                <a:solidFill>
                  <a:srgbClr val="000000"/>
                </a:solidFill>
                <a:latin typeface="Arial" panose="020B0604020202020204" pitchFamily="34" charset="0"/>
              </a:rPr>
              <a:t>Example: </a:t>
            </a:r>
            <a:endParaRPr lang="en-IN" sz="1350" dirty="0">
              <a:solidFill>
                <a:srgbClr val="000000"/>
              </a:solidFill>
              <a:latin typeface="Arial" panose="020B0604020202020204" pitchFamily="34" charset="0"/>
            </a:endParaRPr>
          </a:p>
          <a:p>
            <a:pPr defTabSz="685800">
              <a:defRPr/>
            </a:pPr>
            <a:r>
              <a:rPr lang="en-US" sz="1350" b="1" dirty="0">
                <a:solidFill>
                  <a:srgbClr val="000000"/>
                </a:solidFill>
                <a:latin typeface="Arial" panose="020B0604020202020204" pitchFamily="34" charset="0"/>
              </a:rPr>
              <a:t>		Process    Arrival Time 	Burst Time  1ms  2ms    3ms </a:t>
            </a:r>
            <a:endParaRPr lang="en-US" sz="1350" dirty="0">
              <a:solidFill>
                <a:srgbClr val="000000"/>
              </a:solidFill>
              <a:latin typeface="Arial" panose="020B0604020202020204" pitchFamily="34" charset="0"/>
            </a:endParaRPr>
          </a:p>
          <a:p>
            <a:pPr defTabSz="685800">
              <a:defRPr/>
            </a:pPr>
            <a:r>
              <a:rPr lang="en-IN" sz="1350" dirty="0">
                <a:solidFill>
                  <a:srgbClr val="000000"/>
                </a:solidFill>
                <a:latin typeface="Arial" panose="020B0604020202020204" pitchFamily="34" charset="0"/>
              </a:rPr>
              <a:t>		      P1 	           0 		         8	       7          7         7</a:t>
            </a:r>
          </a:p>
          <a:p>
            <a:pPr defTabSz="685800">
              <a:defRPr/>
            </a:pPr>
            <a:r>
              <a:rPr lang="en-IN" sz="1350" dirty="0">
                <a:solidFill>
                  <a:srgbClr val="000000"/>
                </a:solidFill>
                <a:latin typeface="Arial" panose="020B0604020202020204" pitchFamily="34" charset="0"/>
              </a:rPr>
              <a:t>	                    P2               1		         4          4          3          2</a:t>
            </a:r>
          </a:p>
          <a:p>
            <a:pPr defTabSz="685800">
              <a:defRPr/>
            </a:pPr>
            <a:r>
              <a:rPr lang="en-IN" sz="1350" dirty="0">
                <a:solidFill>
                  <a:srgbClr val="000000"/>
                </a:solidFill>
                <a:latin typeface="Arial" panose="020B0604020202020204" pitchFamily="34" charset="0"/>
              </a:rPr>
              <a:t>		      P3 	           2 		         9                      9          9</a:t>
            </a:r>
          </a:p>
          <a:p>
            <a:pPr defTabSz="685800">
              <a:defRPr/>
            </a:pPr>
            <a:r>
              <a:rPr lang="en-IN" sz="1350" dirty="0">
                <a:solidFill>
                  <a:srgbClr val="000000"/>
                </a:solidFill>
                <a:latin typeface="Arial" panose="020B0604020202020204" pitchFamily="34" charset="0"/>
              </a:rPr>
              <a:t>		      P4 	           3 		         5 	                               5</a:t>
            </a:r>
          </a:p>
          <a:p>
            <a:pPr defTabSz="685800">
              <a:defRPr/>
            </a:pPr>
            <a:r>
              <a:rPr lang="en-IN" sz="1350" dirty="0">
                <a:solidFill>
                  <a:srgbClr val="000000"/>
                </a:solidFill>
                <a:latin typeface="Arial" panose="020B0604020202020204" pitchFamily="34" charset="0"/>
              </a:rPr>
              <a:t> </a:t>
            </a: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064A961A-4EE9-4EFA-944E-E81455702580}"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88</a:t>
            </a:fld>
            <a:endParaRPr lang="en-IN">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xmlns="" id="{8F37E4EA-9112-426E-9AA7-E9ABC9A89619}"/>
              </a:ext>
            </a:extLst>
          </p:cNvPr>
          <p:cNvPicPr>
            <a:picLocks noChangeAspect="1"/>
          </p:cNvPicPr>
          <p:nvPr/>
        </p:nvPicPr>
        <p:blipFill>
          <a:blip r:embed="rId2"/>
          <a:stretch>
            <a:fillRect/>
          </a:stretch>
        </p:blipFill>
        <p:spPr>
          <a:xfrm>
            <a:off x="814388" y="3286549"/>
            <a:ext cx="7515225" cy="2171276"/>
          </a:xfrm>
          <a:prstGeom prst="rect">
            <a:avLst/>
          </a:prstGeom>
        </p:spPr>
      </p:pic>
    </p:spTree>
    <p:extLst>
      <p:ext uri="{BB962C8B-B14F-4D97-AF65-F5344CB8AC3E}">
        <p14:creationId xmlns:p14="http://schemas.microsoft.com/office/powerpoint/2010/main" val="29655705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531736"/>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 Remaining-Time- First</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Process </a:t>
            </a:r>
            <a:r>
              <a:rPr lang="en-US" sz="1500" i="1" dirty="0">
                <a:solidFill>
                  <a:prstClr val="black"/>
                </a:solidFill>
                <a:latin typeface="Calibri" panose="020F0502020204030204"/>
              </a:rPr>
              <a:t>P1 </a:t>
            </a:r>
            <a:r>
              <a:rPr lang="en-US" sz="1500" dirty="0">
                <a:solidFill>
                  <a:prstClr val="black"/>
                </a:solidFill>
                <a:latin typeface="Calibri" panose="020F0502020204030204"/>
              </a:rPr>
              <a:t>is started at time 0, since it is the only process in the queue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Process </a:t>
            </a:r>
            <a:r>
              <a:rPr lang="en-US" sz="1500" i="1" dirty="0">
                <a:solidFill>
                  <a:prstClr val="black"/>
                </a:solidFill>
                <a:latin typeface="Calibri" panose="020F0502020204030204"/>
              </a:rPr>
              <a:t>P2 </a:t>
            </a:r>
            <a:r>
              <a:rPr lang="en-US" sz="1500" dirty="0">
                <a:solidFill>
                  <a:prstClr val="black"/>
                </a:solidFill>
                <a:latin typeface="Calibri" panose="020F0502020204030204"/>
              </a:rPr>
              <a:t>arrives at time 1.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Among </a:t>
            </a:r>
            <a:r>
              <a:rPr lang="en-US" sz="1500" i="1" dirty="0">
                <a:solidFill>
                  <a:prstClr val="black"/>
                </a:solidFill>
                <a:latin typeface="Calibri" panose="020F0502020204030204"/>
              </a:rPr>
              <a:t>P1 </a:t>
            </a:r>
            <a:r>
              <a:rPr lang="en-US" sz="1500" dirty="0">
                <a:solidFill>
                  <a:prstClr val="black"/>
                </a:solidFill>
                <a:latin typeface="Calibri" panose="020F0502020204030204"/>
              </a:rPr>
              <a:t>and </a:t>
            </a:r>
            <a:r>
              <a:rPr lang="en-US" sz="1500" i="1" dirty="0">
                <a:solidFill>
                  <a:prstClr val="black"/>
                </a:solidFill>
                <a:latin typeface="Calibri" panose="020F0502020204030204"/>
              </a:rPr>
              <a:t>P2 </a:t>
            </a:r>
            <a:r>
              <a:rPr lang="en-US" sz="1500" dirty="0">
                <a:solidFill>
                  <a:prstClr val="black"/>
                </a:solidFill>
                <a:latin typeface="Calibri" panose="020F0502020204030204"/>
              </a:rPr>
              <a:t>as P2 is having shortest time, P2 will get executed first.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 The remaining time for process P1 (7 milliseconds) is larger than the time required by process P2 (4 milliseconds), so process P1 is preempted, and process P2 is scheduled.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 After completion of P2, P1 is scheduled. </a:t>
            </a:r>
          </a:p>
          <a:p>
            <a:pPr marL="557213" lvl="1" indent="-214313" algn="just" defTabSz="685800">
              <a:buFont typeface="Wingdings" panose="05000000000000000000" pitchFamily="2" charset="2"/>
              <a:buChar char="Ø"/>
            </a:pPr>
            <a:r>
              <a:rPr lang="en-US" sz="1500" dirty="0">
                <a:solidFill>
                  <a:prstClr val="black"/>
                </a:solidFill>
                <a:latin typeface="Calibri" panose="020F0502020204030204"/>
              </a:rPr>
              <a:t> And then in the last P4 which is having larger time is </a:t>
            </a:r>
            <a:r>
              <a:rPr lang="en-US" sz="1500" dirty="0" err="1">
                <a:solidFill>
                  <a:prstClr val="black"/>
                </a:solidFill>
                <a:latin typeface="Calibri" panose="020F0502020204030204"/>
              </a:rPr>
              <a:t>sheduled</a:t>
            </a:r>
            <a:r>
              <a:rPr lang="en-US" sz="1500" dirty="0">
                <a:solidFill>
                  <a:prstClr val="black"/>
                </a:solidFill>
                <a:latin typeface="Calibri" panose="020F0502020204030204"/>
              </a:rPr>
              <a:t>. </a:t>
            </a:r>
          </a:p>
          <a:p>
            <a:pPr marL="342900" lvl="1" algn="just" defTabSz="685800"/>
            <a:r>
              <a:rPr lang="en-US" sz="1500" dirty="0">
                <a:solidFill>
                  <a:prstClr val="black"/>
                </a:solidFill>
                <a:latin typeface="Calibri" panose="020F0502020204030204"/>
              </a:rPr>
              <a:t>    </a:t>
            </a:r>
          </a:p>
          <a:p>
            <a:pPr marL="342900" lvl="1" algn="just" defTabSz="685800"/>
            <a:r>
              <a:rPr lang="en-US" sz="1350" b="1" dirty="0">
                <a:solidFill>
                  <a:srgbClr val="FF0000"/>
                </a:solidFill>
                <a:latin typeface="Calibri" panose="020F0502020204030204"/>
              </a:rPr>
              <a:t>Waiting Time=Last entry into the CPU – Arrival Time – How much time it spend in CPU before last entry</a:t>
            </a:r>
          </a:p>
          <a:p>
            <a:pPr defTabSz="685800">
              <a:defRPr/>
            </a:pPr>
            <a:endParaRPr lang="en-IN" sz="1350" b="1" dirty="0">
              <a:solidFill>
                <a:srgbClr val="000000"/>
              </a:solidFill>
              <a:latin typeface="Arial" panose="020B0604020202020204" pitchFamily="34" charset="0"/>
            </a:endParaRPr>
          </a:p>
          <a:p>
            <a:pPr defTabSz="685800">
              <a:defRPr/>
            </a:pPr>
            <a:endParaRPr lang="en-IN" sz="1350" b="1"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D91ADF0B-8DFC-4BEE-8E61-2D8B6ED7658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89</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08650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What is a Process?</a:t>
            </a:r>
          </a:p>
        </p:txBody>
      </p:sp>
      <p:sp>
        <p:nvSpPr>
          <p:cNvPr id="3" name="Content Placeholder 2"/>
          <p:cNvSpPr>
            <a:spLocks noGrp="1"/>
          </p:cNvSpPr>
          <p:nvPr>
            <p:ph idx="1"/>
          </p:nvPr>
        </p:nvSpPr>
        <p:spPr/>
        <p:txBody>
          <a:bodyPr/>
          <a:lstStyle/>
          <a:p>
            <a:pPr algn="just"/>
            <a:r>
              <a:rPr lang="en-IN" dirty="0"/>
              <a:t>A process is a program in execution. </a:t>
            </a:r>
          </a:p>
          <a:p>
            <a:pPr algn="just"/>
            <a:r>
              <a:rPr lang="en-IN" dirty="0"/>
              <a:t>Process is not as same as program code but a lot more than it. </a:t>
            </a:r>
          </a:p>
          <a:p>
            <a:pPr algn="just"/>
            <a:r>
              <a:rPr lang="en-IN" dirty="0"/>
              <a:t>A process is an </a:t>
            </a:r>
            <a:r>
              <a:rPr lang="en-IN" dirty="0">
                <a:solidFill>
                  <a:srgbClr val="FF0000"/>
                </a:solidFill>
              </a:rPr>
              <a:t>'active'</a:t>
            </a:r>
            <a:r>
              <a:rPr lang="en-IN" dirty="0"/>
              <a:t> entity as opposed to program which is considered to be a </a:t>
            </a:r>
            <a:r>
              <a:rPr lang="en-IN" dirty="0">
                <a:solidFill>
                  <a:srgbClr val="FF0000"/>
                </a:solidFill>
              </a:rPr>
              <a:t>'passive'</a:t>
            </a:r>
            <a:r>
              <a:rPr lang="en-IN" dirty="0"/>
              <a:t> entity. </a:t>
            </a:r>
          </a:p>
          <a:p>
            <a:pPr algn="just"/>
            <a:r>
              <a:rPr lang="en-IN" dirty="0"/>
              <a:t>Attributes held by process include hardware state, memory, CPU etc.</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9</a:t>
            </a:fld>
            <a:endParaRPr lang="en-US"/>
          </a:p>
        </p:txBody>
      </p:sp>
    </p:spTree>
    <p:extLst>
      <p:ext uri="{BB962C8B-B14F-4D97-AF65-F5344CB8AC3E}">
        <p14:creationId xmlns:p14="http://schemas.microsoft.com/office/powerpoint/2010/main" val="5804083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3273" y="1974756"/>
            <a:ext cx="7437429" cy="147732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Shortest- Remaining-Time- First</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A794B467-E493-4A35-B74E-ECE6ADBB69B4}"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90</a:t>
            </a:fld>
            <a:endParaRPr lang="en-IN">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xmlns="" id="{4CEA986C-179E-406E-A7E7-16D2B06A765E}"/>
              </a:ext>
            </a:extLst>
          </p:cNvPr>
          <p:cNvPicPr>
            <a:picLocks noChangeAspect="1"/>
          </p:cNvPicPr>
          <p:nvPr/>
        </p:nvPicPr>
        <p:blipFill>
          <a:blip r:embed="rId2"/>
          <a:stretch>
            <a:fillRect/>
          </a:stretch>
        </p:blipFill>
        <p:spPr>
          <a:xfrm>
            <a:off x="857250" y="2357437"/>
            <a:ext cx="7229475" cy="3207544"/>
          </a:xfrm>
          <a:prstGeom prst="rect">
            <a:avLst/>
          </a:prstGeom>
        </p:spPr>
      </p:pic>
    </p:spTree>
    <p:extLst>
      <p:ext uri="{BB962C8B-B14F-4D97-AF65-F5344CB8AC3E}">
        <p14:creationId xmlns:p14="http://schemas.microsoft.com/office/powerpoint/2010/main" val="14808400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427040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endParaRPr lang="en-IN" sz="1350" dirty="0">
              <a:solidFill>
                <a:srgbClr val="000000"/>
              </a:solidFill>
              <a:latin typeface="Arial" panose="020B0604020202020204" pitchFamily="34" charset="0"/>
            </a:endParaRP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The SJF algorithm is a special case of the general </a:t>
            </a:r>
            <a:r>
              <a:rPr lang="en-US" sz="1500" b="1" dirty="0">
                <a:solidFill>
                  <a:srgbClr val="FF0000"/>
                </a:solidFill>
                <a:latin typeface="Calibri" panose="020F0502020204030204"/>
              </a:rPr>
              <a:t>priority scheduling algorithm. </a:t>
            </a:r>
            <a:endParaRPr lang="en-US" sz="1500" dirty="0">
              <a:solidFill>
                <a:srgbClr val="FF0000"/>
              </a:solidFill>
              <a:latin typeface="Calibri" panose="020F0502020204030204"/>
            </a:endParaRP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A priority is associated with each process, and the CPU is allocated to the process with the highest priority.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Equal-priority processes are scheduled in FCFS order.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An SJF algorithm is simply a priority algorithm where the priority (p) is the inverse of the (predicted) next CPU burst.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larger the CPU burst, the lower the priority</a:t>
            </a:r>
            <a:r>
              <a:rPr lang="en-US" sz="1500" dirty="0">
                <a:solidFill>
                  <a:srgbClr val="000000"/>
                </a:solidFill>
                <a:latin typeface="Calibri" panose="020F0502020204030204"/>
              </a:rPr>
              <a:t>, and vice versa.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Note that we discuss scheduling in terms of </a:t>
            </a:r>
            <a:r>
              <a:rPr lang="en-US" sz="1500" i="1" dirty="0">
                <a:solidFill>
                  <a:srgbClr val="000000"/>
                </a:solidFill>
                <a:latin typeface="Calibri" panose="020F0502020204030204"/>
              </a:rPr>
              <a:t>high </a:t>
            </a:r>
            <a:r>
              <a:rPr lang="en-US" sz="1500" dirty="0">
                <a:solidFill>
                  <a:srgbClr val="000000"/>
                </a:solidFill>
                <a:latin typeface="Calibri" panose="020F0502020204030204"/>
              </a:rPr>
              <a:t>priority and </a:t>
            </a:r>
            <a:r>
              <a:rPr lang="en-US" sz="1500" i="1" dirty="0">
                <a:solidFill>
                  <a:srgbClr val="000000"/>
                </a:solidFill>
                <a:latin typeface="Calibri" panose="020F0502020204030204"/>
              </a:rPr>
              <a:t>low </a:t>
            </a:r>
            <a:r>
              <a:rPr lang="en-US" sz="1500" dirty="0">
                <a:solidFill>
                  <a:srgbClr val="000000"/>
                </a:solidFill>
                <a:latin typeface="Calibri" panose="020F0502020204030204"/>
              </a:rPr>
              <a:t>priority.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Priorities are generally indicated by some fixed range of numbers, such as 0 to 7 or 0 to 4,095.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However, there is no general agreement on whether 0 is the highest or lowest priority.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 Some systems use low numbers to represent low priority; others use low numbers for high priority. This difference can lead to confusion. </a:t>
            </a:r>
          </a:p>
          <a:p>
            <a:pPr marL="214313" indent="-214313" algn="just" defTabSz="685800">
              <a:buFont typeface="Wingdings" panose="05000000000000000000" pitchFamily="2" charset="2"/>
              <a:buChar char="Ø"/>
            </a:pPr>
            <a:r>
              <a:rPr lang="en-US" sz="1500" dirty="0">
                <a:solidFill>
                  <a:srgbClr val="000000"/>
                </a:solidFill>
                <a:latin typeface="Calibri" panose="020F0502020204030204"/>
              </a:rPr>
              <a:t>Here, we assume that low numbers represent high priority. </a:t>
            </a:r>
          </a:p>
          <a:p>
            <a:pPr marL="214313" indent="-214313" algn="just" defTabSz="685800">
              <a:buFont typeface="Wingdings" panose="05000000000000000000" pitchFamily="2" charset="2"/>
              <a:buChar char="Ø"/>
            </a:pPr>
            <a:endParaRPr lang="en-US"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B1F1E584-6B6A-4EBC-B701-39866225AE5E}"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91</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6389306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877" y="1848357"/>
            <a:ext cx="7437429" cy="2169825"/>
          </a:xfrm>
          <a:prstGeom prst="rect">
            <a:avLst/>
          </a:prstGeom>
          <a:noFill/>
        </p:spPr>
        <p:txBody>
          <a:bodyPr wrap="square" rtlCol="0">
            <a:spAutoFit/>
          </a:bodyPr>
          <a:lstStyle/>
          <a:p>
            <a:pPr defTabSz="685800"/>
            <a:endParaRPr lang="en-IN" sz="1350" dirty="0">
              <a:solidFill>
                <a:srgbClr val="000000"/>
              </a:solidFill>
              <a:latin typeface="Arial" panose="020B0604020202020204" pitchFamily="34" charset="0"/>
            </a:endParaRPr>
          </a:p>
          <a:p>
            <a:pPr defTabSz="685800"/>
            <a:r>
              <a:rPr lang="en-US" sz="1350" dirty="0">
                <a:solidFill>
                  <a:srgbClr val="000000"/>
                </a:solidFill>
                <a:latin typeface="Arial" panose="020B0604020202020204" pitchFamily="34" charset="0"/>
              </a:rPr>
              <a:t>As an example, consider the following set of processes, assumed to have arrived at time 0, in the order P1, P2, ….., </a:t>
            </a:r>
            <a:r>
              <a:rPr lang="en-US" sz="1350" i="1" dirty="0">
                <a:solidFill>
                  <a:srgbClr val="000000"/>
                </a:solidFill>
                <a:latin typeface="Arial" panose="020B0604020202020204" pitchFamily="34" charset="0"/>
              </a:rPr>
              <a:t>P5, </a:t>
            </a:r>
            <a:r>
              <a:rPr lang="en-US" sz="1350" dirty="0">
                <a:solidFill>
                  <a:srgbClr val="000000"/>
                </a:solidFill>
                <a:latin typeface="Arial" panose="020B0604020202020204" pitchFamily="34" charset="0"/>
              </a:rPr>
              <a:t>with the length of the CPU burst given in milliseconds: </a:t>
            </a:r>
          </a:p>
          <a:p>
            <a:pPr defTabSz="685800"/>
            <a:r>
              <a:rPr lang="en-IN" sz="1350" b="1" dirty="0">
                <a:solidFill>
                  <a:srgbClr val="000000"/>
                </a:solidFill>
                <a:latin typeface="Arial" panose="020B0604020202020204" pitchFamily="34" charset="0"/>
              </a:rPr>
              <a:t>Example: </a:t>
            </a:r>
            <a:endParaRPr lang="en-IN" sz="1350" dirty="0">
              <a:solidFill>
                <a:srgbClr val="000000"/>
              </a:solidFill>
              <a:latin typeface="Arial" panose="020B0604020202020204" pitchFamily="34" charset="0"/>
            </a:endParaRPr>
          </a:p>
          <a:p>
            <a:pPr defTabSz="685800"/>
            <a:r>
              <a:rPr lang="en-IN" sz="1350" b="1" dirty="0">
                <a:solidFill>
                  <a:srgbClr val="000000"/>
                </a:solidFill>
                <a:latin typeface="Arial" panose="020B0604020202020204" pitchFamily="34" charset="0"/>
              </a:rPr>
              <a:t>	Process 	Burst Time 	Priority </a:t>
            </a:r>
            <a:endParaRPr lang="en-IN" sz="1350" dirty="0">
              <a:solidFill>
                <a:srgbClr val="000000"/>
              </a:solidFill>
              <a:latin typeface="Arial" panose="020B0604020202020204" pitchFamily="34" charset="0"/>
            </a:endParaRPr>
          </a:p>
          <a:p>
            <a:pPr defTabSz="685800"/>
            <a:r>
              <a:rPr lang="en-IN" sz="1350" dirty="0">
                <a:solidFill>
                  <a:srgbClr val="000000"/>
                </a:solidFill>
                <a:latin typeface="Arial" panose="020B0604020202020204" pitchFamily="34" charset="0"/>
              </a:rPr>
              <a:t>	     P1 		      10 		     3 </a:t>
            </a:r>
          </a:p>
          <a:p>
            <a:pPr defTabSz="685800"/>
            <a:r>
              <a:rPr lang="en-IN" sz="1350" dirty="0">
                <a:solidFill>
                  <a:srgbClr val="000000"/>
                </a:solidFill>
                <a:latin typeface="Arial" panose="020B0604020202020204" pitchFamily="34" charset="0"/>
              </a:rPr>
              <a:t>	     P2                          1                         1 </a:t>
            </a:r>
          </a:p>
          <a:p>
            <a:pPr defTabSz="685800"/>
            <a:r>
              <a:rPr lang="en-IN" sz="1350" dirty="0">
                <a:solidFill>
                  <a:srgbClr val="000000"/>
                </a:solidFill>
                <a:latin typeface="Arial" panose="020B0604020202020204" pitchFamily="34" charset="0"/>
              </a:rPr>
              <a:t>	     P3 		       2 	                   4 </a:t>
            </a:r>
          </a:p>
          <a:p>
            <a:pPr defTabSz="685800"/>
            <a:r>
              <a:rPr lang="en-IN" sz="1350" dirty="0">
                <a:solidFill>
                  <a:srgbClr val="000000"/>
                </a:solidFill>
                <a:latin typeface="Arial" panose="020B0604020202020204" pitchFamily="34" charset="0"/>
              </a:rPr>
              <a:t>	     P4                          1                         5 </a:t>
            </a:r>
          </a:p>
          <a:p>
            <a:pPr defTabSz="685800"/>
            <a:r>
              <a:rPr lang="en-IN" sz="1350" dirty="0">
                <a:solidFill>
                  <a:srgbClr val="000000"/>
                </a:solidFill>
                <a:latin typeface="Arial" panose="020B0604020202020204" pitchFamily="34" charset="0"/>
              </a:rPr>
              <a:t>	     P5		       5                         2 </a:t>
            </a: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67F97E86-C787-4857-BCAD-3926AEB7288A}"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92</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xmlns="" id="{B235270B-9CE2-4331-8D8A-1DAD6E9276BD}"/>
              </a:ext>
            </a:extLst>
          </p:cNvPr>
          <p:cNvPicPr>
            <a:picLocks noChangeAspect="1"/>
          </p:cNvPicPr>
          <p:nvPr/>
        </p:nvPicPr>
        <p:blipFill>
          <a:blip r:embed="rId2"/>
          <a:stretch>
            <a:fillRect/>
          </a:stretch>
        </p:blipFill>
        <p:spPr>
          <a:xfrm>
            <a:off x="627864" y="3995098"/>
            <a:ext cx="7644598" cy="1710160"/>
          </a:xfrm>
          <a:prstGeom prst="rect">
            <a:avLst/>
          </a:prstGeom>
        </p:spPr>
      </p:pic>
    </p:spTree>
    <p:extLst>
      <p:ext uri="{BB962C8B-B14F-4D97-AF65-F5344CB8AC3E}">
        <p14:creationId xmlns:p14="http://schemas.microsoft.com/office/powerpoint/2010/main" val="10637925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97031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350" dirty="0">
                <a:solidFill>
                  <a:srgbClr val="000000"/>
                </a:solidFill>
                <a:latin typeface="Calibri" panose="020F0502020204030204"/>
              </a:rPr>
              <a:t>Process </a:t>
            </a:r>
            <a:r>
              <a:rPr lang="en-US" sz="1350" i="1" dirty="0">
                <a:solidFill>
                  <a:srgbClr val="000000"/>
                </a:solidFill>
                <a:latin typeface="Calibri" panose="020F0502020204030204"/>
              </a:rPr>
              <a:t>P2 </a:t>
            </a:r>
            <a:r>
              <a:rPr lang="en-US" sz="1350" dirty="0">
                <a:solidFill>
                  <a:srgbClr val="000000"/>
                </a:solidFill>
                <a:latin typeface="Calibri" panose="020F0502020204030204"/>
              </a:rPr>
              <a:t>is started at time 0, since it is having the highest priority among the processes in the queue. </a:t>
            </a:r>
          </a:p>
          <a:p>
            <a:pPr marL="557213" lvl="1" indent="-214313" defTabSz="685800">
              <a:buFont typeface="Wingdings" panose="05000000000000000000" pitchFamily="2" charset="2"/>
              <a:buChar char="Ø"/>
            </a:pPr>
            <a:r>
              <a:rPr lang="en-US" sz="1350" dirty="0">
                <a:solidFill>
                  <a:srgbClr val="000000"/>
                </a:solidFill>
                <a:latin typeface="Calibri" panose="020F0502020204030204"/>
              </a:rPr>
              <a:t> After execution of P2 process, process </a:t>
            </a:r>
            <a:r>
              <a:rPr lang="en-US" sz="1350" i="1" dirty="0">
                <a:solidFill>
                  <a:srgbClr val="000000"/>
                </a:solidFill>
                <a:latin typeface="Calibri" panose="020F0502020204030204"/>
              </a:rPr>
              <a:t>P5 </a:t>
            </a:r>
            <a:r>
              <a:rPr lang="en-US" sz="1350" dirty="0">
                <a:solidFill>
                  <a:srgbClr val="000000"/>
                </a:solidFill>
                <a:latin typeface="Calibri" panose="020F0502020204030204"/>
              </a:rPr>
              <a:t>is started at time 1. </a:t>
            </a:r>
          </a:p>
          <a:p>
            <a:pPr marL="557213" lvl="1" indent="-214313" defTabSz="685800">
              <a:buFont typeface="Wingdings" panose="05000000000000000000" pitchFamily="2" charset="2"/>
              <a:buChar char="Ø"/>
            </a:pPr>
            <a:r>
              <a:rPr lang="en-US" sz="1350" dirty="0">
                <a:solidFill>
                  <a:srgbClr val="000000"/>
                </a:solidFill>
                <a:latin typeface="Calibri" panose="020F0502020204030204"/>
              </a:rPr>
              <a:t>Then </a:t>
            </a:r>
            <a:r>
              <a:rPr lang="en-US" sz="1350" i="1" dirty="0">
                <a:solidFill>
                  <a:srgbClr val="000000"/>
                </a:solidFill>
                <a:latin typeface="Calibri" panose="020F0502020204030204"/>
              </a:rPr>
              <a:t>P1,P3 </a:t>
            </a:r>
            <a:r>
              <a:rPr lang="en-US" sz="1350" dirty="0">
                <a:solidFill>
                  <a:srgbClr val="000000"/>
                </a:solidFill>
                <a:latin typeface="Calibri" panose="020F0502020204030204"/>
              </a:rPr>
              <a:t>and </a:t>
            </a:r>
            <a:r>
              <a:rPr lang="en-US" sz="1350" i="1" dirty="0">
                <a:solidFill>
                  <a:srgbClr val="000000"/>
                </a:solidFill>
                <a:latin typeface="Calibri" panose="020F0502020204030204"/>
              </a:rPr>
              <a:t>P4 </a:t>
            </a:r>
            <a:r>
              <a:rPr lang="en-US" sz="1350" dirty="0">
                <a:solidFill>
                  <a:srgbClr val="000000"/>
                </a:solidFill>
                <a:latin typeface="Calibri" panose="020F0502020204030204"/>
              </a:rPr>
              <a:t>as P2 processes are executed. is having shortest time, P2 will get executed first.</a:t>
            </a:r>
          </a:p>
          <a:p>
            <a:pPr defTabSz="685800"/>
            <a:endParaRPr lang="en-US" sz="1350" dirty="0">
              <a:solidFill>
                <a:srgbClr val="000000"/>
              </a:solidFill>
              <a:latin typeface="Calibri" panose="020F0502020204030204"/>
            </a:endParaRPr>
          </a:p>
          <a:p>
            <a:pPr defTabSz="685800"/>
            <a:r>
              <a:rPr lang="en-IN" sz="1350" b="1" dirty="0">
                <a:solidFill>
                  <a:srgbClr val="000000"/>
                </a:solidFill>
                <a:latin typeface="Calibri" panose="020F0502020204030204"/>
              </a:rPr>
              <a:t>Waiting time: </a:t>
            </a:r>
            <a:endParaRPr lang="en-IN" sz="1350" dirty="0">
              <a:solidFill>
                <a:srgbClr val="000000"/>
              </a:solidFill>
              <a:latin typeface="Calibri" panose="020F0502020204030204"/>
            </a:endParaRPr>
          </a:p>
          <a:p>
            <a:pPr marL="685800" lvl="2" defTabSz="685800"/>
            <a:r>
              <a:rPr lang="en-US" sz="1350" dirty="0">
                <a:solidFill>
                  <a:srgbClr val="000000"/>
                </a:solidFill>
                <a:latin typeface="Calibri" panose="020F0502020204030204"/>
              </a:rPr>
              <a:t>Waiting time for process p1 = 6 </a:t>
            </a:r>
          </a:p>
          <a:p>
            <a:pPr marL="685800" lvl="2" defTabSz="685800"/>
            <a:r>
              <a:rPr lang="en-US" sz="1350" dirty="0">
                <a:solidFill>
                  <a:srgbClr val="000000"/>
                </a:solidFill>
                <a:latin typeface="Calibri" panose="020F0502020204030204"/>
              </a:rPr>
              <a:t>Waiting time for process p2 = 0 </a:t>
            </a:r>
          </a:p>
          <a:p>
            <a:pPr marL="685800" lvl="2" defTabSz="685800"/>
            <a:r>
              <a:rPr lang="en-US" sz="1350" dirty="0">
                <a:solidFill>
                  <a:srgbClr val="000000"/>
                </a:solidFill>
                <a:latin typeface="Calibri" panose="020F0502020204030204"/>
              </a:rPr>
              <a:t>Waiting time for process p3 = 16 </a:t>
            </a:r>
          </a:p>
          <a:p>
            <a:pPr marL="685800" lvl="2" defTabSz="685800"/>
            <a:r>
              <a:rPr lang="en-US" sz="1350" dirty="0">
                <a:solidFill>
                  <a:srgbClr val="000000"/>
                </a:solidFill>
                <a:latin typeface="Calibri" panose="020F0502020204030204"/>
              </a:rPr>
              <a:t>Waiting time for process p4 = 18 </a:t>
            </a:r>
          </a:p>
          <a:p>
            <a:pPr marL="685800" lvl="2" defTabSz="685800"/>
            <a:r>
              <a:rPr lang="en-US" sz="1350" dirty="0">
                <a:solidFill>
                  <a:srgbClr val="000000"/>
                </a:solidFill>
                <a:latin typeface="Calibri" panose="020F0502020204030204"/>
              </a:rPr>
              <a:t>Waiting time for process p5 = 1 </a:t>
            </a:r>
          </a:p>
          <a:p>
            <a:pPr defTabSz="685800"/>
            <a:endParaRPr lang="en-IN" sz="1350" dirty="0">
              <a:solidFill>
                <a:srgbClr val="000000"/>
              </a:solidFill>
              <a:latin typeface="Calibri" panose="020F0502020204030204"/>
            </a:endParaRPr>
          </a:p>
          <a:p>
            <a:pPr defTabSz="685800"/>
            <a:r>
              <a:rPr lang="en-US" sz="1350" dirty="0">
                <a:solidFill>
                  <a:srgbClr val="000000"/>
                </a:solidFill>
                <a:latin typeface="Calibri" panose="020F0502020204030204"/>
              </a:rPr>
              <a:t>	The average waiting time = (6+0+16+18+1)/5 </a:t>
            </a:r>
          </a:p>
          <a:p>
            <a:pPr defTabSz="685800"/>
            <a:r>
              <a:rPr lang="en-IN" sz="1350" dirty="0">
                <a:solidFill>
                  <a:srgbClr val="000000"/>
                </a:solidFill>
                <a:latin typeface="Calibri" panose="020F0502020204030204"/>
              </a:rPr>
              <a:t>				= 41/5 </a:t>
            </a:r>
          </a:p>
          <a:p>
            <a:pPr defTabSz="685800"/>
            <a:r>
              <a:rPr lang="en-IN" sz="1350" dirty="0">
                <a:solidFill>
                  <a:srgbClr val="000000"/>
                </a:solidFill>
                <a:latin typeface="Calibri" panose="020F0502020204030204"/>
              </a:rPr>
              <a:t>				= 8.2 milliseconds. </a:t>
            </a:r>
            <a:endParaRPr lang="en-US" sz="1350" dirty="0">
              <a:solidFill>
                <a:srgbClr val="000000"/>
              </a:solidFill>
              <a:latin typeface="Calibri" panose="020F0502020204030204"/>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F0EFEE6E-B8C6-4875-9140-538EC357C66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93</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7230834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2931572"/>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defRPr/>
            </a:pPr>
            <a:endParaRPr lang="en-IN" sz="1350" dirty="0">
              <a:solidFill>
                <a:srgbClr val="000000"/>
              </a:solidFill>
              <a:latin typeface="Arial" panose="020B0604020202020204" pitchFamily="34" charset="0"/>
            </a:endParaRPr>
          </a:p>
          <a:p>
            <a:pPr defTabSz="685800"/>
            <a:r>
              <a:rPr lang="en-IN" sz="1350" b="1" dirty="0">
                <a:solidFill>
                  <a:srgbClr val="000000"/>
                </a:solidFill>
                <a:latin typeface="Calibri" panose="020F0502020204030204"/>
              </a:rPr>
              <a:t>Turnaround time: </a:t>
            </a:r>
            <a:endParaRPr lang="en-IN" sz="1350" dirty="0">
              <a:solidFill>
                <a:srgbClr val="000000"/>
              </a:solidFill>
              <a:latin typeface="Calibri" panose="020F0502020204030204"/>
            </a:endParaRPr>
          </a:p>
          <a:p>
            <a:pPr marL="342900" lvl="1" defTabSz="685800"/>
            <a:r>
              <a:rPr lang="en-US" sz="1350" dirty="0">
                <a:solidFill>
                  <a:srgbClr val="000000"/>
                </a:solidFill>
                <a:latin typeface="Calibri" panose="020F0502020204030204"/>
              </a:rPr>
              <a:t>Turnaround time for P1 = 6 + 10 </a:t>
            </a:r>
          </a:p>
          <a:p>
            <a:pPr marL="342900" lvl="1" defTabSz="685800"/>
            <a:r>
              <a:rPr lang="en-US" sz="1350" dirty="0">
                <a:solidFill>
                  <a:srgbClr val="000000"/>
                </a:solidFill>
                <a:latin typeface="Calibri" panose="020F0502020204030204"/>
              </a:rPr>
              <a:t>Turnaround time for P2 = 0 + 1 </a:t>
            </a:r>
          </a:p>
          <a:p>
            <a:pPr marL="342900" lvl="1" defTabSz="685800"/>
            <a:r>
              <a:rPr lang="en-US" sz="1350" dirty="0">
                <a:solidFill>
                  <a:srgbClr val="000000"/>
                </a:solidFill>
                <a:latin typeface="Calibri" panose="020F0502020204030204"/>
              </a:rPr>
              <a:t>Turnaround time for P3 = 16 + 2 </a:t>
            </a:r>
          </a:p>
          <a:p>
            <a:pPr marL="342900" lvl="1" defTabSz="685800"/>
            <a:r>
              <a:rPr lang="en-US" sz="1350" dirty="0">
                <a:solidFill>
                  <a:srgbClr val="000000"/>
                </a:solidFill>
                <a:latin typeface="Calibri" panose="020F0502020204030204"/>
              </a:rPr>
              <a:t>Turnaround time for P4 = 18 + 1 </a:t>
            </a:r>
          </a:p>
          <a:p>
            <a:pPr marL="342900" lvl="1" defTabSz="685800"/>
            <a:r>
              <a:rPr lang="en-US" sz="1350" dirty="0">
                <a:solidFill>
                  <a:srgbClr val="000000"/>
                </a:solidFill>
                <a:latin typeface="Calibri" panose="020F0502020204030204"/>
              </a:rPr>
              <a:t>Turnaround time for P5 = 1 + 5 </a:t>
            </a:r>
          </a:p>
          <a:p>
            <a:pPr marL="342900" lvl="1" defTabSz="685800"/>
            <a:endParaRPr lang="en-IN" sz="1350" dirty="0">
              <a:solidFill>
                <a:srgbClr val="000000"/>
              </a:solidFill>
              <a:latin typeface="Calibri" panose="020F0502020204030204"/>
            </a:endParaRPr>
          </a:p>
          <a:p>
            <a:pPr marL="342900" lvl="1" defTabSz="685800"/>
            <a:r>
              <a:rPr lang="en-US" sz="1350" dirty="0">
                <a:solidFill>
                  <a:srgbClr val="000000"/>
                </a:solidFill>
                <a:latin typeface="Calibri" panose="020F0502020204030204"/>
              </a:rPr>
              <a:t>Average Turnaround time = (16+1+18+19+6) / 5 </a:t>
            </a:r>
          </a:p>
          <a:p>
            <a:pPr marL="342900" lvl="1" defTabSz="685800"/>
            <a:endParaRPr lang="en-IN" sz="1350" dirty="0">
              <a:solidFill>
                <a:srgbClr val="000000"/>
              </a:solidFill>
              <a:latin typeface="Calibri" panose="020F0502020204030204"/>
            </a:endParaRPr>
          </a:p>
          <a:p>
            <a:pPr marL="342900" lvl="1" defTabSz="685800"/>
            <a:r>
              <a:rPr lang="en-IN" sz="1350" dirty="0">
                <a:solidFill>
                  <a:srgbClr val="000000"/>
                </a:solidFill>
                <a:latin typeface="Calibri" panose="020F0502020204030204"/>
              </a:rPr>
              <a:t>			= 12 milliseconds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3C5E579-8C7D-48CD-BD77-FBF8F9D04735}"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94</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8639474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5" y="1951927"/>
            <a:ext cx="8436769" cy="3970318"/>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Priorities can be defined either </a:t>
            </a:r>
            <a:r>
              <a:rPr lang="en-US" sz="1350" i="1" dirty="0">
                <a:solidFill>
                  <a:srgbClr val="000000"/>
                </a:solidFill>
                <a:latin typeface="Calibri" panose="020F0502020204030204"/>
              </a:rPr>
              <a:t>internally </a:t>
            </a:r>
            <a:r>
              <a:rPr lang="en-US" sz="1350" dirty="0">
                <a:solidFill>
                  <a:srgbClr val="000000"/>
                </a:solidFill>
                <a:latin typeface="Calibri" panose="020F0502020204030204"/>
              </a:rPr>
              <a:t>or </a:t>
            </a:r>
            <a:r>
              <a:rPr lang="en-US" sz="1350" i="1" dirty="0">
                <a:solidFill>
                  <a:srgbClr val="000000"/>
                </a:solidFill>
                <a:latin typeface="Calibri" panose="020F0502020204030204"/>
              </a:rPr>
              <a:t>externally</a:t>
            </a:r>
            <a:r>
              <a:rPr lang="en-US" sz="1350"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Internally defined priorities use some measurable quantity or quantities to compute the priority of a process.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For example, time limits, memory requirements, the number of open files, and the ratio of average I/O burst to average CPU burst have been used in computing priorities.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External priorities are set by criteria outside the operating system, such as the importance of the process, the type and amount of funds being paid for computer use, the department sponsoring the work, and other, often political, factors.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Priority scheduling can be either </a:t>
            </a:r>
            <a:r>
              <a:rPr lang="en-US" sz="1350" b="1" dirty="0">
                <a:solidFill>
                  <a:srgbClr val="FF0000"/>
                </a:solidFill>
                <a:latin typeface="Calibri" panose="020F0502020204030204"/>
              </a:rPr>
              <a:t>preemptive </a:t>
            </a:r>
            <a:r>
              <a:rPr lang="en-US" sz="1350" dirty="0">
                <a:solidFill>
                  <a:srgbClr val="FF0000"/>
                </a:solidFill>
                <a:latin typeface="Calibri" panose="020F0502020204030204"/>
              </a:rPr>
              <a:t>or </a:t>
            </a:r>
            <a:r>
              <a:rPr lang="en-US" sz="1350" b="1" dirty="0" err="1">
                <a:solidFill>
                  <a:srgbClr val="FF0000"/>
                </a:solidFill>
                <a:latin typeface="Calibri" panose="020F0502020204030204"/>
              </a:rPr>
              <a:t>nonpreemptive</a:t>
            </a:r>
            <a:r>
              <a:rPr lang="en-US" sz="1350" b="1" dirty="0">
                <a:solidFill>
                  <a:srgbClr val="000000"/>
                </a:solidFill>
                <a:latin typeface="Calibri" panose="020F0502020204030204"/>
              </a:rPr>
              <a:t>. </a:t>
            </a:r>
            <a:endParaRPr lang="en-US" sz="1350" dirty="0">
              <a:solidFill>
                <a:srgbClr val="000000"/>
              </a:solidFill>
              <a:latin typeface="Calibri" panose="020F0502020204030204"/>
            </a:endParaRP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 When a process arrives at the ready queue, its priority is compared with the priority of the currently running process. </a:t>
            </a:r>
          </a:p>
          <a:p>
            <a:pPr marL="557213" lvl="1" indent="-214313" algn="just" defTabSz="685800">
              <a:buFont typeface="Wingdings" panose="05000000000000000000" pitchFamily="2" charset="2"/>
              <a:buChar char="Ø"/>
            </a:pPr>
            <a:r>
              <a:rPr lang="en-US" sz="1350" i="1" dirty="0">
                <a:solidFill>
                  <a:srgbClr val="000000"/>
                </a:solidFill>
                <a:latin typeface="Calibri" panose="020F0502020204030204"/>
              </a:rPr>
              <a:t>preemptive </a:t>
            </a:r>
            <a:r>
              <a:rPr lang="en-US" sz="1350" dirty="0">
                <a:solidFill>
                  <a:srgbClr val="000000"/>
                </a:solidFill>
                <a:latin typeface="Calibri" panose="020F0502020204030204"/>
              </a:rPr>
              <a:t>priority scheduling algorithm will preempt the CPU if the priority of the newly arrived process is higher than the priority of the currently running process. </a:t>
            </a:r>
          </a:p>
          <a:p>
            <a:pPr marL="557213" lvl="1" indent="-214313" algn="just" defTabSz="685800">
              <a:buFont typeface="Wingdings" panose="05000000000000000000" pitchFamily="2" charset="2"/>
              <a:buChar char="Ø"/>
            </a:pPr>
            <a:r>
              <a:rPr lang="en-US" sz="1350" dirty="0">
                <a:solidFill>
                  <a:srgbClr val="000000"/>
                </a:solidFill>
                <a:latin typeface="Calibri" panose="020F0502020204030204"/>
              </a:rPr>
              <a:t>A </a:t>
            </a:r>
            <a:r>
              <a:rPr lang="en-US" sz="1350" i="1" dirty="0" err="1">
                <a:solidFill>
                  <a:srgbClr val="000000"/>
                </a:solidFill>
                <a:latin typeface="Calibri" panose="020F0502020204030204"/>
              </a:rPr>
              <a:t>nonpreemptive</a:t>
            </a:r>
            <a:r>
              <a:rPr lang="en-US" sz="1350" i="1" dirty="0">
                <a:solidFill>
                  <a:srgbClr val="000000"/>
                </a:solidFill>
                <a:latin typeface="Calibri" panose="020F0502020204030204"/>
              </a:rPr>
              <a:t> </a:t>
            </a:r>
            <a:r>
              <a:rPr lang="en-US" sz="1350" dirty="0">
                <a:solidFill>
                  <a:srgbClr val="000000"/>
                </a:solidFill>
                <a:latin typeface="Calibri" panose="020F0502020204030204"/>
              </a:rPr>
              <a:t>priority scheduling algorithm will simply put the new process at the head of the ready queue. </a:t>
            </a:r>
          </a:p>
          <a:p>
            <a:pPr marL="557213" lvl="1" indent="-214313" algn="just" defTabSz="685800">
              <a:buFont typeface="Wingdings" panose="05000000000000000000" pitchFamily="2" charset="2"/>
              <a:buChar char="Ø"/>
            </a:pPr>
            <a:endParaRPr lang="en-US"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AA7D7312-643A-41A7-9127-5F8F2F268167}"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95</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764764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2423740"/>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A major problem with priority scheduling algorithms is </a:t>
            </a:r>
            <a:r>
              <a:rPr lang="en-US" sz="1500" b="1" dirty="0">
                <a:solidFill>
                  <a:srgbClr val="000000"/>
                </a:solidFill>
                <a:latin typeface="Calibri" panose="020F0502020204030204"/>
              </a:rPr>
              <a:t>indefinite blocking, </a:t>
            </a:r>
            <a:r>
              <a:rPr lang="en-US" sz="1500" dirty="0">
                <a:solidFill>
                  <a:srgbClr val="000000"/>
                </a:solidFill>
                <a:latin typeface="Calibri" panose="020F0502020204030204"/>
              </a:rPr>
              <a:t>or </a:t>
            </a:r>
            <a:r>
              <a:rPr lang="en-US" sz="1500" b="1" dirty="0">
                <a:solidFill>
                  <a:srgbClr val="000000"/>
                </a:solidFill>
                <a:latin typeface="Calibri" panose="020F0502020204030204"/>
              </a:rPr>
              <a:t>starvation. </a:t>
            </a:r>
            <a:endParaRPr lang="en-US" sz="1500" dirty="0">
              <a:solidFill>
                <a:srgbClr val="000000"/>
              </a:solidFill>
              <a:latin typeface="Calibri" panose="020F0502020204030204"/>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 A process that is ready to run but waiting for the CPU can be considered blocked.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A priority scheduling algorithm can leave some low priority processes waiting indefinitely.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In a heavily loaded computer system, a steady stream of higher-priority processes can prevent a low-priority process from ever getting the CPU. </a:t>
            </a:r>
          </a:p>
          <a:p>
            <a:pPr marL="342900" lvl="1" algn="just" defTabSz="685800">
              <a:defRPr/>
            </a:pPr>
            <a:endParaRPr lang="en-US"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7F7A4D83-5A7F-4372-984F-1C58C92AF1E9}"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96</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8974272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13932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Priority scheduling</a:t>
            </a:r>
          </a:p>
          <a:p>
            <a:pPr defTabSz="685800">
              <a:defRPr/>
            </a:pPr>
            <a:endParaRPr lang="en-IN"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A solution to the problem of indefinite blockage of low-priority processes is </a:t>
            </a:r>
            <a:r>
              <a:rPr lang="en-US" sz="1500" b="1" dirty="0">
                <a:solidFill>
                  <a:srgbClr val="000000"/>
                </a:solidFill>
                <a:latin typeface="Arial" panose="020B0604020202020204" pitchFamily="34" charset="0"/>
                <a:cs typeface="Arial" panose="020B0604020202020204" pitchFamily="34" charset="0"/>
              </a:rPr>
              <a:t>aging. </a:t>
            </a:r>
            <a:endParaRPr lang="en-US" sz="1500" dirty="0">
              <a:solidFill>
                <a:srgbClr val="000000"/>
              </a:solidFill>
              <a:latin typeface="Arial" panose="020B0604020202020204" pitchFamily="34" charset="0"/>
              <a:cs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Aging is a technique of gradually increasing the priority of processes that wait in the system for a long time. </a:t>
            </a: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For example, if priorities range from 127 (low) to 0 (high), we could increase the priority of a waiting process by 1 every 15 minutes. </a:t>
            </a: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Eventually, even a process with an initial priority of 127 would have the highest priority in the system and would be executed. </a:t>
            </a:r>
          </a:p>
          <a:p>
            <a:pPr marL="557213" lvl="1" indent="-214313" defTabSz="685800">
              <a:buFont typeface="Wingdings" panose="05000000000000000000" pitchFamily="2" charset="2"/>
              <a:buChar char="Ø"/>
            </a:pPr>
            <a:r>
              <a:rPr lang="en-US" sz="1500" dirty="0">
                <a:solidFill>
                  <a:srgbClr val="000000"/>
                </a:solidFill>
                <a:latin typeface="Arial" panose="020B0604020202020204" pitchFamily="34" charset="0"/>
                <a:cs typeface="Arial" panose="020B0604020202020204" pitchFamily="34" charset="0"/>
              </a:rPr>
              <a:t>In fact, it would take no more than 32 hours for a priority-127 process to age to a priority-0 process.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42890C32-7651-4448-8391-4AAA7A452911}"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97</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4779675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139321"/>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defRPr/>
            </a:pPr>
            <a:endParaRPr lang="en-IN" sz="1350" dirty="0">
              <a:solidFill>
                <a:srgbClr val="000000"/>
              </a:solidFill>
              <a:latin typeface="Arial" panose="020B0604020202020204" pitchFamily="34" charset="0"/>
            </a:endParaRPr>
          </a:p>
          <a:p>
            <a:pPr defTabSz="685800"/>
            <a:endParaRPr lang="en-IN" sz="1350" dirty="0">
              <a:solidFill>
                <a:srgbClr val="000000"/>
              </a:solidFill>
              <a:latin typeface="Arial" panose="020B0604020202020204" pitchFamily="34" charset="0"/>
            </a:endParaRP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a:t>
            </a:r>
            <a:r>
              <a:rPr lang="en-US" sz="1500" b="1" dirty="0">
                <a:solidFill>
                  <a:srgbClr val="FF0000"/>
                </a:solidFill>
                <a:latin typeface="Calibri" panose="020F0502020204030204"/>
              </a:rPr>
              <a:t>round-robin (RR) scheduling algorithm </a:t>
            </a:r>
            <a:r>
              <a:rPr lang="en-US" sz="1500" dirty="0">
                <a:solidFill>
                  <a:srgbClr val="000000"/>
                </a:solidFill>
                <a:latin typeface="Calibri" panose="020F0502020204030204"/>
              </a:rPr>
              <a:t>is designed especially for timesharing systems.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It is similar to FCFS scheduling, but preemption is added to switch between processes.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A small unit of time, called a </a:t>
            </a:r>
            <a:r>
              <a:rPr lang="en-US" sz="1500" b="1" dirty="0">
                <a:solidFill>
                  <a:srgbClr val="FF0000"/>
                </a:solidFill>
                <a:latin typeface="Calibri" panose="020F0502020204030204"/>
              </a:rPr>
              <a:t>time quantum </a:t>
            </a:r>
            <a:r>
              <a:rPr lang="en-US" sz="1500" dirty="0">
                <a:solidFill>
                  <a:srgbClr val="000000"/>
                </a:solidFill>
                <a:latin typeface="Calibri" panose="020F0502020204030204"/>
              </a:rPr>
              <a:t>or time slice, is defined.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A time quantum is generally from 10 to 100 milliseconds.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a:t>
            </a:r>
            <a:r>
              <a:rPr lang="en-US" sz="1500" i="1" dirty="0">
                <a:solidFill>
                  <a:srgbClr val="000000"/>
                </a:solidFill>
                <a:latin typeface="Calibri" panose="020F0502020204030204"/>
              </a:rPr>
              <a:t>The ready queue is treated as a circular queue</a:t>
            </a:r>
            <a:r>
              <a:rPr lang="en-US" sz="1500" dirty="0">
                <a:solidFill>
                  <a:srgbClr val="000000"/>
                </a:solidFill>
                <a:latin typeface="Calibri" panose="020F0502020204030204"/>
              </a:rPr>
              <a:t>.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The CPU scheduler goes around the ready queue, allocating the CPU to each process for a time interval of up to 1 time quantum.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 To implement RR scheduling, we keep the ready queue as a FIFO queue of processes. </a:t>
            </a:r>
          </a:p>
          <a:p>
            <a:pPr marL="557213" lvl="1" indent="-214313" algn="just" defTabSz="685800">
              <a:buFont typeface="Wingdings" panose="05000000000000000000" pitchFamily="2" charset="2"/>
              <a:buChar char="Ø"/>
            </a:pPr>
            <a:r>
              <a:rPr lang="en-US" sz="1500" dirty="0">
                <a:solidFill>
                  <a:srgbClr val="000000"/>
                </a:solidFill>
                <a:latin typeface="Calibri" panose="020F0502020204030204"/>
              </a:rPr>
              <a:t>New processes are added to the tail of the ready queue.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D9B9F70A-637A-4470-BF7E-338E3B349C87}"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98</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5923112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009077"/>
            <a:ext cx="8436769" cy="3624069"/>
          </a:xfrm>
          <a:prstGeom prst="rect">
            <a:avLst/>
          </a:prstGeom>
          <a:noFill/>
        </p:spPr>
        <p:txBody>
          <a:bodyPr wrap="square" rtlCol="0">
            <a:spAutoFit/>
          </a:bodyPr>
          <a:lstStyle/>
          <a:p>
            <a:pPr algn="just" defTabSz="685800">
              <a:defRPr/>
            </a:pPr>
            <a:r>
              <a:rPr lang="en-IN" b="1" u="sng" dirty="0">
                <a:solidFill>
                  <a:srgbClr val="0070C0"/>
                </a:solidFill>
                <a:latin typeface="Calibri" panose="020F0502020204030204"/>
              </a:rPr>
              <a:t>Round-Robin Scheduling</a:t>
            </a:r>
          </a:p>
          <a:p>
            <a:pPr defTabSz="685800"/>
            <a:endParaRPr lang="en-IN" sz="1350" dirty="0">
              <a:solidFill>
                <a:srgbClr val="000000"/>
              </a:solidFill>
              <a:latin typeface="Arial" panose="020B0604020202020204" pitchFamily="34" charset="0"/>
            </a:endParaRP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CPU scheduler picks the first process from the ready queue, sets a timer to interrupt after 1 time quantum, and dispatches the process.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One of two things will then happen: </a:t>
            </a:r>
          </a:p>
          <a:p>
            <a:pPr marL="342900" lvl="1" defTabSz="685800"/>
            <a:r>
              <a:rPr lang="en-US" sz="1500" dirty="0">
                <a:solidFill>
                  <a:srgbClr val="000000"/>
                </a:solidFill>
                <a:latin typeface="Calibri" panose="020F0502020204030204"/>
              </a:rPr>
              <a:t>	 The process may have a CPU burst of less than 1 time quantum. </a:t>
            </a:r>
          </a:p>
          <a:p>
            <a:pPr marL="1243013" lvl="3" indent="-214313" defTabSz="685800">
              <a:buFont typeface="Wingdings" panose="05000000000000000000" pitchFamily="2" charset="2"/>
              <a:buChar char="Ø"/>
            </a:pPr>
            <a:r>
              <a:rPr lang="en-US" sz="1500" dirty="0">
                <a:solidFill>
                  <a:srgbClr val="000000"/>
                </a:solidFill>
                <a:latin typeface="Calibri" panose="020F0502020204030204"/>
              </a:rPr>
              <a:t>In this case, the process itself will release the CPU voluntarily. </a:t>
            </a:r>
          </a:p>
          <a:p>
            <a:pPr marL="1243013" lvl="3" indent="-214313" defTabSz="685800">
              <a:buFont typeface="Wingdings" panose="05000000000000000000" pitchFamily="2" charset="2"/>
              <a:buChar char="Ø"/>
            </a:pPr>
            <a:r>
              <a:rPr lang="en-US" sz="1500" dirty="0">
                <a:solidFill>
                  <a:srgbClr val="000000"/>
                </a:solidFill>
                <a:latin typeface="Calibri" panose="020F0502020204030204"/>
              </a:rPr>
              <a:t>The scheduler will then proceed to the next process in the ready queue. </a:t>
            </a:r>
          </a:p>
          <a:p>
            <a:pPr marL="342900" lvl="1" defTabSz="685800"/>
            <a:r>
              <a:rPr lang="en-US" sz="1500" dirty="0">
                <a:solidFill>
                  <a:srgbClr val="000000"/>
                </a:solidFill>
                <a:latin typeface="Calibri" panose="020F0502020204030204"/>
              </a:rPr>
              <a:t>	 Otherwise, if the CPU burst of the currently running process is longer than 1 time quantum, the   	 	timer will go off and will cause an interrupt to the operating system. </a:t>
            </a:r>
          </a:p>
          <a:p>
            <a:pPr marL="1243013" lvl="3" indent="-214313" defTabSz="685800">
              <a:buFont typeface="Wingdings" panose="05000000000000000000" pitchFamily="2" charset="2"/>
              <a:buChar char="Ø"/>
            </a:pPr>
            <a:r>
              <a:rPr lang="en-US" sz="1500" dirty="0">
                <a:solidFill>
                  <a:srgbClr val="000000"/>
                </a:solidFill>
                <a:latin typeface="Calibri" panose="020F0502020204030204"/>
              </a:rPr>
              <a:t>A </a:t>
            </a:r>
            <a:r>
              <a:rPr lang="en-US" sz="1500" i="1" dirty="0">
                <a:solidFill>
                  <a:srgbClr val="000000"/>
                </a:solidFill>
                <a:latin typeface="Calibri" panose="020F0502020204030204"/>
              </a:rPr>
              <a:t>context switch </a:t>
            </a:r>
            <a:r>
              <a:rPr lang="en-US" sz="1500" dirty="0">
                <a:solidFill>
                  <a:srgbClr val="000000"/>
                </a:solidFill>
                <a:latin typeface="Calibri" panose="020F0502020204030204"/>
              </a:rPr>
              <a:t>will be executed, and the process will be put at the </a:t>
            </a:r>
            <a:r>
              <a:rPr lang="en-US" sz="1500" b="1" dirty="0">
                <a:solidFill>
                  <a:srgbClr val="000000"/>
                </a:solidFill>
                <a:latin typeface="Calibri" panose="020F0502020204030204"/>
              </a:rPr>
              <a:t>tail </a:t>
            </a:r>
            <a:r>
              <a:rPr lang="en-US" sz="1500" dirty="0">
                <a:solidFill>
                  <a:srgbClr val="000000"/>
                </a:solidFill>
                <a:latin typeface="Calibri" panose="020F0502020204030204"/>
              </a:rPr>
              <a:t>of the ready queue. </a:t>
            </a:r>
          </a:p>
          <a:p>
            <a:pPr marL="1243013" lvl="3" indent="-214313" defTabSz="685800">
              <a:buFont typeface="Wingdings" panose="05000000000000000000" pitchFamily="2" charset="2"/>
              <a:buChar char="Ø"/>
            </a:pPr>
            <a:r>
              <a:rPr lang="en-US" sz="1500" dirty="0">
                <a:solidFill>
                  <a:srgbClr val="000000"/>
                </a:solidFill>
                <a:latin typeface="Calibri" panose="020F0502020204030204"/>
              </a:rPr>
              <a:t>The CPU scheduler will then select the next process in the ready queue. </a:t>
            </a:r>
          </a:p>
          <a:p>
            <a:pPr marL="557213" lvl="1" indent="-214313" defTabSz="685800">
              <a:buFont typeface="Wingdings" panose="05000000000000000000" pitchFamily="2" charset="2"/>
              <a:buChar char="Ø"/>
            </a:pPr>
            <a:r>
              <a:rPr lang="en-US" sz="1500" dirty="0">
                <a:solidFill>
                  <a:srgbClr val="000000"/>
                </a:solidFill>
                <a:latin typeface="Calibri" panose="020F0502020204030204"/>
              </a:rPr>
              <a:t>The average waiting time under the RR policy is often long. </a:t>
            </a: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xmlns="" id="{CAF4E621-7020-40BC-9E11-6DE155815628}"/>
              </a:ext>
            </a:extLst>
          </p:cNvPr>
          <p:cNvSpPr>
            <a:spLocks noGrp="1"/>
          </p:cNvSpPr>
          <p:nvPr>
            <p:ph type="dt" sz="half" idx="10"/>
          </p:nvPr>
        </p:nvSpPr>
        <p:spPr/>
        <p:txBody>
          <a:bodyPr/>
          <a:lstStyle/>
          <a:p>
            <a:pPr defTabSz="685800">
              <a:defRPr/>
            </a:pPr>
            <a:fld id="{C99C3009-32C1-4B14-92B8-36D4648DA728}" type="datetime1">
              <a:rPr lang="en-IN">
                <a:solidFill>
                  <a:prstClr val="black">
                    <a:tint val="75000"/>
                  </a:prstClr>
                </a:solidFill>
                <a:latin typeface="Calibri" panose="020F0502020204030204"/>
              </a:rPr>
              <a:pPr defTabSz="685800">
                <a:defRPr/>
              </a:pPr>
              <a:t>19-09-2020</a:t>
            </a:fld>
            <a:endParaRPr lang="en-IN" dirty="0">
              <a:solidFill>
                <a:prstClr val="black">
                  <a:tint val="75000"/>
                </a:prstClr>
              </a:solidFill>
              <a:latin typeface="Calibri" panose="020F0502020204030204"/>
            </a:endParaRPr>
          </a:p>
        </p:txBody>
      </p:sp>
      <p:sp>
        <p:nvSpPr>
          <p:cNvPr id="7" name="Footer Placeholder 6">
            <a:extLst>
              <a:ext uri="{FF2B5EF4-FFF2-40B4-BE49-F238E27FC236}">
                <a16:creationId xmlns:a16="http://schemas.microsoft.com/office/drawing/2014/main" xmlns="" id="{33C4CE76-F972-46B0-9283-3A4F73A0B647}"/>
              </a:ext>
            </a:extLst>
          </p:cNvPr>
          <p:cNvSpPr>
            <a:spLocks noGrp="1"/>
          </p:cNvSpPr>
          <p:nvPr>
            <p:ph type="ftr" sz="quarter" idx="11"/>
          </p:nvPr>
        </p:nvSpPr>
        <p:spPr/>
        <p:txBody>
          <a:bodyPr/>
          <a:lstStyle/>
          <a:p>
            <a:pPr defTabSz="685800">
              <a:defRPr/>
            </a:pPr>
            <a:r>
              <a:rPr lang="en-US">
                <a:solidFill>
                  <a:prstClr val="black">
                    <a:tint val="75000"/>
                  </a:prstClr>
                </a:solidFill>
                <a:latin typeface="Calibri" panose="020F0502020204030204"/>
              </a:rPr>
              <a:t>SCS1301 Operating System - Unit II CPU Scheduling</a:t>
            </a:r>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xmlns=""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99</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1243747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7426</Words>
  <Application>Microsoft Office PowerPoint</Application>
  <PresentationFormat>On-screen Show (4:3)</PresentationFormat>
  <Paragraphs>1077</Paragraphs>
  <Slides>121</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121</vt:i4>
      </vt:variant>
    </vt:vector>
  </HeadingPairs>
  <TitlesOfParts>
    <vt:vector size="133" baseType="lpstr">
      <vt:lpstr>ＭＳ Ｐゴシック</vt:lpstr>
      <vt:lpstr>Arial</vt:lpstr>
      <vt:lpstr>Calibri</vt:lpstr>
      <vt:lpstr>Calibri Light</vt:lpstr>
      <vt:lpstr>Courier New</vt:lpstr>
      <vt:lpstr>Helvetica</vt:lpstr>
      <vt:lpstr>Monotype Sorts</vt:lpstr>
      <vt:lpstr>Symbol</vt:lpstr>
      <vt:lpstr>Times New Roman</vt:lpstr>
      <vt:lpstr>Wingdings</vt:lpstr>
      <vt:lpstr>Office Theme</vt:lpstr>
      <vt:lpstr>1_Office Theme</vt:lpstr>
      <vt:lpstr>SCS1301 - OPERATING SYSTEM</vt:lpstr>
      <vt:lpstr>SYLLUBUS</vt:lpstr>
      <vt:lpstr>COURSE  OUTCOMES</vt:lpstr>
      <vt:lpstr>INTRODUCTION TO PROCESSES</vt:lpstr>
      <vt:lpstr>PowerPoint Presentation</vt:lpstr>
      <vt:lpstr>PROCESSES</vt:lpstr>
      <vt:lpstr>PROCESSES</vt:lpstr>
      <vt:lpstr>PROCESSES</vt:lpstr>
      <vt:lpstr>What is a Process?</vt:lpstr>
      <vt:lpstr>PROCESS STATE / PROCESS LIFE CYCLE</vt:lpstr>
      <vt:lpstr>PROCESS STATE</vt:lpstr>
      <vt:lpstr>PROCESS STATE</vt:lpstr>
      <vt:lpstr>PROCESS STATE</vt:lpstr>
      <vt:lpstr>PROCESS CONTROL BLOCK (PCB)</vt:lpstr>
      <vt:lpstr>PCB</vt:lpstr>
      <vt:lpstr>PCB</vt:lpstr>
      <vt:lpstr>PCB</vt:lpstr>
      <vt:lpstr>PCB</vt:lpstr>
      <vt:lpstr>PROCESS SCHEDULING</vt:lpstr>
      <vt:lpstr>PROCESS SCHEDULING</vt:lpstr>
      <vt:lpstr>What are Scheduling Queues?</vt:lpstr>
      <vt:lpstr>Scheduling Queues?</vt:lpstr>
      <vt:lpstr>Scheduling Queues?</vt:lpstr>
      <vt:lpstr>Scheduling Queues?</vt:lpstr>
      <vt:lpstr>TWO STATE PROCESS MODEL</vt:lpstr>
      <vt:lpstr> QUEUING DIAGRAM REPRESENTATION FOR PROCESS SCHEDULING  </vt:lpstr>
      <vt:lpstr>PROCESS SCHEDULING</vt:lpstr>
      <vt:lpstr>SCHEDULERS</vt:lpstr>
      <vt:lpstr>SCHEDULERS</vt:lpstr>
      <vt:lpstr>LONG TERM SCHEDULER</vt:lpstr>
      <vt:lpstr>SHORT TERM SCHEDULER</vt:lpstr>
      <vt:lpstr>MEDIUM TERM SCHEDULER</vt:lpstr>
      <vt:lpstr>PowerPoint Presentation</vt:lpstr>
      <vt:lpstr>Medium-term scheduler</vt:lpstr>
      <vt:lpstr>PowerPoint Presentation</vt:lpstr>
      <vt:lpstr>CONTEXT SWITCH</vt:lpstr>
      <vt:lpstr>CPU Switch From Process to Process</vt:lpstr>
      <vt:lpstr>OPERATIONS ON PROCESSES</vt:lpstr>
      <vt:lpstr>PROCESS CREATION</vt:lpstr>
      <vt:lpstr>PROCESS CREATION</vt:lpstr>
      <vt:lpstr>PROCESS CREATION</vt:lpstr>
      <vt:lpstr>PROCESS TERMINATION</vt:lpstr>
      <vt:lpstr>Interprocess Communication</vt:lpstr>
      <vt:lpstr>Communications Models </vt:lpstr>
      <vt:lpstr>COOPERATING PROCESSES</vt:lpstr>
      <vt:lpstr>COOPERATING PROCESSES</vt:lpstr>
      <vt:lpstr>Producer-Consumer Problem</vt:lpstr>
      <vt:lpstr>Bounded-Buffer –  Shared-Memory Solution</vt:lpstr>
      <vt:lpstr>PowerPoint Presentation</vt:lpstr>
      <vt:lpstr>PowerPoint Presentation</vt:lpstr>
      <vt:lpstr>Bounded-Buffer – Producer</vt:lpstr>
      <vt:lpstr>Bounded Buffer – Consumer</vt:lpstr>
      <vt:lpstr>CPU SCHEDULING</vt:lpstr>
      <vt:lpstr>CPU SCHEDULING: DISPATCHER</vt:lpstr>
      <vt:lpstr>CPU SCHEDULING: DISPATCHER</vt:lpstr>
      <vt:lpstr>CPU SCHEDULING: SCHEDULING CRITERIA</vt:lpstr>
      <vt:lpstr>CPU SCHEDULING: SCHEDULING CRITERIA</vt:lpstr>
      <vt:lpstr>CPU SCHEDULING: SCHEDULING CRITERIA</vt:lpstr>
      <vt:lpstr>PREEMPTIVE AND NON – PREEMPTIVE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S.Prayla Shyry</cp:lastModifiedBy>
  <cp:revision>96</cp:revision>
  <dcterms:created xsi:type="dcterms:W3CDTF">2020-08-23T13:35:42Z</dcterms:created>
  <dcterms:modified xsi:type="dcterms:W3CDTF">2020-09-19T04:21:20Z</dcterms:modified>
</cp:coreProperties>
</file>