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91" r:id="rId13"/>
    <p:sldId id="292"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302" r:id="rId35"/>
    <p:sldId id="290" r:id="rId36"/>
    <p:sldId id="293" r:id="rId37"/>
    <p:sldId id="294" r:id="rId38"/>
    <p:sldId id="295" r:id="rId39"/>
    <p:sldId id="296" r:id="rId40"/>
    <p:sldId id="297" r:id="rId41"/>
    <p:sldId id="298" r:id="rId42"/>
    <p:sldId id="299" r:id="rId43"/>
    <p:sldId id="300"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CF6A83D-8AC7-4E40-BE14-110662F3C11A}" type="datetimeFigureOut">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328006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F6A83D-8AC7-4E40-BE14-110662F3C11A}" type="datetimeFigureOut">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714594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F6A83D-8AC7-4E40-BE14-110662F3C11A}" type="datetimeFigureOut">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3230435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F6A83D-8AC7-4E40-BE14-110662F3C11A}" type="datetimeFigureOut">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646106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F6A83D-8AC7-4E40-BE14-110662F3C11A}" type="datetimeFigureOut">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180102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CF6A83D-8AC7-4E40-BE14-110662F3C11A}" type="datetimeFigureOut">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427477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CF6A83D-8AC7-4E40-BE14-110662F3C11A}" type="datetimeFigureOut">
              <a:rPr lang="en-IN" smtClean="0"/>
              <a:t>10-09-2020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66089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CF6A83D-8AC7-4E40-BE14-110662F3C11A}" type="datetimeFigureOut">
              <a:rPr lang="en-IN" smtClean="0"/>
              <a:t>10-09-2020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181699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6A83D-8AC7-4E40-BE14-110662F3C11A}" type="datetimeFigureOut">
              <a:rPr lang="en-IN" smtClean="0"/>
              <a:t>10-09-2020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242710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6A83D-8AC7-4E40-BE14-110662F3C11A}" type="datetimeFigureOut">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3681113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6A83D-8AC7-4E40-BE14-110662F3C11A}" type="datetimeFigureOut">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0230F-1E8F-42E7-AB09-4C60C069B7A1}" type="slidenum">
              <a:rPr lang="en-IN" smtClean="0"/>
              <a:t>‹#›</a:t>
            </a:fld>
            <a:endParaRPr lang="en-IN"/>
          </a:p>
        </p:txBody>
      </p:sp>
    </p:spTree>
    <p:extLst>
      <p:ext uri="{BB962C8B-B14F-4D97-AF65-F5344CB8AC3E}">
        <p14:creationId xmlns:p14="http://schemas.microsoft.com/office/powerpoint/2010/main" val="397356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F6A83D-8AC7-4E40-BE14-110662F3C11A}" type="datetimeFigureOut">
              <a:rPr lang="en-IN" smtClean="0"/>
              <a:t>10-09-2020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10230F-1E8F-42E7-AB09-4C60C069B7A1}" type="slidenum">
              <a:rPr lang="en-IN" smtClean="0"/>
              <a:t>‹#›</a:t>
            </a:fld>
            <a:endParaRPr lang="en-IN"/>
          </a:p>
        </p:txBody>
      </p:sp>
    </p:spTree>
    <p:extLst>
      <p:ext uri="{BB962C8B-B14F-4D97-AF65-F5344CB8AC3E}">
        <p14:creationId xmlns:p14="http://schemas.microsoft.com/office/powerpoint/2010/main" val="2306677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7398" y="1269583"/>
            <a:ext cx="7772400" cy="1470025"/>
          </a:xfrm>
        </p:spPr>
        <p:txBody>
          <a:bodyPr>
            <a:normAutofit fontScale="90000"/>
          </a:bodyPr>
          <a:lstStyle/>
          <a:p>
            <a:r>
              <a:rPr lang="en-US" b="1" dirty="0"/>
              <a:t>SCS1301 - OPERATING SYSTEM</a:t>
            </a:r>
          </a:p>
        </p:txBody>
      </p:sp>
      <p:sp>
        <p:nvSpPr>
          <p:cNvPr id="3" name="Subtitle 2"/>
          <p:cNvSpPr>
            <a:spLocks noGrp="1"/>
          </p:cNvSpPr>
          <p:nvPr>
            <p:ph type="subTitle" idx="1"/>
          </p:nvPr>
        </p:nvSpPr>
        <p:spPr>
          <a:xfrm>
            <a:off x="2883198" y="2420888"/>
            <a:ext cx="6400800" cy="1103547"/>
          </a:xfrm>
        </p:spPr>
        <p:txBody>
          <a:bodyPr>
            <a:normAutofit fontScale="62500" lnSpcReduction="20000"/>
          </a:bodyPr>
          <a:lstStyle/>
          <a:p>
            <a:endParaRPr lang="en-US" sz="3600" b="1" dirty="0" smtClean="0">
              <a:solidFill>
                <a:srgbClr val="FF0000"/>
              </a:solidFill>
            </a:endParaRPr>
          </a:p>
          <a:p>
            <a:r>
              <a:rPr lang="en-US" sz="3600" b="1" dirty="0" smtClean="0">
                <a:solidFill>
                  <a:srgbClr val="FF0000"/>
                </a:solidFill>
              </a:rPr>
              <a:t>UNIT </a:t>
            </a:r>
            <a:r>
              <a:rPr lang="en-US" sz="3600" b="1" dirty="0">
                <a:solidFill>
                  <a:srgbClr val="FF0000"/>
                </a:solidFill>
              </a:rPr>
              <a:t>– </a:t>
            </a:r>
            <a:r>
              <a:rPr lang="en-US" sz="3600" b="1" dirty="0" smtClean="0">
                <a:solidFill>
                  <a:srgbClr val="FF0000"/>
                </a:solidFill>
              </a:rPr>
              <a:t>II</a:t>
            </a:r>
          </a:p>
          <a:p>
            <a:r>
              <a:rPr lang="en-US" sz="3600" b="1" dirty="0" smtClean="0">
                <a:solidFill>
                  <a:srgbClr val="FF0000"/>
                </a:solidFill>
              </a:rPr>
              <a:t>Scheduling Algorithms</a:t>
            </a:r>
            <a:endParaRPr lang="en-US" sz="3600" b="1" dirty="0">
              <a:solidFill>
                <a:srgbClr val="FF0000"/>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190789"/>
            <a:ext cx="63119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595670" y="4071942"/>
            <a:ext cx="5517826" cy="2246769"/>
          </a:xfrm>
          <a:prstGeom prst="rect">
            <a:avLst/>
          </a:prstGeom>
        </p:spPr>
        <p:txBody>
          <a:bodyPr wrap="square">
            <a:spAutoFit/>
          </a:bodyPr>
          <a:lstStyle/>
          <a:p>
            <a:pPr algn="ctr">
              <a:defRPr/>
            </a:pPr>
            <a:r>
              <a:rPr lang="en-IN" sz="2800" b="1" dirty="0" err="1" smtClean="0">
                <a:solidFill>
                  <a:prstClr val="black"/>
                </a:solidFill>
                <a:latin typeface="Calibri"/>
              </a:rPr>
              <a:t>Dr.S.PRAYLA</a:t>
            </a:r>
            <a:r>
              <a:rPr lang="en-IN" sz="2800" b="1" dirty="0" smtClean="0">
                <a:solidFill>
                  <a:prstClr val="black"/>
                </a:solidFill>
                <a:latin typeface="Calibri"/>
              </a:rPr>
              <a:t> SHYRY</a:t>
            </a:r>
            <a:endParaRPr lang="en-IN" sz="2800" b="1" dirty="0">
              <a:solidFill>
                <a:prstClr val="black"/>
              </a:solidFill>
              <a:latin typeface="Calibri"/>
            </a:endParaRPr>
          </a:p>
          <a:p>
            <a:pPr algn="ctr">
              <a:defRPr/>
            </a:pPr>
            <a:r>
              <a:rPr lang="en-IN" sz="2800" b="1" dirty="0" smtClean="0">
                <a:solidFill>
                  <a:prstClr val="black"/>
                </a:solidFill>
                <a:latin typeface="Calibri"/>
              </a:rPr>
              <a:t>Assoc. Professor </a:t>
            </a:r>
          </a:p>
          <a:p>
            <a:pPr algn="ctr">
              <a:defRPr/>
            </a:pPr>
            <a:r>
              <a:rPr lang="en-IN" sz="2800" b="1" dirty="0" smtClean="0">
                <a:solidFill>
                  <a:prstClr val="black"/>
                </a:solidFill>
                <a:latin typeface="Calibri"/>
              </a:rPr>
              <a:t>Dept</a:t>
            </a:r>
            <a:r>
              <a:rPr lang="en-IN" sz="2800" b="1" dirty="0">
                <a:solidFill>
                  <a:prstClr val="black"/>
                </a:solidFill>
                <a:latin typeface="Calibri"/>
              </a:rPr>
              <a:t>. of </a:t>
            </a:r>
            <a:r>
              <a:rPr lang="en-IN" sz="2800" b="1" dirty="0" smtClean="0">
                <a:solidFill>
                  <a:prstClr val="black"/>
                </a:solidFill>
                <a:latin typeface="Calibri"/>
              </a:rPr>
              <a:t>Computer Science and Engineering</a:t>
            </a:r>
            <a:endParaRPr lang="en-IN" sz="2800" b="1" dirty="0">
              <a:solidFill>
                <a:prstClr val="black"/>
              </a:solidFill>
              <a:latin typeface="Calibri"/>
            </a:endParaRPr>
          </a:p>
          <a:p>
            <a:pPr algn="ctr">
              <a:defRPr/>
            </a:pPr>
            <a:r>
              <a:rPr lang="en-IN" sz="2800" b="1" dirty="0">
                <a:solidFill>
                  <a:prstClr val="black"/>
                </a:solidFill>
                <a:latin typeface="Calibri"/>
              </a:rPr>
              <a:t>School of Computing</a:t>
            </a:r>
          </a:p>
        </p:txBody>
      </p:sp>
    </p:spTree>
    <p:extLst>
      <p:ext uri="{BB962C8B-B14F-4D97-AF65-F5344CB8AC3E}">
        <p14:creationId xmlns:p14="http://schemas.microsoft.com/office/powerpoint/2010/main" val="8899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2844"/>
          </a:xfrm>
        </p:spPr>
        <p:txBody>
          <a:bodyPr>
            <a:normAutofit fontScale="90000"/>
          </a:bodyPr>
          <a:lstStyle/>
          <a:p>
            <a:pPr algn="ctr"/>
            <a:r>
              <a:rPr lang="en-IN" dirty="0" smtClean="0">
                <a:latin typeface="Times New Roman" panose="02020603050405020304" pitchFamily="18" charset="0"/>
                <a:cs typeface="Times New Roman" panose="02020603050405020304" pitchFamily="18" charset="0"/>
              </a:rPr>
              <a:t>Shortest-Job-First scheduling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05522"/>
            <a:ext cx="10515600" cy="5271441"/>
          </a:xfrm>
        </p:spPr>
        <p:txBody>
          <a:bodyPr>
            <a:normAutofit/>
          </a:bodyPr>
          <a:lstStyle/>
          <a:p>
            <a:r>
              <a:rPr lang="en-US" dirty="0" smtClean="0">
                <a:latin typeface="Times New Roman" panose="02020603050405020304" pitchFamily="18" charset="0"/>
                <a:cs typeface="Times New Roman" panose="02020603050405020304" pitchFamily="18" charset="0"/>
              </a:rPr>
              <a:t>This algorithm associates with each process the length of the process's next CPU burst.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When the CPU is available, it is assigned to the process that has the </a:t>
            </a:r>
            <a:r>
              <a:rPr lang="en-US" b="1" dirty="0" smtClean="0">
                <a:solidFill>
                  <a:srgbClr val="00B050"/>
                </a:solidFill>
                <a:latin typeface="Times New Roman" panose="02020603050405020304" pitchFamily="18" charset="0"/>
                <a:cs typeface="Times New Roman" panose="02020603050405020304" pitchFamily="18" charset="0"/>
              </a:rPr>
              <a:t>smallest</a:t>
            </a:r>
            <a:r>
              <a:rPr lang="en-US" dirty="0" smtClean="0">
                <a:latin typeface="Times New Roman" panose="02020603050405020304" pitchFamily="18" charset="0"/>
                <a:cs typeface="Times New Roman" panose="02020603050405020304" pitchFamily="18" charset="0"/>
              </a:rPr>
              <a:t> next CPU burst. </a:t>
            </a:r>
          </a:p>
          <a:p>
            <a:r>
              <a:rPr lang="en-US" dirty="0" smtClean="0">
                <a:latin typeface="Times New Roman" panose="02020603050405020304" pitchFamily="18" charset="0"/>
                <a:cs typeface="Times New Roman" panose="02020603050405020304" pitchFamily="18" charset="0"/>
              </a:rPr>
              <a:t> If the next CPU bursts of two processes are the same, </a:t>
            </a:r>
            <a:r>
              <a:rPr lang="en-US" dirty="0" smtClean="0">
                <a:solidFill>
                  <a:srgbClr val="C00000"/>
                </a:solidFill>
                <a:latin typeface="Times New Roman" panose="02020603050405020304" pitchFamily="18" charset="0"/>
                <a:cs typeface="Times New Roman" panose="02020603050405020304" pitchFamily="18" charset="0"/>
              </a:rPr>
              <a:t>FCFS scheduling is used to break the tie.</a:t>
            </a:r>
          </a:p>
          <a:p>
            <a:r>
              <a:rPr lang="en-US" dirty="0" smtClean="0">
                <a:latin typeface="Times New Roman" panose="02020603050405020304" pitchFamily="18" charset="0"/>
                <a:cs typeface="Times New Roman" panose="02020603050405020304" pitchFamily="18" charset="0"/>
              </a:rPr>
              <a:t>Moving a short process before a long one decreases the waiting time of the short process more than it </a:t>
            </a:r>
            <a:r>
              <a:rPr lang="en-US" dirty="0" smtClean="0">
                <a:solidFill>
                  <a:srgbClr val="C00000"/>
                </a:solidFill>
                <a:latin typeface="Times New Roman" panose="02020603050405020304" pitchFamily="18" charset="0"/>
                <a:cs typeface="Times New Roman" panose="02020603050405020304" pitchFamily="18" charset="0"/>
              </a:rPr>
              <a:t>increases the waiting time of the long process. </a:t>
            </a:r>
            <a:endParaRPr lang="en-US" dirty="0">
              <a:solidFill>
                <a:srgbClr val="C0000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Consequently, the average waiting time decreases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019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23278" y="683581"/>
            <a:ext cx="9676660" cy="6312023"/>
          </a:xfrm>
          <a:prstGeom prst="rect">
            <a:avLst/>
          </a:prstGeom>
        </p:spPr>
      </p:pic>
    </p:spTree>
    <p:extLst>
      <p:ext uri="{BB962C8B-B14F-4D97-AF65-F5344CB8AC3E}">
        <p14:creationId xmlns:p14="http://schemas.microsoft.com/office/powerpoint/2010/main" val="2021497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0683" y="412357"/>
            <a:ext cx="4876848"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Shortest- Remaining-Time- First</a:t>
            </a:r>
          </a:p>
        </p:txBody>
      </p:sp>
      <p:sp>
        <p:nvSpPr>
          <p:cNvPr id="3" name="Rectangle 2"/>
          <p:cNvSpPr/>
          <p:nvPr/>
        </p:nvSpPr>
        <p:spPr>
          <a:xfrm>
            <a:off x="730928" y="1000036"/>
            <a:ext cx="10881064" cy="1569660"/>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preemptive version of the SJF scheduling algorithm.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process which has the least processing time remaining is executed first</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it is a preemptive type of schedule, it is claimed to be better than SJF scheduling Algorithm.</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0928" y="3653576"/>
            <a:ext cx="9344025" cy="2143125"/>
          </a:xfrm>
          <a:prstGeom prst="rect">
            <a:avLst/>
          </a:prstGeom>
        </p:spPr>
      </p:pic>
    </p:spTree>
    <p:extLst>
      <p:ext uri="{BB962C8B-B14F-4D97-AF65-F5344CB8AC3E}">
        <p14:creationId xmlns:p14="http://schemas.microsoft.com/office/powerpoint/2010/main" val="588945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58203" y="2192830"/>
            <a:ext cx="9382125" cy="359092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383902564"/>
              </p:ext>
            </p:extLst>
          </p:nvPr>
        </p:nvGraphicFramePr>
        <p:xfrm>
          <a:off x="2032000" y="719666"/>
          <a:ext cx="5080000" cy="370840"/>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370840">
                <a:tc>
                  <a:txBody>
                    <a:bodyPr/>
                    <a:lstStyle/>
                    <a:p>
                      <a:r>
                        <a:rPr lang="en-IN" dirty="0" smtClean="0"/>
                        <a:t>P1</a:t>
                      </a:r>
                      <a:endParaRPr lang="en-IN" dirty="0"/>
                    </a:p>
                  </a:txBody>
                  <a:tcPr/>
                </a:tc>
                <a:tc>
                  <a:txBody>
                    <a:bodyPr/>
                    <a:lstStyle/>
                    <a:p>
                      <a:r>
                        <a:rPr lang="en-IN" dirty="0" smtClean="0"/>
                        <a:t>P2</a:t>
                      </a:r>
                      <a:endParaRPr lang="en-IN" dirty="0"/>
                    </a:p>
                  </a:txBody>
                  <a:tcPr/>
                </a:tc>
                <a:tc>
                  <a:txBody>
                    <a:bodyPr/>
                    <a:lstStyle/>
                    <a:p>
                      <a:r>
                        <a:rPr lang="en-IN" dirty="0" smtClean="0"/>
                        <a:t>P1</a:t>
                      </a:r>
                      <a:endParaRPr lang="en-IN" dirty="0"/>
                    </a:p>
                  </a:txBody>
                  <a:tcPr/>
                </a:tc>
                <a:tc>
                  <a:txBody>
                    <a:bodyPr/>
                    <a:lstStyle/>
                    <a:p>
                      <a:r>
                        <a:rPr lang="en-IN" dirty="0" smtClean="0"/>
                        <a:t>P3</a:t>
                      </a:r>
                      <a:endParaRPr lang="en-IN" dirty="0"/>
                    </a:p>
                  </a:txBody>
                  <a:tcPr/>
                </a:tc>
                <a:tc>
                  <a:txBody>
                    <a:bodyPr/>
                    <a:lstStyle/>
                    <a:p>
                      <a:r>
                        <a:rPr lang="en-IN" dirty="0" smtClean="0"/>
                        <a:t>P1</a:t>
                      </a:r>
                      <a:endParaRPr lang="en-IN" dirty="0"/>
                    </a:p>
                  </a:txBody>
                  <a:tcPr/>
                </a:tc>
              </a:tr>
            </a:tbl>
          </a:graphicData>
        </a:graphic>
      </p:graphicFrame>
      <p:sp>
        <p:nvSpPr>
          <p:cNvPr id="7" name="TextBox 6"/>
          <p:cNvSpPr txBox="1"/>
          <p:nvPr/>
        </p:nvSpPr>
        <p:spPr>
          <a:xfrm>
            <a:off x="2780190" y="1065320"/>
            <a:ext cx="506027" cy="369332"/>
          </a:xfrm>
          <a:prstGeom prst="rect">
            <a:avLst/>
          </a:prstGeom>
          <a:noFill/>
        </p:spPr>
        <p:txBody>
          <a:bodyPr wrap="square" rtlCol="0">
            <a:spAutoFit/>
          </a:bodyPr>
          <a:lstStyle/>
          <a:p>
            <a:r>
              <a:rPr lang="en-IN" dirty="0" smtClean="0"/>
              <a:t>1</a:t>
            </a:r>
            <a:endParaRPr lang="en-IN" dirty="0"/>
          </a:p>
        </p:txBody>
      </p:sp>
      <p:sp>
        <p:nvSpPr>
          <p:cNvPr id="8" name="TextBox 7"/>
          <p:cNvSpPr txBox="1"/>
          <p:nvPr/>
        </p:nvSpPr>
        <p:spPr>
          <a:xfrm>
            <a:off x="3836633" y="1065320"/>
            <a:ext cx="506027" cy="369332"/>
          </a:xfrm>
          <a:prstGeom prst="rect">
            <a:avLst/>
          </a:prstGeom>
          <a:noFill/>
        </p:spPr>
        <p:txBody>
          <a:bodyPr wrap="square" rtlCol="0">
            <a:spAutoFit/>
          </a:bodyPr>
          <a:lstStyle/>
          <a:p>
            <a:r>
              <a:rPr lang="en-IN" dirty="0" smtClean="0"/>
              <a:t>3</a:t>
            </a:r>
            <a:endParaRPr lang="en-IN" dirty="0"/>
          </a:p>
        </p:txBody>
      </p:sp>
      <p:sp>
        <p:nvSpPr>
          <p:cNvPr id="9" name="TextBox 8"/>
          <p:cNvSpPr txBox="1"/>
          <p:nvPr/>
        </p:nvSpPr>
        <p:spPr>
          <a:xfrm>
            <a:off x="4870882" y="1090188"/>
            <a:ext cx="506027" cy="369332"/>
          </a:xfrm>
          <a:prstGeom prst="rect">
            <a:avLst/>
          </a:prstGeom>
          <a:noFill/>
        </p:spPr>
        <p:txBody>
          <a:bodyPr wrap="square" rtlCol="0">
            <a:spAutoFit/>
          </a:bodyPr>
          <a:lstStyle/>
          <a:p>
            <a:r>
              <a:rPr lang="en-IN" dirty="0"/>
              <a:t>4</a:t>
            </a:r>
          </a:p>
        </p:txBody>
      </p:sp>
      <p:sp>
        <p:nvSpPr>
          <p:cNvPr id="10" name="TextBox 9"/>
          <p:cNvSpPr txBox="1"/>
          <p:nvPr/>
        </p:nvSpPr>
        <p:spPr>
          <a:xfrm>
            <a:off x="5896253" y="1123933"/>
            <a:ext cx="506027" cy="369332"/>
          </a:xfrm>
          <a:prstGeom prst="rect">
            <a:avLst/>
          </a:prstGeom>
          <a:noFill/>
        </p:spPr>
        <p:txBody>
          <a:bodyPr wrap="square" rtlCol="0">
            <a:spAutoFit/>
          </a:bodyPr>
          <a:lstStyle/>
          <a:p>
            <a:r>
              <a:rPr lang="en-IN" dirty="0"/>
              <a:t>7</a:t>
            </a:r>
          </a:p>
        </p:txBody>
      </p:sp>
      <p:sp>
        <p:nvSpPr>
          <p:cNvPr id="11" name="TextBox 10"/>
          <p:cNvSpPr txBox="1"/>
          <p:nvPr/>
        </p:nvSpPr>
        <p:spPr>
          <a:xfrm>
            <a:off x="6882414" y="1065320"/>
            <a:ext cx="506027" cy="369332"/>
          </a:xfrm>
          <a:prstGeom prst="rect">
            <a:avLst/>
          </a:prstGeom>
          <a:noFill/>
        </p:spPr>
        <p:txBody>
          <a:bodyPr wrap="square" rtlCol="0">
            <a:spAutoFit/>
          </a:bodyPr>
          <a:lstStyle/>
          <a:p>
            <a:r>
              <a:rPr lang="en-IN" dirty="0" smtClean="0"/>
              <a:t>13</a:t>
            </a:r>
            <a:endParaRPr lang="en-IN" dirty="0"/>
          </a:p>
        </p:txBody>
      </p:sp>
      <p:sp>
        <p:nvSpPr>
          <p:cNvPr id="12" name="TextBox 11"/>
          <p:cNvSpPr txBox="1"/>
          <p:nvPr/>
        </p:nvSpPr>
        <p:spPr>
          <a:xfrm>
            <a:off x="1831391" y="1091667"/>
            <a:ext cx="506027" cy="369332"/>
          </a:xfrm>
          <a:prstGeom prst="rect">
            <a:avLst/>
          </a:prstGeom>
          <a:noFill/>
        </p:spPr>
        <p:txBody>
          <a:bodyPr wrap="square" rtlCol="0">
            <a:spAutoFit/>
          </a:bodyPr>
          <a:lstStyle/>
          <a:p>
            <a:r>
              <a:rPr lang="en-IN" dirty="0"/>
              <a:t>0</a:t>
            </a:r>
          </a:p>
        </p:txBody>
      </p:sp>
    </p:spTree>
    <p:extLst>
      <p:ext uri="{BB962C8B-B14F-4D97-AF65-F5344CB8AC3E}">
        <p14:creationId xmlns:p14="http://schemas.microsoft.com/office/powerpoint/2010/main" val="1110062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4988"/>
          </a:xfrm>
        </p:spPr>
        <p:txBody>
          <a:bodyPr>
            <a:normAutofit fontScale="90000"/>
          </a:bodyPr>
          <a:lstStyle/>
          <a:p>
            <a:pPr algn="ctr"/>
            <a:r>
              <a:rPr lang="en-IN" dirty="0" smtClean="0"/>
              <a:t>Shortest- Remaining-Time- First</a:t>
            </a:r>
            <a:endParaRPr lang="en-IN" dirty="0"/>
          </a:p>
        </p:txBody>
      </p:sp>
      <p:pic>
        <p:nvPicPr>
          <p:cNvPr id="4" name="Content Placeholder 3"/>
          <p:cNvPicPr>
            <a:picLocks noGrp="1" noChangeAspect="1"/>
          </p:cNvPicPr>
          <p:nvPr>
            <p:ph idx="1"/>
          </p:nvPr>
        </p:nvPicPr>
        <p:blipFill>
          <a:blip r:embed="rId2"/>
          <a:stretch>
            <a:fillRect/>
          </a:stretch>
        </p:blipFill>
        <p:spPr>
          <a:xfrm>
            <a:off x="1749410" y="1933575"/>
            <a:ext cx="7343775" cy="4924425"/>
          </a:xfrm>
          <a:prstGeom prst="rect">
            <a:avLst/>
          </a:prstGeom>
        </p:spPr>
      </p:pic>
      <p:sp>
        <p:nvSpPr>
          <p:cNvPr id="5" name="Rectangle 4"/>
          <p:cNvSpPr/>
          <p:nvPr/>
        </p:nvSpPr>
        <p:spPr>
          <a:xfrm>
            <a:off x="1183689" y="966317"/>
            <a:ext cx="9016754"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Preemptive SJF scheduling is sometimes called shortest-remaining-time-first scheduling.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019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6140" y="890587"/>
            <a:ext cx="9232777" cy="5076825"/>
          </a:xfrm>
          <a:prstGeom prst="rect">
            <a:avLst/>
          </a:prstGeom>
        </p:spPr>
      </p:pic>
    </p:spTree>
    <p:extLst>
      <p:ext uri="{BB962C8B-B14F-4D97-AF65-F5344CB8AC3E}">
        <p14:creationId xmlns:p14="http://schemas.microsoft.com/office/powerpoint/2010/main" val="1443970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8254"/>
          </a:xfrm>
        </p:spPr>
        <p:txBody>
          <a:bodyPr>
            <a:normAutofit fontScale="90000"/>
          </a:bodyPr>
          <a:lstStyle/>
          <a:p>
            <a:pPr algn="ctr"/>
            <a:r>
              <a:rPr lang="en-IN" dirty="0" smtClean="0">
                <a:latin typeface="Times New Roman" panose="02020603050405020304" pitchFamily="18" charset="0"/>
                <a:cs typeface="Times New Roman" panose="02020603050405020304" pitchFamily="18" charset="0"/>
              </a:rPr>
              <a:t>Priority scheduling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43380"/>
            <a:ext cx="10515600" cy="5333583"/>
          </a:xfrm>
        </p:spPr>
        <p:txBody>
          <a:bodyPr/>
          <a:lstStyle/>
          <a:p>
            <a:pPr algn="just"/>
            <a:r>
              <a:rPr lang="en-US" dirty="0" smtClean="0">
                <a:latin typeface="Times New Roman" panose="02020603050405020304" pitchFamily="18" charset="0"/>
                <a:cs typeface="Times New Roman" panose="02020603050405020304" pitchFamily="18" charset="0"/>
              </a:rPr>
              <a:t>A priority is associated with each process, and the CPU is allocated to the process with the highest priority. </a:t>
            </a:r>
          </a:p>
          <a:p>
            <a:pPr algn="just"/>
            <a:r>
              <a:rPr lang="en-US" dirty="0" smtClean="0">
                <a:latin typeface="Times New Roman" panose="02020603050405020304" pitchFamily="18" charset="0"/>
                <a:cs typeface="Times New Roman" panose="02020603050405020304" pitchFamily="18" charset="0"/>
              </a:rPr>
              <a:t>Equal-priority processes are scheduled in FCFS order. </a:t>
            </a:r>
          </a:p>
          <a:p>
            <a:pPr algn="just"/>
            <a:r>
              <a:rPr lang="en-US" dirty="0" smtClean="0">
                <a:latin typeface="Times New Roman" panose="02020603050405020304" pitchFamily="18" charset="0"/>
                <a:cs typeface="Times New Roman" panose="02020603050405020304" pitchFamily="18" charset="0"/>
              </a:rPr>
              <a:t>Priorities are generally indicated by some fixed range of numbers, such as 0 to 7 or 0 to 4,095. </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There is no general agreement on whether 0 is the highest or lowest priority. </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Some systems use low numbers to represent low priority; others use low numbers for high priority. Here, we assume that low numbers represent high priority.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628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8456"/>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E</a:t>
            </a:r>
            <a:r>
              <a:rPr lang="en-IN" dirty="0" smtClean="0">
                <a:latin typeface="Times New Roman" panose="02020603050405020304" pitchFamily="18" charset="0"/>
                <a:cs typeface="Times New Roman" panose="02020603050405020304" pitchFamily="18" charset="0"/>
              </a:rPr>
              <a:t>XAMPLE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90886" y="1165711"/>
            <a:ext cx="8058150" cy="4286250"/>
          </a:xfrm>
          <a:prstGeom prst="rect">
            <a:avLst/>
          </a:prstGeom>
        </p:spPr>
      </p:pic>
      <p:sp>
        <p:nvSpPr>
          <p:cNvPr id="5" name="Rectangle 4"/>
          <p:cNvSpPr/>
          <p:nvPr/>
        </p:nvSpPr>
        <p:spPr>
          <a:xfrm>
            <a:off x="1032768" y="5380672"/>
            <a:ext cx="9948909" cy="923330"/>
          </a:xfrm>
          <a:prstGeom prst="rect">
            <a:avLst/>
          </a:prstGeom>
        </p:spPr>
        <p:txBody>
          <a:bodyPr wrap="square">
            <a:spAutoFit/>
          </a:bodyPr>
          <a:lstStyle/>
          <a:p>
            <a:r>
              <a:rPr lang="en-US" dirty="0" smtClean="0"/>
              <a:t>Process P2 is started at time 0, since it is having the highest priority among the processes in the queue. After execution of P2 process, process P5 is started at time 1. Then P1,P3 and P4 as P2 processes are executed. is having shortest time, P2 will get executed first.</a:t>
            </a:r>
            <a:endParaRPr lang="en-IN" dirty="0"/>
          </a:p>
        </p:txBody>
      </p:sp>
    </p:spTree>
    <p:extLst>
      <p:ext uri="{BB962C8B-B14F-4D97-AF65-F5344CB8AC3E}">
        <p14:creationId xmlns:p14="http://schemas.microsoft.com/office/powerpoint/2010/main" val="609685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4887"/>
          </a:xfrm>
        </p:spPr>
        <p:txBody>
          <a:bodyPr>
            <a:normAutofit fontScale="90000"/>
          </a:bodyPr>
          <a:lstStyle/>
          <a:p>
            <a:r>
              <a:rPr lang="en-IN" dirty="0" smtClean="0"/>
              <a:t>Contd..,</a:t>
            </a:r>
            <a:endParaRPr lang="en-IN" dirty="0"/>
          </a:p>
        </p:txBody>
      </p:sp>
      <p:sp>
        <p:nvSpPr>
          <p:cNvPr id="3" name="Content Placeholder 2"/>
          <p:cNvSpPr>
            <a:spLocks noGrp="1"/>
          </p:cNvSpPr>
          <p:nvPr>
            <p:ph idx="1"/>
          </p:nvPr>
        </p:nvSpPr>
        <p:spPr>
          <a:xfrm>
            <a:off x="838200" y="870012"/>
            <a:ext cx="10515600" cy="5306951"/>
          </a:xfrm>
        </p:spPr>
        <p:txBody>
          <a:bodyPr/>
          <a:lstStyle/>
          <a:p>
            <a:pPr marL="0" indent="0">
              <a:buNone/>
            </a:pPr>
            <a:r>
              <a:rPr lang="en-US" i="1" u="sng" dirty="0" smtClean="0">
                <a:solidFill>
                  <a:srgbClr val="C00000"/>
                </a:solidFill>
                <a:latin typeface="Times New Roman" panose="02020603050405020304" pitchFamily="18" charset="0"/>
                <a:cs typeface="Times New Roman" panose="02020603050405020304" pitchFamily="18" charset="0"/>
              </a:rPr>
              <a:t>Waiting time: </a:t>
            </a:r>
          </a:p>
          <a:p>
            <a:r>
              <a:rPr lang="en-US" dirty="0" smtClean="0">
                <a:latin typeface="Times New Roman" panose="02020603050405020304" pitchFamily="18" charset="0"/>
                <a:cs typeface="Times New Roman" panose="02020603050405020304" pitchFamily="18" charset="0"/>
              </a:rPr>
              <a:t>Waiting time for process p1 = 6 </a:t>
            </a:r>
          </a:p>
          <a:p>
            <a:r>
              <a:rPr lang="en-US" dirty="0" smtClean="0">
                <a:latin typeface="Times New Roman" panose="02020603050405020304" pitchFamily="18" charset="0"/>
                <a:cs typeface="Times New Roman" panose="02020603050405020304" pitchFamily="18" charset="0"/>
              </a:rPr>
              <a:t>Waiting time for process p2 = 0</a:t>
            </a:r>
          </a:p>
          <a:p>
            <a:r>
              <a:rPr lang="en-US" dirty="0" smtClean="0">
                <a:latin typeface="Times New Roman" panose="02020603050405020304" pitchFamily="18" charset="0"/>
                <a:cs typeface="Times New Roman" panose="02020603050405020304" pitchFamily="18" charset="0"/>
              </a:rPr>
              <a:t>Waiting time for process p3 = 16 </a:t>
            </a:r>
          </a:p>
          <a:p>
            <a:r>
              <a:rPr lang="en-US" dirty="0" smtClean="0">
                <a:latin typeface="Times New Roman" panose="02020603050405020304" pitchFamily="18" charset="0"/>
                <a:cs typeface="Times New Roman" panose="02020603050405020304" pitchFamily="18" charset="0"/>
              </a:rPr>
              <a:t> Waiting time for process p4 = 18 </a:t>
            </a:r>
          </a:p>
          <a:p>
            <a:r>
              <a:rPr lang="en-US" dirty="0" smtClean="0">
                <a:latin typeface="Times New Roman" panose="02020603050405020304" pitchFamily="18" charset="0"/>
                <a:cs typeface="Times New Roman" panose="02020603050405020304" pitchFamily="18" charset="0"/>
              </a:rPr>
              <a:t>Waiting time for process p5 = 1</a:t>
            </a:r>
          </a:p>
          <a:p>
            <a:r>
              <a:rPr lang="en-US" dirty="0" smtClean="0">
                <a:latin typeface="Times New Roman" panose="02020603050405020304" pitchFamily="18" charset="0"/>
                <a:cs typeface="Times New Roman" panose="02020603050405020304" pitchFamily="18" charset="0"/>
              </a:rPr>
              <a:t> The average waiting time = (6+0+16+18+1)/5 = 41/5 = 8.2 milliseconds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21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00700"/>
          </a:xfrm>
        </p:spPr>
        <p:txBody>
          <a:bodyPr>
            <a:normAutofit fontScale="90000"/>
          </a:bodyPr>
          <a:lstStyle/>
          <a:p>
            <a:pPr algn="ctr"/>
            <a:r>
              <a:rPr lang="en-IN" dirty="0" smtClean="0"/>
              <a:t>Contd..,</a:t>
            </a:r>
            <a:endParaRPr lang="en-IN" dirty="0"/>
          </a:p>
        </p:txBody>
      </p:sp>
      <p:sp>
        <p:nvSpPr>
          <p:cNvPr id="3" name="Content Placeholder 2"/>
          <p:cNvSpPr>
            <a:spLocks noGrp="1"/>
          </p:cNvSpPr>
          <p:nvPr>
            <p:ph idx="1"/>
          </p:nvPr>
        </p:nvSpPr>
        <p:spPr>
          <a:xfrm>
            <a:off x="838200" y="958788"/>
            <a:ext cx="10515600" cy="5218175"/>
          </a:xfrm>
        </p:spPr>
        <p:txBody>
          <a:bodyPr/>
          <a:lstStyle/>
          <a:p>
            <a:pPr marL="0" indent="0">
              <a:buNone/>
            </a:pPr>
            <a:r>
              <a:rPr lang="en-US" dirty="0" smtClean="0">
                <a:latin typeface="Times New Roman" panose="02020603050405020304" pitchFamily="18" charset="0"/>
                <a:cs typeface="Times New Roman" panose="02020603050405020304" pitchFamily="18" charset="0"/>
              </a:rPr>
              <a:t>Turnaround time: </a:t>
            </a:r>
          </a:p>
          <a:p>
            <a:r>
              <a:rPr lang="en-US" dirty="0" smtClean="0">
                <a:latin typeface="Times New Roman" panose="02020603050405020304" pitchFamily="18" charset="0"/>
                <a:cs typeface="Times New Roman" panose="02020603050405020304" pitchFamily="18" charset="0"/>
              </a:rPr>
              <a:t>Turnaround time for P1 = 6 + 10 </a:t>
            </a:r>
          </a:p>
          <a:p>
            <a:r>
              <a:rPr lang="en-US" dirty="0" smtClean="0">
                <a:latin typeface="Times New Roman" panose="02020603050405020304" pitchFamily="18" charset="0"/>
                <a:cs typeface="Times New Roman" panose="02020603050405020304" pitchFamily="18" charset="0"/>
              </a:rPr>
              <a:t>Turnaround time for P2 = 0 + 1 </a:t>
            </a:r>
          </a:p>
          <a:p>
            <a:r>
              <a:rPr lang="en-US" dirty="0" smtClean="0">
                <a:latin typeface="Times New Roman" panose="02020603050405020304" pitchFamily="18" charset="0"/>
                <a:cs typeface="Times New Roman" panose="02020603050405020304" pitchFamily="18" charset="0"/>
              </a:rPr>
              <a:t>Turnaround time for P3 = 16 + 2 </a:t>
            </a:r>
          </a:p>
          <a:p>
            <a:r>
              <a:rPr lang="en-US" dirty="0" smtClean="0">
                <a:latin typeface="Times New Roman" panose="02020603050405020304" pitchFamily="18" charset="0"/>
                <a:cs typeface="Times New Roman" panose="02020603050405020304" pitchFamily="18" charset="0"/>
              </a:rPr>
              <a:t>Turnaround time for P4 = 18 + 1 </a:t>
            </a:r>
          </a:p>
          <a:p>
            <a:r>
              <a:rPr lang="en-US" dirty="0" smtClean="0">
                <a:latin typeface="Times New Roman" panose="02020603050405020304" pitchFamily="18" charset="0"/>
                <a:cs typeface="Times New Roman" panose="02020603050405020304" pitchFamily="18" charset="0"/>
              </a:rPr>
              <a:t>Turnaround time for P5 = 1 + 5</a:t>
            </a:r>
          </a:p>
          <a:p>
            <a:r>
              <a:rPr lang="en-US" dirty="0" smtClean="0">
                <a:latin typeface="Times New Roman" panose="02020603050405020304" pitchFamily="18" charset="0"/>
                <a:cs typeface="Times New Roman" panose="02020603050405020304" pitchFamily="18" charset="0"/>
              </a:rPr>
              <a:t> Average Turnaround time = (16+1+18+19+6) / 5 = 12 milliseconds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622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3764"/>
          </a:xfrm>
        </p:spPr>
        <p:txBody>
          <a:bodyPr>
            <a:normAutofit fontScale="90000"/>
          </a:bodyPr>
          <a:lstStyle/>
          <a:p>
            <a:pPr algn="ctr"/>
            <a:r>
              <a:rPr lang="en-IN" dirty="0" smtClean="0">
                <a:latin typeface="Times New Roman" panose="02020603050405020304" pitchFamily="18" charset="0"/>
                <a:cs typeface="Times New Roman" panose="02020603050405020304" pitchFamily="18" charset="0"/>
              </a:rPr>
              <a:t>Scheduling Criteria</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8890"/>
            <a:ext cx="10515600" cy="5298073"/>
          </a:xfrm>
        </p:spPr>
        <p:txBody>
          <a:bodyPr>
            <a:normAutofit fontScale="92500" lnSpcReduction="10000"/>
          </a:bodyPr>
          <a:lstStyle/>
          <a:p>
            <a:r>
              <a:rPr lang="en-IN" dirty="0" smtClean="0">
                <a:latin typeface="Times New Roman" panose="02020603050405020304" pitchFamily="18" charset="0"/>
                <a:cs typeface="Times New Roman" panose="02020603050405020304" pitchFamily="18" charset="0"/>
              </a:rPr>
              <a:t>CPU utilization</a:t>
            </a:r>
          </a:p>
          <a:p>
            <a:r>
              <a:rPr lang="en-IN" dirty="0" smtClean="0">
                <a:latin typeface="Times New Roman" panose="02020603050405020304" pitchFamily="18" charset="0"/>
                <a:cs typeface="Times New Roman" panose="02020603050405020304" pitchFamily="18" charset="0"/>
              </a:rPr>
              <a:t>Throughput</a:t>
            </a:r>
          </a:p>
          <a:p>
            <a:r>
              <a:rPr lang="en-IN" dirty="0" smtClean="0">
                <a:latin typeface="Times New Roman" panose="02020603050405020304" pitchFamily="18" charset="0"/>
                <a:cs typeface="Times New Roman" panose="02020603050405020304" pitchFamily="18" charset="0"/>
              </a:rPr>
              <a:t>Turnaround time</a:t>
            </a:r>
          </a:p>
          <a:p>
            <a:r>
              <a:rPr lang="en-IN" dirty="0" smtClean="0">
                <a:latin typeface="Times New Roman" panose="02020603050405020304" pitchFamily="18" charset="0"/>
                <a:cs typeface="Times New Roman" panose="02020603050405020304" pitchFamily="18" charset="0"/>
              </a:rPr>
              <a:t>Waiting time</a:t>
            </a:r>
          </a:p>
          <a:p>
            <a:r>
              <a:rPr lang="en-IN" dirty="0" smtClean="0">
                <a:latin typeface="Times New Roman" panose="02020603050405020304" pitchFamily="18" charset="0"/>
                <a:cs typeface="Times New Roman" panose="02020603050405020304" pitchFamily="18" charset="0"/>
              </a:rPr>
              <a:t>Response time</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r>
              <a:rPr lang="en-IN" i="1" u="sng" dirty="0" smtClean="0">
                <a:solidFill>
                  <a:srgbClr val="FF0000"/>
                </a:solidFill>
                <a:latin typeface="Times New Roman" panose="02020603050405020304" pitchFamily="18" charset="0"/>
                <a:cs typeface="Times New Roman" panose="02020603050405020304" pitchFamily="18" charset="0"/>
              </a:rPr>
              <a:t>CPU utilization</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We want to keep the CPU as busy as possible.</a:t>
            </a:r>
          </a:p>
          <a:p>
            <a:pPr marL="0" indent="0">
              <a:buNone/>
            </a:pPr>
            <a:r>
              <a:rPr lang="en-US" dirty="0" smtClean="0">
                <a:latin typeface="Times New Roman" panose="02020603050405020304" pitchFamily="18" charset="0"/>
                <a:cs typeface="Times New Roman" panose="02020603050405020304" pitchFamily="18" charset="0"/>
              </a:rPr>
              <a:t>Conceptually, CPU utilization can range from 0 to 100 percent.</a:t>
            </a:r>
          </a:p>
          <a:p>
            <a:pPr marL="0" indent="0">
              <a:buNone/>
            </a:pPr>
            <a:r>
              <a:rPr lang="en-US" dirty="0" smtClean="0">
                <a:latin typeface="Times New Roman" panose="02020603050405020304" pitchFamily="18" charset="0"/>
                <a:cs typeface="Times New Roman" panose="02020603050405020304" pitchFamily="18" charset="0"/>
              </a:rPr>
              <a:t>In a real system, it should range from 40 percent (for a lightly loaded system) to 90 percent (for a heavily used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145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82945"/>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Priority scheduling</a:t>
            </a:r>
            <a:endParaRPr lang="en-IN" dirty="0"/>
          </a:p>
        </p:txBody>
      </p:sp>
      <p:sp>
        <p:nvSpPr>
          <p:cNvPr id="3" name="Content Placeholder 2"/>
          <p:cNvSpPr>
            <a:spLocks noGrp="1"/>
          </p:cNvSpPr>
          <p:nvPr>
            <p:ph idx="1"/>
          </p:nvPr>
        </p:nvSpPr>
        <p:spPr>
          <a:xfrm>
            <a:off x="838200" y="852256"/>
            <a:ext cx="10515600" cy="5324707"/>
          </a:xfrm>
        </p:spPr>
        <p:txBody>
          <a:bodyPr/>
          <a:lstStyle/>
          <a:p>
            <a:r>
              <a:rPr lang="en-US" dirty="0" smtClean="0">
                <a:latin typeface="Times New Roman" panose="02020603050405020304" pitchFamily="18" charset="0"/>
                <a:cs typeface="Times New Roman" panose="02020603050405020304" pitchFamily="18" charset="0"/>
              </a:rPr>
              <a:t>Priority scheduling can be either </a:t>
            </a:r>
            <a:r>
              <a:rPr lang="en-US" dirty="0" smtClean="0">
                <a:solidFill>
                  <a:srgbClr val="C00000"/>
                </a:solidFill>
                <a:latin typeface="Times New Roman" panose="02020603050405020304" pitchFamily="18" charset="0"/>
                <a:cs typeface="Times New Roman" panose="02020603050405020304" pitchFamily="18" charset="0"/>
              </a:rPr>
              <a:t>preemptive or </a:t>
            </a:r>
            <a:r>
              <a:rPr lang="en-US" dirty="0" err="1" smtClean="0">
                <a:solidFill>
                  <a:srgbClr val="C00000"/>
                </a:solidFill>
                <a:latin typeface="Times New Roman" panose="02020603050405020304" pitchFamily="18" charset="0"/>
                <a:cs typeface="Times New Roman" panose="02020603050405020304" pitchFamily="18" charset="0"/>
              </a:rPr>
              <a:t>nonpreemptive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When a process arrives at the ready queue, its priority is compared with the priority of the currently running process.</a:t>
            </a:r>
          </a:p>
          <a:p>
            <a:r>
              <a:rPr lang="en-US" dirty="0" smtClean="0">
                <a:latin typeface="Times New Roman" panose="02020603050405020304" pitchFamily="18" charset="0"/>
                <a:cs typeface="Times New Roman" panose="02020603050405020304" pitchFamily="18" charset="0"/>
              </a:rPr>
              <a:t>A preemptive priority scheduling algorithm will preempt the CPU if the priority of the newly arrived process is higher than the priority of the currently running process.</a:t>
            </a:r>
          </a:p>
          <a:p>
            <a:r>
              <a:rPr lang="en-US" dirty="0" smtClean="0">
                <a:latin typeface="Times New Roman" panose="02020603050405020304" pitchFamily="18" charset="0"/>
                <a:cs typeface="Times New Roman" panose="02020603050405020304" pitchFamily="18" charset="0"/>
              </a:rPr>
              <a:t>A </a:t>
            </a:r>
            <a:r>
              <a:rPr lang="en-US" dirty="0" err="1" smtClean="0">
                <a:solidFill>
                  <a:srgbClr val="C00000"/>
                </a:solidFill>
                <a:latin typeface="Times New Roman" panose="02020603050405020304" pitchFamily="18" charset="0"/>
                <a:cs typeface="Times New Roman" panose="02020603050405020304" pitchFamily="18" charset="0"/>
              </a:rPr>
              <a:t>nonpreemptive</a:t>
            </a:r>
            <a:r>
              <a:rPr lang="en-US" dirty="0" smtClean="0">
                <a:solidFill>
                  <a:srgbClr val="C00000"/>
                </a:solidFill>
                <a:latin typeface="Times New Roman" panose="02020603050405020304" pitchFamily="18" charset="0"/>
                <a:cs typeface="Times New Roman" panose="02020603050405020304" pitchFamily="18" charset="0"/>
              </a:rPr>
              <a:t> priority </a:t>
            </a:r>
            <a:r>
              <a:rPr lang="en-US" dirty="0" smtClean="0">
                <a:latin typeface="Times New Roman" panose="02020603050405020304" pitchFamily="18" charset="0"/>
                <a:cs typeface="Times New Roman" panose="02020603050405020304" pitchFamily="18" charset="0"/>
              </a:rPr>
              <a:t>scheduling algorithm will simply put the new process at the head of the ready queue.</a:t>
            </a:r>
          </a:p>
          <a:p>
            <a:pPr marL="0" indent="0">
              <a:buNone/>
            </a:pPr>
            <a:r>
              <a:rPr lang="en-US" dirty="0" err="1" smtClean="0">
                <a:latin typeface="Times New Roman" panose="02020603050405020304" pitchFamily="18" charset="0"/>
                <a:cs typeface="Times New Roman" panose="02020603050405020304" pitchFamily="18" charset="0"/>
              </a:rPr>
              <a:t>Disadv</a:t>
            </a:r>
            <a:r>
              <a:rPr lang="en-US"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indefinite blocking, or starvation.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935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7535"/>
          </a:xfrm>
        </p:spPr>
        <p:txBody>
          <a:bodyPr>
            <a:normAutofit fontScale="90000"/>
          </a:bodyPr>
          <a:lstStyle/>
          <a:p>
            <a:pPr algn="ctr"/>
            <a:r>
              <a:rPr lang="en-IN" dirty="0" smtClean="0">
                <a:latin typeface="Times New Roman" panose="02020603050405020304" pitchFamily="18" charset="0"/>
                <a:cs typeface="Times New Roman" panose="02020603050405020304" pitchFamily="18" charset="0"/>
              </a:rPr>
              <a:t>Solution- Aging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39192"/>
            <a:ext cx="10515600" cy="5537771"/>
          </a:xfrm>
        </p:spPr>
        <p:txBody>
          <a:bodyPr/>
          <a:lstStyle/>
          <a:p>
            <a:r>
              <a:rPr lang="en-US" dirty="0" smtClean="0">
                <a:latin typeface="Times New Roman" panose="02020603050405020304" pitchFamily="18" charset="0"/>
                <a:cs typeface="Times New Roman" panose="02020603050405020304" pitchFamily="18" charset="0"/>
              </a:rPr>
              <a:t>A process that is ready to run but waiting for the CPU can be considered blocked.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priority scheduling algorithm </a:t>
            </a:r>
            <a:r>
              <a:rPr lang="en-US" i="1" u="sng" dirty="0" smtClean="0">
                <a:solidFill>
                  <a:srgbClr val="C00000"/>
                </a:solidFill>
                <a:latin typeface="Times New Roman" panose="02020603050405020304" pitchFamily="18" charset="0"/>
                <a:cs typeface="Times New Roman" panose="02020603050405020304" pitchFamily="18" charset="0"/>
              </a:rPr>
              <a:t>can leave some low priority processes waiting indefinitely. </a:t>
            </a:r>
          </a:p>
          <a:p>
            <a:r>
              <a:rPr lang="en-US" dirty="0" smtClean="0">
                <a:latin typeface="Times New Roman" panose="02020603050405020304" pitchFamily="18" charset="0"/>
                <a:cs typeface="Times New Roman" panose="02020603050405020304" pitchFamily="18" charset="0"/>
              </a:rPr>
              <a:t>In a heavily loaded computer system, a steady stream of higher-priority processes can prevent a low-priority process from ever getting the CPU. </a:t>
            </a:r>
          </a:p>
          <a:p>
            <a:r>
              <a:rPr lang="en-US" b="1" i="1" dirty="0" smtClean="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Aging is a technique of gradually increasing the priority of processes </a:t>
            </a:r>
            <a:r>
              <a:rPr lang="en-US" dirty="0" smtClean="0">
                <a:latin typeface="Times New Roman" panose="02020603050405020304" pitchFamily="18" charset="0"/>
                <a:cs typeface="Times New Roman" panose="02020603050405020304" pitchFamily="18" charset="0"/>
              </a:rPr>
              <a:t>that wait in the system for a long time.  For example, if priorities range from 127 (low) to 0 (high), we could increase the priority of a waiting process by 1 every 15 minutes.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524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1087" y="0"/>
            <a:ext cx="8201025" cy="5286375"/>
          </a:xfrm>
          <a:prstGeom prst="rect">
            <a:avLst/>
          </a:prstGeom>
        </p:spPr>
      </p:pic>
      <p:pic>
        <p:nvPicPr>
          <p:cNvPr id="3" name="Picture 2"/>
          <p:cNvPicPr>
            <a:picLocks noChangeAspect="1"/>
          </p:cNvPicPr>
          <p:nvPr/>
        </p:nvPicPr>
        <p:blipFill>
          <a:blip r:embed="rId3"/>
          <a:stretch>
            <a:fillRect/>
          </a:stretch>
        </p:blipFill>
        <p:spPr>
          <a:xfrm>
            <a:off x="1252537" y="5373857"/>
            <a:ext cx="8029575" cy="3638550"/>
          </a:xfrm>
          <a:prstGeom prst="rect">
            <a:avLst/>
          </a:prstGeom>
        </p:spPr>
      </p:pic>
    </p:spTree>
    <p:extLst>
      <p:ext uri="{BB962C8B-B14F-4D97-AF65-F5344CB8AC3E}">
        <p14:creationId xmlns:p14="http://schemas.microsoft.com/office/powerpoint/2010/main" val="4080634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7519" y="400512"/>
            <a:ext cx="4371975" cy="2647950"/>
          </a:xfrm>
          <a:prstGeom prst="rect">
            <a:avLst/>
          </a:prstGeom>
        </p:spPr>
      </p:pic>
    </p:spTree>
    <p:extLst>
      <p:ext uri="{BB962C8B-B14F-4D97-AF65-F5344CB8AC3E}">
        <p14:creationId xmlns:p14="http://schemas.microsoft.com/office/powerpoint/2010/main" val="3845685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4669" y="425758"/>
            <a:ext cx="6057900" cy="1905000"/>
          </a:xfrm>
          <a:prstGeom prst="rect">
            <a:avLst/>
          </a:prstGeom>
        </p:spPr>
      </p:pic>
    </p:spTree>
    <p:extLst>
      <p:ext uri="{BB962C8B-B14F-4D97-AF65-F5344CB8AC3E}">
        <p14:creationId xmlns:p14="http://schemas.microsoft.com/office/powerpoint/2010/main" val="3591130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1621"/>
          </a:xfrm>
        </p:spPr>
        <p:txBody>
          <a:bodyPr>
            <a:normAutofit fontScale="90000"/>
          </a:bodyPr>
          <a:lstStyle/>
          <a:p>
            <a:pPr algn="ctr"/>
            <a:r>
              <a:rPr lang="en-IN" dirty="0"/>
              <a:t>Round-Robin Scheduling</a:t>
            </a:r>
          </a:p>
        </p:txBody>
      </p:sp>
      <p:sp>
        <p:nvSpPr>
          <p:cNvPr id="3" name="Content Placeholder 2"/>
          <p:cNvSpPr>
            <a:spLocks noGrp="1"/>
          </p:cNvSpPr>
          <p:nvPr>
            <p:ph idx="1"/>
          </p:nvPr>
        </p:nvSpPr>
        <p:spPr>
          <a:xfrm>
            <a:off x="838200" y="816746"/>
            <a:ext cx="10515600" cy="5360217"/>
          </a:xfrm>
        </p:spPr>
        <p:txBody>
          <a:bodyPr/>
          <a:lstStyle/>
          <a:p>
            <a:r>
              <a:rPr lang="en-US" dirty="0"/>
              <a:t>In Round-robin scheduling, each ready task runs turn by turn only in a cyclic queue for a limited time slice. </a:t>
            </a:r>
            <a:endParaRPr lang="en-US" dirty="0" smtClean="0"/>
          </a:p>
          <a:p>
            <a:pPr marL="0" indent="0">
              <a:buNone/>
            </a:pPr>
            <a:r>
              <a:rPr lang="en-IN" b="1" dirty="0"/>
              <a:t>Characteristics of Round-Robin </a:t>
            </a:r>
            <a:r>
              <a:rPr lang="en-IN" b="1" dirty="0" smtClean="0"/>
              <a:t>Scheduling</a:t>
            </a:r>
          </a:p>
          <a:p>
            <a:r>
              <a:rPr lang="en-US" dirty="0"/>
              <a:t>Round robin is a pre-emptive algorithm</a:t>
            </a:r>
          </a:p>
          <a:p>
            <a:r>
              <a:rPr lang="en-US" dirty="0"/>
              <a:t>The CPU is shifted to the next process after fixed interval time, which is called time quantum/time slice.</a:t>
            </a:r>
          </a:p>
          <a:p>
            <a:r>
              <a:rPr lang="en-US" dirty="0"/>
              <a:t>The process that is preempted is added to the end of the queue.</a:t>
            </a:r>
          </a:p>
          <a:p>
            <a:pPr marL="0" indent="0">
              <a:buNone/>
            </a:pPr>
            <a:endParaRPr lang="en-IN" b="1" dirty="0"/>
          </a:p>
          <a:p>
            <a:endParaRPr lang="en-IN" dirty="0"/>
          </a:p>
        </p:txBody>
      </p:sp>
    </p:spTree>
    <p:extLst>
      <p:ext uri="{BB962C8B-B14F-4D97-AF65-F5344CB8AC3E}">
        <p14:creationId xmlns:p14="http://schemas.microsoft.com/office/powerpoint/2010/main" val="8824561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6527" y="426729"/>
            <a:ext cx="9982200" cy="279082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290245154"/>
              </p:ext>
            </p:extLst>
          </p:nvPr>
        </p:nvGraphicFramePr>
        <p:xfrm>
          <a:off x="2973034" y="3217554"/>
          <a:ext cx="3081537" cy="365760"/>
        </p:xfrm>
        <a:graphic>
          <a:graphicData uri="http://schemas.openxmlformats.org/drawingml/2006/table">
            <a:tbl>
              <a:tblPr firstRow="1" bandRow="1">
                <a:tableStyleId>{5C22544A-7EE6-4342-B048-85BDC9FD1C3A}</a:tableStyleId>
              </a:tblPr>
              <a:tblGrid>
                <a:gridCol w="1027179"/>
                <a:gridCol w="1027179"/>
                <a:gridCol w="1027179"/>
              </a:tblGrid>
              <a:tr h="346229">
                <a:tc>
                  <a:txBody>
                    <a:bodyPr/>
                    <a:lstStyle/>
                    <a:p>
                      <a:r>
                        <a:rPr lang="en-IN" dirty="0" smtClean="0"/>
                        <a:t>P3</a:t>
                      </a:r>
                      <a:endParaRPr lang="en-IN" dirty="0"/>
                    </a:p>
                  </a:txBody>
                  <a:tcPr/>
                </a:tc>
                <a:tc>
                  <a:txBody>
                    <a:bodyPr/>
                    <a:lstStyle/>
                    <a:p>
                      <a:r>
                        <a:rPr lang="en-IN" dirty="0" smtClean="0"/>
                        <a:t>P2</a:t>
                      </a:r>
                      <a:endParaRPr lang="en-IN" dirty="0"/>
                    </a:p>
                  </a:txBody>
                  <a:tcPr/>
                </a:tc>
                <a:tc>
                  <a:txBody>
                    <a:bodyPr/>
                    <a:lstStyle/>
                    <a:p>
                      <a:r>
                        <a:rPr lang="en-IN" dirty="0" smtClean="0"/>
                        <a:t>P1</a:t>
                      </a:r>
                      <a:endParaRPr lang="en-IN" dirty="0"/>
                    </a:p>
                  </a:txBody>
                  <a:tcPr/>
                </a:tc>
              </a:tr>
            </a:tbl>
          </a:graphicData>
        </a:graphic>
      </p:graphicFrame>
      <p:cxnSp>
        <p:nvCxnSpPr>
          <p:cNvPr id="5" name="Straight Arrow Connector 4"/>
          <p:cNvCxnSpPr/>
          <p:nvPr/>
        </p:nvCxnSpPr>
        <p:spPr>
          <a:xfrm>
            <a:off x="6090082" y="3382392"/>
            <a:ext cx="6747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960093" y="3197726"/>
            <a:ext cx="2077375" cy="369332"/>
          </a:xfrm>
          <a:prstGeom prst="rect">
            <a:avLst/>
          </a:prstGeom>
          <a:noFill/>
        </p:spPr>
        <p:txBody>
          <a:bodyPr wrap="square" rtlCol="0">
            <a:spAutoFit/>
          </a:bodyPr>
          <a:lstStyle/>
          <a:p>
            <a:r>
              <a:rPr lang="en-IN" dirty="0" smtClean="0"/>
              <a:t>Ready Queue</a:t>
            </a:r>
            <a:endParaRPr lang="en-IN" dirty="0"/>
          </a:p>
        </p:txBody>
      </p:sp>
      <p:pic>
        <p:nvPicPr>
          <p:cNvPr id="7" name="Picture 6"/>
          <p:cNvPicPr>
            <a:picLocks noChangeAspect="1"/>
          </p:cNvPicPr>
          <p:nvPr/>
        </p:nvPicPr>
        <p:blipFill>
          <a:blip r:embed="rId3"/>
          <a:stretch>
            <a:fillRect/>
          </a:stretch>
        </p:blipFill>
        <p:spPr>
          <a:xfrm>
            <a:off x="877502" y="3833535"/>
            <a:ext cx="9620250" cy="2333625"/>
          </a:xfrm>
          <a:prstGeom prst="rect">
            <a:avLst/>
          </a:prstGeom>
        </p:spPr>
      </p:pic>
    </p:spTree>
    <p:extLst>
      <p:ext uri="{BB962C8B-B14F-4D97-AF65-F5344CB8AC3E}">
        <p14:creationId xmlns:p14="http://schemas.microsoft.com/office/powerpoint/2010/main" val="2451406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742" y="215258"/>
            <a:ext cx="11138516" cy="646331"/>
          </a:xfrm>
          <a:prstGeom prst="rect">
            <a:avLst/>
          </a:prstGeom>
        </p:spPr>
        <p:txBody>
          <a:bodyPr wrap="square">
            <a:spAutoFit/>
          </a:bodyPr>
          <a:lstStyle/>
          <a:p>
            <a:r>
              <a:rPr lang="en-US" dirty="0"/>
              <a:t>Step 1) The execution begins with process P1, which has burst time 4. Here, every process executes for 2 seconds. P2 and P3 are still in the waiting queue.</a:t>
            </a:r>
            <a:endParaRPr lang="en-IN" dirty="0"/>
          </a:p>
        </p:txBody>
      </p:sp>
      <p:pic>
        <p:nvPicPr>
          <p:cNvPr id="3" name="Picture 2"/>
          <p:cNvPicPr>
            <a:picLocks noChangeAspect="1"/>
          </p:cNvPicPr>
          <p:nvPr/>
        </p:nvPicPr>
        <p:blipFill>
          <a:blip r:embed="rId2"/>
          <a:stretch>
            <a:fillRect/>
          </a:stretch>
        </p:blipFill>
        <p:spPr>
          <a:xfrm>
            <a:off x="447490" y="964984"/>
            <a:ext cx="9734550" cy="1618418"/>
          </a:xfrm>
          <a:prstGeom prst="rect">
            <a:avLst/>
          </a:prstGeom>
        </p:spPr>
      </p:pic>
      <p:sp>
        <p:nvSpPr>
          <p:cNvPr id="4" name="Rectangle 3"/>
          <p:cNvSpPr/>
          <p:nvPr/>
        </p:nvSpPr>
        <p:spPr>
          <a:xfrm>
            <a:off x="713172" y="2803995"/>
            <a:ext cx="10588101" cy="369332"/>
          </a:xfrm>
          <a:prstGeom prst="rect">
            <a:avLst/>
          </a:prstGeom>
        </p:spPr>
        <p:txBody>
          <a:bodyPr wrap="square">
            <a:spAutoFit/>
          </a:bodyPr>
          <a:lstStyle/>
          <a:p>
            <a:r>
              <a:rPr lang="en-US" dirty="0"/>
              <a:t>Step 2) At time =2, P1 is added to the end of the Queue and P2 starts executing</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255164956"/>
              </p:ext>
            </p:extLst>
          </p:nvPr>
        </p:nvGraphicFramePr>
        <p:xfrm>
          <a:off x="2973034" y="3466474"/>
          <a:ext cx="2433468" cy="365760"/>
        </p:xfrm>
        <a:graphic>
          <a:graphicData uri="http://schemas.openxmlformats.org/drawingml/2006/table">
            <a:tbl>
              <a:tblPr firstRow="1" bandRow="1">
                <a:tableStyleId>{5C22544A-7EE6-4342-B048-85BDC9FD1C3A}</a:tableStyleId>
              </a:tblPr>
              <a:tblGrid>
                <a:gridCol w="811156"/>
                <a:gridCol w="811156"/>
                <a:gridCol w="811156"/>
              </a:tblGrid>
              <a:tr h="0">
                <a:tc>
                  <a:txBody>
                    <a:bodyPr/>
                    <a:lstStyle/>
                    <a:p>
                      <a:r>
                        <a:rPr lang="en-IN" dirty="0" smtClean="0"/>
                        <a:t>P1</a:t>
                      </a:r>
                      <a:endParaRPr lang="en-IN" dirty="0"/>
                    </a:p>
                  </a:txBody>
                  <a:tcPr/>
                </a:tc>
                <a:tc>
                  <a:txBody>
                    <a:bodyPr/>
                    <a:lstStyle/>
                    <a:p>
                      <a:r>
                        <a:rPr lang="en-IN" dirty="0" smtClean="0"/>
                        <a:t>P3</a:t>
                      </a:r>
                      <a:endParaRPr lang="en-IN" dirty="0"/>
                    </a:p>
                  </a:txBody>
                  <a:tcPr/>
                </a:tc>
                <a:tc>
                  <a:txBody>
                    <a:bodyPr/>
                    <a:lstStyle/>
                    <a:p>
                      <a:endParaRPr lang="en-IN" dirty="0"/>
                    </a:p>
                  </a:txBody>
                  <a:tcPr/>
                </a:tc>
              </a:tr>
            </a:tbl>
          </a:graphicData>
        </a:graphic>
      </p:graphicFrame>
      <p:pic>
        <p:nvPicPr>
          <p:cNvPr id="6" name="Picture 5"/>
          <p:cNvPicPr>
            <a:picLocks noChangeAspect="1"/>
          </p:cNvPicPr>
          <p:nvPr/>
        </p:nvPicPr>
        <p:blipFill>
          <a:blip r:embed="rId3"/>
          <a:stretch>
            <a:fillRect/>
          </a:stretch>
        </p:blipFill>
        <p:spPr>
          <a:xfrm>
            <a:off x="895165" y="4203161"/>
            <a:ext cx="9286875" cy="2428875"/>
          </a:xfrm>
          <a:prstGeom prst="rect">
            <a:avLst/>
          </a:prstGeom>
        </p:spPr>
      </p:pic>
      <p:sp>
        <p:nvSpPr>
          <p:cNvPr id="7" name="TextBox 6"/>
          <p:cNvSpPr txBox="1"/>
          <p:nvPr/>
        </p:nvSpPr>
        <p:spPr>
          <a:xfrm>
            <a:off x="6640497" y="3517322"/>
            <a:ext cx="2077375" cy="369332"/>
          </a:xfrm>
          <a:prstGeom prst="rect">
            <a:avLst/>
          </a:prstGeom>
          <a:noFill/>
        </p:spPr>
        <p:txBody>
          <a:bodyPr wrap="square" rtlCol="0">
            <a:spAutoFit/>
          </a:bodyPr>
          <a:lstStyle/>
          <a:p>
            <a:r>
              <a:rPr lang="en-IN" dirty="0" smtClean="0"/>
              <a:t>Ready Queue</a:t>
            </a:r>
            <a:endParaRPr lang="en-IN" dirty="0"/>
          </a:p>
        </p:txBody>
      </p:sp>
      <p:sp>
        <p:nvSpPr>
          <p:cNvPr id="8" name="Rectangle 7"/>
          <p:cNvSpPr/>
          <p:nvPr/>
        </p:nvSpPr>
        <p:spPr>
          <a:xfrm>
            <a:off x="5314765" y="3613236"/>
            <a:ext cx="1325732" cy="88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831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065" y="291614"/>
            <a:ext cx="10224117" cy="369332"/>
          </a:xfrm>
          <a:prstGeom prst="rect">
            <a:avLst/>
          </a:prstGeom>
        </p:spPr>
        <p:txBody>
          <a:bodyPr wrap="square">
            <a:spAutoFit/>
          </a:bodyPr>
          <a:lstStyle/>
          <a:p>
            <a:r>
              <a:rPr lang="en-US" b="1" dirty="0">
                <a:solidFill>
                  <a:srgbClr val="222222"/>
                </a:solidFill>
                <a:latin typeface="Source Sans Pro"/>
              </a:rPr>
              <a:t>Step 3)</a:t>
            </a:r>
            <a:r>
              <a:rPr lang="en-US" dirty="0">
                <a:solidFill>
                  <a:srgbClr val="222222"/>
                </a:solidFill>
                <a:latin typeface="Source Sans Pro"/>
              </a:rPr>
              <a:t> At time=4 , P2 is preempted and add at the end of the queue. P3 starts executing.</a:t>
            </a:r>
            <a:endParaRPr lang="en-IN" dirty="0"/>
          </a:p>
        </p:txBody>
      </p:sp>
      <p:pic>
        <p:nvPicPr>
          <p:cNvPr id="3" name="Picture 2"/>
          <p:cNvPicPr>
            <a:picLocks noChangeAspect="1"/>
          </p:cNvPicPr>
          <p:nvPr/>
        </p:nvPicPr>
        <p:blipFill>
          <a:blip r:embed="rId2"/>
          <a:stretch>
            <a:fillRect/>
          </a:stretch>
        </p:blipFill>
        <p:spPr>
          <a:xfrm>
            <a:off x="780957" y="770323"/>
            <a:ext cx="9801225" cy="171542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30884825"/>
              </p:ext>
            </p:extLst>
          </p:nvPr>
        </p:nvGraphicFramePr>
        <p:xfrm>
          <a:off x="7704832" y="2412245"/>
          <a:ext cx="2557755" cy="365760"/>
        </p:xfrm>
        <a:graphic>
          <a:graphicData uri="http://schemas.openxmlformats.org/drawingml/2006/table">
            <a:tbl>
              <a:tblPr firstRow="1" bandRow="1">
                <a:tableStyleId>{5C22544A-7EE6-4342-B048-85BDC9FD1C3A}</a:tableStyleId>
              </a:tblPr>
              <a:tblGrid>
                <a:gridCol w="852585"/>
                <a:gridCol w="852585"/>
                <a:gridCol w="852585"/>
              </a:tblGrid>
              <a:tr h="0">
                <a:tc>
                  <a:txBody>
                    <a:bodyPr/>
                    <a:lstStyle/>
                    <a:p>
                      <a:r>
                        <a:rPr lang="en-IN" dirty="0" smtClean="0"/>
                        <a:t>P2</a:t>
                      </a:r>
                      <a:endParaRPr lang="en-IN" dirty="0"/>
                    </a:p>
                  </a:txBody>
                  <a:tcPr/>
                </a:tc>
                <a:tc>
                  <a:txBody>
                    <a:bodyPr/>
                    <a:lstStyle/>
                    <a:p>
                      <a:r>
                        <a:rPr lang="en-IN" dirty="0" smtClean="0"/>
                        <a:t>P1</a:t>
                      </a:r>
                      <a:endParaRPr lang="en-IN" dirty="0"/>
                    </a:p>
                  </a:txBody>
                  <a:tcPr/>
                </a:tc>
                <a:tc>
                  <a:txBody>
                    <a:bodyPr/>
                    <a:lstStyle/>
                    <a:p>
                      <a:endParaRPr lang="en-IN" dirty="0"/>
                    </a:p>
                  </a:txBody>
                  <a:tcPr/>
                </a:tc>
              </a:tr>
            </a:tbl>
          </a:graphicData>
        </a:graphic>
      </p:graphicFrame>
      <p:pic>
        <p:nvPicPr>
          <p:cNvPr id="6" name="Picture 5"/>
          <p:cNvPicPr>
            <a:picLocks noChangeAspect="1"/>
          </p:cNvPicPr>
          <p:nvPr/>
        </p:nvPicPr>
        <p:blipFill>
          <a:blip r:embed="rId3"/>
          <a:stretch>
            <a:fillRect/>
          </a:stretch>
        </p:blipFill>
        <p:spPr>
          <a:xfrm>
            <a:off x="1166581" y="3548387"/>
            <a:ext cx="9734550" cy="2017912"/>
          </a:xfrm>
          <a:prstGeom prst="rect">
            <a:avLst/>
          </a:prstGeom>
        </p:spPr>
      </p:pic>
      <p:sp>
        <p:nvSpPr>
          <p:cNvPr id="7" name="Rectangle 6"/>
          <p:cNvSpPr/>
          <p:nvPr/>
        </p:nvSpPr>
        <p:spPr>
          <a:xfrm>
            <a:off x="358065" y="2860803"/>
            <a:ext cx="9824622" cy="646331"/>
          </a:xfrm>
          <a:prstGeom prst="rect">
            <a:avLst/>
          </a:prstGeom>
        </p:spPr>
        <p:txBody>
          <a:bodyPr wrap="square">
            <a:spAutoFit/>
          </a:bodyPr>
          <a:lstStyle/>
          <a:p>
            <a:r>
              <a:rPr lang="en-US" dirty="0"/>
              <a:t>Step 4) At time=6 , P3 is preempted and add at the end of the queue. P1 starts executing.</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741074765"/>
              </p:ext>
            </p:extLst>
          </p:nvPr>
        </p:nvGraphicFramePr>
        <p:xfrm>
          <a:off x="3880036" y="5920404"/>
          <a:ext cx="2557755" cy="365760"/>
        </p:xfrm>
        <a:graphic>
          <a:graphicData uri="http://schemas.openxmlformats.org/drawingml/2006/table">
            <a:tbl>
              <a:tblPr firstRow="1" bandRow="1">
                <a:tableStyleId>{5C22544A-7EE6-4342-B048-85BDC9FD1C3A}</a:tableStyleId>
              </a:tblPr>
              <a:tblGrid>
                <a:gridCol w="852585"/>
                <a:gridCol w="852585"/>
                <a:gridCol w="852585"/>
              </a:tblGrid>
              <a:tr h="0">
                <a:tc>
                  <a:txBody>
                    <a:bodyPr/>
                    <a:lstStyle/>
                    <a:p>
                      <a:r>
                        <a:rPr lang="en-IN" dirty="0" smtClean="0"/>
                        <a:t>P3</a:t>
                      </a:r>
                      <a:endParaRPr lang="en-IN" dirty="0"/>
                    </a:p>
                  </a:txBody>
                  <a:tcPr/>
                </a:tc>
                <a:tc>
                  <a:txBody>
                    <a:bodyPr/>
                    <a:lstStyle/>
                    <a:p>
                      <a:r>
                        <a:rPr lang="en-IN" dirty="0" smtClean="0"/>
                        <a:t>P2</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36712530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695" y="368469"/>
            <a:ext cx="10936781" cy="847725"/>
          </a:xfrm>
          <a:prstGeom prst="rect">
            <a:avLst/>
          </a:prstGeom>
        </p:spPr>
      </p:pic>
      <p:pic>
        <p:nvPicPr>
          <p:cNvPr id="3" name="Picture 2"/>
          <p:cNvPicPr>
            <a:picLocks noChangeAspect="1"/>
          </p:cNvPicPr>
          <p:nvPr/>
        </p:nvPicPr>
        <p:blipFill>
          <a:blip r:embed="rId3"/>
          <a:stretch>
            <a:fillRect/>
          </a:stretch>
        </p:blipFill>
        <p:spPr>
          <a:xfrm>
            <a:off x="635724" y="1048582"/>
            <a:ext cx="10334625" cy="1454920"/>
          </a:xfrm>
          <a:prstGeom prst="rect">
            <a:avLst/>
          </a:prstGeom>
        </p:spPr>
      </p:pic>
      <p:pic>
        <p:nvPicPr>
          <p:cNvPr id="4" name="Picture 3"/>
          <p:cNvPicPr>
            <a:picLocks noChangeAspect="1"/>
          </p:cNvPicPr>
          <p:nvPr/>
        </p:nvPicPr>
        <p:blipFill>
          <a:blip r:embed="rId4"/>
          <a:stretch>
            <a:fillRect/>
          </a:stretch>
        </p:blipFill>
        <p:spPr>
          <a:xfrm>
            <a:off x="553373" y="2208969"/>
            <a:ext cx="10010775" cy="914400"/>
          </a:xfrm>
          <a:prstGeom prst="rect">
            <a:avLst/>
          </a:prstGeom>
        </p:spPr>
      </p:pic>
      <p:pic>
        <p:nvPicPr>
          <p:cNvPr id="5" name="Picture 4"/>
          <p:cNvPicPr>
            <a:picLocks noChangeAspect="1"/>
          </p:cNvPicPr>
          <p:nvPr/>
        </p:nvPicPr>
        <p:blipFill>
          <a:blip r:embed="rId5"/>
          <a:stretch>
            <a:fillRect/>
          </a:stretch>
        </p:blipFill>
        <p:spPr>
          <a:xfrm>
            <a:off x="691510" y="3548850"/>
            <a:ext cx="9963150" cy="1307235"/>
          </a:xfrm>
          <a:prstGeom prst="rect">
            <a:avLst/>
          </a:prstGeom>
        </p:spPr>
      </p:pic>
      <p:sp>
        <p:nvSpPr>
          <p:cNvPr id="6" name="Rectangle 5"/>
          <p:cNvSpPr/>
          <p:nvPr/>
        </p:nvSpPr>
        <p:spPr>
          <a:xfrm>
            <a:off x="837460" y="4994988"/>
            <a:ext cx="6096000" cy="1200329"/>
          </a:xfrm>
          <a:prstGeom prst="rect">
            <a:avLst/>
          </a:prstGeom>
        </p:spPr>
        <p:txBody>
          <a:bodyPr>
            <a:spAutoFit/>
          </a:bodyPr>
          <a:lstStyle/>
          <a:p>
            <a:r>
              <a:rPr lang="en-US" dirty="0" smtClean="0"/>
              <a:t>Waiting </a:t>
            </a:r>
            <a:r>
              <a:rPr lang="en-US" dirty="0"/>
              <a:t>time </a:t>
            </a:r>
          </a:p>
          <a:p>
            <a:r>
              <a:rPr lang="en-US" dirty="0"/>
              <a:t>P1= 0+ 4= 4</a:t>
            </a:r>
          </a:p>
          <a:p>
            <a:r>
              <a:rPr lang="en-US" dirty="0"/>
              <a:t>P2= 2+4= 6</a:t>
            </a:r>
          </a:p>
          <a:p>
            <a:r>
              <a:rPr lang="en-US" dirty="0"/>
              <a:t>P3= 4+3= 7</a:t>
            </a:r>
            <a:endParaRPr lang="en-IN" dirty="0"/>
          </a:p>
        </p:txBody>
      </p:sp>
    </p:spTree>
    <p:extLst>
      <p:ext uri="{BB962C8B-B14F-4D97-AF65-F5344CB8AC3E}">
        <p14:creationId xmlns:p14="http://schemas.microsoft.com/office/powerpoint/2010/main" val="3925573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4887"/>
          </a:xfrm>
        </p:spPr>
        <p:txBody>
          <a:bodyPr>
            <a:normAutofit fontScale="90000"/>
          </a:bodyPr>
          <a:lstStyle/>
          <a:p>
            <a:pPr algn="ctr"/>
            <a:r>
              <a:rPr lang="en-IN" dirty="0" smtClean="0"/>
              <a:t>Scheduling Criteria</a:t>
            </a:r>
            <a:endParaRPr lang="en-IN" dirty="0"/>
          </a:p>
        </p:txBody>
      </p:sp>
      <p:sp>
        <p:nvSpPr>
          <p:cNvPr id="3" name="Content Placeholder 2"/>
          <p:cNvSpPr>
            <a:spLocks noGrp="1"/>
          </p:cNvSpPr>
          <p:nvPr>
            <p:ph idx="1"/>
          </p:nvPr>
        </p:nvSpPr>
        <p:spPr>
          <a:xfrm>
            <a:off x="838200" y="1047565"/>
            <a:ext cx="10515600" cy="5129398"/>
          </a:xfrm>
        </p:spPr>
        <p:txBody>
          <a:bodyPr>
            <a:normAutofit/>
          </a:bodyPr>
          <a:lstStyle/>
          <a:p>
            <a:pPr marL="0" indent="0">
              <a:buNone/>
            </a:pPr>
            <a:r>
              <a:rPr lang="en-IN" i="1" u="sng" dirty="0" smtClean="0">
                <a:solidFill>
                  <a:srgbClr val="FF0000"/>
                </a:solidFill>
                <a:latin typeface="Times New Roman" panose="02020603050405020304" pitchFamily="18" charset="0"/>
                <a:cs typeface="Times New Roman" panose="02020603050405020304" pitchFamily="18" charset="0"/>
              </a:rPr>
              <a:t>Throughput</a:t>
            </a:r>
          </a:p>
          <a:p>
            <a:r>
              <a:rPr lang="en-US" dirty="0" smtClean="0">
                <a:latin typeface="Times New Roman" panose="02020603050405020304" pitchFamily="18" charset="0"/>
                <a:cs typeface="Times New Roman" panose="02020603050405020304" pitchFamily="18" charset="0"/>
              </a:rPr>
              <a:t>One measure of work is the number of processes that are completed per time unit, called throughput.</a:t>
            </a:r>
          </a:p>
          <a:p>
            <a:r>
              <a:rPr lang="en-US" dirty="0" smtClean="0">
                <a:latin typeface="Times New Roman" panose="02020603050405020304" pitchFamily="18" charset="0"/>
                <a:cs typeface="Times New Roman" panose="02020603050405020304" pitchFamily="18" charset="0"/>
              </a:rPr>
              <a:t>For long processes, this rate may be one process per hour; for short</a:t>
            </a:r>
          </a:p>
          <a:p>
            <a:pPr marL="0" indent="0">
              <a:buNone/>
            </a:pPr>
            <a:r>
              <a:rPr lang="en-US" dirty="0" smtClean="0">
                <a:latin typeface="Times New Roman" panose="02020603050405020304" pitchFamily="18" charset="0"/>
                <a:cs typeface="Times New Roman" panose="02020603050405020304" pitchFamily="18" charset="0"/>
              </a:rPr>
              <a:t>  transactions, it may be 10 processes per second.</a:t>
            </a:r>
          </a:p>
          <a:p>
            <a:r>
              <a:rPr lang="en-US" dirty="0" smtClean="0">
                <a:latin typeface="Times New Roman" panose="02020603050405020304" pitchFamily="18" charset="0"/>
                <a:cs typeface="Times New Roman" panose="02020603050405020304" pitchFamily="18" charset="0"/>
              </a:rPr>
              <a:t>The interval from the time of submission of a process to the time of completion is Turnaround time.</a:t>
            </a:r>
          </a:p>
          <a:p>
            <a:r>
              <a:rPr lang="en-US" dirty="0" smtClean="0">
                <a:latin typeface="Times New Roman" panose="02020603050405020304" pitchFamily="18" charset="0"/>
                <a:cs typeface="Times New Roman" panose="02020603050405020304" pitchFamily="18" charset="0"/>
              </a:rPr>
              <a:t>Turnaround time is the sum of the periods spent waiting to get into </a:t>
            </a:r>
            <a:r>
              <a:rPr lang="en-US" dirty="0" err="1" smtClean="0">
                <a:latin typeface="Times New Roman" panose="02020603050405020304" pitchFamily="18" charset="0"/>
                <a:cs typeface="Times New Roman" panose="02020603050405020304" pitchFamily="18" charset="0"/>
              </a:rPr>
              <a:t>memory,waiting</a:t>
            </a:r>
            <a:r>
              <a:rPr lang="en-US" dirty="0" smtClean="0">
                <a:latin typeface="Times New Roman" panose="02020603050405020304" pitchFamily="18" charset="0"/>
                <a:cs typeface="Times New Roman" panose="02020603050405020304" pitchFamily="18" charset="0"/>
              </a:rPr>
              <a:t> in the ready queue, executing on the CPU, and doing I/O.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8113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5506" y="325346"/>
            <a:ext cx="3768980"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Advantage of Round-robin Scheduling</a:t>
            </a:r>
          </a:p>
        </p:txBody>
      </p:sp>
      <p:sp>
        <p:nvSpPr>
          <p:cNvPr id="3" name="Rectangle 2"/>
          <p:cNvSpPr/>
          <p:nvPr/>
        </p:nvSpPr>
        <p:spPr>
          <a:xfrm>
            <a:off x="846338" y="970261"/>
            <a:ext cx="7871534"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It doesn't face the issues of starvation or convoy effect.</a:t>
            </a:r>
          </a:p>
          <a:p>
            <a:r>
              <a:rPr lang="en-US" dirty="0">
                <a:latin typeface="Times New Roman" panose="02020603050405020304" pitchFamily="18" charset="0"/>
                <a:cs typeface="Times New Roman" panose="02020603050405020304" pitchFamily="18" charset="0"/>
              </a:rPr>
              <a:t>All the jobs get a fair allocation of CPU.</a:t>
            </a:r>
          </a:p>
          <a:p>
            <a:r>
              <a:rPr lang="en-US" dirty="0">
                <a:latin typeface="Times New Roman" panose="02020603050405020304" pitchFamily="18" charset="0"/>
                <a:cs typeface="Times New Roman" panose="02020603050405020304" pitchFamily="18" charset="0"/>
              </a:rPr>
              <a:t>It deals with all process without any priority</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846338" y="2161258"/>
            <a:ext cx="4147802" cy="369332"/>
          </a:xfrm>
          <a:prstGeom prst="rect">
            <a:avLst/>
          </a:prstGeom>
        </p:spPr>
        <p:txBody>
          <a:bodyPr wrap="none">
            <a:spAutoFit/>
          </a:bodyPr>
          <a:lstStyle/>
          <a:p>
            <a:r>
              <a:rPr lang="en-IN" b="1" dirty="0"/>
              <a:t>Disadvantages of Round-robin Scheduling</a:t>
            </a:r>
          </a:p>
        </p:txBody>
      </p:sp>
      <p:sp>
        <p:nvSpPr>
          <p:cNvPr id="5" name="Rectangle 4"/>
          <p:cNvSpPr/>
          <p:nvPr/>
        </p:nvSpPr>
        <p:spPr>
          <a:xfrm>
            <a:off x="846338" y="2798257"/>
            <a:ext cx="9901409"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This method spends more time on context switching</a:t>
            </a:r>
          </a:p>
          <a:p>
            <a:r>
              <a:rPr lang="en-US" dirty="0">
                <a:latin typeface="Times New Roman" panose="02020603050405020304" pitchFamily="18" charset="0"/>
                <a:cs typeface="Times New Roman" panose="02020603050405020304" pitchFamily="18" charset="0"/>
              </a:rPr>
              <a:t>Its performance heavily depends on time quantum.</a:t>
            </a:r>
          </a:p>
          <a:p>
            <a:r>
              <a:rPr lang="en-US" dirty="0">
                <a:latin typeface="Times New Roman" panose="02020603050405020304" pitchFamily="18" charset="0"/>
                <a:cs typeface="Times New Roman" panose="02020603050405020304" pitchFamily="18" charset="0"/>
              </a:rPr>
              <a:t>Priorities cannot be set for the processes.</a:t>
            </a:r>
          </a:p>
          <a:p>
            <a:r>
              <a:rPr lang="en-US" dirty="0">
                <a:latin typeface="Times New Roman" panose="02020603050405020304" pitchFamily="18" charset="0"/>
                <a:cs typeface="Times New Roman" panose="02020603050405020304" pitchFamily="18" charset="0"/>
              </a:rPr>
              <a:t>Round-robin scheduling doesn't give special priority to more important tasks.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443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6110"/>
          </a:xfrm>
        </p:spPr>
        <p:txBody>
          <a:bodyPr>
            <a:normAutofit fontScale="90000"/>
          </a:bodyPr>
          <a:lstStyle/>
          <a:p>
            <a:pPr algn="ctr"/>
            <a:r>
              <a:rPr lang="en-IN" dirty="0" smtClean="0"/>
              <a:t>Multilevel Queue Scheduling</a:t>
            </a:r>
            <a:endParaRPr lang="en-IN" dirty="0"/>
          </a:p>
        </p:txBody>
      </p:sp>
      <p:sp>
        <p:nvSpPr>
          <p:cNvPr id="3" name="Content Placeholder 2"/>
          <p:cNvSpPr>
            <a:spLocks noGrp="1"/>
          </p:cNvSpPr>
          <p:nvPr>
            <p:ph idx="1"/>
          </p:nvPr>
        </p:nvSpPr>
        <p:spPr>
          <a:xfrm>
            <a:off x="838200" y="941033"/>
            <a:ext cx="10515600" cy="5235930"/>
          </a:xfrm>
        </p:spPr>
        <p:txBody>
          <a:bodyPr/>
          <a:lstStyle/>
          <a:p>
            <a:r>
              <a:rPr lang="en-US" dirty="0" smtClean="0"/>
              <a:t>Processes </a:t>
            </a:r>
            <a:r>
              <a:rPr lang="en-US" dirty="0"/>
              <a:t>in the ready queue can be divided into different classes where each class has its own scheduling needs</a:t>
            </a:r>
            <a:r>
              <a:rPr lang="en-US" dirty="0" smtClean="0"/>
              <a:t>.</a:t>
            </a:r>
          </a:p>
          <a:p>
            <a:r>
              <a:rPr lang="en-US" dirty="0" smtClean="0"/>
              <a:t>For </a:t>
            </a:r>
            <a:r>
              <a:rPr lang="en-US" dirty="0"/>
              <a:t>example, a common division is a foreground (</a:t>
            </a:r>
            <a:r>
              <a:rPr lang="en-US" dirty="0">
                <a:solidFill>
                  <a:srgbClr val="FF0000"/>
                </a:solidFill>
              </a:rPr>
              <a:t>interactive</a:t>
            </a:r>
            <a:r>
              <a:rPr lang="en-US" dirty="0"/>
              <a:t>) process and background (</a:t>
            </a:r>
            <a:r>
              <a:rPr lang="en-US" dirty="0">
                <a:solidFill>
                  <a:srgbClr val="FF0000"/>
                </a:solidFill>
              </a:rPr>
              <a:t>batch</a:t>
            </a:r>
            <a:r>
              <a:rPr lang="en-US" dirty="0"/>
              <a:t>) </a:t>
            </a:r>
            <a:r>
              <a:rPr lang="en-US" dirty="0" err="1"/>
              <a:t>processes.These</a:t>
            </a:r>
            <a:r>
              <a:rPr lang="en-US" dirty="0"/>
              <a:t> two classes have different scheduling needs. </a:t>
            </a:r>
            <a:endParaRPr lang="en-IN" dirty="0"/>
          </a:p>
        </p:txBody>
      </p:sp>
      <p:pic>
        <p:nvPicPr>
          <p:cNvPr id="4" name="Picture 3"/>
          <p:cNvPicPr>
            <a:picLocks noChangeAspect="1"/>
          </p:cNvPicPr>
          <p:nvPr/>
        </p:nvPicPr>
        <p:blipFill>
          <a:blip r:embed="rId2"/>
          <a:stretch>
            <a:fillRect/>
          </a:stretch>
        </p:blipFill>
        <p:spPr>
          <a:xfrm>
            <a:off x="3669390" y="2876225"/>
            <a:ext cx="5705475" cy="3857625"/>
          </a:xfrm>
          <a:prstGeom prst="rect">
            <a:avLst/>
          </a:prstGeom>
        </p:spPr>
      </p:pic>
    </p:spTree>
    <p:extLst>
      <p:ext uri="{BB962C8B-B14F-4D97-AF65-F5344CB8AC3E}">
        <p14:creationId xmlns:p14="http://schemas.microsoft.com/office/powerpoint/2010/main" val="16510085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071" y="456745"/>
            <a:ext cx="5104414" cy="369332"/>
          </a:xfrm>
          <a:prstGeom prst="rect">
            <a:avLst/>
          </a:prstGeom>
        </p:spPr>
        <p:txBody>
          <a:bodyPr wrap="square">
            <a:spAutoFit/>
          </a:bodyPr>
          <a:lstStyle/>
          <a:p>
            <a:r>
              <a:rPr lang="en-IN" dirty="0"/>
              <a:t>Scheduling among the queues </a:t>
            </a:r>
          </a:p>
        </p:txBody>
      </p:sp>
      <p:pic>
        <p:nvPicPr>
          <p:cNvPr id="3" name="Picture 2"/>
          <p:cNvPicPr>
            <a:picLocks noChangeAspect="1"/>
          </p:cNvPicPr>
          <p:nvPr/>
        </p:nvPicPr>
        <p:blipFill>
          <a:blip r:embed="rId2"/>
          <a:stretch>
            <a:fillRect/>
          </a:stretch>
        </p:blipFill>
        <p:spPr>
          <a:xfrm>
            <a:off x="496548" y="966741"/>
            <a:ext cx="10689316" cy="2705100"/>
          </a:xfrm>
          <a:prstGeom prst="rect">
            <a:avLst/>
          </a:prstGeom>
        </p:spPr>
      </p:pic>
    </p:spTree>
    <p:extLst>
      <p:ext uri="{BB962C8B-B14F-4D97-AF65-F5344CB8AC3E}">
        <p14:creationId xmlns:p14="http://schemas.microsoft.com/office/powerpoint/2010/main" val="36760766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882" y="0"/>
            <a:ext cx="5087922" cy="1828800"/>
          </a:xfrm>
          <a:prstGeom prst="rect">
            <a:avLst/>
          </a:prstGeom>
        </p:spPr>
      </p:pic>
      <p:sp>
        <p:nvSpPr>
          <p:cNvPr id="3" name="Rectangle 2"/>
          <p:cNvSpPr/>
          <p:nvPr/>
        </p:nvSpPr>
        <p:spPr>
          <a:xfrm>
            <a:off x="5897732" y="415901"/>
            <a:ext cx="6096000" cy="646331"/>
          </a:xfrm>
          <a:prstGeom prst="rect">
            <a:avLst/>
          </a:prstGeom>
        </p:spPr>
        <p:txBody>
          <a:bodyPr>
            <a:spAutoFit/>
          </a:bodyPr>
          <a:lstStyle/>
          <a:p>
            <a:r>
              <a:rPr lang="en-US" dirty="0"/>
              <a:t>Priority of queue 1 is greater than queue 2. queue 1 uses Round Robin (Time Quantum = 2) and queue 2 uses FCFS. </a:t>
            </a:r>
            <a:endParaRPr lang="en-IN" dirty="0"/>
          </a:p>
        </p:txBody>
      </p:sp>
      <p:pic>
        <p:nvPicPr>
          <p:cNvPr id="4" name="Picture 3"/>
          <p:cNvPicPr>
            <a:picLocks noChangeAspect="1"/>
          </p:cNvPicPr>
          <p:nvPr/>
        </p:nvPicPr>
        <p:blipFill>
          <a:blip r:embed="rId3"/>
          <a:stretch>
            <a:fillRect/>
          </a:stretch>
        </p:blipFill>
        <p:spPr>
          <a:xfrm>
            <a:off x="78882" y="2071919"/>
            <a:ext cx="8763000" cy="4667250"/>
          </a:xfrm>
          <a:prstGeom prst="rect">
            <a:avLst/>
          </a:prstGeom>
        </p:spPr>
      </p:pic>
    </p:spTree>
    <p:extLst>
      <p:ext uri="{BB962C8B-B14F-4D97-AF65-F5344CB8AC3E}">
        <p14:creationId xmlns:p14="http://schemas.microsoft.com/office/powerpoint/2010/main" val="1191447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87023" y="1664193"/>
            <a:ext cx="9248775" cy="4838700"/>
          </a:xfrm>
          <a:prstGeom prst="rect">
            <a:avLst/>
          </a:prstGeom>
        </p:spPr>
      </p:pic>
      <p:sp>
        <p:nvSpPr>
          <p:cNvPr id="3" name="TextBox 2"/>
          <p:cNvSpPr txBox="1"/>
          <p:nvPr/>
        </p:nvSpPr>
        <p:spPr>
          <a:xfrm>
            <a:off x="1784412" y="665825"/>
            <a:ext cx="8229600" cy="769441"/>
          </a:xfrm>
          <a:prstGeom prst="rect">
            <a:avLst/>
          </a:prstGeom>
          <a:noFill/>
        </p:spPr>
        <p:txBody>
          <a:bodyPr wrap="square" rtlCol="0">
            <a:spAutoFit/>
          </a:bodyPr>
          <a:lstStyle/>
          <a:p>
            <a:pPr algn="ctr"/>
            <a:r>
              <a:rPr lang="en-IN" sz="4400" dirty="0" smtClean="0">
                <a:latin typeface="Times New Roman" panose="02020603050405020304" pitchFamily="18" charset="0"/>
                <a:cs typeface="Times New Roman" panose="02020603050405020304" pitchFamily="18" charset="0"/>
              </a:rPr>
              <a:t>Example </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096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8070" y="708827"/>
            <a:ext cx="9525739" cy="5465592"/>
          </a:xfrm>
          <a:prstGeom prst="rect">
            <a:avLst/>
          </a:prstGeom>
        </p:spPr>
      </p:pic>
    </p:spTree>
    <p:extLst>
      <p:ext uri="{BB962C8B-B14F-4D97-AF65-F5344CB8AC3E}">
        <p14:creationId xmlns:p14="http://schemas.microsoft.com/office/powerpoint/2010/main" val="36079421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187"/>
            <a:ext cx="10515600" cy="612560"/>
          </a:xfrm>
        </p:spPr>
        <p:txBody>
          <a:bodyPr>
            <a:normAutofit fontScale="90000"/>
          </a:bodyPr>
          <a:lstStyle/>
          <a:p>
            <a:pPr algn="ctr"/>
            <a:r>
              <a:rPr lang="en-IN" dirty="0"/>
              <a:t>Multilevel Feedback Queue Scheduling</a:t>
            </a:r>
          </a:p>
        </p:txBody>
      </p:sp>
      <p:sp>
        <p:nvSpPr>
          <p:cNvPr id="3" name="Content Placeholder 2"/>
          <p:cNvSpPr>
            <a:spLocks noGrp="1"/>
          </p:cNvSpPr>
          <p:nvPr>
            <p:ph idx="1"/>
          </p:nvPr>
        </p:nvSpPr>
        <p:spPr>
          <a:xfrm>
            <a:off x="838200" y="816747"/>
            <a:ext cx="10515600" cy="5360216"/>
          </a:xfrm>
        </p:spPr>
        <p:txBody>
          <a:bodyPr/>
          <a:lstStyle/>
          <a:p>
            <a:r>
              <a:rPr lang="en-US" dirty="0" smtClean="0">
                <a:latin typeface="Times New Roman" panose="02020603050405020304" pitchFamily="18" charset="0"/>
                <a:cs typeface="Times New Roman" panose="02020603050405020304" pitchFamily="18" charset="0"/>
              </a:rPr>
              <a:t>Allows </a:t>
            </a:r>
            <a:r>
              <a:rPr lang="en-US" dirty="0">
                <a:latin typeface="Times New Roman" panose="02020603050405020304" pitchFamily="18" charset="0"/>
                <a:cs typeface="Times New Roman" panose="02020603050405020304" pitchFamily="18" charset="0"/>
              </a:rPr>
              <a:t>a process to move between queues. The idea is to separate processes with different CPU-burst characteristics. </a:t>
            </a:r>
            <a:endParaRPr lang="en-US" dirty="0" smtClean="0">
              <a:latin typeface="Times New Roman" panose="02020603050405020304" pitchFamily="18" charset="0"/>
              <a:cs typeface="Times New Roman" panose="02020603050405020304" pitchFamily="18" charset="0"/>
            </a:endParaRPr>
          </a:p>
          <a:p>
            <a:pPr algn="just"/>
            <a:r>
              <a:rPr lang="en-US" i="1" dirty="0" smtClean="0">
                <a:solidFill>
                  <a:srgbClr val="FF0000"/>
                </a:solidFill>
                <a:latin typeface="Times New Roman" panose="02020603050405020304" pitchFamily="18" charset="0"/>
                <a:cs typeface="Times New Roman" panose="02020603050405020304" pitchFamily="18" charset="0"/>
              </a:rPr>
              <a:t>If </a:t>
            </a:r>
            <a:r>
              <a:rPr lang="en-US" i="1" dirty="0">
                <a:solidFill>
                  <a:srgbClr val="FF0000"/>
                </a:solidFill>
                <a:latin typeface="Times New Roman" panose="02020603050405020304" pitchFamily="18" charset="0"/>
                <a:cs typeface="Times New Roman" panose="02020603050405020304" pitchFamily="18" charset="0"/>
              </a:rPr>
              <a:t>a process uses too much CPU time, it will be moved to a lower-priority queue. </a:t>
            </a:r>
            <a:endParaRPr lang="en-US" i="1" dirty="0" smtClean="0">
              <a:solidFill>
                <a:srgbClr val="FF000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Similarly</a:t>
            </a:r>
            <a:r>
              <a:rPr lang="en-US" dirty="0">
                <a:latin typeface="Times New Roman" panose="02020603050405020304" pitchFamily="18" charset="0"/>
                <a:cs typeface="Times New Roman" panose="02020603050405020304" pitchFamily="18" charset="0"/>
              </a:rPr>
              <a:t>, </a:t>
            </a:r>
            <a:r>
              <a:rPr lang="en-US" b="1" i="1" dirty="0">
                <a:solidFill>
                  <a:srgbClr val="00B050"/>
                </a:solidFill>
                <a:latin typeface="Times New Roman" panose="02020603050405020304" pitchFamily="18" charset="0"/>
                <a:cs typeface="Times New Roman" panose="02020603050405020304" pitchFamily="18" charset="0"/>
              </a:rPr>
              <a:t>a process that waits too long in a lower-priority queue may be moved to a higher-priority queue. </a:t>
            </a:r>
            <a:endParaRPr lang="en-US" b="1" i="1" dirty="0" smtClean="0">
              <a:solidFill>
                <a:srgbClr val="00B05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form of aging prevents </a:t>
            </a:r>
            <a:r>
              <a:rPr lang="en-US" i="1" dirty="0" smtClean="0">
                <a:solidFill>
                  <a:srgbClr val="FF0000"/>
                </a:solidFill>
                <a:latin typeface="Times New Roman" panose="02020603050405020304" pitchFamily="18" charset="0"/>
                <a:cs typeface="Times New Roman" panose="02020603050405020304" pitchFamily="18" charset="0"/>
              </a:rPr>
              <a:t>Starvation</a:t>
            </a:r>
            <a:r>
              <a:rPr lang="en-US" dirty="0" smtClean="0">
                <a:latin typeface="Times New Roman" panose="02020603050405020304" pitchFamily="18" charset="0"/>
                <a:cs typeface="Times New Roman" panose="02020603050405020304" pitchFamily="18" charset="0"/>
              </a:rPr>
              <a:t>.</a:t>
            </a:r>
          </a:p>
          <a:p>
            <a:endParaRPr lang="en-IN" dirty="0"/>
          </a:p>
        </p:txBody>
      </p:sp>
      <p:pic>
        <p:nvPicPr>
          <p:cNvPr id="4" name="Picture 3"/>
          <p:cNvPicPr>
            <a:picLocks noChangeAspect="1"/>
          </p:cNvPicPr>
          <p:nvPr/>
        </p:nvPicPr>
        <p:blipFill>
          <a:blip r:embed="rId2"/>
          <a:stretch>
            <a:fillRect/>
          </a:stretch>
        </p:blipFill>
        <p:spPr>
          <a:xfrm>
            <a:off x="1096346" y="4528028"/>
            <a:ext cx="10391359" cy="1961549"/>
          </a:xfrm>
          <a:prstGeom prst="rect">
            <a:avLst/>
          </a:prstGeom>
        </p:spPr>
      </p:pic>
    </p:spTree>
    <p:extLst>
      <p:ext uri="{BB962C8B-B14F-4D97-AF65-F5344CB8AC3E}">
        <p14:creationId xmlns:p14="http://schemas.microsoft.com/office/powerpoint/2010/main" val="3609180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1147" y="1068093"/>
            <a:ext cx="4306364" cy="4118823"/>
          </a:xfrm>
          <a:prstGeom prst="rect">
            <a:avLst/>
          </a:prstGeom>
        </p:spPr>
      </p:pic>
      <p:pic>
        <p:nvPicPr>
          <p:cNvPr id="3" name="Picture 2"/>
          <p:cNvPicPr>
            <a:picLocks noChangeAspect="1"/>
          </p:cNvPicPr>
          <p:nvPr/>
        </p:nvPicPr>
        <p:blipFill>
          <a:blip r:embed="rId3"/>
          <a:stretch>
            <a:fillRect/>
          </a:stretch>
        </p:blipFill>
        <p:spPr>
          <a:xfrm>
            <a:off x="4688750" y="1147298"/>
            <a:ext cx="7058025" cy="4314825"/>
          </a:xfrm>
          <a:prstGeom prst="rect">
            <a:avLst/>
          </a:prstGeom>
        </p:spPr>
      </p:pic>
    </p:spTree>
    <p:extLst>
      <p:ext uri="{BB962C8B-B14F-4D97-AF65-F5344CB8AC3E}">
        <p14:creationId xmlns:p14="http://schemas.microsoft.com/office/powerpoint/2010/main" val="28742866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423" y="356248"/>
            <a:ext cx="10515600" cy="567030"/>
          </a:xfrm>
        </p:spPr>
        <p:txBody>
          <a:bodyPr>
            <a:normAutofit fontScale="90000"/>
          </a:bodyPr>
          <a:lstStyle/>
          <a:p>
            <a:pPr algn="ctr"/>
            <a:r>
              <a:rPr lang="en-IN" dirty="0" smtClean="0"/>
              <a:t>Parameters</a:t>
            </a:r>
            <a:endParaRPr lang="en-IN" dirty="0"/>
          </a:p>
        </p:txBody>
      </p:sp>
      <p:sp>
        <p:nvSpPr>
          <p:cNvPr id="3" name="Content Placeholder 2"/>
          <p:cNvSpPr>
            <a:spLocks noGrp="1"/>
          </p:cNvSpPr>
          <p:nvPr>
            <p:ph idx="1"/>
          </p:nvPr>
        </p:nvSpPr>
        <p:spPr>
          <a:xfrm>
            <a:off x="838200" y="923278"/>
            <a:ext cx="10515600" cy="5253685"/>
          </a:xfrm>
        </p:spPr>
        <p:txBody>
          <a:bodyPr>
            <a:normAutofit/>
          </a:bodyPr>
          <a:lstStyle/>
          <a:p>
            <a:r>
              <a:rPr lang="en-US" dirty="0" smtClean="0"/>
              <a:t>In </a:t>
            </a:r>
            <a:r>
              <a:rPr lang="en-US" dirty="0"/>
              <a:t>general, a multilevel feedback-queue scheduler is defined by the </a:t>
            </a:r>
            <a:r>
              <a:rPr lang="en-US" dirty="0" smtClean="0"/>
              <a:t>following </a:t>
            </a:r>
            <a:r>
              <a:rPr lang="en-US" b="1" i="1" dirty="0" smtClean="0">
                <a:solidFill>
                  <a:srgbClr val="FF0000"/>
                </a:solidFill>
              </a:rPr>
              <a:t>parameters</a:t>
            </a:r>
            <a:r>
              <a:rPr lang="en-US" b="1" i="1" dirty="0">
                <a:solidFill>
                  <a:srgbClr val="FF0000"/>
                </a:solidFill>
              </a:rPr>
              <a:t>:</a:t>
            </a:r>
          </a:p>
          <a:p>
            <a:r>
              <a:rPr lang="en-US" dirty="0" smtClean="0"/>
              <a:t>The </a:t>
            </a:r>
            <a:r>
              <a:rPr lang="en-US" dirty="0"/>
              <a:t>number of queues</a:t>
            </a:r>
          </a:p>
          <a:p>
            <a:r>
              <a:rPr lang="en-US" dirty="0" smtClean="0"/>
              <a:t>The </a:t>
            </a:r>
            <a:r>
              <a:rPr lang="en-US" dirty="0"/>
              <a:t>scheduling algorithm for each queue</a:t>
            </a:r>
          </a:p>
          <a:p>
            <a:r>
              <a:rPr lang="en-US" dirty="0" smtClean="0"/>
              <a:t>The </a:t>
            </a:r>
            <a:r>
              <a:rPr lang="en-US" dirty="0"/>
              <a:t>method used to determine when to upgrade a process to a higher </a:t>
            </a:r>
            <a:r>
              <a:rPr lang="en-US" dirty="0" smtClean="0"/>
              <a:t>priority queue</a:t>
            </a:r>
            <a:endParaRPr lang="en-US" dirty="0"/>
          </a:p>
          <a:p>
            <a:r>
              <a:rPr lang="en-US" dirty="0" smtClean="0"/>
              <a:t>The </a:t>
            </a:r>
            <a:r>
              <a:rPr lang="en-US" dirty="0"/>
              <a:t>method used to determine when to demote a process to a lower </a:t>
            </a:r>
            <a:r>
              <a:rPr lang="en-US" dirty="0" smtClean="0"/>
              <a:t>priority queue</a:t>
            </a:r>
            <a:endParaRPr lang="en-US" dirty="0"/>
          </a:p>
          <a:p>
            <a:r>
              <a:rPr lang="en-US" dirty="0" smtClean="0"/>
              <a:t>The </a:t>
            </a:r>
            <a:r>
              <a:rPr lang="en-US" dirty="0"/>
              <a:t>method used to determine which queue a process will enter when </a:t>
            </a:r>
            <a:r>
              <a:rPr lang="en-US" dirty="0" smtClean="0"/>
              <a:t>that process </a:t>
            </a:r>
            <a:r>
              <a:rPr lang="en-US" dirty="0"/>
              <a:t>needs service</a:t>
            </a:r>
            <a:endParaRPr lang="en-IN" dirty="0"/>
          </a:p>
        </p:txBody>
      </p:sp>
    </p:spTree>
    <p:extLst>
      <p:ext uri="{BB962C8B-B14F-4D97-AF65-F5344CB8AC3E}">
        <p14:creationId xmlns:p14="http://schemas.microsoft.com/office/powerpoint/2010/main" val="3904077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153"/>
          </a:xfrm>
        </p:spPr>
        <p:txBody>
          <a:bodyPr>
            <a:normAutofit fontScale="90000"/>
          </a:bodyPr>
          <a:lstStyle/>
          <a:p>
            <a:pPr algn="ctr"/>
            <a:r>
              <a:rPr lang="en-IN" dirty="0"/>
              <a:t>Algorithm Evaluation</a:t>
            </a:r>
          </a:p>
        </p:txBody>
      </p:sp>
      <p:sp>
        <p:nvSpPr>
          <p:cNvPr id="3" name="Content Placeholder 2"/>
          <p:cNvSpPr>
            <a:spLocks noGrp="1"/>
          </p:cNvSpPr>
          <p:nvPr>
            <p:ph idx="1"/>
          </p:nvPr>
        </p:nvSpPr>
        <p:spPr>
          <a:xfrm>
            <a:off x="838200" y="923278"/>
            <a:ext cx="10515600" cy="5253685"/>
          </a:xfrm>
        </p:spPr>
        <p:txBody>
          <a:bodyPr/>
          <a:lstStyle/>
          <a:p>
            <a:pPr marL="0" indent="0">
              <a:buNone/>
            </a:pPr>
            <a:r>
              <a:rPr lang="en-US" dirty="0"/>
              <a:t>• Maximizing CPU utilization under the constraint that the maximum response time is 1 </a:t>
            </a:r>
            <a:r>
              <a:rPr lang="en-US" dirty="0" smtClean="0"/>
              <a:t>second</a:t>
            </a:r>
          </a:p>
          <a:p>
            <a:pPr marL="0" indent="0">
              <a:buNone/>
            </a:pPr>
            <a:r>
              <a:rPr lang="en-US" dirty="0" smtClean="0"/>
              <a:t>• </a:t>
            </a:r>
            <a:r>
              <a:rPr lang="en-US" dirty="0"/>
              <a:t>Maximizing throughput such that turnaround time is (on average) linearly proportional to total execution </a:t>
            </a:r>
            <a:r>
              <a:rPr lang="en-US" dirty="0" smtClean="0"/>
              <a:t>time</a:t>
            </a:r>
          </a:p>
          <a:p>
            <a:pPr marL="514350" indent="-514350">
              <a:buAutoNum type="arabicPeriod"/>
            </a:pPr>
            <a:r>
              <a:rPr lang="en-IN" b="1" i="1" dirty="0" smtClean="0">
                <a:solidFill>
                  <a:srgbClr val="FF0000"/>
                </a:solidFill>
              </a:rPr>
              <a:t>Deterministic </a:t>
            </a:r>
            <a:r>
              <a:rPr lang="en-IN" b="1" i="1" dirty="0" err="1" smtClean="0">
                <a:solidFill>
                  <a:srgbClr val="FF0000"/>
                </a:solidFill>
              </a:rPr>
              <a:t>Modeling</a:t>
            </a:r>
            <a:endParaRPr lang="en-IN" b="1" i="1" dirty="0" smtClean="0">
              <a:solidFill>
                <a:srgbClr val="FF0000"/>
              </a:solidFill>
            </a:endParaRP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Consider </a:t>
            </a:r>
            <a:r>
              <a:rPr lang="en-US" dirty="0"/>
              <a:t>the FCFS, SJF, and RR (quantum = 10 milliseconds) scheduling algorithms for this </a:t>
            </a:r>
            <a:r>
              <a:rPr lang="en-US" dirty="0" smtClean="0"/>
              <a:t>set of </a:t>
            </a:r>
            <a:r>
              <a:rPr lang="en-US" dirty="0"/>
              <a:t>processes. Which algorithm would give the minimum average waiting time?</a:t>
            </a:r>
            <a:endParaRPr lang="en-IN" dirty="0"/>
          </a:p>
        </p:txBody>
      </p:sp>
      <p:pic>
        <p:nvPicPr>
          <p:cNvPr id="4" name="Picture 3"/>
          <p:cNvPicPr>
            <a:picLocks noChangeAspect="1"/>
          </p:cNvPicPr>
          <p:nvPr/>
        </p:nvPicPr>
        <p:blipFill>
          <a:blip r:embed="rId2"/>
          <a:stretch>
            <a:fillRect/>
          </a:stretch>
        </p:blipFill>
        <p:spPr>
          <a:xfrm>
            <a:off x="7732451" y="2384614"/>
            <a:ext cx="2903183" cy="2331012"/>
          </a:xfrm>
          <a:prstGeom prst="rect">
            <a:avLst/>
          </a:prstGeom>
        </p:spPr>
      </p:pic>
    </p:spTree>
    <p:extLst>
      <p:ext uri="{BB962C8B-B14F-4D97-AF65-F5344CB8AC3E}">
        <p14:creationId xmlns:p14="http://schemas.microsoft.com/office/powerpoint/2010/main" val="3613346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91823"/>
          </a:xfrm>
        </p:spPr>
        <p:txBody>
          <a:bodyPr>
            <a:normAutofit fontScale="90000"/>
          </a:bodyPr>
          <a:lstStyle/>
          <a:p>
            <a:pPr algn="ctr"/>
            <a:r>
              <a:rPr lang="en-IN" dirty="0" smtClean="0"/>
              <a:t>Scheduling Criteria</a:t>
            </a:r>
            <a:endParaRPr lang="en-IN" dirty="0"/>
          </a:p>
        </p:txBody>
      </p:sp>
      <p:sp>
        <p:nvSpPr>
          <p:cNvPr id="3" name="Content Placeholder 2"/>
          <p:cNvSpPr>
            <a:spLocks noGrp="1"/>
          </p:cNvSpPr>
          <p:nvPr>
            <p:ph idx="1"/>
          </p:nvPr>
        </p:nvSpPr>
        <p:spPr>
          <a:xfrm>
            <a:off x="838200" y="790113"/>
            <a:ext cx="10515600" cy="5386850"/>
          </a:xfrm>
        </p:spPr>
        <p:txBody>
          <a:bodyPr/>
          <a:lstStyle/>
          <a:p>
            <a:pPr marL="0" indent="0">
              <a:buNone/>
            </a:pPr>
            <a:r>
              <a:rPr lang="en-US" i="1" u="sng" dirty="0" smtClean="0">
                <a:solidFill>
                  <a:srgbClr val="FF0000"/>
                </a:solidFill>
                <a:latin typeface="Times New Roman" panose="02020603050405020304" pitchFamily="18" charset="0"/>
                <a:cs typeface="Times New Roman" panose="02020603050405020304" pitchFamily="18" charset="0"/>
              </a:rPr>
              <a:t>Waiting time</a:t>
            </a:r>
          </a:p>
          <a:p>
            <a:pPr marL="0" indent="0">
              <a:buNone/>
            </a:pPr>
            <a:endParaRPr lang="en-US" i="1" u="sng"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CPU scheduling algorithm does not affect the amount of time during which a process executes or does I/O; it affects only the amount of time that a process spends waiting in the ready queue.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Waiting time is the sum of the periods spent waiting in the ready queue.</a:t>
            </a:r>
          </a:p>
        </p:txBody>
      </p:sp>
    </p:spTree>
    <p:extLst>
      <p:ext uri="{BB962C8B-B14F-4D97-AF65-F5344CB8AC3E}">
        <p14:creationId xmlns:p14="http://schemas.microsoft.com/office/powerpoint/2010/main" val="34659907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1647" y="136724"/>
            <a:ext cx="10694217" cy="2420045"/>
          </a:xfrm>
          <a:prstGeom prst="rect">
            <a:avLst/>
          </a:prstGeom>
        </p:spPr>
      </p:pic>
      <p:pic>
        <p:nvPicPr>
          <p:cNvPr id="3" name="Picture 2"/>
          <p:cNvPicPr>
            <a:picLocks noChangeAspect="1"/>
          </p:cNvPicPr>
          <p:nvPr/>
        </p:nvPicPr>
        <p:blipFill>
          <a:blip r:embed="rId3"/>
          <a:stretch>
            <a:fillRect/>
          </a:stretch>
        </p:blipFill>
        <p:spPr>
          <a:xfrm>
            <a:off x="640394" y="2757626"/>
            <a:ext cx="10394550" cy="4343400"/>
          </a:xfrm>
          <a:prstGeom prst="rect">
            <a:avLst/>
          </a:prstGeom>
        </p:spPr>
      </p:pic>
    </p:spTree>
    <p:extLst>
      <p:ext uri="{BB962C8B-B14F-4D97-AF65-F5344CB8AC3E}">
        <p14:creationId xmlns:p14="http://schemas.microsoft.com/office/powerpoint/2010/main" val="3941797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4887"/>
          </a:xfrm>
        </p:spPr>
        <p:txBody>
          <a:bodyPr>
            <a:normAutofit fontScale="90000"/>
          </a:bodyPr>
          <a:lstStyle/>
          <a:p>
            <a:pPr algn="ctr"/>
            <a:r>
              <a:rPr lang="en-IN" dirty="0"/>
              <a:t>Algorithm </a:t>
            </a:r>
            <a:r>
              <a:rPr lang="en-IN" dirty="0" smtClean="0"/>
              <a:t>Evaluation(contd..,)</a:t>
            </a:r>
            <a:endParaRPr lang="en-IN" dirty="0"/>
          </a:p>
        </p:txBody>
      </p:sp>
      <p:sp>
        <p:nvSpPr>
          <p:cNvPr id="3" name="Content Placeholder 2"/>
          <p:cNvSpPr>
            <a:spLocks noGrp="1"/>
          </p:cNvSpPr>
          <p:nvPr>
            <p:ph idx="1"/>
          </p:nvPr>
        </p:nvSpPr>
        <p:spPr>
          <a:xfrm>
            <a:off x="838200" y="870012"/>
            <a:ext cx="10515600" cy="5306951"/>
          </a:xfrm>
        </p:spPr>
        <p:txBody>
          <a:bodyPr>
            <a:normAutofit/>
          </a:bodyPr>
          <a:lstStyle/>
          <a:p>
            <a:pPr marL="0" indent="0">
              <a:buNone/>
            </a:pPr>
            <a:r>
              <a:rPr lang="en-IN" b="1" i="1" dirty="0" smtClean="0">
                <a:solidFill>
                  <a:srgbClr val="FF0000"/>
                </a:solidFill>
              </a:rPr>
              <a:t>2. </a:t>
            </a:r>
            <a:r>
              <a:rPr lang="en-IN" b="1" i="1" dirty="0" err="1" smtClean="0">
                <a:solidFill>
                  <a:srgbClr val="FF0000"/>
                </a:solidFill>
              </a:rPr>
              <a:t>Queueing</a:t>
            </a:r>
            <a:r>
              <a:rPr lang="en-IN" b="1" i="1" dirty="0" smtClean="0">
                <a:solidFill>
                  <a:srgbClr val="FF0000"/>
                </a:solidFill>
              </a:rPr>
              <a:t> Models</a:t>
            </a:r>
          </a:p>
          <a:p>
            <a:r>
              <a:rPr lang="en-US" dirty="0"/>
              <a:t>a queuing model is used to approximate a real queuing situation or system, so the queuing behavior can be analyzed mathematically. Queuing models allow a number of useful steady state performance measures to be determined, including:</a:t>
            </a:r>
          </a:p>
          <a:p>
            <a:r>
              <a:rPr lang="en-US" dirty="0"/>
              <a:t>The Average number in the queue, or the system, the average time spent in the queue, or the system, the statistical distribution of those numbers or times, the probability the queue is full, or empty, and the probability of finding the system in a particular state.</a:t>
            </a:r>
          </a:p>
          <a:p>
            <a:pPr marL="0" indent="0">
              <a:buNone/>
            </a:pPr>
            <a:endParaRPr lang="en-IN" b="1" i="1" dirty="0">
              <a:solidFill>
                <a:srgbClr val="FF0000"/>
              </a:solidFill>
            </a:endParaRPr>
          </a:p>
        </p:txBody>
      </p:sp>
    </p:spTree>
    <p:extLst>
      <p:ext uri="{BB962C8B-B14F-4D97-AF65-F5344CB8AC3E}">
        <p14:creationId xmlns:p14="http://schemas.microsoft.com/office/powerpoint/2010/main" val="23320981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0801"/>
          </a:xfrm>
        </p:spPr>
        <p:txBody>
          <a:bodyPr>
            <a:normAutofit fontScale="90000"/>
          </a:bodyPr>
          <a:lstStyle/>
          <a:p>
            <a:pPr algn="ctr"/>
            <a:r>
              <a:rPr lang="en-IN" dirty="0" smtClean="0"/>
              <a:t>Contd..,</a:t>
            </a:r>
            <a:endParaRPr lang="en-IN" dirty="0"/>
          </a:p>
        </p:txBody>
      </p:sp>
      <p:sp>
        <p:nvSpPr>
          <p:cNvPr id="3" name="Content Placeholder 2"/>
          <p:cNvSpPr>
            <a:spLocks noGrp="1"/>
          </p:cNvSpPr>
          <p:nvPr>
            <p:ph idx="1"/>
          </p:nvPr>
        </p:nvSpPr>
        <p:spPr>
          <a:xfrm>
            <a:off x="838200" y="585926"/>
            <a:ext cx="10515600" cy="5591037"/>
          </a:xfrm>
        </p:spPr>
        <p:txBody>
          <a:bodyPr>
            <a:normAutofit lnSpcReduction="10000"/>
          </a:bodyPr>
          <a:lstStyle/>
          <a:p>
            <a:endParaRPr lang="en-US" dirty="0"/>
          </a:p>
          <a:p>
            <a:pPr algn="just"/>
            <a:r>
              <a:rPr lang="en-US" dirty="0" smtClean="0"/>
              <a:t>As </a:t>
            </a:r>
            <a:r>
              <a:rPr lang="en-US" dirty="0"/>
              <a:t>an example, let n be the average queue length (excluding the process being serviced), let W be the average waiting time in the queue, and let X be the average arrival rate for new processes in the queue (such as three processes per second). </a:t>
            </a:r>
            <a:endParaRPr lang="en-US" dirty="0" smtClean="0"/>
          </a:p>
          <a:p>
            <a:pPr algn="just"/>
            <a:r>
              <a:rPr lang="en-US" dirty="0" smtClean="0"/>
              <a:t>During </a:t>
            </a:r>
            <a:r>
              <a:rPr lang="en-US" dirty="0"/>
              <a:t>the time W that a process waits, X new processes will arrive in the queue. </a:t>
            </a:r>
            <a:endParaRPr lang="en-US" dirty="0" smtClean="0"/>
          </a:p>
          <a:p>
            <a:pPr algn="just"/>
            <a:r>
              <a:rPr lang="en-US" dirty="0" smtClean="0"/>
              <a:t>If </a:t>
            </a:r>
            <a:r>
              <a:rPr lang="en-US" dirty="0"/>
              <a:t>the system is in a steady state, then the number of processes leaving the queue must be equal to the number of processes that arrive</a:t>
            </a:r>
            <a:r>
              <a:rPr lang="en-US" dirty="0" smtClean="0"/>
              <a:t>.</a:t>
            </a:r>
          </a:p>
          <a:p>
            <a:pPr algn="just"/>
            <a:r>
              <a:rPr lang="en-US" dirty="0" smtClean="0"/>
              <a:t> </a:t>
            </a:r>
            <a:r>
              <a:rPr lang="en-US" dirty="0"/>
              <a:t>Thus, this equation n= </a:t>
            </a:r>
            <a:r>
              <a:rPr lang="en-US" dirty="0" err="1"/>
              <a:t>XxW</a:t>
            </a:r>
            <a:r>
              <a:rPr lang="en-US" dirty="0"/>
              <a:t> known as Little's formula, is particularly useful because it is valid for any scheduling algorithm and arrival distribution</a:t>
            </a:r>
            <a:endParaRPr lang="en-IN" dirty="0"/>
          </a:p>
        </p:txBody>
      </p:sp>
    </p:spTree>
    <p:extLst>
      <p:ext uri="{BB962C8B-B14F-4D97-AF65-F5344CB8AC3E}">
        <p14:creationId xmlns:p14="http://schemas.microsoft.com/office/powerpoint/2010/main" val="2620834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5488" y="150875"/>
            <a:ext cx="7915275" cy="6498500"/>
          </a:xfrm>
          <a:prstGeom prst="rect">
            <a:avLst/>
          </a:prstGeom>
        </p:spPr>
      </p:pic>
    </p:spTree>
    <p:extLst>
      <p:ext uri="{BB962C8B-B14F-4D97-AF65-F5344CB8AC3E}">
        <p14:creationId xmlns:p14="http://schemas.microsoft.com/office/powerpoint/2010/main" val="38709271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00326" y="745723"/>
            <a:ext cx="9206144" cy="5974673"/>
          </a:xfrm>
          <a:prstGeom prst="rect">
            <a:avLst/>
          </a:prstGeom>
        </p:spPr>
      </p:pic>
    </p:spTree>
    <p:extLst>
      <p:ext uri="{BB962C8B-B14F-4D97-AF65-F5344CB8AC3E}">
        <p14:creationId xmlns:p14="http://schemas.microsoft.com/office/powerpoint/2010/main" val="137635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Scheduling Algorithms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CPU scheduling deals with the problem of deciding which of the processes in the ready queue is to be allocated the CPU</a:t>
            </a:r>
          </a:p>
          <a:p>
            <a:r>
              <a:rPr lang="en-IN" dirty="0" smtClean="0">
                <a:latin typeface="Times New Roman" panose="02020603050405020304" pitchFamily="18" charset="0"/>
                <a:cs typeface="Times New Roman" panose="02020603050405020304" pitchFamily="18" charset="0"/>
              </a:rPr>
              <a:t>First-come, First served scheduling</a:t>
            </a:r>
          </a:p>
          <a:p>
            <a:r>
              <a:rPr lang="en-IN" dirty="0" smtClean="0">
                <a:latin typeface="Times New Roman" panose="02020603050405020304" pitchFamily="18" charset="0"/>
                <a:cs typeface="Times New Roman" panose="02020603050405020304" pitchFamily="18" charset="0"/>
              </a:rPr>
              <a:t> Shortest-Job-First scheduling </a:t>
            </a:r>
          </a:p>
          <a:p>
            <a:r>
              <a:rPr lang="en-IN" dirty="0" smtClean="0">
                <a:latin typeface="Times New Roman" panose="02020603050405020304" pitchFamily="18" charset="0"/>
                <a:cs typeface="Times New Roman" panose="02020603050405020304" pitchFamily="18" charset="0"/>
              </a:rPr>
              <a:t> Shortest-remaining-time-first scheduling </a:t>
            </a:r>
          </a:p>
          <a:p>
            <a:r>
              <a:rPr lang="en-IN" dirty="0" smtClean="0">
                <a:latin typeface="Times New Roman" panose="02020603050405020304" pitchFamily="18" charset="0"/>
                <a:cs typeface="Times New Roman" panose="02020603050405020304" pitchFamily="18" charset="0"/>
              </a:rPr>
              <a:t>Priority scheduling </a:t>
            </a:r>
          </a:p>
          <a:p>
            <a:r>
              <a:rPr lang="en-IN" dirty="0" smtClean="0">
                <a:latin typeface="Times New Roman" panose="02020603050405020304" pitchFamily="18" charset="0"/>
                <a:cs typeface="Times New Roman" panose="02020603050405020304" pitchFamily="18" charset="0"/>
              </a:rPr>
              <a:t>Round-Robin scheduling </a:t>
            </a:r>
          </a:p>
          <a:p>
            <a:r>
              <a:rPr lang="en-IN" dirty="0" smtClean="0">
                <a:latin typeface="Times New Roman" panose="02020603050405020304" pitchFamily="18" charset="0"/>
                <a:cs typeface="Times New Roman" panose="02020603050405020304" pitchFamily="18" charset="0"/>
              </a:rPr>
              <a:t>Multilevel Queue scheduling </a:t>
            </a:r>
          </a:p>
          <a:p>
            <a:r>
              <a:rPr lang="en-IN" dirty="0" smtClean="0">
                <a:latin typeface="Times New Roman" panose="02020603050405020304" pitchFamily="18" charset="0"/>
                <a:cs typeface="Times New Roman" panose="02020603050405020304" pitchFamily="18" charset="0"/>
              </a:rPr>
              <a:t>Multilevel Feedback Queue scheduling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747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80599"/>
          </a:xfrm>
        </p:spPr>
        <p:txBody>
          <a:bodyPr>
            <a:normAutofit fontScale="90000"/>
          </a:bodyPr>
          <a:lstStyle/>
          <a:p>
            <a:r>
              <a:rPr lang="en-IN" dirty="0" smtClean="0"/>
              <a:t>            </a:t>
            </a:r>
            <a:r>
              <a:rPr lang="en-IN" dirty="0" smtClean="0">
                <a:latin typeface="Times New Roman" panose="02020603050405020304" pitchFamily="18" charset="0"/>
                <a:cs typeface="Times New Roman" panose="02020603050405020304" pitchFamily="18" charset="0"/>
              </a:rPr>
              <a:t>First-come, First serve scheduling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58788"/>
            <a:ext cx="10515600" cy="5218175"/>
          </a:xfrm>
        </p:spPr>
        <p:txBody>
          <a:bodyPr/>
          <a:lstStyle/>
          <a:p>
            <a:r>
              <a:rPr lang="en-US" dirty="0" smtClean="0">
                <a:latin typeface="Times New Roman" panose="02020603050405020304" pitchFamily="18" charset="0"/>
                <a:cs typeface="Times New Roman" panose="02020603050405020304" pitchFamily="18" charset="0"/>
              </a:rPr>
              <a:t>The FCFS scheduling algorithm is </a:t>
            </a:r>
            <a:r>
              <a:rPr lang="en-US" dirty="0" err="1" smtClean="0">
                <a:latin typeface="Times New Roman" panose="02020603050405020304" pitchFamily="18" charset="0"/>
                <a:cs typeface="Times New Roman" panose="02020603050405020304" pitchFamily="18" charset="0"/>
              </a:rPr>
              <a:t>nonpreemptive</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Process that requests the CPU first is allocated the CPU first. </a:t>
            </a:r>
          </a:p>
          <a:p>
            <a:r>
              <a:rPr lang="en-US" dirty="0" smtClean="0">
                <a:latin typeface="Times New Roman" panose="02020603050405020304" pitchFamily="18" charset="0"/>
                <a:cs typeface="Times New Roman" panose="02020603050405020304" pitchFamily="18" charset="0"/>
              </a:rPr>
              <a:t>The implementation of the FCFS policy is easily managed with a FIFO queue. </a:t>
            </a:r>
          </a:p>
          <a:p>
            <a:r>
              <a:rPr lang="en-US" dirty="0" smtClean="0">
                <a:latin typeface="Times New Roman" panose="02020603050405020304" pitchFamily="18" charset="0"/>
                <a:cs typeface="Times New Roman" panose="02020603050405020304" pitchFamily="18" charset="0"/>
              </a:rPr>
              <a:t>When a process enters the ready queue, its PCB is linked onto the tail of the queue. </a:t>
            </a:r>
          </a:p>
          <a:p>
            <a:r>
              <a:rPr lang="en-US" dirty="0" smtClean="0">
                <a:latin typeface="Times New Roman" panose="02020603050405020304" pitchFamily="18" charset="0"/>
                <a:cs typeface="Times New Roman" panose="02020603050405020304" pitchFamily="18" charset="0"/>
              </a:rPr>
              <a:t>When the CPU is free, it is allocated to the process at the head of the queue. </a:t>
            </a:r>
          </a:p>
          <a:p>
            <a:r>
              <a:rPr lang="en-US" dirty="0" smtClean="0">
                <a:latin typeface="Times New Roman" panose="02020603050405020304" pitchFamily="18" charset="0"/>
                <a:cs typeface="Times New Roman" panose="02020603050405020304" pitchFamily="18" charset="0"/>
              </a:rPr>
              <a:t>The running process is then removed from the queue.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079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09578"/>
          </a:xfrm>
        </p:spPr>
        <p:txBody>
          <a:bodyPr>
            <a:normAutofit fontScale="90000"/>
          </a:bodyPr>
          <a:lstStyle/>
          <a:p>
            <a:r>
              <a:rPr lang="en-IN" dirty="0" smtClean="0"/>
              <a:t>Example 1:</a:t>
            </a:r>
            <a:endParaRPr lang="en-IN" dirty="0"/>
          </a:p>
        </p:txBody>
      </p:sp>
      <p:pic>
        <p:nvPicPr>
          <p:cNvPr id="4" name="Content Placeholder 3"/>
          <p:cNvPicPr>
            <a:picLocks noGrp="1" noChangeAspect="1"/>
          </p:cNvPicPr>
          <p:nvPr>
            <p:ph idx="1"/>
          </p:nvPr>
        </p:nvPicPr>
        <p:blipFill>
          <a:blip r:embed="rId2"/>
          <a:stretch>
            <a:fillRect/>
          </a:stretch>
        </p:blipFill>
        <p:spPr>
          <a:xfrm>
            <a:off x="838200" y="994300"/>
            <a:ext cx="8029575" cy="2604557"/>
          </a:xfrm>
          <a:prstGeom prst="rect">
            <a:avLst/>
          </a:prstGeom>
        </p:spPr>
      </p:pic>
      <p:pic>
        <p:nvPicPr>
          <p:cNvPr id="5" name="Picture 4"/>
          <p:cNvPicPr>
            <a:picLocks noChangeAspect="1"/>
          </p:cNvPicPr>
          <p:nvPr/>
        </p:nvPicPr>
        <p:blipFill>
          <a:blip r:embed="rId3"/>
          <a:stretch>
            <a:fillRect/>
          </a:stretch>
        </p:blipFill>
        <p:spPr>
          <a:xfrm>
            <a:off x="916943" y="3598857"/>
            <a:ext cx="8067675" cy="5200650"/>
          </a:xfrm>
          <a:prstGeom prst="rect">
            <a:avLst/>
          </a:prstGeom>
        </p:spPr>
      </p:pic>
    </p:spTree>
    <p:extLst>
      <p:ext uri="{BB962C8B-B14F-4D97-AF65-F5344CB8AC3E}">
        <p14:creationId xmlns:p14="http://schemas.microsoft.com/office/powerpoint/2010/main" val="2840689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695"/>
            <a:ext cx="10515600" cy="353966"/>
          </a:xfrm>
        </p:spPr>
        <p:txBody>
          <a:bodyPr>
            <a:normAutofit fontScale="90000"/>
          </a:bodyPr>
          <a:lstStyle/>
          <a:p>
            <a:r>
              <a:rPr lang="en-IN" dirty="0" smtClean="0"/>
              <a:t>Example 2:</a:t>
            </a:r>
            <a:endParaRPr lang="en-IN" dirty="0"/>
          </a:p>
        </p:txBody>
      </p:sp>
      <p:pic>
        <p:nvPicPr>
          <p:cNvPr id="4" name="Content Placeholder 3"/>
          <p:cNvPicPr>
            <a:picLocks noGrp="1" noChangeAspect="1"/>
          </p:cNvPicPr>
          <p:nvPr>
            <p:ph idx="1"/>
          </p:nvPr>
        </p:nvPicPr>
        <p:blipFill>
          <a:blip r:embed="rId2"/>
          <a:stretch>
            <a:fillRect/>
          </a:stretch>
        </p:blipFill>
        <p:spPr>
          <a:xfrm>
            <a:off x="925727" y="715045"/>
            <a:ext cx="7614591" cy="1914525"/>
          </a:xfrm>
          <a:prstGeom prst="rect">
            <a:avLst/>
          </a:prstGeom>
        </p:spPr>
      </p:pic>
      <p:pic>
        <p:nvPicPr>
          <p:cNvPr id="5" name="Picture 4"/>
          <p:cNvPicPr>
            <a:picLocks noChangeAspect="1"/>
          </p:cNvPicPr>
          <p:nvPr/>
        </p:nvPicPr>
        <p:blipFill>
          <a:blip r:embed="rId3"/>
          <a:stretch>
            <a:fillRect/>
          </a:stretch>
        </p:blipFill>
        <p:spPr>
          <a:xfrm>
            <a:off x="1926593" y="2811954"/>
            <a:ext cx="7877175" cy="4743450"/>
          </a:xfrm>
          <a:prstGeom prst="rect">
            <a:avLst/>
          </a:prstGeom>
        </p:spPr>
      </p:pic>
    </p:spTree>
    <p:extLst>
      <p:ext uri="{BB962C8B-B14F-4D97-AF65-F5344CB8AC3E}">
        <p14:creationId xmlns:p14="http://schemas.microsoft.com/office/powerpoint/2010/main" val="2536856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6110"/>
          </a:xfrm>
        </p:spPr>
        <p:txBody>
          <a:bodyPr>
            <a:normAutofit fontScale="90000"/>
          </a:bodyPr>
          <a:lstStyle/>
          <a:p>
            <a:pPr algn="ctr"/>
            <a:r>
              <a:rPr lang="en-IN" dirty="0" smtClean="0"/>
              <a:t>FCFS….contd..,</a:t>
            </a:r>
            <a:endParaRPr lang="en-IN" dirty="0"/>
          </a:p>
        </p:txBody>
      </p:sp>
      <p:sp>
        <p:nvSpPr>
          <p:cNvPr id="3" name="Content Placeholder 2"/>
          <p:cNvSpPr>
            <a:spLocks noGrp="1"/>
          </p:cNvSpPr>
          <p:nvPr>
            <p:ph idx="1"/>
          </p:nvPr>
        </p:nvSpPr>
        <p:spPr>
          <a:xfrm>
            <a:off x="838200" y="781236"/>
            <a:ext cx="10515600" cy="5395727"/>
          </a:xfrm>
        </p:spPr>
        <p:txBody>
          <a:bodyPr/>
          <a:lstStyle/>
          <a:p>
            <a:pPr algn="just"/>
            <a:r>
              <a:rPr lang="en-US" dirty="0" smtClean="0">
                <a:latin typeface="Times New Roman" panose="02020603050405020304" pitchFamily="18" charset="0"/>
                <a:cs typeface="Times New Roman" panose="02020603050405020304" pitchFamily="18" charset="0"/>
              </a:rPr>
              <a:t>Once the CPU has been allocated to a process, that process keeps the CPU until it releases the CPU, either by terminating or by requesting I/O. </a:t>
            </a:r>
          </a:p>
          <a:p>
            <a:pPr algn="just"/>
            <a:r>
              <a:rPr lang="en-US" dirty="0" smtClean="0">
                <a:latin typeface="Times New Roman" panose="02020603050405020304" pitchFamily="18" charset="0"/>
                <a:cs typeface="Times New Roman" panose="02020603050405020304" pitchFamily="18" charset="0"/>
              </a:rPr>
              <a:t>The FCFS algorithm is thus particularly troublesome for </a:t>
            </a:r>
            <a:r>
              <a:rPr lang="en-US" b="1" dirty="0" smtClean="0">
                <a:solidFill>
                  <a:srgbClr val="00B050"/>
                </a:solidFill>
                <a:latin typeface="Times New Roman" panose="02020603050405020304" pitchFamily="18" charset="0"/>
                <a:cs typeface="Times New Roman" panose="02020603050405020304" pitchFamily="18" charset="0"/>
              </a:rPr>
              <a:t>time-sharing systems, where it is important that each user get a share of the CPU at regular intervals. </a:t>
            </a:r>
            <a:r>
              <a:rPr lang="en-US" dirty="0" smtClean="0">
                <a:latin typeface="Times New Roman" panose="02020603050405020304" pitchFamily="18" charset="0"/>
                <a:cs typeface="Times New Roman" panose="02020603050405020304" pitchFamily="18" charset="0"/>
              </a:rPr>
              <a:t>It would be disastrous to allow one process to keep the CPU for an extended period.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061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1809</Words>
  <Application>Microsoft Office PowerPoint</Application>
  <PresentationFormat>Widescreen</PresentationFormat>
  <Paragraphs>183</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Source Sans Pro</vt:lpstr>
      <vt:lpstr>Times New Roman</vt:lpstr>
      <vt:lpstr>Office Theme</vt:lpstr>
      <vt:lpstr>SCS1301 - OPERATING SYSTEM</vt:lpstr>
      <vt:lpstr>Scheduling Criteria</vt:lpstr>
      <vt:lpstr>Scheduling Criteria</vt:lpstr>
      <vt:lpstr>Scheduling Criteria</vt:lpstr>
      <vt:lpstr>Scheduling Algorithms</vt:lpstr>
      <vt:lpstr>            First-come, First serve scheduling</vt:lpstr>
      <vt:lpstr>Example 1:</vt:lpstr>
      <vt:lpstr>Example 2:</vt:lpstr>
      <vt:lpstr>FCFS….contd..,</vt:lpstr>
      <vt:lpstr>Shortest-Job-First scheduling</vt:lpstr>
      <vt:lpstr>PowerPoint Presentation</vt:lpstr>
      <vt:lpstr>PowerPoint Presentation</vt:lpstr>
      <vt:lpstr>PowerPoint Presentation</vt:lpstr>
      <vt:lpstr>Shortest- Remaining-Time- First</vt:lpstr>
      <vt:lpstr>PowerPoint Presentation</vt:lpstr>
      <vt:lpstr>Priority scheduling</vt:lpstr>
      <vt:lpstr>EXAMPLE</vt:lpstr>
      <vt:lpstr>Contd..,</vt:lpstr>
      <vt:lpstr>Contd..,</vt:lpstr>
      <vt:lpstr>Priority scheduling</vt:lpstr>
      <vt:lpstr>Solution- Aging</vt:lpstr>
      <vt:lpstr>PowerPoint Presentation</vt:lpstr>
      <vt:lpstr>PowerPoint Presentation</vt:lpstr>
      <vt:lpstr>PowerPoint Presentation</vt:lpstr>
      <vt:lpstr>Round-Robin Scheduling</vt:lpstr>
      <vt:lpstr>PowerPoint Presentation</vt:lpstr>
      <vt:lpstr>PowerPoint Presentation</vt:lpstr>
      <vt:lpstr>PowerPoint Presentation</vt:lpstr>
      <vt:lpstr>PowerPoint Presentation</vt:lpstr>
      <vt:lpstr>PowerPoint Presentation</vt:lpstr>
      <vt:lpstr>Multilevel Queue Scheduling</vt:lpstr>
      <vt:lpstr>PowerPoint Presentation</vt:lpstr>
      <vt:lpstr>PowerPoint Presentation</vt:lpstr>
      <vt:lpstr>PowerPoint Presentation</vt:lpstr>
      <vt:lpstr>PowerPoint Presentation</vt:lpstr>
      <vt:lpstr>Multilevel Feedback Queue Scheduling</vt:lpstr>
      <vt:lpstr>PowerPoint Presentation</vt:lpstr>
      <vt:lpstr>Parameters</vt:lpstr>
      <vt:lpstr>Algorithm Evaluation</vt:lpstr>
      <vt:lpstr>PowerPoint Presentation</vt:lpstr>
      <vt:lpstr>Algorithm Evaluation(contd..,)</vt:lpstr>
      <vt:lpstr>Contd..,</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SCS1301 - OPERATING SYSTEM</dc:title>
  <dc:creator>S.Prayla Shyry</dc:creator>
  <cp:lastModifiedBy>S.Prayla Shyry</cp:lastModifiedBy>
  <cp:revision>71</cp:revision>
  <dcterms:created xsi:type="dcterms:W3CDTF">2020-09-08T03:03:59Z</dcterms:created>
  <dcterms:modified xsi:type="dcterms:W3CDTF">2020-09-10T06:27:16Z</dcterms:modified>
</cp:coreProperties>
</file>