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8" r:id="rId2"/>
    <p:sldId id="257" r:id="rId3"/>
    <p:sldId id="259" r:id="rId4"/>
    <p:sldId id="260" r:id="rId5"/>
    <p:sldId id="261" r:id="rId6"/>
    <p:sldId id="262" r:id="rId7"/>
    <p:sldId id="269" r:id="rId8"/>
    <p:sldId id="263" r:id="rId9"/>
    <p:sldId id="264" r:id="rId10"/>
    <p:sldId id="265" r:id="rId11"/>
    <p:sldId id="266" r:id="rId12"/>
    <p:sldId id="267" r:id="rId13"/>
    <p:sldId id="268" r:id="rId14"/>
    <p:sldId id="270" r:id="rId15"/>
    <p:sldId id="271" r:id="rId16"/>
    <p:sldId id="280"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9" r:id="rId33"/>
    <p:sldId id="290" r:id="rId34"/>
    <p:sldId id="291" r:id="rId35"/>
    <p:sldId id="307" r:id="rId36"/>
    <p:sldId id="316" r:id="rId37"/>
    <p:sldId id="288" r:id="rId38"/>
    <p:sldId id="292" r:id="rId39"/>
    <p:sldId id="317" r:id="rId40"/>
    <p:sldId id="293" r:id="rId41"/>
    <p:sldId id="294" r:id="rId42"/>
    <p:sldId id="295" r:id="rId43"/>
    <p:sldId id="315" r:id="rId44"/>
    <p:sldId id="296" r:id="rId45"/>
    <p:sldId id="297" r:id="rId46"/>
    <p:sldId id="298" r:id="rId47"/>
    <p:sldId id="318" r:id="rId48"/>
    <p:sldId id="299" r:id="rId49"/>
    <p:sldId id="300" r:id="rId50"/>
    <p:sldId id="301" r:id="rId51"/>
    <p:sldId id="302" r:id="rId52"/>
    <p:sldId id="303" r:id="rId53"/>
    <p:sldId id="304" r:id="rId54"/>
    <p:sldId id="308" r:id="rId55"/>
    <p:sldId id="305" r:id="rId56"/>
    <p:sldId id="310" r:id="rId57"/>
    <p:sldId id="306" r:id="rId58"/>
    <p:sldId id="309" r:id="rId59"/>
    <p:sldId id="311" r:id="rId60"/>
    <p:sldId id="312" r:id="rId61"/>
    <p:sldId id="313" r:id="rId62"/>
    <p:sldId id="314" r:id="rId63"/>
    <p:sldId id="319"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6" d="100"/>
          <a:sy n="66" d="100"/>
        </p:scale>
        <p:origin x="-120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354AD5-AADE-40C1-9483-D7A99708E4E0}" type="datetimeFigureOut">
              <a:rPr lang="en-US" smtClean="0"/>
              <a:t>9/10/2020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7ECF58-A097-4238-8992-7BB26DEF51DF}" type="slidenum">
              <a:rPr lang="en-US" smtClean="0"/>
              <a:t>‹#›</a:t>
            </a:fld>
            <a:endParaRPr lang="en-US"/>
          </a:p>
        </p:txBody>
      </p:sp>
    </p:spTree>
    <p:extLst>
      <p:ext uri="{BB962C8B-B14F-4D97-AF65-F5344CB8AC3E}">
        <p14:creationId xmlns:p14="http://schemas.microsoft.com/office/powerpoint/2010/main" val="316248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BAB4B5-5DBC-4DC7-A539-13729122AD4C}" type="datetime1">
              <a:rPr lang="en-US" smtClean="0"/>
              <a:t>9/10/2020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56939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06887-86C2-4ADE-B3D8-6BEAD613DCBF}" type="datetime1">
              <a:rPr lang="en-US" smtClean="0"/>
              <a:t>9/10/2020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173449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B50923-DDDD-457D-A0C3-3BB92B259233}" type="datetime1">
              <a:rPr lang="en-US" smtClean="0"/>
              <a:t>9/10/2020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14672513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6E786-6B4D-4644-8C0B-972DBFD81243}" type="datetime1">
              <a:rPr lang="en-US" smtClean="0"/>
              <a:t>9/10/2020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1481498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01618-882C-478A-A0DA-22200BFCDFA0}" type="datetime1">
              <a:rPr lang="en-US" smtClean="0"/>
              <a:t>9/10/2020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1160370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2E4191-BFF3-4925-A228-2B09D3D6AB65}" type="datetime1">
              <a:rPr lang="en-US" smtClean="0"/>
              <a:t>9/10/2020</a:t>
            </a:fld>
            <a:endParaRPr lang="en-US"/>
          </a:p>
        </p:txBody>
      </p:sp>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217070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14BBCF-B20B-4DDE-9750-54ACEFEA2439}" type="datetime1">
              <a:rPr lang="en-US" smtClean="0"/>
              <a:t>9/10/2020</a:t>
            </a:fld>
            <a:endParaRPr lang="en-US"/>
          </a:p>
        </p:txBody>
      </p:sp>
      <p:sp>
        <p:nvSpPr>
          <p:cNvPr id="8" name="Footer Placeholder 7"/>
          <p:cNvSpPr>
            <a:spLocks noGrp="1"/>
          </p:cNvSpPr>
          <p:nvPr>
            <p:ph type="ftr" sz="quarter" idx="11"/>
          </p:nvPr>
        </p:nvSpPr>
        <p:spPr/>
        <p:txBody>
          <a:bodyPr/>
          <a:lstStyle/>
          <a:p>
            <a:r>
              <a:rPr lang="en-US" smtClean="0"/>
              <a:t>Ms. B KEERTHI SAMHITHA, Asst Prof - CSE</a:t>
            </a:r>
            <a:endParaRPr lang="en-US"/>
          </a:p>
        </p:txBody>
      </p:sp>
      <p:sp>
        <p:nvSpPr>
          <p:cNvPr id="9" name="Slide Number Placeholder 8"/>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26926294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C67904-F227-4E8F-8FD5-465BEFEB82E1}" type="datetime1">
              <a:rPr lang="en-US" smtClean="0"/>
              <a:t>9/10/2020</a:t>
            </a:fld>
            <a:endParaRPr lang="en-US"/>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42048409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49ACB-5CA1-4CD1-8BE8-517709745A28}" type="datetime1">
              <a:rPr lang="en-US" smtClean="0"/>
              <a:t>9/10/2020</a:t>
            </a:fld>
            <a:endParaRPr lang="en-US"/>
          </a:p>
        </p:txBody>
      </p:sp>
      <p:sp>
        <p:nvSpPr>
          <p:cNvPr id="3" name="Footer Placeholder 2"/>
          <p:cNvSpPr>
            <a:spLocks noGrp="1"/>
          </p:cNvSpPr>
          <p:nvPr>
            <p:ph type="ftr" sz="quarter" idx="11"/>
          </p:nvPr>
        </p:nvSpPr>
        <p:spPr/>
        <p:txBody>
          <a:bodyPr/>
          <a:lstStyle/>
          <a:p>
            <a:r>
              <a:rPr lang="en-US" smtClean="0"/>
              <a:t>Ms. B KEERTHI SAMHITHA, Asst Prof - CSE</a:t>
            </a:r>
            <a:endParaRPr lang="en-US"/>
          </a:p>
        </p:txBody>
      </p:sp>
      <p:sp>
        <p:nvSpPr>
          <p:cNvPr id="4" name="Slide Number Placeholder 3"/>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9756470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9C1D9-F40A-4363-BBEC-C3E9E3421C54}" type="datetime1">
              <a:rPr lang="en-US" smtClean="0"/>
              <a:t>9/10/2020</a:t>
            </a:fld>
            <a:endParaRPr lang="en-US"/>
          </a:p>
        </p:txBody>
      </p:sp>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276129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65FE5-051D-45BA-8DF1-241860475009}" type="datetime1">
              <a:rPr lang="en-US" smtClean="0"/>
              <a:t>9/10/2020</a:t>
            </a:fld>
            <a:endParaRPr lang="en-US"/>
          </a:p>
        </p:txBody>
      </p:sp>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87237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0F6CA-3794-4887-A750-64443EFBCFE0}" type="datetime1">
              <a:rPr lang="en-US" smtClean="0"/>
              <a:t>9/10/2020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Ms. B KEERTHI SAMHITHA, </a:t>
            </a:r>
            <a:r>
              <a:rPr lang="en-US" dirty="0" err="1" smtClean="0"/>
              <a:t>Asst</a:t>
            </a:r>
            <a:r>
              <a:rPr lang="en-US" dirty="0" smtClean="0"/>
              <a:t> Prof - CSE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7B48E-5347-4272-B1F0-0C266D2F26E4}" type="slidenum">
              <a:rPr lang="en-US" smtClean="0"/>
              <a:t>‹#›</a:t>
            </a:fld>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03232" y="188640"/>
            <a:ext cx="1340768" cy="1340768"/>
          </a:xfrm>
          <a:prstGeom prst="rect">
            <a:avLst/>
          </a:prstGeom>
        </p:spPr>
      </p:pic>
    </p:spTree>
    <p:extLst>
      <p:ext uri="{BB962C8B-B14F-4D97-AF65-F5344CB8AC3E}">
        <p14:creationId xmlns:p14="http://schemas.microsoft.com/office/powerpoint/2010/main" val="2936833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youtube.com/watch?v=LRiN3DJdsk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3398" y="1257589"/>
            <a:ext cx="7772400" cy="1470025"/>
          </a:xfrm>
        </p:spPr>
        <p:txBody>
          <a:bodyPr/>
          <a:lstStyle/>
          <a:p>
            <a:r>
              <a:rPr lang="en-US" b="1" dirty="0" smtClean="0"/>
              <a:t>SCS1301 - OPERATING SYSTEM</a:t>
            </a:r>
            <a:endParaRPr lang="en-US" dirty="0"/>
          </a:p>
        </p:txBody>
      </p:sp>
      <p:sp>
        <p:nvSpPr>
          <p:cNvPr id="3" name="Subtitle 2"/>
          <p:cNvSpPr>
            <a:spLocks noGrp="1"/>
          </p:cNvSpPr>
          <p:nvPr>
            <p:ph type="subTitle" idx="1"/>
          </p:nvPr>
        </p:nvSpPr>
        <p:spPr>
          <a:xfrm>
            <a:off x="1359198" y="2492896"/>
            <a:ext cx="6400800" cy="3600400"/>
          </a:xfrm>
        </p:spPr>
        <p:txBody>
          <a:bodyPr>
            <a:normAutofit fontScale="25000" lnSpcReduction="20000"/>
          </a:bodyPr>
          <a:lstStyle/>
          <a:p>
            <a:r>
              <a:rPr lang="en-US" sz="17600" b="1" dirty="0" smtClean="0">
                <a:solidFill>
                  <a:srgbClr val="FF0000"/>
                </a:solidFill>
              </a:rPr>
              <a:t>UNIT – 2</a:t>
            </a:r>
          </a:p>
          <a:p>
            <a:r>
              <a:rPr lang="en-US" sz="17600" b="1" dirty="0" smtClean="0">
                <a:solidFill>
                  <a:srgbClr val="FF0000"/>
                </a:solidFill>
              </a:rPr>
              <a:t>PROCESS MANAGEMENT</a:t>
            </a:r>
          </a:p>
          <a:p>
            <a:endParaRPr lang="en-IN" b="1" dirty="0" smtClean="0"/>
          </a:p>
          <a:p>
            <a:endParaRPr lang="en-IN" b="1" dirty="0"/>
          </a:p>
          <a:p>
            <a:endParaRPr lang="en-IN" sz="11200" b="1" dirty="0" smtClean="0">
              <a:solidFill>
                <a:schemeClr val="tx1"/>
              </a:solidFill>
            </a:endParaRPr>
          </a:p>
          <a:p>
            <a:r>
              <a:rPr lang="en-IN" sz="11200" b="1" dirty="0" err="1" smtClean="0">
                <a:solidFill>
                  <a:schemeClr val="tx1"/>
                </a:solidFill>
              </a:rPr>
              <a:t>Ms.</a:t>
            </a:r>
            <a:r>
              <a:rPr lang="en-IN" sz="11200" b="1" dirty="0" smtClean="0">
                <a:solidFill>
                  <a:schemeClr val="tx1"/>
                </a:solidFill>
              </a:rPr>
              <a:t> B KEERTHI SAMHITHA</a:t>
            </a:r>
          </a:p>
          <a:p>
            <a:r>
              <a:rPr lang="en-IN" sz="11200" b="1" dirty="0" smtClean="0">
                <a:solidFill>
                  <a:schemeClr val="tx1"/>
                </a:solidFill>
              </a:rPr>
              <a:t>ASSISTANT PROFESSOR</a:t>
            </a:r>
          </a:p>
          <a:p>
            <a:r>
              <a:rPr lang="en-IN" sz="11200" b="1" dirty="0" smtClean="0">
                <a:solidFill>
                  <a:schemeClr val="tx1"/>
                </a:solidFill>
              </a:rPr>
              <a:t>DEPARTMENT OF CSE</a:t>
            </a:r>
          </a:p>
          <a:p>
            <a:r>
              <a:rPr lang="en-IN" sz="11200" b="1" dirty="0" smtClean="0">
                <a:solidFill>
                  <a:schemeClr val="tx1"/>
                </a:solidFill>
              </a:rPr>
              <a:t>SCHOOL OF COMPUTING</a:t>
            </a:r>
          </a:p>
          <a:p>
            <a:endParaRPr lang="en-US" b="1" dirty="0" smtClean="0">
              <a:solidFill>
                <a:srgbClr val="FF0000"/>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0789"/>
            <a:ext cx="7560840" cy="129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1</a:t>
            </a:fld>
            <a:endParaRPr lang="en-US"/>
          </a:p>
        </p:txBody>
      </p:sp>
    </p:spTree>
    <p:extLst>
      <p:ext uri="{BB962C8B-B14F-4D97-AF65-F5344CB8AC3E}">
        <p14:creationId xmlns:p14="http://schemas.microsoft.com/office/powerpoint/2010/main" val="13057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CONCEPTS</a:t>
            </a:r>
          </a:p>
        </p:txBody>
      </p:sp>
      <p:sp>
        <p:nvSpPr>
          <p:cNvPr id="3" name="Content Placeholder 2"/>
          <p:cNvSpPr>
            <a:spLocks noGrp="1"/>
          </p:cNvSpPr>
          <p:nvPr>
            <p:ph idx="1"/>
          </p:nvPr>
        </p:nvSpPr>
        <p:spPr>
          <a:xfrm>
            <a:off x="457200" y="1268760"/>
            <a:ext cx="8229600" cy="4968552"/>
          </a:xfrm>
        </p:spPr>
        <p:txBody>
          <a:bodyPr>
            <a:normAutofit/>
          </a:bodyPr>
          <a:lstStyle/>
          <a:p>
            <a:pPr lvl="0" algn="just"/>
            <a:r>
              <a:rPr lang="en-US" dirty="0"/>
              <a:t>A question that arises in discussing operating systems involves what to call all the CPU activities.</a:t>
            </a:r>
          </a:p>
          <a:p>
            <a:pPr lvl="0" algn="just"/>
            <a:r>
              <a:rPr lang="en-US" dirty="0"/>
              <a:t>A batch system executes jobs, whereas a time-shared system has user programs, or tasks.</a:t>
            </a:r>
          </a:p>
          <a:p>
            <a:pPr lvl="0" algn="just"/>
            <a:r>
              <a:rPr lang="en-US" dirty="0"/>
              <a:t>Even on a single-user system such as Microsoft Windows, a user may be able to run several programs at one time: a word processor, a web browser, and an e-mail package.</a:t>
            </a:r>
          </a:p>
          <a:p>
            <a:pPr algn="just"/>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10</a:t>
            </a:fld>
            <a:endParaRPr lang="en-US"/>
          </a:p>
        </p:txBody>
      </p:sp>
    </p:spTree>
    <p:extLst>
      <p:ext uri="{BB962C8B-B14F-4D97-AF65-F5344CB8AC3E}">
        <p14:creationId xmlns:p14="http://schemas.microsoft.com/office/powerpoint/2010/main" val="3468791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729"/>
            <a:ext cx="8229600" cy="1143000"/>
          </a:xfrm>
        </p:spPr>
        <p:txBody>
          <a:bodyPr/>
          <a:lstStyle/>
          <a:p>
            <a:r>
              <a:rPr lang="en-US" b="1" dirty="0" smtClean="0">
                <a:solidFill>
                  <a:srgbClr val="FF0000"/>
                </a:solidFill>
              </a:rPr>
              <a:t>PROCESS CONCEPTS</a:t>
            </a:r>
            <a:endParaRPr lang="en-US" dirty="0"/>
          </a:p>
        </p:txBody>
      </p:sp>
      <p:sp>
        <p:nvSpPr>
          <p:cNvPr id="3" name="Content Placeholder 2"/>
          <p:cNvSpPr>
            <a:spLocks noGrp="1"/>
          </p:cNvSpPr>
          <p:nvPr>
            <p:ph idx="1"/>
          </p:nvPr>
        </p:nvSpPr>
        <p:spPr>
          <a:xfrm>
            <a:off x="457200" y="908720"/>
            <a:ext cx="8147248" cy="5544616"/>
          </a:xfrm>
        </p:spPr>
        <p:txBody>
          <a:bodyPr>
            <a:normAutofit fontScale="92500" lnSpcReduction="10000"/>
          </a:bodyPr>
          <a:lstStyle/>
          <a:p>
            <a:pPr lvl="0" algn="just"/>
            <a:r>
              <a:rPr lang="en-US" sz="2400" b="1" dirty="0" smtClean="0">
                <a:solidFill>
                  <a:srgbClr val="FF0000"/>
                </a:solidFill>
                <a:latin typeface="+mj-lt"/>
              </a:rPr>
              <a:t>Process</a:t>
            </a:r>
            <a:r>
              <a:rPr lang="en-US" sz="2400" dirty="0" smtClean="0">
                <a:latin typeface="+mj-lt"/>
              </a:rPr>
              <a:t> </a:t>
            </a:r>
            <a:r>
              <a:rPr lang="en-US" sz="2400" dirty="0">
                <a:latin typeface="+mj-lt"/>
              </a:rPr>
              <a:t>– a program in execution; process execution must progress in sequential fashion.</a:t>
            </a:r>
          </a:p>
          <a:p>
            <a:pPr lvl="0" algn="just"/>
            <a:r>
              <a:rPr lang="en-US" sz="2400" dirty="0">
                <a:latin typeface="+mj-lt"/>
              </a:rPr>
              <a:t>A process is a program in execution. A process is more than the program code, which is sometimes known as the text section.</a:t>
            </a:r>
          </a:p>
          <a:p>
            <a:pPr lvl="0" algn="just"/>
            <a:r>
              <a:rPr lang="en-US" sz="2400" dirty="0">
                <a:latin typeface="+mj-lt"/>
              </a:rPr>
              <a:t>A process includes:</a:t>
            </a:r>
          </a:p>
          <a:p>
            <a:pPr lvl="1" algn="just"/>
            <a:r>
              <a:rPr lang="en-US" sz="2400" dirty="0">
                <a:solidFill>
                  <a:srgbClr val="FF0000"/>
                </a:solidFill>
                <a:latin typeface="+mj-lt"/>
              </a:rPr>
              <a:t>Counter</a:t>
            </a:r>
          </a:p>
          <a:p>
            <a:pPr lvl="1" algn="just"/>
            <a:r>
              <a:rPr lang="en-US" sz="2400" dirty="0">
                <a:solidFill>
                  <a:srgbClr val="FF0000"/>
                </a:solidFill>
                <a:latin typeface="+mj-lt"/>
              </a:rPr>
              <a:t>Program stack</a:t>
            </a:r>
          </a:p>
          <a:p>
            <a:pPr lvl="1" algn="just"/>
            <a:r>
              <a:rPr lang="en-US" sz="2400" dirty="0">
                <a:solidFill>
                  <a:srgbClr val="FF0000"/>
                </a:solidFill>
                <a:latin typeface="+mj-lt"/>
              </a:rPr>
              <a:t>Data section</a:t>
            </a:r>
          </a:p>
          <a:p>
            <a:pPr lvl="2" algn="just"/>
            <a:r>
              <a:rPr lang="en-US" dirty="0">
                <a:latin typeface="+mj-lt"/>
              </a:rPr>
              <a:t>The current activity, as represented by the value of the program counter and the contents of the processor's registers.</a:t>
            </a:r>
          </a:p>
          <a:p>
            <a:pPr lvl="2" algn="just"/>
            <a:r>
              <a:rPr lang="en-US" dirty="0">
                <a:latin typeface="+mj-lt"/>
              </a:rPr>
              <a:t>The process stack contains temporary data (such as function parameters, return addresses, and local variables)</a:t>
            </a:r>
          </a:p>
          <a:p>
            <a:pPr lvl="2" algn="just"/>
            <a:r>
              <a:rPr lang="en-US" dirty="0">
                <a:latin typeface="+mj-lt"/>
              </a:rPr>
              <a:t>A data section, which contains global variables.</a:t>
            </a:r>
          </a:p>
          <a:p>
            <a:pPr lvl="0" algn="just"/>
            <a:r>
              <a:rPr lang="en-US" sz="2400" dirty="0">
                <a:latin typeface="+mj-lt"/>
              </a:rPr>
              <a:t>Process may also include a heap, which is memory that is dynamically allocated during process run time.</a:t>
            </a:r>
          </a:p>
          <a:p>
            <a:endParaRPr lang="en-US" sz="1800" dirty="0"/>
          </a:p>
        </p:txBody>
      </p:sp>
      <p:sp>
        <p:nvSpPr>
          <p:cNvPr id="4" name="Footer Placeholder 3"/>
          <p:cNvSpPr>
            <a:spLocks noGrp="1"/>
          </p:cNvSpPr>
          <p:nvPr>
            <p:ph type="ftr" sz="quarter" idx="11"/>
          </p:nvPr>
        </p:nvSpPr>
        <p:spPr/>
        <p:txBody>
          <a:bodyPr/>
          <a:lstStyle/>
          <a:p>
            <a:r>
              <a:rPr lang="en-US" dirty="0" smtClean="0"/>
              <a:t>Ms. B KEERTHI SAMHITHA, </a:t>
            </a:r>
            <a:r>
              <a:rPr lang="en-US" dirty="0" err="1" smtClean="0"/>
              <a:t>Asst</a:t>
            </a:r>
            <a:r>
              <a:rPr lang="en-US" dirty="0" smtClean="0"/>
              <a:t> Prof - CSE</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11</a:t>
            </a:fld>
            <a:endParaRPr lang="en-US"/>
          </a:p>
        </p:txBody>
      </p:sp>
    </p:spTree>
    <p:extLst>
      <p:ext uri="{BB962C8B-B14F-4D97-AF65-F5344CB8AC3E}">
        <p14:creationId xmlns:p14="http://schemas.microsoft.com/office/powerpoint/2010/main" val="809873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7632848" cy="936104"/>
          </a:xfrm>
        </p:spPr>
        <p:txBody>
          <a:bodyPr>
            <a:noAutofit/>
          </a:bodyPr>
          <a:lstStyle/>
          <a:p>
            <a:pPr algn="l"/>
            <a:r>
              <a:rPr lang="en-US" sz="4000" b="1" dirty="0">
                <a:solidFill>
                  <a:srgbClr val="FF0000"/>
                </a:solidFill>
              </a:rPr>
              <a:t>PROCESS STATE / PROCESS LIFE CYCLE</a:t>
            </a: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12</a:t>
            </a:fld>
            <a:endParaRPr lang="en-US"/>
          </a:p>
        </p:txBody>
      </p:sp>
      <p:pic>
        <p:nvPicPr>
          <p:cNvPr id="7" name="Picture 9"/>
          <p:cNvPicPr>
            <a:picLocks noChangeAspect="1" noChangeArrowheads="1"/>
          </p:cNvPicPr>
          <p:nvPr/>
        </p:nvPicPr>
        <p:blipFill>
          <a:blip r:embed="rId2"/>
          <a:srcRect/>
          <a:stretch>
            <a:fillRect/>
          </a:stretch>
        </p:blipFill>
        <p:spPr bwMode="auto">
          <a:xfrm>
            <a:off x="611560" y="1484784"/>
            <a:ext cx="8064896" cy="4752528"/>
          </a:xfrm>
          <a:prstGeom prst="rect">
            <a:avLst/>
          </a:prstGeom>
          <a:noFill/>
          <a:ln w="9525">
            <a:noFill/>
            <a:miter lim="800000"/>
            <a:headEnd/>
            <a:tailEnd/>
          </a:ln>
        </p:spPr>
      </p:pic>
    </p:spTree>
    <p:extLst>
      <p:ext uri="{BB962C8B-B14F-4D97-AF65-F5344CB8AC3E}">
        <p14:creationId xmlns:p14="http://schemas.microsoft.com/office/powerpoint/2010/main" val="1865493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PROCESS STATE</a:t>
            </a:r>
            <a:endParaRPr lang="en-US" dirty="0"/>
          </a:p>
        </p:txBody>
      </p:sp>
      <p:sp>
        <p:nvSpPr>
          <p:cNvPr id="3" name="Content Placeholder 2"/>
          <p:cNvSpPr>
            <a:spLocks noGrp="1"/>
          </p:cNvSpPr>
          <p:nvPr>
            <p:ph idx="1"/>
          </p:nvPr>
        </p:nvSpPr>
        <p:spPr>
          <a:xfrm>
            <a:off x="457200" y="1268760"/>
            <a:ext cx="8363272" cy="5112568"/>
          </a:xfrm>
        </p:spPr>
        <p:txBody>
          <a:bodyPr>
            <a:normAutofit fontScale="92500" lnSpcReduction="20000"/>
          </a:bodyPr>
          <a:lstStyle/>
          <a:p>
            <a:pPr lvl="0"/>
            <a:r>
              <a:rPr lang="en-US" dirty="0"/>
              <a:t>When a process executes, it passes through different states.</a:t>
            </a:r>
            <a:endParaRPr lang="en-US" sz="2800" dirty="0"/>
          </a:p>
          <a:p>
            <a:pPr lvl="0"/>
            <a:r>
              <a:rPr lang="en-US" dirty="0"/>
              <a:t>These stages may differ in different operating systems, and the names of these states are also not standardized.</a:t>
            </a:r>
            <a:endParaRPr lang="en-US" sz="2800" dirty="0"/>
          </a:p>
          <a:p>
            <a:pPr lvl="0"/>
            <a:r>
              <a:rPr lang="en-US" dirty="0"/>
              <a:t>In general, a process can have one of the following five states at a time.</a:t>
            </a:r>
            <a:endParaRPr lang="en-US" sz="2800" dirty="0"/>
          </a:p>
          <a:p>
            <a:pPr lvl="1"/>
            <a:r>
              <a:rPr lang="en-US" dirty="0"/>
              <a:t>New/Start</a:t>
            </a:r>
            <a:endParaRPr lang="en-US" sz="2400" dirty="0"/>
          </a:p>
          <a:p>
            <a:pPr lvl="1"/>
            <a:r>
              <a:rPr lang="en-US" dirty="0"/>
              <a:t>Running</a:t>
            </a:r>
            <a:endParaRPr lang="en-US" sz="2400" dirty="0"/>
          </a:p>
          <a:p>
            <a:pPr lvl="1"/>
            <a:r>
              <a:rPr lang="en-US" dirty="0"/>
              <a:t>Waiting</a:t>
            </a:r>
            <a:endParaRPr lang="en-US" sz="2400" dirty="0"/>
          </a:p>
          <a:p>
            <a:pPr lvl="1"/>
            <a:r>
              <a:rPr lang="en-US" dirty="0"/>
              <a:t>Ready</a:t>
            </a:r>
            <a:endParaRPr lang="en-US" sz="2400" dirty="0"/>
          </a:p>
          <a:p>
            <a:pPr lvl="1"/>
            <a:r>
              <a:rPr lang="en-US" dirty="0"/>
              <a:t>Terminated</a:t>
            </a:r>
            <a:endParaRPr lang="en-US" sz="2400" dirty="0"/>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13</a:t>
            </a:fld>
            <a:endParaRPr lang="en-US"/>
          </a:p>
        </p:txBody>
      </p:sp>
    </p:spTree>
    <p:extLst>
      <p:ext uri="{BB962C8B-B14F-4D97-AF65-F5344CB8AC3E}">
        <p14:creationId xmlns:p14="http://schemas.microsoft.com/office/powerpoint/2010/main" val="2097786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US" b="1" dirty="0">
                <a:solidFill>
                  <a:srgbClr val="FF0000"/>
                </a:solidFill>
              </a:rPr>
              <a:t>PROCESS STATE</a:t>
            </a:r>
            <a:endParaRPr lang="en-US" dirty="0"/>
          </a:p>
        </p:txBody>
      </p:sp>
      <p:sp>
        <p:nvSpPr>
          <p:cNvPr id="3" name="Content Placeholder 2"/>
          <p:cNvSpPr>
            <a:spLocks noGrp="1"/>
          </p:cNvSpPr>
          <p:nvPr>
            <p:ph idx="1"/>
          </p:nvPr>
        </p:nvSpPr>
        <p:spPr>
          <a:xfrm>
            <a:off x="457200" y="1196752"/>
            <a:ext cx="8229600" cy="5184576"/>
          </a:xfrm>
        </p:spPr>
        <p:txBody>
          <a:bodyPr>
            <a:normAutofit fontScale="85000" lnSpcReduction="20000"/>
          </a:bodyPr>
          <a:lstStyle/>
          <a:p>
            <a:pPr lvl="0" algn="just"/>
            <a:r>
              <a:rPr lang="en-US" b="1" dirty="0"/>
              <a:t>START / NEW </a:t>
            </a:r>
            <a:endParaRPr lang="en-US" sz="2800" dirty="0"/>
          </a:p>
          <a:p>
            <a:pPr lvl="1" algn="just"/>
            <a:r>
              <a:rPr lang="en-US" dirty="0"/>
              <a:t>This is the initial state when a process is first started / created.</a:t>
            </a:r>
            <a:endParaRPr lang="en-US" sz="2400" dirty="0"/>
          </a:p>
          <a:p>
            <a:pPr lvl="0" algn="just"/>
            <a:r>
              <a:rPr lang="en-US" b="1" dirty="0"/>
              <a:t>READY </a:t>
            </a:r>
            <a:r>
              <a:rPr lang="en-US" b="1" dirty="0" smtClean="0"/>
              <a:t> </a:t>
            </a:r>
            <a:endParaRPr lang="en-US" sz="2800" dirty="0"/>
          </a:p>
          <a:p>
            <a:pPr lvl="1" algn="just"/>
            <a:r>
              <a:rPr lang="en-US" dirty="0"/>
              <a:t>The process is waiting to be assigned to a processor. </a:t>
            </a:r>
            <a:endParaRPr lang="en-US" sz="2400" dirty="0"/>
          </a:p>
          <a:p>
            <a:pPr lvl="1" algn="just"/>
            <a:r>
              <a:rPr lang="en-US" dirty="0"/>
              <a:t>Ready processes are waiting to have the processor allocated to them by the operating system so that they can run. </a:t>
            </a:r>
            <a:endParaRPr lang="en-US" sz="2400" dirty="0"/>
          </a:p>
          <a:p>
            <a:pPr lvl="1" algn="just"/>
            <a:r>
              <a:rPr lang="en-US" dirty="0"/>
              <a:t>Process may come into this state after Start state or while running it by but interrupted by the scheduler to assign CPU to some other process.</a:t>
            </a:r>
            <a:endParaRPr lang="en-US" sz="2400" dirty="0"/>
          </a:p>
          <a:p>
            <a:pPr lvl="0" algn="just"/>
            <a:r>
              <a:rPr lang="en-US" b="1" dirty="0"/>
              <a:t>RUNNING </a:t>
            </a:r>
            <a:endParaRPr lang="en-US" sz="2800" dirty="0"/>
          </a:p>
          <a:p>
            <a:pPr lvl="1" algn="just"/>
            <a:r>
              <a:rPr lang="en-US" dirty="0"/>
              <a:t>Once the process has been assigned to a processor by the OS scheduler, the process state is set to running and the processor executes its instructions</a:t>
            </a:r>
            <a:r>
              <a:rPr lang="en-US" dirty="0" smtClean="0"/>
              <a:t>.</a:t>
            </a:r>
            <a:endParaRPr lang="en-US" sz="2400"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14</a:t>
            </a:fld>
            <a:endParaRPr lang="en-US"/>
          </a:p>
        </p:txBody>
      </p:sp>
    </p:spTree>
    <p:extLst>
      <p:ext uri="{BB962C8B-B14F-4D97-AF65-F5344CB8AC3E}">
        <p14:creationId xmlns:p14="http://schemas.microsoft.com/office/powerpoint/2010/main" val="1159581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STATE</a:t>
            </a:r>
            <a:endParaRPr lang="en-US" dirty="0"/>
          </a:p>
        </p:txBody>
      </p:sp>
      <p:sp>
        <p:nvSpPr>
          <p:cNvPr id="3" name="Content Placeholder 2"/>
          <p:cNvSpPr>
            <a:spLocks noGrp="1"/>
          </p:cNvSpPr>
          <p:nvPr>
            <p:ph idx="1"/>
          </p:nvPr>
        </p:nvSpPr>
        <p:spPr>
          <a:xfrm>
            <a:off x="457200" y="1268760"/>
            <a:ext cx="8229600" cy="5112568"/>
          </a:xfrm>
        </p:spPr>
        <p:txBody>
          <a:bodyPr>
            <a:normAutofit fontScale="92500" lnSpcReduction="10000"/>
          </a:bodyPr>
          <a:lstStyle/>
          <a:p>
            <a:pPr lvl="0"/>
            <a:r>
              <a:rPr lang="en-US" b="1" dirty="0"/>
              <a:t>WAITING </a:t>
            </a:r>
            <a:r>
              <a:rPr lang="en-US" b="1" dirty="0" smtClean="0"/>
              <a:t> </a:t>
            </a:r>
            <a:endParaRPr lang="en-US" sz="2800" dirty="0"/>
          </a:p>
          <a:p>
            <a:pPr lvl="1"/>
            <a:r>
              <a:rPr lang="en-US" dirty="0"/>
              <a:t>Process moves into the waiting state if it needs to wait for a resource, such as waiting for user input, or waiting for a file to become available.</a:t>
            </a:r>
            <a:endParaRPr lang="en-US" sz="2400" dirty="0"/>
          </a:p>
          <a:p>
            <a:pPr lvl="0"/>
            <a:r>
              <a:rPr lang="en-US" b="1" dirty="0"/>
              <a:t>TERMINATED OR EXIT </a:t>
            </a:r>
            <a:endParaRPr lang="en-US" sz="2800" dirty="0"/>
          </a:p>
          <a:p>
            <a:pPr lvl="1"/>
            <a:r>
              <a:rPr lang="en-US" dirty="0"/>
              <a:t>Once the process finishes its execution, or it is terminated by the operating system, it is moved to the terminated state where it waits to be removed from main </a:t>
            </a:r>
            <a:r>
              <a:rPr lang="en-US" dirty="0" smtClean="0"/>
              <a:t>memory.</a:t>
            </a:r>
          </a:p>
          <a:p>
            <a:pPr marL="457200" lvl="1" indent="0">
              <a:buNone/>
            </a:pPr>
            <a:endParaRPr lang="en-US" sz="2400" dirty="0"/>
          </a:p>
          <a:p>
            <a:pPr marL="457200" lvl="1" indent="0">
              <a:buNone/>
            </a:pPr>
            <a:r>
              <a:rPr lang="en-US" sz="3000" dirty="0" smtClean="0"/>
              <a:t>These </a:t>
            </a:r>
            <a:r>
              <a:rPr lang="en-US" sz="3000" dirty="0"/>
              <a:t>names are arbitrary, and they vary across operating systems.</a:t>
            </a:r>
          </a:p>
          <a:p>
            <a:pPr marL="457200" lvl="1" indent="0">
              <a:buNone/>
            </a:pPr>
            <a:endParaRPr lang="en-US" sz="2400" dirty="0"/>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15</a:t>
            </a:fld>
            <a:endParaRPr lang="en-US"/>
          </a:p>
        </p:txBody>
      </p:sp>
    </p:spTree>
    <p:extLst>
      <p:ext uri="{BB962C8B-B14F-4D97-AF65-F5344CB8AC3E}">
        <p14:creationId xmlns:p14="http://schemas.microsoft.com/office/powerpoint/2010/main" val="4258723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STATE</a:t>
            </a:r>
            <a:endParaRPr lang="en-US" dirty="0"/>
          </a:p>
        </p:txBody>
      </p:sp>
      <p:sp>
        <p:nvSpPr>
          <p:cNvPr id="3" name="Content Placeholder 2"/>
          <p:cNvSpPr>
            <a:spLocks noGrp="1"/>
          </p:cNvSpPr>
          <p:nvPr>
            <p:ph idx="1"/>
          </p:nvPr>
        </p:nvSpPr>
        <p:spPr>
          <a:xfrm>
            <a:off x="467544" y="1412776"/>
            <a:ext cx="8229600" cy="4785395"/>
          </a:xfrm>
        </p:spPr>
        <p:txBody>
          <a:bodyPr>
            <a:normAutofit lnSpcReduction="10000"/>
          </a:bodyPr>
          <a:lstStyle/>
          <a:p>
            <a:r>
              <a:rPr lang="en-IN" b="1" dirty="0"/>
              <a:t>NEW-</a:t>
            </a:r>
            <a:r>
              <a:rPr lang="en-IN" dirty="0"/>
              <a:t> The process is being created.</a:t>
            </a:r>
          </a:p>
          <a:p>
            <a:r>
              <a:rPr lang="en-IN" b="1" dirty="0"/>
              <a:t>READY-</a:t>
            </a:r>
            <a:r>
              <a:rPr lang="en-IN" dirty="0"/>
              <a:t> The process is waiting to be assigned to a processor.</a:t>
            </a:r>
          </a:p>
          <a:p>
            <a:r>
              <a:rPr lang="en-IN" b="1" dirty="0"/>
              <a:t>RUNNING-</a:t>
            </a:r>
            <a:r>
              <a:rPr lang="en-IN" dirty="0"/>
              <a:t> Instructions are being executed.</a:t>
            </a:r>
          </a:p>
          <a:p>
            <a:r>
              <a:rPr lang="en-IN" b="1" dirty="0"/>
              <a:t>WAITING- </a:t>
            </a:r>
            <a:r>
              <a:rPr lang="en-IN" dirty="0"/>
              <a:t>The process is waiting for some event to occur(such as an I/O completion or reception of a signal).</a:t>
            </a:r>
          </a:p>
          <a:p>
            <a:r>
              <a:rPr lang="en-IN" b="1" dirty="0"/>
              <a:t>TERMINATED-</a:t>
            </a:r>
            <a:r>
              <a:rPr lang="en-IN" dirty="0"/>
              <a:t> The process has finished execution.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16</a:t>
            </a:fld>
            <a:endParaRPr lang="en-US"/>
          </a:p>
        </p:txBody>
      </p:sp>
    </p:spTree>
    <p:extLst>
      <p:ext uri="{BB962C8B-B14F-4D97-AF65-F5344CB8AC3E}">
        <p14:creationId xmlns:p14="http://schemas.microsoft.com/office/powerpoint/2010/main" val="375136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p:spPr>
        <p:txBody>
          <a:bodyPr>
            <a:normAutofit/>
          </a:bodyPr>
          <a:lstStyle/>
          <a:p>
            <a:pPr algn="l"/>
            <a:r>
              <a:rPr lang="en-US" b="1" dirty="0">
                <a:solidFill>
                  <a:srgbClr val="FF0000"/>
                </a:solidFill>
              </a:rPr>
              <a:t>PROCESS CONTROL BLOCK (PCB</a:t>
            </a:r>
            <a:r>
              <a:rPr lang="en-US" b="1" dirty="0" smtClean="0">
                <a:solidFill>
                  <a:srgbClr val="FF0000"/>
                </a:solidFill>
              </a:rPr>
              <a:t>)</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96752"/>
            <a:ext cx="3143250" cy="511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57818" y="1714488"/>
            <a:ext cx="3000396" cy="2831544"/>
          </a:xfrm>
          <a:prstGeom prst="rect">
            <a:avLst/>
          </a:prstGeom>
          <a:noFill/>
        </p:spPr>
        <p:txBody>
          <a:bodyPr wrap="square" rtlCol="0">
            <a:spAutoFit/>
          </a:bodyPr>
          <a:lstStyle/>
          <a:p>
            <a:pPr>
              <a:buFont typeface="Monotype Sorts" pitchFamily="-84" charset="2"/>
              <a:buNone/>
            </a:pPr>
            <a:r>
              <a:rPr lang="en-US" altLang="en-US" sz="3200" dirty="0" smtClean="0"/>
              <a:t>Information associated with each process </a:t>
            </a:r>
          </a:p>
          <a:p>
            <a:pPr>
              <a:buFont typeface="Monotype Sorts" pitchFamily="-84" charset="2"/>
              <a:buNone/>
            </a:pPr>
            <a:r>
              <a:rPr lang="en-US" altLang="en-US" sz="3200" dirty="0" smtClean="0"/>
              <a:t>(also called </a:t>
            </a:r>
            <a:r>
              <a:rPr lang="en-US" altLang="en-US" sz="3200" b="1" dirty="0" smtClean="0">
                <a:solidFill>
                  <a:srgbClr val="3366FF"/>
                </a:solidFill>
              </a:rPr>
              <a:t>task control block</a:t>
            </a:r>
            <a:r>
              <a:rPr lang="en-US" altLang="en-US" sz="3200" dirty="0" smtClean="0"/>
              <a:t>)</a:t>
            </a:r>
          </a:p>
          <a:p>
            <a:endParaRPr lang="en-IN" dirty="0"/>
          </a:p>
        </p:txBody>
      </p:sp>
    </p:spTree>
    <p:extLst>
      <p:ext uri="{BB962C8B-B14F-4D97-AF65-F5344CB8AC3E}">
        <p14:creationId xmlns:p14="http://schemas.microsoft.com/office/powerpoint/2010/main" val="924051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PCB</a:t>
            </a:r>
            <a:endParaRPr lang="en-US" dirty="0"/>
          </a:p>
        </p:txBody>
      </p:sp>
      <p:sp>
        <p:nvSpPr>
          <p:cNvPr id="3" name="Content Placeholder 2"/>
          <p:cNvSpPr>
            <a:spLocks noGrp="1"/>
          </p:cNvSpPr>
          <p:nvPr>
            <p:ph idx="1"/>
          </p:nvPr>
        </p:nvSpPr>
        <p:spPr>
          <a:xfrm>
            <a:off x="457200" y="1196752"/>
            <a:ext cx="8229600" cy="5256584"/>
          </a:xfrm>
        </p:spPr>
        <p:txBody>
          <a:bodyPr>
            <a:normAutofit lnSpcReduction="10000"/>
          </a:bodyPr>
          <a:lstStyle/>
          <a:p>
            <a:r>
              <a:rPr lang="en-IN" sz="2800" dirty="0"/>
              <a:t>There is a Process Control Block for each process, enclosing all the information about the process. It is a data structure, which contains the </a:t>
            </a:r>
            <a:r>
              <a:rPr lang="en-IN" sz="2800" dirty="0" smtClean="0"/>
              <a:t>following:</a:t>
            </a:r>
          </a:p>
          <a:p>
            <a:r>
              <a:rPr lang="en-IN" b="1" dirty="0" smtClean="0"/>
              <a:t>Process State</a:t>
            </a:r>
            <a:endParaRPr lang="en-IN" dirty="0" smtClean="0"/>
          </a:p>
          <a:p>
            <a:pPr lvl="1"/>
            <a:r>
              <a:rPr lang="en-IN" dirty="0" smtClean="0"/>
              <a:t> </a:t>
            </a:r>
            <a:r>
              <a:rPr lang="en-IN" dirty="0"/>
              <a:t>It can be running, waiting </a:t>
            </a:r>
            <a:r>
              <a:rPr lang="en-IN" dirty="0" smtClean="0"/>
              <a:t>etc.</a:t>
            </a:r>
          </a:p>
          <a:p>
            <a:pPr lvl="0"/>
            <a:r>
              <a:rPr lang="en-US" b="1" dirty="0" smtClean="0"/>
              <a:t>Process Privileges</a:t>
            </a:r>
            <a:endParaRPr lang="en-US" sz="2800" dirty="0" smtClean="0"/>
          </a:p>
          <a:p>
            <a:pPr lvl="1"/>
            <a:r>
              <a:rPr lang="en-US" dirty="0" smtClean="0"/>
              <a:t>This </a:t>
            </a:r>
            <a:r>
              <a:rPr lang="en-US" dirty="0"/>
              <a:t>is required to allow/disallow access to system resources.</a:t>
            </a:r>
            <a:endParaRPr lang="en-US" sz="2400" dirty="0"/>
          </a:p>
          <a:p>
            <a:pPr lvl="0"/>
            <a:r>
              <a:rPr lang="en-US" b="1" dirty="0" smtClean="0"/>
              <a:t>Process ID</a:t>
            </a:r>
            <a:endParaRPr lang="en-US" sz="2800" dirty="0" smtClean="0"/>
          </a:p>
          <a:p>
            <a:pPr lvl="1"/>
            <a:r>
              <a:rPr lang="en-US" dirty="0" smtClean="0"/>
              <a:t>Unique </a:t>
            </a:r>
            <a:r>
              <a:rPr lang="en-US" dirty="0"/>
              <a:t>identification for each of the process in the operating system</a:t>
            </a:r>
            <a:r>
              <a:rPr lang="en-US" b="1" dirty="0"/>
              <a:t>.</a:t>
            </a:r>
            <a:endParaRPr lang="en-US" sz="2400" dirty="0"/>
          </a:p>
          <a:p>
            <a:endParaRPr lang="en-IN" dirty="0" smtClean="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18</a:t>
            </a:fld>
            <a:endParaRPr lang="en-US"/>
          </a:p>
        </p:txBody>
      </p:sp>
    </p:spTree>
    <p:extLst>
      <p:ext uri="{BB962C8B-B14F-4D97-AF65-F5344CB8AC3E}">
        <p14:creationId xmlns:p14="http://schemas.microsoft.com/office/powerpoint/2010/main" val="3207045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PCB</a:t>
            </a:r>
            <a:endParaRPr lang="en-US" dirty="0"/>
          </a:p>
        </p:txBody>
      </p:sp>
      <p:sp>
        <p:nvSpPr>
          <p:cNvPr id="3" name="Content Placeholder 2"/>
          <p:cNvSpPr>
            <a:spLocks noGrp="1"/>
          </p:cNvSpPr>
          <p:nvPr>
            <p:ph idx="1"/>
          </p:nvPr>
        </p:nvSpPr>
        <p:spPr>
          <a:xfrm>
            <a:off x="467544" y="1196752"/>
            <a:ext cx="8229600" cy="5184576"/>
          </a:xfrm>
        </p:spPr>
        <p:txBody>
          <a:bodyPr>
            <a:normAutofit fontScale="92500" lnSpcReduction="10000"/>
          </a:bodyPr>
          <a:lstStyle/>
          <a:p>
            <a:pPr lvl="0"/>
            <a:r>
              <a:rPr lang="en-US" b="1" dirty="0" smtClean="0"/>
              <a:t>Pointer</a:t>
            </a:r>
            <a:endParaRPr lang="en-US" sz="2800" dirty="0" smtClean="0"/>
          </a:p>
          <a:p>
            <a:pPr lvl="1"/>
            <a:r>
              <a:rPr lang="en-US" dirty="0" smtClean="0"/>
              <a:t>A </a:t>
            </a:r>
            <a:r>
              <a:rPr lang="en-US" dirty="0"/>
              <a:t>pointer to parent process.</a:t>
            </a:r>
            <a:endParaRPr lang="en-US" sz="2400" dirty="0"/>
          </a:p>
          <a:p>
            <a:pPr lvl="0"/>
            <a:r>
              <a:rPr lang="en-US" b="1" dirty="0" smtClean="0"/>
              <a:t>Program Counter</a:t>
            </a:r>
            <a:endParaRPr lang="en-US" sz="2800" dirty="0" smtClean="0"/>
          </a:p>
          <a:p>
            <a:pPr lvl="1"/>
            <a:r>
              <a:rPr lang="en-US" dirty="0" smtClean="0"/>
              <a:t>Program </a:t>
            </a:r>
            <a:r>
              <a:rPr lang="en-US" dirty="0"/>
              <a:t>Counter is a pointer to the address of the next instruction to be executed for this process</a:t>
            </a:r>
            <a:r>
              <a:rPr lang="en-US" b="1" dirty="0"/>
              <a:t>.</a:t>
            </a:r>
            <a:endParaRPr lang="en-US" sz="2400" dirty="0"/>
          </a:p>
          <a:p>
            <a:pPr lvl="0"/>
            <a:r>
              <a:rPr lang="en-US" b="1" dirty="0" smtClean="0"/>
              <a:t>CPU Registers</a:t>
            </a:r>
            <a:endParaRPr lang="en-US" sz="2800" dirty="0" smtClean="0"/>
          </a:p>
          <a:p>
            <a:pPr lvl="1"/>
            <a:r>
              <a:rPr lang="en-US" dirty="0" smtClean="0"/>
              <a:t>Various </a:t>
            </a:r>
            <a:r>
              <a:rPr lang="en-US" dirty="0"/>
              <a:t>CPU registers where process need to be stored for execution for running state.</a:t>
            </a:r>
            <a:endParaRPr lang="en-US" sz="2400" dirty="0"/>
          </a:p>
          <a:p>
            <a:pPr lvl="0"/>
            <a:r>
              <a:rPr lang="en-US" b="1" dirty="0"/>
              <a:t>CPU </a:t>
            </a:r>
            <a:r>
              <a:rPr lang="en-US" b="1" dirty="0" smtClean="0"/>
              <a:t>Scheduling Information</a:t>
            </a:r>
            <a:endParaRPr lang="en-US" sz="2800" dirty="0" smtClean="0"/>
          </a:p>
          <a:p>
            <a:pPr lvl="1"/>
            <a:r>
              <a:rPr lang="en-US" dirty="0" smtClean="0"/>
              <a:t>Process </a:t>
            </a:r>
            <a:r>
              <a:rPr lang="en-US" dirty="0"/>
              <a:t>priority and other scheduling information which is required to schedule the process</a:t>
            </a:r>
            <a:r>
              <a:rPr lang="en-US" dirty="0" smtClean="0"/>
              <a:t>.</a:t>
            </a:r>
            <a:endParaRPr lang="en-US" sz="2400"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19</a:t>
            </a:fld>
            <a:endParaRPr lang="en-US"/>
          </a:p>
        </p:txBody>
      </p:sp>
    </p:spTree>
    <p:extLst>
      <p:ext uri="{BB962C8B-B14F-4D97-AF65-F5344CB8AC3E}">
        <p14:creationId xmlns:p14="http://schemas.microsoft.com/office/powerpoint/2010/main" val="259374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b="1" dirty="0" smtClean="0">
                <a:solidFill>
                  <a:srgbClr val="FF0000"/>
                </a:solidFill>
              </a:rPr>
              <a:t>SYLLUBUS</a:t>
            </a:r>
            <a:endParaRPr lang="en-US" sz="6000" b="1" dirty="0">
              <a:solidFill>
                <a:srgbClr val="FF0000"/>
              </a:solidFill>
            </a:endParaRP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35292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293096"/>
            <a:ext cx="8784976"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2</a:t>
            </a:fld>
            <a:endParaRPr lang="en-US"/>
          </a:p>
        </p:txBody>
      </p:sp>
    </p:spTree>
    <p:extLst>
      <p:ext uri="{BB962C8B-B14F-4D97-AF65-F5344CB8AC3E}">
        <p14:creationId xmlns:p14="http://schemas.microsoft.com/office/powerpoint/2010/main" val="446448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PCB</a:t>
            </a:r>
            <a:endParaRPr lang="en-US" dirty="0"/>
          </a:p>
        </p:txBody>
      </p:sp>
      <p:sp>
        <p:nvSpPr>
          <p:cNvPr id="3" name="Content Placeholder 2"/>
          <p:cNvSpPr>
            <a:spLocks noGrp="1"/>
          </p:cNvSpPr>
          <p:nvPr>
            <p:ph idx="1"/>
          </p:nvPr>
        </p:nvSpPr>
        <p:spPr>
          <a:xfrm>
            <a:off x="457200" y="1268760"/>
            <a:ext cx="8229600" cy="4857403"/>
          </a:xfrm>
        </p:spPr>
        <p:txBody>
          <a:bodyPr>
            <a:normAutofit lnSpcReduction="10000"/>
          </a:bodyPr>
          <a:lstStyle/>
          <a:p>
            <a:pPr lvl="0"/>
            <a:r>
              <a:rPr lang="en-US" b="1" dirty="0" smtClean="0"/>
              <a:t>Memory Management Information</a:t>
            </a:r>
            <a:endParaRPr lang="en-US" sz="2800" dirty="0" smtClean="0"/>
          </a:p>
          <a:p>
            <a:pPr lvl="1"/>
            <a:r>
              <a:rPr lang="en-US" dirty="0" smtClean="0"/>
              <a:t>This </a:t>
            </a:r>
            <a:r>
              <a:rPr lang="en-US" dirty="0"/>
              <a:t>includes the information of page table, memory limits, Segment table depending on memory used by the operating system.</a:t>
            </a:r>
            <a:endParaRPr lang="en-US" sz="2400" dirty="0"/>
          </a:p>
          <a:p>
            <a:pPr lvl="0"/>
            <a:r>
              <a:rPr lang="en-US" b="1" dirty="0" smtClean="0"/>
              <a:t>Accounting Information</a:t>
            </a:r>
            <a:endParaRPr lang="en-US" sz="2800" dirty="0" smtClean="0"/>
          </a:p>
          <a:p>
            <a:pPr lvl="1"/>
            <a:r>
              <a:rPr lang="en-US" dirty="0" smtClean="0"/>
              <a:t>This </a:t>
            </a:r>
            <a:r>
              <a:rPr lang="en-US" dirty="0"/>
              <a:t>includes the amount of CPU used for process execution, time limits, execution ID etc.</a:t>
            </a:r>
            <a:endParaRPr lang="en-US" sz="2400" dirty="0"/>
          </a:p>
          <a:p>
            <a:pPr lvl="0"/>
            <a:r>
              <a:rPr lang="en-US" b="1" dirty="0"/>
              <a:t>IO </a:t>
            </a:r>
            <a:r>
              <a:rPr lang="en-US" b="1" dirty="0" smtClean="0"/>
              <a:t>Status Information</a:t>
            </a:r>
            <a:endParaRPr lang="en-US" sz="2800" dirty="0" smtClean="0"/>
          </a:p>
          <a:p>
            <a:pPr lvl="1"/>
            <a:r>
              <a:rPr lang="en-US" dirty="0" smtClean="0"/>
              <a:t>This </a:t>
            </a:r>
            <a:r>
              <a:rPr lang="en-US" dirty="0"/>
              <a:t>includes a list of I/O devices allocated to the process.</a:t>
            </a:r>
            <a:endParaRPr lang="en-US" sz="2400" dirty="0"/>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20</a:t>
            </a:fld>
            <a:endParaRPr lang="en-US"/>
          </a:p>
        </p:txBody>
      </p:sp>
    </p:spTree>
    <p:extLst>
      <p:ext uri="{BB962C8B-B14F-4D97-AF65-F5344CB8AC3E}">
        <p14:creationId xmlns:p14="http://schemas.microsoft.com/office/powerpoint/2010/main" val="2708951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PCB</a:t>
            </a:r>
            <a:endParaRPr lang="en-US" dirty="0"/>
          </a:p>
        </p:txBody>
      </p:sp>
      <p:sp>
        <p:nvSpPr>
          <p:cNvPr id="3" name="Content Placeholder 2"/>
          <p:cNvSpPr>
            <a:spLocks noGrp="1"/>
          </p:cNvSpPr>
          <p:nvPr>
            <p:ph idx="1"/>
          </p:nvPr>
        </p:nvSpPr>
        <p:spPr/>
        <p:txBody>
          <a:bodyPr/>
          <a:lstStyle/>
          <a:p>
            <a:pPr lvl="0"/>
            <a:r>
              <a:rPr lang="en-US" dirty="0"/>
              <a:t>The architecture of a PCB is completely dependent on Operating System and may contain different information in different operating systems. (shown in </a:t>
            </a:r>
            <a:r>
              <a:rPr lang="en-US" dirty="0" smtClean="0"/>
              <a:t>the </a:t>
            </a:r>
            <a:r>
              <a:rPr lang="en-US" dirty="0"/>
              <a:t>diagram)</a:t>
            </a:r>
          </a:p>
          <a:p>
            <a:pPr lvl="0"/>
            <a:r>
              <a:rPr lang="en-US" dirty="0"/>
              <a:t>The PCB is maintained for a process throughout its lifetime, and is deleted once the process terminates.</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21</a:t>
            </a:fld>
            <a:endParaRPr lang="en-US"/>
          </a:p>
        </p:txBody>
      </p:sp>
    </p:spTree>
    <p:extLst>
      <p:ext uri="{BB962C8B-B14F-4D97-AF65-F5344CB8AC3E}">
        <p14:creationId xmlns:p14="http://schemas.microsoft.com/office/powerpoint/2010/main" val="646287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SCHEDULING</a:t>
            </a:r>
          </a:p>
        </p:txBody>
      </p:sp>
      <p:sp>
        <p:nvSpPr>
          <p:cNvPr id="3" name="Content Placeholder 2"/>
          <p:cNvSpPr>
            <a:spLocks noGrp="1"/>
          </p:cNvSpPr>
          <p:nvPr>
            <p:ph idx="1"/>
          </p:nvPr>
        </p:nvSpPr>
        <p:spPr/>
        <p:txBody>
          <a:bodyPr>
            <a:normAutofit fontScale="92500" lnSpcReduction="10000"/>
          </a:bodyPr>
          <a:lstStyle/>
          <a:p>
            <a:r>
              <a:rPr lang="en-IN" dirty="0"/>
              <a:t>The act of determining which process is in the </a:t>
            </a:r>
            <a:r>
              <a:rPr lang="en-IN" b="1" dirty="0">
                <a:solidFill>
                  <a:srgbClr val="FF0000"/>
                </a:solidFill>
              </a:rPr>
              <a:t>ready</a:t>
            </a:r>
            <a:r>
              <a:rPr lang="en-IN" dirty="0"/>
              <a:t> state, and should be moved to the </a:t>
            </a:r>
            <a:r>
              <a:rPr lang="en-IN" b="1" dirty="0">
                <a:solidFill>
                  <a:srgbClr val="FF0000"/>
                </a:solidFill>
              </a:rPr>
              <a:t>running</a:t>
            </a:r>
            <a:r>
              <a:rPr lang="en-IN" dirty="0"/>
              <a:t> state is known as </a:t>
            </a:r>
            <a:r>
              <a:rPr lang="en-IN" b="1" dirty="0">
                <a:solidFill>
                  <a:srgbClr val="FF0000"/>
                </a:solidFill>
              </a:rPr>
              <a:t>Process Scheduling</a:t>
            </a:r>
            <a:r>
              <a:rPr lang="en-IN" dirty="0" smtClean="0">
                <a:solidFill>
                  <a:srgbClr val="FF0000"/>
                </a:solidFill>
              </a:rPr>
              <a:t>.</a:t>
            </a:r>
          </a:p>
          <a:p>
            <a:r>
              <a:rPr lang="en-IN" b="1" dirty="0" smtClean="0">
                <a:solidFill>
                  <a:srgbClr val="FF0000"/>
                </a:solidFill>
              </a:rPr>
              <a:t>AIM : </a:t>
            </a:r>
            <a:r>
              <a:rPr lang="en-IN" dirty="0"/>
              <a:t>T</a:t>
            </a:r>
            <a:r>
              <a:rPr lang="en-IN" dirty="0" smtClean="0"/>
              <a:t>he </a:t>
            </a:r>
            <a:r>
              <a:rPr lang="en-IN" dirty="0"/>
              <a:t>process scheduling system is to keep the CPU busy all the time and to deliver minimum response time for all programs. </a:t>
            </a:r>
            <a:endParaRPr lang="en-IN" dirty="0" smtClean="0"/>
          </a:p>
          <a:p>
            <a:r>
              <a:rPr lang="en-IN" dirty="0"/>
              <a:t>For achieving this, the scheduler must apply appropriate rules for swapping processes </a:t>
            </a:r>
            <a:r>
              <a:rPr lang="en-IN" b="1" dirty="0">
                <a:solidFill>
                  <a:srgbClr val="FF0000"/>
                </a:solidFill>
              </a:rPr>
              <a:t>IN</a:t>
            </a:r>
            <a:r>
              <a:rPr lang="en-IN" dirty="0"/>
              <a:t> and </a:t>
            </a:r>
            <a:r>
              <a:rPr lang="en-IN" b="1" dirty="0">
                <a:solidFill>
                  <a:srgbClr val="FF0000"/>
                </a:solidFill>
              </a:rPr>
              <a:t>OUT</a:t>
            </a:r>
            <a:r>
              <a:rPr lang="en-IN" dirty="0"/>
              <a:t> of CPU</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22</a:t>
            </a:fld>
            <a:endParaRPr lang="en-US"/>
          </a:p>
        </p:txBody>
      </p:sp>
    </p:spTree>
    <p:extLst>
      <p:ext uri="{BB962C8B-B14F-4D97-AF65-F5344CB8AC3E}">
        <p14:creationId xmlns:p14="http://schemas.microsoft.com/office/powerpoint/2010/main" val="2791214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SCHEDULING</a:t>
            </a:r>
            <a:endParaRPr lang="en-US" dirty="0"/>
          </a:p>
        </p:txBody>
      </p:sp>
      <p:sp>
        <p:nvSpPr>
          <p:cNvPr id="3" name="Content Placeholder 2"/>
          <p:cNvSpPr>
            <a:spLocks noGrp="1"/>
          </p:cNvSpPr>
          <p:nvPr>
            <p:ph idx="1"/>
          </p:nvPr>
        </p:nvSpPr>
        <p:spPr/>
        <p:txBody>
          <a:bodyPr/>
          <a:lstStyle/>
          <a:p>
            <a:r>
              <a:rPr lang="en-IN" dirty="0"/>
              <a:t>Scheduling fell into one of the two general categories</a:t>
            </a:r>
            <a:r>
              <a:rPr lang="en-IN" dirty="0" smtClean="0"/>
              <a:t>:</a:t>
            </a:r>
            <a:endParaRPr lang="en-US" dirty="0" smtClean="0"/>
          </a:p>
          <a:p>
            <a:r>
              <a:rPr lang="en-IN" b="1" dirty="0">
                <a:solidFill>
                  <a:srgbClr val="FF0000"/>
                </a:solidFill>
              </a:rPr>
              <a:t>Non Pre-emptive Scheduling:</a:t>
            </a:r>
            <a:r>
              <a:rPr lang="en-IN" dirty="0"/>
              <a:t> When the currently executing process gives up the CPU voluntarily.</a:t>
            </a:r>
          </a:p>
          <a:p>
            <a:r>
              <a:rPr lang="en-IN" b="1" dirty="0">
                <a:solidFill>
                  <a:srgbClr val="FF0000"/>
                </a:solidFill>
              </a:rPr>
              <a:t>Pre-emptive Scheduling:</a:t>
            </a:r>
            <a:r>
              <a:rPr lang="en-IN" dirty="0">
                <a:solidFill>
                  <a:srgbClr val="FF0000"/>
                </a:solidFill>
              </a:rPr>
              <a:t> </a:t>
            </a:r>
            <a:r>
              <a:rPr lang="en-IN" dirty="0"/>
              <a:t>When the operating system decides to favour another process, pre-empting the currently executing process.</a:t>
            </a:r>
          </a:p>
          <a:p>
            <a:pPr lvl="1"/>
            <a:endParaRPr lang="en-IN" dirty="0" smtClean="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23</a:t>
            </a:fld>
            <a:endParaRPr lang="en-US"/>
          </a:p>
        </p:txBody>
      </p:sp>
    </p:spTree>
    <p:extLst>
      <p:ext uri="{BB962C8B-B14F-4D97-AF65-F5344CB8AC3E}">
        <p14:creationId xmlns:p14="http://schemas.microsoft.com/office/powerpoint/2010/main" val="370385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What are Scheduling </a:t>
            </a:r>
            <a:r>
              <a:rPr lang="en-US" b="1" dirty="0" smtClean="0"/>
              <a:t>Queues?</a:t>
            </a:r>
            <a:endParaRPr lang="en-US" b="1" dirty="0"/>
          </a:p>
        </p:txBody>
      </p:sp>
      <p:sp>
        <p:nvSpPr>
          <p:cNvPr id="3" name="Content Placeholder 2"/>
          <p:cNvSpPr>
            <a:spLocks noGrp="1"/>
          </p:cNvSpPr>
          <p:nvPr>
            <p:ph idx="1"/>
          </p:nvPr>
        </p:nvSpPr>
        <p:spPr>
          <a:xfrm>
            <a:off x="457200" y="1340768"/>
            <a:ext cx="8229600" cy="4968552"/>
          </a:xfrm>
        </p:spPr>
        <p:txBody>
          <a:bodyPr>
            <a:normAutofit fontScale="85000" lnSpcReduction="10000"/>
          </a:bodyPr>
          <a:lstStyle/>
          <a:p>
            <a:r>
              <a:rPr lang="en-IN" dirty="0"/>
              <a:t>All processes, upon entering into the system, are stored in the </a:t>
            </a:r>
            <a:r>
              <a:rPr lang="en-IN" b="1" dirty="0">
                <a:solidFill>
                  <a:srgbClr val="FF0000"/>
                </a:solidFill>
              </a:rPr>
              <a:t>Job Queue</a:t>
            </a:r>
            <a:r>
              <a:rPr lang="en-IN" dirty="0"/>
              <a:t>.</a:t>
            </a:r>
          </a:p>
          <a:p>
            <a:r>
              <a:rPr lang="en-IN" dirty="0"/>
              <a:t>Processes in the Ready state are placed in the </a:t>
            </a:r>
            <a:r>
              <a:rPr lang="en-IN" b="1" dirty="0">
                <a:solidFill>
                  <a:srgbClr val="FF0000"/>
                </a:solidFill>
              </a:rPr>
              <a:t>Ready Queue</a:t>
            </a:r>
            <a:r>
              <a:rPr lang="en-IN" dirty="0">
                <a:solidFill>
                  <a:srgbClr val="FF0000"/>
                </a:solidFill>
              </a:rPr>
              <a:t>.</a:t>
            </a:r>
          </a:p>
          <a:p>
            <a:r>
              <a:rPr lang="en-IN" dirty="0"/>
              <a:t>Processes waiting for a device to become available are placed in </a:t>
            </a:r>
            <a:r>
              <a:rPr lang="en-IN" b="1" dirty="0">
                <a:solidFill>
                  <a:srgbClr val="FF0000"/>
                </a:solidFill>
              </a:rPr>
              <a:t>Device Queues</a:t>
            </a:r>
            <a:r>
              <a:rPr lang="en-IN" dirty="0"/>
              <a:t>. There are unique device queues available for each I/O device</a:t>
            </a:r>
            <a:r>
              <a:rPr lang="en-IN" dirty="0" smtClean="0"/>
              <a:t>.</a:t>
            </a:r>
            <a:endParaRPr lang="en-US" dirty="0" smtClean="0"/>
          </a:p>
          <a:p>
            <a:pPr lvl="0"/>
            <a:r>
              <a:rPr lang="en-US" dirty="0"/>
              <a:t>The OS maintains all PCBs in Process Scheduling Queues. </a:t>
            </a:r>
          </a:p>
          <a:p>
            <a:pPr lvl="0"/>
            <a:r>
              <a:rPr lang="en-US" dirty="0"/>
              <a:t>The OS maintains a separate queue for each of the process states and PCBs of all processes in the same execution state are placed in the same queue. </a:t>
            </a:r>
          </a:p>
          <a:p>
            <a:endParaRPr lang="en-IN"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24</a:t>
            </a:fld>
            <a:endParaRPr lang="en-US"/>
          </a:p>
        </p:txBody>
      </p:sp>
    </p:spTree>
    <p:extLst>
      <p:ext uri="{BB962C8B-B14F-4D97-AF65-F5344CB8AC3E}">
        <p14:creationId xmlns:p14="http://schemas.microsoft.com/office/powerpoint/2010/main" val="3561524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Scheduling Queues</a:t>
            </a:r>
            <a:r>
              <a:rPr lang="en-US" b="1" dirty="0" smtClean="0"/>
              <a:t>?</a:t>
            </a:r>
            <a:endParaRPr lang="en-US" b="1" dirty="0"/>
          </a:p>
        </p:txBody>
      </p:sp>
      <p:sp>
        <p:nvSpPr>
          <p:cNvPr id="3" name="Content Placeholder 2"/>
          <p:cNvSpPr>
            <a:spLocks noGrp="1"/>
          </p:cNvSpPr>
          <p:nvPr>
            <p:ph idx="1"/>
          </p:nvPr>
        </p:nvSpPr>
        <p:spPr>
          <a:xfrm>
            <a:off x="457200" y="1600200"/>
            <a:ext cx="8291264" cy="4709120"/>
          </a:xfrm>
        </p:spPr>
        <p:txBody>
          <a:bodyPr>
            <a:normAutofit lnSpcReduction="10000"/>
          </a:bodyPr>
          <a:lstStyle/>
          <a:p>
            <a:r>
              <a:rPr lang="en-IN" dirty="0">
                <a:solidFill>
                  <a:srgbClr val="FF0000"/>
                </a:solidFill>
              </a:rPr>
              <a:t>Once the process is assigned to the CPU and is executing, one of the following several events can occur</a:t>
            </a:r>
            <a:r>
              <a:rPr lang="en-IN" dirty="0" smtClean="0">
                <a:solidFill>
                  <a:srgbClr val="FF0000"/>
                </a:solidFill>
              </a:rPr>
              <a:t>:</a:t>
            </a:r>
          </a:p>
          <a:p>
            <a:pPr lvl="1"/>
            <a:r>
              <a:rPr lang="en-IN" dirty="0"/>
              <a:t>The process could issue an I/O request, and then be placed in the I/O queue.</a:t>
            </a:r>
          </a:p>
          <a:p>
            <a:pPr lvl="1"/>
            <a:r>
              <a:rPr lang="en-IN" dirty="0"/>
              <a:t>The process could create a new </a:t>
            </a:r>
            <a:r>
              <a:rPr lang="en-IN" dirty="0" smtClean="0"/>
              <a:t>sub-process </a:t>
            </a:r>
            <a:r>
              <a:rPr lang="en-IN" dirty="0"/>
              <a:t>and wait for its termination.</a:t>
            </a:r>
          </a:p>
          <a:p>
            <a:pPr lvl="1"/>
            <a:r>
              <a:rPr lang="en-IN" dirty="0"/>
              <a:t>The process could be removed forcibly from the CPU, as a result of an interrupt, and be put back in the ready queue.</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25</a:t>
            </a:fld>
            <a:endParaRPr lang="en-US"/>
          </a:p>
        </p:txBody>
      </p:sp>
    </p:spTree>
    <p:extLst>
      <p:ext uri="{BB962C8B-B14F-4D97-AF65-F5344CB8AC3E}">
        <p14:creationId xmlns:p14="http://schemas.microsoft.com/office/powerpoint/2010/main" val="630088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Scheduling Queues?</a:t>
            </a:r>
            <a:endParaRPr lang="en-US" dirty="0"/>
          </a:p>
        </p:txBody>
      </p:sp>
      <p:sp>
        <p:nvSpPr>
          <p:cNvPr id="3" name="Content Placeholder 2"/>
          <p:cNvSpPr>
            <a:spLocks noGrp="1"/>
          </p:cNvSpPr>
          <p:nvPr>
            <p:ph idx="1"/>
          </p:nvPr>
        </p:nvSpPr>
        <p:spPr>
          <a:xfrm>
            <a:off x="457200" y="1268760"/>
            <a:ext cx="8229600" cy="5112568"/>
          </a:xfrm>
        </p:spPr>
        <p:txBody>
          <a:bodyPr>
            <a:normAutofit fontScale="85000" lnSpcReduction="10000"/>
          </a:bodyPr>
          <a:lstStyle/>
          <a:p>
            <a:pPr lvl="0"/>
            <a:r>
              <a:rPr lang="en-US" dirty="0"/>
              <a:t>Process migration between the various queues:</a:t>
            </a:r>
            <a:endParaRPr lang="en-US" sz="2800" dirty="0"/>
          </a:p>
          <a:p>
            <a:pPr lvl="1"/>
            <a:r>
              <a:rPr lang="en-US" dirty="0"/>
              <a:t>Job queue</a:t>
            </a:r>
            <a:endParaRPr lang="en-US" sz="2400" dirty="0"/>
          </a:p>
          <a:p>
            <a:pPr lvl="1"/>
            <a:r>
              <a:rPr lang="en-US" dirty="0"/>
              <a:t>Ready queue</a:t>
            </a:r>
            <a:endParaRPr lang="en-US" sz="2400" dirty="0"/>
          </a:p>
          <a:p>
            <a:pPr lvl="1"/>
            <a:r>
              <a:rPr lang="en-US" dirty="0"/>
              <a:t>Device </a:t>
            </a:r>
            <a:r>
              <a:rPr lang="en-US" dirty="0" smtClean="0"/>
              <a:t>queues</a:t>
            </a:r>
          </a:p>
          <a:p>
            <a:pPr lvl="0"/>
            <a:r>
              <a:rPr lang="en-US" b="1" dirty="0">
                <a:solidFill>
                  <a:srgbClr val="FF0000"/>
                </a:solidFill>
              </a:rPr>
              <a:t>JOB QUEUE</a:t>
            </a:r>
            <a:r>
              <a:rPr lang="en-US" dirty="0">
                <a:solidFill>
                  <a:srgbClr val="FF0000"/>
                </a:solidFill>
              </a:rPr>
              <a:t> </a:t>
            </a:r>
            <a:r>
              <a:rPr lang="en-US" b="1" dirty="0">
                <a:solidFill>
                  <a:srgbClr val="FF0000"/>
                </a:solidFill>
              </a:rPr>
              <a:t>−</a:t>
            </a:r>
            <a:r>
              <a:rPr lang="en-US" dirty="0">
                <a:solidFill>
                  <a:srgbClr val="FF0000"/>
                </a:solidFill>
              </a:rPr>
              <a:t> </a:t>
            </a:r>
            <a:r>
              <a:rPr lang="en-US" dirty="0"/>
              <a:t>This queue keeps all the processes in the system.</a:t>
            </a:r>
            <a:endParaRPr lang="en-US" sz="2800" dirty="0"/>
          </a:p>
          <a:p>
            <a:pPr lvl="0"/>
            <a:r>
              <a:rPr lang="en-US" b="1" dirty="0">
                <a:solidFill>
                  <a:srgbClr val="FF0000"/>
                </a:solidFill>
              </a:rPr>
              <a:t>READY QUEUE − </a:t>
            </a:r>
            <a:r>
              <a:rPr lang="en-US" dirty="0"/>
              <a:t>This queue keeps a set of all processes residing in main memory, ready and waiting to execute. A new process is always put in this queue.</a:t>
            </a:r>
            <a:endParaRPr lang="en-US" sz="2800" dirty="0"/>
          </a:p>
          <a:p>
            <a:pPr lvl="0"/>
            <a:r>
              <a:rPr lang="en-US" b="1" dirty="0">
                <a:solidFill>
                  <a:srgbClr val="FF0000"/>
                </a:solidFill>
              </a:rPr>
              <a:t>DEVICE QUEUES −</a:t>
            </a:r>
            <a:r>
              <a:rPr lang="en-US" dirty="0"/>
              <a:t> The processes which are blocked due to unavailability of an I/O device constitute this queue.</a:t>
            </a:r>
            <a:endParaRPr lang="en-US" sz="2800" dirty="0"/>
          </a:p>
          <a:p>
            <a:pPr marL="457200" lvl="1" indent="0">
              <a:buNone/>
            </a:pPr>
            <a:endParaRPr lang="en-US" sz="24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26</a:t>
            </a:fld>
            <a:endParaRPr lang="en-US"/>
          </a:p>
        </p:txBody>
      </p:sp>
    </p:spTree>
    <p:extLst>
      <p:ext uri="{BB962C8B-B14F-4D97-AF65-F5344CB8AC3E}">
        <p14:creationId xmlns:p14="http://schemas.microsoft.com/office/powerpoint/2010/main" val="674195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US" b="1" dirty="0"/>
              <a:t>Scheduling Queues?</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27</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792088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83568" y="5517232"/>
            <a:ext cx="7776864" cy="954107"/>
          </a:xfrm>
          <a:prstGeom prst="rect">
            <a:avLst/>
          </a:prstGeom>
        </p:spPr>
        <p:txBody>
          <a:bodyPr wrap="square">
            <a:spAutoFit/>
          </a:bodyPr>
          <a:lstStyle/>
          <a:p>
            <a:pPr marL="457200" indent="-457200">
              <a:buFont typeface="Arial" pitchFamily="34" charset="0"/>
              <a:buChar char="•"/>
            </a:pPr>
            <a:r>
              <a:rPr lang="en-US" sz="2800" dirty="0"/>
              <a:t>The OS can use different policies to manage each queue </a:t>
            </a:r>
            <a:r>
              <a:rPr lang="en-US" sz="2800" b="1" dirty="0">
                <a:solidFill>
                  <a:srgbClr val="FF0000"/>
                </a:solidFill>
              </a:rPr>
              <a:t>(FIFO, Round Robin, Priority, etc.)</a:t>
            </a:r>
          </a:p>
        </p:txBody>
      </p:sp>
    </p:spTree>
    <p:extLst>
      <p:ext uri="{BB962C8B-B14F-4D97-AF65-F5344CB8AC3E}">
        <p14:creationId xmlns:p14="http://schemas.microsoft.com/office/powerpoint/2010/main" val="1214759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229600" cy="1143000"/>
          </a:xfrm>
        </p:spPr>
        <p:txBody>
          <a:bodyPr/>
          <a:lstStyle/>
          <a:p>
            <a:r>
              <a:rPr lang="en-US" b="1" dirty="0">
                <a:solidFill>
                  <a:srgbClr val="FF0000"/>
                </a:solidFill>
              </a:rPr>
              <a:t>TWO STATE PROCESS MODEL</a:t>
            </a:r>
            <a:endParaRPr lang="en-US" dirty="0">
              <a:solidFill>
                <a:srgbClr val="FF0000"/>
              </a:solidFill>
            </a:endParaRPr>
          </a:p>
        </p:txBody>
      </p:sp>
      <p:sp>
        <p:nvSpPr>
          <p:cNvPr id="3" name="Content Placeholder 2"/>
          <p:cNvSpPr>
            <a:spLocks noGrp="1"/>
          </p:cNvSpPr>
          <p:nvPr>
            <p:ph idx="1"/>
          </p:nvPr>
        </p:nvSpPr>
        <p:spPr>
          <a:xfrm>
            <a:off x="467544" y="1268760"/>
            <a:ext cx="8229600" cy="5112568"/>
          </a:xfrm>
        </p:spPr>
        <p:txBody>
          <a:bodyPr>
            <a:normAutofit/>
          </a:bodyPr>
          <a:lstStyle/>
          <a:p>
            <a:pPr lvl="0"/>
            <a:r>
              <a:rPr lang="en-US" dirty="0"/>
              <a:t>Two-state process model refers to running and non-running states which are described below </a:t>
            </a:r>
            <a:endParaRPr lang="en-US" sz="2800" dirty="0"/>
          </a:p>
          <a:p>
            <a:pPr lvl="0"/>
            <a:r>
              <a:rPr lang="en-US" b="1" dirty="0">
                <a:solidFill>
                  <a:srgbClr val="FF0000"/>
                </a:solidFill>
              </a:rPr>
              <a:t>RUNNING</a:t>
            </a:r>
            <a:endParaRPr lang="en-US" sz="2800" dirty="0">
              <a:solidFill>
                <a:srgbClr val="FF0000"/>
              </a:solidFill>
            </a:endParaRPr>
          </a:p>
          <a:p>
            <a:pPr lvl="1"/>
            <a:r>
              <a:rPr lang="en-US" dirty="0"/>
              <a:t>When a new process is created, it enters into the system as in the running state</a:t>
            </a:r>
            <a:r>
              <a:rPr lang="en-US" dirty="0" smtClean="0"/>
              <a:t>.</a:t>
            </a:r>
          </a:p>
          <a:p>
            <a:pPr lvl="0"/>
            <a:r>
              <a:rPr lang="en-US" b="1" dirty="0">
                <a:solidFill>
                  <a:srgbClr val="FF0000"/>
                </a:solidFill>
              </a:rPr>
              <a:t>NOT RUNNING</a:t>
            </a:r>
            <a:endParaRPr lang="en-US" sz="2800" dirty="0">
              <a:solidFill>
                <a:srgbClr val="FF0000"/>
              </a:solidFill>
            </a:endParaRPr>
          </a:p>
          <a:p>
            <a:pPr lvl="1"/>
            <a:r>
              <a:rPr lang="en-US" dirty="0"/>
              <a:t>Processes that are not running are kept in queue, waiting for their turn to execute. Each entry in the queue is a pointer to a particular process. Queue is implemented by using linked list.</a:t>
            </a:r>
            <a:endParaRPr lang="en-US" sz="2400" dirty="0"/>
          </a:p>
          <a:p>
            <a:pPr marL="457200" lvl="1" indent="0">
              <a:buNone/>
            </a:pPr>
            <a:endParaRPr lang="en-US" sz="2400"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28</a:t>
            </a:fld>
            <a:endParaRPr lang="en-US"/>
          </a:p>
        </p:txBody>
      </p:sp>
    </p:spTree>
    <p:extLst>
      <p:ext uri="{BB962C8B-B14F-4D97-AF65-F5344CB8AC3E}">
        <p14:creationId xmlns:p14="http://schemas.microsoft.com/office/powerpoint/2010/main" val="3694510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smtClean="0"/>
              <a:t/>
            </a:r>
            <a:br>
              <a:rPr lang="en-US" sz="3600" b="1" dirty="0" smtClean="0"/>
            </a:br>
            <a:r>
              <a:rPr lang="en-US" sz="3600" b="1" dirty="0" smtClean="0"/>
              <a:t>QUEUING </a:t>
            </a:r>
            <a:r>
              <a:rPr lang="en-US" sz="3600" b="1" dirty="0"/>
              <a:t>DIAGRAM REPRESENTATION FOR PROCESS SCHEDULING </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29</a:t>
            </a:fld>
            <a:endParaRPr lang="en-US"/>
          </a:p>
        </p:txBody>
      </p:sp>
      <p:pic>
        <p:nvPicPr>
          <p:cNvPr id="6" name="Content Placeholder 5"/>
          <p:cNvPicPr>
            <a:picLocks noGrp="1"/>
          </p:cNvPicPr>
          <p:nvPr>
            <p:ph idx="1"/>
          </p:nvPr>
        </p:nvPicPr>
        <p:blipFill>
          <a:blip r:embed="rId2"/>
          <a:stretch>
            <a:fillRect/>
          </a:stretch>
        </p:blipFill>
        <p:spPr>
          <a:xfrm>
            <a:off x="323528" y="1412776"/>
            <a:ext cx="8568952" cy="4968552"/>
          </a:xfrm>
          <a:prstGeom prst="rect">
            <a:avLst/>
          </a:prstGeom>
        </p:spPr>
      </p:pic>
    </p:spTree>
    <p:extLst>
      <p:ext uri="{BB962C8B-B14F-4D97-AF65-F5344CB8AC3E}">
        <p14:creationId xmlns:p14="http://schemas.microsoft.com/office/powerpoint/2010/main" val="136358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a:t>
            </a:fld>
            <a:endParaRPr lang="en-US"/>
          </a:p>
        </p:txBody>
      </p:sp>
      <p:sp>
        <p:nvSpPr>
          <p:cNvPr id="6" name="Title 5"/>
          <p:cNvSpPr txBox="1">
            <a:spLocks noGrp="1"/>
          </p:cNvSpPr>
          <p:nvPr>
            <p:ph type="title"/>
          </p:nvPr>
        </p:nvSpPr>
        <p:spPr>
          <a:xfrm>
            <a:off x="457200" y="384473"/>
            <a:ext cx="8229600" cy="923330"/>
          </a:xfrm>
          <a:prstGeom prst="rect">
            <a:avLst/>
          </a:prstGeom>
          <a:noFill/>
        </p:spPr>
        <p:txBody>
          <a:bodyPr wrap="square" rtlCol="0">
            <a:spAutoFit/>
          </a:bodyPr>
          <a:lstStyle/>
          <a:p>
            <a:r>
              <a:rPr lang="en-US" sz="5400" b="1" dirty="0" smtClean="0">
                <a:solidFill>
                  <a:srgbClr val="FF0000"/>
                </a:solidFill>
              </a:rPr>
              <a:t>COURSE  OUTCOMES</a:t>
            </a:r>
            <a:endParaRPr lang="en-US" sz="5400" b="1"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952194875"/>
              </p:ext>
            </p:extLst>
          </p:nvPr>
        </p:nvGraphicFramePr>
        <p:xfrm>
          <a:off x="899592" y="1412776"/>
          <a:ext cx="7488832" cy="4876463"/>
        </p:xfrm>
        <a:graphic>
          <a:graphicData uri="http://schemas.openxmlformats.org/drawingml/2006/table">
            <a:tbl>
              <a:tblPr firstRow="1" firstCol="1" lastRow="1" lastCol="1" bandRow="1" bandCol="1">
                <a:tableStyleId>{5C22544A-7EE6-4342-B048-85BDC9FD1C3A}</a:tableStyleId>
              </a:tblPr>
              <a:tblGrid>
                <a:gridCol w="1347116"/>
                <a:gridCol w="6141716"/>
              </a:tblGrid>
              <a:tr h="853817">
                <a:tc>
                  <a:txBody>
                    <a:bodyPr/>
                    <a:lstStyle/>
                    <a:p>
                      <a:pPr algn="ctr">
                        <a:lnSpc>
                          <a:spcPct val="107000"/>
                        </a:lnSpc>
                        <a:spcAft>
                          <a:spcPts val="800"/>
                        </a:spcAft>
                      </a:pPr>
                      <a:r>
                        <a:rPr lang="en-IN" sz="2000" dirty="0">
                          <a:solidFill>
                            <a:schemeClr val="tx1"/>
                          </a:solidFill>
                          <a:effectLst/>
                        </a:rPr>
                        <a:t>SCS1301.1</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smtClean="0">
                          <a:solidFill>
                            <a:schemeClr val="tx1"/>
                          </a:solidFill>
                          <a:effectLst/>
                        </a:rPr>
                        <a:t>Comprehend </a:t>
                      </a:r>
                      <a:r>
                        <a:rPr lang="en-IN" sz="2000" dirty="0">
                          <a:solidFill>
                            <a:schemeClr val="tx1"/>
                          </a:solidFill>
                          <a:effectLst/>
                        </a:rPr>
                        <a:t>knowledge about Operating system components and  services.</a:t>
                      </a:r>
                      <a:endParaRPr lang="en-US" sz="2000" dirty="0">
                        <a:solidFill>
                          <a:schemeClr val="tx1"/>
                        </a:solidFill>
                        <a:effectLst/>
                        <a:latin typeface="Calibri"/>
                        <a:ea typeface="Calibri"/>
                        <a:cs typeface="Times New Roman"/>
                      </a:endParaRPr>
                    </a:p>
                  </a:txBody>
                  <a:tcPr marL="0" marR="0" marT="0" marB="0" anchor="ctr"/>
                </a:tc>
              </a:tr>
              <a:tr h="729884">
                <a:tc>
                  <a:txBody>
                    <a:bodyPr/>
                    <a:lstStyle/>
                    <a:p>
                      <a:pPr algn="ctr">
                        <a:lnSpc>
                          <a:spcPct val="107000"/>
                        </a:lnSpc>
                        <a:spcAft>
                          <a:spcPts val="800"/>
                        </a:spcAft>
                      </a:pPr>
                      <a:r>
                        <a:rPr lang="en-IN" sz="2000" dirty="0">
                          <a:solidFill>
                            <a:schemeClr val="tx1"/>
                          </a:solidFill>
                          <a:effectLst/>
                        </a:rPr>
                        <a:t>SCS1301.2</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Apply knowledge of process</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scheduling algorithms for a given context.</a:t>
                      </a:r>
                      <a:endParaRPr lang="en-US" sz="2000" dirty="0">
                        <a:solidFill>
                          <a:schemeClr val="tx1"/>
                        </a:solidFill>
                        <a:effectLst/>
                        <a:latin typeface="Calibri"/>
                        <a:ea typeface="Calibri"/>
                        <a:cs typeface="Times New Roman"/>
                      </a:endParaRPr>
                    </a:p>
                  </a:txBody>
                  <a:tcPr marL="0" marR="0" marT="0" marB="0" anchor="ctr"/>
                </a:tc>
              </a:tr>
              <a:tr h="729884">
                <a:tc>
                  <a:txBody>
                    <a:bodyPr/>
                    <a:lstStyle/>
                    <a:p>
                      <a:pPr algn="ctr">
                        <a:lnSpc>
                          <a:spcPct val="107000"/>
                        </a:lnSpc>
                        <a:spcAft>
                          <a:spcPts val="800"/>
                        </a:spcAft>
                      </a:pPr>
                      <a:r>
                        <a:rPr lang="en-IN" sz="2000" dirty="0">
                          <a:solidFill>
                            <a:schemeClr val="tx1"/>
                          </a:solidFill>
                          <a:effectLst/>
                        </a:rPr>
                        <a:t>SCS1301.3</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err="1">
                          <a:solidFill>
                            <a:schemeClr val="tx1"/>
                          </a:solidFill>
                          <a:effectLst/>
                        </a:rPr>
                        <a:t>Analyze</a:t>
                      </a:r>
                      <a:r>
                        <a:rPr lang="en-IN" sz="2000" dirty="0">
                          <a:solidFill>
                            <a:schemeClr val="tx1"/>
                          </a:solidFill>
                          <a:effectLst/>
                        </a:rPr>
                        <a:t> process synchronization and deadlock conditions.</a:t>
                      </a:r>
                      <a:endParaRPr lang="en-US" sz="2000" dirty="0">
                        <a:solidFill>
                          <a:schemeClr val="tx1"/>
                        </a:solidFill>
                        <a:effectLst/>
                        <a:latin typeface="Calibri"/>
                        <a:ea typeface="Calibri"/>
                        <a:cs typeface="Times New Roman"/>
                      </a:endParaRPr>
                    </a:p>
                  </a:txBody>
                  <a:tcPr marL="0" marR="0" marT="0" marB="0" anchor="ctr"/>
                </a:tc>
              </a:tr>
              <a:tr h="729884">
                <a:tc>
                  <a:txBody>
                    <a:bodyPr/>
                    <a:lstStyle/>
                    <a:p>
                      <a:pPr algn="ctr">
                        <a:lnSpc>
                          <a:spcPct val="107000"/>
                        </a:lnSpc>
                        <a:spcAft>
                          <a:spcPts val="800"/>
                        </a:spcAft>
                      </a:pPr>
                      <a:r>
                        <a:rPr lang="en-IN" sz="2000">
                          <a:solidFill>
                            <a:schemeClr val="tx1"/>
                          </a:solidFill>
                          <a:effectLst/>
                        </a:rPr>
                        <a:t>SCS1301.4</a:t>
                      </a:r>
                      <a:endParaRPr lang="en-US" sz="200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Construct the process of Mapping logical address to physical address.</a:t>
                      </a:r>
                      <a:endParaRPr lang="en-US" sz="2000" dirty="0">
                        <a:solidFill>
                          <a:schemeClr val="tx1"/>
                        </a:solidFill>
                        <a:effectLst/>
                        <a:latin typeface="Calibri"/>
                        <a:ea typeface="Calibri"/>
                        <a:cs typeface="Times New Roman"/>
                      </a:endParaRPr>
                    </a:p>
                  </a:txBody>
                  <a:tcPr marL="0" marR="0" marT="0" marB="0" anchor="ctr"/>
                </a:tc>
              </a:tr>
              <a:tr h="729884">
                <a:tc>
                  <a:txBody>
                    <a:bodyPr/>
                    <a:lstStyle/>
                    <a:p>
                      <a:pPr algn="ctr">
                        <a:lnSpc>
                          <a:spcPct val="107000"/>
                        </a:lnSpc>
                        <a:spcAft>
                          <a:spcPts val="800"/>
                        </a:spcAft>
                      </a:pPr>
                      <a:r>
                        <a:rPr lang="en-IN" sz="2000">
                          <a:solidFill>
                            <a:schemeClr val="tx1"/>
                          </a:solidFill>
                          <a:effectLst/>
                        </a:rPr>
                        <a:t>SCS1301.5</a:t>
                      </a:r>
                      <a:endParaRPr lang="en-US" sz="200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Design appropriate strategies  for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Paging, Segmentation.</a:t>
                      </a:r>
                      <a:endParaRPr lang="en-US" sz="2000" dirty="0">
                        <a:solidFill>
                          <a:schemeClr val="tx1"/>
                        </a:solidFill>
                        <a:effectLst/>
                        <a:latin typeface="Calibri"/>
                        <a:ea typeface="Calibri"/>
                        <a:cs typeface="Times New Roman"/>
                      </a:endParaRPr>
                    </a:p>
                  </a:txBody>
                  <a:tcPr marL="0" marR="0" marT="0" marB="0" anchor="ctr"/>
                </a:tc>
              </a:tr>
              <a:tr h="1103110">
                <a:tc>
                  <a:txBody>
                    <a:bodyPr/>
                    <a:lstStyle/>
                    <a:p>
                      <a:pPr algn="ctr">
                        <a:lnSpc>
                          <a:spcPct val="107000"/>
                        </a:lnSpc>
                        <a:spcAft>
                          <a:spcPts val="800"/>
                        </a:spcAft>
                      </a:pPr>
                      <a:r>
                        <a:rPr lang="en-IN" sz="2000" dirty="0">
                          <a:solidFill>
                            <a:schemeClr val="tx1"/>
                          </a:solidFill>
                          <a:effectLst/>
                        </a:rPr>
                        <a:t>SCS1301.6</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Develop real time applications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Based on Linux shell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programming.</a:t>
                      </a:r>
                      <a:endParaRPr lang="en-US" sz="2000" dirty="0">
                        <a:solidFill>
                          <a:schemeClr val="tx1"/>
                        </a:solidFill>
                        <a:effectLst/>
                        <a:latin typeface="Calibri"/>
                        <a:ea typeface="Calibri"/>
                        <a:cs typeface="Times New Roman"/>
                      </a:endParaRPr>
                    </a:p>
                  </a:txBody>
                  <a:tcPr marL="0" marR="0" marT="0" marB="0" anchor="ctr"/>
                </a:tc>
              </a:tr>
            </a:tbl>
          </a:graphicData>
        </a:graphic>
      </p:graphicFrame>
    </p:spTree>
    <p:extLst>
      <p:ext uri="{BB962C8B-B14F-4D97-AF65-F5344CB8AC3E}">
        <p14:creationId xmlns:p14="http://schemas.microsoft.com/office/powerpoint/2010/main" val="779118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SCHEDULING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lvl="0"/>
            <a:r>
              <a:rPr lang="en-US" dirty="0"/>
              <a:t>Each rectangular box represents a queue.</a:t>
            </a:r>
            <a:endParaRPr lang="en-US" sz="2800" dirty="0"/>
          </a:p>
          <a:p>
            <a:pPr lvl="0"/>
            <a:r>
              <a:rPr lang="en-US" dirty="0"/>
              <a:t>Two types of queues are present:</a:t>
            </a:r>
            <a:endParaRPr lang="en-US" sz="2800" dirty="0"/>
          </a:p>
          <a:p>
            <a:pPr lvl="1"/>
            <a:r>
              <a:rPr lang="en-US" dirty="0"/>
              <a:t>the ready queue and</a:t>
            </a:r>
            <a:endParaRPr lang="en-US" sz="2400" dirty="0"/>
          </a:p>
          <a:p>
            <a:pPr lvl="1"/>
            <a:r>
              <a:rPr lang="en-US" dirty="0"/>
              <a:t>a set of device queues</a:t>
            </a:r>
            <a:endParaRPr lang="en-US" sz="2400" dirty="0"/>
          </a:p>
          <a:p>
            <a:pPr lvl="0"/>
            <a:r>
              <a:rPr lang="en-US" dirty="0"/>
              <a:t>The circles represent the resources that serve the queues, and the arrows indicate the flow of processes in the system.</a:t>
            </a:r>
          </a:p>
          <a:p>
            <a:pPr lvl="0"/>
            <a:r>
              <a:rPr lang="en-US" dirty="0"/>
              <a:t>A new process is initially put in the ready queue.</a:t>
            </a:r>
          </a:p>
          <a:p>
            <a:pPr lvl="0"/>
            <a:r>
              <a:rPr lang="en-US"/>
              <a:t>It waits there until it is selected for execution, or is dispatched.</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30</a:t>
            </a:fld>
            <a:endParaRPr lang="en-US"/>
          </a:p>
        </p:txBody>
      </p:sp>
    </p:spTree>
    <p:extLst>
      <p:ext uri="{BB962C8B-B14F-4D97-AF65-F5344CB8AC3E}">
        <p14:creationId xmlns:p14="http://schemas.microsoft.com/office/powerpoint/2010/main" val="3151968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SCHEDULERS</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lvl="0"/>
            <a:r>
              <a:rPr lang="en-US" dirty="0"/>
              <a:t>Schedulers are special system software which handles the process scheduling in various ways. </a:t>
            </a:r>
            <a:endParaRPr lang="en-US" sz="2800" dirty="0"/>
          </a:p>
          <a:p>
            <a:pPr lvl="0"/>
            <a:r>
              <a:rPr lang="en-US" dirty="0"/>
              <a:t>Their main task is to select the jobs to be submitted into the system and to decide which process to run. </a:t>
            </a:r>
            <a:endParaRPr lang="en-US" sz="2800" dirty="0"/>
          </a:p>
          <a:p>
            <a:pPr lvl="0"/>
            <a:r>
              <a:rPr lang="en-US" dirty="0"/>
              <a:t>Schedulers are of three types –</a:t>
            </a:r>
            <a:endParaRPr lang="en-US" sz="2800" dirty="0"/>
          </a:p>
          <a:p>
            <a:pPr lvl="1"/>
            <a:r>
              <a:rPr lang="en-US" dirty="0"/>
              <a:t>Long-Term Scheduler</a:t>
            </a:r>
            <a:endParaRPr lang="en-US" sz="2400" dirty="0"/>
          </a:p>
          <a:p>
            <a:pPr lvl="1"/>
            <a:r>
              <a:rPr lang="en-US" dirty="0"/>
              <a:t>Short-Term Scheduler</a:t>
            </a:r>
            <a:endParaRPr lang="en-US" sz="2400" dirty="0"/>
          </a:p>
          <a:p>
            <a:pPr lvl="1"/>
            <a:r>
              <a:rPr lang="en-US" dirty="0"/>
              <a:t>Medium-Term Scheduler</a:t>
            </a:r>
            <a:endParaRPr lang="en-US" sz="2400" dirty="0"/>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31</a:t>
            </a:fld>
            <a:endParaRPr lang="en-US"/>
          </a:p>
        </p:txBody>
      </p:sp>
    </p:spTree>
    <p:extLst>
      <p:ext uri="{BB962C8B-B14F-4D97-AF65-F5344CB8AC3E}">
        <p14:creationId xmlns:p14="http://schemas.microsoft.com/office/powerpoint/2010/main" val="4104094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LONG TERM SCHEDULER</a:t>
            </a:r>
            <a:endParaRPr lang="en-US" dirty="0"/>
          </a:p>
        </p:txBody>
      </p:sp>
      <p:sp>
        <p:nvSpPr>
          <p:cNvPr id="3" name="Content Placeholder 2"/>
          <p:cNvSpPr>
            <a:spLocks noGrp="1"/>
          </p:cNvSpPr>
          <p:nvPr>
            <p:ph idx="1"/>
          </p:nvPr>
        </p:nvSpPr>
        <p:spPr>
          <a:xfrm>
            <a:off x="457200" y="1412776"/>
            <a:ext cx="8229600" cy="4713387"/>
          </a:xfrm>
        </p:spPr>
        <p:txBody>
          <a:bodyPr>
            <a:normAutofit/>
          </a:bodyPr>
          <a:lstStyle/>
          <a:p>
            <a:pPr lvl="1">
              <a:buFont typeface="Arial" pitchFamily="34" charset="0"/>
              <a:buChar char="•"/>
            </a:pPr>
            <a:r>
              <a:rPr lang="en-US" dirty="0"/>
              <a:t>It is also called a job scheduler.</a:t>
            </a:r>
            <a:endParaRPr lang="en-US" sz="2400" dirty="0"/>
          </a:p>
          <a:p>
            <a:pPr lvl="1">
              <a:buFont typeface="Arial" pitchFamily="34" charset="0"/>
              <a:buChar char="•"/>
            </a:pPr>
            <a:r>
              <a:rPr lang="en-US" dirty="0"/>
              <a:t>A long-term scheduler determines which programs are admitted to the system for processing.</a:t>
            </a:r>
            <a:endParaRPr lang="en-US" sz="2400" dirty="0"/>
          </a:p>
          <a:p>
            <a:pPr lvl="1">
              <a:buFont typeface="Arial" pitchFamily="34" charset="0"/>
              <a:buChar char="•"/>
            </a:pPr>
            <a:r>
              <a:rPr lang="en-US" dirty="0"/>
              <a:t>It selects processes from the queue and loads them into memory for execution.</a:t>
            </a:r>
            <a:endParaRPr lang="en-US" sz="2400" dirty="0"/>
          </a:p>
          <a:p>
            <a:pPr lvl="1">
              <a:buFont typeface="Arial" pitchFamily="34" charset="0"/>
              <a:buChar char="•"/>
            </a:pPr>
            <a:r>
              <a:rPr lang="en-US" dirty="0"/>
              <a:t>Process loads into the memory for CPU scheduling</a:t>
            </a:r>
            <a:r>
              <a:rPr lang="en-US" dirty="0" smtClean="0"/>
              <a:t>.</a:t>
            </a:r>
            <a:endParaRPr lang="en-US" sz="2400"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32</a:t>
            </a:fld>
            <a:endParaRPr lang="en-US"/>
          </a:p>
        </p:txBody>
      </p:sp>
    </p:spTree>
    <p:extLst>
      <p:ext uri="{BB962C8B-B14F-4D97-AF65-F5344CB8AC3E}">
        <p14:creationId xmlns:p14="http://schemas.microsoft.com/office/powerpoint/2010/main" val="440363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SHORT TERM SCHEDULER</a:t>
            </a:r>
            <a:endParaRPr lang="en-US" dirty="0"/>
          </a:p>
        </p:txBody>
      </p:sp>
      <p:sp>
        <p:nvSpPr>
          <p:cNvPr id="3" name="Content Placeholder 2"/>
          <p:cNvSpPr>
            <a:spLocks noGrp="1"/>
          </p:cNvSpPr>
          <p:nvPr>
            <p:ph idx="1"/>
          </p:nvPr>
        </p:nvSpPr>
        <p:spPr>
          <a:xfrm>
            <a:off x="251520" y="1556792"/>
            <a:ext cx="8229600" cy="4525963"/>
          </a:xfrm>
        </p:spPr>
        <p:txBody>
          <a:bodyPr>
            <a:normAutofit fontScale="92500"/>
          </a:bodyPr>
          <a:lstStyle/>
          <a:p>
            <a:pPr lvl="1" algn="just">
              <a:buFont typeface="Arial" pitchFamily="34" charset="0"/>
              <a:buChar char="•"/>
            </a:pPr>
            <a:r>
              <a:rPr lang="en-US" dirty="0"/>
              <a:t>It is also called as CPU scheduler.</a:t>
            </a:r>
            <a:endParaRPr lang="en-US" sz="2400" dirty="0"/>
          </a:p>
          <a:p>
            <a:pPr lvl="1" algn="just">
              <a:buFont typeface="Arial" pitchFamily="34" charset="0"/>
              <a:buChar char="•"/>
            </a:pPr>
            <a:r>
              <a:rPr lang="en-US" dirty="0"/>
              <a:t>Its main objective is to increase system performance in accordance with the chosen set of criteria. </a:t>
            </a:r>
            <a:endParaRPr lang="en-US" dirty="0" smtClean="0"/>
          </a:p>
          <a:p>
            <a:pPr lvl="1" algn="just">
              <a:buFont typeface="Arial" pitchFamily="34" charset="0"/>
              <a:buChar char="•"/>
            </a:pPr>
            <a:r>
              <a:rPr lang="en-US" dirty="0" smtClean="0"/>
              <a:t>It </a:t>
            </a:r>
            <a:r>
              <a:rPr lang="en-US" dirty="0"/>
              <a:t>is the change of ready state to running state of the process.</a:t>
            </a:r>
            <a:endParaRPr lang="en-US" sz="2400" dirty="0"/>
          </a:p>
          <a:p>
            <a:pPr lvl="1" algn="just">
              <a:buFont typeface="Arial" pitchFamily="34" charset="0"/>
              <a:buChar char="•"/>
            </a:pPr>
            <a:r>
              <a:rPr lang="en-US" dirty="0"/>
              <a:t>CPU scheduler selects a process among the processes that are ready to execute and allocates CPU to one of them.</a:t>
            </a:r>
            <a:endParaRPr lang="en-US" sz="2400" dirty="0"/>
          </a:p>
          <a:p>
            <a:pPr lvl="1" algn="just">
              <a:buFont typeface="Arial" pitchFamily="34" charset="0"/>
              <a:buChar char="•"/>
            </a:pPr>
            <a:r>
              <a:rPr lang="en-US" dirty="0"/>
              <a:t>Short-term schedulers, also known as dispatchers, make the decision of which process to execute next.</a:t>
            </a:r>
            <a:endParaRPr lang="en-US" sz="24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33</a:t>
            </a:fld>
            <a:endParaRPr lang="en-US"/>
          </a:p>
        </p:txBody>
      </p:sp>
    </p:spTree>
    <p:extLst>
      <p:ext uri="{BB962C8B-B14F-4D97-AF65-F5344CB8AC3E}">
        <p14:creationId xmlns:p14="http://schemas.microsoft.com/office/powerpoint/2010/main" val="456058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MEDIUM TERM SCHEDULER</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en-US" dirty="0"/>
              <a:t>Medium-term scheduling is a part of swapping.</a:t>
            </a:r>
            <a:endParaRPr lang="en-US" sz="2400" dirty="0"/>
          </a:p>
          <a:p>
            <a:pPr lvl="1">
              <a:buFont typeface="Arial" pitchFamily="34" charset="0"/>
              <a:buChar char="•"/>
            </a:pPr>
            <a:r>
              <a:rPr lang="en-US" dirty="0"/>
              <a:t>It removes the processes from the memory.</a:t>
            </a:r>
            <a:endParaRPr lang="en-US" sz="2400" dirty="0"/>
          </a:p>
          <a:p>
            <a:pPr lvl="1">
              <a:buFont typeface="Arial" pitchFamily="34" charset="0"/>
              <a:buChar char="•"/>
            </a:pPr>
            <a:r>
              <a:rPr lang="en-US" dirty="0" smtClean="0"/>
              <a:t>The </a:t>
            </a:r>
            <a:r>
              <a:rPr lang="en-US" dirty="0"/>
              <a:t>medium-term scheduler is in-charge of handling the swapped out-processes.</a:t>
            </a:r>
            <a:endParaRPr lang="en-US" sz="2400" dirty="0"/>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34</a:t>
            </a:fld>
            <a:endParaRPr lang="en-US"/>
          </a:p>
        </p:txBody>
      </p:sp>
      <p:pic>
        <p:nvPicPr>
          <p:cNvPr id="6" name="Picture 11"/>
          <p:cNvPicPr>
            <a:picLocks noChangeAspect="1" noChangeArrowheads="1"/>
          </p:cNvPicPr>
          <p:nvPr/>
        </p:nvPicPr>
        <p:blipFill>
          <a:blip r:embed="rId2"/>
          <a:srcRect/>
          <a:stretch>
            <a:fillRect/>
          </a:stretch>
        </p:blipFill>
        <p:spPr bwMode="auto">
          <a:xfrm>
            <a:off x="845145" y="3717032"/>
            <a:ext cx="7327900" cy="2665412"/>
          </a:xfrm>
          <a:prstGeom prst="rect">
            <a:avLst/>
          </a:prstGeom>
          <a:noFill/>
          <a:ln w="9525">
            <a:noFill/>
            <a:miter lim="800000"/>
            <a:headEnd/>
            <a:tailEnd/>
          </a:ln>
        </p:spPr>
      </p:pic>
    </p:spTree>
    <p:extLst>
      <p:ext uri="{BB962C8B-B14F-4D97-AF65-F5344CB8AC3E}">
        <p14:creationId xmlns:p14="http://schemas.microsoft.com/office/powerpoint/2010/main" val="3901868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35</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8928992"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8287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548680"/>
            <a:ext cx="8229600" cy="5688632"/>
          </a:xfrm>
        </p:spPr>
        <p:txBody>
          <a:bodyPr>
            <a:normAutofit/>
          </a:bodyPr>
          <a:lstStyle/>
          <a:p>
            <a:pPr lvl="0">
              <a:defRPr/>
            </a:pPr>
            <a:r>
              <a:rPr lang="en-US" altLang="en-US" sz="2000" b="1" dirty="0">
                <a:solidFill>
                  <a:srgbClr val="3366FF"/>
                </a:solidFill>
              </a:rPr>
              <a:t>Short-term scheduler  </a:t>
            </a:r>
            <a:r>
              <a:rPr lang="en-US" altLang="en-US" sz="2000" dirty="0"/>
              <a:t>(or </a:t>
            </a:r>
            <a:r>
              <a:rPr lang="en-US" altLang="en-US" sz="2000" b="1" dirty="0">
                <a:solidFill>
                  <a:srgbClr val="3366FF"/>
                </a:solidFill>
              </a:rPr>
              <a:t>CPU scheduler</a:t>
            </a:r>
            <a:r>
              <a:rPr lang="en-US" altLang="en-US" sz="2000" dirty="0"/>
              <a:t>) – selects which </a:t>
            </a:r>
            <a:r>
              <a:rPr lang="en-US" altLang="en-US" sz="2000" dirty="0" smtClean="0"/>
              <a:t>process     </a:t>
            </a:r>
            <a:r>
              <a:rPr lang="en-US" altLang="en-US" sz="2000" dirty="0"/>
              <a:t>should be executed next and allocates CPU</a:t>
            </a:r>
          </a:p>
          <a:p>
            <a:pPr lvl="1">
              <a:defRPr/>
            </a:pPr>
            <a:r>
              <a:rPr lang="en-US" altLang="en-US" sz="2000" dirty="0"/>
              <a:t>Sometimes the only scheduler in a system</a:t>
            </a:r>
          </a:p>
          <a:p>
            <a:pPr lvl="1">
              <a:defRPr/>
            </a:pPr>
            <a:r>
              <a:rPr lang="en-US" altLang="en-US" sz="2000" dirty="0"/>
              <a:t>Short-term scheduler is invoked frequently (milliseconds) </a:t>
            </a:r>
            <a:r>
              <a:rPr lang="en-US" altLang="en-US" sz="2000" dirty="0">
                <a:sym typeface="Symbol" pitchFamily="18" charset="2"/>
              </a:rPr>
              <a:t> (must be fast)</a:t>
            </a:r>
          </a:p>
          <a:p>
            <a:pPr lvl="0">
              <a:defRPr/>
            </a:pPr>
            <a:r>
              <a:rPr lang="en-US" altLang="en-US" sz="2000" b="1" dirty="0">
                <a:solidFill>
                  <a:srgbClr val="3366FF"/>
                </a:solidFill>
              </a:rPr>
              <a:t>Long-term scheduler  </a:t>
            </a:r>
            <a:r>
              <a:rPr lang="en-US" altLang="en-US" sz="2000" dirty="0"/>
              <a:t>(or </a:t>
            </a:r>
            <a:r>
              <a:rPr lang="en-US" altLang="en-US" sz="2000" b="1" dirty="0">
                <a:solidFill>
                  <a:srgbClr val="3366FF"/>
                </a:solidFill>
              </a:rPr>
              <a:t>job scheduler</a:t>
            </a:r>
            <a:r>
              <a:rPr lang="en-US" altLang="en-US" sz="2000" dirty="0"/>
              <a:t>) – selects which processes should be brought into the ready queue</a:t>
            </a:r>
          </a:p>
          <a:p>
            <a:pPr lvl="1">
              <a:defRPr/>
            </a:pPr>
            <a:r>
              <a:rPr lang="en-US" altLang="en-US" sz="2000" dirty="0">
                <a:sym typeface="Symbol" pitchFamily="18" charset="2"/>
              </a:rPr>
              <a:t>Long-term scheduler is invoked  infrequently (seconds, minutes)  (may be slow)</a:t>
            </a:r>
          </a:p>
          <a:p>
            <a:pPr lvl="1">
              <a:defRPr/>
            </a:pPr>
            <a:r>
              <a:rPr lang="en-US" altLang="en-US" sz="2000" dirty="0">
                <a:sym typeface="Symbol" pitchFamily="18" charset="2"/>
              </a:rPr>
              <a:t>The long-term scheduler controls the </a:t>
            </a:r>
            <a:r>
              <a:rPr lang="en-US" altLang="en-US" sz="2000" b="1" dirty="0">
                <a:solidFill>
                  <a:srgbClr val="3366FF"/>
                </a:solidFill>
                <a:sym typeface="Symbol" pitchFamily="18" charset="2"/>
              </a:rPr>
              <a:t>degree of multiprogramming</a:t>
            </a:r>
            <a:endParaRPr lang="en-US" altLang="en-US" sz="2000" i="1" dirty="0">
              <a:sym typeface="Symbol" pitchFamily="18" charset="2"/>
            </a:endParaRPr>
          </a:p>
          <a:p>
            <a:pPr lvl="0">
              <a:defRPr/>
            </a:pPr>
            <a:r>
              <a:rPr lang="en-US" altLang="en-US" sz="2000" dirty="0">
                <a:sym typeface="Symbol" pitchFamily="18" charset="2"/>
              </a:rPr>
              <a:t>Processes can be described as either:</a:t>
            </a:r>
          </a:p>
          <a:p>
            <a:pPr lvl="1">
              <a:defRPr/>
            </a:pPr>
            <a:r>
              <a:rPr lang="en-US" altLang="en-US" sz="2000" b="1" dirty="0">
                <a:solidFill>
                  <a:srgbClr val="3366FF"/>
                </a:solidFill>
                <a:sym typeface="Symbol" pitchFamily="18" charset="2"/>
              </a:rPr>
              <a:t>I/O-bound process</a:t>
            </a:r>
            <a:r>
              <a:rPr lang="en-US" altLang="en-US" sz="2000" dirty="0">
                <a:solidFill>
                  <a:srgbClr val="000000"/>
                </a:solidFill>
                <a:sym typeface="Symbol" pitchFamily="18" charset="2"/>
              </a:rPr>
              <a:t> </a:t>
            </a:r>
            <a:r>
              <a:rPr lang="en-US" altLang="en-US" sz="2000" dirty="0">
                <a:sym typeface="Symbol" pitchFamily="18" charset="2"/>
              </a:rPr>
              <a:t>– spends more time doing I/O than computations, many short CPU bursts</a:t>
            </a:r>
          </a:p>
          <a:p>
            <a:pPr lvl="1">
              <a:defRPr/>
            </a:pPr>
            <a:r>
              <a:rPr lang="en-US" altLang="en-US" sz="2000" b="1" dirty="0">
                <a:solidFill>
                  <a:srgbClr val="3366FF"/>
                </a:solidFill>
                <a:sym typeface="Symbol" pitchFamily="18" charset="2"/>
              </a:rPr>
              <a:t>CPU-bound process </a:t>
            </a:r>
            <a:r>
              <a:rPr lang="en-US" altLang="en-US" sz="2000" dirty="0">
                <a:sym typeface="Symbol" pitchFamily="18" charset="2"/>
              </a:rPr>
              <a:t>– spends more time doing computations; few very long CPU bursts</a:t>
            </a:r>
          </a:p>
          <a:p>
            <a:pPr lvl="0">
              <a:defRPr/>
            </a:pPr>
            <a:r>
              <a:rPr lang="en-US" altLang="en-US" sz="2000" dirty="0">
                <a:sym typeface="Symbol" pitchFamily="18" charset="2"/>
              </a:rPr>
              <a:t>Long-term scheduler strives for good </a:t>
            </a:r>
            <a:r>
              <a:rPr lang="en-US" altLang="en-US" sz="2000" b="1" i="1" dirty="0">
                <a:sym typeface="Symbol" pitchFamily="18" charset="2"/>
              </a:rPr>
              <a:t>process mix</a:t>
            </a:r>
            <a:endParaRPr lang="en-US" altLang="en-US" sz="2000" dirty="0">
              <a:sym typeface="Symbol" pitchFamily="18" charset="2"/>
            </a:endParaRP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36</a:t>
            </a:fld>
            <a:endParaRPr lang="en-US"/>
          </a:p>
        </p:txBody>
      </p:sp>
    </p:spTree>
    <p:extLst>
      <p:ext uri="{BB962C8B-B14F-4D97-AF65-F5344CB8AC3E}">
        <p14:creationId xmlns:p14="http://schemas.microsoft.com/office/powerpoint/2010/main" val="2449183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37</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784976"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9747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CONTEXT SWITCH</a:t>
            </a:r>
            <a:endParaRPr lang="en-US" dirty="0">
              <a:solidFill>
                <a:srgbClr val="FF0000"/>
              </a:solidFill>
            </a:endParaRPr>
          </a:p>
        </p:txBody>
      </p:sp>
      <p:sp>
        <p:nvSpPr>
          <p:cNvPr id="3" name="Content Placeholder 2"/>
          <p:cNvSpPr>
            <a:spLocks noGrp="1"/>
          </p:cNvSpPr>
          <p:nvPr>
            <p:ph idx="1"/>
          </p:nvPr>
        </p:nvSpPr>
        <p:spPr>
          <a:xfrm>
            <a:off x="457200" y="1600200"/>
            <a:ext cx="8229600" cy="4709120"/>
          </a:xfrm>
        </p:spPr>
        <p:txBody>
          <a:bodyPr>
            <a:normAutofit fontScale="85000" lnSpcReduction="10000"/>
          </a:bodyPr>
          <a:lstStyle/>
          <a:p>
            <a:pPr algn="just"/>
            <a:r>
              <a:rPr lang="en-IN" dirty="0"/>
              <a:t>Switching the CPU to another process requires </a:t>
            </a:r>
            <a:r>
              <a:rPr lang="en-IN" b="1" dirty="0"/>
              <a:t>saving</a:t>
            </a:r>
            <a:r>
              <a:rPr lang="en-IN" dirty="0"/>
              <a:t> the state of the old process and </a:t>
            </a:r>
            <a:r>
              <a:rPr lang="en-IN" b="1" dirty="0"/>
              <a:t>loading</a:t>
            </a:r>
            <a:r>
              <a:rPr lang="en-IN" dirty="0"/>
              <a:t> the saved state for the new process. This task is known as a </a:t>
            </a:r>
            <a:r>
              <a:rPr lang="en-IN" b="1" dirty="0"/>
              <a:t>Context Switch</a:t>
            </a:r>
            <a:r>
              <a:rPr lang="en-IN" dirty="0" smtClean="0"/>
              <a:t>.</a:t>
            </a:r>
          </a:p>
          <a:p>
            <a:pPr algn="just"/>
            <a:r>
              <a:rPr lang="en-IN" dirty="0"/>
              <a:t>The </a:t>
            </a:r>
            <a:r>
              <a:rPr lang="en-IN" b="1" dirty="0"/>
              <a:t>context</a:t>
            </a:r>
            <a:r>
              <a:rPr lang="en-IN" dirty="0"/>
              <a:t> of a process is represented in the </a:t>
            </a:r>
            <a:r>
              <a:rPr lang="en-IN" b="1" dirty="0"/>
              <a:t>Process Control Block(PCB)</a:t>
            </a:r>
            <a:r>
              <a:rPr lang="en-IN" dirty="0"/>
              <a:t> of a process; it includes the value of the CPU registers, the process state and memory-management information. </a:t>
            </a:r>
            <a:endParaRPr lang="en-IN" dirty="0" smtClean="0"/>
          </a:p>
          <a:p>
            <a:pPr algn="just"/>
            <a:r>
              <a:rPr lang="en-IN" dirty="0"/>
              <a:t>Context switch time is </a:t>
            </a:r>
            <a:r>
              <a:rPr lang="en-IN" b="1" dirty="0"/>
              <a:t>pure overhead</a:t>
            </a:r>
            <a:r>
              <a:rPr lang="en-IN" dirty="0"/>
              <a:t>, because the </a:t>
            </a:r>
            <a:r>
              <a:rPr lang="en-IN" b="1" dirty="0"/>
              <a:t>system does no useful work while switching</a:t>
            </a:r>
            <a:r>
              <a:rPr lang="en-IN" dirty="0"/>
              <a:t>. Its speed varies from machine to machine, depending on the memory </a:t>
            </a:r>
            <a:r>
              <a:rPr lang="en-IN" dirty="0" smtClean="0"/>
              <a:t>speed</a:t>
            </a:r>
            <a:r>
              <a:rPr lang="en-IN" dirty="0"/>
              <a:t>.</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38</a:t>
            </a:fld>
            <a:endParaRPr lang="en-US"/>
          </a:p>
        </p:txBody>
      </p:sp>
    </p:spTree>
    <p:extLst>
      <p:ext uri="{BB962C8B-B14F-4D97-AF65-F5344CB8AC3E}">
        <p14:creationId xmlns:p14="http://schemas.microsoft.com/office/powerpoint/2010/main" val="4003089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39</a:t>
            </a:fld>
            <a:endParaRPr lang="en-US"/>
          </a:p>
        </p:txBody>
      </p:sp>
      <p:pic>
        <p:nvPicPr>
          <p:cNvPr id="6" name="Picture 9"/>
          <p:cNvPicPr>
            <a:picLocks noGrp="1" noChangeAspect="1" noChangeArrowheads="1"/>
          </p:cNvPicPr>
          <p:nvPr>
            <p:ph idx="1"/>
          </p:nvPr>
        </p:nvPicPr>
        <p:blipFill>
          <a:blip r:embed="rId2"/>
          <a:srcRect/>
          <a:stretch>
            <a:fillRect/>
          </a:stretch>
        </p:blipFill>
        <p:spPr bwMode="auto">
          <a:xfrm>
            <a:off x="35496" y="116632"/>
            <a:ext cx="9001000" cy="6264696"/>
          </a:xfrm>
          <a:prstGeom prst="rect">
            <a:avLst/>
          </a:prstGeom>
          <a:noFill/>
          <a:ln w="9525">
            <a:noFill/>
            <a:miter lim="800000"/>
            <a:headEnd/>
            <a:tailEnd/>
          </a:ln>
        </p:spPr>
      </p:pic>
    </p:spTree>
    <p:extLst>
      <p:ext uri="{BB962C8B-B14F-4D97-AF65-F5344CB8AC3E}">
        <p14:creationId xmlns:p14="http://schemas.microsoft.com/office/powerpoint/2010/main" val="384620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FF0000"/>
                </a:solidFill>
              </a:rPr>
              <a:t>INTRODUCTION TO PROCESSES</a:t>
            </a:r>
          </a:p>
        </p:txBody>
      </p:sp>
      <p:sp>
        <p:nvSpPr>
          <p:cNvPr id="3" name="Content Placeholder 2"/>
          <p:cNvSpPr>
            <a:spLocks noGrp="1"/>
          </p:cNvSpPr>
          <p:nvPr>
            <p:ph idx="1"/>
          </p:nvPr>
        </p:nvSpPr>
        <p:spPr>
          <a:xfrm>
            <a:off x="467544" y="1412776"/>
            <a:ext cx="8229600" cy="4968552"/>
          </a:xfrm>
        </p:spPr>
        <p:txBody>
          <a:bodyPr>
            <a:normAutofit/>
          </a:bodyPr>
          <a:lstStyle/>
          <a:p>
            <a:pPr algn="just"/>
            <a:r>
              <a:rPr lang="en-US" sz="2800" dirty="0"/>
              <a:t>Early computer systems allowed only one program to be executed at a time</a:t>
            </a:r>
            <a:r>
              <a:rPr lang="en-US" sz="2800" dirty="0" smtClean="0"/>
              <a:t>.</a:t>
            </a:r>
            <a:endParaRPr lang="en-US" sz="2600" b="1" dirty="0" smtClean="0"/>
          </a:p>
          <a:p>
            <a:pPr lvl="0" algn="just"/>
            <a:r>
              <a:rPr lang="en-US" sz="2600" b="1" dirty="0" smtClean="0">
                <a:solidFill>
                  <a:srgbClr val="FF0000"/>
                </a:solidFill>
              </a:rPr>
              <a:t>Definition </a:t>
            </a:r>
            <a:r>
              <a:rPr lang="en-US" sz="2600" b="1" dirty="0">
                <a:solidFill>
                  <a:srgbClr val="FF0000"/>
                </a:solidFill>
              </a:rPr>
              <a:t>:</a:t>
            </a:r>
            <a:r>
              <a:rPr lang="en-US" sz="2600" dirty="0">
                <a:solidFill>
                  <a:srgbClr val="FF0000"/>
                </a:solidFill>
              </a:rPr>
              <a:t> A process is defined as an entity which represents the basic unit of work to be implemented in the system.</a:t>
            </a:r>
          </a:p>
          <a:p>
            <a:pPr lvl="0" algn="just"/>
            <a:r>
              <a:rPr lang="en-US" sz="2600" dirty="0"/>
              <a:t>A process is basically a program in execution. The execution of a process must progress in a sequential fashion.</a:t>
            </a:r>
          </a:p>
          <a:p>
            <a:pPr lvl="0" algn="just"/>
            <a:r>
              <a:rPr lang="en-US" sz="2600" dirty="0"/>
              <a:t>A process will need certain resources—such as CPU time, memory, files, and I/O devices —to accomplish its task.</a:t>
            </a:r>
          </a:p>
          <a:p>
            <a:pPr lvl="0" algn="just"/>
            <a:r>
              <a:rPr lang="en-US" sz="2600" dirty="0"/>
              <a:t>A process is the unit of work in most systems.</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a:t>
            </a:fld>
            <a:endParaRPr lang="en-US"/>
          </a:p>
        </p:txBody>
      </p:sp>
    </p:spTree>
    <p:extLst>
      <p:ext uri="{BB962C8B-B14F-4D97-AF65-F5344CB8AC3E}">
        <p14:creationId xmlns:p14="http://schemas.microsoft.com/office/powerpoint/2010/main" val="16186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OPERATIONS ON </a:t>
            </a:r>
            <a:r>
              <a:rPr lang="en-US" b="1" dirty="0" smtClean="0">
                <a:solidFill>
                  <a:srgbClr val="FF0000"/>
                </a:solidFill>
              </a:rPr>
              <a:t>PROCESSES</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a:t>The processes in the system can execute concurrently, and they must be created and deleted </a:t>
            </a:r>
            <a:r>
              <a:rPr lang="en-US" dirty="0" smtClean="0"/>
              <a:t>dynamically</a:t>
            </a:r>
          </a:p>
          <a:p>
            <a:pPr algn="just"/>
            <a:r>
              <a:rPr lang="en-IN" dirty="0" smtClean="0"/>
              <a:t>The </a:t>
            </a:r>
            <a:r>
              <a:rPr lang="en-IN" dirty="0"/>
              <a:t>two major operation </a:t>
            </a:r>
            <a:r>
              <a:rPr lang="en-IN" b="1" dirty="0"/>
              <a:t>Process Creation</a:t>
            </a:r>
            <a:r>
              <a:rPr lang="en-IN" dirty="0"/>
              <a:t> and </a:t>
            </a:r>
            <a:r>
              <a:rPr lang="en-IN" b="1" dirty="0"/>
              <a:t>Process Termination</a:t>
            </a:r>
            <a:r>
              <a:rPr lang="en-IN" dirty="0" smtClean="0"/>
              <a:t>.</a:t>
            </a:r>
          </a:p>
          <a:p>
            <a:pPr algn="just"/>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40</a:t>
            </a:fld>
            <a:endParaRPr lang="en-US"/>
          </a:p>
        </p:txBody>
      </p:sp>
    </p:spTree>
    <p:extLst>
      <p:ext uri="{BB962C8B-B14F-4D97-AF65-F5344CB8AC3E}">
        <p14:creationId xmlns:p14="http://schemas.microsoft.com/office/powerpoint/2010/main" val="16021355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CREATION</a:t>
            </a:r>
            <a:endParaRPr lang="en-US" dirty="0"/>
          </a:p>
        </p:txBody>
      </p:sp>
      <p:sp>
        <p:nvSpPr>
          <p:cNvPr id="3" name="Content Placeholder 2"/>
          <p:cNvSpPr>
            <a:spLocks noGrp="1"/>
          </p:cNvSpPr>
          <p:nvPr>
            <p:ph idx="1"/>
          </p:nvPr>
        </p:nvSpPr>
        <p:spPr>
          <a:xfrm>
            <a:off x="457200" y="1268760"/>
            <a:ext cx="8435280" cy="5040560"/>
          </a:xfrm>
        </p:spPr>
        <p:txBody>
          <a:bodyPr>
            <a:normAutofit fontScale="77500" lnSpcReduction="20000"/>
          </a:bodyPr>
          <a:lstStyle/>
          <a:p>
            <a:pPr algn="just"/>
            <a:r>
              <a:rPr lang="en-IN" dirty="0"/>
              <a:t>Through appropriate system calls, such as fork or spawn, processes may create other processes. </a:t>
            </a:r>
            <a:endParaRPr lang="en-IN" dirty="0" smtClean="0"/>
          </a:p>
          <a:p>
            <a:pPr algn="just"/>
            <a:r>
              <a:rPr lang="en-IN" dirty="0" smtClean="0"/>
              <a:t>The </a:t>
            </a:r>
            <a:r>
              <a:rPr lang="en-IN" dirty="0"/>
              <a:t>process which creates other process, is termed the </a:t>
            </a:r>
            <a:r>
              <a:rPr lang="en-IN" b="1" dirty="0"/>
              <a:t>parent</a:t>
            </a:r>
            <a:r>
              <a:rPr lang="en-IN" dirty="0"/>
              <a:t> of the other process, while the created sub-process is termed its </a:t>
            </a:r>
            <a:r>
              <a:rPr lang="en-IN" b="1" dirty="0"/>
              <a:t>child</a:t>
            </a:r>
            <a:r>
              <a:rPr lang="en-IN" dirty="0" smtClean="0"/>
              <a:t>.</a:t>
            </a:r>
          </a:p>
          <a:p>
            <a:pPr algn="just"/>
            <a:r>
              <a:rPr lang="en-IN" dirty="0" smtClean="0"/>
              <a:t>Parent </a:t>
            </a:r>
            <a:r>
              <a:rPr lang="en-IN" dirty="0"/>
              <a:t>process creates children processes, which, in turn create other processes, forming a tree of processes</a:t>
            </a:r>
            <a:r>
              <a:rPr lang="en-IN" dirty="0" smtClean="0"/>
              <a:t>.</a:t>
            </a:r>
          </a:p>
          <a:p>
            <a:pPr lvl="0" algn="just"/>
            <a:r>
              <a:rPr lang="en-US" b="1" dirty="0"/>
              <a:t>Resource sharing</a:t>
            </a:r>
            <a:endParaRPr lang="en-US" sz="2800" b="1" dirty="0"/>
          </a:p>
          <a:p>
            <a:pPr lvl="1" algn="just"/>
            <a:r>
              <a:rPr lang="en-US" dirty="0"/>
              <a:t>Parent and children share all resources.</a:t>
            </a:r>
            <a:endParaRPr lang="en-US" sz="2400" dirty="0"/>
          </a:p>
          <a:p>
            <a:pPr lvl="1" algn="just"/>
            <a:r>
              <a:rPr lang="en-US" dirty="0"/>
              <a:t>Children share subset of parent’s resources.</a:t>
            </a:r>
            <a:endParaRPr lang="en-US" sz="2400" dirty="0"/>
          </a:p>
          <a:p>
            <a:pPr lvl="1" algn="just"/>
            <a:r>
              <a:rPr lang="en-US" dirty="0"/>
              <a:t>Parent and child share no resources.</a:t>
            </a:r>
            <a:endParaRPr lang="en-US" sz="2400" dirty="0"/>
          </a:p>
          <a:p>
            <a:pPr lvl="0" algn="just"/>
            <a:r>
              <a:rPr lang="en-US" b="1" dirty="0"/>
              <a:t>Execution</a:t>
            </a:r>
            <a:endParaRPr lang="en-US" sz="2800" b="1" dirty="0"/>
          </a:p>
          <a:p>
            <a:pPr lvl="1" algn="just"/>
            <a:r>
              <a:rPr lang="en-US" dirty="0"/>
              <a:t>Parent and children execute concurrently.</a:t>
            </a:r>
            <a:endParaRPr lang="en-US" sz="2400" dirty="0"/>
          </a:p>
          <a:p>
            <a:pPr lvl="1" algn="just"/>
            <a:r>
              <a:rPr lang="en-US" dirty="0"/>
              <a:t>Parent waits until children terminate.</a:t>
            </a:r>
            <a:endParaRPr lang="en-US" sz="2400" dirty="0"/>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41</a:t>
            </a:fld>
            <a:endParaRPr lang="en-US"/>
          </a:p>
        </p:txBody>
      </p:sp>
    </p:spTree>
    <p:extLst>
      <p:ext uri="{BB962C8B-B14F-4D97-AF65-F5344CB8AC3E}">
        <p14:creationId xmlns:p14="http://schemas.microsoft.com/office/powerpoint/2010/main" val="36017529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CREATION</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42</a:t>
            </a:fld>
            <a:endParaRPr lang="en-US"/>
          </a:p>
        </p:txBody>
      </p:sp>
      <p:pic>
        <p:nvPicPr>
          <p:cNvPr id="6" name="Content Placeholder 5"/>
          <p:cNvPicPr>
            <a:picLocks noGrp="1"/>
          </p:cNvPicPr>
          <p:nvPr>
            <p:ph idx="1"/>
          </p:nvPr>
        </p:nvPicPr>
        <p:blipFill>
          <a:blip r:embed="rId2"/>
          <a:stretch>
            <a:fillRect/>
          </a:stretch>
        </p:blipFill>
        <p:spPr>
          <a:xfrm>
            <a:off x="467544" y="1772816"/>
            <a:ext cx="8280920" cy="4392488"/>
          </a:xfrm>
          <a:prstGeom prst="rect">
            <a:avLst/>
          </a:prstGeom>
        </p:spPr>
      </p:pic>
    </p:spTree>
    <p:extLst>
      <p:ext uri="{BB962C8B-B14F-4D97-AF65-F5344CB8AC3E}">
        <p14:creationId xmlns:p14="http://schemas.microsoft.com/office/powerpoint/2010/main" val="7045823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CREATION</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43</a:t>
            </a:fld>
            <a:endParaRPr lang="en-US"/>
          </a:p>
        </p:txBody>
      </p:sp>
      <p:pic>
        <p:nvPicPr>
          <p:cNvPr id="6" name="Picture 5"/>
          <p:cNvPicPr/>
          <p:nvPr/>
        </p:nvPicPr>
        <p:blipFill>
          <a:blip r:embed="rId2"/>
          <a:stretch>
            <a:fillRect/>
          </a:stretch>
        </p:blipFill>
        <p:spPr>
          <a:xfrm>
            <a:off x="323528" y="1340768"/>
            <a:ext cx="8568952" cy="5040560"/>
          </a:xfrm>
          <a:prstGeom prst="rect">
            <a:avLst/>
          </a:prstGeom>
        </p:spPr>
      </p:pic>
    </p:spTree>
    <p:extLst>
      <p:ext uri="{BB962C8B-B14F-4D97-AF65-F5344CB8AC3E}">
        <p14:creationId xmlns:p14="http://schemas.microsoft.com/office/powerpoint/2010/main" val="3456603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PROCESS TERMINATION</a:t>
            </a:r>
            <a:endParaRPr lang="en-US" b="1" dirty="0"/>
          </a:p>
        </p:txBody>
      </p:sp>
      <p:sp>
        <p:nvSpPr>
          <p:cNvPr id="3" name="Content Placeholder 2"/>
          <p:cNvSpPr>
            <a:spLocks noGrp="1"/>
          </p:cNvSpPr>
          <p:nvPr>
            <p:ph idx="1"/>
          </p:nvPr>
        </p:nvSpPr>
        <p:spPr>
          <a:xfrm>
            <a:off x="467544" y="1484784"/>
            <a:ext cx="8208912" cy="4752528"/>
          </a:xfrm>
        </p:spPr>
        <p:txBody>
          <a:bodyPr>
            <a:normAutofit/>
          </a:bodyPr>
          <a:lstStyle/>
          <a:p>
            <a:r>
              <a:rPr lang="en-US" altLang="en-US" sz="2400" dirty="0"/>
              <a:t>Process executes last statement and then asks the operating system to delete it using the </a:t>
            </a:r>
            <a:r>
              <a:rPr lang="en-US" altLang="en-US" sz="2400" b="1" dirty="0">
                <a:solidFill>
                  <a:srgbClr val="FF0000"/>
                </a:solidFill>
                <a:cs typeface="Courier New" pitchFamily="49" charset="0"/>
              </a:rPr>
              <a:t>exit()</a:t>
            </a:r>
            <a:r>
              <a:rPr lang="en-US" altLang="en-US" sz="2400" dirty="0">
                <a:solidFill>
                  <a:srgbClr val="FF0000"/>
                </a:solidFill>
                <a:cs typeface="Courier New" pitchFamily="49" charset="0"/>
              </a:rPr>
              <a:t> </a:t>
            </a:r>
            <a:r>
              <a:rPr lang="en-US" altLang="en-US" sz="2400" dirty="0">
                <a:cs typeface="Courier New" pitchFamily="49" charset="0"/>
              </a:rPr>
              <a:t>system call.</a:t>
            </a:r>
            <a:endParaRPr lang="en-US" altLang="en-US" sz="2400" dirty="0"/>
          </a:p>
          <a:p>
            <a:pPr lvl="1"/>
            <a:r>
              <a:rPr lang="en-US" altLang="en-US" sz="2400" dirty="0"/>
              <a:t>Returns  status data from child to parent </a:t>
            </a:r>
            <a:r>
              <a:rPr lang="en-US" altLang="en-US" sz="2400" dirty="0">
                <a:solidFill>
                  <a:srgbClr val="FF0000"/>
                </a:solidFill>
              </a:rPr>
              <a:t>(via </a:t>
            </a:r>
            <a:r>
              <a:rPr lang="en-US" altLang="en-US" sz="2400" b="1" dirty="0">
                <a:solidFill>
                  <a:srgbClr val="FF0000"/>
                </a:solidFill>
                <a:cs typeface="Courier New" pitchFamily="49" charset="0"/>
              </a:rPr>
              <a:t>wait()</a:t>
            </a:r>
            <a:r>
              <a:rPr lang="en-US" altLang="en-US" sz="2400" dirty="0">
                <a:solidFill>
                  <a:srgbClr val="FF0000"/>
                </a:solidFill>
              </a:rPr>
              <a:t>)</a:t>
            </a:r>
          </a:p>
          <a:p>
            <a:pPr lvl="1"/>
            <a:r>
              <a:rPr lang="en-US" altLang="en-US" sz="2400" dirty="0"/>
              <a:t>Process</a:t>
            </a:r>
            <a:r>
              <a:rPr lang="ja-JP" altLang="en-US" sz="2400" dirty="0"/>
              <a:t>’</a:t>
            </a:r>
            <a:r>
              <a:rPr lang="en-US" altLang="ja-JP" sz="2400" dirty="0"/>
              <a:t> resources are </a:t>
            </a:r>
            <a:r>
              <a:rPr lang="en-US" altLang="ja-JP" sz="2400" dirty="0" err="1"/>
              <a:t>deallocated</a:t>
            </a:r>
            <a:r>
              <a:rPr lang="en-US" altLang="ja-JP" sz="2400" dirty="0"/>
              <a:t> by operating system</a:t>
            </a:r>
            <a:endParaRPr lang="en-US" altLang="en-US" sz="2400" dirty="0"/>
          </a:p>
          <a:p>
            <a:r>
              <a:rPr lang="en-US" altLang="en-US" sz="2400" dirty="0"/>
              <a:t>Parent may terminate the execution of children processes  using the </a:t>
            </a:r>
            <a:r>
              <a:rPr lang="en-US" altLang="en-US" sz="2400" b="1" dirty="0">
                <a:solidFill>
                  <a:srgbClr val="FF0000"/>
                </a:solidFill>
                <a:cs typeface="Courier New" pitchFamily="49" charset="0"/>
              </a:rPr>
              <a:t>abort()</a:t>
            </a:r>
            <a:r>
              <a:rPr lang="en-US" altLang="en-US" sz="2400" dirty="0">
                <a:solidFill>
                  <a:srgbClr val="FF0000"/>
                </a:solidFill>
                <a:cs typeface="Courier New" pitchFamily="49" charset="0"/>
              </a:rPr>
              <a:t> </a:t>
            </a:r>
            <a:r>
              <a:rPr lang="en-US" altLang="en-US" sz="2400" dirty="0">
                <a:cs typeface="Courier New" pitchFamily="49" charset="0"/>
              </a:rPr>
              <a:t>system call.  Some reasons for doing so:</a:t>
            </a:r>
            <a:endParaRPr lang="en-US" altLang="en-US" sz="2400" dirty="0"/>
          </a:p>
          <a:p>
            <a:pPr lvl="1"/>
            <a:r>
              <a:rPr lang="en-US" altLang="en-US" sz="2400" dirty="0"/>
              <a:t>Child has exceeded allocated resources</a:t>
            </a:r>
          </a:p>
          <a:p>
            <a:pPr lvl="1"/>
            <a:r>
              <a:rPr lang="en-US" altLang="en-US" sz="2400" dirty="0"/>
              <a:t>Task assigned to child is no longer required</a:t>
            </a:r>
          </a:p>
          <a:p>
            <a:pPr lvl="1"/>
            <a:r>
              <a:rPr lang="en-US" altLang="en-US" sz="2400" dirty="0"/>
              <a:t>The parent is exiting and the operating systems does not allow  a child to continue if its parent </a:t>
            </a:r>
            <a:r>
              <a:rPr lang="en-US" altLang="en-US" sz="2400" dirty="0" smtClean="0"/>
              <a:t>terminates</a:t>
            </a:r>
            <a:endParaRPr lang="en-US" altLang="en-US" sz="2400"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44</a:t>
            </a:fld>
            <a:endParaRPr lang="en-US"/>
          </a:p>
        </p:txBody>
      </p:sp>
    </p:spTree>
    <p:extLst>
      <p:ext uri="{BB962C8B-B14F-4D97-AF65-F5344CB8AC3E}">
        <p14:creationId xmlns:p14="http://schemas.microsoft.com/office/powerpoint/2010/main" val="5547615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COOPERATING PROCESSES</a:t>
            </a:r>
            <a:endParaRPr lang="en-US" dirty="0">
              <a:solidFill>
                <a:srgbClr val="FF0000"/>
              </a:solidFill>
            </a:endParaRPr>
          </a:p>
        </p:txBody>
      </p:sp>
      <p:sp>
        <p:nvSpPr>
          <p:cNvPr id="3" name="Content Placeholder 2"/>
          <p:cNvSpPr>
            <a:spLocks noGrp="1"/>
          </p:cNvSpPr>
          <p:nvPr>
            <p:ph idx="1"/>
          </p:nvPr>
        </p:nvSpPr>
        <p:spPr>
          <a:xfrm>
            <a:off x="467544" y="1412776"/>
            <a:ext cx="8229600" cy="5112568"/>
          </a:xfrm>
        </p:spPr>
        <p:txBody>
          <a:bodyPr>
            <a:normAutofit fontScale="77500" lnSpcReduction="20000"/>
          </a:bodyPr>
          <a:lstStyle/>
          <a:p>
            <a:pPr lvl="0" algn="just"/>
            <a:r>
              <a:rPr lang="en-US" dirty="0"/>
              <a:t>Processes executing concurrently in the operating system may be either independent processes or cooperating processes.</a:t>
            </a:r>
          </a:p>
          <a:p>
            <a:pPr lvl="0" algn="just"/>
            <a:r>
              <a:rPr lang="en-US" dirty="0"/>
              <a:t>A process is independent if it cannot affect or be affected by the other processes executing in the system.</a:t>
            </a:r>
          </a:p>
          <a:p>
            <a:pPr lvl="0" algn="just"/>
            <a:r>
              <a:rPr lang="en-US" dirty="0"/>
              <a:t>Any process that does not share data with any other process is independent</a:t>
            </a:r>
            <a:r>
              <a:rPr lang="en-US" dirty="0" smtClean="0"/>
              <a:t>.</a:t>
            </a:r>
          </a:p>
          <a:p>
            <a:pPr lvl="0" algn="just"/>
            <a:r>
              <a:rPr lang="en-US" dirty="0"/>
              <a:t>There are several reasons for providing an environment that allows process cooperation</a:t>
            </a:r>
            <a:r>
              <a:rPr lang="en-US" dirty="0" smtClean="0"/>
              <a:t>:</a:t>
            </a:r>
          </a:p>
          <a:p>
            <a:pPr lvl="1" algn="just"/>
            <a:r>
              <a:rPr lang="en-US" b="1" dirty="0"/>
              <a:t>INFORMATION </a:t>
            </a:r>
            <a:r>
              <a:rPr lang="en-US" b="1" dirty="0" smtClean="0"/>
              <a:t>SHARING</a:t>
            </a:r>
          </a:p>
          <a:p>
            <a:pPr lvl="1" algn="just"/>
            <a:r>
              <a:rPr lang="en-US" b="1" dirty="0"/>
              <a:t>COMPUTATION </a:t>
            </a:r>
            <a:r>
              <a:rPr lang="en-US" b="1" dirty="0" smtClean="0"/>
              <a:t>SPEEDUP</a:t>
            </a:r>
          </a:p>
          <a:p>
            <a:pPr lvl="1" algn="just"/>
            <a:r>
              <a:rPr lang="en-US" b="1" dirty="0" smtClean="0"/>
              <a:t>MODULARITY</a:t>
            </a:r>
          </a:p>
          <a:p>
            <a:pPr lvl="1" algn="just"/>
            <a:r>
              <a:rPr lang="en-US" b="1" dirty="0" smtClean="0"/>
              <a:t>CONVENIENCE</a:t>
            </a:r>
          </a:p>
          <a:p>
            <a:pPr lvl="1" algn="just"/>
            <a:r>
              <a:rPr lang="en-US" b="1" dirty="0" smtClean="0"/>
              <a:t>BUFFER</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45</a:t>
            </a:fld>
            <a:endParaRPr lang="en-US"/>
          </a:p>
        </p:txBody>
      </p:sp>
    </p:spTree>
    <p:extLst>
      <p:ext uri="{BB962C8B-B14F-4D97-AF65-F5344CB8AC3E}">
        <p14:creationId xmlns:p14="http://schemas.microsoft.com/office/powerpoint/2010/main" val="22898239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COOPERATING PROCESSES</a:t>
            </a:r>
            <a:endParaRPr lang="en-US" dirty="0"/>
          </a:p>
        </p:txBody>
      </p:sp>
      <p:sp>
        <p:nvSpPr>
          <p:cNvPr id="3" name="Content Placeholder 2"/>
          <p:cNvSpPr>
            <a:spLocks noGrp="1"/>
          </p:cNvSpPr>
          <p:nvPr>
            <p:ph idx="1"/>
          </p:nvPr>
        </p:nvSpPr>
        <p:spPr>
          <a:xfrm>
            <a:off x="457200" y="1268760"/>
            <a:ext cx="8435280" cy="5400600"/>
          </a:xfrm>
        </p:spPr>
        <p:txBody>
          <a:bodyPr>
            <a:normAutofit fontScale="85000" lnSpcReduction="20000"/>
          </a:bodyPr>
          <a:lstStyle/>
          <a:p>
            <a:pPr lvl="0"/>
            <a:r>
              <a:rPr lang="en-US" b="1" dirty="0"/>
              <a:t>INFORMATION SHARING:</a:t>
            </a:r>
            <a:endParaRPr lang="en-US" sz="2800" dirty="0"/>
          </a:p>
          <a:p>
            <a:pPr lvl="1" algn="just"/>
            <a:r>
              <a:rPr lang="en-US" dirty="0"/>
              <a:t>Since several users may be interested in the same piece of information (for instance, a shared file), we must provide an environment to allow concurrent access to such information.</a:t>
            </a:r>
            <a:endParaRPr lang="en-US" sz="2400" dirty="0"/>
          </a:p>
          <a:p>
            <a:pPr lvl="0" algn="just"/>
            <a:r>
              <a:rPr lang="en-US" b="1" dirty="0"/>
              <a:t>COMPUTATION SPEEDUP:</a:t>
            </a:r>
            <a:endParaRPr lang="en-US" sz="2800" dirty="0"/>
          </a:p>
          <a:p>
            <a:pPr lvl="1" algn="just"/>
            <a:r>
              <a:rPr lang="en-US" dirty="0"/>
              <a:t>If we want a particular task to run faster, we must break it into subtasks, each of which will be executing in parallel with the others.</a:t>
            </a:r>
            <a:endParaRPr lang="en-US" sz="2400" dirty="0"/>
          </a:p>
          <a:p>
            <a:pPr lvl="0" algn="just"/>
            <a:r>
              <a:rPr lang="en-US" b="1" dirty="0"/>
              <a:t>MODULARITY:</a:t>
            </a:r>
            <a:endParaRPr lang="en-US" dirty="0"/>
          </a:p>
          <a:p>
            <a:pPr lvl="1" algn="just"/>
            <a:r>
              <a:rPr lang="en-US" dirty="0"/>
              <a:t>We may want to construct the system in a modular fashion, dividing the system functions into separate processes or </a:t>
            </a:r>
            <a:r>
              <a:rPr lang="en-US" dirty="0" smtClean="0"/>
              <a:t>threads</a:t>
            </a:r>
          </a:p>
          <a:p>
            <a:pPr lvl="0" algn="just"/>
            <a:r>
              <a:rPr lang="en-US" b="1" dirty="0"/>
              <a:t>CONVENIENCE</a:t>
            </a:r>
          </a:p>
          <a:p>
            <a:pPr lvl="1" algn="just"/>
            <a:r>
              <a:rPr lang="en-US" dirty="0"/>
              <a:t>Even an individual user may work on many tasks at the same </a:t>
            </a:r>
            <a:r>
              <a:rPr lang="en-US" dirty="0" smtClean="0"/>
              <a:t>time</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46</a:t>
            </a:fld>
            <a:endParaRPr lang="en-US"/>
          </a:p>
        </p:txBody>
      </p:sp>
    </p:spTree>
    <p:extLst>
      <p:ext uri="{BB962C8B-B14F-4D97-AF65-F5344CB8AC3E}">
        <p14:creationId xmlns:p14="http://schemas.microsoft.com/office/powerpoint/2010/main" val="24230217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Producer-Consumer Problem</a:t>
            </a:r>
          </a:p>
        </p:txBody>
      </p:sp>
      <p:sp>
        <p:nvSpPr>
          <p:cNvPr id="3" name="Content Placeholder 2"/>
          <p:cNvSpPr>
            <a:spLocks noGrp="1"/>
          </p:cNvSpPr>
          <p:nvPr>
            <p:ph idx="1"/>
          </p:nvPr>
        </p:nvSpPr>
        <p:spPr/>
        <p:txBody>
          <a:bodyPr>
            <a:normAutofit/>
          </a:bodyPr>
          <a:lstStyle/>
          <a:p>
            <a:r>
              <a:rPr lang="en-US" dirty="0"/>
              <a:t>Paradigm for cooperating processes, </a:t>
            </a:r>
            <a:r>
              <a:rPr lang="en-US" i="1" dirty="0"/>
              <a:t>producer</a:t>
            </a:r>
            <a:r>
              <a:rPr lang="en-US" dirty="0"/>
              <a:t> process produces information that is consumed by a </a:t>
            </a:r>
            <a:r>
              <a:rPr lang="en-US" i="1" dirty="0"/>
              <a:t>consumer</a:t>
            </a:r>
            <a:r>
              <a:rPr lang="en-US" dirty="0"/>
              <a:t> process</a:t>
            </a:r>
          </a:p>
          <a:p>
            <a:pPr lvl="1"/>
            <a:r>
              <a:rPr lang="en-US" sz="3200" b="1" dirty="0">
                <a:solidFill>
                  <a:srgbClr val="3366FF"/>
                </a:solidFill>
              </a:rPr>
              <a:t>unbounded-buffer </a:t>
            </a:r>
            <a:r>
              <a:rPr lang="en-US" sz="3200" dirty="0"/>
              <a:t>places no practical limit on the size of the buffer</a:t>
            </a:r>
          </a:p>
          <a:p>
            <a:pPr lvl="1"/>
            <a:r>
              <a:rPr lang="en-US" sz="3200" b="1" dirty="0">
                <a:solidFill>
                  <a:srgbClr val="3366FF"/>
                </a:solidFill>
              </a:rPr>
              <a:t>bounded-buffer </a:t>
            </a:r>
            <a:r>
              <a:rPr lang="en-US" sz="3200" dirty="0"/>
              <a:t>assumes that there is a fixed buffer </a:t>
            </a:r>
            <a:r>
              <a:rPr lang="en-US" sz="3200" dirty="0" smtClean="0"/>
              <a:t>size</a:t>
            </a:r>
          </a:p>
          <a:p>
            <a:pPr marL="457200" lvl="1" indent="0">
              <a:buNone/>
            </a:pPr>
            <a:endParaRPr lang="en-US" sz="2000" dirty="0" smtClean="0">
              <a:latin typeface="Courier New" pitchFamily="49" charset="0"/>
              <a:cs typeface="Courier New" pitchFamily="49" charset="0"/>
              <a:hlinkClick r:id="rId2"/>
            </a:endParaRPr>
          </a:p>
          <a:p>
            <a:pPr marL="457200" lvl="1" indent="0">
              <a:buNone/>
            </a:pPr>
            <a:r>
              <a:rPr lang="en-US" sz="2000" dirty="0" smtClean="0">
                <a:latin typeface="Courier New" pitchFamily="49" charset="0"/>
                <a:cs typeface="Courier New" pitchFamily="49" charset="0"/>
                <a:hlinkClick r:id="rId2"/>
              </a:rPr>
              <a:t>https</a:t>
            </a:r>
            <a:r>
              <a:rPr lang="en-US" sz="2000" dirty="0">
                <a:latin typeface="Courier New" pitchFamily="49" charset="0"/>
                <a:cs typeface="Courier New" pitchFamily="49" charset="0"/>
                <a:hlinkClick r:id="rId2"/>
              </a:rPr>
              <a:t>://www.youtube.com/watch?v=LRiN3DJdskA</a:t>
            </a:r>
            <a:endParaRPr lang="en-IN" sz="2000" dirty="0"/>
          </a:p>
          <a:p>
            <a:pPr marL="457200" lvl="1" indent="0">
              <a:buNone/>
            </a:pPr>
            <a:endParaRPr lang="en-US" sz="32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47</a:t>
            </a:fld>
            <a:endParaRPr lang="en-US"/>
          </a:p>
        </p:txBody>
      </p:sp>
    </p:spTree>
    <p:extLst>
      <p:ext uri="{BB962C8B-B14F-4D97-AF65-F5344CB8AC3E}">
        <p14:creationId xmlns:p14="http://schemas.microsoft.com/office/powerpoint/2010/main" val="1294971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CPU SCHEDULING</a:t>
            </a:r>
            <a:endParaRPr lang="en-US" dirty="0">
              <a:solidFill>
                <a:srgbClr val="FF0000"/>
              </a:solidFill>
            </a:endParaRPr>
          </a:p>
        </p:txBody>
      </p:sp>
      <p:sp>
        <p:nvSpPr>
          <p:cNvPr id="3" name="Content Placeholder 2"/>
          <p:cNvSpPr>
            <a:spLocks noGrp="1"/>
          </p:cNvSpPr>
          <p:nvPr>
            <p:ph idx="1"/>
          </p:nvPr>
        </p:nvSpPr>
        <p:spPr>
          <a:xfrm>
            <a:off x="457200" y="1268760"/>
            <a:ext cx="8291264" cy="5112568"/>
          </a:xfrm>
        </p:spPr>
        <p:txBody>
          <a:bodyPr>
            <a:normAutofit fontScale="92500" lnSpcReduction="20000"/>
          </a:bodyPr>
          <a:lstStyle/>
          <a:p>
            <a:pPr lvl="0" algn="just"/>
            <a:r>
              <a:rPr lang="en-IN" dirty="0"/>
              <a:t>CPU scheduling is a process which allows one process to use the CPU while the execution of another process is on hold(in waiting state) </a:t>
            </a:r>
            <a:endParaRPr lang="en-IN" dirty="0" smtClean="0"/>
          </a:p>
          <a:p>
            <a:pPr lvl="0" algn="just"/>
            <a:r>
              <a:rPr lang="en-IN" dirty="0" smtClean="0"/>
              <a:t>This is due </a:t>
            </a:r>
            <a:r>
              <a:rPr lang="en-IN" dirty="0"/>
              <a:t>to unavailability of any resource like I/O </a:t>
            </a:r>
            <a:r>
              <a:rPr lang="en-IN" dirty="0" err="1"/>
              <a:t>etc</a:t>
            </a:r>
            <a:r>
              <a:rPr lang="en-IN" dirty="0"/>
              <a:t>, thereby making full use of CPU. </a:t>
            </a:r>
            <a:endParaRPr lang="en-IN" dirty="0" smtClean="0"/>
          </a:p>
          <a:p>
            <a:pPr lvl="0" algn="just"/>
            <a:r>
              <a:rPr lang="en-IN" dirty="0"/>
              <a:t>The aim of CPU scheduling is to make the system efficient, fast and </a:t>
            </a:r>
            <a:r>
              <a:rPr lang="en-IN" dirty="0" smtClean="0"/>
              <a:t>fair.</a:t>
            </a:r>
          </a:p>
          <a:p>
            <a:pPr lvl="0" algn="just"/>
            <a:r>
              <a:rPr lang="en-IN" dirty="0" smtClean="0"/>
              <a:t>The </a:t>
            </a:r>
            <a:r>
              <a:rPr lang="en-IN" dirty="0"/>
              <a:t>aim of CPU scheduling is to make the system efficient, fast and </a:t>
            </a:r>
            <a:r>
              <a:rPr lang="en-IN" dirty="0" smtClean="0"/>
              <a:t>fair</a:t>
            </a:r>
          </a:p>
          <a:p>
            <a:pPr lvl="0" algn="just"/>
            <a:r>
              <a:rPr lang="en-IN" dirty="0"/>
              <a:t>Whenever the CPU becomes idle, the operating system must select one of the processes in the </a:t>
            </a:r>
            <a:r>
              <a:rPr lang="en-IN" b="1" dirty="0"/>
              <a:t>ready queue</a:t>
            </a:r>
            <a:r>
              <a:rPr lang="en-IN" dirty="0"/>
              <a:t> to be executed. </a:t>
            </a:r>
            <a:endParaRPr lang="en-US" dirty="0" smtClean="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48</a:t>
            </a:fld>
            <a:endParaRPr lang="en-US"/>
          </a:p>
        </p:txBody>
      </p:sp>
    </p:spTree>
    <p:extLst>
      <p:ext uri="{BB962C8B-B14F-4D97-AF65-F5344CB8AC3E}">
        <p14:creationId xmlns:p14="http://schemas.microsoft.com/office/powerpoint/2010/main" val="438229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rgbClr val="FF0000"/>
                </a:solidFill>
              </a:rPr>
              <a:t>CPU SCHEDULING:</a:t>
            </a:r>
            <a:r>
              <a:rPr lang="en-US" b="1" dirty="0"/>
              <a:t> </a:t>
            </a:r>
            <a:r>
              <a:rPr lang="en-US" b="1" dirty="0" smtClean="0"/>
              <a:t>DISPATCHER</a:t>
            </a:r>
            <a:endParaRPr lang="en-US" dirty="0"/>
          </a:p>
        </p:txBody>
      </p:sp>
      <p:sp>
        <p:nvSpPr>
          <p:cNvPr id="3" name="Content Placeholder 2"/>
          <p:cNvSpPr>
            <a:spLocks noGrp="1"/>
          </p:cNvSpPr>
          <p:nvPr>
            <p:ph idx="1"/>
          </p:nvPr>
        </p:nvSpPr>
        <p:spPr>
          <a:xfrm>
            <a:off x="457200" y="1268760"/>
            <a:ext cx="8229600" cy="5040560"/>
          </a:xfrm>
        </p:spPr>
        <p:txBody>
          <a:bodyPr>
            <a:normAutofit fontScale="92500"/>
          </a:bodyPr>
          <a:lstStyle/>
          <a:p>
            <a:r>
              <a:rPr lang="en-IN" dirty="0"/>
              <a:t>Another component involved in the CPU scheduling function is the </a:t>
            </a:r>
            <a:r>
              <a:rPr lang="en-IN" b="1" dirty="0"/>
              <a:t>Dispatcher</a:t>
            </a:r>
            <a:r>
              <a:rPr lang="en-IN" dirty="0"/>
              <a:t>. </a:t>
            </a:r>
            <a:endParaRPr lang="en-IN" dirty="0" smtClean="0"/>
          </a:p>
          <a:p>
            <a:r>
              <a:rPr lang="en-IN" dirty="0" smtClean="0"/>
              <a:t>The </a:t>
            </a:r>
            <a:r>
              <a:rPr lang="en-IN" dirty="0"/>
              <a:t>dispatcher is the module that gives control of the CPU to the process selected by the </a:t>
            </a:r>
            <a:r>
              <a:rPr lang="en-IN" b="1" dirty="0"/>
              <a:t>short-term scheduler</a:t>
            </a:r>
            <a:r>
              <a:rPr lang="en-IN" dirty="0"/>
              <a:t>. </a:t>
            </a:r>
            <a:endParaRPr lang="en-IN" dirty="0" smtClean="0"/>
          </a:p>
          <a:p>
            <a:r>
              <a:rPr lang="en-IN" dirty="0" smtClean="0"/>
              <a:t>This </a:t>
            </a:r>
            <a:r>
              <a:rPr lang="en-IN" dirty="0"/>
              <a:t>function involves</a:t>
            </a:r>
            <a:r>
              <a:rPr lang="en-IN" dirty="0" smtClean="0"/>
              <a:t>:</a:t>
            </a:r>
          </a:p>
          <a:p>
            <a:pPr lvl="1"/>
            <a:r>
              <a:rPr lang="en-IN" dirty="0"/>
              <a:t>Switching context</a:t>
            </a:r>
          </a:p>
          <a:p>
            <a:pPr lvl="1"/>
            <a:r>
              <a:rPr lang="en-IN" dirty="0"/>
              <a:t>Switching to user mode</a:t>
            </a:r>
          </a:p>
          <a:p>
            <a:pPr lvl="1"/>
            <a:r>
              <a:rPr lang="en-IN" dirty="0"/>
              <a:t>Jumping to the proper location in the user program to restart that program from where it left last time.</a:t>
            </a:r>
          </a:p>
          <a:p>
            <a:pPr lvl="1"/>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49</a:t>
            </a:fld>
            <a:endParaRPr lang="en-US"/>
          </a:p>
        </p:txBody>
      </p:sp>
    </p:spTree>
    <p:extLst>
      <p:ext uri="{BB962C8B-B14F-4D97-AF65-F5344CB8AC3E}">
        <p14:creationId xmlns:p14="http://schemas.microsoft.com/office/powerpoint/2010/main" val="1176476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764704"/>
            <a:ext cx="8229600" cy="5832648"/>
          </a:xfrm>
        </p:spPr>
        <p:txBody>
          <a:bodyPr>
            <a:normAutofit/>
          </a:bodyPr>
          <a:lstStyle/>
          <a:p>
            <a:pPr lvl="0"/>
            <a:r>
              <a:rPr lang="en-US" sz="2800" dirty="0"/>
              <a:t>Although traditionally a process contained only a single thread of control as it ran, most modern operating systems now support processes that have multiple threads.</a:t>
            </a:r>
          </a:p>
          <a:p>
            <a:pPr lvl="0"/>
            <a:r>
              <a:rPr lang="en-US" sz="2800" dirty="0"/>
              <a:t>A process is the unit of work in a modern time-sharing system</a:t>
            </a:r>
            <a:r>
              <a:rPr lang="en-US" sz="2800" dirty="0" smtClean="0"/>
              <a:t>.</a:t>
            </a:r>
          </a:p>
          <a:p>
            <a:r>
              <a:rPr lang="en-US" sz="2800" dirty="0"/>
              <a:t>The more complex the operating system is, the more it is expected to do on behalf of its users</a:t>
            </a:r>
            <a:r>
              <a:rPr lang="en-US" sz="2800" dirty="0" smtClean="0"/>
              <a:t>.</a:t>
            </a:r>
          </a:p>
          <a:p>
            <a:pPr lvl="0" algn="just"/>
            <a:r>
              <a:rPr lang="en-US" sz="2800" dirty="0" smtClean="0"/>
              <a:t>Systems consist of a collection of processes:</a:t>
            </a:r>
          </a:p>
          <a:p>
            <a:pPr lvl="1" algn="just"/>
            <a:r>
              <a:rPr lang="en-US" sz="2400" dirty="0" smtClean="0"/>
              <a:t>Operating-system processes execute system code, and</a:t>
            </a:r>
          </a:p>
          <a:p>
            <a:pPr lvl="1" algn="just"/>
            <a:r>
              <a:rPr lang="en-US" sz="2400" dirty="0" smtClean="0"/>
              <a:t>User processes execute user code.</a:t>
            </a:r>
          </a:p>
          <a:p>
            <a:pPr lvl="0"/>
            <a:endParaRPr lang="en-US" dirty="0" smtClean="0"/>
          </a:p>
          <a:p>
            <a:pPr lvl="0"/>
            <a:endParaRPr lang="en-US" dirty="0"/>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a:t>
            </a:fld>
            <a:endParaRPr lang="en-US"/>
          </a:p>
        </p:txBody>
      </p:sp>
    </p:spTree>
    <p:extLst>
      <p:ext uri="{BB962C8B-B14F-4D97-AF65-F5344CB8AC3E}">
        <p14:creationId xmlns:p14="http://schemas.microsoft.com/office/powerpoint/2010/main" val="521420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FF0000"/>
                </a:solidFill>
              </a:rPr>
              <a:t>CPU SCHEDULING: </a:t>
            </a:r>
            <a:r>
              <a:rPr lang="en-US" b="1" dirty="0"/>
              <a:t>DISPATCHER</a:t>
            </a:r>
            <a:endParaRPr lang="en-US" dirty="0"/>
          </a:p>
        </p:txBody>
      </p:sp>
      <p:sp>
        <p:nvSpPr>
          <p:cNvPr id="3" name="Content Placeholder 2"/>
          <p:cNvSpPr>
            <a:spLocks noGrp="1"/>
          </p:cNvSpPr>
          <p:nvPr>
            <p:ph idx="1"/>
          </p:nvPr>
        </p:nvSpPr>
        <p:spPr>
          <a:xfrm>
            <a:off x="457200" y="1268760"/>
            <a:ext cx="8229600" cy="5040560"/>
          </a:xfrm>
        </p:spPr>
        <p:txBody>
          <a:bodyPr>
            <a:normAutofit fontScale="85000" lnSpcReduction="10000"/>
          </a:bodyPr>
          <a:lstStyle/>
          <a:p>
            <a:pPr algn="just"/>
            <a:r>
              <a:rPr lang="en-IN" dirty="0"/>
              <a:t>The dispatcher should be as fast as possible, given that it is invoked during every process switch. The time taken by the dispatcher to stop one process and start another process is known as the </a:t>
            </a:r>
            <a:r>
              <a:rPr lang="en-IN" b="1" dirty="0"/>
              <a:t>Dispatch Latency</a:t>
            </a:r>
            <a:r>
              <a:rPr lang="en-IN" dirty="0"/>
              <a:t>. </a:t>
            </a:r>
            <a:endParaRPr lang="en-IN" dirty="0" smtClean="0"/>
          </a:p>
          <a:p>
            <a:pPr algn="just"/>
            <a:r>
              <a:rPr lang="en-US" b="1" dirty="0">
                <a:solidFill>
                  <a:srgbClr val="FF0000"/>
                </a:solidFill>
              </a:rPr>
              <a:t>Types of CPU Scheduling</a:t>
            </a:r>
          </a:p>
          <a:p>
            <a:pPr lvl="1" algn="just"/>
            <a:r>
              <a:rPr lang="en-IN" dirty="0"/>
              <a:t>When a process switches from the </a:t>
            </a:r>
            <a:r>
              <a:rPr lang="en-IN" b="1" dirty="0"/>
              <a:t>running</a:t>
            </a:r>
            <a:r>
              <a:rPr lang="en-IN" dirty="0"/>
              <a:t> state to the </a:t>
            </a:r>
            <a:r>
              <a:rPr lang="en-IN" b="1" dirty="0"/>
              <a:t>waiting</a:t>
            </a:r>
            <a:r>
              <a:rPr lang="en-IN" dirty="0"/>
              <a:t> </a:t>
            </a:r>
            <a:r>
              <a:rPr lang="en-IN" dirty="0" smtClean="0"/>
              <a:t>state (</a:t>
            </a:r>
            <a:r>
              <a:rPr lang="en-IN" dirty="0"/>
              <a:t>for </a:t>
            </a:r>
            <a:r>
              <a:rPr lang="en-IN" dirty="0">
                <a:solidFill>
                  <a:srgbClr val="FF0000"/>
                </a:solidFill>
              </a:rPr>
              <a:t>I/O request or invocation of wait for the termination of one of the child processes</a:t>
            </a:r>
            <a:r>
              <a:rPr lang="en-IN" dirty="0"/>
              <a:t>).</a:t>
            </a:r>
          </a:p>
          <a:p>
            <a:pPr lvl="1" algn="just"/>
            <a:r>
              <a:rPr lang="en-IN" dirty="0"/>
              <a:t>When a process switches from the </a:t>
            </a:r>
            <a:r>
              <a:rPr lang="en-IN" b="1" dirty="0"/>
              <a:t>running</a:t>
            </a:r>
            <a:r>
              <a:rPr lang="en-IN" dirty="0"/>
              <a:t> state to the </a:t>
            </a:r>
            <a:r>
              <a:rPr lang="en-IN" b="1" dirty="0"/>
              <a:t>ready</a:t>
            </a:r>
            <a:r>
              <a:rPr lang="en-IN" dirty="0"/>
              <a:t> state (for example, </a:t>
            </a:r>
            <a:r>
              <a:rPr lang="en-IN" dirty="0">
                <a:solidFill>
                  <a:srgbClr val="FF0000"/>
                </a:solidFill>
              </a:rPr>
              <a:t>when an interrupt occurs</a:t>
            </a:r>
            <a:r>
              <a:rPr lang="en-IN" dirty="0"/>
              <a:t>).</a:t>
            </a:r>
          </a:p>
          <a:p>
            <a:pPr lvl="1" algn="just"/>
            <a:r>
              <a:rPr lang="en-IN" dirty="0"/>
              <a:t>When a process switches from the </a:t>
            </a:r>
            <a:r>
              <a:rPr lang="en-IN" b="1" dirty="0"/>
              <a:t>waiting</a:t>
            </a:r>
            <a:r>
              <a:rPr lang="en-IN" dirty="0"/>
              <a:t> state to the </a:t>
            </a:r>
            <a:r>
              <a:rPr lang="en-IN" b="1" dirty="0"/>
              <a:t>ready</a:t>
            </a:r>
            <a:r>
              <a:rPr lang="en-IN" dirty="0"/>
              <a:t> </a:t>
            </a:r>
            <a:r>
              <a:rPr lang="en-IN" dirty="0" smtClean="0"/>
              <a:t>state (</a:t>
            </a:r>
            <a:r>
              <a:rPr lang="en-IN" dirty="0"/>
              <a:t>for example, </a:t>
            </a:r>
            <a:r>
              <a:rPr lang="en-IN" dirty="0">
                <a:solidFill>
                  <a:srgbClr val="FF0000"/>
                </a:solidFill>
              </a:rPr>
              <a:t>completion of I/O</a:t>
            </a:r>
            <a:r>
              <a:rPr lang="en-IN" dirty="0"/>
              <a:t>).</a:t>
            </a:r>
          </a:p>
          <a:p>
            <a:pPr lvl="1" algn="just"/>
            <a:r>
              <a:rPr lang="en-IN" dirty="0"/>
              <a:t>When a process </a:t>
            </a:r>
            <a:r>
              <a:rPr lang="en-IN" b="1" dirty="0"/>
              <a:t>terminates</a:t>
            </a:r>
            <a:r>
              <a:rPr lang="en-IN" dirty="0"/>
              <a:t>.</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50</a:t>
            </a:fld>
            <a:endParaRPr lang="en-US"/>
          </a:p>
        </p:txBody>
      </p:sp>
    </p:spTree>
    <p:extLst>
      <p:ext uri="{BB962C8B-B14F-4D97-AF65-F5344CB8AC3E}">
        <p14:creationId xmlns:p14="http://schemas.microsoft.com/office/powerpoint/2010/main" val="2538185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rgbClr val="FF0000"/>
                </a:solidFill>
              </a:rPr>
              <a:t>CPU SCHEDULING:</a:t>
            </a:r>
            <a:r>
              <a:rPr lang="en-US" b="1" dirty="0" smtClean="0"/>
              <a:t> SCHEDULING CRITERIA</a:t>
            </a:r>
            <a:endParaRPr lang="en-US" b="1" dirty="0"/>
          </a:p>
        </p:txBody>
      </p:sp>
      <p:sp>
        <p:nvSpPr>
          <p:cNvPr id="3" name="Content Placeholder 2"/>
          <p:cNvSpPr>
            <a:spLocks noGrp="1"/>
          </p:cNvSpPr>
          <p:nvPr>
            <p:ph idx="1"/>
          </p:nvPr>
        </p:nvSpPr>
        <p:spPr>
          <a:xfrm>
            <a:off x="457200" y="1600200"/>
            <a:ext cx="8229600" cy="4709120"/>
          </a:xfrm>
        </p:spPr>
        <p:txBody>
          <a:bodyPr>
            <a:normAutofit fontScale="77500" lnSpcReduction="20000"/>
          </a:bodyPr>
          <a:lstStyle/>
          <a:p>
            <a:pPr lvl="0" algn="just"/>
            <a:r>
              <a:rPr lang="en-US" dirty="0"/>
              <a:t>Different CPU scheduling algorithms have different properties, and the choice of a particular algorithm may favor one class of processes over another.</a:t>
            </a:r>
          </a:p>
          <a:p>
            <a:pPr lvl="0" algn="just"/>
            <a:r>
              <a:rPr lang="en-US" dirty="0"/>
              <a:t>Many criteria have been suggested for comparing CPU scheduling algorithms.</a:t>
            </a:r>
          </a:p>
          <a:p>
            <a:pPr lvl="0" algn="just"/>
            <a:r>
              <a:rPr lang="en-US" dirty="0"/>
              <a:t>Which characteristics are used for comparison can make a substantial difference in which algorithm is judged to be best.</a:t>
            </a:r>
          </a:p>
          <a:p>
            <a:pPr lvl="1" algn="just"/>
            <a:r>
              <a:rPr lang="en-US" b="1" dirty="0"/>
              <a:t>CPU </a:t>
            </a:r>
            <a:r>
              <a:rPr lang="en-US" b="1" dirty="0" smtClean="0"/>
              <a:t>UTILIZATION</a:t>
            </a:r>
          </a:p>
          <a:p>
            <a:pPr lvl="1" algn="just"/>
            <a:r>
              <a:rPr lang="en-US" b="1" dirty="0"/>
              <a:t>THROUGHPUT</a:t>
            </a:r>
            <a:endParaRPr lang="en-US" dirty="0"/>
          </a:p>
          <a:p>
            <a:pPr lvl="1" algn="just"/>
            <a:r>
              <a:rPr lang="en-US" b="1" dirty="0"/>
              <a:t>TURNAROUND TIME</a:t>
            </a:r>
            <a:endParaRPr lang="en-US" dirty="0"/>
          </a:p>
          <a:p>
            <a:pPr lvl="1" algn="just"/>
            <a:r>
              <a:rPr lang="en-US" b="1" dirty="0"/>
              <a:t>WAITING TIME</a:t>
            </a:r>
            <a:endParaRPr lang="en-US" dirty="0"/>
          </a:p>
          <a:p>
            <a:pPr lvl="1" algn="just"/>
            <a:r>
              <a:rPr lang="en-US" b="1" dirty="0"/>
              <a:t>LOAD AVERAGE</a:t>
            </a:r>
            <a:endParaRPr lang="en-US" dirty="0"/>
          </a:p>
          <a:p>
            <a:pPr lvl="1" algn="just"/>
            <a:r>
              <a:rPr lang="en-US" b="1" dirty="0"/>
              <a:t>RESPONSE TIME</a:t>
            </a:r>
            <a:endParaRPr lang="en-US" dirty="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51</a:t>
            </a:fld>
            <a:endParaRPr lang="en-US"/>
          </a:p>
        </p:txBody>
      </p:sp>
    </p:spTree>
    <p:extLst>
      <p:ext uri="{BB962C8B-B14F-4D97-AF65-F5344CB8AC3E}">
        <p14:creationId xmlns:p14="http://schemas.microsoft.com/office/powerpoint/2010/main" val="18037639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FF0000"/>
                </a:solidFill>
              </a:rPr>
              <a:t>CPU SCHEDULING:</a:t>
            </a:r>
            <a:r>
              <a:rPr lang="en-US" b="1" dirty="0"/>
              <a:t> SCHEDULING CRITERIA</a:t>
            </a:r>
            <a:endParaRPr lang="en-US" dirty="0"/>
          </a:p>
        </p:txBody>
      </p:sp>
      <p:sp>
        <p:nvSpPr>
          <p:cNvPr id="3" name="Content Placeholder 2"/>
          <p:cNvSpPr>
            <a:spLocks noGrp="1"/>
          </p:cNvSpPr>
          <p:nvPr>
            <p:ph idx="1"/>
          </p:nvPr>
        </p:nvSpPr>
        <p:spPr>
          <a:xfrm>
            <a:off x="457200" y="1600200"/>
            <a:ext cx="8229600" cy="4781128"/>
          </a:xfrm>
        </p:spPr>
        <p:txBody>
          <a:bodyPr>
            <a:noAutofit/>
          </a:bodyPr>
          <a:lstStyle/>
          <a:p>
            <a:r>
              <a:rPr lang="en-US" sz="2400" b="1" dirty="0" smtClean="0"/>
              <a:t>CPU UTILIZATION</a:t>
            </a:r>
          </a:p>
          <a:p>
            <a:pPr lvl="1"/>
            <a:r>
              <a:rPr lang="en-US" sz="2400" dirty="0" smtClean="0"/>
              <a:t>We </a:t>
            </a:r>
            <a:r>
              <a:rPr lang="en-US" sz="2400" dirty="0"/>
              <a:t>want to keep the CPU as busy as </a:t>
            </a:r>
            <a:r>
              <a:rPr lang="en-US" sz="2400" dirty="0" smtClean="0"/>
              <a:t>possible.</a:t>
            </a:r>
            <a:endParaRPr lang="en-US" sz="2400" dirty="0"/>
          </a:p>
          <a:p>
            <a:pPr lvl="1"/>
            <a:r>
              <a:rPr lang="en-US" sz="2400" dirty="0" smtClean="0"/>
              <a:t>Conceptually</a:t>
            </a:r>
            <a:r>
              <a:rPr lang="en-US" sz="2400" dirty="0"/>
              <a:t>, CPU utilization can range from 0 to 100 percent</a:t>
            </a:r>
            <a:r>
              <a:rPr lang="en-US" sz="2400" dirty="0" smtClean="0"/>
              <a:t>.</a:t>
            </a:r>
          </a:p>
          <a:p>
            <a:pPr lvl="0"/>
            <a:r>
              <a:rPr lang="en-US" sz="2400" b="1" dirty="0"/>
              <a:t>THROUGHPUT</a:t>
            </a:r>
            <a:endParaRPr lang="en-US" sz="2400" dirty="0"/>
          </a:p>
          <a:p>
            <a:pPr lvl="1"/>
            <a:r>
              <a:rPr lang="en-US" sz="2400" dirty="0"/>
              <a:t>It is the total number of processes completed per unit time or rather say total amount of work done in a unit of time. </a:t>
            </a:r>
            <a:endParaRPr lang="en-US" sz="2400" dirty="0" smtClean="0"/>
          </a:p>
          <a:p>
            <a:pPr lvl="0"/>
            <a:r>
              <a:rPr lang="en-US" sz="2400" b="1" dirty="0"/>
              <a:t>TURNAROUND </a:t>
            </a:r>
            <a:r>
              <a:rPr lang="en-US" sz="2400" b="1" dirty="0" smtClean="0"/>
              <a:t>TIME</a:t>
            </a:r>
            <a:endParaRPr lang="en-US" sz="2400" dirty="0"/>
          </a:p>
          <a:p>
            <a:pPr lvl="1"/>
            <a:r>
              <a:rPr lang="en-US" sz="2400" dirty="0" smtClean="0"/>
              <a:t>It </a:t>
            </a:r>
            <a:r>
              <a:rPr lang="en-US" sz="2400" dirty="0"/>
              <a:t>is the amount of time taken to execute a particular process, i.e. The interval from time of submission of the process to the time of completion of the process (Wall clock time</a:t>
            </a:r>
            <a:r>
              <a:rPr lang="en-US" sz="2400" dirty="0" smtClean="0"/>
              <a:t>).</a:t>
            </a:r>
            <a:endParaRPr lang="en-US" sz="2400" dirty="0"/>
          </a:p>
          <a:p>
            <a:endParaRPr lang="en-US" sz="2800"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52</a:t>
            </a:fld>
            <a:endParaRPr lang="en-US"/>
          </a:p>
        </p:txBody>
      </p:sp>
    </p:spTree>
    <p:extLst>
      <p:ext uri="{BB962C8B-B14F-4D97-AF65-F5344CB8AC3E}">
        <p14:creationId xmlns:p14="http://schemas.microsoft.com/office/powerpoint/2010/main" val="19879160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FF0000"/>
                </a:solidFill>
              </a:rPr>
              <a:t>CPU SCHEDULING: </a:t>
            </a:r>
            <a:r>
              <a:rPr lang="en-US" b="1" dirty="0"/>
              <a:t>SCHEDULING CRITERIA</a:t>
            </a:r>
            <a:endParaRPr lang="en-US" dirty="0"/>
          </a:p>
        </p:txBody>
      </p:sp>
      <p:sp>
        <p:nvSpPr>
          <p:cNvPr id="3" name="Content Placeholder 2"/>
          <p:cNvSpPr>
            <a:spLocks noGrp="1"/>
          </p:cNvSpPr>
          <p:nvPr>
            <p:ph idx="1"/>
          </p:nvPr>
        </p:nvSpPr>
        <p:spPr>
          <a:xfrm>
            <a:off x="457200" y="1600200"/>
            <a:ext cx="8229600" cy="4709120"/>
          </a:xfrm>
        </p:spPr>
        <p:txBody>
          <a:bodyPr>
            <a:noAutofit/>
          </a:bodyPr>
          <a:lstStyle/>
          <a:p>
            <a:pPr lvl="0"/>
            <a:r>
              <a:rPr lang="en-US" sz="2400" b="1" dirty="0"/>
              <a:t>WAITING TIME</a:t>
            </a:r>
            <a:endParaRPr lang="en-US" sz="2400" dirty="0"/>
          </a:p>
          <a:p>
            <a:pPr lvl="1"/>
            <a:r>
              <a:rPr lang="en-US" sz="2400" dirty="0"/>
              <a:t>The sum of the periods spent waiting in the ready queue amount of time a process has been waiting in the ready queue to acquire get control on the CPU.</a:t>
            </a:r>
          </a:p>
          <a:p>
            <a:pPr lvl="0"/>
            <a:r>
              <a:rPr lang="en-US" sz="2400" b="1" dirty="0"/>
              <a:t>LOAD AVERAGE</a:t>
            </a:r>
            <a:endParaRPr lang="en-US" sz="2400" dirty="0"/>
          </a:p>
          <a:p>
            <a:pPr lvl="1"/>
            <a:r>
              <a:rPr lang="en-US" sz="2400" dirty="0"/>
              <a:t>It is the average number of processes residing in the ready queue waiting for their turn to get into the CPU.</a:t>
            </a:r>
          </a:p>
          <a:p>
            <a:pPr lvl="0"/>
            <a:r>
              <a:rPr lang="en-US" sz="2400" b="1" dirty="0"/>
              <a:t>RESPONSE TIME</a:t>
            </a:r>
            <a:endParaRPr lang="en-US" sz="2400" dirty="0"/>
          </a:p>
          <a:p>
            <a:pPr lvl="1"/>
            <a:r>
              <a:rPr lang="en-US" sz="2400" dirty="0"/>
              <a:t>Amount of time it takes from when a request was submitted until the first response is produced. Remember, it is the time till the first response and not the completion of process execution (final response).</a:t>
            </a:r>
          </a:p>
          <a:p>
            <a:endParaRPr lang="en-US" sz="2400"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53</a:t>
            </a:fld>
            <a:endParaRPr lang="en-US"/>
          </a:p>
        </p:txBody>
      </p:sp>
    </p:spTree>
    <p:extLst>
      <p:ext uri="{BB962C8B-B14F-4D97-AF65-F5344CB8AC3E}">
        <p14:creationId xmlns:p14="http://schemas.microsoft.com/office/powerpoint/2010/main" val="31429357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8501"/>
            <a:ext cx="8229600" cy="1143000"/>
          </a:xfrm>
        </p:spPr>
        <p:txBody>
          <a:bodyPr>
            <a:normAutofit/>
          </a:bodyPr>
          <a:lstStyle/>
          <a:p>
            <a:pPr algn="l"/>
            <a:r>
              <a:rPr lang="en-US" sz="3600" b="1" dirty="0">
                <a:solidFill>
                  <a:srgbClr val="FF0000"/>
                </a:solidFill>
              </a:rPr>
              <a:t>PREEMPTIVE AND NON – </a:t>
            </a:r>
            <a:r>
              <a:rPr lang="en-US" sz="3600" b="1" dirty="0" smtClean="0">
                <a:solidFill>
                  <a:srgbClr val="FF0000"/>
                </a:solidFill>
              </a:rPr>
              <a:t>PREEMPTIVE</a:t>
            </a:r>
            <a:endParaRPr lang="en-US" sz="3600" dirty="0">
              <a:solidFill>
                <a:srgbClr val="FF0000"/>
              </a:solidFill>
            </a:endParaRP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54</a:t>
            </a:fld>
            <a:endParaRPr lang="en-US"/>
          </a:p>
        </p:txBody>
      </p:sp>
      <p:pic>
        <p:nvPicPr>
          <p:cNvPr id="6" name="Content Placeholder 5"/>
          <p:cNvPicPr>
            <a:picLocks noGrp="1"/>
          </p:cNvPicPr>
          <p:nvPr>
            <p:ph idx="1"/>
          </p:nvPr>
        </p:nvPicPr>
        <p:blipFill>
          <a:blip r:embed="rId2"/>
          <a:stretch>
            <a:fillRect/>
          </a:stretch>
        </p:blipFill>
        <p:spPr>
          <a:xfrm>
            <a:off x="179512" y="980728"/>
            <a:ext cx="8856984" cy="5688632"/>
          </a:xfrm>
          <a:prstGeom prst="rect">
            <a:avLst/>
          </a:prstGeom>
        </p:spPr>
      </p:pic>
    </p:spTree>
    <p:extLst>
      <p:ext uri="{BB962C8B-B14F-4D97-AF65-F5344CB8AC3E}">
        <p14:creationId xmlns:p14="http://schemas.microsoft.com/office/powerpoint/2010/main" val="34708342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SCHEDULING ALGORITHMS</a:t>
            </a:r>
            <a:endParaRPr lang="en-US" dirty="0">
              <a:solidFill>
                <a:srgbClr val="FF0000"/>
              </a:solidFill>
            </a:endParaRPr>
          </a:p>
        </p:txBody>
      </p:sp>
      <p:sp>
        <p:nvSpPr>
          <p:cNvPr id="3" name="Content Placeholder 2"/>
          <p:cNvSpPr>
            <a:spLocks noGrp="1"/>
          </p:cNvSpPr>
          <p:nvPr>
            <p:ph idx="1"/>
          </p:nvPr>
        </p:nvSpPr>
        <p:spPr>
          <a:xfrm>
            <a:off x="467544" y="1340768"/>
            <a:ext cx="8229600" cy="5184576"/>
          </a:xfrm>
        </p:spPr>
        <p:txBody>
          <a:bodyPr>
            <a:normAutofit fontScale="92500" lnSpcReduction="20000"/>
          </a:bodyPr>
          <a:lstStyle/>
          <a:p>
            <a:pPr lvl="0" algn="just"/>
            <a:r>
              <a:rPr lang="en-US" dirty="0"/>
              <a:t>CPU scheduling deals with the problem of deciding which of the processes in the ready queue is to be allocated the CPU.</a:t>
            </a:r>
            <a:endParaRPr lang="en-US" sz="2800" dirty="0"/>
          </a:p>
          <a:p>
            <a:pPr lvl="0" algn="just"/>
            <a:r>
              <a:rPr lang="en-US" dirty="0"/>
              <a:t>There are many different CPU scheduling algorithms:</a:t>
            </a:r>
            <a:endParaRPr lang="en-US" sz="2800" dirty="0"/>
          </a:p>
          <a:p>
            <a:pPr lvl="1" algn="just"/>
            <a:r>
              <a:rPr lang="en-US" b="1" dirty="0">
                <a:solidFill>
                  <a:srgbClr val="FF0000"/>
                </a:solidFill>
              </a:rPr>
              <a:t>First Come First Serve (FCFS) Scheduling</a:t>
            </a:r>
            <a:endParaRPr lang="en-US" sz="2400" b="1" dirty="0">
              <a:solidFill>
                <a:srgbClr val="FF0000"/>
              </a:solidFill>
            </a:endParaRPr>
          </a:p>
          <a:p>
            <a:pPr lvl="1" algn="just"/>
            <a:r>
              <a:rPr lang="en-US" b="1" dirty="0">
                <a:solidFill>
                  <a:srgbClr val="FF0000"/>
                </a:solidFill>
              </a:rPr>
              <a:t>Shortest-Job-First (SJF) Scheduling</a:t>
            </a:r>
            <a:endParaRPr lang="en-US" sz="2400" b="1" dirty="0">
              <a:solidFill>
                <a:srgbClr val="FF0000"/>
              </a:solidFill>
            </a:endParaRPr>
          </a:p>
          <a:p>
            <a:pPr lvl="1" algn="just"/>
            <a:r>
              <a:rPr lang="en-US" b="1" dirty="0">
                <a:solidFill>
                  <a:srgbClr val="FF0000"/>
                </a:solidFill>
              </a:rPr>
              <a:t>Priority Scheduling</a:t>
            </a:r>
            <a:endParaRPr lang="en-US" sz="2400" b="1" dirty="0">
              <a:solidFill>
                <a:srgbClr val="FF0000"/>
              </a:solidFill>
            </a:endParaRPr>
          </a:p>
          <a:p>
            <a:pPr lvl="1" algn="just"/>
            <a:r>
              <a:rPr lang="en-US" b="1" dirty="0">
                <a:solidFill>
                  <a:srgbClr val="FF0000"/>
                </a:solidFill>
              </a:rPr>
              <a:t>Shortest Remaining Time (SRT) Scheduling </a:t>
            </a:r>
            <a:endParaRPr lang="en-US" sz="2400" b="1" dirty="0">
              <a:solidFill>
                <a:srgbClr val="FF0000"/>
              </a:solidFill>
            </a:endParaRPr>
          </a:p>
          <a:p>
            <a:pPr lvl="1" algn="just"/>
            <a:r>
              <a:rPr lang="en-US" b="1" dirty="0">
                <a:solidFill>
                  <a:srgbClr val="FF0000"/>
                </a:solidFill>
              </a:rPr>
              <a:t>Round Robin (RR) Scheduling</a:t>
            </a:r>
            <a:endParaRPr lang="en-US" sz="2400" b="1" dirty="0">
              <a:solidFill>
                <a:srgbClr val="FF0000"/>
              </a:solidFill>
            </a:endParaRPr>
          </a:p>
          <a:p>
            <a:pPr lvl="1" algn="just"/>
            <a:r>
              <a:rPr lang="en-US" b="1" dirty="0">
                <a:solidFill>
                  <a:srgbClr val="FF0000"/>
                </a:solidFill>
              </a:rPr>
              <a:t>Multilevel Queue Scheduling</a:t>
            </a:r>
            <a:endParaRPr lang="en-US" sz="2400" b="1" dirty="0">
              <a:solidFill>
                <a:srgbClr val="FF0000"/>
              </a:solidFill>
            </a:endParaRPr>
          </a:p>
          <a:p>
            <a:pPr lvl="1" algn="just"/>
            <a:r>
              <a:rPr lang="en-US" b="1" dirty="0">
                <a:solidFill>
                  <a:srgbClr val="FF0000"/>
                </a:solidFill>
              </a:rPr>
              <a:t>Multilevel Feedback Queue Scheduling</a:t>
            </a:r>
            <a:endParaRPr lang="en-US" sz="2400" b="1" dirty="0">
              <a:solidFill>
                <a:srgbClr val="FF0000"/>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55</a:t>
            </a:fld>
            <a:endParaRPr lang="en-US"/>
          </a:p>
        </p:txBody>
      </p:sp>
    </p:spTree>
    <p:extLst>
      <p:ext uri="{BB962C8B-B14F-4D97-AF65-F5344CB8AC3E}">
        <p14:creationId xmlns:p14="http://schemas.microsoft.com/office/powerpoint/2010/main" val="38908780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229600" cy="1143000"/>
          </a:xfrm>
        </p:spPr>
        <p:txBody>
          <a:bodyPr>
            <a:normAutofit fontScale="90000"/>
          </a:bodyPr>
          <a:lstStyle/>
          <a:p>
            <a:r>
              <a:rPr lang="en-US" sz="4000" b="1" dirty="0">
                <a:solidFill>
                  <a:srgbClr val="FF0000"/>
                </a:solidFill>
              </a:rPr>
              <a:t>COMMON DEFINITIONS INVOLVED IN CALCULATION PROCESS</a:t>
            </a:r>
            <a:r>
              <a:rPr lang="en-US" dirty="0"/>
              <a:t/>
            </a:r>
            <a:br>
              <a:rPr lang="en-US" dirty="0"/>
            </a:br>
            <a:endParaRPr lang="en-US" dirty="0"/>
          </a:p>
        </p:txBody>
      </p:sp>
      <p:sp>
        <p:nvSpPr>
          <p:cNvPr id="3" name="Content Placeholder 2"/>
          <p:cNvSpPr>
            <a:spLocks noGrp="1"/>
          </p:cNvSpPr>
          <p:nvPr>
            <p:ph idx="1"/>
          </p:nvPr>
        </p:nvSpPr>
        <p:spPr>
          <a:xfrm>
            <a:off x="457200" y="1340768"/>
            <a:ext cx="8229600" cy="5040560"/>
          </a:xfrm>
        </p:spPr>
        <p:txBody>
          <a:bodyPr>
            <a:normAutofit fontScale="85000" lnSpcReduction="20000"/>
          </a:bodyPr>
          <a:lstStyle/>
          <a:p>
            <a:pPr lvl="0"/>
            <a:r>
              <a:rPr lang="en-US" b="1" dirty="0">
                <a:solidFill>
                  <a:srgbClr val="FF0000"/>
                </a:solidFill>
              </a:rPr>
              <a:t>ARRIVAL TIME</a:t>
            </a:r>
            <a:r>
              <a:rPr lang="en-US" b="1" dirty="0"/>
              <a:t>:</a:t>
            </a:r>
            <a:r>
              <a:rPr lang="en-US" dirty="0"/>
              <a:t> Time taken for the arrival of each process in the CPU Scheduling Queue</a:t>
            </a:r>
            <a:r>
              <a:rPr lang="en-US" dirty="0" smtClean="0"/>
              <a:t>.</a:t>
            </a:r>
          </a:p>
          <a:p>
            <a:pPr lvl="0"/>
            <a:r>
              <a:rPr lang="en-US" b="1" dirty="0" smtClean="0">
                <a:solidFill>
                  <a:srgbClr val="FF0000"/>
                </a:solidFill>
              </a:rPr>
              <a:t>BURST TIME</a:t>
            </a:r>
            <a:r>
              <a:rPr lang="en-US" b="1" dirty="0" smtClean="0"/>
              <a:t> : </a:t>
            </a:r>
            <a:r>
              <a:rPr lang="en-IN" dirty="0" smtClean="0"/>
              <a:t>The </a:t>
            </a:r>
            <a:r>
              <a:rPr lang="en-IN" dirty="0"/>
              <a:t>amount of </a:t>
            </a:r>
            <a:r>
              <a:rPr lang="en-IN" b="1" dirty="0"/>
              <a:t>time</a:t>
            </a:r>
            <a:r>
              <a:rPr lang="en-IN" dirty="0"/>
              <a:t> required by a process for executing on </a:t>
            </a:r>
            <a:r>
              <a:rPr lang="en-IN" dirty="0" smtClean="0"/>
              <a:t>CPU. </a:t>
            </a:r>
            <a:r>
              <a:rPr lang="en-IN" dirty="0"/>
              <a:t>It is also called as </a:t>
            </a:r>
            <a:r>
              <a:rPr lang="en-IN" b="1" dirty="0"/>
              <a:t>execution time </a:t>
            </a:r>
            <a:r>
              <a:rPr lang="en-IN" dirty="0"/>
              <a:t>or</a:t>
            </a:r>
            <a:r>
              <a:rPr lang="en-IN" b="1" dirty="0"/>
              <a:t> running time.</a:t>
            </a:r>
            <a:r>
              <a:rPr lang="en-IN" dirty="0"/>
              <a:t> </a:t>
            </a:r>
            <a:endParaRPr lang="en-US" b="1" dirty="0" smtClean="0"/>
          </a:p>
          <a:p>
            <a:pPr lvl="0"/>
            <a:r>
              <a:rPr lang="en-US" b="1" dirty="0" smtClean="0">
                <a:solidFill>
                  <a:srgbClr val="FF0000"/>
                </a:solidFill>
              </a:rPr>
              <a:t>COMPLETION </a:t>
            </a:r>
            <a:r>
              <a:rPr lang="en-US" b="1" dirty="0">
                <a:solidFill>
                  <a:srgbClr val="FF0000"/>
                </a:solidFill>
              </a:rPr>
              <a:t>TIME</a:t>
            </a:r>
            <a:r>
              <a:rPr lang="en-US" b="1" dirty="0"/>
              <a:t>:</a:t>
            </a:r>
            <a:r>
              <a:rPr lang="en-US" dirty="0"/>
              <a:t> Time taken for the execution to complete, starting from arrival time.</a:t>
            </a:r>
          </a:p>
          <a:p>
            <a:pPr lvl="0"/>
            <a:r>
              <a:rPr lang="en-US" b="1" dirty="0">
                <a:solidFill>
                  <a:srgbClr val="FF0000"/>
                </a:solidFill>
              </a:rPr>
              <a:t>TURN AROUND TIME</a:t>
            </a:r>
            <a:r>
              <a:rPr lang="en-US" b="1" dirty="0"/>
              <a:t>:</a:t>
            </a:r>
            <a:r>
              <a:rPr lang="en-US" dirty="0"/>
              <a:t> Time taken to complete after arrival. In simple words, it is the </a:t>
            </a:r>
            <a:r>
              <a:rPr lang="en-US" b="1" dirty="0"/>
              <a:t>difference between the Completion time and the Arrival time.</a:t>
            </a:r>
          </a:p>
          <a:p>
            <a:pPr lvl="0"/>
            <a:r>
              <a:rPr lang="en-US" b="1" dirty="0">
                <a:solidFill>
                  <a:srgbClr val="FF0000"/>
                </a:solidFill>
              </a:rPr>
              <a:t>WAITING TIME</a:t>
            </a:r>
            <a:r>
              <a:rPr lang="en-US" b="1" dirty="0"/>
              <a:t>:</a:t>
            </a:r>
            <a:r>
              <a:rPr lang="en-US" dirty="0"/>
              <a:t> Total time the process has to wait before it's execution begins. It is the </a:t>
            </a:r>
            <a:r>
              <a:rPr lang="en-US" b="1" dirty="0"/>
              <a:t>difference between the Turn Around time and the Burst time </a:t>
            </a:r>
            <a:r>
              <a:rPr lang="en-US" dirty="0"/>
              <a:t>of the process</a:t>
            </a:r>
            <a:r>
              <a:rPr lang="en-US" b="1" dirty="0"/>
              <a:t>.</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56</a:t>
            </a:fld>
            <a:endParaRPr lang="en-US"/>
          </a:p>
        </p:txBody>
      </p:sp>
    </p:spTree>
    <p:extLst>
      <p:ext uri="{BB962C8B-B14F-4D97-AF65-F5344CB8AC3E}">
        <p14:creationId xmlns:p14="http://schemas.microsoft.com/office/powerpoint/2010/main" val="3379043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FCFS -</a:t>
            </a:r>
            <a:r>
              <a:rPr lang="en-US" b="1" dirty="0"/>
              <a:t> FIRST COME FIRST SERVE SCHEDULING</a:t>
            </a:r>
            <a:endParaRPr lang="en-US" dirty="0"/>
          </a:p>
        </p:txBody>
      </p:sp>
      <p:sp>
        <p:nvSpPr>
          <p:cNvPr id="3" name="Content Placeholder 2"/>
          <p:cNvSpPr>
            <a:spLocks noGrp="1"/>
          </p:cNvSpPr>
          <p:nvPr>
            <p:ph idx="1"/>
          </p:nvPr>
        </p:nvSpPr>
        <p:spPr>
          <a:xfrm>
            <a:off x="457200" y="1600200"/>
            <a:ext cx="8229600" cy="4709120"/>
          </a:xfrm>
        </p:spPr>
        <p:txBody>
          <a:bodyPr>
            <a:normAutofit fontScale="92500" lnSpcReduction="20000"/>
          </a:bodyPr>
          <a:lstStyle/>
          <a:p>
            <a:pPr lvl="0"/>
            <a:r>
              <a:rPr lang="en-US" dirty="0"/>
              <a:t>In the "First come first serve" scheduling algorithm, as the name suggests, the process which arrives first, gets executed </a:t>
            </a:r>
            <a:r>
              <a:rPr lang="en-US" dirty="0" smtClean="0"/>
              <a:t>first</a:t>
            </a:r>
          </a:p>
          <a:p>
            <a:pPr lvl="0"/>
            <a:r>
              <a:rPr lang="en-US" dirty="0" smtClean="0"/>
              <a:t>We </a:t>
            </a:r>
            <a:r>
              <a:rPr lang="en-US" dirty="0"/>
              <a:t>can say that the process which requests the CPU first, gets the CPU allocated first.</a:t>
            </a:r>
          </a:p>
          <a:p>
            <a:pPr lvl="0"/>
            <a:r>
              <a:rPr lang="en-US" dirty="0"/>
              <a:t>Jobs are executed on first come, first serve basis.</a:t>
            </a:r>
          </a:p>
          <a:p>
            <a:pPr lvl="0"/>
            <a:r>
              <a:rPr lang="en-US" dirty="0"/>
              <a:t>It is a non-preemptive, pre-emptive scheduling algorithm.</a:t>
            </a:r>
          </a:p>
          <a:p>
            <a:pPr lvl="0"/>
            <a:r>
              <a:rPr lang="en-US" dirty="0"/>
              <a:t>Easy to understand and implement.</a:t>
            </a:r>
          </a:p>
          <a:p>
            <a:pPr lvl="0"/>
            <a:r>
              <a:rPr lang="en-US" dirty="0"/>
              <a:t>Its implementation is based on FIFO queue.</a:t>
            </a:r>
          </a:p>
          <a:p>
            <a:pPr lvl="0"/>
            <a:r>
              <a:rPr lang="en-US" dirty="0"/>
              <a:t>Poor in performance as average wait time is high</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57</a:t>
            </a:fld>
            <a:endParaRPr lang="en-US"/>
          </a:p>
        </p:txBody>
      </p:sp>
    </p:spTree>
    <p:extLst>
      <p:ext uri="{BB962C8B-B14F-4D97-AF65-F5344CB8AC3E}">
        <p14:creationId xmlns:p14="http://schemas.microsoft.com/office/powerpoint/2010/main" val="1778292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2160240" cy="404664"/>
          </a:xfrm>
        </p:spPr>
        <p:txBody>
          <a:bodyPr>
            <a:normAutofit/>
          </a:bodyPr>
          <a:lstStyle/>
          <a:p>
            <a:pPr algn="l"/>
            <a:r>
              <a:rPr lang="en-US" sz="2000" b="1" dirty="0" smtClean="0">
                <a:solidFill>
                  <a:srgbClr val="FF0000"/>
                </a:solidFill>
              </a:rPr>
              <a:t>EXAMPLE</a:t>
            </a:r>
            <a:endParaRPr lang="en-US" sz="2000"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58</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548680"/>
            <a:ext cx="8496944"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5819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59</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404664"/>
            <a:ext cx="7704856"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884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PROCESSES</a:t>
            </a:r>
            <a:endParaRPr lang="en-US" dirty="0">
              <a:solidFill>
                <a:srgbClr val="FF0000"/>
              </a:solidFill>
            </a:endParaRPr>
          </a:p>
        </p:txBody>
      </p:sp>
      <p:sp>
        <p:nvSpPr>
          <p:cNvPr id="3" name="Content Placeholder 2"/>
          <p:cNvSpPr>
            <a:spLocks noGrp="1"/>
          </p:cNvSpPr>
          <p:nvPr>
            <p:ph idx="1"/>
          </p:nvPr>
        </p:nvSpPr>
        <p:spPr>
          <a:xfrm>
            <a:off x="323528" y="1340768"/>
            <a:ext cx="8280920" cy="5112568"/>
          </a:xfrm>
        </p:spPr>
        <p:txBody>
          <a:bodyPr>
            <a:normAutofit fontScale="85000" lnSpcReduction="20000"/>
          </a:bodyPr>
          <a:lstStyle/>
          <a:p>
            <a:pPr lvl="0" algn="just"/>
            <a:r>
              <a:rPr lang="en-US" sz="3300" dirty="0"/>
              <a:t>A process is mainly a program in execution where the execution of a process must progress in a sequential order or based on some priority or algorithms.</a:t>
            </a:r>
          </a:p>
          <a:p>
            <a:pPr lvl="0" algn="just"/>
            <a:r>
              <a:rPr lang="en-US" sz="3300" dirty="0">
                <a:solidFill>
                  <a:srgbClr val="FF0000"/>
                </a:solidFill>
              </a:rPr>
              <a:t>In other words, </a:t>
            </a:r>
            <a:r>
              <a:rPr lang="en-US" sz="3300" dirty="0"/>
              <a:t>it is an entity that represents the fundamental working that has been assigned to a system.</a:t>
            </a:r>
          </a:p>
          <a:p>
            <a:pPr lvl="0" algn="just"/>
            <a:r>
              <a:rPr lang="en-US" sz="3300" dirty="0"/>
              <a:t>When a program gets loaded into the memory, it is said to as process. This processing can be categorized into 4 sections. These are:</a:t>
            </a:r>
          </a:p>
          <a:p>
            <a:pPr lvl="1" algn="just"/>
            <a:r>
              <a:rPr lang="en-US" sz="3300" dirty="0">
                <a:solidFill>
                  <a:srgbClr val="FF0000"/>
                </a:solidFill>
              </a:rPr>
              <a:t>Heap</a:t>
            </a:r>
          </a:p>
          <a:p>
            <a:pPr lvl="1" algn="just"/>
            <a:r>
              <a:rPr lang="en-US" sz="3300" dirty="0">
                <a:solidFill>
                  <a:srgbClr val="FF0000"/>
                </a:solidFill>
              </a:rPr>
              <a:t>Stack</a:t>
            </a:r>
          </a:p>
          <a:p>
            <a:pPr lvl="1" algn="just"/>
            <a:r>
              <a:rPr lang="en-US" sz="3300" dirty="0">
                <a:solidFill>
                  <a:srgbClr val="FF0000"/>
                </a:solidFill>
              </a:rPr>
              <a:t>Data</a:t>
            </a:r>
          </a:p>
          <a:p>
            <a:pPr lvl="1" algn="just"/>
            <a:r>
              <a:rPr lang="en-US" sz="3300" dirty="0">
                <a:solidFill>
                  <a:srgbClr val="FF0000"/>
                </a:solidFill>
              </a:rPr>
              <a:t>Text</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6</a:t>
            </a:fld>
            <a:endParaRPr lang="en-US"/>
          </a:p>
        </p:txBody>
      </p:sp>
    </p:spTree>
    <p:extLst>
      <p:ext uri="{BB962C8B-B14F-4D97-AF65-F5344CB8AC3E}">
        <p14:creationId xmlns:p14="http://schemas.microsoft.com/office/powerpoint/2010/main" val="11896396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SJF – </a:t>
            </a:r>
            <a:r>
              <a:rPr lang="en-US" b="1" dirty="0"/>
              <a:t>SHORTEST JOB FIRST SCHEDULING</a:t>
            </a:r>
            <a:endParaRPr lang="en-US" dirty="0"/>
          </a:p>
        </p:txBody>
      </p:sp>
      <p:sp>
        <p:nvSpPr>
          <p:cNvPr id="3" name="Content Placeholder 2"/>
          <p:cNvSpPr>
            <a:spLocks noGrp="1"/>
          </p:cNvSpPr>
          <p:nvPr>
            <p:ph idx="1"/>
          </p:nvPr>
        </p:nvSpPr>
        <p:spPr>
          <a:xfrm>
            <a:off x="457200" y="1600200"/>
            <a:ext cx="8229600" cy="4709120"/>
          </a:xfrm>
        </p:spPr>
        <p:txBody>
          <a:bodyPr>
            <a:normAutofit fontScale="92500" lnSpcReduction="10000"/>
          </a:bodyPr>
          <a:lstStyle/>
          <a:p>
            <a:pPr lvl="0"/>
            <a:r>
              <a:rPr lang="en-US" dirty="0"/>
              <a:t>This is also known as shortest job next, or SJN</a:t>
            </a:r>
          </a:p>
          <a:p>
            <a:pPr lvl="0"/>
            <a:r>
              <a:rPr lang="en-US" dirty="0"/>
              <a:t>This is a non-preemptive, pre-emptive scheduling algorithm.</a:t>
            </a:r>
          </a:p>
          <a:p>
            <a:pPr lvl="0"/>
            <a:r>
              <a:rPr lang="en-US" dirty="0"/>
              <a:t>Best approach to minimize waiting time.</a:t>
            </a:r>
          </a:p>
          <a:p>
            <a:pPr lvl="0"/>
            <a:r>
              <a:rPr lang="en-US" dirty="0"/>
              <a:t>Easy to implement in Batch systems where required CPU time is known in advance.</a:t>
            </a:r>
          </a:p>
          <a:p>
            <a:pPr lvl="0"/>
            <a:r>
              <a:rPr lang="en-US" dirty="0"/>
              <a:t>Impossible to implement in interactive systems where required CPU time is not known.</a:t>
            </a:r>
          </a:p>
          <a:p>
            <a:pPr lvl="0"/>
            <a:r>
              <a:rPr lang="en-US" dirty="0"/>
              <a:t>The processer should know in advance how much time process will take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60</a:t>
            </a:fld>
            <a:endParaRPr lang="en-US"/>
          </a:p>
        </p:txBody>
      </p:sp>
    </p:spTree>
    <p:extLst>
      <p:ext uri="{BB962C8B-B14F-4D97-AF65-F5344CB8AC3E}">
        <p14:creationId xmlns:p14="http://schemas.microsoft.com/office/powerpoint/2010/main" val="3931856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61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784976" cy="604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3534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62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823"/>
            <a:ext cx="8964488"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1827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63</a:t>
            </a:fld>
            <a:endParaRPr lang="en-US"/>
          </a:p>
        </p:txBody>
      </p:sp>
    </p:spTree>
    <p:extLst>
      <p:ext uri="{BB962C8B-B14F-4D97-AF65-F5344CB8AC3E}">
        <p14:creationId xmlns:p14="http://schemas.microsoft.com/office/powerpoint/2010/main" val="266571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PROCESSES</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7</a:t>
            </a:fld>
            <a:endParaRPr lang="en-US"/>
          </a:p>
        </p:txBody>
      </p:sp>
      <p:pic>
        <p:nvPicPr>
          <p:cNvPr id="6" name="Content Placeholder 5" descr="Process Component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800" y="1268760"/>
            <a:ext cx="3356322" cy="5040560"/>
          </a:xfrm>
          <a:prstGeom prst="rect">
            <a:avLst/>
          </a:prstGeom>
          <a:noFill/>
          <a:ln>
            <a:noFill/>
          </a:ln>
        </p:spPr>
      </p:pic>
    </p:spTree>
    <p:extLst>
      <p:ext uri="{BB962C8B-B14F-4D97-AF65-F5344CB8AC3E}">
        <p14:creationId xmlns:p14="http://schemas.microsoft.com/office/powerpoint/2010/main" val="471792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solidFill>
                  <a:srgbClr val="FF0000"/>
                </a:solidFill>
              </a:rPr>
              <a:t>PROCESSES</a:t>
            </a:r>
            <a:endParaRPr lang="en-US" dirty="0"/>
          </a:p>
        </p:txBody>
      </p:sp>
      <p:sp>
        <p:nvSpPr>
          <p:cNvPr id="6" name="Title 1"/>
          <p:cNvSpPr>
            <a:spLocks noGrp="1"/>
          </p:cNvSpPr>
          <p:nvPr>
            <p:ph idx="1"/>
          </p:nvPr>
        </p:nvSpPr>
        <p:spPr>
          <a:xfrm>
            <a:off x="467544" y="1268760"/>
            <a:ext cx="8229600" cy="5184576"/>
          </a:xfrm>
        </p:spPr>
        <p:txBody>
          <a:bodyPr>
            <a:normAutofit fontScale="85000" lnSpcReduction="10000"/>
          </a:bodyPr>
          <a:lstStyle/>
          <a:p>
            <a:pPr marL="0" indent="0" algn="just">
              <a:buNone/>
            </a:pPr>
            <a:r>
              <a:rPr lang="en-IN" b="1" dirty="0"/>
              <a:t>Process memory</a:t>
            </a:r>
            <a:r>
              <a:rPr lang="en-IN" dirty="0"/>
              <a:t> is divided into four sections for efficient working :</a:t>
            </a:r>
          </a:p>
          <a:p>
            <a:pPr algn="just"/>
            <a:r>
              <a:rPr lang="en-IN" b="1" dirty="0" smtClean="0"/>
              <a:t>Text </a:t>
            </a:r>
            <a:r>
              <a:rPr lang="en-IN" b="1" dirty="0"/>
              <a:t>section</a:t>
            </a:r>
            <a:r>
              <a:rPr lang="en-IN" dirty="0"/>
              <a:t> is made up of the compiled program code, read in from non-volatile storage when the program is launched.</a:t>
            </a:r>
          </a:p>
          <a:p>
            <a:pPr algn="just"/>
            <a:r>
              <a:rPr lang="en-IN" b="1" dirty="0" smtClean="0"/>
              <a:t>Data </a:t>
            </a:r>
            <a:r>
              <a:rPr lang="en-IN" b="1" dirty="0"/>
              <a:t>section</a:t>
            </a:r>
            <a:r>
              <a:rPr lang="en-IN" dirty="0"/>
              <a:t> is made up the global and static variables, allocated and initialized prior to executing the main.</a:t>
            </a:r>
          </a:p>
          <a:p>
            <a:pPr algn="just"/>
            <a:r>
              <a:rPr lang="en-IN" b="1" dirty="0" smtClean="0"/>
              <a:t>Heap</a:t>
            </a:r>
            <a:r>
              <a:rPr lang="en-IN" dirty="0"/>
              <a:t> is used for the dynamic memory allocation, and is managed via calls to new, delete, </a:t>
            </a:r>
            <a:r>
              <a:rPr lang="en-IN" dirty="0" err="1"/>
              <a:t>malloc</a:t>
            </a:r>
            <a:r>
              <a:rPr lang="en-IN" dirty="0"/>
              <a:t>, free, etc.</a:t>
            </a:r>
          </a:p>
          <a:p>
            <a:pPr algn="just"/>
            <a:r>
              <a:rPr lang="en-IN" b="1" dirty="0" smtClean="0"/>
              <a:t>Stack</a:t>
            </a:r>
            <a:r>
              <a:rPr lang="en-IN" dirty="0"/>
              <a:t> is used for local variables. Space on the stack is reserved for local variables when they are declared</a:t>
            </a:r>
            <a:r>
              <a:rPr lang="en-IN" dirty="0" smtClean="0"/>
              <a:t>.</a:t>
            </a:r>
            <a:endParaRPr lang="en-US" dirty="0" smtClean="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8</a:t>
            </a:fld>
            <a:endParaRPr lang="en-US"/>
          </a:p>
        </p:txBody>
      </p:sp>
    </p:spTree>
    <p:extLst>
      <p:ext uri="{BB962C8B-B14F-4D97-AF65-F5344CB8AC3E}">
        <p14:creationId xmlns:p14="http://schemas.microsoft.com/office/powerpoint/2010/main" val="58964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What is a Process</a:t>
            </a:r>
            <a:r>
              <a:rPr lang="en-US" b="1" dirty="0" smtClean="0">
                <a:solidFill>
                  <a:srgbClr val="FF0000"/>
                </a:solidFill>
              </a:rPr>
              <a:t>?</a:t>
            </a:r>
            <a:endParaRPr lang="en-US" b="1" dirty="0">
              <a:solidFill>
                <a:srgbClr val="FF0000"/>
              </a:solidFill>
            </a:endParaRPr>
          </a:p>
        </p:txBody>
      </p:sp>
      <p:sp>
        <p:nvSpPr>
          <p:cNvPr id="3" name="Content Placeholder 2"/>
          <p:cNvSpPr>
            <a:spLocks noGrp="1"/>
          </p:cNvSpPr>
          <p:nvPr>
            <p:ph idx="1"/>
          </p:nvPr>
        </p:nvSpPr>
        <p:spPr/>
        <p:txBody>
          <a:bodyPr/>
          <a:lstStyle/>
          <a:p>
            <a:pPr algn="just"/>
            <a:r>
              <a:rPr lang="en-IN" dirty="0"/>
              <a:t>A process is a program in execution. </a:t>
            </a:r>
            <a:endParaRPr lang="en-IN" dirty="0" smtClean="0"/>
          </a:p>
          <a:p>
            <a:pPr algn="just"/>
            <a:r>
              <a:rPr lang="en-IN" dirty="0" smtClean="0"/>
              <a:t>Process </a:t>
            </a:r>
            <a:r>
              <a:rPr lang="en-IN" dirty="0"/>
              <a:t>is not as same as program code but a lot more than it. </a:t>
            </a:r>
            <a:endParaRPr lang="en-IN" dirty="0" smtClean="0"/>
          </a:p>
          <a:p>
            <a:pPr algn="just"/>
            <a:r>
              <a:rPr lang="en-IN" dirty="0" smtClean="0"/>
              <a:t>A </a:t>
            </a:r>
            <a:r>
              <a:rPr lang="en-IN" dirty="0"/>
              <a:t>process is an </a:t>
            </a:r>
            <a:r>
              <a:rPr lang="en-IN" dirty="0">
                <a:solidFill>
                  <a:srgbClr val="FF0000"/>
                </a:solidFill>
              </a:rPr>
              <a:t>'active'</a:t>
            </a:r>
            <a:r>
              <a:rPr lang="en-IN" dirty="0"/>
              <a:t> entity as opposed to program which is considered to be a </a:t>
            </a:r>
            <a:r>
              <a:rPr lang="en-IN" dirty="0">
                <a:solidFill>
                  <a:srgbClr val="FF0000"/>
                </a:solidFill>
              </a:rPr>
              <a:t>'passive'</a:t>
            </a:r>
            <a:r>
              <a:rPr lang="en-IN" dirty="0"/>
              <a:t> entity. </a:t>
            </a:r>
            <a:endParaRPr lang="en-IN" dirty="0" smtClean="0"/>
          </a:p>
          <a:p>
            <a:pPr algn="just"/>
            <a:r>
              <a:rPr lang="en-IN" dirty="0" smtClean="0"/>
              <a:t>Attributes </a:t>
            </a:r>
            <a:r>
              <a:rPr lang="en-IN" dirty="0"/>
              <a:t>held by process include hardware state, memory, CPU etc.</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9</a:t>
            </a:fld>
            <a:endParaRPr lang="en-US"/>
          </a:p>
        </p:txBody>
      </p:sp>
    </p:spTree>
    <p:extLst>
      <p:ext uri="{BB962C8B-B14F-4D97-AF65-F5344CB8AC3E}">
        <p14:creationId xmlns:p14="http://schemas.microsoft.com/office/powerpoint/2010/main" val="580408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3588</Words>
  <Application>Microsoft Office PowerPoint</Application>
  <PresentationFormat>On-screen Show (4:3)</PresentationFormat>
  <Paragraphs>471</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SCS1301 - OPERATING SYSTEM</vt:lpstr>
      <vt:lpstr>SYLLUBUS</vt:lpstr>
      <vt:lpstr>COURSE  OUTCOMES</vt:lpstr>
      <vt:lpstr>INTRODUCTION TO PROCESSES</vt:lpstr>
      <vt:lpstr>PowerPoint Presentation</vt:lpstr>
      <vt:lpstr>PROCESSES</vt:lpstr>
      <vt:lpstr>PROCESSES</vt:lpstr>
      <vt:lpstr>PROCESSES</vt:lpstr>
      <vt:lpstr>What is a Process?</vt:lpstr>
      <vt:lpstr>PROCESS CONCEPTS</vt:lpstr>
      <vt:lpstr>PROCESS CONCEPTS</vt:lpstr>
      <vt:lpstr>PROCESS STATE / PROCESS LIFE CYCLE</vt:lpstr>
      <vt:lpstr>PROCESS STATE</vt:lpstr>
      <vt:lpstr>PROCESS STATE</vt:lpstr>
      <vt:lpstr>PROCESS STATE</vt:lpstr>
      <vt:lpstr>PROCESS STATE</vt:lpstr>
      <vt:lpstr>PROCESS CONTROL BLOCK (PCB)</vt:lpstr>
      <vt:lpstr>PCB</vt:lpstr>
      <vt:lpstr>PCB</vt:lpstr>
      <vt:lpstr>PCB</vt:lpstr>
      <vt:lpstr>PCB</vt:lpstr>
      <vt:lpstr>PROCESS SCHEDULING</vt:lpstr>
      <vt:lpstr>PROCESS SCHEDULING</vt:lpstr>
      <vt:lpstr>What are Scheduling Queues?</vt:lpstr>
      <vt:lpstr>Scheduling Queues?</vt:lpstr>
      <vt:lpstr>Scheduling Queues?</vt:lpstr>
      <vt:lpstr>Scheduling Queues?</vt:lpstr>
      <vt:lpstr>TWO STATE PROCESS MODEL</vt:lpstr>
      <vt:lpstr> QUEUING DIAGRAM REPRESENTATION FOR PROCESS SCHEDULING  </vt:lpstr>
      <vt:lpstr>PROCESS SCHEDULING</vt:lpstr>
      <vt:lpstr>SCHEDULERS</vt:lpstr>
      <vt:lpstr>LONG TERM SCHEDULER</vt:lpstr>
      <vt:lpstr>SHORT TERM SCHEDULER</vt:lpstr>
      <vt:lpstr>MEDIUM TERM SCHEDULER</vt:lpstr>
      <vt:lpstr>PowerPoint Presentation</vt:lpstr>
      <vt:lpstr>PowerPoint Presentation</vt:lpstr>
      <vt:lpstr>PowerPoint Presentation</vt:lpstr>
      <vt:lpstr>CONTEXT SWITCH</vt:lpstr>
      <vt:lpstr>PowerPoint Presentation</vt:lpstr>
      <vt:lpstr>OPERATIONS ON PROCESSES</vt:lpstr>
      <vt:lpstr>PROCESS CREATION</vt:lpstr>
      <vt:lpstr>PROCESS CREATION</vt:lpstr>
      <vt:lpstr>PROCESS CREATION</vt:lpstr>
      <vt:lpstr>PROCESS TERMINATION</vt:lpstr>
      <vt:lpstr>COOPERATING PROCESSES</vt:lpstr>
      <vt:lpstr>COOPERATING PROCESSES</vt:lpstr>
      <vt:lpstr>Producer-Consumer Problem</vt:lpstr>
      <vt:lpstr>CPU SCHEDULING</vt:lpstr>
      <vt:lpstr>CPU SCHEDULING: DISPATCHER</vt:lpstr>
      <vt:lpstr>CPU SCHEDULING: DISPATCHER</vt:lpstr>
      <vt:lpstr>CPU SCHEDULING: SCHEDULING CRITERIA</vt:lpstr>
      <vt:lpstr>CPU SCHEDULING: SCHEDULING CRITERIA</vt:lpstr>
      <vt:lpstr>CPU SCHEDULING: SCHEDULING CRITERIA</vt:lpstr>
      <vt:lpstr>PREEMPTIVE AND NON – PREEMPTIVE</vt:lpstr>
      <vt:lpstr>SCHEDULING ALGORITHMS</vt:lpstr>
      <vt:lpstr>COMMON DEFINITIONS INVOLVED IN CALCULATION PROCESS </vt:lpstr>
      <vt:lpstr>FCFS - FIRST COME FIRST SERVE SCHEDULING</vt:lpstr>
      <vt:lpstr>EXAMPLE</vt:lpstr>
      <vt:lpstr>PowerPoint Presentation</vt:lpstr>
      <vt:lpstr>SJF – SHORTEST JOB FIRST SCHEDULING</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65</cp:revision>
  <dcterms:created xsi:type="dcterms:W3CDTF">2020-08-23T13:35:42Z</dcterms:created>
  <dcterms:modified xsi:type="dcterms:W3CDTF">2020-09-10T05:45:02Z</dcterms:modified>
</cp:coreProperties>
</file>