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78" r:id="rId2"/>
    <p:sldId id="270" r:id="rId3"/>
    <p:sldId id="269" r:id="rId4"/>
    <p:sldId id="257" r:id="rId5"/>
    <p:sldId id="280" r:id="rId6"/>
    <p:sldId id="259" r:id="rId7"/>
    <p:sldId id="273" r:id="rId8"/>
    <p:sldId id="272" r:id="rId9"/>
    <p:sldId id="260" r:id="rId10"/>
    <p:sldId id="275" r:id="rId11"/>
    <p:sldId id="279" r:id="rId12"/>
    <p:sldId id="276" r:id="rId13"/>
    <p:sldId id="277" r:id="rId14"/>
    <p:sldId id="263" r:id="rId15"/>
    <p:sldId id="291" r:id="rId16"/>
    <p:sldId id="283" r:id="rId17"/>
    <p:sldId id="282" r:id="rId18"/>
    <p:sldId id="281" r:id="rId19"/>
    <p:sldId id="284" r:id="rId20"/>
    <p:sldId id="285" r:id="rId21"/>
    <p:sldId id="286" r:id="rId22"/>
    <p:sldId id="264" r:id="rId23"/>
    <p:sldId id="290" r:id="rId24"/>
    <p:sldId id="266" r:id="rId25"/>
    <p:sldId id="267" r:id="rId26"/>
    <p:sldId id="268" r:id="rId27"/>
    <p:sldId id="256" r:id="rId28"/>
    <p:sldId id="287" r:id="rId29"/>
    <p:sldId id="28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99FA1-D1A2-48AE-A67B-274AAD49EBEA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EA992-BB57-496D-877C-9A46E62BC8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2D73-73FF-4AEC-88CB-A23C0E0B708E}" type="datetime1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277D8-24E7-4E08-AE57-966AF998E2A8}" type="datetime1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9643-5DCB-4668-9DD2-1B4F08333933}" type="datetime1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824A-BAF8-4E41-BDB7-F750635AAC8A}" type="datetime1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1066799" cy="9956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77F1-8350-4A3E-9251-AD2E36921C1C}" type="datetime1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343A-2762-4DFD-8EAF-F4D44262E82A}" type="datetime1">
              <a:rPr lang="en-US" smtClean="0"/>
              <a:pPr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350A-7287-4D83-97AC-7AD1C23841FE}" type="datetime1">
              <a:rPr lang="en-US" smtClean="0"/>
              <a:pPr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8BD9-A388-423A-A01E-12810C0C29D2}" type="datetime1">
              <a:rPr lang="en-US" smtClean="0"/>
              <a:pPr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F1E6-AB9C-4F93-962E-F0BB76B297F8}" type="datetime1">
              <a:rPr lang="en-US" smtClean="0"/>
              <a:pPr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F634-B15A-4CAC-BE77-F932B8F4DA00}" type="datetime1">
              <a:rPr lang="en-US" smtClean="0"/>
              <a:pPr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D5BA-C3DC-49B9-AC4E-CE3417B2689A}" type="datetime1">
              <a:rPr lang="en-US" smtClean="0"/>
              <a:pPr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294FD-846A-453E-9441-E0467139FEEF}" type="datetime1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SCS4303-Compiler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flex-windows-lex-and-yacc.software.informer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ftpedia.com/get/Others/Home-Education/JFLAP.s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625989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endParaRPr lang="en-IN" sz="4800" dirty="0" smtClean="0">
              <a:latin typeface="Georgia" pitchFamily="18" charset="0"/>
            </a:endParaRPr>
          </a:p>
          <a:p>
            <a:pPr algn="ctr">
              <a:buNone/>
            </a:pPr>
            <a:r>
              <a:rPr lang="en-IN" sz="4800" dirty="0" smtClean="0">
                <a:latin typeface="Georgia" pitchFamily="18" charset="0"/>
              </a:rPr>
              <a:t>Course Name:</a:t>
            </a:r>
          </a:p>
          <a:p>
            <a:pPr algn="ctr">
              <a:buNone/>
            </a:pPr>
            <a:r>
              <a:rPr lang="en-IN" sz="4800" b="1" dirty="0" smtClean="0">
                <a:latin typeface="Georgia" pitchFamily="18" charset="0"/>
              </a:rPr>
              <a:t>COMPILER LAB</a:t>
            </a:r>
          </a:p>
          <a:p>
            <a:pPr algn="ctr">
              <a:buNone/>
            </a:pPr>
            <a:endParaRPr lang="en-IN" sz="4800" dirty="0" smtClean="0">
              <a:latin typeface="Georgia" pitchFamily="18" charset="0"/>
            </a:endParaRPr>
          </a:p>
          <a:p>
            <a:pPr algn="ctr">
              <a:buNone/>
            </a:pPr>
            <a:r>
              <a:rPr lang="en-IN" sz="4800" dirty="0" smtClean="0">
                <a:latin typeface="Georgia" pitchFamily="18" charset="0"/>
              </a:rPr>
              <a:t>Course code: </a:t>
            </a:r>
          </a:p>
          <a:p>
            <a:pPr algn="ctr">
              <a:buNone/>
            </a:pPr>
            <a:r>
              <a:rPr lang="en-IN" sz="4800" b="1" dirty="0" smtClean="0">
                <a:latin typeface="Arial" pitchFamily="34" charset="0"/>
                <a:cs typeface="Arial" pitchFamily="34" charset="0"/>
              </a:rPr>
              <a:t>SCS4303</a:t>
            </a:r>
            <a:endParaRPr lang="en-US" sz="4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4"/>
            <a:ext cx="9144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D876-FE52-4C1A-8508-DB8DD32CEE97}" type="datetime4">
              <a:rPr lang="en-US" smtClean="0"/>
              <a:pPr/>
              <a:t>September 1, 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42852"/>
            <a:ext cx="7010400" cy="69534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Rules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186766" cy="5286412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2400" dirty="0" smtClean="0">
                <a:cs typeface="Arial" pitchFamily="34" charset="0"/>
              </a:rPr>
              <a:t>Each rule has the form</a:t>
            </a:r>
          </a:p>
          <a:p>
            <a:pPr lvl="1" algn="just">
              <a:spcBef>
                <a:spcPts val="0"/>
              </a:spcBef>
              <a:buNone/>
            </a:pPr>
            <a:r>
              <a:rPr lang="en-US" sz="2400" dirty="0" smtClean="0">
                <a:cs typeface="Arial" pitchFamily="34" charset="0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cs typeface="Arial" pitchFamily="34" charset="0"/>
              </a:rPr>
              <a:t>pattern     action</a:t>
            </a:r>
          </a:p>
          <a:p>
            <a:pPr lvl="1" algn="just">
              <a:spcBef>
                <a:spcPts val="0"/>
              </a:spcBef>
              <a:buNone/>
            </a:pPr>
            <a:r>
              <a:rPr lang="en-US" sz="2400" dirty="0">
                <a:cs typeface="Arial" pitchFamily="34" charset="0"/>
              </a:rPr>
              <a:t>where</a:t>
            </a:r>
            <a:r>
              <a:rPr lang="en-US" sz="2400" dirty="0" smtClean="0">
                <a:cs typeface="Arial" pitchFamily="34" charset="0"/>
              </a:rPr>
              <a:t>:</a:t>
            </a:r>
          </a:p>
          <a:p>
            <a:pPr lvl="1" algn="just">
              <a:spcBef>
                <a:spcPts val="0"/>
              </a:spcBef>
            </a:pPr>
            <a:r>
              <a:rPr lang="en-US" sz="2400" dirty="0" smtClean="0">
                <a:cs typeface="Arial" pitchFamily="34" charset="0"/>
              </a:rPr>
              <a:t>pattern describes a pattern to be matched on the input.</a:t>
            </a:r>
          </a:p>
          <a:p>
            <a:pPr lvl="1" algn="just">
              <a:spcBef>
                <a:spcPts val="0"/>
              </a:spcBef>
            </a:pPr>
            <a:r>
              <a:rPr lang="en-US" sz="2400" dirty="0" smtClean="0">
                <a:cs typeface="Arial" pitchFamily="34" charset="0"/>
              </a:rPr>
              <a:t>action must begin on the same line.</a:t>
            </a:r>
          </a:p>
          <a:p>
            <a:pPr lvl="1" algn="just">
              <a:spcBef>
                <a:spcPts val="0"/>
              </a:spcBef>
            </a:pPr>
            <a:r>
              <a:rPr lang="en-US" altLang="zh-TW" sz="2400" dirty="0" smtClean="0">
                <a:cs typeface="Arial" pitchFamily="34" charset="0"/>
              </a:rPr>
              <a:t>If action is empty, the matched token is discarded.</a:t>
            </a:r>
          </a:p>
          <a:p>
            <a:pPr lvl="1" algn="just">
              <a:spcBef>
                <a:spcPts val="0"/>
              </a:spcBef>
            </a:pPr>
            <a:endParaRPr lang="en-US" sz="2400" dirty="0" smtClean="0">
              <a:cs typeface="Arial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IN" sz="2400" dirty="0" err="1">
                <a:cs typeface="Arial" pitchFamily="34" charset="0"/>
              </a:rPr>
              <a:t>e</a:t>
            </a:r>
            <a:r>
              <a:rPr lang="en-IN" sz="2400" dirty="0" err="1" smtClean="0">
                <a:cs typeface="Arial" pitchFamily="34" charset="0"/>
              </a:rPr>
              <a:t>g</a:t>
            </a:r>
            <a:r>
              <a:rPr lang="en-IN" sz="2400" dirty="0" smtClean="0">
                <a:cs typeface="Arial" pitchFamily="34" charset="0"/>
              </a:rPr>
              <a:t>.: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24292E"/>
                </a:solidFill>
                <a:cs typeface="Arial" pitchFamily="34" charset="0"/>
              </a:rPr>
              <a:t>		%% 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400" dirty="0">
                <a:solidFill>
                  <a:srgbClr val="24292E"/>
                </a:solidFill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24292E"/>
                </a:solidFill>
                <a:cs typeface="Arial" pitchFamily="34" charset="0"/>
              </a:rPr>
              <a:t>   	{digit}+	              {</a:t>
            </a:r>
            <a:r>
              <a:rPr lang="en-US" sz="2400" dirty="0" err="1" smtClean="0">
                <a:solidFill>
                  <a:srgbClr val="005CC5"/>
                </a:solidFill>
                <a:cs typeface="Arial" pitchFamily="34" charset="0"/>
              </a:rPr>
              <a:t>printf</a:t>
            </a:r>
            <a:r>
              <a:rPr lang="en-US" sz="2400" dirty="0" smtClean="0">
                <a:solidFill>
                  <a:srgbClr val="24292E"/>
                </a:solidFill>
                <a:cs typeface="Arial" pitchFamily="34" charset="0"/>
              </a:rPr>
              <a:t>(“ number”);} 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400" dirty="0">
                <a:solidFill>
                  <a:srgbClr val="24292E"/>
                </a:solidFill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24292E"/>
                </a:solidFill>
                <a:cs typeface="Arial" pitchFamily="34" charset="0"/>
              </a:rPr>
              <a:t>   	{letter}* 	 {</a:t>
            </a:r>
            <a:r>
              <a:rPr lang="en-US" sz="2400" dirty="0" err="1" smtClean="0">
                <a:solidFill>
                  <a:srgbClr val="005CC5"/>
                </a:solidFill>
                <a:cs typeface="Arial" pitchFamily="34" charset="0"/>
              </a:rPr>
              <a:t>printf</a:t>
            </a:r>
            <a:r>
              <a:rPr lang="en-US" sz="2400" dirty="0" smtClean="0">
                <a:solidFill>
                  <a:srgbClr val="24292E"/>
                </a:solidFill>
                <a:cs typeface="Arial" pitchFamily="34" charset="0"/>
              </a:rPr>
              <a:t>(“ name”);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24292E"/>
                </a:solidFill>
                <a:cs typeface="Arial" pitchFamily="34" charset="0"/>
              </a:rPr>
              <a:t>              %%</a:t>
            </a:r>
            <a:r>
              <a:rPr lang="en-US" sz="2400" dirty="0" smtClean="0">
                <a:cs typeface="Arial" pitchFamily="34" charset="0"/>
              </a:rPr>
              <a:t/>
            </a:r>
            <a:br>
              <a:rPr lang="en-US" sz="2400" dirty="0" smtClean="0">
                <a:cs typeface="Arial" pitchFamily="34" charset="0"/>
              </a:rPr>
            </a:br>
            <a:endParaRPr lang="en-US" sz="2400" dirty="0"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29EB-02CB-4372-BBC8-DD55951CCB5F}" type="datetime1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467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How to write rules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824A-BAF8-4E41-BDB7-F750635AAC8A}" type="datetime1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914401"/>
            <a:ext cx="5410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286001"/>
            <a:ext cx="68294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315200" cy="61914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Auxiliary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29642" cy="54864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en-US" sz="2400" dirty="0" smtClean="0">
                <a:cs typeface="Arial" pitchFamily="34" charset="0"/>
              </a:rPr>
              <a:t>     LEX </a:t>
            </a:r>
            <a:r>
              <a:rPr lang="en-US" sz="2400" dirty="0">
                <a:cs typeface="Arial" pitchFamily="34" charset="0"/>
              </a:rPr>
              <a:t>generates C code for the rules specified in the Rules section and places this code into a single function called </a:t>
            </a:r>
            <a:r>
              <a:rPr lang="en-US" sz="2400" b="1" i="1" dirty="0">
                <a:cs typeface="Arial" pitchFamily="34" charset="0"/>
              </a:rPr>
              <a:t>yylex()</a:t>
            </a:r>
            <a:r>
              <a:rPr lang="en-US" sz="2400" dirty="0">
                <a:cs typeface="Arial" pitchFamily="34" charset="0"/>
              </a:rPr>
              <a:t>. 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400" dirty="0" smtClean="0">
                <a:cs typeface="Arial" pitchFamily="34" charset="0"/>
              </a:rPr>
              <a:t/>
            </a:r>
            <a:br>
              <a:rPr lang="en-US" sz="2400" dirty="0" smtClean="0">
                <a:cs typeface="Arial" pitchFamily="34" charset="0"/>
              </a:rPr>
            </a:br>
            <a:r>
              <a:rPr lang="en-US" sz="2400" dirty="0" smtClean="0">
                <a:cs typeface="Arial" pitchFamily="34" charset="0"/>
              </a:rPr>
              <a:t>	/* Declarations */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2400" dirty="0" smtClean="0">
                <a:cs typeface="Arial" pitchFamily="34" charset="0"/>
              </a:rPr>
              <a:t>		%%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2400" dirty="0" smtClean="0">
                <a:cs typeface="Arial" pitchFamily="34" charset="0"/>
              </a:rPr>
              <a:t>		/* Rules */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2400" dirty="0" smtClean="0">
                <a:cs typeface="Arial" pitchFamily="34" charset="0"/>
              </a:rPr>
              <a:t>		%%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2400" dirty="0" smtClean="0">
                <a:cs typeface="Arial" pitchFamily="34" charset="0"/>
              </a:rPr>
              <a:t>		</a:t>
            </a:r>
            <a:r>
              <a:rPr lang="en-IN" sz="2400" b="1" dirty="0" err="1" smtClean="0">
                <a:cs typeface="Arial" pitchFamily="34" charset="0"/>
              </a:rPr>
              <a:t>int</a:t>
            </a:r>
            <a:r>
              <a:rPr lang="en-IN" sz="2400" b="1" dirty="0" smtClean="0">
                <a:cs typeface="Arial" pitchFamily="34" charset="0"/>
              </a:rPr>
              <a:t> main()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2400" b="1" dirty="0" smtClean="0">
                <a:cs typeface="Arial" pitchFamily="34" charset="0"/>
              </a:rPr>
              <a:t>		{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2400" b="1" dirty="0" smtClean="0">
                <a:cs typeface="Arial" pitchFamily="34" charset="0"/>
              </a:rPr>
              <a:t>		</a:t>
            </a:r>
            <a:r>
              <a:rPr lang="en-IN" sz="2400" b="1" dirty="0" err="1" smtClean="0">
                <a:cs typeface="Arial" pitchFamily="34" charset="0"/>
              </a:rPr>
              <a:t>yylex</a:t>
            </a:r>
            <a:r>
              <a:rPr lang="en-IN" sz="2400" b="1" dirty="0" smtClean="0">
                <a:cs typeface="Arial" pitchFamily="34" charset="0"/>
              </a:rPr>
              <a:t>();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2400" b="1" dirty="0" smtClean="0">
                <a:cs typeface="Arial" pitchFamily="34" charset="0"/>
              </a:rPr>
              <a:t>		return 1;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2400" b="1" dirty="0" smtClean="0">
                <a:cs typeface="Arial" pitchFamily="34" charset="0"/>
              </a:rPr>
              <a:t>		}</a:t>
            </a:r>
            <a:endParaRPr lang="en-US" sz="2400" b="1" dirty="0" smtClean="0">
              <a:cs typeface="Arial" pitchFamily="34" charset="0"/>
            </a:endParaRPr>
          </a:p>
          <a:p>
            <a:pPr algn="just" fontAlgn="base">
              <a:spcBef>
                <a:spcPts val="0"/>
              </a:spcBef>
            </a:pPr>
            <a:r>
              <a:rPr lang="en-US" sz="2400" dirty="0" smtClean="0"/>
              <a:t>This section contain C statements and additional functions.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21DE-5C46-468C-857A-CEF462F98B6D}" type="datetime1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zh-TW" dirty="0" smtClean="0"/>
              <a:t>Executing a </a:t>
            </a:r>
            <a:r>
              <a:rPr lang="en-IN" altLang="zh-TW" dirty="0" err="1" smtClean="0"/>
              <a:t>Lex</a:t>
            </a:r>
            <a:r>
              <a:rPr lang="en-IN" altLang="zh-TW" dirty="0" smtClean="0"/>
              <a:t> Program</a:t>
            </a:r>
            <a:endParaRPr lang="en-US" altLang="zh-TW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SCS4303-Compiler Lab</a:t>
            </a:r>
            <a:endParaRPr lang="en-US" altLang="zh-TW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6794-6F05-4D97-B0E4-CEA913759B52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132138" y="2276475"/>
            <a:ext cx="28082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TW" sz="3200">
                <a:solidFill>
                  <a:schemeClr val="bg1"/>
                </a:solidFill>
              </a:rPr>
              <a:t>Lex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32138" y="3429000"/>
            <a:ext cx="28082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TW" sz="3200" dirty="0">
                <a:solidFill>
                  <a:schemeClr val="bg1"/>
                </a:solidFill>
              </a:rPr>
              <a:t>C compiler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132138" y="4581525"/>
            <a:ext cx="28082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TW" sz="3200" dirty="0" err="1">
                <a:solidFill>
                  <a:schemeClr val="bg1"/>
                </a:solidFill>
              </a:rPr>
              <a:t>a.out</a:t>
            </a:r>
            <a:endParaRPr lang="en-US" altLang="zh-TW" sz="3200" dirty="0">
              <a:solidFill>
                <a:schemeClr val="bg1"/>
              </a:solidFill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466725" y="2133600"/>
            <a:ext cx="19446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800" dirty="0" err="1"/>
              <a:t>Lex</a:t>
            </a:r>
            <a:r>
              <a:rPr lang="en-US" altLang="zh-TW" sz="2800" dirty="0"/>
              <a:t> source program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539750" y="3429000"/>
            <a:ext cx="2089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800"/>
              <a:t>lex.yy.c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539750" y="4652963"/>
            <a:ext cx="20891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800" dirty="0" smtClean="0"/>
              <a:t>Input file</a:t>
            </a:r>
            <a:endParaRPr lang="en-US" altLang="zh-TW" sz="2800" dirty="0"/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6443663" y="2276475"/>
            <a:ext cx="19446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800" dirty="0" err="1"/>
              <a:t>lex.yy.c</a:t>
            </a:r>
            <a:endParaRPr lang="en-US" altLang="zh-TW" sz="2800" dirty="0"/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6445250" y="3429000"/>
            <a:ext cx="2089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800" dirty="0" err="1"/>
              <a:t>a.out</a:t>
            </a:r>
            <a:endParaRPr lang="en-US" altLang="zh-TW" sz="2800" dirty="0"/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6445250" y="4652963"/>
            <a:ext cx="20891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800" dirty="0" smtClean="0"/>
              <a:t>Stream of tokens</a:t>
            </a:r>
            <a:endParaRPr lang="en-US" altLang="zh-TW" sz="2800" dirty="0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2484438" y="25654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2484438" y="37893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2484438" y="48688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5940425" y="25654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5940425" y="37893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5940425" y="48688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24A9-406B-4DB6-92D7-D2224D791FDF}" type="datetime1">
              <a:rPr lang="en-US" smtClean="0"/>
              <a:pPr/>
              <a:t>9/1/2020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69342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run 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648200"/>
          </a:xfrm>
        </p:spPr>
        <p:txBody>
          <a:bodyPr>
            <a:noAutofit/>
          </a:bodyPr>
          <a:lstStyle/>
          <a:p>
            <a:pPr algn="just" fontAlgn="base"/>
            <a:r>
              <a:rPr lang="en-US" sz="2400" dirty="0" smtClean="0"/>
              <a:t>run the program, it should be first saved with the extension    </a:t>
            </a:r>
            <a:r>
              <a:rPr lang="en-US" sz="2400" b="1" dirty="0" smtClean="0"/>
              <a:t>.l or .</a:t>
            </a:r>
            <a:r>
              <a:rPr lang="en-US" sz="2400" b="1" dirty="0" err="1" smtClean="0"/>
              <a:t>lex</a:t>
            </a:r>
            <a:r>
              <a:rPr lang="en-US" sz="2400" dirty="0" smtClean="0"/>
              <a:t>. </a:t>
            </a:r>
          </a:p>
          <a:p>
            <a:pPr marL="628650" algn="just" fontAlgn="base">
              <a:spcBef>
                <a:spcPts val="1200"/>
              </a:spcBef>
              <a:buNone/>
            </a:pPr>
            <a:r>
              <a:rPr lang="en-US" sz="2400" b="1" dirty="0" smtClean="0"/>
              <a:t>Step 1: </a:t>
            </a:r>
            <a:r>
              <a:rPr lang="en-US" sz="2400" b="1" dirty="0" err="1" smtClean="0"/>
              <a:t>lex</a:t>
            </a:r>
            <a:r>
              <a:rPr lang="en-US" sz="2400" b="1" dirty="0" smtClean="0"/>
              <a:t> </a:t>
            </a:r>
            <a:r>
              <a:rPr lang="en-US" sz="2400" dirty="0" err="1" smtClean="0"/>
              <a:t>filename.l</a:t>
            </a:r>
            <a:r>
              <a:rPr lang="en-US" sz="2400" dirty="0" smtClean="0"/>
              <a:t> or </a:t>
            </a:r>
            <a:r>
              <a:rPr lang="en-US" sz="2400" b="1" dirty="0" err="1" smtClean="0"/>
              <a:t>lex</a:t>
            </a:r>
            <a:r>
              <a:rPr lang="en-US" sz="2400" dirty="0" smtClean="0"/>
              <a:t> filename.lex </a:t>
            </a:r>
          </a:p>
          <a:p>
            <a:pPr marL="628650" algn="just" fontAlgn="base">
              <a:spcBef>
                <a:spcPts val="1200"/>
              </a:spcBef>
              <a:buNone/>
            </a:pPr>
            <a:r>
              <a:rPr lang="en-US" sz="2400" b="1" dirty="0" smtClean="0"/>
              <a:t>Step 2:</a:t>
            </a:r>
            <a:r>
              <a:rPr lang="en-US" sz="2400" dirty="0" smtClean="0"/>
              <a:t> </a:t>
            </a:r>
            <a:r>
              <a:rPr lang="en-US" sz="2400" b="1" dirty="0" err="1" smtClean="0"/>
              <a:t>gcc</a:t>
            </a:r>
            <a:r>
              <a:rPr lang="en-US" sz="2400" dirty="0" smtClean="0"/>
              <a:t> </a:t>
            </a:r>
            <a:r>
              <a:rPr lang="en-US" sz="2400" dirty="0" err="1" smtClean="0"/>
              <a:t>lex.yy.c</a:t>
            </a:r>
            <a:endParaRPr lang="en-US" sz="2400" dirty="0" smtClean="0"/>
          </a:p>
          <a:p>
            <a:pPr marL="628650" algn="just" fontAlgn="base">
              <a:spcBef>
                <a:spcPts val="1200"/>
              </a:spcBef>
              <a:buNone/>
            </a:pPr>
            <a:r>
              <a:rPr lang="en-US" sz="2400" b="1" dirty="0" smtClean="0"/>
              <a:t>Step 3:</a:t>
            </a:r>
            <a:r>
              <a:rPr lang="en-US" sz="2400" dirty="0" smtClean="0"/>
              <a:t> </a:t>
            </a:r>
            <a:r>
              <a:rPr lang="en-US" sz="2400" b="1" dirty="0" smtClean="0"/>
              <a:t>./</a:t>
            </a:r>
            <a:r>
              <a:rPr lang="en-US" sz="2400" dirty="0" err="1" smtClean="0"/>
              <a:t>a.out</a:t>
            </a:r>
            <a:endParaRPr lang="en-US" sz="2400" dirty="0" smtClean="0"/>
          </a:p>
          <a:p>
            <a:pPr marL="628650" algn="just" fontAlgn="base">
              <a:spcBef>
                <a:spcPts val="1200"/>
              </a:spcBef>
              <a:buNone/>
            </a:pPr>
            <a:r>
              <a:rPr lang="en-US" sz="2400" b="1" dirty="0" smtClean="0"/>
              <a:t>Step 4:</a:t>
            </a:r>
            <a:r>
              <a:rPr lang="en-US" sz="2400" dirty="0" smtClean="0"/>
              <a:t> Provide the input to program in case it is required</a:t>
            </a:r>
          </a:p>
          <a:p>
            <a:pPr algn="just" fontAlgn="base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>
                <a:hlinkClick r:id="rId2"/>
              </a:rPr>
              <a:t>https://flex-windows-lex-and-yacc.software.informer.com/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48A3-7570-4267-8218-635CB52BC43F}" type="datetime1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824A-BAF8-4E41-BDB7-F750635AAC8A}" type="datetime1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838200"/>
            <a:ext cx="9144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824A-BAF8-4E41-BDB7-F750635AAC8A}" type="datetime1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71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824A-BAF8-4E41-BDB7-F750635AAC8A}" type="datetime1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8718"/>
            <a:ext cx="9144000" cy="705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824A-BAF8-4E41-BDB7-F750635AAC8A}" type="datetime1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677400" cy="731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824A-BAF8-4E41-BDB7-F750635AAC8A}" type="datetime1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059363"/>
          </a:xfrm>
        </p:spPr>
        <p:txBody>
          <a:bodyPr>
            <a:noAutofit/>
          </a:bodyPr>
          <a:lstStyle/>
          <a:p>
            <a:pPr lvl="0" algn="just"/>
            <a:endParaRPr lang="en-US" sz="2400" dirty="0" smtClean="0"/>
          </a:p>
          <a:p>
            <a:pPr lvl="0" algn="just"/>
            <a:r>
              <a:rPr lang="en-US" sz="2400" dirty="0" smtClean="0"/>
              <a:t>Deepen the understanding of compiler design.</a:t>
            </a:r>
          </a:p>
          <a:p>
            <a:pPr lvl="0" algn="just"/>
            <a:r>
              <a:rPr lang="en-US" sz="2400" dirty="0" smtClean="0"/>
              <a:t>To enrich the knowledge in various phases of </a:t>
            </a:r>
            <a:r>
              <a:rPr lang="en-US" sz="2400" smtClean="0"/>
              <a:t>compiler and </a:t>
            </a:r>
            <a:r>
              <a:rPr lang="en-US" sz="2400" dirty="0" smtClean="0"/>
              <a:t>its use, code optimization techniques, machine code generation, and use of symbol table.</a:t>
            </a:r>
          </a:p>
          <a:p>
            <a:pPr lvl="0" algn="just"/>
            <a:r>
              <a:rPr lang="en-US" sz="2400" dirty="0" smtClean="0"/>
              <a:t>To extend the knowledge of parser by parsing LL parser and LR parser.</a:t>
            </a:r>
          </a:p>
          <a:p>
            <a:pPr lvl="0" algn="just"/>
            <a:r>
              <a:rPr lang="en-US" sz="2400" dirty="0" smtClean="0"/>
              <a:t>To provide practical programming skills necessary for constructing a compiler.</a:t>
            </a:r>
          </a:p>
          <a:p>
            <a:pPr lvl="0" algn="just"/>
            <a:r>
              <a:rPr lang="en-US" sz="2400" dirty="0" smtClean="0"/>
              <a:t>To implement NFA and DFA from a given regular expression.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9634-348A-408B-8C06-FB023B50F8E4}" type="datetime1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824A-BAF8-4E41-BDB7-F750635AAC8A}" type="datetime1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1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313951" cy="762000"/>
          </a:xfrm>
        </p:spPr>
        <p:txBody>
          <a:bodyPr/>
          <a:lstStyle/>
          <a:p>
            <a:r>
              <a:rPr lang="en-US" b="1" dirty="0" smtClean="0"/>
              <a:t>JFLAP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05800" cy="5334000"/>
          </a:xfrm>
        </p:spPr>
        <p:txBody>
          <a:bodyPr>
            <a:normAutofit/>
          </a:bodyPr>
          <a:lstStyle/>
          <a:p>
            <a:pPr algn="just">
              <a:spcBef>
                <a:spcPts val="1800"/>
              </a:spcBef>
            </a:pPr>
            <a:r>
              <a:rPr lang="en-US" sz="2400" b="1" dirty="0" smtClean="0"/>
              <a:t>JFLAP</a:t>
            </a:r>
            <a:r>
              <a:rPr lang="en-US" sz="2400" dirty="0" smtClean="0"/>
              <a:t> (Java Formal Languages and Automata Package) is interactive educational software written in Java for experimenting with topics in the computer science area of formal languages and automata theory.</a:t>
            </a:r>
          </a:p>
          <a:p>
            <a:pPr algn="just">
              <a:spcBef>
                <a:spcPts val="1800"/>
              </a:spcBef>
            </a:pPr>
            <a:endParaRPr lang="en-US" sz="2400" dirty="0" smtClean="0"/>
          </a:p>
          <a:p>
            <a:pPr marL="285750" lvl="1" algn="just">
              <a:spcBef>
                <a:spcPts val="1800"/>
              </a:spcBef>
              <a:buFont typeface="Arial" pitchFamily="34" charset="0"/>
              <a:buChar char="•"/>
            </a:pPr>
            <a:r>
              <a:rPr lang="en-US" sz="2400" dirty="0" smtClean="0"/>
              <a:t>JFLAP is developed and maintained at Duke University, with support from the National Science Foundation since 1993. </a:t>
            </a:r>
          </a:p>
          <a:p>
            <a:pPr marL="285750" lvl="1" algn="just">
              <a:spcBef>
                <a:spcPts val="1800"/>
              </a:spcBef>
              <a:buFont typeface="Arial" pitchFamily="34" charset="0"/>
              <a:buChar char="•"/>
            </a:pPr>
            <a:endParaRPr lang="en-US" sz="2400" dirty="0" smtClean="0"/>
          </a:p>
          <a:p>
            <a:pPr marL="285750" lvl="1" algn="just">
              <a:spcBef>
                <a:spcPts val="1800"/>
              </a:spcBef>
              <a:buFont typeface="Arial" pitchFamily="34" charset="0"/>
              <a:buChar char="•"/>
            </a:pPr>
            <a:r>
              <a:rPr lang="en-US" sz="2400" dirty="0" smtClean="0"/>
              <a:t>It is freeware , runs as a Java application.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824A-BAF8-4E41-BDB7-F750635AAC8A}" type="datetime1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239000" cy="762000"/>
          </a:xfrm>
        </p:spPr>
        <p:txBody>
          <a:bodyPr/>
          <a:lstStyle/>
          <a:p>
            <a:r>
              <a:rPr lang="en-US" b="1" dirty="0" smtClean="0"/>
              <a:t>What is JFLAP?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305800" cy="5135563"/>
          </a:xfrm>
        </p:spPr>
        <p:txBody>
          <a:bodyPr>
            <a:noAutofit/>
          </a:bodyPr>
          <a:lstStyle/>
          <a:p>
            <a:pPr algn="just">
              <a:spcBef>
                <a:spcPts val="1800"/>
              </a:spcBef>
            </a:pPr>
            <a:r>
              <a:rPr lang="en-US" sz="2400" dirty="0" smtClean="0"/>
              <a:t>Learning about automata with pen and paper can be difficult, time consuming and error-prone.</a:t>
            </a:r>
          </a:p>
          <a:p>
            <a:pPr algn="just">
              <a:spcBef>
                <a:spcPts val="1800"/>
              </a:spcBef>
            </a:pPr>
            <a:r>
              <a:rPr lang="en-US" sz="2400" dirty="0" smtClean="0"/>
              <a:t>To create and simulate structures, </a:t>
            </a:r>
          </a:p>
          <a:p>
            <a:pPr lvl="1" algn="just">
              <a:spcBef>
                <a:spcPts val="1800"/>
              </a:spcBef>
            </a:pPr>
            <a:r>
              <a:rPr lang="en-US" sz="2400" dirty="0" smtClean="0"/>
              <a:t>a finite state machine, and experiment with proofs, </a:t>
            </a:r>
          </a:p>
          <a:p>
            <a:pPr lvl="1" algn="just">
              <a:spcBef>
                <a:spcPts val="1800"/>
              </a:spcBef>
            </a:pPr>
            <a:r>
              <a:rPr lang="en-US" sz="2400" dirty="0" smtClean="0"/>
              <a:t>converting a nondeterministic finite automaton (NFA) to a deterministic finite automaton (DFA). </a:t>
            </a:r>
          </a:p>
          <a:p>
            <a:pPr lvl="1" algn="just">
              <a:spcBef>
                <a:spcPts val="1800"/>
              </a:spcBef>
            </a:pPr>
            <a:r>
              <a:rPr lang="en-US" sz="2400" b="1" dirty="0" smtClean="0"/>
              <a:t> </a:t>
            </a:r>
            <a:r>
              <a:rPr lang="en-US" sz="2400" dirty="0" smtClean="0"/>
              <a:t>supports creation of DFA and NFA, Regular Expressions, PDA, Turing Machines, Grammars and more.</a:t>
            </a:r>
          </a:p>
          <a:p>
            <a:pPr algn="just"/>
            <a:r>
              <a:rPr lang="en-US" sz="2400" dirty="0" smtClean="0">
                <a:hlinkClick r:id="rId2"/>
              </a:rPr>
              <a:t>https://www.softpedia.com/get/Others/Home-Education/JFLAP.shtml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B1E3-1B2F-4EC7-BD5D-C6890EF4E812}" type="datetime1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824A-BAF8-4E41-BDB7-F750635AAC8A}" type="datetime1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914401"/>
            <a:ext cx="89916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/>
              <a:t>	To start a new FA, start JFLAP and click the </a:t>
            </a:r>
            <a:r>
              <a:rPr lang="en-US" sz="2400" b="1" dirty="0" smtClean="0"/>
              <a:t>Finite Automaton</a:t>
            </a:r>
            <a:r>
              <a:rPr lang="en-US" sz="2400" dirty="0" smtClean="0"/>
              <a:t> option from the menu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b="1" dirty="0" smtClean="0"/>
          </a:p>
          <a:p>
            <a:pPr algn="just"/>
            <a:endParaRPr lang="en-US" sz="2400" b="1" dirty="0" smtClean="0"/>
          </a:p>
          <a:p>
            <a:pPr algn="just"/>
            <a:endParaRPr lang="en-US" sz="2400" b="1" dirty="0" smtClean="0"/>
          </a:p>
          <a:p>
            <a:pPr algn="ctr">
              <a:buNone/>
            </a:pPr>
            <a:endParaRPr lang="en-US" sz="2400" b="1" dirty="0" smtClean="0"/>
          </a:p>
          <a:p>
            <a:pPr algn="ctr">
              <a:buNone/>
            </a:pPr>
            <a:endParaRPr lang="en-US" sz="2400" b="1" dirty="0" smtClean="0"/>
          </a:p>
          <a:p>
            <a:pPr algn="ctr">
              <a:buNone/>
            </a:pPr>
            <a:endParaRPr lang="en-US" sz="2400" dirty="0" smtClean="0"/>
          </a:p>
          <a:p>
            <a:pPr algn="just"/>
            <a:endParaRPr lang="en-US" sz="2400" dirty="0"/>
          </a:p>
        </p:txBody>
      </p:sp>
      <p:pic>
        <p:nvPicPr>
          <p:cNvPr id="2052" name="Picture 1" descr="http://www.jflap.org/tutorial/fa/createfa/images/faSelec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286000"/>
            <a:ext cx="3276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02FF-0FC8-415C-AFBE-A4768E33917E}" type="datetime1">
              <a:rPr lang="en-US" smtClean="0"/>
              <a:pPr/>
              <a:t>9/1/2020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This brings up a new window that allows you to create and edit an FA. The editor is divided into two basic areas:</a:t>
            </a:r>
          </a:p>
          <a:p>
            <a:pPr lvl="1" algn="just"/>
            <a:r>
              <a:rPr lang="en-US" sz="2000" dirty="0" smtClean="0"/>
              <a:t>The canvas, which you can construct your automaton on, and </a:t>
            </a:r>
          </a:p>
          <a:p>
            <a:pPr lvl="1" algn="just"/>
            <a:r>
              <a:rPr lang="en-US" sz="2000" dirty="0" smtClean="0"/>
              <a:t>The toolbar, which holds the tools you need to construct your automaton.</a:t>
            </a:r>
          </a:p>
          <a:p>
            <a:pPr lvl="0" algn="just"/>
            <a:endParaRPr lang="en-US" sz="2400" dirty="0" smtClean="0"/>
          </a:p>
          <a:p>
            <a:pPr algn="just"/>
            <a:endParaRPr lang="en-US" sz="2400" dirty="0"/>
          </a:p>
        </p:txBody>
      </p:sp>
      <p:pic>
        <p:nvPicPr>
          <p:cNvPr id="24578" name="Picture 2" descr="http://www.jflap.org/tutorial/fa/createfa/images/faNewWindo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2895600"/>
            <a:ext cx="468788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A47D-0761-4C7F-BEED-2CB773DB57B3}" type="datetime1">
              <a:rPr lang="en-US" smtClean="0"/>
              <a:pPr/>
              <a:t>9/1/2020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276600"/>
            <a:ext cx="5791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 descr="http://www.jflap.org/tutorial/fa/createfa/images/faToolba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914400"/>
            <a:ext cx="5867400" cy="212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BBDA-1FC6-4914-803F-B1B10962DE57}" type="datetime1">
              <a:rPr lang="en-US" smtClean="0"/>
              <a:pPr/>
              <a:t>9/1/2020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EC64-5008-4A8A-B1BE-2B056418B018}" type="datetime1">
              <a:rPr lang="en-US" smtClean="0"/>
              <a:pPr/>
              <a:t>9/1/2020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  <p:pic>
        <p:nvPicPr>
          <p:cNvPr id="11265" name="Picture 10" descr="http://www.jflap.org/tutorial/fa/createfa/images/faStatesCreat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914400"/>
            <a:ext cx="5867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Picture 12" descr="http://www.jflap.org/tutorial/fa/createfa/images/faStateMenuInitia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4648200"/>
            <a:ext cx="3048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086600" y="2286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Creating States 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181600" y="5486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Set initial and final state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824A-BAF8-4E41-BDB7-F750635AAC8A}" type="datetime1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2770" name="Picture 17" descr="http://www.jflap.org/tutorial/fa/createfa/images/faTransition1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914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19" descr="http://www.jflap.org/tutorial/fa/createfa/images/faTransition2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2133600"/>
            <a:ext cx="2667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3124200"/>
            <a:ext cx="480646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038600" y="1219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Creating Self Transition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95800" y="2362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Transition between states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172200" y="45720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NFA for (</a:t>
            </a:r>
            <a:r>
              <a:rPr lang="en-US" b="1" dirty="0" err="1" smtClean="0"/>
              <a:t>a|b</a:t>
            </a:r>
            <a:r>
              <a:rPr lang="en-US" b="1" dirty="0" smtClean="0"/>
              <a:t>)*a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4840303"/>
          </a:xfrm>
        </p:spPr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 algn="ctr">
              <a:buNone/>
            </a:pPr>
            <a:r>
              <a:rPr lang="en-IN" sz="7200" b="1" dirty="0" smtClean="0">
                <a:solidFill>
                  <a:srgbClr val="00B0F0"/>
                </a:solidFill>
                <a:latin typeface="Monotype Corsiva" pitchFamily="66" charset="0"/>
              </a:rPr>
              <a:t>THANK YOU</a:t>
            </a:r>
            <a:endParaRPr lang="en-US" sz="7200" b="1" dirty="0">
              <a:solidFill>
                <a:srgbClr val="00B0F0"/>
              </a:solidFill>
              <a:latin typeface="Monotype Corsiva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429B-D8BA-4604-ADB6-610B393E3131}" type="datetime4">
              <a:rPr lang="en-US" smtClean="0"/>
              <a:pPr/>
              <a:t>September 1, 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C201B-F5BE-49F4-826E-F9D197F5169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SCS1303 Compiler Design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3914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List of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382000" cy="5287963"/>
          </a:xfrm>
        </p:spPr>
        <p:txBody>
          <a:bodyPr>
            <a:noAutofit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en-US" sz="2400" dirty="0" smtClean="0"/>
              <a:t>Implement Token Separation for a given expression using LEX.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sz="2400" dirty="0" smtClean="0"/>
              <a:t>Use LEX tool to implement Lexical Analyzer.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sz="2400" dirty="0" smtClean="0"/>
              <a:t>Use LEX and YACC to implement parser.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sz="2400" dirty="0" smtClean="0"/>
              <a:t>Use LEX and YACC tool to implement Desktop Calculator.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sz="2400" dirty="0" smtClean="0"/>
              <a:t>Construction of NFA from a regular expression.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sz="2400" dirty="0" smtClean="0"/>
              <a:t>Construction of DFA from a regular expression.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sz="2400" dirty="0" smtClean="0"/>
              <a:t>Implement Recursive Descent Parser algorithm.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sz="2400" dirty="0" smtClean="0"/>
              <a:t>Implement Shift Reduce Parser algorithm.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sz="2400" dirty="0" smtClean="0"/>
              <a:t>Implement the frontend of the compiler to produce three address code.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sz="2400" dirty="0" smtClean="0"/>
              <a:t>Implement Symbol Table management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sz="2400" dirty="0" smtClean="0"/>
              <a:t>Construct a simple compiler.</a:t>
            </a:r>
          </a:p>
          <a:p>
            <a:pPr algn="just"/>
            <a:endParaRPr lang="en-US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3A49-264C-425C-9F99-5F6C5A45CBBB}" type="datetime1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Flex (Fast Lexical Analyzer Generator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382000" cy="4906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A tool/computer program for generating lexical analyzers (scanners or </a:t>
            </a:r>
            <a:r>
              <a:rPr lang="en-US" sz="2400" dirty="0" err="1" smtClean="0"/>
              <a:t>lexers</a:t>
            </a:r>
            <a:r>
              <a:rPr lang="en-US" sz="2400" dirty="0" smtClean="0"/>
              <a:t>) written by Vern </a:t>
            </a:r>
            <a:r>
              <a:rPr lang="en-US" sz="2400" dirty="0" err="1" smtClean="0"/>
              <a:t>Paxson</a:t>
            </a:r>
            <a:r>
              <a:rPr lang="en-US" sz="2400" dirty="0" smtClean="0"/>
              <a:t> in C around 1987.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It is used together with Berkeley </a:t>
            </a:r>
            <a:r>
              <a:rPr lang="en-US" sz="2400" dirty="0" err="1" smtClean="0"/>
              <a:t>Yacc</a:t>
            </a:r>
            <a:r>
              <a:rPr lang="en-US" sz="2400" dirty="0" smtClean="0"/>
              <a:t> parser generator or GNU Bison parser generator.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Flex and Bison both are more flexible than </a:t>
            </a:r>
            <a:r>
              <a:rPr lang="en-US" sz="2400" dirty="0" err="1" smtClean="0"/>
              <a:t>Lex</a:t>
            </a:r>
            <a:r>
              <a:rPr lang="en-US" sz="2400" dirty="0" smtClean="0"/>
              <a:t> and </a:t>
            </a:r>
            <a:r>
              <a:rPr lang="en-US" sz="2400" dirty="0" err="1" smtClean="0"/>
              <a:t>Yacc</a:t>
            </a:r>
            <a:r>
              <a:rPr lang="en-US" sz="2400" dirty="0" smtClean="0"/>
              <a:t> and produces faster code.   </a:t>
            </a:r>
          </a:p>
          <a:p>
            <a:pPr algn="just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rgbClr val="FF0000"/>
                </a:solidFill>
              </a:rPr>
              <a:t>YACC-Yet Another Compiler Compiler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DE2E-1079-4ED9-90A8-0C3D144BB4BF}" type="datetime1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824A-BAF8-4E41-BDB7-F750635AAC8A}" type="datetime1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1816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2400" b="0" i="0" dirty="0" err="1" smtClean="0">
                <a:solidFill>
                  <a:srgbClr val="333333"/>
                </a:solidFill>
                <a:cs typeface="Arial" pitchFamily="34" charset="0"/>
              </a:rPr>
              <a:t>Lex</a:t>
            </a:r>
            <a:r>
              <a:rPr lang="en-US" sz="2400" b="0" i="0" dirty="0" smtClean="0">
                <a:solidFill>
                  <a:srgbClr val="333333"/>
                </a:solidFill>
                <a:cs typeface="Arial" pitchFamily="34" charset="0"/>
              </a:rPr>
              <a:t> is a lexical analyzer tool mostly used with </a:t>
            </a:r>
            <a:r>
              <a:rPr lang="en-US" sz="2400" b="0" i="0" dirty="0" err="1" smtClean="0">
                <a:solidFill>
                  <a:srgbClr val="333333"/>
                </a:solidFill>
                <a:cs typeface="Arial" pitchFamily="34" charset="0"/>
              </a:rPr>
              <a:t>yacc</a:t>
            </a:r>
            <a:r>
              <a:rPr lang="en-US" sz="2400" b="0" i="0" dirty="0" smtClean="0">
                <a:solidFill>
                  <a:srgbClr val="333333"/>
                </a:solidFill>
                <a:cs typeface="Arial" pitchFamily="34" charset="0"/>
              </a:rPr>
              <a:t> parse generator.</a:t>
            </a:r>
          </a:p>
          <a:p>
            <a:pPr algn="just">
              <a:spcBef>
                <a:spcPts val="0"/>
              </a:spcBef>
            </a:pPr>
            <a:r>
              <a:rPr lang="en-US" sz="2400" b="0" i="0" dirty="0" smtClean="0">
                <a:solidFill>
                  <a:srgbClr val="333333"/>
                </a:solidFill>
              </a:rPr>
              <a:t>Tool for recognizing tokens in a program.</a:t>
            </a:r>
            <a:endParaRPr lang="en-US" sz="2400" b="0" i="0" dirty="0" smtClean="0">
              <a:solidFill>
                <a:srgbClr val="333333"/>
              </a:solidFill>
              <a:cs typeface="Arial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2400" b="0" i="0" dirty="0" smtClean="0">
                <a:solidFill>
                  <a:srgbClr val="333333"/>
                </a:solidFill>
                <a:cs typeface="Arial" pitchFamily="34" charset="0"/>
              </a:rPr>
              <a:t>Tokens are the terminals of a language,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400" b="0" i="0" dirty="0" smtClean="0">
                <a:solidFill>
                  <a:srgbClr val="333333"/>
                </a:solidFill>
                <a:cs typeface="Arial" pitchFamily="34" charset="0"/>
              </a:rPr>
              <a:t>	</a:t>
            </a:r>
            <a:r>
              <a:rPr lang="en-US" sz="2400" b="1" i="0" dirty="0" smtClean="0">
                <a:solidFill>
                  <a:srgbClr val="333333"/>
                </a:solidFill>
                <a:cs typeface="Arial" pitchFamily="34" charset="0"/>
              </a:rPr>
              <a:t>English: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400" b="0" i="0" dirty="0" smtClean="0">
                <a:solidFill>
                  <a:srgbClr val="333333"/>
                </a:solidFill>
                <a:cs typeface="Arial" pitchFamily="34" charset="0"/>
              </a:rPr>
              <a:t>		words, punctuation marks, …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400" b="0" i="0" dirty="0" smtClean="0">
                <a:solidFill>
                  <a:srgbClr val="333333"/>
                </a:solidFill>
                <a:cs typeface="Arial" pitchFamily="34" charset="0"/>
              </a:rPr>
              <a:t>	</a:t>
            </a:r>
            <a:r>
              <a:rPr lang="en-US" sz="2400" b="1" i="0" dirty="0" smtClean="0">
                <a:solidFill>
                  <a:srgbClr val="333333"/>
                </a:solidFill>
                <a:cs typeface="Arial" pitchFamily="34" charset="0"/>
              </a:rPr>
              <a:t>Programming language: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2400" b="0" i="0" dirty="0" smtClean="0">
                <a:solidFill>
                  <a:srgbClr val="333333"/>
                </a:solidFill>
                <a:cs typeface="Arial" pitchFamily="34" charset="0"/>
              </a:rPr>
              <a:t>		Identifiers, operators, keywords, …</a:t>
            </a:r>
          </a:p>
          <a:p>
            <a:pPr algn="just">
              <a:spcBef>
                <a:spcPts val="0"/>
              </a:spcBef>
            </a:pPr>
            <a:r>
              <a:rPr lang="en-US" sz="2400" b="0" i="0" dirty="0" smtClean="0">
                <a:solidFill>
                  <a:srgbClr val="333333"/>
                </a:solidFill>
                <a:cs typeface="Arial" pitchFamily="34" charset="0"/>
              </a:rPr>
              <a:t>Regular expressions define terminals/tokens.</a:t>
            </a:r>
          </a:p>
          <a:p>
            <a:pPr algn="just">
              <a:spcBef>
                <a:spcPts val="0"/>
              </a:spcBef>
            </a:pPr>
            <a:r>
              <a:rPr lang="en-US" sz="2400" b="0" i="0" dirty="0" smtClean="0">
                <a:solidFill>
                  <a:srgbClr val="333333"/>
                </a:solidFill>
                <a:cs typeface="Arial" pitchFamily="34" charset="0"/>
              </a:rPr>
              <a:t>It lexically analyses (i.e. matches) the patterns (regular expressions) given as input string or as a file.</a:t>
            </a:r>
          </a:p>
          <a:p>
            <a:pPr algn="just">
              <a:spcBef>
                <a:spcPts val="0"/>
              </a:spcBef>
            </a:pPr>
            <a:endParaRPr lang="en-US" sz="2400" b="0" i="0" dirty="0" smtClean="0">
              <a:solidFill>
                <a:srgbClr val="333333"/>
              </a:solidFill>
              <a:cs typeface="Arial" pitchFamily="34" charset="0"/>
            </a:endParaRPr>
          </a:p>
          <a:p>
            <a:pPr algn="just">
              <a:spcBef>
                <a:spcPts val="0"/>
              </a:spcBef>
            </a:pPr>
            <a:endParaRPr lang="en-US" sz="2400" b="0" i="0" dirty="0" smtClean="0">
              <a:solidFill>
                <a:srgbClr val="333333"/>
              </a:solidFill>
              <a:cs typeface="Arial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2400" dirty="0" smtClean="0">
                <a:cs typeface="Arial" pitchFamily="34" charset="0"/>
              </a:rPr>
              <a:t/>
            </a:r>
            <a:br>
              <a:rPr lang="en-US" sz="2400" dirty="0" smtClean="0">
                <a:cs typeface="Arial" pitchFamily="34" charset="0"/>
              </a:rPr>
            </a:br>
            <a:endParaRPr lang="en-US" sz="2400" dirty="0"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79216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LEX-LEXICAL ANALYZER GENERATOR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467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Processing a LEX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dirty="0" smtClean="0"/>
              <a:t>Step 1:</a:t>
            </a:r>
            <a:r>
              <a:rPr lang="en-US" sz="2400" dirty="0" smtClean="0"/>
              <a:t> An input file describes the lexical analyzer to be generated named </a:t>
            </a:r>
            <a:r>
              <a:rPr lang="en-US" sz="2400" dirty="0" err="1" smtClean="0"/>
              <a:t>lex.l</a:t>
            </a:r>
            <a:r>
              <a:rPr lang="en-US" sz="2400" dirty="0" smtClean="0"/>
              <a:t> is written in </a:t>
            </a:r>
            <a:r>
              <a:rPr lang="en-US" sz="2400" dirty="0" err="1" smtClean="0"/>
              <a:t>lex</a:t>
            </a:r>
            <a:r>
              <a:rPr lang="en-US" sz="2400" dirty="0" smtClean="0"/>
              <a:t> language. The </a:t>
            </a:r>
            <a:r>
              <a:rPr lang="en-US" sz="2400" dirty="0" err="1" smtClean="0"/>
              <a:t>lex</a:t>
            </a:r>
            <a:r>
              <a:rPr lang="en-US" sz="2400" dirty="0" smtClean="0"/>
              <a:t> compiler transforms </a:t>
            </a:r>
            <a:r>
              <a:rPr lang="en-US" sz="2400" dirty="0" err="1" smtClean="0"/>
              <a:t>lex.l</a:t>
            </a:r>
            <a:r>
              <a:rPr lang="en-US" sz="2400" dirty="0" smtClean="0"/>
              <a:t> to C program, in a file that is always named </a:t>
            </a:r>
            <a:r>
              <a:rPr lang="en-US" sz="2400" dirty="0" err="1" smtClean="0"/>
              <a:t>lex.yy.c</a:t>
            </a:r>
            <a:r>
              <a:rPr lang="en-US" sz="2400" dirty="0" smtClean="0"/>
              <a:t>. </a:t>
            </a:r>
          </a:p>
          <a:p>
            <a:pPr algn="just">
              <a:buNone/>
            </a:pPr>
            <a:r>
              <a:rPr lang="en-US" sz="2400" b="1" dirty="0" smtClean="0"/>
              <a:t>Step 2:</a:t>
            </a:r>
            <a:r>
              <a:rPr lang="en-US" sz="2400" dirty="0" smtClean="0"/>
              <a:t> The C complier compile </a:t>
            </a:r>
            <a:r>
              <a:rPr lang="en-US" sz="2400" dirty="0" err="1" smtClean="0"/>
              <a:t>lex.yy.c</a:t>
            </a:r>
            <a:r>
              <a:rPr lang="en-US" sz="2400" dirty="0" smtClean="0"/>
              <a:t> file into an executable file called </a:t>
            </a:r>
            <a:r>
              <a:rPr lang="en-US" sz="2400" dirty="0" err="1" smtClean="0"/>
              <a:t>a.out</a:t>
            </a:r>
            <a:r>
              <a:rPr lang="en-US" sz="2400" dirty="0" smtClean="0"/>
              <a:t>.</a:t>
            </a:r>
          </a:p>
          <a:p>
            <a:pPr algn="just">
              <a:buNone/>
            </a:pPr>
            <a:r>
              <a:rPr lang="en-US" sz="2400" b="1" dirty="0" smtClean="0"/>
              <a:t>Step 3:</a:t>
            </a:r>
            <a:r>
              <a:rPr lang="en-US" sz="2400" dirty="0" smtClean="0"/>
              <a:t> The output file </a:t>
            </a:r>
            <a:r>
              <a:rPr lang="en-US" sz="2400" dirty="0" err="1" smtClean="0"/>
              <a:t>a.out</a:t>
            </a:r>
            <a:r>
              <a:rPr lang="en-US" sz="2400" dirty="0" smtClean="0"/>
              <a:t> take a stream of input characters and produce a stream of tokens.</a:t>
            </a:r>
          </a:p>
          <a:p>
            <a:pPr algn="just"/>
            <a:endParaRPr lang="en-US" sz="2400" dirty="0"/>
          </a:p>
        </p:txBody>
      </p:sp>
      <p:pic>
        <p:nvPicPr>
          <p:cNvPr id="1026" name="Picture 1" descr="https://media.geeksforgeeks.org/wp-content/uploads/how_flex_is_used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191001"/>
            <a:ext cx="75406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E88A-08CC-45D0-8BCC-5A3FC2C4C655}" type="datetime1">
              <a:rPr lang="en-US" smtClean="0"/>
              <a:pPr/>
              <a:t>9/1/2020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239000" cy="685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Structure of LEX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58204" cy="4953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altLang="zh-TW" sz="2400" dirty="0" smtClean="0">
                <a:cs typeface="Arial" pitchFamily="34" charset="0"/>
              </a:rPr>
              <a:t>    The  </a:t>
            </a:r>
            <a:r>
              <a:rPr lang="en-US" altLang="zh-TW" sz="2400" dirty="0" err="1">
                <a:cs typeface="Arial" pitchFamily="34" charset="0"/>
              </a:rPr>
              <a:t>l</a:t>
            </a:r>
            <a:r>
              <a:rPr lang="en-US" altLang="zh-TW" sz="2400" dirty="0" err="1" smtClean="0">
                <a:cs typeface="Arial" pitchFamily="34" charset="0"/>
              </a:rPr>
              <a:t>ex</a:t>
            </a:r>
            <a:r>
              <a:rPr lang="en-US" altLang="zh-TW" sz="2400" dirty="0" smtClean="0">
                <a:cs typeface="Arial" pitchFamily="34" charset="0"/>
              </a:rPr>
              <a:t>  program  consists of three sections, separated by a line with just %% ;</a:t>
            </a:r>
          </a:p>
          <a:p>
            <a:pPr algn="just">
              <a:buNone/>
            </a:pPr>
            <a:endParaRPr lang="en-US" altLang="zh-TW" sz="2400" dirty="0" smtClean="0">
              <a:cs typeface="Arial" pitchFamily="34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zh-TW" sz="2400" dirty="0" smtClean="0">
                <a:cs typeface="Arial" pitchFamily="34" charset="0"/>
              </a:rPr>
              <a:t>	</a:t>
            </a:r>
            <a:r>
              <a:rPr lang="en-US" altLang="zh-TW" sz="2400" dirty="0" smtClean="0">
                <a:solidFill>
                  <a:srgbClr val="CC3300"/>
                </a:solidFill>
                <a:cs typeface="Arial" pitchFamily="34" charset="0"/>
              </a:rPr>
              <a:t>		</a:t>
            </a:r>
            <a:r>
              <a:rPr lang="en-US" altLang="zh-TW" sz="2400" dirty="0" smtClean="0">
                <a:solidFill>
                  <a:srgbClr val="FF0000"/>
                </a:solidFill>
                <a:cs typeface="Arial" pitchFamily="34" charset="0"/>
              </a:rPr>
              <a:t>definitions section</a:t>
            </a:r>
          </a:p>
          <a:p>
            <a:pPr algn="just">
              <a:buFont typeface="Wingdings" pitchFamily="2" charset="2"/>
              <a:buNone/>
            </a:pPr>
            <a:r>
              <a:rPr lang="en-US" altLang="zh-TW" sz="2400" dirty="0" smtClean="0">
                <a:solidFill>
                  <a:srgbClr val="FF0000"/>
                </a:solidFill>
                <a:cs typeface="Arial" pitchFamily="34" charset="0"/>
              </a:rPr>
              <a:t>			%%</a:t>
            </a:r>
          </a:p>
          <a:p>
            <a:pPr algn="just">
              <a:buFont typeface="Wingdings" pitchFamily="2" charset="2"/>
              <a:buNone/>
            </a:pPr>
            <a:r>
              <a:rPr lang="en-US" altLang="zh-TW" sz="2400" dirty="0" smtClean="0">
                <a:solidFill>
                  <a:srgbClr val="FF0000"/>
                </a:solidFill>
                <a:cs typeface="Arial" pitchFamily="34" charset="0"/>
              </a:rPr>
              <a:t>			rules section</a:t>
            </a:r>
          </a:p>
          <a:p>
            <a:pPr algn="just">
              <a:buFont typeface="Wingdings" pitchFamily="2" charset="2"/>
              <a:buNone/>
            </a:pPr>
            <a:r>
              <a:rPr lang="en-US" altLang="zh-TW" sz="2400" dirty="0" smtClean="0">
                <a:solidFill>
                  <a:srgbClr val="FF0000"/>
                </a:solidFill>
                <a:cs typeface="Arial" pitchFamily="34" charset="0"/>
              </a:rPr>
              <a:t>			%%</a:t>
            </a:r>
          </a:p>
          <a:p>
            <a:pPr algn="just">
              <a:buFont typeface="Wingdings" pitchFamily="2" charset="2"/>
              <a:buNone/>
            </a:pPr>
            <a:r>
              <a:rPr lang="en-US" altLang="zh-TW" sz="2400" dirty="0" smtClean="0">
                <a:solidFill>
                  <a:srgbClr val="FF0000"/>
                </a:solidFill>
                <a:cs typeface="Arial" pitchFamily="34" charset="0"/>
              </a:rPr>
              <a:t>			auxiliary function/user code section</a:t>
            </a:r>
          </a:p>
          <a:p>
            <a:pPr algn="just"/>
            <a:endParaRPr lang="en-US" sz="2400" dirty="0"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5361-EAAF-4C15-AADB-DE8FFF3DA205}" type="datetime1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2209800"/>
            <a:ext cx="51054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err="1">
                <a:cs typeface="Arial" pitchFamily="34" charset="0"/>
              </a:rPr>
              <a:t>L</a:t>
            </a:r>
            <a:r>
              <a:rPr lang="en-US" dirty="0" err="1" smtClean="0">
                <a:cs typeface="Arial" pitchFamily="34" charset="0"/>
              </a:rPr>
              <a:t>ex</a:t>
            </a:r>
            <a:r>
              <a:rPr lang="en-US" dirty="0" smtClean="0">
                <a:cs typeface="Arial" pitchFamily="34" charset="0"/>
              </a:rPr>
              <a:t> predefined functions and variables</a:t>
            </a:r>
            <a:endParaRPr lang="en-US" dirty="0"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14422"/>
            <a:ext cx="8229600" cy="54292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	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>
                <a:latin typeface="Arial" pitchFamily="34" charset="0"/>
                <a:cs typeface="Arial" pitchFamily="34" charset="0"/>
              </a:rPr>
            </a:b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>
                <a:latin typeface="Arial" pitchFamily="34" charset="0"/>
                <a:cs typeface="Arial" pitchFamily="34" charset="0"/>
              </a:rPr>
            </a:b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28596" y="1285860"/>
          <a:ext cx="8286808" cy="2214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986"/>
                <a:gridCol w="7260822"/>
              </a:tblGrid>
              <a:tr h="3851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yyin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the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input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stream pointer.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4002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Arial" pitchFamily="34" charset="0"/>
                          <a:cs typeface="Arial" pitchFamily="34" charset="0"/>
                        </a:rPr>
                        <a:t>yytext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a buffer that holds the input characters that actually match the pattern (</a:t>
                      </a:r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i.e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 lexeme).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5144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Arial" pitchFamily="34" charset="0"/>
                          <a:cs typeface="Arial" pitchFamily="34" charset="0"/>
                        </a:rPr>
                        <a:t>yyleng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the length of the lexeme 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5144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Arial" pitchFamily="34" charset="0"/>
                          <a:cs typeface="Arial" pitchFamily="34" charset="0"/>
                        </a:rPr>
                        <a:t>yylval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contains the token value 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5144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Arial" pitchFamily="34" charset="0"/>
                          <a:cs typeface="Arial" pitchFamily="34" charset="0"/>
                        </a:rPr>
                        <a:t>yyout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the output stream pointer.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8596" y="3833068"/>
          <a:ext cx="8215370" cy="25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977"/>
                <a:gridCol w="7011393"/>
              </a:tblGrid>
              <a:tr h="6374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yylex()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The main entry point for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lex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reads the input stream generates tokens, returns zero at the end of input stream.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74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Arial" pitchFamily="34" charset="0"/>
                          <a:cs typeface="Arial" pitchFamily="34" charset="0"/>
                        </a:rPr>
                        <a:t>yywrap()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Called by </a:t>
                      </a:r>
                      <a:r>
                        <a:rPr lang="en-US" sz="1800" dirty="0" err="1" smtClean="0">
                          <a:latin typeface="Arial" pitchFamily="34" charset="0"/>
                          <a:cs typeface="Arial" pitchFamily="34" charset="0"/>
                        </a:rPr>
                        <a:t>lex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 when input is exhausted (or at EOF). default yywrap always return 1.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74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Arial" pitchFamily="34" charset="0"/>
                          <a:cs typeface="Arial" pitchFamily="34" charset="0"/>
                        </a:rPr>
                        <a:t>yymore() 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returns the next token 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21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latin typeface="Arial" pitchFamily="34" charset="0"/>
                          <a:cs typeface="Arial" pitchFamily="34" charset="0"/>
                        </a:rPr>
                        <a:t>yyless</a:t>
                      </a:r>
                      <a:r>
                        <a:rPr lang="en-US" sz="1800" b="1" dirty="0" smtClean="0">
                          <a:latin typeface="Arial" pitchFamily="34" charset="0"/>
                          <a:cs typeface="Arial" pitchFamily="34" charset="0"/>
                        </a:rPr>
                        <a:t>(k)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returns the first k characters in yytext 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B50E-ABBE-45B9-A4B1-020E578B633F}" type="datetime1">
              <a:rPr lang="en-US" smtClean="0"/>
              <a:pPr/>
              <a:t>9/1/2020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010400" cy="715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Definition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Autofit/>
          </a:bodyPr>
          <a:lstStyle/>
          <a:p>
            <a:pPr lvl="1" algn="just" fontAlgn="base"/>
            <a:r>
              <a:rPr lang="en-US" sz="2400" dirty="0" smtClean="0">
                <a:solidFill>
                  <a:prstClr val="black"/>
                </a:solidFill>
                <a:cs typeface="Arial" pitchFamily="34" charset="0"/>
              </a:rPr>
              <a:t>generally used to declare functions, include header files, or define global variables and constants .</a:t>
            </a:r>
          </a:p>
          <a:p>
            <a:pPr lvl="1" algn="just" fontAlgn="base"/>
            <a:r>
              <a:rPr lang="en-US" sz="2400" dirty="0" smtClean="0"/>
              <a:t>text is enclosed in </a:t>
            </a:r>
            <a:r>
              <a:rPr lang="en-US" sz="2400" b="1" dirty="0" smtClean="0"/>
              <a:t>%{  … %}</a:t>
            </a:r>
            <a:r>
              <a:rPr lang="en-US" sz="2400" dirty="0" smtClean="0"/>
              <a:t> brackets. Anything written in this brackets is copied directly to the file </a:t>
            </a:r>
            <a:r>
              <a:rPr lang="en-US" sz="2400" b="1" dirty="0" err="1" smtClean="0"/>
              <a:t>lex.yy.c</a:t>
            </a:r>
            <a:endParaRPr lang="en-US" sz="2400" dirty="0" smtClean="0"/>
          </a:p>
          <a:p>
            <a:pPr algn="just" fontAlgn="base">
              <a:spcBef>
                <a:spcPts val="0"/>
              </a:spcBef>
              <a:buNone/>
            </a:pPr>
            <a:r>
              <a:rPr lang="en-US" sz="2400" b="1" dirty="0" smtClean="0"/>
              <a:t>		</a:t>
            </a:r>
            <a:r>
              <a:rPr lang="en-US" sz="2400" dirty="0" err="1" smtClean="0">
                <a:cs typeface="Arial" pitchFamily="34" charset="0"/>
              </a:rPr>
              <a:t>eg</a:t>
            </a:r>
            <a:r>
              <a:rPr lang="en-US" sz="2400" dirty="0" smtClean="0">
                <a:cs typeface="Arial" pitchFamily="34" charset="0"/>
              </a:rPr>
              <a:t>.: 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2400" dirty="0" smtClean="0">
                <a:cs typeface="Arial" pitchFamily="34" charset="0"/>
              </a:rPr>
              <a:t>		%{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2400" dirty="0" smtClean="0">
                <a:cs typeface="Arial" pitchFamily="34" charset="0"/>
              </a:rPr>
              <a:t>		    #include&lt;</a:t>
            </a:r>
            <a:r>
              <a:rPr lang="en-IN" sz="2400" dirty="0" err="1" smtClean="0">
                <a:cs typeface="Arial" pitchFamily="34" charset="0"/>
              </a:rPr>
              <a:t>stdio.h</a:t>
            </a:r>
            <a:r>
              <a:rPr lang="en-IN" sz="2400" dirty="0" smtClean="0">
                <a:cs typeface="Arial" pitchFamily="34" charset="0"/>
              </a:rPr>
              <a:t>&gt;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2400" dirty="0" smtClean="0">
                <a:cs typeface="Arial" pitchFamily="34" charset="0"/>
              </a:rPr>
              <a:t>		    </a:t>
            </a:r>
            <a:r>
              <a:rPr lang="en-IN" sz="2400" dirty="0" err="1" smtClean="0">
                <a:cs typeface="Arial" pitchFamily="34" charset="0"/>
              </a:rPr>
              <a:t>int</a:t>
            </a:r>
            <a:r>
              <a:rPr lang="en-IN" sz="2400" dirty="0" smtClean="0">
                <a:cs typeface="Arial" pitchFamily="34" charset="0"/>
              </a:rPr>
              <a:t> </a:t>
            </a:r>
            <a:r>
              <a:rPr lang="en-IN" sz="2400" dirty="0" err="1" smtClean="0">
                <a:cs typeface="Arial" pitchFamily="34" charset="0"/>
              </a:rPr>
              <a:t>global_variable</a:t>
            </a:r>
            <a:r>
              <a:rPr lang="en-IN" sz="2400" dirty="0" smtClean="0">
                <a:cs typeface="Arial" pitchFamily="34" charset="0"/>
              </a:rPr>
              <a:t>;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2400" dirty="0" smtClean="0">
                <a:cs typeface="Arial" pitchFamily="34" charset="0"/>
              </a:rPr>
              <a:t>		 }%</a:t>
            </a:r>
            <a:endParaRPr lang="en-US" sz="2400" dirty="0" smtClean="0">
              <a:cs typeface="Arial" pitchFamily="34" charset="0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sz="2400" b="1" dirty="0" smtClean="0">
                <a:cs typeface="Arial" pitchFamily="34" charset="0"/>
              </a:rPr>
              <a:t>	Regular definitions</a:t>
            </a:r>
            <a:r>
              <a:rPr lang="en-US" sz="2400" dirty="0" smtClean="0">
                <a:cs typeface="Arial" pitchFamily="34" charset="0"/>
              </a:rPr>
              <a:t>, has of the form,</a:t>
            </a:r>
          </a:p>
          <a:p>
            <a:pPr lvl="3" algn="just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FF0000"/>
                </a:solidFill>
                <a:cs typeface="Arial" pitchFamily="34" charset="0"/>
              </a:rPr>
              <a:t>name     definition</a:t>
            </a:r>
          </a:p>
          <a:p>
            <a:pPr lvl="2" algn="just">
              <a:spcBef>
                <a:spcPts val="0"/>
              </a:spcBef>
              <a:buNone/>
            </a:pPr>
            <a:r>
              <a:rPr lang="en-US" dirty="0" smtClean="0">
                <a:cs typeface="Arial" pitchFamily="34" charset="0"/>
              </a:rPr>
              <a:t>e.g.:</a:t>
            </a:r>
          </a:p>
          <a:p>
            <a:pPr lvl="3" algn="just">
              <a:spcBef>
                <a:spcPts val="0"/>
              </a:spcBef>
              <a:buNone/>
            </a:pPr>
            <a:r>
              <a:rPr lang="en-US" sz="2400" dirty="0" smtClean="0">
                <a:cs typeface="Arial" pitchFamily="34" charset="0"/>
              </a:rPr>
              <a:t>digit                  [0-9]</a:t>
            </a:r>
          </a:p>
          <a:p>
            <a:pPr lvl="3" algn="just">
              <a:spcBef>
                <a:spcPts val="0"/>
              </a:spcBef>
              <a:buNone/>
            </a:pPr>
            <a:r>
              <a:rPr lang="en-US" sz="2400" dirty="0" smtClean="0">
                <a:cs typeface="Arial" pitchFamily="34" charset="0"/>
              </a:rPr>
              <a:t>letter                [a-</a:t>
            </a:r>
            <a:r>
              <a:rPr lang="en-US" sz="2400" dirty="0" err="1" smtClean="0">
                <a:cs typeface="Arial" pitchFamily="34" charset="0"/>
              </a:rPr>
              <a:t>zA</a:t>
            </a:r>
            <a:r>
              <a:rPr lang="en-US" sz="2400" dirty="0" smtClean="0">
                <a:cs typeface="Arial" pitchFamily="34" charset="0"/>
              </a:rPr>
              <a:t>-Z]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4ED5-65B0-4112-8BBB-C850185DE0B1}" type="datetime1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SCS4303-Compiler Lab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695</Words>
  <Application>Microsoft Office PowerPoint</Application>
  <PresentationFormat>On-screen Show (4:3)</PresentationFormat>
  <Paragraphs>268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Course Objectives</vt:lpstr>
      <vt:lpstr>List of Experiments</vt:lpstr>
      <vt:lpstr>Flex (Fast Lexical Analyzer Generator )</vt:lpstr>
      <vt:lpstr>LEX-LEXICAL ANALYZER GENERATOR</vt:lpstr>
      <vt:lpstr>Processing a LEX program</vt:lpstr>
      <vt:lpstr>Structure of LEX Program</vt:lpstr>
      <vt:lpstr>Lex predefined functions and variables</vt:lpstr>
      <vt:lpstr>Definition Section</vt:lpstr>
      <vt:lpstr>Rules Section</vt:lpstr>
      <vt:lpstr>How to write rules</vt:lpstr>
      <vt:lpstr>Auxiliary Functions</vt:lpstr>
      <vt:lpstr>Executing a Lex Program</vt:lpstr>
      <vt:lpstr>How to run the program</vt:lpstr>
      <vt:lpstr>Slide 15</vt:lpstr>
      <vt:lpstr>Slide 16</vt:lpstr>
      <vt:lpstr>Slide 17</vt:lpstr>
      <vt:lpstr>Slide 18</vt:lpstr>
      <vt:lpstr>Slide 19</vt:lpstr>
      <vt:lpstr>Slide 20</vt:lpstr>
      <vt:lpstr>JFLAP</vt:lpstr>
      <vt:lpstr>What is JFLAP?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Anksrajan</dc:creator>
  <cp:lastModifiedBy>ankayarkanni b</cp:lastModifiedBy>
  <cp:revision>24</cp:revision>
  <dcterms:created xsi:type="dcterms:W3CDTF">2006-08-16T00:00:00Z</dcterms:created>
  <dcterms:modified xsi:type="dcterms:W3CDTF">2020-09-01T09:06:59Z</dcterms:modified>
</cp:coreProperties>
</file>