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5" r:id="rId2"/>
    <p:sldMasterId id="2147483672" r:id="rId3"/>
    <p:sldMasterId id="2147483660" r:id="rId4"/>
  </p:sldMasterIdLst>
  <p:notesMasterIdLst>
    <p:notesMasterId r:id="rId45"/>
  </p:notesMasterIdLst>
  <p:handoutMasterIdLst>
    <p:handoutMasterId r:id="rId46"/>
  </p:handoutMasterIdLst>
  <p:sldIdLst>
    <p:sldId id="275" r:id="rId5"/>
    <p:sldId id="276" r:id="rId6"/>
    <p:sldId id="294" r:id="rId7"/>
    <p:sldId id="278" r:id="rId8"/>
    <p:sldId id="293" r:id="rId9"/>
    <p:sldId id="256" r:id="rId10"/>
    <p:sldId id="264" r:id="rId11"/>
    <p:sldId id="261" r:id="rId12"/>
    <p:sldId id="262" r:id="rId13"/>
    <p:sldId id="274" r:id="rId14"/>
    <p:sldId id="266" r:id="rId15"/>
    <p:sldId id="265" r:id="rId16"/>
    <p:sldId id="267" r:id="rId17"/>
    <p:sldId id="268" r:id="rId18"/>
    <p:sldId id="260" r:id="rId19"/>
    <p:sldId id="269" r:id="rId20"/>
    <p:sldId id="270" r:id="rId21"/>
    <p:sldId id="279" r:id="rId22"/>
    <p:sldId id="277" r:id="rId23"/>
    <p:sldId id="263" r:id="rId24"/>
    <p:sldId id="280" r:id="rId25"/>
    <p:sldId id="281" r:id="rId26"/>
    <p:sldId id="295" r:id="rId27"/>
    <p:sldId id="282" r:id="rId28"/>
    <p:sldId id="283" r:id="rId29"/>
    <p:sldId id="297" r:id="rId30"/>
    <p:sldId id="296" r:id="rId31"/>
    <p:sldId id="284" r:id="rId32"/>
    <p:sldId id="298" r:id="rId33"/>
    <p:sldId id="290" r:id="rId34"/>
    <p:sldId id="285" r:id="rId35"/>
    <p:sldId id="299" r:id="rId36"/>
    <p:sldId id="286" r:id="rId37"/>
    <p:sldId id="300" r:id="rId38"/>
    <p:sldId id="287" r:id="rId39"/>
    <p:sldId id="288" r:id="rId40"/>
    <p:sldId id="289" r:id="rId41"/>
    <p:sldId id="291" r:id="rId42"/>
    <p:sldId id="258" r:id="rId43"/>
    <p:sldId id="29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AC577-97E0-4283-9BC9-18F87AA5B61B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E4492-6840-43AC-9356-795FF208BA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AE312-036D-4AFC-A526-11DAE0354725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1078-CCE8-4F49-A9F3-F780B173E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01078-CCE8-4F49-A9F3-F780B173ECD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01078-CCE8-4F49-A9F3-F780B173ECD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F3AC-022A-463A-8A41-B3A572DFF95E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7FD5-4002-4444-9719-8E3D4099BF8E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B47E-03E7-4189-BB3C-18C1B4AA6487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F3ED-3814-44AB-9E85-5B7322E5C647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7A19-61F3-47AB-9807-50F245FEB37D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D575-1625-4E3A-A9B0-800F53B6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91C8-5F30-4F97-8BAB-DA909172325F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D575-1625-4E3A-A9B0-800F53B6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7CCD-F2A7-4062-A083-496575101B5E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D575-1625-4E3A-A9B0-800F53B6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0995-BBD3-4EF8-A5EC-328E9E76E10F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D575-1625-4E3A-A9B0-800F53B6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622-60E9-4A3A-AEB8-E7759C766118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D575-1625-4E3A-A9B0-800F53B6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5B81-89D9-4EFC-82CE-86AFD57267EB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D575-1625-4E3A-A9B0-800F53B6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DD02-625E-4B76-93A7-5E03148E5116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D575-1625-4E3A-A9B0-800F53B6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F35-9D26-4467-AAE2-539DDBCE96F5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57222" cy="800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7234-5501-45A2-B280-9F39FA63A443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D575-1625-4E3A-A9B0-800F53B6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D653-19F2-4547-978A-DAB26BB21BC0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D575-1625-4E3A-A9B0-800F53B6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2073-D421-4DCB-94C6-B332866D8C11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D575-1625-4E3A-A9B0-800F53B6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97E6-245E-4CA8-BB7D-EE48778101E6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D575-1625-4E3A-A9B0-800F53B6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D5C2-52FC-4DAB-AC27-4181D699E9C0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075F-A910-4BA3-8A9F-53F5C8CF90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B7F6-4EFB-4C9D-99B1-3FF608EE22CF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075F-A910-4BA3-8A9F-53F5C8CF90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2CF-3969-480B-B0B0-E3A5212688AD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075F-A910-4BA3-8A9F-53F5C8CF90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E5A2-913F-444A-B732-3D30B303E33A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075F-A910-4BA3-8A9F-53F5C8CF90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67F6-9354-4474-B24F-092CB1437CFD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075F-A910-4BA3-8A9F-53F5C8CF90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4512-3B84-40D0-8708-A3B0F14A3299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075F-A910-4BA3-8A9F-53F5C8CF90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99DD-55B8-440D-9A9B-8F76F6E02417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63CD-0963-45CB-BCDA-96A5D443DBC1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075F-A910-4BA3-8A9F-53F5C8CF90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0B87-1646-4514-8BC5-3EBAD2078B98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075F-A910-4BA3-8A9F-53F5C8CF90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BCCD-945D-4426-A915-8A57D387E9BB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075F-A910-4BA3-8A9F-53F5C8CF90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A679-262C-4A1A-A74C-EC7E179F4612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075F-A910-4BA3-8A9F-53F5C8CF90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25B9-4A2A-4FDD-99E7-19ABC6309DE3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075F-A910-4BA3-8A9F-53F5C8CF90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3596-254A-4A5F-B0B5-08994198DE9F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E1B-92F9-4861-A887-9DBE3E889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F029-1F32-4558-9A95-27D5255B8FCE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E1B-92F9-4861-A887-9DBE3E889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E3CD-26E3-4D2A-B6EA-FAFCE791F3A5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E1B-92F9-4861-A887-9DBE3E889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3CB-8989-49A0-BF48-C5D292D78869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E1B-92F9-4861-A887-9DBE3E889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F24D-F7E6-46DF-AD75-72E5092E3598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E1B-92F9-4861-A887-9DBE3E889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E119-C783-4C17-A32F-01906FAE4A6D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ABE8-3F42-4D84-A7D8-309D79524092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E1B-92F9-4861-A887-9DBE3E889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E09E-1A4A-4DF1-986D-CD07B0F2C175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E1B-92F9-4861-A887-9DBE3E889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80DC-07EF-46BD-AF69-C917B8A19FC2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E1B-92F9-4861-A887-9DBE3E889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33C6-AECC-45B6-B159-9C1B3F3DC8FB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E1B-92F9-4861-A887-9DBE3E889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9B37-42D7-4730-ACC3-35ABDA14024F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E1B-92F9-4861-A887-9DBE3E889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0983-8E23-4F4A-A222-848E42C17510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E1B-92F9-4861-A887-9DBE3E889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068B-93FC-4426-89E2-36CF18FE7BFF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517DE-AFAD-4C06-B973-69532B3825DC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D99E-B644-4F9B-9A86-7335BB1198E1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A072-EEC5-4A1D-958C-B9357A6B30D7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55A4-83C4-46C1-8B9A-27E893329789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83DC3-C629-4DAA-8320-B6D75BCDB075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C201B-F5BE-49F4-826E-F9D197F516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4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08D5F-5C33-45D2-A059-98B5C9E9E79C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FD575-1625-4E3A-A9B0-800F53B6B5C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995914" y="1"/>
            <a:ext cx="1148085" cy="10715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D5A4-BBB9-4B18-8172-626068766341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1075F-A910-4BA3-8A9F-53F5C8CF90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858148" y="0"/>
            <a:ext cx="1285852" cy="785794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5C463-F8AB-4A13-BD1C-AF8EF3E89255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3DE1B-92F9-4861-A887-9DBE3E889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500958" y="0"/>
            <a:ext cx="1357290" cy="785794"/>
          </a:xfrm>
          <a:prstGeom prst="rect">
            <a:avLst/>
          </a:prstGeom>
          <a:blipFill dpi="0" rotWithShape="1">
            <a:blip r:embed="rId13">
              <a:alphaModFix amt="8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SCS1303-Compiler_Design.do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25989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endParaRPr lang="en-IN" sz="4800" dirty="0" smtClean="0">
              <a:latin typeface="Georgia" pitchFamily="18" charset="0"/>
            </a:endParaRPr>
          </a:p>
          <a:p>
            <a:pPr algn="ctr">
              <a:buNone/>
            </a:pPr>
            <a:r>
              <a:rPr lang="en-IN" sz="4800" dirty="0" smtClean="0">
                <a:latin typeface="Georgia" pitchFamily="18" charset="0"/>
              </a:rPr>
              <a:t>Course Name:</a:t>
            </a:r>
          </a:p>
          <a:p>
            <a:pPr algn="ctr">
              <a:buNone/>
            </a:pPr>
            <a:r>
              <a:rPr lang="en-IN" sz="4800" b="1" dirty="0" smtClean="0">
                <a:latin typeface="Georgia" pitchFamily="18" charset="0"/>
              </a:rPr>
              <a:t>COMPILER DESIGN</a:t>
            </a:r>
          </a:p>
          <a:p>
            <a:pPr algn="ctr">
              <a:buNone/>
            </a:pPr>
            <a:endParaRPr lang="en-IN" sz="4800" dirty="0" smtClean="0">
              <a:latin typeface="Georgia" pitchFamily="18" charset="0"/>
            </a:endParaRPr>
          </a:p>
          <a:p>
            <a:pPr algn="ctr">
              <a:buNone/>
            </a:pPr>
            <a:r>
              <a:rPr lang="en-IN" sz="4800" dirty="0" smtClean="0">
                <a:latin typeface="Georgia" pitchFamily="18" charset="0"/>
              </a:rPr>
              <a:t>Course code: </a:t>
            </a:r>
          </a:p>
          <a:p>
            <a:pPr algn="ctr">
              <a:buNone/>
            </a:pPr>
            <a:r>
              <a:rPr lang="en-IN" sz="4800" b="1" dirty="0" smtClean="0">
                <a:latin typeface="Arial" pitchFamily="34" charset="0"/>
                <a:cs typeface="Arial" pitchFamily="34" charset="0"/>
              </a:rPr>
              <a:t>SCS1303</a:t>
            </a:r>
            <a:endParaRPr lang="en-US" sz="4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4"/>
            <a:ext cx="9144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D876-FE52-4C1A-8508-DB8DD32CEE97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96908"/>
          </a:xfrm>
        </p:spPr>
        <p:txBody>
          <a:bodyPr/>
          <a:lstStyle/>
          <a:p>
            <a:r>
              <a:rPr lang="en-US" dirty="0" smtClean="0"/>
              <a:t>Language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Source code cannot be executed directly by the computer and must be converted into machine language to be executed. 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Hence, special translator system software is used to translate the program written in high-level language into machine code(object program / object code) is called </a:t>
            </a:r>
            <a:r>
              <a:rPr lang="en-US" sz="2400" b="1" dirty="0" smtClean="0">
                <a:solidFill>
                  <a:srgbClr val="FF0000"/>
                </a:solidFill>
              </a:rPr>
              <a:t>Language Processor</a:t>
            </a:r>
            <a:r>
              <a:rPr lang="en-US" sz="2400" dirty="0" smtClean="0">
                <a:solidFill>
                  <a:srgbClr val="FF0000"/>
                </a:solidFill>
              </a:rPr>
              <a:t> 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	There are three types of translator programs:</a:t>
            </a:r>
          </a:p>
          <a:p>
            <a:pPr lvl="1" algn="just"/>
            <a:r>
              <a:rPr lang="en-US" sz="2400" dirty="0" smtClean="0">
                <a:solidFill>
                  <a:srgbClr val="FF0000"/>
                </a:solidFill>
              </a:rPr>
              <a:t>Assembler</a:t>
            </a:r>
          </a:p>
          <a:p>
            <a:pPr lvl="1" algn="just"/>
            <a:r>
              <a:rPr lang="en-US" sz="2400" dirty="0" smtClean="0">
                <a:solidFill>
                  <a:srgbClr val="FF0000"/>
                </a:solidFill>
              </a:rPr>
              <a:t>Interpreter</a:t>
            </a:r>
          </a:p>
          <a:p>
            <a:pPr lvl="1" algn="just"/>
            <a:r>
              <a:rPr lang="en-US" sz="2400" dirty="0" smtClean="0">
                <a:solidFill>
                  <a:srgbClr val="FF0000"/>
                </a:solidFill>
              </a:rPr>
              <a:t>Compiler</a:t>
            </a:r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33C6-046C-46FD-B581-B0621D6DC98C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8670"/>
          </a:xfrm>
        </p:spPr>
        <p:txBody>
          <a:bodyPr>
            <a:normAutofit/>
          </a:bodyPr>
          <a:lstStyle/>
          <a:p>
            <a:r>
              <a:rPr lang="en-US" dirty="0" smtClean="0"/>
              <a:t>Assembler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214422"/>
            <a:ext cx="8229600" cy="4786346"/>
          </a:xfrm>
        </p:spPr>
        <p:txBody>
          <a:bodyPr>
            <a:normAutofit/>
          </a:bodyPr>
          <a:lstStyle/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Translate </a:t>
            </a:r>
            <a:r>
              <a:rPr lang="en-US" sz="2400" dirty="0"/>
              <a:t>the program written in Assembly language into machine code. </a:t>
            </a:r>
          </a:p>
        </p:txBody>
      </p:sp>
      <p:pic>
        <p:nvPicPr>
          <p:cNvPr id="23554" name="Picture 2" descr="https://media.geeksforgeeks.org/wp-content/uploads/asse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357562"/>
            <a:ext cx="6357982" cy="200024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3646-49E6-4A64-AC87-A3F9A378042D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643602"/>
          </a:xfrm>
        </p:spPr>
        <p:txBody>
          <a:bodyPr>
            <a:noAutofit/>
          </a:bodyPr>
          <a:lstStyle/>
          <a:p>
            <a:pPr marL="360363" indent="-360363" algn="just" fontAlgn="base">
              <a:tabLst>
                <a:tab pos="449263" algn="l"/>
              </a:tabLst>
            </a:pPr>
            <a:r>
              <a:rPr lang="en-US" sz="2400" dirty="0" smtClean="0"/>
              <a:t>Reads </a:t>
            </a:r>
            <a:r>
              <a:rPr lang="en-US" sz="2400" dirty="0"/>
              <a:t>the </a:t>
            </a:r>
            <a:r>
              <a:rPr lang="en-US" sz="2400" dirty="0" smtClean="0"/>
              <a:t>source </a:t>
            </a:r>
            <a:r>
              <a:rPr lang="en-US" sz="2400" dirty="0"/>
              <a:t>program written in </a:t>
            </a:r>
            <a:r>
              <a:rPr lang="en-US" sz="2400" dirty="0" smtClean="0"/>
              <a:t>High Level Language(HLL) </a:t>
            </a:r>
            <a:r>
              <a:rPr lang="en-US" sz="2400" dirty="0"/>
              <a:t>as a whole in one go and translates it into an equivalent </a:t>
            </a:r>
            <a:r>
              <a:rPr lang="en-US" sz="2400" dirty="0" smtClean="0"/>
              <a:t>machine language program.</a:t>
            </a:r>
          </a:p>
          <a:p>
            <a:pPr marL="88900" indent="17463" algn="just" fontAlgn="base">
              <a:buNone/>
              <a:tabLst>
                <a:tab pos="449263" algn="l"/>
              </a:tabLst>
            </a:pPr>
            <a:r>
              <a:rPr lang="en-US" sz="2400" b="1" dirty="0" smtClean="0"/>
              <a:t>    Example HLL:</a:t>
            </a:r>
            <a:r>
              <a:rPr lang="en-US" sz="2400" dirty="0" smtClean="0"/>
              <a:t> C, C++, C#, Java…</a:t>
            </a:r>
          </a:p>
          <a:p>
            <a:pPr algn="just" fontAlgn="base">
              <a:buNone/>
            </a:pPr>
            <a:endParaRPr lang="en-US" sz="2400" dirty="0" smtClean="0"/>
          </a:p>
          <a:p>
            <a:pPr algn="just" fontAlgn="base">
              <a:buNone/>
            </a:pPr>
            <a:endParaRPr lang="en-US" sz="2400" dirty="0" smtClean="0"/>
          </a:p>
          <a:p>
            <a:pPr algn="just" fontAlgn="base">
              <a:buNone/>
            </a:pPr>
            <a:endParaRPr lang="en-US" sz="2400" dirty="0" smtClean="0"/>
          </a:p>
          <a:p>
            <a:pPr algn="just" fontAlgn="base">
              <a:buNone/>
            </a:pPr>
            <a:endParaRPr lang="en-US" sz="2400" dirty="0" smtClean="0"/>
          </a:p>
          <a:p>
            <a:pPr algn="just" fontAlgn="base">
              <a:buNone/>
            </a:pPr>
            <a:r>
              <a:rPr lang="en-US" sz="2400" dirty="0" smtClean="0"/>
              <a:t>	</a:t>
            </a:r>
          </a:p>
          <a:p>
            <a:pPr algn="just" fontAlgn="base"/>
            <a:r>
              <a:rPr lang="en-US" sz="2400" dirty="0" smtClean="0"/>
              <a:t>The </a:t>
            </a:r>
            <a:r>
              <a:rPr lang="en-US" sz="2400" dirty="0"/>
              <a:t>compiler specifies the errors at the end of compilation with line </a:t>
            </a:r>
            <a:r>
              <a:rPr lang="en-US" sz="2400" dirty="0" smtClean="0"/>
              <a:t>numbers.</a:t>
            </a:r>
          </a:p>
          <a:p>
            <a:pPr algn="just" fontAlgn="base"/>
            <a:r>
              <a:rPr lang="en-US" sz="2400" dirty="0" smtClean="0"/>
              <a:t>The </a:t>
            </a:r>
            <a:r>
              <a:rPr lang="en-US" sz="2400" dirty="0"/>
              <a:t>errors must be removed before the compiler can successfully recompile the source code again</a:t>
            </a:r>
            <a:r>
              <a:rPr lang="en-US" sz="2400" dirty="0" smtClean="0"/>
              <a:t>.</a:t>
            </a:r>
            <a:endParaRPr lang="en-US" sz="2400" dirty="0"/>
          </a:p>
          <a:p>
            <a:pPr algn="just"/>
            <a:endParaRPr lang="en-US" sz="2400" dirty="0"/>
          </a:p>
        </p:txBody>
      </p:sp>
      <p:pic>
        <p:nvPicPr>
          <p:cNvPr id="15362" name="Picture 2" descr="https://media.geeksforgeeks.org/wp-content/uploads/c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786058"/>
            <a:ext cx="6000792" cy="1695454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720C-A478-4883-A915-D3FC007577FE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5794"/>
          </a:xfrm>
        </p:spPr>
        <p:txBody>
          <a:bodyPr>
            <a:normAutofit/>
          </a:bodyPr>
          <a:lstStyle/>
          <a:p>
            <a:r>
              <a:rPr lang="en-US" dirty="0" smtClean="0"/>
              <a:t>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401080" cy="5715040"/>
          </a:xfrm>
        </p:spPr>
        <p:txBody>
          <a:bodyPr>
            <a:noAutofit/>
          </a:bodyPr>
          <a:lstStyle/>
          <a:p>
            <a:pPr algn="just">
              <a:spcBef>
                <a:spcPts val="1200"/>
              </a:spcBef>
            </a:pPr>
            <a:r>
              <a:rPr lang="en-US" sz="2200" dirty="0" smtClean="0"/>
              <a:t>The </a:t>
            </a:r>
            <a:r>
              <a:rPr lang="en-US" sz="2200" dirty="0"/>
              <a:t>translation of single statement of source program into machine </a:t>
            </a:r>
            <a:r>
              <a:rPr lang="en-US" sz="2200" dirty="0" smtClean="0"/>
              <a:t>code and </a:t>
            </a:r>
            <a:r>
              <a:rPr lang="en-US" sz="2200" dirty="0"/>
              <a:t>executes it immediately before moving on to the next line is called an interpreter. </a:t>
            </a:r>
            <a:endParaRPr lang="en-US" sz="2200" dirty="0" smtClean="0"/>
          </a:p>
          <a:p>
            <a:pPr algn="just">
              <a:spcBef>
                <a:spcPts val="1200"/>
              </a:spcBef>
            </a:pPr>
            <a:r>
              <a:rPr lang="en-US" sz="2200" dirty="0" smtClean="0"/>
              <a:t>If </a:t>
            </a:r>
            <a:r>
              <a:rPr lang="en-US" sz="2200" dirty="0"/>
              <a:t>there is an error in the statement, the interpreter terminates its translating process at that statement and displays an error message. </a:t>
            </a:r>
            <a:endParaRPr lang="en-US" sz="2200" dirty="0" smtClean="0"/>
          </a:p>
          <a:p>
            <a:pPr algn="just">
              <a:spcBef>
                <a:spcPts val="1200"/>
              </a:spcBef>
            </a:pPr>
            <a:r>
              <a:rPr lang="en-US" sz="2200" dirty="0" smtClean="0"/>
              <a:t>An Interpreter </a:t>
            </a:r>
            <a:r>
              <a:rPr lang="en-US" sz="2200" dirty="0"/>
              <a:t>directly executes instructions written in a programming or scripting language without previously converting them to an object code or machine code</a:t>
            </a:r>
            <a:r>
              <a:rPr lang="en-US" sz="2200" dirty="0" smtClean="0"/>
              <a:t>. </a:t>
            </a:r>
            <a:r>
              <a:rPr lang="en-US" sz="2200" b="1" dirty="0" smtClean="0"/>
              <a:t>Example</a:t>
            </a:r>
            <a:r>
              <a:rPr lang="en-US" sz="2200" b="1" dirty="0"/>
              <a:t>:</a:t>
            </a:r>
            <a:r>
              <a:rPr lang="en-US" sz="2200" dirty="0"/>
              <a:t> Perl, Python and </a:t>
            </a:r>
            <a:r>
              <a:rPr lang="en-US" sz="2200" dirty="0" err="1"/>
              <a:t>Matlab</a:t>
            </a:r>
            <a:r>
              <a:rPr lang="en-US" sz="2200" dirty="0" smtClean="0"/>
              <a:t>. </a:t>
            </a:r>
          </a:p>
          <a:p>
            <a:pPr algn="just">
              <a:spcBef>
                <a:spcPts val="1200"/>
              </a:spcBef>
            </a:pPr>
            <a:r>
              <a:rPr lang="en-US" sz="2200" dirty="0" smtClean="0"/>
              <a:t>An interpreter generally uses one of the following strategies for program execution:</a:t>
            </a:r>
          </a:p>
          <a:p>
            <a:pPr lvl="1" algn="just">
              <a:spcBef>
                <a:spcPts val="0"/>
              </a:spcBef>
            </a:pPr>
            <a:r>
              <a:rPr lang="en-US" sz="2000" dirty="0" smtClean="0"/>
              <a:t>Parse the source code and perform its behavior directly;</a:t>
            </a:r>
          </a:p>
          <a:p>
            <a:pPr lvl="1" algn="just">
              <a:spcBef>
                <a:spcPts val="0"/>
              </a:spcBef>
            </a:pPr>
            <a:r>
              <a:rPr lang="en-US" sz="2000" dirty="0" smtClean="0"/>
              <a:t>Translate source code into some efficient intermediate representation and immediately execute this;</a:t>
            </a:r>
          </a:p>
          <a:p>
            <a:pPr lvl="1" algn="just">
              <a:spcBef>
                <a:spcPts val="0"/>
              </a:spcBef>
            </a:pPr>
            <a:r>
              <a:rPr lang="en-US" sz="2000" dirty="0" smtClean="0"/>
              <a:t>Explicitly execute stored precompiled code</a:t>
            </a:r>
            <a:r>
              <a:rPr lang="en-US" sz="2000" baseline="30000" dirty="0" smtClean="0"/>
              <a:t> </a:t>
            </a:r>
            <a:r>
              <a:rPr lang="en-US" sz="2000" dirty="0" smtClean="0"/>
              <a:t>made by a compiler which is part of the interpreter system.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D17-7F32-4CAC-AC57-23629D4EED88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SCS1303 Compiler 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the difference?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4199-2149-407A-837D-F654AACD215B}" type="datetime4">
              <a:rPr lang="en-US" smtClean="0"/>
              <a:pPr/>
              <a:t>August 19, 2020</a:t>
            </a:fld>
            <a:endParaRPr lang="en-US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188" y="785794"/>
            <a:ext cx="7620026" cy="4273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7158" y="4929198"/>
            <a:ext cx="84296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/>
              <a:t>Once a program is compiled, its source code is not useful for running the code. </a:t>
            </a:r>
          </a:p>
          <a:p>
            <a:pPr algn="just"/>
            <a:r>
              <a:rPr lang="en-US" sz="2200" dirty="0" smtClean="0"/>
              <a:t>For interpreted programs, the source code is needed to run the program every time.</a:t>
            </a:r>
            <a:endParaRPr lang="en-US" sz="2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28662" y="0"/>
            <a:ext cx="7072330" cy="642894"/>
          </a:xfrm>
        </p:spPr>
        <p:txBody>
          <a:bodyPr>
            <a:noAutofit/>
          </a:bodyPr>
          <a:lstStyle/>
          <a:p>
            <a:r>
              <a:rPr lang="en-US" dirty="0" smtClean="0"/>
              <a:t>Compiler vs 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5720" y="1080807"/>
          <a:ext cx="8501122" cy="5062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0561"/>
                <a:gridCol w="4250561"/>
              </a:tblGrid>
              <a:tr h="404018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cap="all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cap="all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INTERPRETER</a:t>
                      </a:r>
                      <a:endParaRPr lang="en-US" dirty="0"/>
                    </a:p>
                  </a:txBody>
                  <a:tcPr/>
                </a:tc>
              </a:tr>
              <a:tr h="1321442">
                <a:tc>
                  <a:txBody>
                    <a:bodyPr/>
                    <a:lstStyle/>
                    <a:p>
                      <a:pPr algn="just" fontAlgn="base"/>
                      <a:r>
                        <a:rPr lang="en-US" b="0" dirty="0"/>
                        <a:t>A compiler is a program which coverts the entire source code of a programming language into executable machine code for a CPU.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b="0" dirty="0"/>
                        <a:t>I</a:t>
                      </a:r>
                      <a:r>
                        <a:rPr lang="en-US" b="0" dirty="0" smtClean="0"/>
                        <a:t>nterpreter </a:t>
                      </a:r>
                      <a:r>
                        <a:rPr lang="en-US" b="0" dirty="0"/>
                        <a:t>takes a source program and runs it line by line, translating each line as it comes to it.</a:t>
                      </a:r>
                    </a:p>
                  </a:txBody>
                  <a:tcPr marL="133350" marR="133350" marT="66675" marB="66675" anchor="ctr"/>
                </a:tc>
              </a:tr>
              <a:tr h="1359351">
                <a:tc>
                  <a:txBody>
                    <a:bodyPr/>
                    <a:lstStyle/>
                    <a:p>
                      <a:pPr algn="just" fontAlgn="base"/>
                      <a:r>
                        <a:rPr lang="en-US" b="0" dirty="0"/>
                        <a:t>Compiler takes large amount of time to analyze the entire source code but the overall execution time of the program is comparatively faster.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b="0" dirty="0"/>
                        <a:t>Interpreter takes less amount of time to analyze the source code but the overall execution time of the program is slower.</a:t>
                      </a:r>
                    </a:p>
                  </a:txBody>
                  <a:tcPr marL="133350" marR="133350" marT="66675" marB="66675" anchor="ctr"/>
                </a:tc>
              </a:tr>
              <a:tr h="1321442">
                <a:tc>
                  <a:txBody>
                    <a:bodyPr/>
                    <a:lstStyle/>
                    <a:p>
                      <a:pPr algn="just" fontAlgn="base"/>
                      <a:r>
                        <a:rPr lang="en-US" b="0" dirty="0"/>
                        <a:t>Compiler generates the error message only after scanning the whole program, so debugging is </a:t>
                      </a:r>
                      <a:r>
                        <a:rPr lang="en-US" b="0" dirty="0" smtClean="0"/>
                        <a:t>hard </a:t>
                      </a:r>
                      <a:r>
                        <a:rPr lang="en-US" b="0" dirty="0"/>
                        <a:t>as the error can be present any where in the program.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b="0" dirty="0"/>
                        <a:t>Its Debugging is easier as it continues translating the program until the error is </a:t>
                      </a:r>
                      <a:r>
                        <a:rPr lang="en-US" b="0" dirty="0" smtClean="0"/>
                        <a:t>met.</a:t>
                      </a:r>
                      <a:endParaRPr lang="en-US" b="0" dirty="0"/>
                    </a:p>
                  </a:txBody>
                  <a:tcPr marL="133350" marR="133350" marT="66675" marB="66675" anchor="ctr"/>
                </a:tc>
              </a:tr>
              <a:tr h="656583">
                <a:tc>
                  <a:txBody>
                    <a:bodyPr/>
                    <a:lstStyle/>
                    <a:p>
                      <a:pPr algn="just" fontAlgn="base"/>
                      <a:r>
                        <a:rPr lang="en-US" b="0" dirty="0"/>
                        <a:t>Generates intermediate object code.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b="0" dirty="0"/>
                        <a:t>No intermediate object code is generated.</a:t>
                      </a:r>
                    </a:p>
                  </a:txBody>
                  <a:tcPr marL="133350" marR="133350" marT="66675" marB="66675" anchor="ctr"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F19F-4C42-4C72-B8C8-989B49872252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714356"/>
            <a:ext cx="8572560" cy="5572164"/>
          </a:xfrm>
        </p:spPr>
        <p:txBody>
          <a:bodyPr>
            <a:noAutofit/>
          </a:bodyPr>
          <a:lstStyle/>
          <a:p>
            <a:r>
              <a:rPr lang="en-US" sz="2400" dirty="0" smtClean="0"/>
              <a:t>Languages </a:t>
            </a:r>
            <a:r>
              <a:rPr lang="en-US" sz="2400" dirty="0"/>
              <a:t>that use compilers; Pascal, C ++, </a:t>
            </a:r>
            <a:r>
              <a:rPr lang="en-US" sz="2400" dirty="0" err="1"/>
              <a:t>Ada</a:t>
            </a:r>
            <a:r>
              <a:rPr lang="en-US" sz="2400" dirty="0"/>
              <a:t>, Visual Basic, C and many more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Languages </a:t>
            </a:r>
            <a:r>
              <a:rPr lang="en-US" sz="2400" dirty="0"/>
              <a:t>that use interpreters; </a:t>
            </a:r>
            <a:r>
              <a:rPr lang="en-US" sz="2400" dirty="0" smtClean="0"/>
              <a:t>Python,HTML</a:t>
            </a:r>
            <a:r>
              <a:rPr lang="en-US" sz="2400" dirty="0"/>
              <a:t>, XML, PHP, Script Languages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36"/>
            <a:ext cx="7715304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7E48-BF76-4321-9566-9E59265AE0A2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642918"/>
          </a:xfrm>
        </p:spPr>
        <p:txBody>
          <a:bodyPr>
            <a:no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Language Processing System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8" name="Picture 4" descr="Let's Learn Computer Programming: Language Processing System Assembly Language Programming, Programming Languages, Computer Programming, Computer Basics, Coding, How To Get, Learning, Detail, Boar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928670"/>
            <a:ext cx="6357982" cy="571504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1F60-A229-4E76-85F4-632E8089D958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Language Processing System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85794"/>
            <a:ext cx="8229600" cy="5715040"/>
          </a:xfrm>
        </p:spPr>
        <p:txBody>
          <a:bodyPr>
            <a:noAutofit/>
          </a:bodyPr>
          <a:lstStyle/>
          <a:p>
            <a:pPr algn="just" fontAlgn="base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Preprocessor:</a:t>
            </a:r>
          </a:p>
          <a:p>
            <a:pPr lvl="1" algn="just" fontAlgn="base"/>
            <a:r>
              <a:rPr lang="en-US" sz="2400" dirty="0" smtClean="0"/>
              <a:t>It replaces macros with their definitions, discovers dependencies and resolves preprocessor directives.</a:t>
            </a:r>
          </a:p>
          <a:p>
            <a:pPr lvl="0" algn="just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Linker:</a:t>
            </a:r>
            <a:r>
              <a:rPr lang="en-US" sz="2400" dirty="0" smtClean="0"/>
              <a:t> </a:t>
            </a:r>
          </a:p>
          <a:p>
            <a:pPr lvl="1" algn="just"/>
            <a:r>
              <a:rPr lang="en-US" sz="2400" dirty="0" smtClean="0"/>
              <a:t>Link and merge various object files to create an executable file. </a:t>
            </a:r>
          </a:p>
          <a:p>
            <a:pPr lvl="1" algn="just"/>
            <a:r>
              <a:rPr lang="en-US" sz="2400" dirty="0" smtClean="0"/>
              <a:t>Search for called modules in a program and to find out the memory location where all modules are stored.</a:t>
            </a:r>
          </a:p>
          <a:p>
            <a:pPr lvl="0" algn="just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Loader: </a:t>
            </a:r>
          </a:p>
          <a:p>
            <a:pPr lvl="1" algn="just"/>
            <a:r>
              <a:rPr lang="en-US" sz="2400" dirty="0" smtClean="0"/>
              <a:t>Performs the tasks of loading executable files into memory and run them.</a:t>
            </a:r>
          </a:p>
          <a:p>
            <a:pPr lvl="1" algn="just"/>
            <a:r>
              <a:rPr lang="en-US" sz="2400" dirty="0" smtClean="0"/>
              <a:t>Calculates the size of a program which creates additional memory space.</a:t>
            </a:r>
          </a:p>
          <a:p>
            <a:pPr lvl="1" algn="just" fontAlgn="base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4EF-4D27-492B-9591-7EDC1CEB5AF7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0FCA70-45D9-4EC3-BBE5-ABA48BF51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1414"/>
            <a:ext cx="7886700" cy="805753"/>
          </a:xfrm>
        </p:spPr>
        <p:txBody>
          <a:bodyPr/>
          <a:lstStyle/>
          <a:p>
            <a:pPr algn="ctr"/>
            <a:r>
              <a:rPr lang="en-IN" dirty="0"/>
              <a:t>Need for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0361BA-00C6-4B78-9E42-346E0269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96" y="785795"/>
            <a:ext cx="8358246" cy="5786478"/>
          </a:xfrm>
        </p:spPr>
        <p:txBody>
          <a:bodyPr>
            <a:noAutofit/>
          </a:bodyPr>
          <a:lstStyle/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A </a:t>
            </a:r>
            <a:r>
              <a:rPr lang="en-US" sz="2400" dirty="0"/>
              <a:t>Computer understands only binary language and executes instructions coded in binary language. 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It </a:t>
            </a:r>
            <a:r>
              <a:rPr lang="en-US" sz="2400" dirty="0"/>
              <a:t>is difficult  write every program as a sequence of 0s and 1s? 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Humans are good at giving instructions in English language, whereas computers can only process binary language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So, there was a need of a translator that translates the computer instructions given in English language to binary language. </a:t>
            </a:r>
          </a:p>
          <a:p>
            <a:pPr algn="just"/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EBAD-7BB2-4B0C-8D00-723F3432540E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43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572164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IN" sz="2800" b="1" dirty="0" smtClean="0">
                <a:solidFill>
                  <a:srgbClr val="FF0000"/>
                </a:solidFill>
              </a:rPr>
              <a:t>Course Objective:</a:t>
            </a:r>
          </a:p>
          <a:p>
            <a:pPr algn="just"/>
            <a:r>
              <a:rPr lang="en-US" sz="2800" dirty="0" smtClean="0"/>
              <a:t>To explore the principles, algorithms, and data structures involved in the design and construction of compilers. </a:t>
            </a:r>
          </a:p>
          <a:p>
            <a:pPr algn="just"/>
            <a:r>
              <a:rPr lang="en-US" sz="2800" dirty="0" smtClean="0"/>
              <a:t>To introduce the theory and tools that can be employed in order to perform syntax-directed translation of a high-level programming language into an executable code.</a:t>
            </a:r>
          </a:p>
          <a:p>
            <a:pPr algn="just"/>
            <a:endParaRPr lang="en-US" sz="2800" dirty="0" smtClean="0"/>
          </a:p>
          <a:p>
            <a:pPr algn="just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Prerequisite Courses:</a:t>
            </a:r>
          </a:p>
          <a:p>
            <a:pPr algn="just"/>
            <a:r>
              <a:rPr lang="en-IN" sz="2800" dirty="0" smtClean="0"/>
              <a:t>Theory of Computation</a:t>
            </a:r>
          </a:p>
          <a:p>
            <a:pPr algn="just"/>
            <a:r>
              <a:rPr lang="en-IN" sz="2800" dirty="0" smtClean="0"/>
              <a:t>Data Structures</a:t>
            </a:r>
          </a:p>
          <a:p>
            <a:pPr algn="just"/>
            <a:r>
              <a:rPr lang="en-IN" sz="2800" dirty="0" smtClean="0"/>
              <a:t>Programming Languages</a:t>
            </a:r>
          </a:p>
          <a:p>
            <a:pPr algn="just">
              <a:buNone/>
            </a:pPr>
            <a:endParaRPr lang="en-IN" sz="2800" dirty="0" smtClean="0"/>
          </a:p>
          <a:p>
            <a:pPr algn="just">
              <a:buNone/>
            </a:pPr>
            <a:r>
              <a:rPr lang="en-IN" sz="2800" dirty="0" smtClean="0">
                <a:hlinkClick r:id="rId3" action="ppaction://hlinkfile"/>
              </a:rPr>
              <a:t>Syllabus:Compiler_Design.doc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9457-80DF-4D3C-AA74-72BA3939ABD7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5794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401080" cy="585791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The techniques used in compiler design can be applicable to many problems in computer science.</a:t>
            </a:r>
          </a:p>
          <a:p>
            <a:pPr algn="just">
              <a:buNone/>
            </a:pPr>
            <a:endParaRPr lang="en-US" sz="2400" dirty="0" smtClean="0"/>
          </a:p>
          <a:p>
            <a:pPr lvl="1" algn="just"/>
            <a:r>
              <a:rPr lang="en-US" sz="2400" dirty="0" smtClean="0"/>
              <a:t>Techniques used in a lexical analyzer can be used in </a:t>
            </a:r>
            <a:r>
              <a:rPr lang="en-US" sz="2400" dirty="0" smtClean="0">
                <a:solidFill>
                  <a:srgbClr val="FF0000"/>
                </a:solidFill>
              </a:rPr>
              <a:t>text editors, information retrieval system and pattern recognition programs</a:t>
            </a:r>
            <a:r>
              <a:rPr lang="en-US" sz="2400" dirty="0" smtClean="0"/>
              <a:t>.</a:t>
            </a:r>
          </a:p>
          <a:p>
            <a:pPr lvl="1" algn="just"/>
            <a:endParaRPr lang="en-US" sz="2400" dirty="0" smtClean="0"/>
          </a:p>
          <a:p>
            <a:pPr lvl="1" algn="just"/>
            <a:r>
              <a:rPr lang="en-US" sz="2400" dirty="0" smtClean="0"/>
              <a:t>Techniques used in a parser can be used in a </a:t>
            </a:r>
            <a:r>
              <a:rPr lang="en-US" sz="2400" dirty="0" smtClean="0">
                <a:solidFill>
                  <a:srgbClr val="FF0000"/>
                </a:solidFill>
              </a:rPr>
              <a:t>query processing system</a:t>
            </a:r>
            <a:r>
              <a:rPr lang="en-US" sz="2400" dirty="0" smtClean="0"/>
              <a:t> such as SQL.</a:t>
            </a:r>
          </a:p>
          <a:p>
            <a:pPr lvl="1" algn="just"/>
            <a:endParaRPr lang="en-US" sz="2400" dirty="0" smtClean="0"/>
          </a:p>
          <a:p>
            <a:pPr lvl="1" algn="just"/>
            <a:r>
              <a:rPr lang="en-US" sz="2400" dirty="0" smtClean="0"/>
              <a:t>Many software having a complex front-end may need techniques used in compiler design.</a:t>
            </a:r>
          </a:p>
          <a:p>
            <a:pPr lvl="1" algn="just"/>
            <a:endParaRPr lang="en-US" sz="2400" dirty="0" smtClean="0"/>
          </a:p>
          <a:p>
            <a:pPr lvl="1" algn="just"/>
            <a:r>
              <a:rPr lang="en-US" sz="2400" dirty="0" smtClean="0"/>
              <a:t>Techniques used in compiler design can be used in </a:t>
            </a:r>
            <a:r>
              <a:rPr lang="en-US" sz="2400" dirty="0" smtClean="0">
                <a:solidFill>
                  <a:srgbClr val="FF0000"/>
                </a:solidFill>
              </a:rPr>
              <a:t>Natural Language Processing</a:t>
            </a:r>
            <a:r>
              <a:rPr lang="en-US" sz="2400" dirty="0" smtClean="0"/>
              <a:t>(NLP) systems.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093C-3890-4F96-87CE-25726A7F788A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785794"/>
          </a:xfrm>
        </p:spPr>
        <p:txBody>
          <a:bodyPr/>
          <a:lstStyle/>
          <a:p>
            <a:r>
              <a:rPr lang="en-IN" dirty="0" smtClean="0"/>
              <a:t>Structure of Compiler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857232"/>
            <a:ext cx="6786610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CDEE-CBF0-47A8-8546-F63168C868B0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85794"/>
            <a:ext cx="8786842" cy="535785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Analysis  Part:</a:t>
            </a:r>
          </a:p>
          <a:p>
            <a:pPr lvl="1" algn="just"/>
            <a:r>
              <a:rPr lang="en-US" sz="2400" dirty="0" smtClean="0"/>
              <a:t>Breaks up the source code into pieces and imposes a grammatical structure.</a:t>
            </a:r>
          </a:p>
          <a:p>
            <a:pPr lvl="1" algn="just">
              <a:spcBef>
                <a:spcPts val="0"/>
              </a:spcBef>
            </a:pPr>
            <a:r>
              <a:rPr lang="en-US" sz="2400" dirty="0" smtClean="0"/>
              <a:t>Uses this structure to create an intermediate representation of the source code.</a:t>
            </a:r>
          </a:p>
          <a:p>
            <a:pPr lvl="1" algn="just">
              <a:spcBef>
                <a:spcPts val="0"/>
              </a:spcBef>
            </a:pPr>
            <a:r>
              <a:rPr lang="en-US" sz="2400" dirty="0" smtClean="0"/>
              <a:t>Checks for syntax/semantics and provides  messages to user in case of errors.</a:t>
            </a:r>
          </a:p>
          <a:p>
            <a:pPr lvl="1" algn="just">
              <a:spcBef>
                <a:spcPts val="0"/>
              </a:spcBef>
            </a:pPr>
            <a:r>
              <a:rPr lang="en-IN" sz="2400" dirty="0" smtClean="0"/>
              <a:t>Builds a symbol table to collect and store information about source code.</a:t>
            </a:r>
          </a:p>
          <a:p>
            <a:pPr lvl="1" algn="just">
              <a:spcBef>
                <a:spcPts val="0"/>
              </a:spcBef>
            </a:pPr>
            <a:r>
              <a:rPr lang="en-US" sz="2400" dirty="0" smtClean="0"/>
              <a:t>It is also termed as front end of compiler.</a:t>
            </a:r>
          </a:p>
          <a:p>
            <a:pPr lvl="1" algn="just">
              <a:spcBef>
                <a:spcPts val="0"/>
              </a:spcBef>
            </a:pPr>
            <a:endParaRPr lang="en-US" sz="2400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pPr>
              <a:buNone/>
            </a:pP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lvl="1" algn="just"/>
            <a:endParaRPr lang="en-US" sz="2400" dirty="0" smtClean="0"/>
          </a:p>
          <a:p>
            <a:pPr algn="just">
              <a:buNone/>
            </a:pPr>
            <a:endParaRPr lang="en-US" sz="2400" dirty="0"/>
          </a:p>
        </p:txBody>
      </p:sp>
      <p:pic>
        <p:nvPicPr>
          <p:cNvPr id="2050" name="Picture 2" descr="Analysis-p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3614" y="4714884"/>
            <a:ext cx="7660352" cy="1214446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D6FC-29C4-401E-8474-E0D556C643BC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/>
              <a:t>	The analysis of a source program is divided into mainly three phases. They are:</a:t>
            </a:r>
          </a:p>
          <a:p>
            <a:pPr algn="just">
              <a:buNone/>
            </a:pPr>
            <a:endParaRPr lang="en-US" sz="2800" dirty="0" smtClean="0"/>
          </a:p>
          <a:p>
            <a:pPr algn="ctr">
              <a:buNone/>
            </a:pPr>
            <a:r>
              <a:rPr lang="en-US" sz="2800" dirty="0" smtClean="0"/>
              <a:t>Linear Analysis</a:t>
            </a:r>
          </a:p>
          <a:p>
            <a:pPr algn="ctr">
              <a:buNone/>
            </a:pPr>
            <a:endParaRPr lang="en-US" sz="2800" dirty="0" smtClean="0"/>
          </a:p>
          <a:p>
            <a:pPr algn="ctr">
              <a:buNone/>
            </a:pPr>
            <a:r>
              <a:rPr lang="en-US" sz="2800" dirty="0" smtClean="0"/>
              <a:t>Hierarchical Analysis</a:t>
            </a:r>
          </a:p>
          <a:p>
            <a:pPr algn="ctr">
              <a:buNone/>
            </a:pPr>
            <a:endParaRPr lang="en-US" sz="2800" dirty="0" smtClean="0"/>
          </a:p>
          <a:p>
            <a:pPr algn="ctr">
              <a:buNone/>
            </a:pPr>
            <a:r>
              <a:rPr lang="en-US" sz="2800" dirty="0" smtClean="0"/>
              <a:t>Semantic Analysis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F35-9D26-4467-AAE2-539DDBCE96F5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23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4179091" y="3036091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4179885" y="4106867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Synthesis part:</a:t>
            </a:r>
          </a:p>
          <a:p>
            <a:pPr lvl="1" algn="just"/>
            <a:r>
              <a:rPr lang="en-US" sz="2400" dirty="0" smtClean="0"/>
              <a:t>Synthesis part takes the intermediate representation as input and transforms it to the target program.</a:t>
            </a:r>
          </a:p>
          <a:p>
            <a:pPr lvl="1" algn="just"/>
            <a:r>
              <a:rPr lang="en-US" sz="2400" dirty="0" smtClean="0"/>
              <a:t>It is also termed as back end of compiler.</a:t>
            </a:r>
            <a:endParaRPr lang="en-US" sz="2400" dirty="0"/>
          </a:p>
        </p:txBody>
      </p:sp>
      <p:pic>
        <p:nvPicPr>
          <p:cNvPr id="5" name="Picture 2" descr="Synthesis-p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429000"/>
            <a:ext cx="6858048" cy="1500198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FDE6-AB58-45B6-B222-02370C06A866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Lexical Analysis or Scanner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857232"/>
            <a:ext cx="8572560" cy="5786478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Reads characters in the source code and groups them into meaningful word called </a:t>
            </a:r>
            <a:r>
              <a:rPr lang="en-US" sz="2400" b="1" dirty="0" smtClean="0">
                <a:solidFill>
                  <a:srgbClr val="FF0000"/>
                </a:solidFill>
              </a:rPr>
              <a:t>Token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Tokens fall into these categories: Keywords, Operators, Identifiers,Constants,Literals strings and Punctuation.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Pattern</a:t>
            </a:r>
            <a:r>
              <a:rPr lang="en-US" sz="2400" b="1" dirty="0" smtClean="0"/>
              <a:t>:</a:t>
            </a:r>
            <a:r>
              <a:rPr lang="en-US" sz="2400" dirty="0" smtClean="0"/>
              <a:t> Rule for a set of string in the input for which a token is produced as output.</a:t>
            </a:r>
          </a:p>
          <a:p>
            <a:pPr algn="just"/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Lexeme</a:t>
            </a:r>
            <a:r>
              <a:rPr lang="en-US" sz="2400" dirty="0" smtClean="0"/>
              <a:t> is a sequence of characters in the source code that is matched by the </a:t>
            </a:r>
            <a:r>
              <a:rPr lang="en-US" sz="2400" dirty="0" smtClean="0">
                <a:solidFill>
                  <a:srgbClr val="FF0000"/>
                </a:solidFill>
              </a:rPr>
              <a:t>Pattern</a:t>
            </a:r>
            <a:r>
              <a:rPr lang="en-US" sz="2400" dirty="0" smtClean="0"/>
              <a:t> for a </a:t>
            </a:r>
            <a:r>
              <a:rPr lang="en-US" sz="2400" dirty="0" smtClean="0">
                <a:solidFill>
                  <a:srgbClr val="FF0000"/>
                </a:solidFill>
              </a:rPr>
              <a:t>Token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Input: stream of characters</a:t>
            </a:r>
          </a:p>
          <a:p>
            <a:pPr algn="just"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Output: Token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A25C-5AA8-413E-8359-FFBCBEB95909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4071942"/>
            <a:ext cx="453393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71414"/>
            <a:ext cx="7715304" cy="6429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Rules or regular expression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714356"/>
            <a:ext cx="8401080" cy="557216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Regular expression for identifier:</a:t>
            </a:r>
          </a:p>
          <a:p>
            <a:pPr>
              <a:buNone/>
            </a:pPr>
            <a:r>
              <a:rPr lang="en-US" sz="2400" dirty="0" smtClean="0"/>
              <a:t>	Letter (Letter | Digit)*                  </a:t>
            </a:r>
            <a:r>
              <a:rPr lang="en-US" sz="1600" dirty="0" smtClean="0"/>
              <a:t>Kleene’s Closure</a:t>
            </a:r>
          </a:p>
          <a:p>
            <a:pPr>
              <a:buNone/>
            </a:pPr>
            <a:r>
              <a:rPr lang="en-US" sz="2400" dirty="0" smtClean="0"/>
              <a:t>                                           </a:t>
            </a:r>
            <a:r>
              <a:rPr lang="en-US" sz="1600" dirty="0" smtClean="0"/>
              <a:t> alternate  operator                                 </a:t>
            </a:r>
          </a:p>
          <a:p>
            <a:pPr>
              <a:buNone/>
            </a:pPr>
            <a:r>
              <a:rPr lang="en-US" sz="2400" dirty="0" smtClean="0"/>
              <a:t>	                         </a:t>
            </a:r>
            <a:r>
              <a:rPr lang="en-US" sz="1600" dirty="0" smtClean="0"/>
              <a:t>concatenation operator   </a:t>
            </a:r>
          </a:p>
          <a:p>
            <a:endParaRPr lang="en-US" sz="2400" dirty="0" smtClean="0"/>
          </a:p>
          <a:p>
            <a:pPr algn="ctr">
              <a:buNone/>
            </a:pPr>
            <a:r>
              <a:rPr lang="en-US" sz="1600" b="1" dirty="0" smtClean="0"/>
              <a:t>Transition diagram for identifiers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where ,                                 </a:t>
            </a:r>
          </a:p>
          <a:p>
            <a:pPr>
              <a:buNone/>
            </a:pPr>
            <a:r>
              <a:rPr lang="en-US" sz="2400" dirty="0" smtClean="0"/>
              <a:t>		 letter –alphabet set {a-z A-Z}</a:t>
            </a:r>
          </a:p>
          <a:p>
            <a:pPr>
              <a:buNone/>
            </a:pPr>
            <a:r>
              <a:rPr lang="en-US" sz="2400" dirty="0" smtClean="0"/>
              <a:t>		digit –number set {0-9}</a:t>
            </a:r>
            <a:endParaRPr lang="en-US" sz="1600" b="1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F35-9D26-4467-AAE2-539DDBCE96F5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000372"/>
            <a:ext cx="5572164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3643306" y="1285860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>
            <a:off x="2643174" y="1428736"/>
            <a:ext cx="857256" cy="428628"/>
          </a:xfrm>
          <a:prstGeom prst="curvedConnector3">
            <a:avLst>
              <a:gd name="adj1" fmla="val -112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>
            <a:off x="1643042" y="1428736"/>
            <a:ext cx="928694" cy="642942"/>
          </a:xfrm>
          <a:prstGeom prst="curvedConnector3">
            <a:avLst>
              <a:gd name="adj1" fmla="val -161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F35-9D26-4467-AAE2-539DDBCE96F5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500042"/>
            <a:ext cx="578647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3429000"/>
            <a:ext cx="6991350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000364" y="2714620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Transition diagram for Bank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143240" y="592933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Transition diagram for Traffic signal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2910" y="1643050"/>
            <a:ext cx="677108" cy="328614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APPLICATIONS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0"/>
            <a:ext cx="7358114" cy="7143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Syntax Analysis or Parser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329642" cy="571504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Parser groups the tokens produced by lexical analyzer into grammatical phrases or syntactic variables.</a:t>
            </a:r>
          </a:p>
          <a:p>
            <a:pPr algn="just"/>
            <a:r>
              <a:rPr lang="en-US" sz="2400" dirty="0" smtClean="0"/>
              <a:t>Generates a tree like representation called parse tree .</a:t>
            </a:r>
          </a:p>
          <a:p>
            <a:pPr algn="just"/>
            <a:r>
              <a:rPr lang="en-US" sz="2400" dirty="0" smtClean="0"/>
              <a:t>A parse tree describes the syntactic structure of the input.</a:t>
            </a:r>
          </a:p>
          <a:p>
            <a:pPr algn="just"/>
            <a:endParaRPr lang="en-IN" sz="2400" dirty="0" smtClean="0"/>
          </a:p>
          <a:p>
            <a:pPr algn="just"/>
            <a:endParaRPr lang="en-IN" sz="2400" dirty="0" smtClean="0"/>
          </a:p>
          <a:p>
            <a:pPr algn="just"/>
            <a:endParaRPr lang="en-IN" sz="2400" dirty="0" smtClean="0"/>
          </a:p>
          <a:p>
            <a:pPr algn="just"/>
            <a:endParaRPr lang="en-IN" sz="2400" dirty="0" smtClean="0"/>
          </a:p>
          <a:p>
            <a:pPr algn="just"/>
            <a:endParaRPr lang="en-IN" sz="2400" dirty="0" smtClean="0"/>
          </a:p>
          <a:p>
            <a:pPr algn="just"/>
            <a:endParaRPr lang="en-IN" sz="2400" dirty="0" smtClean="0"/>
          </a:p>
          <a:p>
            <a:pPr algn="just"/>
            <a:endParaRPr lang="en-IN" sz="2400" dirty="0" smtClean="0"/>
          </a:p>
          <a:p>
            <a:pPr algn="just"/>
            <a:endParaRPr lang="en-IN" sz="2400" dirty="0" smtClean="0"/>
          </a:p>
          <a:p>
            <a:pPr algn="just"/>
            <a:endParaRPr lang="en-IN" sz="2400" dirty="0" smtClean="0"/>
          </a:p>
          <a:p>
            <a:pPr algn="ctr">
              <a:buNone/>
            </a:pPr>
            <a:r>
              <a:rPr lang="en-IN" sz="2000" dirty="0" smtClean="0"/>
              <a:t>Parse tree for </a:t>
            </a:r>
            <a:r>
              <a:rPr lang="en-IN" sz="2000" b="1" dirty="0" smtClean="0"/>
              <a:t>position :=initial + rate * 60</a:t>
            </a:r>
          </a:p>
          <a:p>
            <a:pPr algn="just"/>
            <a:endParaRPr lang="en-IN" sz="2400" dirty="0" smtClean="0"/>
          </a:p>
          <a:p>
            <a:pPr algn="just"/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CC1F-BA80-4D92-85BF-987D9091FAE6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8352" y="2285992"/>
            <a:ext cx="7149862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14"/>
            <a:ext cx="7472386" cy="6429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 lnSpcReduction="10000"/>
          </a:bodyPr>
          <a:lstStyle/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400" dirty="0" smtClean="0"/>
              <a:t>Grammar Checking</a:t>
            </a:r>
          </a:p>
          <a:p>
            <a:pPr algn="just"/>
            <a:r>
              <a:rPr lang="en-US" sz="2400" dirty="0" smtClean="0"/>
              <a:t>Indexing for information retrieval </a:t>
            </a:r>
          </a:p>
          <a:p>
            <a:pPr algn="just"/>
            <a:r>
              <a:rPr lang="en-US" sz="2400" dirty="0" smtClean="0"/>
              <a:t>Information extraction</a:t>
            </a:r>
          </a:p>
          <a:p>
            <a:pPr algn="just"/>
            <a:r>
              <a:rPr lang="en-US" sz="2400" dirty="0" smtClean="0"/>
              <a:t>Machine translation</a:t>
            </a:r>
          </a:p>
          <a:p>
            <a:pPr algn="just"/>
            <a:r>
              <a:rPr lang="en-US" sz="2400" dirty="0" smtClean="0"/>
              <a:t>Speech synthesis from parses</a:t>
            </a:r>
          </a:p>
          <a:p>
            <a:pPr algn="just"/>
            <a:r>
              <a:rPr lang="en-US" sz="2400" dirty="0" smtClean="0"/>
              <a:t>Speech recognition using parsing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F35-9D26-4467-AAE2-539DDBCE96F5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857232"/>
            <a:ext cx="6929486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F35-9D26-4467-AAE2-539DDBCE96F5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42852"/>
            <a:ext cx="7429552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60324"/>
            <a:ext cx="7115196" cy="7969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Semantic Analysis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8641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Checks for semantic errors .</a:t>
            </a:r>
          </a:p>
          <a:p>
            <a:r>
              <a:rPr lang="en-IN" sz="2400" dirty="0" smtClean="0"/>
              <a:t>Concentrates on </a:t>
            </a:r>
            <a:r>
              <a:rPr lang="en-IN" sz="2400" dirty="0" smtClean="0">
                <a:solidFill>
                  <a:srgbClr val="FF0000"/>
                </a:solidFill>
              </a:rPr>
              <a:t>Type checking</a:t>
            </a:r>
            <a:r>
              <a:rPr lang="en-IN" sz="2400" dirty="0" smtClean="0"/>
              <a:t> -whether operands are type compatible.</a:t>
            </a:r>
          </a:p>
          <a:p>
            <a:r>
              <a:rPr lang="en-IN" sz="2400" dirty="0" smtClean="0"/>
              <a:t>e.g. real number used to index an array.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pPr algn="ctr">
              <a:buNone/>
            </a:pPr>
            <a:r>
              <a:rPr lang="en-IN" sz="1800" b="1" dirty="0" smtClean="0"/>
              <a:t>Semantic analysis inserts a conversion of integer to real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1400-F754-476C-95CA-7BF008C4C71E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857496"/>
            <a:ext cx="678661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7829576" cy="6429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Intermediate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329642" cy="5643602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Produces intermediate representations for the source program which are of the following forms:</a:t>
            </a:r>
          </a:p>
          <a:p>
            <a:pPr lvl="1" algn="just"/>
            <a:r>
              <a:rPr lang="en-US" sz="2400" dirty="0" smtClean="0"/>
              <a:t>Postfix notation</a:t>
            </a:r>
          </a:p>
          <a:p>
            <a:pPr lvl="1" algn="just"/>
            <a:r>
              <a:rPr lang="en-US" sz="2400" dirty="0" smtClean="0"/>
              <a:t>Three address code</a:t>
            </a:r>
          </a:p>
          <a:p>
            <a:pPr lvl="1" algn="just"/>
            <a:r>
              <a:rPr lang="en-US" sz="2400" dirty="0" smtClean="0"/>
              <a:t>Syntax tree</a:t>
            </a:r>
          </a:p>
          <a:p>
            <a:pPr algn="just"/>
            <a:r>
              <a:rPr lang="en-US" sz="2400" dirty="0" smtClean="0"/>
              <a:t>Commonly used form is the three address code.</a:t>
            </a:r>
          </a:p>
          <a:p>
            <a:pPr algn="just"/>
            <a:endParaRPr lang="en-IN" sz="2400" dirty="0" smtClean="0"/>
          </a:p>
          <a:p>
            <a:pPr algn="just">
              <a:buNone/>
            </a:pPr>
            <a:endParaRPr lang="en-IN" sz="2400" dirty="0" smtClean="0"/>
          </a:p>
          <a:p>
            <a:pPr algn="just"/>
            <a:endParaRPr lang="en-US" sz="2400" dirty="0" smtClean="0"/>
          </a:p>
          <a:p>
            <a:pPr algn="just">
              <a:buNone/>
            </a:pPr>
            <a:r>
              <a:rPr lang="en-US" sz="2400" b="1" dirty="0" smtClean="0"/>
              <a:t>     </a:t>
            </a:r>
            <a:r>
              <a:rPr lang="en-US" sz="2000" b="1" dirty="0" smtClean="0"/>
              <a:t> </a:t>
            </a:r>
            <a:r>
              <a:rPr lang="en-IN" sz="2000" dirty="0" smtClean="0"/>
              <a:t>where t</a:t>
            </a:r>
            <a:r>
              <a:rPr lang="en-IN" sz="2000" baseline="-25000" dirty="0" smtClean="0"/>
              <a:t>1</a:t>
            </a:r>
            <a:r>
              <a:rPr lang="en-IN" sz="2000" dirty="0" smtClean="0"/>
              <a:t> , t</a:t>
            </a:r>
            <a:r>
              <a:rPr lang="en-IN" sz="2000" baseline="-25000" dirty="0" smtClean="0"/>
              <a:t>2</a:t>
            </a:r>
            <a:r>
              <a:rPr lang="en-IN" sz="2000" dirty="0" smtClean="0"/>
              <a:t> , t</a:t>
            </a:r>
            <a:r>
              <a:rPr lang="en-IN" sz="2000" baseline="-25000" dirty="0" smtClean="0"/>
              <a:t>3</a:t>
            </a:r>
            <a:r>
              <a:rPr lang="en-IN" sz="2000" dirty="0" smtClean="0"/>
              <a:t> are compiler generated temporary variables.</a:t>
            </a:r>
            <a:endParaRPr lang="en-US" sz="2000" baseline="-25000" dirty="0" smtClean="0"/>
          </a:p>
          <a:p>
            <a:pPr algn="just">
              <a:buNone/>
            </a:pPr>
            <a:r>
              <a:rPr lang="en-US" sz="2400" b="1" dirty="0" smtClean="0"/>
              <a:t>Properties of intermediate code</a:t>
            </a:r>
          </a:p>
          <a:p>
            <a:pPr algn="just"/>
            <a:r>
              <a:rPr lang="en-US" sz="2400" dirty="0" smtClean="0"/>
              <a:t>It should be easy to produce and easy to translate into target program.</a:t>
            </a:r>
          </a:p>
          <a:p>
            <a:pPr algn="just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1E4A-927F-4B4A-9D10-A670F7AACC25}" type="datetime4">
              <a:rPr lang="en-US" smtClean="0"/>
              <a:pPr/>
              <a:t>August 19,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3214686"/>
            <a:ext cx="2786082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Postfix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F35-9D26-4467-AAE2-539DDBCE96F5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357298"/>
            <a:ext cx="754331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6" y="71414"/>
            <a:ext cx="7615262" cy="6429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Optimizer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572164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dirty="0" smtClean="0"/>
              <a:t>• Improves and produces optimized intermediate code as  output.</a:t>
            </a:r>
          </a:p>
          <a:p>
            <a:pPr algn="just">
              <a:buNone/>
            </a:pPr>
            <a:r>
              <a:rPr lang="en-IN" sz="2400" dirty="0" smtClean="0"/>
              <a:t>            e.g.</a:t>
            </a:r>
            <a:endParaRPr lang="en-US" sz="2400" dirty="0" smtClean="0"/>
          </a:p>
          <a:p>
            <a:pPr algn="just">
              <a:buNone/>
            </a:pPr>
            <a:r>
              <a:rPr lang="en-US" sz="2400" b="1" dirty="0" smtClean="0"/>
              <a:t>			t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 = id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* 60.0</a:t>
            </a:r>
            <a:endParaRPr lang="en-US" sz="2400" dirty="0" smtClean="0"/>
          </a:p>
          <a:p>
            <a:pPr algn="just">
              <a:buNone/>
            </a:pPr>
            <a:r>
              <a:rPr lang="en-US" sz="2400" b="1" dirty="0" smtClean="0"/>
              <a:t>			id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 = id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 + t</a:t>
            </a:r>
            <a:r>
              <a:rPr lang="en-US" sz="2400" b="1" baseline="-25000" dirty="0" smtClean="0"/>
              <a:t>1</a:t>
            </a:r>
          </a:p>
          <a:p>
            <a:pPr algn="just"/>
            <a:r>
              <a:rPr lang="en-US" sz="2400" dirty="0" smtClean="0"/>
              <a:t>Helps in generating fast running machine code.</a:t>
            </a:r>
          </a:p>
          <a:p>
            <a:pPr algn="just"/>
            <a:r>
              <a:rPr lang="en-IN" sz="2400" dirty="0" smtClean="0"/>
              <a:t>Techniques used:</a:t>
            </a:r>
          </a:p>
          <a:p>
            <a:pPr lvl="1" algn="just"/>
            <a:r>
              <a:rPr lang="en-IN" sz="2000" dirty="0" smtClean="0"/>
              <a:t>Common sub expression elimination</a:t>
            </a:r>
          </a:p>
          <a:p>
            <a:pPr lvl="1" algn="just"/>
            <a:r>
              <a:rPr lang="en-IN" sz="2000" dirty="0" smtClean="0"/>
              <a:t>Dead code elimination</a:t>
            </a:r>
          </a:p>
          <a:p>
            <a:pPr lvl="1" algn="just"/>
            <a:r>
              <a:rPr lang="en-IN" sz="2000" dirty="0" smtClean="0"/>
              <a:t>Constant folding</a:t>
            </a:r>
          </a:p>
          <a:p>
            <a:pPr lvl="1" algn="just"/>
            <a:r>
              <a:rPr lang="en-IN" sz="2000" dirty="0" smtClean="0"/>
              <a:t>Copy propagation</a:t>
            </a:r>
          </a:p>
          <a:p>
            <a:pPr lvl="1" algn="just"/>
            <a:r>
              <a:rPr lang="en-IN" sz="2000" dirty="0" smtClean="0"/>
              <a:t>Code motion</a:t>
            </a:r>
          </a:p>
          <a:p>
            <a:pPr lvl="1" algn="just"/>
            <a:r>
              <a:rPr lang="en-IN" sz="2000" dirty="0" smtClean="0"/>
              <a:t>Reduction in strength</a:t>
            </a:r>
          </a:p>
          <a:p>
            <a:pPr lvl="1" algn="just"/>
            <a:r>
              <a:rPr lang="en-IN" sz="2000" dirty="0" smtClean="0"/>
              <a:t>Induction variable elimination......etc.</a:t>
            </a:r>
            <a:endParaRPr lang="en-US" sz="2000" dirty="0" smtClean="0"/>
          </a:p>
          <a:p>
            <a:pPr algn="just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BCA8-4EF0-4BFD-A611-BF8B6ABA6C2E}" type="datetime4">
              <a:rPr lang="en-US" smtClean="0"/>
              <a:pPr/>
              <a:t>August 19,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572164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en-IN" sz="2400" b="1" dirty="0" smtClean="0"/>
              <a:t>e.g. Constant folding                             e.g. Code motion</a:t>
            </a:r>
          </a:p>
          <a:p>
            <a:pPr>
              <a:spcBef>
                <a:spcPts val="0"/>
              </a:spcBef>
              <a:buNone/>
            </a:pPr>
            <a:r>
              <a:rPr lang="en-IN" sz="2400" b="1" dirty="0" smtClean="0"/>
              <a:t>Before:</a:t>
            </a:r>
            <a:endParaRPr lang="en-US" sz="2400" b="1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f (void)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return 3 + 5;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}</a:t>
            </a:r>
          </a:p>
          <a:p>
            <a:pPr>
              <a:spcBef>
                <a:spcPts val="0"/>
              </a:spcBef>
              <a:buNone/>
            </a:pPr>
            <a:r>
              <a:rPr lang="en-IN" sz="2400" b="1" dirty="0" smtClean="0"/>
              <a:t>After:</a:t>
            </a:r>
            <a:endParaRPr lang="en-US" sz="2400" b="1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f (void)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{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return 8;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IN" sz="2400" b="1" dirty="0" smtClean="0"/>
              <a:t>e.g. Copy Propagation</a:t>
            </a:r>
          </a:p>
          <a:p>
            <a:pPr>
              <a:spcBef>
                <a:spcPts val="0"/>
              </a:spcBef>
              <a:buNone/>
            </a:pPr>
            <a:r>
              <a:rPr lang="es-ES" sz="2400" b="1" dirty="0" err="1" smtClean="0"/>
              <a:t>Before</a:t>
            </a:r>
            <a:r>
              <a:rPr lang="es-ES" sz="2400" b="1" dirty="0" smtClean="0"/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s-ES" sz="2400" dirty="0" smtClean="0"/>
              <a:t>y = x</a:t>
            </a:r>
          </a:p>
          <a:p>
            <a:pPr>
              <a:spcBef>
                <a:spcPts val="0"/>
              </a:spcBef>
              <a:buNone/>
            </a:pPr>
            <a:r>
              <a:rPr lang="es-ES" sz="2400" dirty="0" smtClean="0"/>
              <a:t>z = 3 + y</a:t>
            </a:r>
          </a:p>
          <a:p>
            <a:pPr>
              <a:spcBef>
                <a:spcPts val="0"/>
              </a:spcBef>
              <a:buNone/>
            </a:pPr>
            <a:r>
              <a:rPr lang="es-ES" sz="2400" b="1" dirty="0" err="1" smtClean="0"/>
              <a:t>After</a:t>
            </a:r>
            <a:r>
              <a:rPr lang="es-ES" sz="2400" b="1" dirty="0" smtClean="0"/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z = 3 + x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F35-9D26-4467-AAE2-539DDBCE96F5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1214422"/>
            <a:ext cx="3714776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71438"/>
            <a:ext cx="7358114" cy="785794"/>
          </a:xfrm>
        </p:spPr>
        <p:txBody>
          <a:bodyPr>
            <a:normAutofit/>
          </a:bodyPr>
          <a:lstStyle/>
          <a:p>
            <a:r>
              <a:rPr lang="en-US" dirty="0" smtClean="0"/>
              <a:t>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Intermediate instructions are translated into a sequence of machine instructions that perform the same task.</a:t>
            </a:r>
          </a:p>
          <a:p>
            <a:pPr algn="just"/>
            <a:r>
              <a:rPr lang="en-IN" sz="2400" dirty="0" smtClean="0"/>
              <a:t>Using registers R1 and R2 the translation of the e.g. is:</a:t>
            </a: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r>
              <a:rPr lang="en-US" sz="2400" b="1" dirty="0" smtClean="0"/>
              <a:t>             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800C-22BA-4809-A8EF-E6392D1DB96B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2500306"/>
            <a:ext cx="2571768" cy="2300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7615262" cy="7143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Symbol Table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Stores all the information about identifiers used in the program.</a:t>
            </a:r>
          </a:p>
          <a:p>
            <a:pPr algn="just"/>
            <a:r>
              <a:rPr lang="en-US" sz="2400" dirty="0" smtClean="0"/>
              <a:t>Data structure containing a record for each identifier, with fields for the attributes of the identifier.</a:t>
            </a:r>
          </a:p>
          <a:p>
            <a:pPr algn="just"/>
            <a:r>
              <a:rPr lang="en-US" sz="2400" dirty="0" smtClean="0"/>
              <a:t>Whenever an identifier is detected in any of the phases, it is stored in the symbol table.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3CF7-AA39-4BBB-9988-2C3E06C6168B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3357562"/>
            <a:ext cx="3667141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71414"/>
            <a:ext cx="7472386" cy="7254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58204" cy="5429288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Each phase can encounter errors. After detecting an error, a phase must handle the error so that compilation can proceed.</a:t>
            </a:r>
          </a:p>
          <a:p>
            <a:pPr algn="just">
              <a:buNone/>
            </a:pPr>
            <a:r>
              <a:rPr lang="en-IN" sz="2400" dirty="0" smtClean="0"/>
              <a:t>	Few errors:</a:t>
            </a:r>
            <a:endParaRPr lang="en-US" sz="2400" dirty="0" smtClean="0"/>
          </a:p>
          <a:p>
            <a:pPr lvl="1" algn="just"/>
            <a:r>
              <a:rPr lang="en-US" sz="2400" dirty="0" smtClean="0"/>
              <a:t>In lexical analysis:  misspelled name of some identifier.</a:t>
            </a:r>
          </a:p>
          <a:p>
            <a:pPr lvl="1" algn="just"/>
            <a:r>
              <a:rPr lang="en-US" sz="2400" dirty="0" smtClean="0"/>
              <a:t>In syntax analysis: missing semicolon or unbalanced parenthesis.</a:t>
            </a:r>
          </a:p>
          <a:p>
            <a:pPr lvl="1" algn="just"/>
            <a:r>
              <a:rPr lang="en-IN" sz="2400" dirty="0" smtClean="0"/>
              <a:t>In Semantic analysis: </a:t>
            </a:r>
            <a:r>
              <a:rPr lang="en-US" sz="2400" dirty="0" smtClean="0"/>
              <a:t>Type mismatch.</a:t>
            </a:r>
          </a:p>
          <a:p>
            <a:pPr lvl="1" algn="just"/>
            <a:r>
              <a:rPr lang="en-US" sz="2400" dirty="0" smtClean="0"/>
              <a:t>In code optimization, errors occur when the result is affected by the optimization. </a:t>
            </a:r>
          </a:p>
          <a:p>
            <a:pPr lvl="1" algn="just"/>
            <a:r>
              <a:rPr lang="en-US" sz="2400" dirty="0" smtClean="0"/>
              <a:t>In code generation, it shows error when code is missing etc.</a:t>
            </a:r>
          </a:p>
          <a:p>
            <a:pPr algn="just"/>
            <a:endParaRPr lang="en-US" sz="2400" b="1" dirty="0" smtClean="0"/>
          </a:p>
          <a:p>
            <a:pPr algn="just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A1FA-AFE5-4944-A152-A586CC08E548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0"/>
            <a:ext cx="7472386" cy="7143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Translation of a statement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559B-2B09-49B5-8F1A-DDEB7F2C45DB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785794"/>
            <a:ext cx="6643734" cy="5662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1414"/>
            <a:ext cx="8229600" cy="785818"/>
          </a:xfrm>
        </p:spPr>
        <p:txBody>
          <a:bodyPr>
            <a:normAutofit/>
          </a:bodyPr>
          <a:lstStyle/>
          <a:p>
            <a:r>
              <a:rPr lang="en-IN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928670"/>
            <a:ext cx="8501122" cy="5072098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IN" sz="24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 smtClean="0"/>
              <a:t>Alfred V. </a:t>
            </a:r>
            <a:r>
              <a:rPr lang="en-IN" sz="2400" dirty="0" err="1" smtClean="0"/>
              <a:t>Aho</a:t>
            </a:r>
            <a:r>
              <a:rPr lang="en-IN" sz="2400" dirty="0" smtClean="0"/>
              <a:t>, Jeffery D. </a:t>
            </a:r>
            <a:r>
              <a:rPr lang="en-IN" sz="2400" dirty="0" err="1" smtClean="0"/>
              <a:t>Ullman</a:t>
            </a:r>
            <a:r>
              <a:rPr lang="en-IN" sz="2400" dirty="0" smtClean="0"/>
              <a:t> &amp; Ravi </a:t>
            </a:r>
            <a:r>
              <a:rPr lang="en-IN" sz="2400" dirty="0" err="1" smtClean="0"/>
              <a:t>Sethi</a:t>
            </a:r>
            <a:r>
              <a:rPr lang="en-IN" sz="2400" dirty="0" smtClean="0"/>
              <a:t>, ” Compiler Principles, Techniques &amp; Tools”, Addison- Wesley Publishing Company,1986. 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4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 smtClean="0"/>
              <a:t>Alfred V. </a:t>
            </a:r>
            <a:r>
              <a:rPr lang="en-IN" sz="2400" dirty="0" err="1" smtClean="0"/>
              <a:t>Aho</a:t>
            </a:r>
            <a:r>
              <a:rPr lang="en-IN" sz="2400" dirty="0" smtClean="0"/>
              <a:t>, Jeffery D. </a:t>
            </a:r>
            <a:r>
              <a:rPr lang="en-IN" sz="2400" dirty="0" err="1" smtClean="0"/>
              <a:t>Ullman</a:t>
            </a:r>
            <a:r>
              <a:rPr lang="en-IN" sz="2400" dirty="0" smtClean="0"/>
              <a:t>, “Principles of Compiler Design”, </a:t>
            </a:r>
            <a:r>
              <a:rPr lang="en-IN" sz="2400" dirty="0" err="1" smtClean="0"/>
              <a:t>Narosa</a:t>
            </a:r>
            <a:r>
              <a:rPr lang="en-IN" sz="2400" dirty="0" smtClean="0"/>
              <a:t> Publishing House, 15th reprint, 1996. 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4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 smtClean="0"/>
              <a:t>D M. </a:t>
            </a:r>
            <a:r>
              <a:rPr lang="en-IN" sz="2400" dirty="0" err="1" smtClean="0"/>
              <a:t>Dhamdhere</a:t>
            </a:r>
            <a:r>
              <a:rPr lang="en-IN" sz="2400" dirty="0" smtClean="0"/>
              <a:t> , “System Programming”, 2nd Edition, Tata McGraw Hill Publishing, 1999. </a:t>
            </a:r>
            <a:endParaRPr lang="en-US" sz="2400" dirty="0" smtClean="0"/>
          </a:p>
          <a:p>
            <a:pPr algn="just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7C79-F6D7-4E86-84BC-802788903D1B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14290"/>
            <a:ext cx="8572560" cy="628654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dirty="0" smtClean="0"/>
              <a:t>			</a:t>
            </a:r>
            <a:r>
              <a:rPr lang="en-IN" b="1" dirty="0" smtClean="0"/>
              <a:t>   UNIT 1 LEXICAL ANALYSIS </a:t>
            </a:r>
            <a:r>
              <a:rPr lang="en-IN" dirty="0" smtClean="0"/>
              <a:t>								</a:t>
            </a:r>
            <a:endParaRPr lang="en-US" dirty="0" smtClean="0"/>
          </a:p>
          <a:p>
            <a:pPr algn="just"/>
            <a:r>
              <a:rPr lang="en-IN" sz="2800" dirty="0" smtClean="0"/>
              <a:t>Structure of compiler </a:t>
            </a:r>
          </a:p>
          <a:p>
            <a:pPr algn="just"/>
            <a:r>
              <a:rPr lang="en-IN" sz="2800" dirty="0" smtClean="0"/>
              <a:t>Functions and Roles of lexical phase </a:t>
            </a:r>
          </a:p>
          <a:p>
            <a:pPr algn="just"/>
            <a:r>
              <a:rPr lang="en-IN" sz="2800" dirty="0" smtClean="0"/>
              <a:t>Input buffering </a:t>
            </a:r>
          </a:p>
          <a:p>
            <a:pPr algn="just"/>
            <a:r>
              <a:rPr lang="en-IN" sz="2800" dirty="0" smtClean="0"/>
              <a:t>Representation of tokens using regular expression </a:t>
            </a:r>
          </a:p>
          <a:p>
            <a:pPr algn="just"/>
            <a:r>
              <a:rPr lang="en-IN" sz="2800" dirty="0" smtClean="0"/>
              <a:t>Properties of regular expression</a:t>
            </a:r>
          </a:p>
          <a:p>
            <a:pPr algn="just"/>
            <a:r>
              <a:rPr lang="en-IN" sz="2800" dirty="0" smtClean="0"/>
              <a:t>Finite Automata </a:t>
            </a:r>
          </a:p>
          <a:p>
            <a:pPr algn="just"/>
            <a:r>
              <a:rPr lang="en-IN" sz="2800" dirty="0" smtClean="0"/>
              <a:t>Regular Expression to Finite Automata </a:t>
            </a:r>
          </a:p>
          <a:p>
            <a:pPr algn="just"/>
            <a:r>
              <a:rPr lang="en-IN" sz="2800" dirty="0" smtClean="0"/>
              <a:t>NFA to Minimized DFA.</a:t>
            </a: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153C-5EC1-44DA-B5C6-E6A7E31696A0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4840303"/>
          </a:xfrm>
        </p:spPr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 algn="ctr">
              <a:buNone/>
            </a:pPr>
            <a:r>
              <a:rPr lang="en-IN" sz="7200" b="1" dirty="0" smtClean="0">
                <a:solidFill>
                  <a:srgbClr val="00B0F0"/>
                </a:solidFill>
                <a:latin typeface="Monotype Corsiva" pitchFamily="66" charset="0"/>
              </a:rPr>
              <a:t>THANK YOU</a:t>
            </a:r>
            <a:endParaRPr lang="en-US" sz="7200" b="1" dirty="0">
              <a:solidFill>
                <a:srgbClr val="00B0F0"/>
              </a:solidFill>
              <a:latin typeface="Monotype Corsiva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429B-D8BA-4604-ADB6-610B393E3131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14290"/>
            <a:ext cx="7972452" cy="796908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Software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Languages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Language Processors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Language Processing System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Need for Compiler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Structure of Compiler</a:t>
            </a:r>
          </a:p>
          <a:p>
            <a:pPr>
              <a:lnSpc>
                <a:spcPct val="150000"/>
              </a:lnSpc>
            </a:pPr>
            <a:endParaRPr lang="en-IN" dirty="0" smtClean="0"/>
          </a:p>
          <a:p>
            <a:pPr>
              <a:lnSpc>
                <a:spcPct val="150000"/>
              </a:lnSpc>
            </a:pPr>
            <a:endParaRPr lang="en-IN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93AD-86BF-4E14-AEFD-948BBE63103C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32"/>
          </a:xfrm>
        </p:spPr>
        <p:txBody>
          <a:bodyPr>
            <a:normAutofit/>
          </a:bodyPr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14282" y="857232"/>
            <a:ext cx="8686800" cy="6000768"/>
          </a:xfrm>
        </p:spPr>
        <p:txBody>
          <a:bodyPr/>
          <a:lstStyle/>
          <a:p>
            <a:pPr algn="just"/>
            <a:r>
              <a:rPr lang="en-US" sz="2800" dirty="0" smtClean="0"/>
              <a:t>Software is a set of computer programs which are designed and developed to perform specific task desired by the user or the computer itself.</a:t>
            </a:r>
          </a:p>
          <a:p>
            <a:pPr algn="just"/>
            <a:endParaRPr lang="en-US" dirty="0"/>
          </a:p>
        </p:txBody>
      </p:sp>
      <p:sp>
        <p:nvSpPr>
          <p:cNvPr id="11274" name="AutoShape 10" descr="Assembler• Translates a source program into a corresponding object program.Assembler tasks•Convert symbolic op codes to bi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5" name="AutoShape 11" descr="How an Assembler works…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6" name="AutoShape 12" descr="Interpreter• A language translator that translates one program statementat a time into machine code.                      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7" name="AutoShape 13" descr="Compiler• A language translator that converts a complete program intomachine language to produce a program that the comput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8" name="AutoShape 14" descr="THANK YOU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73" name="AutoShape 9" descr="System Development Programs-Language             TranslatorsLanguage translators are also called language processors.Main ..."/>
          <p:cNvSpPr>
            <a:spLocks noChangeAspect="1" noChangeArrowheads="1"/>
          </p:cNvSpPr>
          <p:nvPr/>
        </p:nvSpPr>
        <p:spPr bwMode="auto">
          <a:xfrm>
            <a:off x="34925" y="79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285720" y="2571744"/>
            <a:ext cx="8429684" cy="3714776"/>
            <a:chOff x="71470" y="2571744"/>
            <a:chExt cx="8786810" cy="3429024"/>
          </a:xfrm>
        </p:grpSpPr>
        <p:sp>
          <p:nvSpPr>
            <p:cNvPr id="22" name="Rectangle 21"/>
            <p:cNvSpPr/>
            <p:nvPr/>
          </p:nvSpPr>
          <p:spPr>
            <a:xfrm>
              <a:off x="4016260" y="2571744"/>
              <a:ext cx="1714512" cy="642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Software</a:t>
              </a:r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 rot="5400000">
              <a:off x="4803711" y="3321843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428860" y="3429000"/>
              <a:ext cx="48577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2251059" y="3607595"/>
              <a:ext cx="356396" cy="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7108843" y="3606801"/>
              <a:ext cx="356396" cy="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500166" y="3786190"/>
              <a:ext cx="1785950" cy="642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System Software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357950" y="3786190"/>
              <a:ext cx="1785950" cy="642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Application Software</a:t>
              </a:r>
              <a:endParaRPr lang="en-US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5400000">
              <a:off x="2250265" y="4607727"/>
              <a:ext cx="356396" cy="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7108049" y="4606933"/>
              <a:ext cx="356396" cy="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42910" y="4786322"/>
              <a:ext cx="350046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037009" y="4892685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2322497" y="4892685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536547" y="4892685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71470" y="5000636"/>
              <a:ext cx="1428696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System Control Programs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714544" y="5000636"/>
              <a:ext cx="1428696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System Support Programs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57554" y="5000636"/>
              <a:ext cx="1571636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System Development Programs</a:t>
              </a:r>
              <a:endParaRPr lang="en-US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6429388" y="4786322"/>
              <a:ext cx="178595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6323025" y="4892685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8107386" y="4892685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5786446" y="5000636"/>
              <a:ext cx="1357322" cy="857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 Purpose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572460" y="5000636"/>
              <a:ext cx="1285820" cy="857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Special Purpose</a:t>
              </a:r>
              <a:endParaRPr lang="en-US" dirty="0"/>
            </a:p>
          </p:txBody>
        </p:sp>
      </p:grpSp>
      <p:sp>
        <p:nvSpPr>
          <p:cNvPr id="41" name="Date Placeholder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2F3D-6420-4A12-B9C5-8F617D961765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System S/W &amp; Application S/W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5" y="1214422"/>
            <a:ext cx="7358113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78D8-878E-4EA5-A120-E9FA227AC46C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804" y="785794"/>
            <a:ext cx="8229600" cy="5500726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/>
              <a:t>System Control Programs:</a:t>
            </a:r>
          </a:p>
          <a:p>
            <a:pPr algn="just">
              <a:buNone/>
            </a:pPr>
            <a:r>
              <a:rPr lang="en-US" sz="2400" dirty="0" smtClean="0"/>
              <a:t>	They control the execution of programs, manage the storage and processing resources of the computer and perform other management and monitoring functions. e.g.. OS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b="1" dirty="0" smtClean="0"/>
              <a:t>System Support Programs:</a:t>
            </a:r>
          </a:p>
          <a:p>
            <a:pPr algn="just">
              <a:buNone/>
            </a:pPr>
            <a:r>
              <a:rPr lang="en-US" sz="2400" dirty="0" smtClean="0"/>
              <a:t>	They provide routine service functions to other computer programs and computer users. e.g.. Utility Programs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b="1" dirty="0" smtClean="0"/>
              <a:t>System Development Programs:</a:t>
            </a:r>
          </a:p>
          <a:p>
            <a:pPr algn="just">
              <a:buNone/>
            </a:pPr>
            <a:r>
              <a:rPr lang="en-US" sz="2400" dirty="0"/>
              <a:t>	</a:t>
            </a:r>
            <a:r>
              <a:rPr lang="en-US" sz="2400" dirty="0" smtClean="0"/>
              <a:t>They assist in the creation of publication programs.eg. Language translators like interpreters, compilers and assemblers.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313A-DDF7-4453-929C-4C011CD2AD04}" type="datetime4">
              <a:rPr lang="en-US" smtClean="0"/>
              <a:pPr/>
              <a:t>August 19,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654032"/>
          </a:xfrm>
        </p:spPr>
        <p:txBody>
          <a:bodyPr>
            <a:noAutofit/>
          </a:bodyPr>
          <a:lstStyle/>
          <a:p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72164"/>
          </a:xfrm>
        </p:spPr>
        <p:txBody>
          <a:bodyPr>
            <a:noAutofit/>
          </a:bodyPr>
          <a:lstStyle/>
          <a:p>
            <a:pPr marL="252000" algn="just">
              <a:spcBef>
                <a:spcPts val="0"/>
              </a:spcBef>
            </a:pPr>
            <a:r>
              <a:rPr lang="en-IN" sz="2400" dirty="0" smtClean="0">
                <a:solidFill>
                  <a:srgbClr val="FF0000"/>
                </a:solidFill>
              </a:rPr>
              <a:t>Low Level language</a:t>
            </a:r>
            <a:r>
              <a:rPr lang="en-IN" sz="2400" dirty="0" smtClean="0"/>
              <a:t>  is machine friendly.</a:t>
            </a:r>
            <a:r>
              <a:rPr lang="en-US" sz="2400" dirty="0" smtClean="0"/>
              <a:t> Commands or functions in the language map closely to processor instructions.</a:t>
            </a:r>
            <a:endParaRPr lang="en-IN" sz="2400" dirty="0" smtClean="0"/>
          </a:p>
          <a:p>
            <a:pPr marL="252000" algn="just">
              <a:spcBef>
                <a:spcPts val="18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Assembly language</a:t>
            </a:r>
            <a:r>
              <a:rPr lang="en-US" sz="2400" dirty="0" smtClean="0"/>
              <a:t> is machine dependent ,the mnemonics that are being used to represent instructions are not directly understandable by machine.</a:t>
            </a:r>
          </a:p>
          <a:p>
            <a:pPr algn="just">
              <a:spcBef>
                <a:spcPts val="18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High Level language</a:t>
            </a:r>
            <a:r>
              <a:rPr lang="en-US" sz="2400" dirty="0" smtClean="0"/>
              <a:t> is machine independent. </a:t>
            </a:r>
          </a:p>
          <a:p>
            <a:pPr algn="just">
              <a:spcBef>
                <a:spcPts val="1800"/>
              </a:spcBef>
            </a:pPr>
            <a:r>
              <a:rPr lang="en-US" sz="2400" dirty="0" smtClean="0"/>
              <a:t>A computer understands instructions in </a:t>
            </a:r>
            <a:r>
              <a:rPr lang="en-US" sz="2400" dirty="0" smtClean="0">
                <a:solidFill>
                  <a:srgbClr val="FF0000"/>
                </a:solidFill>
              </a:rPr>
              <a:t>machine code</a:t>
            </a:r>
            <a:r>
              <a:rPr lang="en-US" sz="2400" dirty="0" smtClean="0"/>
              <a:t>, i.e. in the form of 0s and 1s. It is a tedious task to write a computer program directly in machine code. </a:t>
            </a:r>
          </a:p>
          <a:p>
            <a:pPr algn="just">
              <a:spcBef>
                <a:spcPts val="1800"/>
              </a:spcBef>
            </a:pPr>
            <a:r>
              <a:rPr lang="en-US" sz="2400" dirty="0" smtClean="0"/>
              <a:t>The programs are written mostly in high level languages like Java, C++, Python etc. and are called </a:t>
            </a:r>
            <a:r>
              <a:rPr lang="en-US" sz="2400" dirty="0" smtClean="0">
                <a:solidFill>
                  <a:srgbClr val="FF0000"/>
                </a:solidFill>
              </a:rPr>
              <a:t>source code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	</a:t>
            </a:r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	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EE7B-B7AE-4F90-BD31-7337BB8C6ECC}" type="datetime4">
              <a:rPr lang="en-US" smtClean="0"/>
              <a:pPr/>
              <a:t>August 19,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1590</Words>
  <Application>Microsoft Office PowerPoint</Application>
  <PresentationFormat>On-screen Show (4:3)</PresentationFormat>
  <Paragraphs>431</Paragraphs>
  <Slides>40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Office Theme</vt:lpstr>
      <vt:lpstr>2_Custom Design</vt:lpstr>
      <vt:lpstr>1_Custom Design</vt:lpstr>
      <vt:lpstr>Custom Design</vt:lpstr>
      <vt:lpstr>Slide 1</vt:lpstr>
      <vt:lpstr>Slide 2</vt:lpstr>
      <vt:lpstr>Slide 3</vt:lpstr>
      <vt:lpstr>Slide 4</vt:lpstr>
      <vt:lpstr>Outline</vt:lpstr>
      <vt:lpstr>Software</vt:lpstr>
      <vt:lpstr>System S/W &amp; Application S/W</vt:lpstr>
      <vt:lpstr>Slide 8</vt:lpstr>
      <vt:lpstr>Languages</vt:lpstr>
      <vt:lpstr>Language Processor</vt:lpstr>
      <vt:lpstr>Assembler</vt:lpstr>
      <vt:lpstr>Compiler</vt:lpstr>
      <vt:lpstr>Interpreter</vt:lpstr>
      <vt:lpstr> What is the difference? </vt:lpstr>
      <vt:lpstr>Compiler vs Interpreter</vt:lpstr>
      <vt:lpstr>Slide 16</vt:lpstr>
      <vt:lpstr> Language Processing System </vt:lpstr>
      <vt:lpstr> Language Processing System </vt:lpstr>
      <vt:lpstr>Need for Compiler</vt:lpstr>
      <vt:lpstr>Applications</vt:lpstr>
      <vt:lpstr>Structure of Compiler</vt:lpstr>
      <vt:lpstr>Slide 22</vt:lpstr>
      <vt:lpstr>Slide 23</vt:lpstr>
      <vt:lpstr>Slide 24</vt:lpstr>
      <vt:lpstr> Lexical Analysis or Scanner </vt:lpstr>
      <vt:lpstr>Rules or regular expression</vt:lpstr>
      <vt:lpstr>Slide 27</vt:lpstr>
      <vt:lpstr> Syntax Analysis or Parser </vt:lpstr>
      <vt:lpstr>Applications</vt:lpstr>
      <vt:lpstr> Semantic Analysis  </vt:lpstr>
      <vt:lpstr>Intermediate Code Generation</vt:lpstr>
      <vt:lpstr>Slide 32</vt:lpstr>
      <vt:lpstr>Code Optimizer</vt:lpstr>
      <vt:lpstr>Slide 34</vt:lpstr>
      <vt:lpstr>Code Generation</vt:lpstr>
      <vt:lpstr>Symbol Table Management</vt:lpstr>
      <vt:lpstr>Error Handling</vt:lpstr>
      <vt:lpstr>Translation of a statement</vt:lpstr>
      <vt:lpstr>References</vt:lpstr>
      <vt:lpstr>Slide 40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ankayarkanni b</dc:creator>
  <cp:lastModifiedBy>ankayarkanni b</cp:lastModifiedBy>
  <cp:revision>79</cp:revision>
  <dcterms:created xsi:type="dcterms:W3CDTF">2020-08-07T13:56:26Z</dcterms:created>
  <dcterms:modified xsi:type="dcterms:W3CDTF">2020-08-19T15:18:01Z</dcterms:modified>
</cp:coreProperties>
</file>