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3"/>
  </p:notesMasterIdLst>
  <p:sldIdLst>
    <p:sldId id="291" r:id="rId2"/>
    <p:sldId id="292" r:id="rId3"/>
    <p:sldId id="293" r:id="rId4"/>
    <p:sldId id="294" r:id="rId5"/>
    <p:sldId id="295" r:id="rId6"/>
    <p:sldId id="296" r:id="rId7"/>
    <p:sldId id="297" r:id="rId8"/>
    <p:sldId id="298" r:id="rId9"/>
    <p:sldId id="299" r:id="rId10"/>
    <p:sldId id="300" r:id="rId11"/>
    <p:sldId id="301" r:id="rId12"/>
    <p:sldId id="302" r:id="rId13"/>
    <p:sldId id="303" r:id="rId14"/>
    <p:sldId id="304" r:id="rId15"/>
    <p:sldId id="305" r:id="rId16"/>
    <p:sldId id="306" r:id="rId17"/>
    <p:sldId id="307" r:id="rId18"/>
    <p:sldId id="308" r:id="rId19"/>
    <p:sldId id="309" r:id="rId20"/>
    <p:sldId id="310" r:id="rId21"/>
    <p:sldId id="344" r:id="rId22"/>
    <p:sldId id="311" r:id="rId23"/>
    <p:sldId id="312" r:id="rId24"/>
    <p:sldId id="313" r:id="rId25"/>
    <p:sldId id="314" r:id="rId26"/>
    <p:sldId id="315" r:id="rId27"/>
    <p:sldId id="316" r:id="rId28"/>
    <p:sldId id="317" r:id="rId29"/>
    <p:sldId id="318" r:id="rId30"/>
    <p:sldId id="338" r:id="rId31"/>
    <p:sldId id="336" r:id="rId32"/>
    <p:sldId id="321" r:id="rId33"/>
    <p:sldId id="322" r:id="rId34"/>
    <p:sldId id="343" r:id="rId35"/>
    <p:sldId id="323" r:id="rId36"/>
    <p:sldId id="324" r:id="rId37"/>
    <p:sldId id="325" r:id="rId38"/>
    <p:sldId id="326" r:id="rId39"/>
    <p:sldId id="327" r:id="rId40"/>
    <p:sldId id="328" r:id="rId41"/>
    <p:sldId id="329" r:id="rId42"/>
    <p:sldId id="330" r:id="rId43"/>
    <p:sldId id="331" r:id="rId44"/>
    <p:sldId id="332" r:id="rId45"/>
    <p:sldId id="333" r:id="rId46"/>
    <p:sldId id="342" r:id="rId47"/>
    <p:sldId id="334" r:id="rId48"/>
    <p:sldId id="335" r:id="rId49"/>
    <p:sldId id="339" r:id="rId50"/>
    <p:sldId id="341" r:id="rId51"/>
    <p:sldId id="337"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85" autoAdjust="0"/>
    <p:restoredTop sz="94660"/>
  </p:normalViewPr>
  <p:slideViewPr>
    <p:cSldViewPr>
      <p:cViewPr varScale="1">
        <p:scale>
          <a:sx n="70" d="100"/>
          <a:sy n="70" d="100"/>
        </p:scale>
        <p:origin x="1632"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EB274F-CC75-4A15-B3A9-088060C8AE1E}" type="datetimeFigureOut">
              <a:rPr lang="en-US" smtClean="0"/>
              <a:pPr/>
              <a:t>8/26/2020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F96D70-044E-46A3-808C-F10A69D103BC}" type="slidenum">
              <a:rPr lang="en-US" smtClean="0"/>
              <a:pPr/>
              <a:t>‹#›</a:t>
            </a:fld>
            <a:endParaRPr lang="en-US"/>
          </a:p>
        </p:txBody>
      </p:sp>
    </p:spTree>
    <p:extLst>
      <p:ext uri="{BB962C8B-B14F-4D97-AF65-F5344CB8AC3E}">
        <p14:creationId xmlns:p14="http://schemas.microsoft.com/office/powerpoint/2010/main" val="3840530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1F96D70-044E-46A3-808C-F10A69D103BC}" type="slidenum">
              <a:rPr lang="en-US" smtClean="0"/>
              <a:pPr/>
              <a:t>2</a:t>
            </a:fld>
            <a:endParaRPr lang="en-US"/>
          </a:p>
        </p:txBody>
      </p:sp>
    </p:spTree>
    <p:extLst>
      <p:ext uri="{BB962C8B-B14F-4D97-AF65-F5344CB8AC3E}">
        <p14:creationId xmlns:p14="http://schemas.microsoft.com/office/powerpoint/2010/main" val="4258003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1F96D70-044E-46A3-808C-F10A69D103BC}" type="slidenum">
              <a:rPr lang="en-US" smtClean="0"/>
              <a:pPr/>
              <a:t>12</a:t>
            </a:fld>
            <a:endParaRPr lang="en-US"/>
          </a:p>
        </p:txBody>
      </p:sp>
    </p:spTree>
    <p:extLst>
      <p:ext uri="{BB962C8B-B14F-4D97-AF65-F5344CB8AC3E}">
        <p14:creationId xmlns:p14="http://schemas.microsoft.com/office/powerpoint/2010/main" val="1198333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1F96D70-044E-46A3-808C-F10A69D103BC}" type="slidenum">
              <a:rPr lang="en-US" smtClean="0"/>
              <a:pPr/>
              <a:t>34</a:t>
            </a:fld>
            <a:endParaRPr lang="en-US"/>
          </a:p>
        </p:txBody>
      </p:sp>
    </p:spTree>
    <p:extLst>
      <p:ext uri="{BB962C8B-B14F-4D97-AF65-F5344CB8AC3E}">
        <p14:creationId xmlns:p14="http://schemas.microsoft.com/office/powerpoint/2010/main" val="4337817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1F96D70-044E-46A3-808C-F10A69D103BC}" type="slidenum">
              <a:rPr lang="en-US" smtClean="0"/>
              <a:pPr/>
              <a:t>50</a:t>
            </a:fld>
            <a:endParaRPr lang="en-US"/>
          </a:p>
        </p:txBody>
      </p:sp>
    </p:spTree>
    <p:extLst>
      <p:ext uri="{BB962C8B-B14F-4D97-AF65-F5344CB8AC3E}">
        <p14:creationId xmlns:p14="http://schemas.microsoft.com/office/powerpoint/2010/main" val="4080405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1B633A4-1414-43D7-A70E-D6CBC98D6738}" type="datetime1">
              <a:rPr lang="en-US" smtClean="0"/>
              <a:t>8/26/2020</a:t>
            </a:fld>
            <a:endParaRPr lang="en-US"/>
          </a:p>
        </p:txBody>
      </p:sp>
      <p:sp>
        <p:nvSpPr>
          <p:cNvPr id="5" name="Footer Placeholder 4"/>
          <p:cNvSpPr>
            <a:spLocks noGrp="1"/>
          </p:cNvSpPr>
          <p:nvPr>
            <p:ph type="ftr" sz="quarter" idx="11"/>
          </p:nvPr>
        </p:nvSpPr>
        <p:spPr/>
        <p:txBody>
          <a:bodyPr/>
          <a:lstStyle/>
          <a:p>
            <a:r>
              <a:rPr lang="en-US" smtClean="0"/>
              <a:t>2018 - 2022 </a:t>
            </a:r>
            <a:endParaRPr lang="en-US"/>
          </a:p>
        </p:txBody>
      </p:sp>
      <p:sp>
        <p:nvSpPr>
          <p:cNvPr id="6" name="Slide Number Placeholder 5"/>
          <p:cNvSpPr>
            <a:spLocks noGrp="1"/>
          </p:cNvSpPr>
          <p:nvPr>
            <p:ph type="sldNum" sz="quarter" idx="12"/>
          </p:nvPr>
        </p:nvSpPr>
        <p:spPr/>
        <p:txBody>
          <a:bodyPr/>
          <a:lstStyle/>
          <a:p>
            <a:fld id="{9F1B4298-E628-48C7-BDA3-B31837C1571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8E60A0-12C0-4579-A5EB-02967E8369EA}" type="datetime1">
              <a:rPr lang="en-US" smtClean="0"/>
              <a:t>8/26/2020</a:t>
            </a:fld>
            <a:endParaRPr lang="en-US"/>
          </a:p>
        </p:txBody>
      </p:sp>
      <p:sp>
        <p:nvSpPr>
          <p:cNvPr id="5" name="Footer Placeholder 4"/>
          <p:cNvSpPr>
            <a:spLocks noGrp="1"/>
          </p:cNvSpPr>
          <p:nvPr>
            <p:ph type="ftr" sz="quarter" idx="11"/>
          </p:nvPr>
        </p:nvSpPr>
        <p:spPr/>
        <p:txBody>
          <a:bodyPr/>
          <a:lstStyle/>
          <a:p>
            <a:r>
              <a:rPr lang="en-US" smtClean="0"/>
              <a:t>2018 - 2022 </a:t>
            </a:r>
            <a:endParaRPr lang="en-US"/>
          </a:p>
        </p:txBody>
      </p:sp>
      <p:sp>
        <p:nvSpPr>
          <p:cNvPr id="6" name="Slide Number Placeholder 5"/>
          <p:cNvSpPr>
            <a:spLocks noGrp="1"/>
          </p:cNvSpPr>
          <p:nvPr>
            <p:ph type="sldNum" sz="quarter" idx="12"/>
          </p:nvPr>
        </p:nvSpPr>
        <p:spPr/>
        <p:txBody>
          <a:bodyPr/>
          <a:lstStyle/>
          <a:p>
            <a:fld id="{9F1B4298-E628-48C7-BDA3-B31837C1571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9AD6FE-7CBD-469B-9DF2-87ED43CAEF94}" type="datetime1">
              <a:rPr lang="en-US" smtClean="0"/>
              <a:t>8/26/2020</a:t>
            </a:fld>
            <a:endParaRPr lang="en-US"/>
          </a:p>
        </p:txBody>
      </p:sp>
      <p:sp>
        <p:nvSpPr>
          <p:cNvPr id="5" name="Footer Placeholder 4"/>
          <p:cNvSpPr>
            <a:spLocks noGrp="1"/>
          </p:cNvSpPr>
          <p:nvPr>
            <p:ph type="ftr" sz="quarter" idx="11"/>
          </p:nvPr>
        </p:nvSpPr>
        <p:spPr/>
        <p:txBody>
          <a:bodyPr/>
          <a:lstStyle/>
          <a:p>
            <a:r>
              <a:rPr lang="en-US" smtClean="0"/>
              <a:t>2018 - 2022 </a:t>
            </a:r>
            <a:endParaRPr lang="en-US"/>
          </a:p>
        </p:txBody>
      </p:sp>
      <p:sp>
        <p:nvSpPr>
          <p:cNvPr id="6" name="Slide Number Placeholder 5"/>
          <p:cNvSpPr>
            <a:spLocks noGrp="1"/>
          </p:cNvSpPr>
          <p:nvPr>
            <p:ph type="sldNum" sz="quarter" idx="12"/>
          </p:nvPr>
        </p:nvSpPr>
        <p:spPr/>
        <p:txBody>
          <a:bodyPr/>
          <a:lstStyle/>
          <a:p>
            <a:fld id="{9F1B4298-E628-48C7-BDA3-B31837C1571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B1ED11-27A7-4CE0-B311-853387DCEB44}" type="datetime1">
              <a:rPr lang="en-US" smtClean="0"/>
              <a:t>8/26/2020</a:t>
            </a:fld>
            <a:endParaRPr lang="en-US"/>
          </a:p>
        </p:txBody>
      </p:sp>
      <p:sp>
        <p:nvSpPr>
          <p:cNvPr id="5" name="Footer Placeholder 4"/>
          <p:cNvSpPr>
            <a:spLocks noGrp="1"/>
          </p:cNvSpPr>
          <p:nvPr>
            <p:ph type="ftr" sz="quarter" idx="11"/>
          </p:nvPr>
        </p:nvSpPr>
        <p:spPr/>
        <p:txBody>
          <a:bodyPr/>
          <a:lstStyle/>
          <a:p>
            <a:r>
              <a:rPr lang="en-US" smtClean="0"/>
              <a:t>2018 - 2022 </a:t>
            </a:r>
            <a:endParaRPr lang="en-US"/>
          </a:p>
        </p:txBody>
      </p:sp>
      <p:sp>
        <p:nvSpPr>
          <p:cNvPr id="6" name="Slide Number Placeholder 5"/>
          <p:cNvSpPr>
            <a:spLocks noGrp="1"/>
          </p:cNvSpPr>
          <p:nvPr>
            <p:ph type="sldNum" sz="quarter" idx="12"/>
          </p:nvPr>
        </p:nvSpPr>
        <p:spPr/>
        <p:txBody>
          <a:bodyPr/>
          <a:lstStyle/>
          <a:p>
            <a:fld id="{9F1B4298-E628-48C7-BDA3-B31837C1571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4A1C20-DC8C-4421-9D7A-710C2E5A2C07}" type="datetime1">
              <a:rPr lang="en-US" smtClean="0"/>
              <a:t>8/26/2020</a:t>
            </a:fld>
            <a:endParaRPr lang="en-US"/>
          </a:p>
        </p:txBody>
      </p:sp>
      <p:sp>
        <p:nvSpPr>
          <p:cNvPr id="5" name="Footer Placeholder 4"/>
          <p:cNvSpPr>
            <a:spLocks noGrp="1"/>
          </p:cNvSpPr>
          <p:nvPr>
            <p:ph type="ftr" sz="quarter" idx="11"/>
          </p:nvPr>
        </p:nvSpPr>
        <p:spPr/>
        <p:txBody>
          <a:bodyPr/>
          <a:lstStyle/>
          <a:p>
            <a:r>
              <a:rPr lang="en-US" smtClean="0"/>
              <a:t>2018 - 2022 </a:t>
            </a:r>
            <a:endParaRPr lang="en-US"/>
          </a:p>
        </p:txBody>
      </p:sp>
      <p:sp>
        <p:nvSpPr>
          <p:cNvPr id="6" name="Slide Number Placeholder 5"/>
          <p:cNvSpPr>
            <a:spLocks noGrp="1"/>
          </p:cNvSpPr>
          <p:nvPr>
            <p:ph type="sldNum" sz="quarter" idx="12"/>
          </p:nvPr>
        </p:nvSpPr>
        <p:spPr/>
        <p:txBody>
          <a:bodyPr/>
          <a:lstStyle/>
          <a:p>
            <a:fld id="{9F1B4298-E628-48C7-BDA3-B31837C1571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0B5E5FD-B1E0-4E67-B742-2FDDB05E10FE}" type="datetime1">
              <a:rPr lang="en-US" smtClean="0"/>
              <a:t>8/26/2020</a:t>
            </a:fld>
            <a:endParaRPr lang="en-US"/>
          </a:p>
        </p:txBody>
      </p:sp>
      <p:sp>
        <p:nvSpPr>
          <p:cNvPr id="6" name="Footer Placeholder 5"/>
          <p:cNvSpPr>
            <a:spLocks noGrp="1"/>
          </p:cNvSpPr>
          <p:nvPr>
            <p:ph type="ftr" sz="quarter" idx="11"/>
          </p:nvPr>
        </p:nvSpPr>
        <p:spPr/>
        <p:txBody>
          <a:bodyPr/>
          <a:lstStyle/>
          <a:p>
            <a:r>
              <a:rPr lang="en-US" smtClean="0"/>
              <a:t>2018 - 2022 </a:t>
            </a:r>
            <a:endParaRPr lang="en-US"/>
          </a:p>
        </p:txBody>
      </p:sp>
      <p:sp>
        <p:nvSpPr>
          <p:cNvPr id="7" name="Slide Number Placeholder 6"/>
          <p:cNvSpPr>
            <a:spLocks noGrp="1"/>
          </p:cNvSpPr>
          <p:nvPr>
            <p:ph type="sldNum" sz="quarter" idx="12"/>
          </p:nvPr>
        </p:nvSpPr>
        <p:spPr/>
        <p:txBody>
          <a:bodyPr/>
          <a:lstStyle/>
          <a:p>
            <a:fld id="{9F1B4298-E628-48C7-BDA3-B31837C1571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EF6701E-D719-4258-A85F-2AB3CD610866}" type="datetime1">
              <a:rPr lang="en-US" smtClean="0"/>
              <a:t>8/26/2020</a:t>
            </a:fld>
            <a:endParaRPr lang="en-US"/>
          </a:p>
        </p:txBody>
      </p:sp>
      <p:sp>
        <p:nvSpPr>
          <p:cNvPr id="8" name="Footer Placeholder 7"/>
          <p:cNvSpPr>
            <a:spLocks noGrp="1"/>
          </p:cNvSpPr>
          <p:nvPr>
            <p:ph type="ftr" sz="quarter" idx="11"/>
          </p:nvPr>
        </p:nvSpPr>
        <p:spPr/>
        <p:txBody>
          <a:bodyPr/>
          <a:lstStyle/>
          <a:p>
            <a:r>
              <a:rPr lang="en-US" smtClean="0"/>
              <a:t>2018 - 2022 </a:t>
            </a:r>
            <a:endParaRPr lang="en-US"/>
          </a:p>
        </p:txBody>
      </p:sp>
      <p:sp>
        <p:nvSpPr>
          <p:cNvPr id="9" name="Slide Number Placeholder 8"/>
          <p:cNvSpPr>
            <a:spLocks noGrp="1"/>
          </p:cNvSpPr>
          <p:nvPr>
            <p:ph type="sldNum" sz="quarter" idx="12"/>
          </p:nvPr>
        </p:nvSpPr>
        <p:spPr/>
        <p:txBody>
          <a:bodyPr/>
          <a:lstStyle/>
          <a:p>
            <a:fld id="{9F1B4298-E628-48C7-BDA3-B31837C1571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366C63D-3111-49E5-A393-E52301DAD59D}" type="datetime1">
              <a:rPr lang="en-US" smtClean="0"/>
              <a:t>8/26/2020</a:t>
            </a:fld>
            <a:endParaRPr lang="en-US"/>
          </a:p>
        </p:txBody>
      </p:sp>
      <p:sp>
        <p:nvSpPr>
          <p:cNvPr id="4" name="Footer Placeholder 3"/>
          <p:cNvSpPr>
            <a:spLocks noGrp="1"/>
          </p:cNvSpPr>
          <p:nvPr>
            <p:ph type="ftr" sz="quarter" idx="11"/>
          </p:nvPr>
        </p:nvSpPr>
        <p:spPr/>
        <p:txBody>
          <a:bodyPr/>
          <a:lstStyle/>
          <a:p>
            <a:r>
              <a:rPr lang="en-US" smtClean="0"/>
              <a:t>2018 - 2022 </a:t>
            </a:r>
            <a:endParaRPr lang="en-US"/>
          </a:p>
        </p:txBody>
      </p:sp>
      <p:sp>
        <p:nvSpPr>
          <p:cNvPr id="5" name="Slide Number Placeholder 4"/>
          <p:cNvSpPr>
            <a:spLocks noGrp="1"/>
          </p:cNvSpPr>
          <p:nvPr>
            <p:ph type="sldNum" sz="quarter" idx="12"/>
          </p:nvPr>
        </p:nvSpPr>
        <p:spPr/>
        <p:txBody>
          <a:bodyPr/>
          <a:lstStyle/>
          <a:p>
            <a:fld id="{9F1B4298-E628-48C7-BDA3-B31837C1571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15B08A-16AA-45C3-B64F-E1894F3949C2}" type="datetime1">
              <a:rPr lang="en-US" smtClean="0"/>
              <a:t>8/26/2020</a:t>
            </a:fld>
            <a:endParaRPr lang="en-US"/>
          </a:p>
        </p:txBody>
      </p:sp>
      <p:sp>
        <p:nvSpPr>
          <p:cNvPr id="3" name="Footer Placeholder 2"/>
          <p:cNvSpPr>
            <a:spLocks noGrp="1"/>
          </p:cNvSpPr>
          <p:nvPr>
            <p:ph type="ftr" sz="quarter" idx="11"/>
          </p:nvPr>
        </p:nvSpPr>
        <p:spPr/>
        <p:txBody>
          <a:bodyPr/>
          <a:lstStyle/>
          <a:p>
            <a:r>
              <a:rPr lang="en-US" smtClean="0"/>
              <a:t>2018 - 2022 </a:t>
            </a:r>
            <a:endParaRPr lang="en-US"/>
          </a:p>
        </p:txBody>
      </p:sp>
      <p:sp>
        <p:nvSpPr>
          <p:cNvPr id="4" name="Slide Number Placeholder 3"/>
          <p:cNvSpPr>
            <a:spLocks noGrp="1"/>
          </p:cNvSpPr>
          <p:nvPr>
            <p:ph type="sldNum" sz="quarter" idx="12"/>
          </p:nvPr>
        </p:nvSpPr>
        <p:spPr/>
        <p:txBody>
          <a:bodyPr/>
          <a:lstStyle/>
          <a:p>
            <a:fld id="{9F1B4298-E628-48C7-BDA3-B31837C1571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1D33C2-3E5A-4493-A745-EC3765B74524}" type="datetime1">
              <a:rPr lang="en-US" smtClean="0"/>
              <a:t>8/26/2020</a:t>
            </a:fld>
            <a:endParaRPr lang="en-US"/>
          </a:p>
        </p:txBody>
      </p:sp>
      <p:sp>
        <p:nvSpPr>
          <p:cNvPr id="6" name="Footer Placeholder 5"/>
          <p:cNvSpPr>
            <a:spLocks noGrp="1"/>
          </p:cNvSpPr>
          <p:nvPr>
            <p:ph type="ftr" sz="quarter" idx="11"/>
          </p:nvPr>
        </p:nvSpPr>
        <p:spPr/>
        <p:txBody>
          <a:bodyPr/>
          <a:lstStyle/>
          <a:p>
            <a:r>
              <a:rPr lang="en-US" smtClean="0"/>
              <a:t>2018 - 2022 </a:t>
            </a:r>
            <a:endParaRPr lang="en-US"/>
          </a:p>
        </p:txBody>
      </p:sp>
      <p:sp>
        <p:nvSpPr>
          <p:cNvPr id="7" name="Slide Number Placeholder 6"/>
          <p:cNvSpPr>
            <a:spLocks noGrp="1"/>
          </p:cNvSpPr>
          <p:nvPr>
            <p:ph type="sldNum" sz="quarter" idx="12"/>
          </p:nvPr>
        </p:nvSpPr>
        <p:spPr/>
        <p:txBody>
          <a:bodyPr/>
          <a:lstStyle/>
          <a:p>
            <a:fld id="{9F1B4298-E628-48C7-BDA3-B31837C1571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DF9413-0329-4586-95D4-A8B865C5E587}" type="datetime1">
              <a:rPr lang="en-US" smtClean="0"/>
              <a:t>8/26/2020</a:t>
            </a:fld>
            <a:endParaRPr lang="en-US"/>
          </a:p>
        </p:txBody>
      </p:sp>
      <p:sp>
        <p:nvSpPr>
          <p:cNvPr id="6" name="Footer Placeholder 5"/>
          <p:cNvSpPr>
            <a:spLocks noGrp="1"/>
          </p:cNvSpPr>
          <p:nvPr>
            <p:ph type="ftr" sz="quarter" idx="11"/>
          </p:nvPr>
        </p:nvSpPr>
        <p:spPr/>
        <p:txBody>
          <a:bodyPr/>
          <a:lstStyle/>
          <a:p>
            <a:r>
              <a:rPr lang="en-US" smtClean="0"/>
              <a:t>2018 - 2022 </a:t>
            </a:r>
            <a:endParaRPr lang="en-US"/>
          </a:p>
        </p:txBody>
      </p:sp>
      <p:sp>
        <p:nvSpPr>
          <p:cNvPr id="7" name="Slide Number Placeholder 6"/>
          <p:cNvSpPr>
            <a:spLocks noGrp="1"/>
          </p:cNvSpPr>
          <p:nvPr>
            <p:ph type="sldNum" sz="quarter" idx="12"/>
          </p:nvPr>
        </p:nvSpPr>
        <p:spPr/>
        <p:txBody>
          <a:bodyPr/>
          <a:lstStyle/>
          <a:p>
            <a:fld id="{9F1B4298-E628-48C7-BDA3-B31837C1571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81000" t="2000" r="2000" b="75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3DCC34-B6CA-418F-8F22-450BCF9E8982}" type="datetime1">
              <a:rPr lang="en-US" smtClean="0"/>
              <a:t>8/26/2020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2018 - 2022 </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1B4298-E628-48C7-BDA3-B31837C1571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mcapink.blogspot.com/2011/02/why-bresenham-is-advantageous-than-dda.html"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51.xml.rels><?xml version="1.0" encoding="UTF-8" standalone="yes"?>
<Relationships xmlns="http://schemas.openxmlformats.org/package/2006/relationships"><Relationship Id="rId3" Type="http://schemas.openxmlformats.org/officeDocument/2006/relationships/hyperlink" Target="http://www.developerinsider.in/turbocpp/" TargetMode="External"/><Relationship Id="rId2" Type="http://schemas.openxmlformats.org/officeDocument/2006/relationships/hyperlink" Target="https://developerinsider.co/download-turbo-c-for-windows-7-8-8-1-and-windows-10-32-64-bit-full-scree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28801"/>
            <a:ext cx="7772400" cy="2438400"/>
          </a:xfrm>
          <a:ln>
            <a:solidFill>
              <a:srgbClr val="C00000"/>
            </a:solidFill>
          </a:ln>
        </p:spPr>
        <p:txBody>
          <a:bodyPr>
            <a:noAutofit/>
          </a:bodyPr>
          <a:lstStyle/>
          <a:p>
            <a:r>
              <a:rPr lang="en-US" sz="4800" b="1" dirty="0" smtClean="0"/>
              <a:t>Computer Graphics and Multimedia Systems</a:t>
            </a:r>
            <a:r>
              <a:rPr lang="en-US" sz="4800" dirty="0" smtClean="0"/>
              <a:t/>
            </a:r>
            <a:br>
              <a:rPr lang="en-US" sz="4800" dirty="0" smtClean="0"/>
            </a:br>
            <a:r>
              <a:rPr lang="en-IN" sz="4800" b="1" dirty="0" smtClean="0"/>
              <a:t> SCS1302</a:t>
            </a:r>
            <a:endParaRPr lang="en-US" sz="4800" dirty="0"/>
          </a:p>
        </p:txBody>
      </p:sp>
      <p:sp>
        <p:nvSpPr>
          <p:cNvPr id="3" name="Subtitle 2"/>
          <p:cNvSpPr>
            <a:spLocks noGrp="1"/>
          </p:cNvSpPr>
          <p:nvPr>
            <p:ph type="subTitle" idx="1"/>
          </p:nvPr>
        </p:nvSpPr>
        <p:spPr>
          <a:xfrm>
            <a:off x="1371600" y="4495800"/>
            <a:ext cx="6400800" cy="1143000"/>
          </a:xfrm>
          <a:ln>
            <a:solidFill>
              <a:srgbClr val="C00000"/>
            </a:solidFill>
          </a:ln>
        </p:spPr>
        <p:txBody>
          <a:bodyPr>
            <a:normAutofit/>
          </a:bodyPr>
          <a:lstStyle/>
          <a:p>
            <a:r>
              <a:rPr lang="en-US" sz="4400" dirty="0"/>
              <a:t>Unit 1</a:t>
            </a:r>
          </a:p>
        </p:txBody>
      </p:sp>
    </p:spTree>
    <p:extLst>
      <p:ext uri="{BB962C8B-B14F-4D97-AF65-F5344CB8AC3E}">
        <p14:creationId xmlns:p14="http://schemas.microsoft.com/office/powerpoint/2010/main" val="38638236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fontAlgn="base">
              <a:buNone/>
            </a:pPr>
            <a:r>
              <a:rPr lang="en-US" b="1" u="sng" dirty="0" smtClean="0">
                <a:latin typeface="Times New Roman" pitchFamily="18" charset="0"/>
                <a:cs typeface="Times New Roman" pitchFamily="18" charset="0"/>
              </a:rPr>
              <a:t>Step-02:</a:t>
            </a:r>
            <a:endParaRPr lang="en-US" b="1" dirty="0" smtClean="0">
              <a:latin typeface="Times New Roman" pitchFamily="18" charset="0"/>
              <a:cs typeface="Times New Roman" pitchFamily="18" charset="0"/>
            </a:endParaRPr>
          </a:p>
          <a:p>
            <a:pPr fontAlgn="base">
              <a:buNone/>
            </a:pPr>
            <a:r>
              <a:rPr lang="en-US" dirty="0" smtClean="0">
                <a:latin typeface="Times New Roman" pitchFamily="18" charset="0"/>
                <a:cs typeface="Times New Roman" pitchFamily="18" charset="0"/>
              </a:rPr>
              <a:t> Find the number of steps or points in between the starting and ending coordinates. </a:t>
            </a:r>
          </a:p>
          <a:p>
            <a:pPr fontAlgn="base">
              <a:buNone/>
            </a:pPr>
            <a:r>
              <a:rPr lang="en-US" b="1" dirty="0" smtClean="0">
                <a:latin typeface="Times New Roman" pitchFamily="18" charset="0"/>
                <a:cs typeface="Times New Roman" pitchFamily="18" charset="0"/>
              </a:rPr>
              <a:t>if (ab (dx) &gt; abs (</a:t>
            </a:r>
            <a:r>
              <a:rPr lang="en-US" b="1" dirty="0" err="1" smtClean="0">
                <a:latin typeface="Times New Roman" pitchFamily="18" charset="0"/>
                <a:cs typeface="Times New Roman" pitchFamily="18" charset="0"/>
              </a:rPr>
              <a:t>dy</a:t>
            </a:r>
            <a:r>
              <a:rPr lang="en-US" b="1" dirty="0" smtClean="0">
                <a:latin typeface="Times New Roman" pitchFamily="18" charset="0"/>
                <a:cs typeface="Times New Roman" pitchFamily="18" charset="0"/>
              </a:rPr>
              <a:t>))</a:t>
            </a:r>
          </a:p>
          <a:p>
            <a:pPr fontAlgn="base">
              <a:buNone/>
            </a:pPr>
            <a:r>
              <a:rPr lang="en-US" b="1" dirty="0" smtClean="0">
                <a:latin typeface="Times New Roman" pitchFamily="18" charset="0"/>
                <a:cs typeface="Times New Roman" pitchFamily="18" charset="0"/>
              </a:rPr>
              <a:t>Steps = abs (dx);</a:t>
            </a:r>
          </a:p>
          <a:p>
            <a:pPr fontAlgn="base">
              <a:buNone/>
            </a:pPr>
            <a:r>
              <a:rPr lang="en-US" b="1" dirty="0" smtClean="0">
                <a:latin typeface="Times New Roman" pitchFamily="18" charset="0"/>
                <a:cs typeface="Times New Roman" pitchFamily="18" charset="0"/>
              </a:rPr>
              <a:t>else</a:t>
            </a:r>
          </a:p>
          <a:p>
            <a:pPr fontAlgn="base">
              <a:buNone/>
            </a:pPr>
            <a:r>
              <a:rPr lang="en-US" b="1" dirty="0" smtClean="0">
                <a:latin typeface="Times New Roman" pitchFamily="18" charset="0"/>
                <a:cs typeface="Times New Roman" pitchFamily="18" charset="0"/>
              </a:rPr>
              <a:t>Steps = abs (</a:t>
            </a:r>
            <a:r>
              <a:rPr lang="en-US" b="1" dirty="0" err="1" smtClean="0">
                <a:latin typeface="Times New Roman" pitchFamily="18" charset="0"/>
                <a:cs typeface="Times New Roman" pitchFamily="18" charset="0"/>
              </a:rPr>
              <a:t>dy</a:t>
            </a:r>
            <a:r>
              <a:rPr lang="en-US" b="1" dirty="0" smtClean="0">
                <a:latin typeface="Times New Roman" pitchFamily="18" charset="0"/>
                <a:cs typeface="Times New Roman" pitchFamily="18" charset="0"/>
              </a:rPr>
              <a:t>);</a:t>
            </a:r>
          </a:p>
          <a:p>
            <a:endParaRPr lang="en-US" dirty="0"/>
          </a:p>
        </p:txBody>
      </p:sp>
      <p:sp>
        <p:nvSpPr>
          <p:cNvPr id="2" name="Date Placeholder 1"/>
          <p:cNvSpPr>
            <a:spLocks noGrp="1"/>
          </p:cNvSpPr>
          <p:nvPr>
            <p:ph type="dt" sz="half" idx="10"/>
          </p:nvPr>
        </p:nvSpPr>
        <p:spPr/>
        <p:txBody>
          <a:bodyPr/>
          <a:lstStyle/>
          <a:p>
            <a:fld id="{429B1F25-2DAE-472D-9A57-E46777496918}" type="datetime1">
              <a:rPr lang="en-US" smtClean="0"/>
              <a:t>8/26/2020</a:t>
            </a:fld>
            <a:endParaRPr lang="en-US"/>
          </a:p>
        </p:txBody>
      </p:sp>
      <p:sp>
        <p:nvSpPr>
          <p:cNvPr id="4" name="Footer Placeholder 3"/>
          <p:cNvSpPr>
            <a:spLocks noGrp="1"/>
          </p:cNvSpPr>
          <p:nvPr>
            <p:ph type="ftr" sz="quarter" idx="11"/>
          </p:nvPr>
        </p:nvSpPr>
        <p:spPr/>
        <p:txBody>
          <a:bodyPr/>
          <a:lstStyle/>
          <a:p>
            <a:r>
              <a:rPr lang="en-US" smtClean="0"/>
              <a:t>2018 - 2022 </a:t>
            </a:r>
            <a:endParaRPr lang="en-US"/>
          </a:p>
        </p:txBody>
      </p:sp>
      <p:sp>
        <p:nvSpPr>
          <p:cNvPr id="5" name="Slide Number Placeholder 4"/>
          <p:cNvSpPr>
            <a:spLocks noGrp="1"/>
          </p:cNvSpPr>
          <p:nvPr>
            <p:ph type="sldNum" sz="quarter" idx="12"/>
          </p:nvPr>
        </p:nvSpPr>
        <p:spPr/>
        <p:txBody>
          <a:bodyPr/>
          <a:lstStyle/>
          <a:p>
            <a:fld id="{9F1B4298-E628-48C7-BDA3-B31837C15712}" type="slidenum">
              <a:rPr lang="en-US" smtClean="0"/>
              <a:pPr/>
              <a:t>10</a:t>
            </a:fld>
            <a:endParaRPr lang="en-US"/>
          </a:p>
        </p:txBody>
      </p:sp>
    </p:spTree>
    <p:extLst>
      <p:ext uri="{BB962C8B-B14F-4D97-AF65-F5344CB8AC3E}">
        <p14:creationId xmlns:p14="http://schemas.microsoft.com/office/powerpoint/2010/main" val="33494243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fontAlgn="base">
              <a:buNone/>
            </a:pPr>
            <a:r>
              <a:rPr lang="en-US" b="1" u="sng" dirty="0" smtClean="0">
                <a:latin typeface="Times New Roman" pitchFamily="18" charset="0"/>
                <a:cs typeface="Times New Roman" pitchFamily="18" charset="0"/>
              </a:rPr>
              <a:t>Step-03:</a:t>
            </a:r>
            <a:endParaRPr lang="en-US" b="1" dirty="0" smtClean="0">
              <a:latin typeface="Times New Roman" pitchFamily="18" charset="0"/>
              <a:cs typeface="Times New Roman" pitchFamily="18" charset="0"/>
            </a:endParaRPr>
          </a:p>
          <a:p>
            <a:pPr fontAlgn="base">
              <a:buNone/>
            </a:pPr>
            <a:r>
              <a:rPr lang="en-US" dirty="0" smtClean="0">
                <a:latin typeface="Times New Roman" pitchFamily="18" charset="0"/>
                <a:cs typeface="Times New Roman" pitchFamily="18" charset="0"/>
              </a:rPr>
              <a:t> Find x increment and y increment, </a:t>
            </a:r>
          </a:p>
          <a:p>
            <a:pPr algn="ctr" fontAlgn="base">
              <a:buNone/>
            </a:pPr>
            <a:r>
              <a:rPr lang="en-US" b="1" dirty="0" err="1" smtClean="0">
                <a:latin typeface="Times New Roman" pitchFamily="18" charset="0"/>
                <a:cs typeface="Times New Roman" pitchFamily="18" charset="0"/>
              </a:rPr>
              <a:t>X</a:t>
            </a:r>
            <a:r>
              <a:rPr lang="en-US" sz="2000" b="1" dirty="0" err="1" smtClean="0">
                <a:latin typeface="Times New Roman" pitchFamily="18" charset="0"/>
                <a:cs typeface="Times New Roman" pitchFamily="18" charset="0"/>
              </a:rPr>
              <a:t>increment</a:t>
            </a:r>
            <a:r>
              <a:rPr lang="en-US" b="1" dirty="0" smtClean="0">
                <a:latin typeface="Times New Roman" pitchFamily="18" charset="0"/>
                <a:cs typeface="Times New Roman" pitchFamily="18" charset="0"/>
              </a:rPr>
              <a:t> = dx/steps</a:t>
            </a:r>
          </a:p>
          <a:p>
            <a:pPr algn="ctr" fontAlgn="base">
              <a:buNone/>
            </a:pPr>
            <a:r>
              <a:rPr lang="en-US" b="1" dirty="0" err="1" smtClean="0">
                <a:latin typeface="Times New Roman" pitchFamily="18" charset="0"/>
                <a:cs typeface="Times New Roman" pitchFamily="18" charset="0"/>
              </a:rPr>
              <a:t>Y</a:t>
            </a:r>
            <a:r>
              <a:rPr lang="en-US" sz="2000" b="1" dirty="0" err="1" smtClean="0">
                <a:latin typeface="Times New Roman" pitchFamily="18" charset="0"/>
                <a:cs typeface="Times New Roman" pitchFamily="18" charset="0"/>
              </a:rPr>
              <a:t>increment</a:t>
            </a:r>
            <a:r>
              <a:rPr lang="en-US" sz="2000" b="1" dirty="0" smtClean="0">
                <a:latin typeface="Times New Roman" pitchFamily="18" charset="0"/>
                <a:cs typeface="Times New Roman" pitchFamily="18" charset="0"/>
              </a:rPr>
              <a:t> </a:t>
            </a:r>
            <a:r>
              <a:rPr lang="en-US" b="1" dirty="0">
                <a:latin typeface="Times New Roman" pitchFamily="18" charset="0"/>
                <a:cs typeface="Times New Roman" pitchFamily="18" charset="0"/>
              </a:rPr>
              <a:t>= </a:t>
            </a:r>
            <a:r>
              <a:rPr lang="en-US" b="1" dirty="0" err="1" smtClean="0">
                <a:latin typeface="Times New Roman" pitchFamily="18" charset="0"/>
                <a:cs typeface="Times New Roman" pitchFamily="18" charset="0"/>
              </a:rPr>
              <a:t>dy</a:t>
            </a:r>
            <a:r>
              <a:rPr lang="en-US" b="1" dirty="0" smtClean="0">
                <a:latin typeface="Times New Roman" pitchFamily="18" charset="0"/>
                <a:cs typeface="Times New Roman" pitchFamily="18" charset="0"/>
              </a:rPr>
              <a:t>/steps</a:t>
            </a:r>
            <a:endParaRPr lang="en-US" b="1" dirty="0">
              <a:latin typeface="Times New Roman" pitchFamily="18" charset="0"/>
              <a:cs typeface="Times New Roman" pitchFamily="18" charset="0"/>
            </a:endParaRPr>
          </a:p>
          <a:p>
            <a:pPr fontAlgn="base">
              <a:buNone/>
            </a:pPr>
            <a:endParaRPr lang="en-US" b="1" dirty="0" smtClean="0">
              <a:latin typeface="Times New Roman" pitchFamily="18" charset="0"/>
              <a:cs typeface="Times New Roman" pitchFamily="18" charset="0"/>
            </a:endParaRPr>
          </a:p>
        </p:txBody>
      </p:sp>
      <p:sp>
        <p:nvSpPr>
          <p:cNvPr id="2" name="Date Placeholder 1"/>
          <p:cNvSpPr>
            <a:spLocks noGrp="1"/>
          </p:cNvSpPr>
          <p:nvPr>
            <p:ph type="dt" sz="half" idx="10"/>
          </p:nvPr>
        </p:nvSpPr>
        <p:spPr/>
        <p:txBody>
          <a:bodyPr/>
          <a:lstStyle/>
          <a:p>
            <a:fld id="{97430BEC-3EE7-487C-8682-6F7A9FAAAA2F}" type="datetime1">
              <a:rPr lang="en-US" smtClean="0"/>
              <a:t>8/26/2020</a:t>
            </a:fld>
            <a:endParaRPr lang="en-US"/>
          </a:p>
        </p:txBody>
      </p:sp>
      <p:sp>
        <p:nvSpPr>
          <p:cNvPr id="4" name="Footer Placeholder 3"/>
          <p:cNvSpPr>
            <a:spLocks noGrp="1"/>
          </p:cNvSpPr>
          <p:nvPr>
            <p:ph type="ftr" sz="quarter" idx="11"/>
          </p:nvPr>
        </p:nvSpPr>
        <p:spPr/>
        <p:txBody>
          <a:bodyPr/>
          <a:lstStyle/>
          <a:p>
            <a:r>
              <a:rPr lang="en-US" smtClean="0"/>
              <a:t>2018 - 2022 </a:t>
            </a:r>
            <a:endParaRPr lang="en-US"/>
          </a:p>
        </p:txBody>
      </p:sp>
      <p:sp>
        <p:nvSpPr>
          <p:cNvPr id="5" name="Slide Number Placeholder 4"/>
          <p:cNvSpPr>
            <a:spLocks noGrp="1"/>
          </p:cNvSpPr>
          <p:nvPr>
            <p:ph type="sldNum" sz="quarter" idx="12"/>
          </p:nvPr>
        </p:nvSpPr>
        <p:spPr/>
        <p:txBody>
          <a:bodyPr/>
          <a:lstStyle/>
          <a:p>
            <a:fld id="{9F1B4298-E628-48C7-BDA3-B31837C15712}" type="slidenum">
              <a:rPr lang="en-US" smtClean="0"/>
              <a:pPr/>
              <a:t>11</a:t>
            </a:fld>
            <a:endParaRPr lang="en-US"/>
          </a:p>
        </p:txBody>
      </p:sp>
    </p:spTree>
    <p:extLst>
      <p:ext uri="{BB962C8B-B14F-4D97-AF65-F5344CB8AC3E}">
        <p14:creationId xmlns:p14="http://schemas.microsoft.com/office/powerpoint/2010/main" val="5350880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base"/>
            <a:r>
              <a:rPr lang="en-US" b="1" u="sng" dirty="0" smtClean="0">
                <a:latin typeface="Times New Roman" pitchFamily="18" charset="0"/>
                <a:cs typeface="Times New Roman" pitchFamily="18" charset="0"/>
              </a:rPr>
              <a:t>Step-04:</a:t>
            </a:r>
            <a:endParaRPr lang="en-US" dirty="0" smtClean="0">
              <a:latin typeface="Times New Roman" pitchFamily="18" charset="0"/>
              <a:cs typeface="Times New Roman" pitchFamily="18" charset="0"/>
            </a:endParaRPr>
          </a:p>
          <a:p>
            <a:pPr fontAlgn="base"/>
            <a:r>
              <a:rPr lang="en-US" dirty="0" smtClean="0">
                <a:latin typeface="Times New Roman" pitchFamily="18" charset="0"/>
                <a:cs typeface="Times New Roman" pitchFamily="18" charset="0"/>
              </a:rPr>
              <a:t>Suppose the current point is (</a:t>
            </a:r>
            <a:r>
              <a:rPr lang="en-US" dirty="0" err="1" smtClean="0">
                <a:latin typeface="Times New Roman" pitchFamily="18" charset="0"/>
                <a:cs typeface="Times New Roman" pitchFamily="18" charset="0"/>
              </a:rPr>
              <a:t>X</a:t>
            </a:r>
            <a:r>
              <a:rPr lang="en-US" baseline="-25000" dirty="0" err="1" smtClean="0">
                <a:latin typeface="Times New Roman" pitchFamily="18" charset="0"/>
                <a:cs typeface="Times New Roman" pitchFamily="18" charset="0"/>
              </a:rPr>
              <a:t>k</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Y</a:t>
            </a:r>
            <a:r>
              <a:rPr lang="en-US" baseline="-25000" dirty="0" err="1" smtClean="0">
                <a:latin typeface="Times New Roman" pitchFamily="18" charset="0"/>
                <a:cs typeface="Times New Roman" pitchFamily="18" charset="0"/>
              </a:rPr>
              <a:t>k</a:t>
            </a:r>
            <a:r>
              <a:rPr lang="en-US" dirty="0" smtClean="0">
                <a:latin typeface="Times New Roman" pitchFamily="18" charset="0"/>
                <a:cs typeface="Times New Roman" pitchFamily="18" charset="0"/>
              </a:rPr>
              <a:t>) and the next point is (X</a:t>
            </a:r>
            <a:r>
              <a:rPr lang="en-US" baseline="-25000" dirty="0">
                <a:latin typeface="Times New Roman" pitchFamily="18" charset="0"/>
                <a:cs typeface="Times New Roman" pitchFamily="18" charset="0"/>
              </a:rPr>
              <a:t>k</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Y</a:t>
            </a:r>
            <a:r>
              <a:rPr lang="en-US" baseline="-25000" dirty="0" smtClean="0">
                <a:latin typeface="Times New Roman" pitchFamily="18" charset="0"/>
                <a:cs typeface="Times New Roman" pitchFamily="18" charset="0"/>
              </a:rPr>
              <a:t>k+1</a:t>
            </a:r>
            <a:r>
              <a:rPr lang="en-US" dirty="0" smtClean="0">
                <a:latin typeface="Times New Roman" pitchFamily="18" charset="0"/>
                <a:cs typeface="Times New Roman" pitchFamily="18" charset="0"/>
              </a:rPr>
              <a:t>).</a:t>
            </a:r>
          </a:p>
          <a:p>
            <a:pPr fontAlgn="base"/>
            <a:r>
              <a:rPr lang="en-US" dirty="0" smtClean="0">
                <a:latin typeface="Times New Roman" pitchFamily="18" charset="0"/>
                <a:cs typeface="Times New Roman" pitchFamily="18" charset="0"/>
              </a:rPr>
              <a:t>Find the next point by following the below three cases-</a:t>
            </a:r>
          </a:p>
          <a:p>
            <a:pPr fontAlgn="base"/>
            <a:r>
              <a:rPr lang="en-US" b="1" dirty="0" smtClean="0">
                <a:latin typeface="Times New Roman" pitchFamily="18" charset="0"/>
                <a:cs typeface="Times New Roman" pitchFamily="18" charset="0"/>
              </a:rPr>
              <a:t>Case 1 : m &lt; 1</a:t>
            </a:r>
          </a:p>
          <a:p>
            <a:pPr fontAlgn="base"/>
            <a:r>
              <a:rPr lang="en-US" b="1" dirty="0" smtClean="0">
                <a:latin typeface="Times New Roman" pitchFamily="18" charset="0"/>
                <a:cs typeface="Times New Roman" pitchFamily="18" charset="0"/>
              </a:rPr>
              <a:t>Case 2: m &gt; 1</a:t>
            </a:r>
          </a:p>
          <a:p>
            <a:pPr fontAlgn="base"/>
            <a:r>
              <a:rPr lang="en-US" b="1" dirty="0" smtClean="0">
                <a:latin typeface="Times New Roman" pitchFamily="18" charset="0"/>
                <a:cs typeface="Times New Roman" pitchFamily="18" charset="0"/>
              </a:rPr>
              <a:t>Case 3: m = 1</a:t>
            </a:r>
          </a:p>
          <a:p>
            <a:pPr fontAlgn="base"/>
            <a:endParaRPr lang="en-US" dirty="0" smtClean="0">
              <a:latin typeface="Times New Roman" pitchFamily="18" charset="0"/>
              <a:cs typeface="Times New Roman" pitchFamily="18" charset="0"/>
            </a:endParaRPr>
          </a:p>
          <a:p>
            <a:endParaRPr lang="en-US" dirty="0"/>
          </a:p>
        </p:txBody>
      </p:sp>
      <p:sp>
        <p:nvSpPr>
          <p:cNvPr id="2" name="Date Placeholder 1"/>
          <p:cNvSpPr>
            <a:spLocks noGrp="1"/>
          </p:cNvSpPr>
          <p:nvPr>
            <p:ph type="dt" sz="half" idx="10"/>
          </p:nvPr>
        </p:nvSpPr>
        <p:spPr/>
        <p:txBody>
          <a:bodyPr/>
          <a:lstStyle/>
          <a:p>
            <a:fld id="{21E82DEC-1007-4203-9FBF-78A0418FAA1E}" type="datetime1">
              <a:rPr lang="en-US" smtClean="0"/>
              <a:t>8/26/2020</a:t>
            </a:fld>
            <a:endParaRPr lang="en-US"/>
          </a:p>
        </p:txBody>
      </p:sp>
      <p:sp>
        <p:nvSpPr>
          <p:cNvPr id="4" name="Footer Placeholder 3"/>
          <p:cNvSpPr>
            <a:spLocks noGrp="1"/>
          </p:cNvSpPr>
          <p:nvPr>
            <p:ph type="ftr" sz="quarter" idx="11"/>
          </p:nvPr>
        </p:nvSpPr>
        <p:spPr/>
        <p:txBody>
          <a:bodyPr/>
          <a:lstStyle/>
          <a:p>
            <a:r>
              <a:rPr lang="en-US" smtClean="0"/>
              <a:t>2018 - 2022 </a:t>
            </a:r>
            <a:endParaRPr lang="en-US"/>
          </a:p>
        </p:txBody>
      </p:sp>
      <p:sp>
        <p:nvSpPr>
          <p:cNvPr id="5" name="Slide Number Placeholder 4"/>
          <p:cNvSpPr>
            <a:spLocks noGrp="1"/>
          </p:cNvSpPr>
          <p:nvPr>
            <p:ph type="sldNum" sz="quarter" idx="12"/>
          </p:nvPr>
        </p:nvSpPr>
        <p:spPr/>
        <p:txBody>
          <a:bodyPr/>
          <a:lstStyle/>
          <a:p>
            <a:fld id="{9F1B4298-E628-48C7-BDA3-B31837C15712}" type="slidenum">
              <a:rPr lang="en-US" smtClean="0"/>
              <a:pPr/>
              <a:t>12</a:t>
            </a:fld>
            <a:endParaRPr lang="en-US"/>
          </a:p>
        </p:txBody>
      </p:sp>
    </p:spTree>
    <p:extLst>
      <p:ext uri="{BB962C8B-B14F-4D97-AF65-F5344CB8AC3E}">
        <p14:creationId xmlns:p14="http://schemas.microsoft.com/office/powerpoint/2010/main" val="42417710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685800"/>
            <a:ext cx="8381999"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fld id="{181386C4-47BC-44A6-8042-5F519655969F}" type="datetime1">
              <a:rPr lang="en-US" smtClean="0"/>
              <a:t>8/26/2020</a:t>
            </a:fld>
            <a:endParaRPr lang="en-US"/>
          </a:p>
        </p:txBody>
      </p:sp>
      <p:sp>
        <p:nvSpPr>
          <p:cNvPr id="3" name="Footer Placeholder 2"/>
          <p:cNvSpPr>
            <a:spLocks noGrp="1"/>
          </p:cNvSpPr>
          <p:nvPr>
            <p:ph type="ftr" sz="quarter" idx="11"/>
          </p:nvPr>
        </p:nvSpPr>
        <p:spPr/>
        <p:txBody>
          <a:bodyPr/>
          <a:lstStyle/>
          <a:p>
            <a:r>
              <a:rPr lang="en-US" smtClean="0"/>
              <a:t>2018 - 2022 </a:t>
            </a:r>
            <a:endParaRPr lang="en-US"/>
          </a:p>
        </p:txBody>
      </p:sp>
      <p:sp>
        <p:nvSpPr>
          <p:cNvPr id="4" name="Slide Number Placeholder 3"/>
          <p:cNvSpPr>
            <a:spLocks noGrp="1"/>
          </p:cNvSpPr>
          <p:nvPr>
            <p:ph type="sldNum" sz="quarter" idx="12"/>
          </p:nvPr>
        </p:nvSpPr>
        <p:spPr/>
        <p:txBody>
          <a:bodyPr/>
          <a:lstStyle/>
          <a:p>
            <a:fld id="{9F1B4298-E628-48C7-BDA3-B31837C15712}" type="slidenum">
              <a:rPr lang="en-US" smtClean="0"/>
              <a:pPr/>
              <a:t>13</a:t>
            </a:fld>
            <a:endParaRPr lang="en-US"/>
          </a:p>
        </p:txBody>
      </p:sp>
    </p:spTree>
    <p:extLst>
      <p:ext uri="{BB962C8B-B14F-4D97-AF65-F5344CB8AC3E}">
        <p14:creationId xmlns:p14="http://schemas.microsoft.com/office/powerpoint/2010/main" val="35837397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fontAlgn="base">
              <a:buNone/>
            </a:pPr>
            <a:r>
              <a:rPr lang="en-US" b="1" u="sng" dirty="0" smtClean="0">
                <a:latin typeface="Times New Roman" pitchFamily="18" charset="0"/>
                <a:cs typeface="Times New Roman" pitchFamily="18" charset="0"/>
              </a:rPr>
              <a:t>Step-05:</a:t>
            </a:r>
            <a:endParaRPr lang="en-US" dirty="0" smtClean="0">
              <a:latin typeface="Times New Roman" pitchFamily="18" charset="0"/>
              <a:cs typeface="Times New Roman" pitchFamily="18" charset="0"/>
            </a:endParaRPr>
          </a:p>
          <a:p>
            <a:pPr algn="just" fontAlgn="base"/>
            <a:r>
              <a:rPr lang="en-US" dirty="0" smtClean="0">
                <a:latin typeface="Times New Roman" pitchFamily="18" charset="0"/>
                <a:cs typeface="Times New Roman" pitchFamily="18" charset="0"/>
              </a:rPr>
              <a:t>Keep repeating Step-04 until the end point is reached or the number of generated new points (including the starting and ending points) equals to the steps count.</a:t>
            </a:r>
          </a:p>
          <a:p>
            <a:pPr algn="just" fontAlgn="base"/>
            <a:endParaRPr lang="en-US" dirty="0" smtClean="0">
              <a:latin typeface="Times New Roman" pitchFamily="18" charset="0"/>
              <a:cs typeface="Times New Roman" pitchFamily="18" charset="0"/>
            </a:endParaRPr>
          </a:p>
          <a:p>
            <a:pPr algn="just">
              <a:buNone/>
            </a:pPr>
            <a:endParaRPr lang="en-US" dirty="0">
              <a:latin typeface="Times New Roman" pitchFamily="18" charset="0"/>
              <a:cs typeface="Times New Roman" pitchFamily="18" charset="0"/>
            </a:endParaRPr>
          </a:p>
        </p:txBody>
      </p:sp>
      <p:sp>
        <p:nvSpPr>
          <p:cNvPr id="2" name="Date Placeholder 1"/>
          <p:cNvSpPr>
            <a:spLocks noGrp="1"/>
          </p:cNvSpPr>
          <p:nvPr>
            <p:ph type="dt" sz="half" idx="10"/>
          </p:nvPr>
        </p:nvSpPr>
        <p:spPr/>
        <p:txBody>
          <a:bodyPr/>
          <a:lstStyle/>
          <a:p>
            <a:fld id="{7E56ECB5-E307-41B8-AE2F-FF49B46898C7}" type="datetime1">
              <a:rPr lang="en-US" smtClean="0"/>
              <a:t>8/26/2020</a:t>
            </a:fld>
            <a:endParaRPr lang="en-US"/>
          </a:p>
        </p:txBody>
      </p:sp>
      <p:sp>
        <p:nvSpPr>
          <p:cNvPr id="4" name="Footer Placeholder 3"/>
          <p:cNvSpPr>
            <a:spLocks noGrp="1"/>
          </p:cNvSpPr>
          <p:nvPr>
            <p:ph type="ftr" sz="quarter" idx="11"/>
          </p:nvPr>
        </p:nvSpPr>
        <p:spPr/>
        <p:txBody>
          <a:bodyPr/>
          <a:lstStyle/>
          <a:p>
            <a:r>
              <a:rPr lang="en-US" smtClean="0"/>
              <a:t>2018 - 2022 </a:t>
            </a:r>
            <a:endParaRPr lang="en-US"/>
          </a:p>
        </p:txBody>
      </p:sp>
      <p:sp>
        <p:nvSpPr>
          <p:cNvPr id="5" name="Slide Number Placeholder 4"/>
          <p:cNvSpPr>
            <a:spLocks noGrp="1"/>
          </p:cNvSpPr>
          <p:nvPr>
            <p:ph type="sldNum" sz="quarter" idx="12"/>
          </p:nvPr>
        </p:nvSpPr>
        <p:spPr/>
        <p:txBody>
          <a:bodyPr/>
          <a:lstStyle/>
          <a:p>
            <a:fld id="{9F1B4298-E628-48C7-BDA3-B31837C15712}" type="slidenum">
              <a:rPr lang="en-US" smtClean="0"/>
              <a:pPr/>
              <a:t>14</a:t>
            </a:fld>
            <a:endParaRPr lang="en-US"/>
          </a:p>
        </p:txBody>
      </p:sp>
    </p:spTree>
    <p:extLst>
      <p:ext uri="{BB962C8B-B14F-4D97-AF65-F5344CB8AC3E}">
        <p14:creationId xmlns:p14="http://schemas.microsoft.com/office/powerpoint/2010/main" val="32265478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DDA algorithm </a:t>
            </a:r>
            <a:endParaRPr lang="en-US" dirty="0"/>
          </a:p>
        </p:txBody>
      </p:sp>
      <p:sp>
        <p:nvSpPr>
          <p:cNvPr id="3" name="Date Placeholder 2"/>
          <p:cNvSpPr>
            <a:spLocks noGrp="1"/>
          </p:cNvSpPr>
          <p:nvPr>
            <p:ph type="dt" sz="half" idx="10"/>
          </p:nvPr>
        </p:nvSpPr>
        <p:spPr/>
        <p:txBody>
          <a:bodyPr/>
          <a:lstStyle/>
          <a:p>
            <a:fld id="{932E59B6-88A8-4DBA-8068-17E9DAF8EA4A}" type="datetime1">
              <a:rPr lang="en-US" smtClean="0"/>
              <a:t>8/26/2020</a:t>
            </a:fld>
            <a:endParaRPr lang="en-US"/>
          </a:p>
        </p:txBody>
      </p:sp>
      <p:sp>
        <p:nvSpPr>
          <p:cNvPr id="4" name="Footer Placeholder 3"/>
          <p:cNvSpPr>
            <a:spLocks noGrp="1"/>
          </p:cNvSpPr>
          <p:nvPr>
            <p:ph type="ftr" sz="quarter" idx="11"/>
          </p:nvPr>
        </p:nvSpPr>
        <p:spPr/>
        <p:txBody>
          <a:bodyPr/>
          <a:lstStyle/>
          <a:p>
            <a:r>
              <a:rPr lang="en-US" smtClean="0"/>
              <a:t>2018 - 2022 </a:t>
            </a:r>
            <a:endParaRPr lang="en-US"/>
          </a:p>
        </p:txBody>
      </p:sp>
      <p:sp>
        <p:nvSpPr>
          <p:cNvPr id="5" name="Slide Number Placeholder 4"/>
          <p:cNvSpPr>
            <a:spLocks noGrp="1"/>
          </p:cNvSpPr>
          <p:nvPr>
            <p:ph type="sldNum" sz="quarter" idx="12"/>
          </p:nvPr>
        </p:nvSpPr>
        <p:spPr/>
        <p:txBody>
          <a:bodyPr/>
          <a:lstStyle/>
          <a:p>
            <a:fld id="{9F1B4298-E628-48C7-BDA3-B31837C15712}" type="slidenum">
              <a:rPr lang="en-US" smtClean="0"/>
              <a:pPr/>
              <a:t>15</a:t>
            </a:fld>
            <a:endParaRPr lang="en-US"/>
          </a:p>
        </p:txBody>
      </p:sp>
      <p:sp>
        <p:nvSpPr>
          <p:cNvPr id="6" name="Content Placeholder 5"/>
          <p:cNvSpPr>
            <a:spLocks noGrp="1"/>
          </p:cNvSpPr>
          <p:nvPr>
            <p:ph idx="1"/>
          </p:nvPr>
        </p:nvSpPr>
        <p:spPr/>
        <p:txBody>
          <a:bodyPr/>
          <a:lstStyle/>
          <a:p>
            <a:endParaRPr lang="en-IN"/>
          </a:p>
        </p:txBody>
      </p:sp>
      <p:pic>
        <p:nvPicPr>
          <p:cNvPr id="7" name="Picture 6"/>
          <p:cNvPicPr>
            <a:picLocks noChangeAspect="1"/>
          </p:cNvPicPr>
          <p:nvPr/>
        </p:nvPicPr>
        <p:blipFill>
          <a:blip r:embed="rId2"/>
          <a:stretch>
            <a:fillRect/>
          </a:stretch>
        </p:blipFill>
        <p:spPr>
          <a:xfrm>
            <a:off x="228600" y="1417638"/>
            <a:ext cx="8458200" cy="4938712"/>
          </a:xfrm>
          <a:prstGeom prst="rect">
            <a:avLst/>
          </a:prstGeom>
        </p:spPr>
      </p:pic>
    </p:spTree>
    <p:extLst>
      <p:ext uri="{BB962C8B-B14F-4D97-AF65-F5344CB8AC3E}">
        <p14:creationId xmlns:p14="http://schemas.microsoft.com/office/powerpoint/2010/main" val="10992207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538163"/>
            <a:ext cx="8153400" cy="616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fld id="{ED265DFC-4AEE-457F-8C00-DF06BA60D391}" type="datetime1">
              <a:rPr lang="en-US" smtClean="0"/>
              <a:t>8/26/2020</a:t>
            </a:fld>
            <a:endParaRPr lang="en-US"/>
          </a:p>
        </p:txBody>
      </p:sp>
      <p:sp>
        <p:nvSpPr>
          <p:cNvPr id="5" name="Footer Placeholder 4"/>
          <p:cNvSpPr>
            <a:spLocks noGrp="1"/>
          </p:cNvSpPr>
          <p:nvPr>
            <p:ph type="ftr" sz="quarter" idx="11"/>
          </p:nvPr>
        </p:nvSpPr>
        <p:spPr/>
        <p:txBody>
          <a:bodyPr/>
          <a:lstStyle/>
          <a:p>
            <a:r>
              <a:rPr lang="en-US" smtClean="0"/>
              <a:t>2018 - 2022 </a:t>
            </a:r>
            <a:endParaRPr lang="en-US"/>
          </a:p>
        </p:txBody>
      </p:sp>
      <p:sp>
        <p:nvSpPr>
          <p:cNvPr id="6" name="Slide Number Placeholder 5"/>
          <p:cNvSpPr>
            <a:spLocks noGrp="1"/>
          </p:cNvSpPr>
          <p:nvPr>
            <p:ph type="sldNum" sz="quarter" idx="12"/>
          </p:nvPr>
        </p:nvSpPr>
        <p:spPr/>
        <p:txBody>
          <a:bodyPr/>
          <a:lstStyle/>
          <a:p>
            <a:fld id="{9F1B4298-E628-48C7-BDA3-B31837C15712}" type="slidenum">
              <a:rPr lang="en-US" smtClean="0"/>
              <a:pPr/>
              <a:t>16</a:t>
            </a:fld>
            <a:endParaRPr lang="en-US"/>
          </a:p>
        </p:txBody>
      </p:sp>
    </p:spTree>
    <p:extLst>
      <p:ext uri="{BB962C8B-B14F-4D97-AF65-F5344CB8AC3E}">
        <p14:creationId xmlns:p14="http://schemas.microsoft.com/office/powerpoint/2010/main" val="11693386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04800"/>
            <a:ext cx="6324600" cy="5867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fld id="{E8B56A7C-5E17-4966-9AAE-45DBDD289DF7}" type="datetime1">
              <a:rPr lang="en-US" smtClean="0"/>
              <a:t>8/26/2020</a:t>
            </a:fld>
            <a:endParaRPr lang="en-US"/>
          </a:p>
        </p:txBody>
      </p:sp>
      <p:sp>
        <p:nvSpPr>
          <p:cNvPr id="5" name="Footer Placeholder 4"/>
          <p:cNvSpPr>
            <a:spLocks noGrp="1"/>
          </p:cNvSpPr>
          <p:nvPr>
            <p:ph type="ftr" sz="quarter" idx="11"/>
          </p:nvPr>
        </p:nvSpPr>
        <p:spPr/>
        <p:txBody>
          <a:bodyPr/>
          <a:lstStyle/>
          <a:p>
            <a:r>
              <a:rPr lang="en-US" smtClean="0"/>
              <a:t>2018 - 2022 </a:t>
            </a:r>
            <a:endParaRPr lang="en-US"/>
          </a:p>
        </p:txBody>
      </p:sp>
      <p:sp>
        <p:nvSpPr>
          <p:cNvPr id="6" name="Slide Number Placeholder 5"/>
          <p:cNvSpPr>
            <a:spLocks noGrp="1"/>
          </p:cNvSpPr>
          <p:nvPr>
            <p:ph type="sldNum" sz="quarter" idx="12"/>
          </p:nvPr>
        </p:nvSpPr>
        <p:spPr/>
        <p:txBody>
          <a:bodyPr/>
          <a:lstStyle/>
          <a:p>
            <a:fld id="{9F1B4298-E628-48C7-BDA3-B31837C15712}" type="slidenum">
              <a:rPr lang="en-US" smtClean="0"/>
              <a:pPr/>
              <a:t>17</a:t>
            </a:fld>
            <a:endParaRPr lang="en-US"/>
          </a:p>
        </p:txBody>
      </p:sp>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190501"/>
            <a:ext cx="3124200" cy="461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32721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US" dirty="0"/>
          </a:p>
        </p:txBody>
      </p:sp>
      <p:sp>
        <p:nvSpPr>
          <p:cNvPr id="3" name="Content Placeholder 2"/>
          <p:cNvSpPr>
            <a:spLocks noGrp="1"/>
          </p:cNvSpPr>
          <p:nvPr>
            <p:ph idx="1"/>
          </p:nvPr>
        </p:nvSpPr>
        <p:spPr/>
        <p:txBody>
          <a:bodyPr>
            <a:normAutofit fontScale="85000" lnSpcReduction="20000"/>
          </a:bodyPr>
          <a:lstStyle/>
          <a:p>
            <a:pPr algn="just">
              <a:buNone/>
            </a:pPr>
            <a:r>
              <a:rPr lang="en-US" dirty="0" smtClean="0">
                <a:solidFill>
                  <a:srgbClr val="FF0000"/>
                </a:solidFill>
                <a:latin typeface="Times New Roman" pitchFamily="18" charset="0"/>
                <a:cs typeface="Times New Roman" pitchFamily="18" charset="0"/>
              </a:rPr>
              <a:t>    Calculate the points between the starting point (5, 6) and ending point (8, 12).</a:t>
            </a:r>
          </a:p>
          <a:p>
            <a:pPr algn="just" fontAlgn="base">
              <a:buNone/>
            </a:pPr>
            <a:r>
              <a:rPr lang="en-US" dirty="0" smtClean="0">
                <a:latin typeface="Times New Roman" pitchFamily="18" charset="0"/>
                <a:cs typeface="Times New Roman" pitchFamily="18" charset="0"/>
              </a:rPr>
              <a:t>Given-</a:t>
            </a:r>
          </a:p>
          <a:p>
            <a:pPr algn="just" fontAlgn="base"/>
            <a:r>
              <a:rPr lang="en-US" dirty="0" smtClean="0">
                <a:latin typeface="Times New Roman" pitchFamily="18" charset="0"/>
                <a:cs typeface="Times New Roman" pitchFamily="18" charset="0"/>
              </a:rPr>
              <a:t>Starting coordinates = (X</a:t>
            </a:r>
            <a:r>
              <a:rPr lang="en-US" baseline="-25000" dirty="0" smtClean="0">
                <a:latin typeface="Times New Roman" pitchFamily="18" charset="0"/>
                <a:cs typeface="Times New Roman" pitchFamily="18" charset="0"/>
              </a:rPr>
              <a:t>0</a:t>
            </a:r>
            <a:r>
              <a:rPr lang="en-US" dirty="0" smtClean="0">
                <a:latin typeface="Times New Roman" pitchFamily="18" charset="0"/>
                <a:cs typeface="Times New Roman" pitchFamily="18" charset="0"/>
              </a:rPr>
              <a:t>, Y</a:t>
            </a:r>
            <a:r>
              <a:rPr lang="en-US" baseline="-25000" dirty="0" smtClean="0">
                <a:latin typeface="Times New Roman" pitchFamily="18" charset="0"/>
                <a:cs typeface="Times New Roman" pitchFamily="18" charset="0"/>
              </a:rPr>
              <a:t>0</a:t>
            </a:r>
            <a:r>
              <a:rPr lang="en-US" dirty="0" smtClean="0">
                <a:latin typeface="Times New Roman" pitchFamily="18" charset="0"/>
                <a:cs typeface="Times New Roman" pitchFamily="18" charset="0"/>
              </a:rPr>
              <a:t>) = (5, 6)</a:t>
            </a:r>
          </a:p>
          <a:p>
            <a:pPr algn="just" fontAlgn="base"/>
            <a:r>
              <a:rPr lang="en-US" dirty="0" smtClean="0">
                <a:latin typeface="Times New Roman" pitchFamily="18" charset="0"/>
                <a:cs typeface="Times New Roman" pitchFamily="18" charset="0"/>
              </a:rPr>
              <a:t>Ending coordinates = (</a:t>
            </a:r>
            <a:r>
              <a:rPr lang="en-US" dirty="0" err="1" smtClean="0">
                <a:latin typeface="Times New Roman" pitchFamily="18" charset="0"/>
                <a:cs typeface="Times New Roman" pitchFamily="18" charset="0"/>
              </a:rPr>
              <a:t>X</a:t>
            </a:r>
            <a:r>
              <a:rPr lang="en-US" baseline="-25000" dirty="0" err="1" smtClean="0">
                <a:latin typeface="Times New Roman" pitchFamily="18" charset="0"/>
                <a:cs typeface="Times New Roman" pitchFamily="18" charset="0"/>
              </a:rPr>
              <a:t>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Y</a:t>
            </a:r>
            <a:r>
              <a:rPr lang="en-US" baseline="-25000" dirty="0" err="1" smtClean="0">
                <a:latin typeface="Times New Roman" pitchFamily="18" charset="0"/>
                <a:cs typeface="Times New Roman" pitchFamily="18" charset="0"/>
              </a:rPr>
              <a:t>n</a:t>
            </a:r>
            <a:r>
              <a:rPr lang="en-US" dirty="0" smtClean="0">
                <a:latin typeface="Times New Roman" pitchFamily="18" charset="0"/>
                <a:cs typeface="Times New Roman" pitchFamily="18" charset="0"/>
              </a:rPr>
              <a:t>) = (8, 12)</a:t>
            </a:r>
          </a:p>
          <a:p>
            <a:pPr algn="just" fontAlgn="base">
              <a:buNone/>
            </a:pPr>
            <a:r>
              <a:rPr lang="en-US" b="1" u="sng" dirty="0" smtClean="0">
                <a:latin typeface="Times New Roman" pitchFamily="18" charset="0"/>
                <a:cs typeface="Times New Roman" pitchFamily="18" charset="0"/>
              </a:rPr>
              <a:t>Step-01:</a:t>
            </a:r>
            <a:endParaRPr lang="en-US" b="1" dirty="0" smtClean="0">
              <a:latin typeface="Times New Roman" pitchFamily="18" charset="0"/>
              <a:cs typeface="Times New Roman" pitchFamily="18" charset="0"/>
            </a:endParaRPr>
          </a:p>
          <a:p>
            <a:pPr algn="just" fontAlgn="base">
              <a:buNone/>
            </a:pPr>
            <a:r>
              <a:rPr lang="en-US" dirty="0" smtClean="0">
                <a:latin typeface="Times New Roman" pitchFamily="18" charset="0"/>
                <a:cs typeface="Times New Roman" pitchFamily="18" charset="0"/>
              </a:rPr>
              <a:t> </a:t>
            </a:r>
          </a:p>
          <a:p>
            <a:pPr algn="just" fontAlgn="base"/>
            <a:r>
              <a:rPr lang="en-US" dirty="0" smtClean="0">
                <a:latin typeface="Times New Roman" pitchFamily="18" charset="0"/>
                <a:cs typeface="Times New Roman" pitchFamily="18" charset="0"/>
              </a:rPr>
              <a:t>Calculate ΔX, ΔY and M from the given input.</a:t>
            </a:r>
          </a:p>
          <a:p>
            <a:pPr algn="just" fontAlgn="base"/>
            <a:r>
              <a:rPr lang="en-US" dirty="0" smtClean="0">
                <a:latin typeface="Times New Roman" pitchFamily="18" charset="0"/>
                <a:cs typeface="Times New Roman" pitchFamily="18" charset="0"/>
              </a:rPr>
              <a:t>ΔX = </a:t>
            </a:r>
            <a:r>
              <a:rPr lang="en-US" dirty="0" err="1" smtClean="0">
                <a:latin typeface="Times New Roman" pitchFamily="18" charset="0"/>
                <a:cs typeface="Times New Roman" pitchFamily="18" charset="0"/>
              </a:rPr>
              <a:t>X</a:t>
            </a:r>
            <a:r>
              <a:rPr lang="en-US" baseline="-25000" dirty="0" err="1" smtClean="0">
                <a:latin typeface="Times New Roman" pitchFamily="18" charset="0"/>
                <a:cs typeface="Times New Roman" pitchFamily="18" charset="0"/>
              </a:rPr>
              <a:t>n</a:t>
            </a:r>
            <a:r>
              <a:rPr lang="en-US" dirty="0" smtClean="0">
                <a:latin typeface="Times New Roman" pitchFamily="18" charset="0"/>
                <a:cs typeface="Times New Roman" pitchFamily="18" charset="0"/>
              </a:rPr>
              <a:t> – X</a:t>
            </a:r>
            <a:r>
              <a:rPr lang="en-US" baseline="-25000" dirty="0" smtClean="0">
                <a:latin typeface="Times New Roman" pitchFamily="18" charset="0"/>
                <a:cs typeface="Times New Roman" pitchFamily="18" charset="0"/>
              </a:rPr>
              <a:t>0</a:t>
            </a:r>
            <a:r>
              <a:rPr lang="en-US" dirty="0" smtClean="0">
                <a:latin typeface="Times New Roman" pitchFamily="18" charset="0"/>
                <a:cs typeface="Times New Roman" pitchFamily="18" charset="0"/>
              </a:rPr>
              <a:t> = 8 – 5 = 3</a:t>
            </a:r>
          </a:p>
          <a:p>
            <a:pPr algn="just" fontAlgn="base"/>
            <a:r>
              <a:rPr lang="en-US" dirty="0" smtClean="0">
                <a:latin typeface="Times New Roman" pitchFamily="18" charset="0"/>
                <a:cs typeface="Times New Roman" pitchFamily="18" charset="0"/>
              </a:rPr>
              <a:t>ΔY =</a:t>
            </a:r>
            <a:r>
              <a:rPr lang="en-US" dirty="0" err="1" smtClean="0">
                <a:latin typeface="Times New Roman" pitchFamily="18" charset="0"/>
                <a:cs typeface="Times New Roman" pitchFamily="18" charset="0"/>
              </a:rPr>
              <a:t>Y</a:t>
            </a:r>
            <a:r>
              <a:rPr lang="en-US" baseline="-25000" dirty="0" err="1" smtClean="0">
                <a:latin typeface="Times New Roman" pitchFamily="18" charset="0"/>
                <a:cs typeface="Times New Roman" pitchFamily="18" charset="0"/>
              </a:rPr>
              <a:t>n</a:t>
            </a:r>
            <a:r>
              <a:rPr lang="en-US" dirty="0" smtClean="0">
                <a:latin typeface="Times New Roman" pitchFamily="18" charset="0"/>
                <a:cs typeface="Times New Roman" pitchFamily="18" charset="0"/>
              </a:rPr>
              <a:t> – Y</a:t>
            </a:r>
            <a:r>
              <a:rPr lang="en-US" baseline="-25000" dirty="0" smtClean="0">
                <a:latin typeface="Times New Roman" pitchFamily="18" charset="0"/>
                <a:cs typeface="Times New Roman" pitchFamily="18" charset="0"/>
              </a:rPr>
              <a:t>0</a:t>
            </a:r>
            <a:r>
              <a:rPr lang="en-US" dirty="0" smtClean="0">
                <a:latin typeface="Times New Roman" pitchFamily="18" charset="0"/>
                <a:cs typeface="Times New Roman" pitchFamily="18" charset="0"/>
              </a:rPr>
              <a:t> = 12 – 6 = 6</a:t>
            </a:r>
          </a:p>
          <a:p>
            <a:pPr algn="just" fontAlgn="base"/>
            <a:r>
              <a:rPr lang="en-US" dirty="0" smtClean="0">
                <a:latin typeface="Times New Roman" pitchFamily="18" charset="0"/>
                <a:cs typeface="Times New Roman" pitchFamily="18" charset="0"/>
              </a:rPr>
              <a:t>M = ΔY / ΔX = 6 / 3 = 2</a:t>
            </a:r>
          </a:p>
          <a:p>
            <a:pPr fontAlgn="base"/>
            <a:endParaRPr lang="en-US" dirty="0" smtClean="0"/>
          </a:p>
          <a:p>
            <a:pPr>
              <a:buNone/>
            </a:pPr>
            <a:endParaRPr lang="en-US" dirty="0"/>
          </a:p>
        </p:txBody>
      </p:sp>
      <p:sp>
        <p:nvSpPr>
          <p:cNvPr id="4" name="Date Placeholder 3"/>
          <p:cNvSpPr>
            <a:spLocks noGrp="1"/>
          </p:cNvSpPr>
          <p:nvPr>
            <p:ph type="dt" sz="half" idx="10"/>
          </p:nvPr>
        </p:nvSpPr>
        <p:spPr/>
        <p:txBody>
          <a:bodyPr/>
          <a:lstStyle/>
          <a:p>
            <a:fld id="{87955F6B-64F0-4D74-8BE3-3472AF982B0C}" type="datetime1">
              <a:rPr lang="en-US" smtClean="0"/>
              <a:t>8/26/2020</a:t>
            </a:fld>
            <a:endParaRPr lang="en-US"/>
          </a:p>
        </p:txBody>
      </p:sp>
      <p:sp>
        <p:nvSpPr>
          <p:cNvPr id="5" name="Footer Placeholder 4"/>
          <p:cNvSpPr>
            <a:spLocks noGrp="1"/>
          </p:cNvSpPr>
          <p:nvPr>
            <p:ph type="ftr" sz="quarter" idx="11"/>
          </p:nvPr>
        </p:nvSpPr>
        <p:spPr/>
        <p:txBody>
          <a:bodyPr/>
          <a:lstStyle/>
          <a:p>
            <a:r>
              <a:rPr lang="en-US" smtClean="0"/>
              <a:t>2018 - 2022 </a:t>
            </a:r>
            <a:endParaRPr lang="en-US"/>
          </a:p>
        </p:txBody>
      </p:sp>
      <p:sp>
        <p:nvSpPr>
          <p:cNvPr id="6" name="Slide Number Placeholder 5"/>
          <p:cNvSpPr>
            <a:spLocks noGrp="1"/>
          </p:cNvSpPr>
          <p:nvPr>
            <p:ph type="sldNum" sz="quarter" idx="12"/>
          </p:nvPr>
        </p:nvSpPr>
        <p:spPr/>
        <p:txBody>
          <a:bodyPr/>
          <a:lstStyle/>
          <a:p>
            <a:fld id="{9F1B4298-E628-48C7-BDA3-B31837C15712}" type="slidenum">
              <a:rPr lang="en-US" smtClean="0"/>
              <a:pPr/>
              <a:t>18</a:t>
            </a:fld>
            <a:endParaRPr lang="en-US"/>
          </a:p>
        </p:txBody>
      </p:sp>
    </p:spTree>
    <p:extLst>
      <p:ext uri="{BB962C8B-B14F-4D97-AF65-F5344CB8AC3E}">
        <p14:creationId xmlns:p14="http://schemas.microsoft.com/office/powerpoint/2010/main" val="1453152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lgn="just" fontAlgn="base">
              <a:buNone/>
            </a:pPr>
            <a:r>
              <a:rPr lang="en-US" b="1" u="sng" dirty="0" smtClean="0">
                <a:latin typeface="Times New Roman" pitchFamily="18" charset="0"/>
                <a:cs typeface="Times New Roman" pitchFamily="18" charset="0"/>
              </a:rPr>
              <a:t>Step-02:</a:t>
            </a:r>
            <a:endParaRPr lang="en-US" dirty="0" smtClean="0">
              <a:latin typeface="Times New Roman" pitchFamily="18" charset="0"/>
              <a:cs typeface="Times New Roman" pitchFamily="18" charset="0"/>
            </a:endParaRPr>
          </a:p>
          <a:p>
            <a:pPr algn="just" fontAlgn="base"/>
            <a:r>
              <a:rPr lang="en-US" dirty="0" smtClean="0">
                <a:latin typeface="Times New Roman" pitchFamily="18" charset="0"/>
                <a:cs typeface="Times New Roman" pitchFamily="18" charset="0"/>
              </a:rPr>
              <a:t>Calculate the number of steps.</a:t>
            </a:r>
          </a:p>
          <a:p>
            <a:pPr algn="just" fontAlgn="base"/>
            <a:r>
              <a:rPr lang="en-US" dirty="0" smtClean="0">
                <a:latin typeface="Times New Roman" pitchFamily="18" charset="0"/>
                <a:cs typeface="Times New Roman" pitchFamily="18" charset="0"/>
              </a:rPr>
              <a:t>As |ΔX| &lt; |ΔY| = 3 &lt; 6, so number of steps </a:t>
            </a:r>
          </a:p>
          <a:p>
            <a:pPr algn="just" fontAlgn="base"/>
            <a:r>
              <a:rPr lang="en-US" dirty="0" smtClean="0">
                <a:latin typeface="Times New Roman" pitchFamily="18" charset="0"/>
                <a:cs typeface="Times New Roman" pitchFamily="18" charset="0"/>
              </a:rPr>
              <a:t>ΔY = 6</a:t>
            </a:r>
          </a:p>
          <a:p>
            <a:pPr algn="just" fontAlgn="base"/>
            <a:r>
              <a:rPr lang="en-US" b="1" u="sng" dirty="0" smtClean="0">
                <a:latin typeface="Times New Roman" pitchFamily="18" charset="0"/>
                <a:cs typeface="Times New Roman" pitchFamily="18" charset="0"/>
              </a:rPr>
              <a:t>Step-03:</a:t>
            </a:r>
            <a:endParaRPr lang="en-US" dirty="0" smtClean="0">
              <a:latin typeface="Times New Roman" pitchFamily="18" charset="0"/>
              <a:cs typeface="Times New Roman" pitchFamily="18" charset="0"/>
            </a:endParaRPr>
          </a:p>
          <a:p>
            <a:pPr algn="just" fontAlgn="base"/>
            <a:r>
              <a:rPr lang="en-US" dirty="0" smtClean="0">
                <a:latin typeface="Times New Roman" pitchFamily="18" charset="0"/>
                <a:cs typeface="Times New Roman" pitchFamily="18" charset="0"/>
              </a:rPr>
              <a:t>As M &gt; 1, so case-03 is satisfied.</a:t>
            </a:r>
          </a:p>
          <a:p>
            <a:pPr algn="just" fontAlgn="base">
              <a:buNone/>
            </a:pPr>
            <a:r>
              <a:rPr lang="en-US" dirty="0" smtClean="0">
                <a:latin typeface="Times New Roman" pitchFamily="18" charset="0"/>
                <a:cs typeface="Times New Roman" pitchFamily="18" charset="0"/>
              </a:rPr>
              <a:t>Now, Step-03 is executed until Step-04 is satisfied.</a:t>
            </a:r>
          </a:p>
          <a:p>
            <a:pPr algn="just" fontAlgn="base">
              <a:buNone/>
            </a:pPr>
            <a:endParaRPr lang="en-US" dirty="0" smtClean="0">
              <a:latin typeface="Times New Roman" pitchFamily="18" charset="0"/>
              <a:cs typeface="Times New Roman" pitchFamily="18" charset="0"/>
            </a:endParaRPr>
          </a:p>
          <a:p>
            <a:pPr algn="just" fontAlgn="base">
              <a:buNone/>
            </a:pPr>
            <a:r>
              <a:rPr lang="en-US" dirty="0" smtClean="0">
                <a:latin typeface="Times New Roman" pitchFamily="18" charset="0"/>
                <a:cs typeface="Times New Roman" pitchFamily="18" charset="0"/>
              </a:rPr>
              <a:t> </a:t>
            </a:r>
          </a:p>
          <a:p>
            <a:endParaRPr lang="en-US" dirty="0"/>
          </a:p>
        </p:txBody>
      </p:sp>
      <p:sp>
        <p:nvSpPr>
          <p:cNvPr id="2" name="Date Placeholder 1"/>
          <p:cNvSpPr>
            <a:spLocks noGrp="1"/>
          </p:cNvSpPr>
          <p:nvPr>
            <p:ph type="dt" sz="half" idx="10"/>
          </p:nvPr>
        </p:nvSpPr>
        <p:spPr/>
        <p:txBody>
          <a:bodyPr/>
          <a:lstStyle/>
          <a:p>
            <a:fld id="{8F4E1662-E440-47BD-A678-BE23A1876343}" type="datetime1">
              <a:rPr lang="en-US" smtClean="0"/>
              <a:t>8/26/2020</a:t>
            </a:fld>
            <a:endParaRPr lang="en-US"/>
          </a:p>
        </p:txBody>
      </p:sp>
      <p:sp>
        <p:nvSpPr>
          <p:cNvPr id="4" name="Footer Placeholder 3"/>
          <p:cNvSpPr>
            <a:spLocks noGrp="1"/>
          </p:cNvSpPr>
          <p:nvPr>
            <p:ph type="ftr" sz="quarter" idx="11"/>
          </p:nvPr>
        </p:nvSpPr>
        <p:spPr/>
        <p:txBody>
          <a:bodyPr/>
          <a:lstStyle/>
          <a:p>
            <a:r>
              <a:rPr lang="en-US" smtClean="0"/>
              <a:t>2018 - 2022 </a:t>
            </a:r>
            <a:endParaRPr lang="en-US"/>
          </a:p>
        </p:txBody>
      </p:sp>
      <p:sp>
        <p:nvSpPr>
          <p:cNvPr id="5" name="Slide Number Placeholder 4"/>
          <p:cNvSpPr>
            <a:spLocks noGrp="1"/>
          </p:cNvSpPr>
          <p:nvPr>
            <p:ph type="sldNum" sz="quarter" idx="12"/>
          </p:nvPr>
        </p:nvSpPr>
        <p:spPr/>
        <p:txBody>
          <a:bodyPr/>
          <a:lstStyle/>
          <a:p>
            <a:fld id="{9F1B4298-E628-48C7-BDA3-B31837C15712}" type="slidenum">
              <a:rPr lang="en-US" smtClean="0"/>
              <a:pPr/>
              <a:t>19</a:t>
            </a:fld>
            <a:endParaRPr lang="en-US"/>
          </a:p>
        </p:txBody>
      </p:sp>
    </p:spTree>
    <p:extLst>
      <p:ext uri="{BB962C8B-B14F-4D97-AF65-F5344CB8AC3E}">
        <p14:creationId xmlns:p14="http://schemas.microsoft.com/office/powerpoint/2010/main" val="42750563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Syllabus</a:t>
            </a:r>
            <a:endParaRPr lang="en-US" dirty="0"/>
          </a:p>
        </p:txBody>
      </p:sp>
      <p:pic>
        <p:nvPicPr>
          <p:cNvPr id="6" name="Content Placeholder 5"/>
          <p:cNvPicPr>
            <a:picLocks noGrp="1" noChangeAspect="1"/>
          </p:cNvPicPr>
          <p:nvPr>
            <p:ph idx="1"/>
          </p:nvPr>
        </p:nvPicPr>
        <p:blipFill>
          <a:blip r:embed="rId3"/>
          <a:stretch>
            <a:fillRect/>
          </a:stretch>
        </p:blipFill>
        <p:spPr>
          <a:xfrm>
            <a:off x="253621" y="1296988"/>
            <a:ext cx="7391400" cy="5059362"/>
          </a:xfrm>
          <a:prstGeom prst="rect">
            <a:avLst/>
          </a:prstGeom>
          <a:ln>
            <a:solidFill>
              <a:srgbClr val="C00000"/>
            </a:solidFill>
          </a:ln>
        </p:spPr>
      </p:pic>
      <p:sp>
        <p:nvSpPr>
          <p:cNvPr id="3" name="Date Placeholder 2"/>
          <p:cNvSpPr>
            <a:spLocks noGrp="1"/>
          </p:cNvSpPr>
          <p:nvPr>
            <p:ph type="dt" sz="half" idx="10"/>
          </p:nvPr>
        </p:nvSpPr>
        <p:spPr/>
        <p:txBody>
          <a:bodyPr/>
          <a:lstStyle/>
          <a:p>
            <a:fld id="{F1ADE01E-515C-472E-8839-25F50E3CC6A5}" type="datetime1">
              <a:rPr lang="en-US" smtClean="0"/>
              <a:t>8/26/2020</a:t>
            </a:fld>
            <a:endParaRPr lang="en-US"/>
          </a:p>
        </p:txBody>
      </p:sp>
      <p:sp>
        <p:nvSpPr>
          <p:cNvPr id="4" name="Footer Placeholder 3"/>
          <p:cNvSpPr>
            <a:spLocks noGrp="1"/>
          </p:cNvSpPr>
          <p:nvPr>
            <p:ph type="ftr" sz="quarter" idx="11"/>
          </p:nvPr>
        </p:nvSpPr>
        <p:spPr/>
        <p:txBody>
          <a:bodyPr/>
          <a:lstStyle/>
          <a:p>
            <a:r>
              <a:rPr lang="en-US" smtClean="0"/>
              <a:t>2018 - 2022 </a:t>
            </a:r>
            <a:endParaRPr lang="en-US"/>
          </a:p>
        </p:txBody>
      </p:sp>
      <p:sp>
        <p:nvSpPr>
          <p:cNvPr id="5" name="Slide Number Placeholder 4"/>
          <p:cNvSpPr>
            <a:spLocks noGrp="1"/>
          </p:cNvSpPr>
          <p:nvPr>
            <p:ph type="sldNum" sz="quarter" idx="12"/>
          </p:nvPr>
        </p:nvSpPr>
        <p:spPr/>
        <p:txBody>
          <a:bodyPr/>
          <a:lstStyle/>
          <a:p>
            <a:fld id="{9F1B4298-E628-48C7-BDA3-B31837C15712}" type="slidenum">
              <a:rPr lang="en-US" smtClean="0"/>
              <a:pPr/>
              <a:t>2</a:t>
            </a:fld>
            <a:endParaRPr lang="en-US"/>
          </a:p>
        </p:txBody>
      </p:sp>
    </p:spTree>
    <p:extLst>
      <p:ext uri="{BB962C8B-B14F-4D97-AF65-F5344CB8AC3E}">
        <p14:creationId xmlns:p14="http://schemas.microsoft.com/office/powerpoint/2010/main" val="35635477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977106" y="1600200"/>
            <a:ext cx="7023894" cy="4267199"/>
          </a:xfrm>
          <a:prstGeom prst="rect">
            <a:avLst/>
          </a:prstGeom>
          <a:noFill/>
          <a:ln w="9525">
            <a:noFill/>
            <a:miter lim="800000"/>
            <a:headEnd/>
            <a:tailEnd/>
          </a:ln>
        </p:spPr>
      </p:pic>
      <p:sp>
        <p:nvSpPr>
          <p:cNvPr id="3" name="Date Placeholder 2"/>
          <p:cNvSpPr>
            <a:spLocks noGrp="1"/>
          </p:cNvSpPr>
          <p:nvPr>
            <p:ph type="dt" sz="half" idx="10"/>
          </p:nvPr>
        </p:nvSpPr>
        <p:spPr/>
        <p:txBody>
          <a:bodyPr/>
          <a:lstStyle/>
          <a:p>
            <a:fld id="{64803EE3-41B1-4587-82F7-00073391B12C}" type="datetime1">
              <a:rPr lang="en-US" smtClean="0"/>
              <a:t>8/26/2020</a:t>
            </a:fld>
            <a:endParaRPr lang="en-US"/>
          </a:p>
        </p:txBody>
      </p:sp>
      <p:sp>
        <p:nvSpPr>
          <p:cNvPr id="4" name="Footer Placeholder 3"/>
          <p:cNvSpPr>
            <a:spLocks noGrp="1"/>
          </p:cNvSpPr>
          <p:nvPr>
            <p:ph type="ftr" sz="quarter" idx="11"/>
          </p:nvPr>
        </p:nvSpPr>
        <p:spPr/>
        <p:txBody>
          <a:bodyPr/>
          <a:lstStyle/>
          <a:p>
            <a:r>
              <a:rPr lang="en-US" smtClean="0"/>
              <a:t>2018 - 2022 </a:t>
            </a:r>
            <a:endParaRPr lang="en-US"/>
          </a:p>
        </p:txBody>
      </p:sp>
      <p:sp>
        <p:nvSpPr>
          <p:cNvPr id="5" name="Slide Number Placeholder 4"/>
          <p:cNvSpPr>
            <a:spLocks noGrp="1"/>
          </p:cNvSpPr>
          <p:nvPr>
            <p:ph type="sldNum" sz="quarter" idx="12"/>
          </p:nvPr>
        </p:nvSpPr>
        <p:spPr/>
        <p:txBody>
          <a:bodyPr/>
          <a:lstStyle/>
          <a:p>
            <a:fld id="{9F1B4298-E628-48C7-BDA3-B31837C15712}" type="slidenum">
              <a:rPr lang="en-US" smtClean="0"/>
              <a:pPr/>
              <a:t>20</a:t>
            </a:fld>
            <a:endParaRPr lang="en-US"/>
          </a:p>
        </p:txBody>
      </p:sp>
    </p:spTree>
    <p:extLst>
      <p:ext uri="{BB962C8B-B14F-4D97-AF65-F5344CB8AC3E}">
        <p14:creationId xmlns:p14="http://schemas.microsoft.com/office/powerpoint/2010/main" val="2969861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Date Placeholder 3"/>
          <p:cNvSpPr>
            <a:spLocks noGrp="1"/>
          </p:cNvSpPr>
          <p:nvPr>
            <p:ph type="dt" sz="half" idx="10"/>
          </p:nvPr>
        </p:nvSpPr>
        <p:spPr/>
        <p:txBody>
          <a:bodyPr/>
          <a:lstStyle/>
          <a:p>
            <a:fld id="{FDB1ED11-27A7-4CE0-B311-853387DCEB44}" type="datetime1">
              <a:rPr lang="en-US" smtClean="0"/>
              <a:t>8/26/2020</a:t>
            </a:fld>
            <a:endParaRPr lang="en-US"/>
          </a:p>
        </p:txBody>
      </p:sp>
      <p:sp>
        <p:nvSpPr>
          <p:cNvPr id="5" name="Footer Placeholder 4"/>
          <p:cNvSpPr>
            <a:spLocks noGrp="1"/>
          </p:cNvSpPr>
          <p:nvPr>
            <p:ph type="ftr" sz="quarter" idx="11"/>
          </p:nvPr>
        </p:nvSpPr>
        <p:spPr/>
        <p:txBody>
          <a:bodyPr/>
          <a:lstStyle/>
          <a:p>
            <a:r>
              <a:rPr lang="en-US" smtClean="0"/>
              <a:t>2018 - 2022 </a:t>
            </a:r>
            <a:endParaRPr lang="en-US"/>
          </a:p>
        </p:txBody>
      </p:sp>
      <p:sp>
        <p:nvSpPr>
          <p:cNvPr id="6" name="Slide Number Placeholder 5"/>
          <p:cNvSpPr>
            <a:spLocks noGrp="1"/>
          </p:cNvSpPr>
          <p:nvPr>
            <p:ph type="sldNum" sz="quarter" idx="12"/>
          </p:nvPr>
        </p:nvSpPr>
        <p:spPr/>
        <p:txBody>
          <a:bodyPr/>
          <a:lstStyle/>
          <a:p>
            <a:fld id="{9F1B4298-E628-48C7-BDA3-B31837C15712}" type="slidenum">
              <a:rPr lang="en-US" smtClean="0"/>
              <a:pPr/>
              <a:t>21</a:t>
            </a:fld>
            <a:endParaRPr lang="en-US"/>
          </a:p>
        </p:txBody>
      </p:sp>
      <p:pic>
        <p:nvPicPr>
          <p:cNvPr id="7" name="Picture 2"/>
          <p:cNvPicPr>
            <a:picLocks noGrp="1" noChangeAspect="1" noChangeArrowheads="1"/>
          </p:cNvPicPr>
          <p:nvPr>
            <p:ph idx="1"/>
          </p:nvPr>
        </p:nvPicPr>
        <p:blipFill>
          <a:blip r:embed="rId2" cstate="print"/>
          <a:srcRect/>
          <a:stretch>
            <a:fillRect/>
          </a:stretch>
        </p:blipFill>
        <p:spPr bwMode="auto">
          <a:xfrm>
            <a:off x="0" y="304800"/>
            <a:ext cx="7543800" cy="5897562"/>
          </a:xfrm>
          <a:prstGeom prst="rect">
            <a:avLst/>
          </a:prstGeom>
          <a:noFill/>
          <a:ln w="9525">
            <a:noFill/>
            <a:miter lim="800000"/>
            <a:headEnd/>
            <a:tailEnd/>
          </a:ln>
        </p:spPr>
      </p:pic>
    </p:spTree>
    <p:extLst>
      <p:ext uri="{BB962C8B-B14F-4D97-AF65-F5344CB8AC3E}">
        <p14:creationId xmlns:p14="http://schemas.microsoft.com/office/powerpoint/2010/main" val="31468265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3</a:t>
            </a:r>
            <a:endParaRPr lang="en-US" dirty="0"/>
          </a:p>
        </p:txBody>
      </p:sp>
      <p:sp>
        <p:nvSpPr>
          <p:cNvPr id="3" name="Content Placeholder 2"/>
          <p:cNvSpPr>
            <a:spLocks noGrp="1"/>
          </p:cNvSpPr>
          <p:nvPr>
            <p:ph idx="1"/>
          </p:nvPr>
        </p:nvSpPr>
        <p:spPr/>
        <p:txBody>
          <a:bodyPr>
            <a:normAutofit fontScale="92500" lnSpcReduction="20000"/>
          </a:bodyPr>
          <a:lstStyle/>
          <a:p>
            <a:pPr fontAlgn="base">
              <a:buNone/>
            </a:pPr>
            <a:r>
              <a:rPr lang="en-US" dirty="0" smtClean="0">
                <a:solidFill>
                  <a:srgbClr val="FF0000"/>
                </a:solidFill>
                <a:latin typeface="Times New Roman" pitchFamily="18" charset="0"/>
                <a:cs typeface="Times New Roman" pitchFamily="18" charset="0"/>
              </a:rPr>
              <a:t>Calculate the points between the starting point (5, 6) and ending point (13, 10).</a:t>
            </a:r>
          </a:p>
          <a:p>
            <a:pPr fontAlgn="base">
              <a:buNone/>
            </a:pPr>
            <a:r>
              <a:rPr lang="en-US" dirty="0" smtClean="0">
                <a:latin typeface="Times New Roman" pitchFamily="18" charset="0"/>
                <a:cs typeface="Times New Roman" pitchFamily="18" charset="0"/>
              </a:rPr>
              <a:t>Given-</a:t>
            </a:r>
          </a:p>
          <a:p>
            <a:pPr fontAlgn="base"/>
            <a:r>
              <a:rPr lang="en-US" dirty="0" smtClean="0">
                <a:latin typeface="Times New Roman" pitchFamily="18" charset="0"/>
                <a:cs typeface="Times New Roman" pitchFamily="18" charset="0"/>
              </a:rPr>
              <a:t>Starting coordinates = (X</a:t>
            </a:r>
            <a:r>
              <a:rPr lang="en-US" baseline="-25000" dirty="0" smtClean="0">
                <a:latin typeface="Times New Roman" pitchFamily="18" charset="0"/>
                <a:cs typeface="Times New Roman" pitchFamily="18" charset="0"/>
              </a:rPr>
              <a:t>0</a:t>
            </a:r>
            <a:r>
              <a:rPr lang="en-US" dirty="0" smtClean="0">
                <a:latin typeface="Times New Roman" pitchFamily="18" charset="0"/>
                <a:cs typeface="Times New Roman" pitchFamily="18" charset="0"/>
              </a:rPr>
              <a:t>, Y</a:t>
            </a:r>
            <a:r>
              <a:rPr lang="en-US" baseline="-25000" dirty="0" smtClean="0">
                <a:latin typeface="Times New Roman" pitchFamily="18" charset="0"/>
                <a:cs typeface="Times New Roman" pitchFamily="18" charset="0"/>
              </a:rPr>
              <a:t>0</a:t>
            </a:r>
            <a:r>
              <a:rPr lang="en-US" dirty="0" smtClean="0">
                <a:latin typeface="Times New Roman" pitchFamily="18" charset="0"/>
                <a:cs typeface="Times New Roman" pitchFamily="18" charset="0"/>
              </a:rPr>
              <a:t>) = (5, 6)</a:t>
            </a:r>
          </a:p>
          <a:p>
            <a:pPr fontAlgn="base"/>
            <a:r>
              <a:rPr lang="en-US" dirty="0" smtClean="0">
                <a:latin typeface="Times New Roman" pitchFamily="18" charset="0"/>
                <a:cs typeface="Times New Roman" pitchFamily="18" charset="0"/>
              </a:rPr>
              <a:t>Ending coordinates = (</a:t>
            </a:r>
            <a:r>
              <a:rPr lang="en-US" dirty="0" err="1" smtClean="0">
                <a:latin typeface="Times New Roman" pitchFamily="18" charset="0"/>
                <a:cs typeface="Times New Roman" pitchFamily="18" charset="0"/>
              </a:rPr>
              <a:t>X</a:t>
            </a:r>
            <a:r>
              <a:rPr lang="en-US" baseline="-25000" dirty="0" err="1" smtClean="0">
                <a:latin typeface="Times New Roman" pitchFamily="18" charset="0"/>
                <a:cs typeface="Times New Roman" pitchFamily="18" charset="0"/>
              </a:rPr>
              <a:t>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Y</a:t>
            </a:r>
            <a:r>
              <a:rPr lang="en-US" baseline="-25000" dirty="0" err="1" smtClean="0">
                <a:latin typeface="Times New Roman" pitchFamily="18" charset="0"/>
                <a:cs typeface="Times New Roman" pitchFamily="18" charset="0"/>
              </a:rPr>
              <a:t>n</a:t>
            </a:r>
            <a:r>
              <a:rPr lang="en-US" dirty="0" smtClean="0">
                <a:latin typeface="Times New Roman" pitchFamily="18" charset="0"/>
                <a:cs typeface="Times New Roman" pitchFamily="18" charset="0"/>
              </a:rPr>
              <a:t>) = (13, 10)</a:t>
            </a:r>
          </a:p>
          <a:p>
            <a:pPr fontAlgn="base">
              <a:buNone/>
            </a:pPr>
            <a:r>
              <a:rPr lang="en-US" b="1" u="sng" dirty="0" smtClean="0">
                <a:latin typeface="Times New Roman" pitchFamily="18" charset="0"/>
                <a:cs typeface="Times New Roman" pitchFamily="18" charset="0"/>
              </a:rPr>
              <a:t>Step-01:</a:t>
            </a:r>
            <a:r>
              <a:rPr lang="en-US" dirty="0" smtClean="0">
                <a:latin typeface="Times New Roman" pitchFamily="18" charset="0"/>
                <a:cs typeface="Times New Roman" pitchFamily="18" charset="0"/>
              </a:rPr>
              <a:t> </a:t>
            </a:r>
          </a:p>
          <a:p>
            <a:pPr fontAlgn="base"/>
            <a:r>
              <a:rPr lang="en-US" dirty="0" smtClean="0">
                <a:latin typeface="Times New Roman" pitchFamily="18" charset="0"/>
                <a:cs typeface="Times New Roman" pitchFamily="18" charset="0"/>
              </a:rPr>
              <a:t>Calculate ΔX, ΔY and M from the given input.</a:t>
            </a:r>
          </a:p>
          <a:p>
            <a:pPr fontAlgn="base"/>
            <a:r>
              <a:rPr lang="en-US" dirty="0" smtClean="0">
                <a:latin typeface="Times New Roman" pitchFamily="18" charset="0"/>
                <a:cs typeface="Times New Roman" pitchFamily="18" charset="0"/>
              </a:rPr>
              <a:t>ΔX = </a:t>
            </a:r>
            <a:r>
              <a:rPr lang="en-US" dirty="0" err="1" smtClean="0">
                <a:latin typeface="Times New Roman" pitchFamily="18" charset="0"/>
                <a:cs typeface="Times New Roman" pitchFamily="18" charset="0"/>
              </a:rPr>
              <a:t>X</a:t>
            </a:r>
            <a:r>
              <a:rPr lang="en-US" baseline="-25000" dirty="0" err="1" smtClean="0">
                <a:latin typeface="Times New Roman" pitchFamily="18" charset="0"/>
                <a:cs typeface="Times New Roman" pitchFamily="18" charset="0"/>
              </a:rPr>
              <a:t>n</a:t>
            </a:r>
            <a:r>
              <a:rPr lang="en-US" dirty="0" smtClean="0">
                <a:latin typeface="Times New Roman" pitchFamily="18" charset="0"/>
                <a:cs typeface="Times New Roman" pitchFamily="18" charset="0"/>
              </a:rPr>
              <a:t> – X</a:t>
            </a:r>
            <a:r>
              <a:rPr lang="en-US" baseline="-25000" dirty="0" smtClean="0">
                <a:latin typeface="Times New Roman" pitchFamily="18" charset="0"/>
                <a:cs typeface="Times New Roman" pitchFamily="18" charset="0"/>
              </a:rPr>
              <a:t>0</a:t>
            </a:r>
            <a:r>
              <a:rPr lang="en-US" dirty="0" smtClean="0">
                <a:latin typeface="Times New Roman" pitchFamily="18" charset="0"/>
                <a:cs typeface="Times New Roman" pitchFamily="18" charset="0"/>
              </a:rPr>
              <a:t> = 13 – 5 = 8</a:t>
            </a:r>
          </a:p>
          <a:p>
            <a:pPr fontAlgn="base"/>
            <a:r>
              <a:rPr lang="en-US" dirty="0" smtClean="0">
                <a:latin typeface="Times New Roman" pitchFamily="18" charset="0"/>
                <a:cs typeface="Times New Roman" pitchFamily="18" charset="0"/>
              </a:rPr>
              <a:t>ΔY =</a:t>
            </a:r>
            <a:r>
              <a:rPr lang="en-US" dirty="0" err="1" smtClean="0">
                <a:latin typeface="Times New Roman" pitchFamily="18" charset="0"/>
                <a:cs typeface="Times New Roman" pitchFamily="18" charset="0"/>
              </a:rPr>
              <a:t>Y</a:t>
            </a:r>
            <a:r>
              <a:rPr lang="en-US" baseline="-25000" dirty="0" err="1" smtClean="0">
                <a:latin typeface="Times New Roman" pitchFamily="18" charset="0"/>
                <a:cs typeface="Times New Roman" pitchFamily="18" charset="0"/>
              </a:rPr>
              <a:t>n</a:t>
            </a:r>
            <a:r>
              <a:rPr lang="en-US" dirty="0" smtClean="0">
                <a:latin typeface="Times New Roman" pitchFamily="18" charset="0"/>
                <a:cs typeface="Times New Roman" pitchFamily="18" charset="0"/>
              </a:rPr>
              <a:t> – Y</a:t>
            </a:r>
            <a:r>
              <a:rPr lang="en-US" baseline="-25000" dirty="0" smtClean="0">
                <a:latin typeface="Times New Roman" pitchFamily="18" charset="0"/>
                <a:cs typeface="Times New Roman" pitchFamily="18" charset="0"/>
              </a:rPr>
              <a:t>0</a:t>
            </a:r>
            <a:r>
              <a:rPr lang="en-US" dirty="0" smtClean="0">
                <a:latin typeface="Times New Roman" pitchFamily="18" charset="0"/>
                <a:cs typeface="Times New Roman" pitchFamily="18" charset="0"/>
              </a:rPr>
              <a:t> = 10 – 6 = 4</a:t>
            </a:r>
          </a:p>
          <a:p>
            <a:pPr fontAlgn="base"/>
            <a:r>
              <a:rPr lang="en-US" dirty="0" smtClean="0">
                <a:latin typeface="Times New Roman" pitchFamily="18" charset="0"/>
                <a:cs typeface="Times New Roman" pitchFamily="18" charset="0"/>
              </a:rPr>
              <a:t>M = ΔY / ΔX = 4 / 8 = 0.50</a:t>
            </a:r>
          </a:p>
          <a:p>
            <a:pPr fontAlgn="base">
              <a:buNone/>
            </a:pPr>
            <a:endParaRPr lang="en-US" dirty="0" smtClean="0"/>
          </a:p>
          <a:p>
            <a:pPr>
              <a:buNone/>
            </a:pPr>
            <a:endParaRPr lang="en-US" dirty="0"/>
          </a:p>
        </p:txBody>
      </p:sp>
      <p:sp>
        <p:nvSpPr>
          <p:cNvPr id="4" name="Date Placeholder 3"/>
          <p:cNvSpPr>
            <a:spLocks noGrp="1"/>
          </p:cNvSpPr>
          <p:nvPr>
            <p:ph type="dt" sz="half" idx="10"/>
          </p:nvPr>
        </p:nvSpPr>
        <p:spPr/>
        <p:txBody>
          <a:bodyPr/>
          <a:lstStyle/>
          <a:p>
            <a:fld id="{26475FEE-8321-4494-8EC2-C1972EA45753}" type="datetime1">
              <a:rPr lang="en-US" smtClean="0"/>
              <a:t>8/26/2020</a:t>
            </a:fld>
            <a:endParaRPr lang="en-US"/>
          </a:p>
        </p:txBody>
      </p:sp>
      <p:sp>
        <p:nvSpPr>
          <p:cNvPr id="5" name="Footer Placeholder 4"/>
          <p:cNvSpPr>
            <a:spLocks noGrp="1"/>
          </p:cNvSpPr>
          <p:nvPr>
            <p:ph type="ftr" sz="quarter" idx="11"/>
          </p:nvPr>
        </p:nvSpPr>
        <p:spPr/>
        <p:txBody>
          <a:bodyPr/>
          <a:lstStyle/>
          <a:p>
            <a:r>
              <a:rPr lang="en-US" smtClean="0"/>
              <a:t>2018 - 2022 </a:t>
            </a:r>
            <a:endParaRPr lang="en-US"/>
          </a:p>
        </p:txBody>
      </p:sp>
      <p:sp>
        <p:nvSpPr>
          <p:cNvPr id="6" name="Slide Number Placeholder 5"/>
          <p:cNvSpPr>
            <a:spLocks noGrp="1"/>
          </p:cNvSpPr>
          <p:nvPr>
            <p:ph type="sldNum" sz="quarter" idx="12"/>
          </p:nvPr>
        </p:nvSpPr>
        <p:spPr/>
        <p:txBody>
          <a:bodyPr/>
          <a:lstStyle/>
          <a:p>
            <a:fld id="{9F1B4298-E628-48C7-BDA3-B31837C15712}" type="slidenum">
              <a:rPr lang="en-US" smtClean="0"/>
              <a:pPr/>
              <a:t>22</a:t>
            </a:fld>
            <a:endParaRPr lang="en-US"/>
          </a:p>
        </p:txBody>
      </p:sp>
    </p:spTree>
    <p:extLst>
      <p:ext uri="{BB962C8B-B14F-4D97-AF65-F5344CB8AC3E}">
        <p14:creationId xmlns:p14="http://schemas.microsoft.com/office/powerpoint/2010/main" val="4672556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fontAlgn="base">
              <a:buNone/>
            </a:pPr>
            <a:r>
              <a:rPr lang="en-US" b="1" u="sng" dirty="0" smtClean="0">
                <a:latin typeface="Times New Roman" pitchFamily="18" charset="0"/>
                <a:cs typeface="Times New Roman" pitchFamily="18" charset="0"/>
              </a:rPr>
              <a:t>Step-02:</a:t>
            </a:r>
            <a:r>
              <a:rPr lang="en-US" dirty="0" smtClean="0">
                <a:latin typeface="Times New Roman" pitchFamily="18" charset="0"/>
                <a:cs typeface="Times New Roman" pitchFamily="18" charset="0"/>
              </a:rPr>
              <a:t> </a:t>
            </a:r>
          </a:p>
          <a:p>
            <a:pPr fontAlgn="base"/>
            <a:r>
              <a:rPr lang="en-US" dirty="0" smtClean="0">
                <a:latin typeface="Times New Roman" pitchFamily="18" charset="0"/>
                <a:cs typeface="Times New Roman" pitchFamily="18" charset="0"/>
              </a:rPr>
              <a:t>Calculate the number of steps.</a:t>
            </a:r>
          </a:p>
          <a:p>
            <a:pPr fontAlgn="base"/>
            <a:r>
              <a:rPr lang="en-US" dirty="0" smtClean="0">
                <a:latin typeface="Times New Roman" pitchFamily="18" charset="0"/>
                <a:cs typeface="Times New Roman" pitchFamily="18" charset="0"/>
              </a:rPr>
              <a:t>As |ΔX| &gt; |ΔY| = 8 &gt; 4, so number of steps = ΔX = 8</a:t>
            </a:r>
          </a:p>
          <a:p>
            <a:pPr fontAlgn="base">
              <a:buNone/>
            </a:pPr>
            <a:r>
              <a:rPr lang="en-US" b="1" u="sng" dirty="0" smtClean="0">
                <a:latin typeface="Times New Roman" pitchFamily="18" charset="0"/>
                <a:cs typeface="Times New Roman" pitchFamily="18" charset="0"/>
              </a:rPr>
              <a:t>Step-03:</a:t>
            </a:r>
            <a:endParaRPr lang="en-US" dirty="0" smtClean="0">
              <a:latin typeface="Times New Roman" pitchFamily="18" charset="0"/>
              <a:cs typeface="Times New Roman" pitchFamily="18" charset="0"/>
            </a:endParaRPr>
          </a:p>
          <a:p>
            <a:pPr fontAlgn="base"/>
            <a:r>
              <a:rPr lang="en-US" dirty="0" smtClean="0">
                <a:latin typeface="Times New Roman" pitchFamily="18" charset="0"/>
                <a:cs typeface="Times New Roman" pitchFamily="18" charset="0"/>
              </a:rPr>
              <a:t>As M &lt; 1, so case-01 is satisfied.</a:t>
            </a:r>
          </a:p>
          <a:p>
            <a:pPr fontAlgn="base"/>
            <a:r>
              <a:rPr lang="en-US" dirty="0" smtClean="0">
                <a:latin typeface="Times New Roman" pitchFamily="18" charset="0"/>
                <a:cs typeface="Times New Roman" pitchFamily="18" charset="0"/>
              </a:rPr>
              <a:t>Now, Step-03 is executed until Step-04 is satisfied.</a:t>
            </a:r>
          </a:p>
          <a:p>
            <a:pPr>
              <a:buNone/>
            </a:pPr>
            <a:endParaRPr lang="en-US" dirty="0"/>
          </a:p>
        </p:txBody>
      </p:sp>
      <p:sp>
        <p:nvSpPr>
          <p:cNvPr id="4" name="Date Placeholder 3"/>
          <p:cNvSpPr>
            <a:spLocks noGrp="1"/>
          </p:cNvSpPr>
          <p:nvPr>
            <p:ph type="dt" sz="half" idx="10"/>
          </p:nvPr>
        </p:nvSpPr>
        <p:spPr/>
        <p:txBody>
          <a:bodyPr/>
          <a:lstStyle/>
          <a:p>
            <a:fld id="{0A78921F-0A96-434E-808F-ADAEB067CEBC}" type="datetime1">
              <a:rPr lang="en-US" smtClean="0"/>
              <a:t>8/26/2020</a:t>
            </a:fld>
            <a:endParaRPr lang="en-US"/>
          </a:p>
        </p:txBody>
      </p:sp>
      <p:sp>
        <p:nvSpPr>
          <p:cNvPr id="5" name="Footer Placeholder 4"/>
          <p:cNvSpPr>
            <a:spLocks noGrp="1"/>
          </p:cNvSpPr>
          <p:nvPr>
            <p:ph type="ftr" sz="quarter" idx="11"/>
          </p:nvPr>
        </p:nvSpPr>
        <p:spPr/>
        <p:txBody>
          <a:bodyPr/>
          <a:lstStyle/>
          <a:p>
            <a:r>
              <a:rPr lang="en-US" smtClean="0"/>
              <a:t>2018 - 2022 </a:t>
            </a:r>
            <a:endParaRPr lang="en-US"/>
          </a:p>
        </p:txBody>
      </p:sp>
      <p:sp>
        <p:nvSpPr>
          <p:cNvPr id="6" name="Slide Number Placeholder 5"/>
          <p:cNvSpPr>
            <a:spLocks noGrp="1"/>
          </p:cNvSpPr>
          <p:nvPr>
            <p:ph type="sldNum" sz="quarter" idx="12"/>
          </p:nvPr>
        </p:nvSpPr>
        <p:spPr/>
        <p:txBody>
          <a:bodyPr/>
          <a:lstStyle/>
          <a:p>
            <a:fld id="{9F1B4298-E628-48C7-BDA3-B31837C15712}" type="slidenum">
              <a:rPr lang="en-US" smtClean="0"/>
              <a:pPr/>
              <a:t>23</a:t>
            </a:fld>
            <a:endParaRPr lang="en-US"/>
          </a:p>
        </p:txBody>
      </p:sp>
    </p:spTree>
    <p:extLst>
      <p:ext uri="{BB962C8B-B14F-4D97-AF65-F5344CB8AC3E}">
        <p14:creationId xmlns:p14="http://schemas.microsoft.com/office/powerpoint/2010/main" val="38447664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cstate="print"/>
          <a:srcRect/>
          <a:stretch>
            <a:fillRect/>
          </a:stretch>
        </p:blipFill>
        <p:spPr bwMode="auto">
          <a:xfrm>
            <a:off x="600513" y="1371600"/>
            <a:ext cx="6905187" cy="4724399"/>
          </a:xfrm>
          <a:prstGeom prst="rect">
            <a:avLst/>
          </a:prstGeom>
          <a:noFill/>
          <a:ln w="9525">
            <a:noFill/>
            <a:miter lim="800000"/>
            <a:headEnd/>
            <a:tailEnd/>
          </a:ln>
        </p:spPr>
      </p:pic>
      <p:sp>
        <p:nvSpPr>
          <p:cNvPr id="2" name="Date Placeholder 1"/>
          <p:cNvSpPr>
            <a:spLocks noGrp="1"/>
          </p:cNvSpPr>
          <p:nvPr>
            <p:ph type="dt" sz="half" idx="10"/>
          </p:nvPr>
        </p:nvSpPr>
        <p:spPr/>
        <p:txBody>
          <a:bodyPr/>
          <a:lstStyle/>
          <a:p>
            <a:fld id="{055A270E-154F-43B2-BA81-515BA93BDC92}" type="datetime1">
              <a:rPr lang="en-US" smtClean="0"/>
              <a:t>8/26/2020</a:t>
            </a:fld>
            <a:endParaRPr lang="en-US"/>
          </a:p>
        </p:txBody>
      </p:sp>
      <p:sp>
        <p:nvSpPr>
          <p:cNvPr id="3" name="Footer Placeholder 2"/>
          <p:cNvSpPr>
            <a:spLocks noGrp="1"/>
          </p:cNvSpPr>
          <p:nvPr>
            <p:ph type="ftr" sz="quarter" idx="11"/>
          </p:nvPr>
        </p:nvSpPr>
        <p:spPr/>
        <p:txBody>
          <a:bodyPr/>
          <a:lstStyle/>
          <a:p>
            <a:r>
              <a:rPr lang="en-US" smtClean="0"/>
              <a:t>2018 - 2022 </a:t>
            </a:r>
            <a:endParaRPr lang="en-US"/>
          </a:p>
        </p:txBody>
      </p:sp>
      <p:sp>
        <p:nvSpPr>
          <p:cNvPr id="4" name="Slide Number Placeholder 3"/>
          <p:cNvSpPr>
            <a:spLocks noGrp="1"/>
          </p:cNvSpPr>
          <p:nvPr>
            <p:ph type="sldNum" sz="quarter" idx="12"/>
          </p:nvPr>
        </p:nvSpPr>
        <p:spPr/>
        <p:txBody>
          <a:bodyPr/>
          <a:lstStyle/>
          <a:p>
            <a:fld id="{9F1B4298-E628-48C7-BDA3-B31837C15712}" type="slidenum">
              <a:rPr lang="en-US" smtClean="0"/>
              <a:pPr/>
              <a:t>24</a:t>
            </a:fld>
            <a:endParaRPr lang="en-US"/>
          </a:p>
        </p:txBody>
      </p:sp>
    </p:spTree>
    <p:extLst>
      <p:ext uri="{BB962C8B-B14F-4D97-AF65-F5344CB8AC3E}">
        <p14:creationId xmlns:p14="http://schemas.microsoft.com/office/powerpoint/2010/main" val="18133364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cstate="print"/>
          <a:srcRect/>
          <a:stretch>
            <a:fillRect/>
          </a:stretch>
        </p:blipFill>
        <p:spPr bwMode="auto">
          <a:xfrm>
            <a:off x="1447800" y="1066800"/>
            <a:ext cx="5851061" cy="4191000"/>
          </a:xfrm>
          <a:prstGeom prst="rect">
            <a:avLst/>
          </a:prstGeom>
          <a:noFill/>
          <a:ln w="9525">
            <a:noFill/>
            <a:miter lim="800000"/>
            <a:headEnd/>
            <a:tailEnd/>
          </a:ln>
        </p:spPr>
      </p:pic>
      <p:sp>
        <p:nvSpPr>
          <p:cNvPr id="2" name="Date Placeholder 1"/>
          <p:cNvSpPr>
            <a:spLocks noGrp="1"/>
          </p:cNvSpPr>
          <p:nvPr>
            <p:ph type="dt" sz="half" idx="10"/>
          </p:nvPr>
        </p:nvSpPr>
        <p:spPr/>
        <p:txBody>
          <a:bodyPr/>
          <a:lstStyle/>
          <a:p>
            <a:fld id="{63871BBC-9B9F-4DA4-8659-C421C93D17A9}" type="datetime1">
              <a:rPr lang="en-US" smtClean="0"/>
              <a:t>8/26/2020</a:t>
            </a:fld>
            <a:endParaRPr lang="en-US"/>
          </a:p>
        </p:txBody>
      </p:sp>
      <p:sp>
        <p:nvSpPr>
          <p:cNvPr id="3" name="Footer Placeholder 2"/>
          <p:cNvSpPr>
            <a:spLocks noGrp="1"/>
          </p:cNvSpPr>
          <p:nvPr>
            <p:ph type="ftr" sz="quarter" idx="11"/>
          </p:nvPr>
        </p:nvSpPr>
        <p:spPr/>
        <p:txBody>
          <a:bodyPr/>
          <a:lstStyle/>
          <a:p>
            <a:r>
              <a:rPr lang="en-US" smtClean="0"/>
              <a:t>2018 - 2022 </a:t>
            </a:r>
            <a:endParaRPr lang="en-US"/>
          </a:p>
        </p:txBody>
      </p:sp>
      <p:sp>
        <p:nvSpPr>
          <p:cNvPr id="4" name="Slide Number Placeholder 3"/>
          <p:cNvSpPr>
            <a:spLocks noGrp="1"/>
          </p:cNvSpPr>
          <p:nvPr>
            <p:ph type="sldNum" sz="quarter" idx="12"/>
          </p:nvPr>
        </p:nvSpPr>
        <p:spPr/>
        <p:txBody>
          <a:bodyPr/>
          <a:lstStyle/>
          <a:p>
            <a:fld id="{9F1B4298-E628-48C7-BDA3-B31837C15712}" type="slidenum">
              <a:rPr lang="en-US" smtClean="0"/>
              <a:pPr/>
              <a:t>25</a:t>
            </a:fld>
            <a:endParaRPr lang="en-US"/>
          </a:p>
        </p:txBody>
      </p:sp>
    </p:spTree>
    <p:extLst>
      <p:ext uri="{BB962C8B-B14F-4D97-AF65-F5344CB8AC3E}">
        <p14:creationId xmlns:p14="http://schemas.microsoft.com/office/powerpoint/2010/main" val="2201682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4</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solidFill>
                  <a:srgbClr val="FF0000"/>
                </a:solidFill>
                <a:latin typeface="Times New Roman" pitchFamily="18" charset="0"/>
                <a:cs typeface="Times New Roman" pitchFamily="18" charset="0"/>
              </a:rPr>
              <a:t>Calculate the points between the starting point (1, 7) and ending point (11, 17).</a:t>
            </a:r>
          </a:p>
          <a:p>
            <a:pPr fontAlgn="base">
              <a:buNone/>
            </a:pPr>
            <a:r>
              <a:rPr lang="en-US" b="1" u="sng" dirty="0" smtClean="0">
                <a:latin typeface="Times New Roman" pitchFamily="18" charset="0"/>
                <a:cs typeface="Times New Roman" pitchFamily="18" charset="0"/>
              </a:rPr>
              <a:t>Solution-</a:t>
            </a:r>
            <a:endParaRPr lang="en-US" b="1" dirty="0" smtClean="0">
              <a:latin typeface="Times New Roman" pitchFamily="18" charset="0"/>
              <a:cs typeface="Times New Roman" pitchFamily="18" charset="0"/>
            </a:endParaRPr>
          </a:p>
          <a:p>
            <a:pPr fontAlgn="base">
              <a:buNone/>
            </a:pPr>
            <a:r>
              <a:rPr lang="en-US" dirty="0" smtClean="0">
                <a:latin typeface="Times New Roman" pitchFamily="18" charset="0"/>
                <a:cs typeface="Times New Roman" pitchFamily="18" charset="0"/>
              </a:rPr>
              <a:t>Given-</a:t>
            </a:r>
          </a:p>
          <a:p>
            <a:pPr fontAlgn="base"/>
            <a:r>
              <a:rPr lang="en-US" dirty="0" smtClean="0">
                <a:latin typeface="Times New Roman" pitchFamily="18" charset="0"/>
                <a:cs typeface="Times New Roman" pitchFamily="18" charset="0"/>
              </a:rPr>
              <a:t>Starting coordinates = (X</a:t>
            </a:r>
            <a:r>
              <a:rPr lang="en-US" baseline="-25000" dirty="0" smtClean="0">
                <a:latin typeface="Times New Roman" pitchFamily="18" charset="0"/>
                <a:cs typeface="Times New Roman" pitchFamily="18" charset="0"/>
              </a:rPr>
              <a:t>0</a:t>
            </a:r>
            <a:r>
              <a:rPr lang="en-US" dirty="0" smtClean="0">
                <a:latin typeface="Times New Roman" pitchFamily="18" charset="0"/>
                <a:cs typeface="Times New Roman" pitchFamily="18" charset="0"/>
              </a:rPr>
              <a:t>, Y</a:t>
            </a:r>
            <a:r>
              <a:rPr lang="en-US" baseline="-25000" dirty="0" smtClean="0">
                <a:latin typeface="Times New Roman" pitchFamily="18" charset="0"/>
                <a:cs typeface="Times New Roman" pitchFamily="18" charset="0"/>
              </a:rPr>
              <a:t>0</a:t>
            </a:r>
            <a:r>
              <a:rPr lang="en-US" dirty="0" smtClean="0">
                <a:latin typeface="Times New Roman" pitchFamily="18" charset="0"/>
                <a:cs typeface="Times New Roman" pitchFamily="18" charset="0"/>
              </a:rPr>
              <a:t>) = (1, 7)</a:t>
            </a:r>
          </a:p>
          <a:p>
            <a:pPr fontAlgn="base"/>
            <a:r>
              <a:rPr lang="en-US" dirty="0" smtClean="0">
                <a:latin typeface="Times New Roman" pitchFamily="18" charset="0"/>
                <a:cs typeface="Times New Roman" pitchFamily="18" charset="0"/>
              </a:rPr>
              <a:t>Ending coordinates = (</a:t>
            </a:r>
            <a:r>
              <a:rPr lang="en-US" dirty="0" err="1" smtClean="0">
                <a:latin typeface="Times New Roman" pitchFamily="18" charset="0"/>
                <a:cs typeface="Times New Roman" pitchFamily="18" charset="0"/>
              </a:rPr>
              <a:t>X</a:t>
            </a:r>
            <a:r>
              <a:rPr lang="en-US" baseline="-25000" dirty="0" err="1" smtClean="0">
                <a:latin typeface="Times New Roman" pitchFamily="18" charset="0"/>
                <a:cs typeface="Times New Roman" pitchFamily="18" charset="0"/>
              </a:rPr>
              <a:t>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Y</a:t>
            </a:r>
            <a:r>
              <a:rPr lang="en-US" baseline="-25000" dirty="0" err="1" smtClean="0">
                <a:latin typeface="Times New Roman" pitchFamily="18" charset="0"/>
                <a:cs typeface="Times New Roman" pitchFamily="18" charset="0"/>
              </a:rPr>
              <a:t>n</a:t>
            </a:r>
            <a:r>
              <a:rPr lang="en-US" dirty="0" smtClean="0">
                <a:latin typeface="Times New Roman" pitchFamily="18" charset="0"/>
                <a:cs typeface="Times New Roman" pitchFamily="18" charset="0"/>
              </a:rPr>
              <a:t>) = (11, 17)</a:t>
            </a:r>
          </a:p>
          <a:p>
            <a:pPr fontAlgn="base">
              <a:buNone/>
            </a:pPr>
            <a:r>
              <a:rPr lang="en-US" b="1" u="sng" dirty="0" smtClean="0">
                <a:latin typeface="Times New Roman" pitchFamily="18" charset="0"/>
                <a:cs typeface="Times New Roman" pitchFamily="18" charset="0"/>
              </a:rPr>
              <a:t>Step-01:</a:t>
            </a:r>
            <a:r>
              <a:rPr lang="en-US" dirty="0" smtClean="0">
                <a:latin typeface="Times New Roman" pitchFamily="18" charset="0"/>
                <a:cs typeface="Times New Roman" pitchFamily="18" charset="0"/>
              </a:rPr>
              <a:t> </a:t>
            </a:r>
          </a:p>
          <a:p>
            <a:pPr fontAlgn="base"/>
            <a:r>
              <a:rPr lang="en-US" dirty="0" smtClean="0">
                <a:latin typeface="Times New Roman" pitchFamily="18" charset="0"/>
                <a:cs typeface="Times New Roman" pitchFamily="18" charset="0"/>
              </a:rPr>
              <a:t>Calculate ΔX, ΔY and M from the given input.</a:t>
            </a:r>
          </a:p>
          <a:p>
            <a:pPr fontAlgn="base"/>
            <a:r>
              <a:rPr lang="en-US" dirty="0" smtClean="0">
                <a:latin typeface="Times New Roman" pitchFamily="18" charset="0"/>
                <a:cs typeface="Times New Roman" pitchFamily="18" charset="0"/>
              </a:rPr>
              <a:t>ΔX = </a:t>
            </a:r>
            <a:r>
              <a:rPr lang="en-US" dirty="0" err="1" smtClean="0">
                <a:latin typeface="Times New Roman" pitchFamily="18" charset="0"/>
                <a:cs typeface="Times New Roman" pitchFamily="18" charset="0"/>
              </a:rPr>
              <a:t>X</a:t>
            </a:r>
            <a:r>
              <a:rPr lang="en-US" baseline="-25000" dirty="0" err="1" smtClean="0">
                <a:latin typeface="Times New Roman" pitchFamily="18" charset="0"/>
                <a:cs typeface="Times New Roman" pitchFamily="18" charset="0"/>
              </a:rPr>
              <a:t>n</a:t>
            </a:r>
            <a:r>
              <a:rPr lang="en-US" dirty="0" smtClean="0">
                <a:latin typeface="Times New Roman" pitchFamily="18" charset="0"/>
                <a:cs typeface="Times New Roman" pitchFamily="18" charset="0"/>
              </a:rPr>
              <a:t> – X</a:t>
            </a:r>
            <a:r>
              <a:rPr lang="en-US" baseline="-25000" dirty="0" smtClean="0">
                <a:latin typeface="Times New Roman" pitchFamily="18" charset="0"/>
                <a:cs typeface="Times New Roman" pitchFamily="18" charset="0"/>
              </a:rPr>
              <a:t>0</a:t>
            </a:r>
            <a:r>
              <a:rPr lang="en-US" dirty="0" smtClean="0">
                <a:latin typeface="Times New Roman" pitchFamily="18" charset="0"/>
                <a:cs typeface="Times New Roman" pitchFamily="18" charset="0"/>
              </a:rPr>
              <a:t> = 11 – 1 = 10</a:t>
            </a:r>
          </a:p>
          <a:p>
            <a:pPr fontAlgn="base"/>
            <a:r>
              <a:rPr lang="en-US" dirty="0" smtClean="0">
                <a:latin typeface="Times New Roman" pitchFamily="18" charset="0"/>
                <a:cs typeface="Times New Roman" pitchFamily="18" charset="0"/>
              </a:rPr>
              <a:t>ΔY =</a:t>
            </a:r>
            <a:r>
              <a:rPr lang="en-US" dirty="0" err="1" smtClean="0">
                <a:latin typeface="Times New Roman" pitchFamily="18" charset="0"/>
                <a:cs typeface="Times New Roman" pitchFamily="18" charset="0"/>
              </a:rPr>
              <a:t>Y</a:t>
            </a:r>
            <a:r>
              <a:rPr lang="en-US" baseline="-25000" dirty="0" err="1" smtClean="0">
                <a:latin typeface="Times New Roman" pitchFamily="18" charset="0"/>
                <a:cs typeface="Times New Roman" pitchFamily="18" charset="0"/>
              </a:rPr>
              <a:t>n</a:t>
            </a:r>
            <a:r>
              <a:rPr lang="en-US" dirty="0" smtClean="0">
                <a:latin typeface="Times New Roman" pitchFamily="18" charset="0"/>
                <a:cs typeface="Times New Roman" pitchFamily="18" charset="0"/>
              </a:rPr>
              <a:t> – Y</a:t>
            </a:r>
            <a:r>
              <a:rPr lang="en-US" baseline="-25000" dirty="0" smtClean="0">
                <a:latin typeface="Times New Roman" pitchFamily="18" charset="0"/>
                <a:cs typeface="Times New Roman" pitchFamily="18" charset="0"/>
              </a:rPr>
              <a:t>0</a:t>
            </a:r>
            <a:r>
              <a:rPr lang="en-US" dirty="0" smtClean="0">
                <a:latin typeface="Times New Roman" pitchFamily="18" charset="0"/>
                <a:cs typeface="Times New Roman" pitchFamily="18" charset="0"/>
              </a:rPr>
              <a:t> = 17 – 7 = 10</a:t>
            </a:r>
          </a:p>
          <a:p>
            <a:pPr fontAlgn="base"/>
            <a:r>
              <a:rPr lang="en-US" dirty="0" smtClean="0">
                <a:latin typeface="Times New Roman" pitchFamily="18" charset="0"/>
                <a:cs typeface="Times New Roman" pitchFamily="18" charset="0"/>
              </a:rPr>
              <a:t>M = ΔY / ΔX = 10 / 10 = 1</a:t>
            </a:r>
          </a:p>
          <a:p>
            <a:pPr fontAlgn="base"/>
            <a:endParaRPr lang="en-US" dirty="0" smtClean="0"/>
          </a:p>
          <a:p>
            <a:pPr fontAlgn="base">
              <a:buNone/>
            </a:pPr>
            <a:endParaRPr lang="en-US" dirty="0" smtClean="0"/>
          </a:p>
          <a:p>
            <a:pPr>
              <a:buNone/>
            </a:pPr>
            <a:endParaRPr lang="en-US" dirty="0">
              <a:solidFill>
                <a:srgbClr val="FF0000"/>
              </a:solidFill>
            </a:endParaRPr>
          </a:p>
        </p:txBody>
      </p:sp>
      <p:sp>
        <p:nvSpPr>
          <p:cNvPr id="4" name="Date Placeholder 3"/>
          <p:cNvSpPr>
            <a:spLocks noGrp="1"/>
          </p:cNvSpPr>
          <p:nvPr>
            <p:ph type="dt" sz="half" idx="10"/>
          </p:nvPr>
        </p:nvSpPr>
        <p:spPr/>
        <p:txBody>
          <a:bodyPr/>
          <a:lstStyle/>
          <a:p>
            <a:fld id="{B573EB50-F573-4131-A53C-94335C0C47AA}" type="datetime1">
              <a:rPr lang="en-US" smtClean="0"/>
              <a:t>8/26/2020</a:t>
            </a:fld>
            <a:endParaRPr lang="en-US"/>
          </a:p>
        </p:txBody>
      </p:sp>
      <p:sp>
        <p:nvSpPr>
          <p:cNvPr id="5" name="Footer Placeholder 4"/>
          <p:cNvSpPr>
            <a:spLocks noGrp="1"/>
          </p:cNvSpPr>
          <p:nvPr>
            <p:ph type="ftr" sz="quarter" idx="11"/>
          </p:nvPr>
        </p:nvSpPr>
        <p:spPr/>
        <p:txBody>
          <a:bodyPr/>
          <a:lstStyle/>
          <a:p>
            <a:r>
              <a:rPr lang="en-US" smtClean="0"/>
              <a:t>2018 - 2022 </a:t>
            </a:r>
            <a:endParaRPr lang="en-US"/>
          </a:p>
        </p:txBody>
      </p:sp>
      <p:sp>
        <p:nvSpPr>
          <p:cNvPr id="6" name="Slide Number Placeholder 5"/>
          <p:cNvSpPr>
            <a:spLocks noGrp="1"/>
          </p:cNvSpPr>
          <p:nvPr>
            <p:ph type="sldNum" sz="quarter" idx="12"/>
          </p:nvPr>
        </p:nvSpPr>
        <p:spPr/>
        <p:txBody>
          <a:bodyPr/>
          <a:lstStyle/>
          <a:p>
            <a:fld id="{9F1B4298-E628-48C7-BDA3-B31837C15712}" type="slidenum">
              <a:rPr lang="en-US" smtClean="0"/>
              <a:pPr/>
              <a:t>26</a:t>
            </a:fld>
            <a:endParaRPr lang="en-US"/>
          </a:p>
        </p:txBody>
      </p:sp>
    </p:spTree>
    <p:extLst>
      <p:ext uri="{BB962C8B-B14F-4D97-AF65-F5344CB8AC3E}">
        <p14:creationId xmlns:p14="http://schemas.microsoft.com/office/powerpoint/2010/main" val="23309886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fontAlgn="base">
              <a:buNone/>
            </a:pPr>
            <a:r>
              <a:rPr lang="en-US" b="1" u="sng" dirty="0" smtClean="0">
                <a:latin typeface="Times New Roman" pitchFamily="18" charset="0"/>
                <a:cs typeface="Times New Roman" pitchFamily="18" charset="0"/>
              </a:rPr>
              <a:t>Step-02:</a:t>
            </a:r>
            <a:r>
              <a:rPr lang="en-US" dirty="0" smtClean="0">
                <a:latin typeface="Times New Roman" pitchFamily="18" charset="0"/>
                <a:cs typeface="Times New Roman" pitchFamily="18" charset="0"/>
              </a:rPr>
              <a:t> </a:t>
            </a:r>
          </a:p>
          <a:p>
            <a:pPr fontAlgn="base"/>
            <a:r>
              <a:rPr lang="en-US" dirty="0" smtClean="0">
                <a:latin typeface="Times New Roman" pitchFamily="18" charset="0"/>
                <a:cs typeface="Times New Roman" pitchFamily="18" charset="0"/>
              </a:rPr>
              <a:t>Calculate the number of steps.</a:t>
            </a:r>
          </a:p>
          <a:p>
            <a:pPr fontAlgn="base"/>
            <a:r>
              <a:rPr lang="en-US" dirty="0" smtClean="0">
                <a:latin typeface="Times New Roman" pitchFamily="18" charset="0"/>
                <a:cs typeface="Times New Roman" pitchFamily="18" charset="0"/>
              </a:rPr>
              <a:t>As |ΔX| = |ΔY| = 10 = 10, so number of steps = ΔX = ΔY = 10</a:t>
            </a:r>
          </a:p>
          <a:p>
            <a:pPr fontAlgn="base">
              <a:buNone/>
            </a:pPr>
            <a:r>
              <a:rPr lang="en-US" b="1" u="sng" dirty="0" smtClean="0">
                <a:latin typeface="Times New Roman" pitchFamily="18" charset="0"/>
                <a:cs typeface="Times New Roman" pitchFamily="18" charset="0"/>
              </a:rPr>
              <a:t>Step-03:</a:t>
            </a:r>
            <a:r>
              <a:rPr lang="en-US" dirty="0" smtClean="0">
                <a:latin typeface="Times New Roman" pitchFamily="18" charset="0"/>
                <a:cs typeface="Times New Roman" pitchFamily="18" charset="0"/>
              </a:rPr>
              <a:t> </a:t>
            </a:r>
          </a:p>
          <a:p>
            <a:pPr fontAlgn="base"/>
            <a:r>
              <a:rPr lang="en-US" dirty="0" smtClean="0">
                <a:latin typeface="Times New Roman" pitchFamily="18" charset="0"/>
                <a:cs typeface="Times New Roman" pitchFamily="18" charset="0"/>
              </a:rPr>
              <a:t>As M = 1, so case-02 is satisfied.</a:t>
            </a:r>
          </a:p>
          <a:p>
            <a:pPr fontAlgn="base"/>
            <a:r>
              <a:rPr lang="en-US" dirty="0" smtClean="0">
                <a:latin typeface="Times New Roman" pitchFamily="18" charset="0"/>
                <a:cs typeface="Times New Roman" pitchFamily="18" charset="0"/>
              </a:rPr>
              <a:t>Now, Step-03 is executed until Step-04 is satisfied.</a:t>
            </a:r>
          </a:p>
          <a:p>
            <a:pPr>
              <a:buNone/>
            </a:pPr>
            <a:endParaRPr lang="en-US" dirty="0"/>
          </a:p>
        </p:txBody>
      </p:sp>
      <p:sp>
        <p:nvSpPr>
          <p:cNvPr id="4" name="Date Placeholder 3"/>
          <p:cNvSpPr>
            <a:spLocks noGrp="1"/>
          </p:cNvSpPr>
          <p:nvPr>
            <p:ph type="dt" sz="half" idx="10"/>
          </p:nvPr>
        </p:nvSpPr>
        <p:spPr/>
        <p:txBody>
          <a:bodyPr/>
          <a:lstStyle/>
          <a:p>
            <a:fld id="{4D7AA847-56C8-42F8-9CEB-F153D0006DA0}" type="datetime1">
              <a:rPr lang="en-US" smtClean="0"/>
              <a:t>8/26/2020</a:t>
            </a:fld>
            <a:endParaRPr lang="en-US"/>
          </a:p>
        </p:txBody>
      </p:sp>
      <p:sp>
        <p:nvSpPr>
          <p:cNvPr id="5" name="Footer Placeholder 4"/>
          <p:cNvSpPr>
            <a:spLocks noGrp="1"/>
          </p:cNvSpPr>
          <p:nvPr>
            <p:ph type="ftr" sz="quarter" idx="11"/>
          </p:nvPr>
        </p:nvSpPr>
        <p:spPr/>
        <p:txBody>
          <a:bodyPr/>
          <a:lstStyle/>
          <a:p>
            <a:r>
              <a:rPr lang="en-US" smtClean="0"/>
              <a:t>2018 - 2022 </a:t>
            </a:r>
            <a:endParaRPr lang="en-US"/>
          </a:p>
        </p:txBody>
      </p:sp>
      <p:sp>
        <p:nvSpPr>
          <p:cNvPr id="6" name="Slide Number Placeholder 5"/>
          <p:cNvSpPr>
            <a:spLocks noGrp="1"/>
          </p:cNvSpPr>
          <p:nvPr>
            <p:ph type="sldNum" sz="quarter" idx="12"/>
          </p:nvPr>
        </p:nvSpPr>
        <p:spPr/>
        <p:txBody>
          <a:bodyPr/>
          <a:lstStyle/>
          <a:p>
            <a:fld id="{9F1B4298-E628-48C7-BDA3-B31837C15712}" type="slidenum">
              <a:rPr lang="en-US" smtClean="0"/>
              <a:pPr/>
              <a:t>27</a:t>
            </a:fld>
            <a:endParaRPr lang="en-US"/>
          </a:p>
        </p:txBody>
      </p:sp>
    </p:spTree>
    <p:extLst>
      <p:ext uri="{BB962C8B-B14F-4D97-AF65-F5344CB8AC3E}">
        <p14:creationId xmlns:p14="http://schemas.microsoft.com/office/powerpoint/2010/main" val="132136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218" name="Picture 2"/>
          <p:cNvPicPr>
            <a:picLocks noGrp="1" noChangeAspect="1" noChangeArrowheads="1"/>
          </p:cNvPicPr>
          <p:nvPr>
            <p:ph idx="1"/>
          </p:nvPr>
        </p:nvPicPr>
        <p:blipFill>
          <a:blip r:embed="rId2" cstate="print"/>
          <a:stretch>
            <a:fillRect/>
          </a:stretch>
        </p:blipFill>
        <p:spPr bwMode="auto">
          <a:xfrm>
            <a:off x="1781175" y="1929606"/>
            <a:ext cx="5581650" cy="4143375"/>
          </a:xfrm>
          <a:prstGeom prst="rect">
            <a:avLst/>
          </a:prstGeom>
          <a:noFill/>
          <a:ln w="9525">
            <a:noFill/>
            <a:miter lim="800000"/>
            <a:headEnd/>
            <a:tailEnd/>
          </a:ln>
        </p:spPr>
      </p:pic>
      <p:sp>
        <p:nvSpPr>
          <p:cNvPr id="3" name="Date Placeholder 2"/>
          <p:cNvSpPr>
            <a:spLocks noGrp="1"/>
          </p:cNvSpPr>
          <p:nvPr>
            <p:ph type="dt" sz="half" idx="10"/>
          </p:nvPr>
        </p:nvSpPr>
        <p:spPr/>
        <p:txBody>
          <a:bodyPr/>
          <a:lstStyle/>
          <a:p>
            <a:fld id="{DC7BEC2E-7484-408B-B70E-6FAB498075EC}" type="datetime1">
              <a:rPr lang="en-US" smtClean="0"/>
              <a:t>8/26/2020</a:t>
            </a:fld>
            <a:endParaRPr lang="en-US"/>
          </a:p>
        </p:txBody>
      </p:sp>
      <p:sp>
        <p:nvSpPr>
          <p:cNvPr id="4" name="Footer Placeholder 3"/>
          <p:cNvSpPr>
            <a:spLocks noGrp="1"/>
          </p:cNvSpPr>
          <p:nvPr>
            <p:ph type="ftr" sz="quarter" idx="11"/>
          </p:nvPr>
        </p:nvSpPr>
        <p:spPr/>
        <p:txBody>
          <a:bodyPr/>
          <a:lstStyle/>
          <a:p>
            <a:r>
              <a:rPr lang="en-US" smtClean="0"/>
              <a:t>2018 - 2022 </a:t>
            </a:r>
            <a:endParaRPr lang="en-US"/>
          </a:p>
        </p:txBody>
      </p:sp>
      <p:sp>
        <p:nvSpPr>
          <p:cNvPr id="5" name="Slide Number Placeholder 4"/>
          <p:cNvSpPr>
            <a:spLocks noGrp="1"/>
          </p:cNvSpPr>
          <p:nvPr>
            <p:ph type="sldNum" sz="quarter" idx="12"/>
          </p:nvPr>
        </p:nvSpPr>
        <p:spPr/>
        <p:txBody>
          <a:bodyPr/>
          <a:lstStyle/>
          <a:p>
            <a:fld id="{9F1B4298-E628-48C7-BDA3-B31837C15712}" type="slidenum">
              <a:rPr lang="en-US" smtClean="0"/>
              <a:pPr/>
              <a:t>28</a:t>
            </a:fld>
            <a:endParaRPr lang="en-US"/>
          </a:p>
        </p:txBody>
      </p:sp>
    </p:spTree>
    <p:extLst>
      <p:ext uri="{BB962C8B-B14F-4D97-AF65-F5344CB8AC3E}">
        <p14:creationId xmlns:p14="http://schemas.microsoft.com/office/powerpoint/2010/main" val="33368627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42" name="Picture 2"/>
          <p:cNvPicPr>
            <a:picLocks noGrp="1" noChangeAspect="1" noChangeArrowheads="1"/>
          </p:cNvPicPr>
          <p:nvPr>
            <p:ph idx="1"/>
          </p:nvPr>
        </p:nvPicPr>
        <p:blipFill>
          <a:blip r:embed="rId2" cstate="print"/>
          <a:srcRect/>
          <a:stretch>
            <a:fillRect/>
          </a:stretch>
        </p:blipFill>
        <p:spPr bwMode="auto">
          <a:xfrm>
            <a:off x="1371600" y="1752599"/>
            <a:ext cx="5748337" cy="4339431"/>
          </a:xfrm>
          <a:prstGeom prst="rect">
            <a:avLst/>
          </a:prstGeom>
          <a:noFill/>
          <a:ln w="9525">
            <a:noFill/>
            <a:miter lim="800000"/>
            <a:headEnd/>
            <a:tailEnd/>
          </a:ln>
        </p:spPr>
      </p:pic>
      <p:sp>
        <p:nvSpPr>
          <p:cNvPr id="3" name="Date Placeholder 2"/>
          <p:cNvSpPr>
            <a:spLocks noGrp="1"/>
          </p:cNvSpPr>
          <p:nvPr>
            <p:ph type="dt" sz="half" idx="10"/>
          </p:nvPr>
        </p:nvSpPr>
        <p:spPr/>
        <p:txBody>
          <a:bodyPr/>
          <a:lstStyle/>
          <a:p>
            <a:fld id="{6E8E88B3-A766-4F53-82A4-BC3553104F6D}" type="datetime1">
              <a:rPr lang="en-US" smtClean="0"/>
              <a:t>8/26/2020</a:t>
            </a:fld>
            <a:endParaRPr lang="en-US"/>
          </a:p>
        </p:txBody>
      </p:sp>
      <p:sp>
        <p:nvSpPr>
          <p:cNvPr id="4" name="Footer Placeholder 3"/>
          <p:cNvSpPr>
            <a:spLocks noGrp="1"/>
          </p:cNvSpPr>
          <p:nvPr>
            <p:ph type="ftr" sz="quarter" idx="11"/>
          </p:nvPr>
        </p:nvSpPr>
        <p:spPr/>
        <p:txBody>
          <a:bodyPr/>
          <a:lstStyle/>
          <a:p>
            <a:r>
              <a:rPr lang="en-US" smtClean="0"/>
              <a:t>2018 - 2022 </a:t>
            </a:r>
            <a:endParaRPr lang="en-US"/>
          </a:p>
        </p:txBody>
      </p:sp>
      <p:sp>
        <p:nvSpPr>
          <p:cNvPr id="5" name="Slide Number Placeholder 4"/>
          <p:cNvSpPr>
            <a:spLocks noGrp="1"/>
          </p:cNvSpPr>
          <p:nvPr>
            <p:ph type="sldNum" sz="quarter" idx="12"/>
          </p:nvPr>
        </p:nvSpPr>
        <p:spPr/>
        <p:txBody>
          <a:bodyPr/>
          <a:lstStyle/>
          <a:p>
            <a:fld id="{9F1B4298-E628-48C7-BDA3-B31837C15712}" type="slidenum">
              <a:rPr lang="en-US" smtClean="0"/>
              <a:pPr/>
              <a:t>29</a:t>
            </a:fld>
            <a:endParaRPr lang="en-US"/>
          </a:p>
        </p:txBody>
      </p:sp>
    </p:spTree>
    <p:extLst>
      <p:ext uri="{BB962C8B-B14F-4D97-AF65-F5344CB8AC3E}">
        <p14:creationId xmlns:p14="http://schemas.microsoft.com/office/powerpoint/2010/main" val="22186395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Syllabus</a:t>
            </a:r>
            <a:endParaRPr lang="en-US" dirty="0"/>
          </a:p>
        </p:txBody>
      </p:sp>
      <p:pic>
        <p:nvPicPr>
          <p:cNvPr id="4" name="Content Placeholder 3"/>
          <p:cNvPicPr>
            <a:picLocks noGrp="1" noChangeAspect="1"/>
          </p:cNvPicPr>
          <p:nvPr>
            <p:ph idx="1"/>
          </p:nvPr>
        </p:nvPicPr>
        <p:blipFill>
          <a:blip r:embed="rId2"/>
          <a:stretch>
            <a:fillRect/>
          </a:stretch>
        </p:blipFill>
        <p:spPr>
          <a:xfrm>
            <a:off x="724984" y="1825625"/>
            <a:ext cx="7694032" cy="4351338"/>
          </a:xfrm>
          <a:prstGeom prst="rect">
            <a:avLst/>
          </a:prstGeom>
          <a:ln>
            <a:solidFill>
              <a:srgbClr val="C00000"/>
            </a:solidFill>
          </a:ln>
        </p:spPr>
      </p:pic>
      <p:sp>
        <p:nvSpPr>
          <p:cNvPr id="3" name="Date Placeholder 2"/>
          <p:cNvSpPr>
            <a:spLocks noGrp="1"/>
          </p:cNvSpPr>
          <p:nvPr>
            <p:ph type="dt" sz="half" idx="10"/>
          </p:nvPr>
        </p:nvSpPr>
        <p:spPr/>
        <p:txBody>
          <a:bodyPr/>
          <a:lstStyle/>
          <a:p>
            <a:fld id="{6AA4D3FD-FB0B-4FD5-A544-EB947A8B2DB9}" type="datetime1">
              <a:rPr lang="en-US" smtClean="0"/>
              <a:t>8/26/2020</a:t>
            </a:fld>
            <a:endParaRPr lang="en-US"/>
          </a:p>
        </p:txBody>
      </p:sp>
      <p:sp>
        <p:nvSpPr>
          <p:cNvPr id="5" name="Footer Placeholder 4"/>
          <p:cNvSpPr>
            <a:spLocks noGrp="1"/>
          </p:cNvSpPr>
          <p:nvPr>
            <p:ph type="ftr" sz="quarter" idx="11"/>
          </p:nvPr>
        </p:nvSpPr>
        <p:spPr/>
        <p:txBody>
          <a:bodyPr/>
          <a:lstStyle/>
          <a:p>
            <a:r>
              <a:rPr lang="en-US" smtClean="0"/>
              <a:t>2018 - 2022 </a:t>
            </a:r>
            <a:endParaRPr lang="en-US"/>
          </a:p>
        </p:txBody>
      </p:sp>
      <p:sp>
        <p:nvSpPr>
          <p:cNvPr id="6" name="Slide Number Placeholder 5"/>
          <p:cNvSpPr>
            <a:spLocks noGrp="1"/>
          </p:cNvSpPr>
          <p:nvPr>
            <p:ph type="sldNum" sz="quarter" idx="12"/>
          </p:nvPr>
        </p:nvSpPr>
        <p:spPr/>
        <p:txBody>
          <a:bodyPr/>
          <a:lstStyle/>
          <a:p>
            <a:fld id="{9F1B4298-E628-48C7-BDA3-B31837C15712}" type="slidenum">
              <a:rPr lang="en-US" smtClean="0"/>
              <a:pPr/>
              <a:t>3</a:t>
            </a:fld>
            <a:endParaRPr lang="en-US"/>
          </a:p>
        </p:txBody>
      </p:sp>
    </p:spTree>
    <p:extLst>
      <p:ext uri="{BB962C8B-B14F-4D97-AF65-F5344CB8AC3E}">
        <p14:creationId xmlns:p14="http://schemas.microsoft.com/office/powerpoint/2010/main" val="40728941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828800"/>
            <a:ext cx="7772400" cy="3355975"/>
          </a:xfrm>
          <a:ln>
            <a:solidFill>
              <a:srgbClr val="C00000"/>
            </a:solidFill>
          </a:ln>
        </p:spPr>
        <p:txBody>
          <a:bodyPr/>
          <a:lstStyle/>
          <a:p>
            <a:r>
              <a:rPr lang="en-US" b="1" dirty="0" err="1" smtClean="0"/>
              <a:t>Bresenham’s</a:t>
            </a:r>
            <a:r>
              <a:rPr lang="en-US" b="1" dirty="0" smtClean="0"/>
              <a:t> </a:t>
            </a:r>
            <a:r>
              <a:rPr lang="en-US" b="1" dirty="0"/>
              <a:t>Line Drawing Algorithm</a:t>
            </a:r>
            <a:endParaRPr lang="en-IN" dirty="0"/>
          </a:p>
        </p:txBody>
      </p:sp>
    </p:spTree>
    <p:extLst>
      <p:ext uri="{BB962C8B-B14F-4D97-AF65-F5344CB8AC3E}">
        <p14:creationId xmlns:p14="http://schemas.microsoft.com/office/powerpoint/2010/main" val="39357663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7162800" cy="838200"/>
          </a:xfrm>
        </p:spPr>
        <p:txBody>
          <a:bodyPr>
            <a:normAutofit/>
          </a:bodyPr>
          <a:lstStyle/>
          <a:p>
            <a:r>
              <a:rPr lang="en-US" sz="3600" b="1" dirty="0" err="1" smtClean="0"/>
              <a:t>Bresenhams</a:t>
            </a:r>
            <a:r>
              <a:rPr lang="en-US" sz="3600" b="1" dirty="0" smtClean="0"/>
              <a:t> Line </a:t>
            </a:r>
            <a:r>
              <a:rPr lang="en-US" sz="3600" b="1" dirty="0"/>
              <a:t>D</a:t>
            </a:r>
            <a:r>
              <a:rPr lang="en-US" sz="3600" b="1" dirty="0" smtClean="0"/>
              <a:t>rawing Algorithm</a:t>
            </a:r>
            <a:endParaRPr lang="en-IN" sz="3600" b="1" dirty="0"/>
          </a:p>
        </p:txBody>
      </p:sp>
      <p:sp>
        <p:nvSpPr>
          <p:cNvPr id="3" name="Content Placeholder 2"/>
          <p:cNvSpPr>
            <a:spLocks noGrp="1"/>
          </p:cNvSpPr>
          <p:nvPr>
            <p:ph idx="1"/>
          </p:nvPr>
        </p:nvSpPr>
        <p:spPr>
          <a:xfrm>
            <a:off x="152400" y="1371600"/>
            <a:ext cx="8839200" cy="4906963"/>
          </a:xfrm>
        </p:spPr>
        <p:txBody>
          <a:bodyPr/>
          <a:lstStyle/>
          <a:p>
            <a:r>
              <a:rPr lang="en-IN" dirty="0"/>
              <a:t>This algorithm is used for scan converting a line. </a:t>
            </a:r>
            <a:endParaRPr lang="en-IN" dirty="0" smtClean="0"/>
          </a:p>
          <a:p>
            <a:r>
              <a:rPr lang="en-IN" dirty="0" smtClean="0"/>
              <a:t>It </a:t>
            </a:r>
            <a:r>
              <a:rPr lang="en-IN" dirty="0"/>
              <a:t>was developed by </a:t>
            </a:r>
            <a:r>
              <a:rPr lang="en-IN" dirty="0" err="1"/>
              <a:t>Bresenham</a:t>
            </a:r>
            <a:r>
              <a:rPr lang="en-IN" dirty="0"/>
              <a:t>. </a:t>
            </a:r>
            <a:endParaRPr lang="en-IN" dirty="0" smtClean="0"/>
          </a:p>
          <a:p>
            <a:r>
              <a:rPr lang="en-IN" dirty="0" smtClean="0"/>
              <a:t>It </a:t>
            </a:r>
            <a:r>
              <a:rPr lang="en-IN" dirty="0"/>
              <a:t>is an efficient method because it involves only integer addition, subtractions, and multiplication operations. </a:t>
            </a:r>
            <a:endParaRPr lang="en-IN" dirty="0" smtClean="0"/>
          </a:p>
          <a:p>
            <a:r>
              <a:rPr lang="en-IN" dirty="0" smtClean="0"/>
              <a:t>These </a:t>
            </a:r>
            <a:r>
              <a:rPr lang="en-IN" dirty="0"/>
              <a:t>operations can be performed very rapidly so lines can be generated quickly.</a:t>
            </a:r>
          </a:p>
        </p:txBody>
      </p:sp>
      <p:sp>
        <p:nvSpPr>
          <p:cNvPr id="4" name="Date Placeholder 3"/>
          <p:cNvSpPr>
            <a:spLocks noGrp="1"/>
          </p:cNvSpPr>
          <p:nvPr>
            <p:ph type="dt" sz="half" idx="10"/>
          </p:nvPr>
        </p:nvSpPr>
        <p:spPr/>
        <p:txBody>
          <a:bodyPr/>
          <a:lstStyle/>
          <a:p>
            <a:fld id="{3317E48E-BB0C-4691-92AF-E6497EFAADDD}" type="datetime1">
              <a:rPr lang="en-US" smtClean="0"/>
              <a:t>8/26/2020</a:t>
            </a:fld>
            <a:endParaRPr lang="en-US"/>
          </a:p>
        </p:txBody>
      </p:sp>
      <p:sp>
        <p:nvSpPr>
          <p:cNvPr id="5" name="Footer Placeholder 4"/>
          <p:cNvSpPr>
            <a:spLocks noGrp="1"/>
          </p:cNvSpPr>
          <p:nvPr>
            <p:ph type="ftr" sz="quarter" idx="11"/>
          </p:nvPr>
        </p:nvSpPr>
        <p:spPr/>
        <p:txBody>
          <a:bodyPr/>
          <a:lstStyle/>
          <a:p>
            <a:r>
              <a:rPr lang="en-US" smtClean="0"/>
              <a:t>2018 - 2022 </a:t>
            </a:r>
            <a:endParaRPr lang="en-US"/>
          </a:p>
        </p:txBody>
      </p:sp>
      <p:sp>
        <p:nvSpPr>
          <p:cNvPr id="6" name="Slide Number Placeholder 5"/>
          <p:cNvSpPr>
            <a:spLocks noGrp="1"/>
          </p:cNvSpPr>
          <p:nvPr>
            <p:ph type="sldNum" sz="quarter" idx="12"/>
          </p:nvPr>
        </p:nvSpPr>
        <p:spPr/>
        <p:txBody>
          <a:bodyPr/>
          <a:lstStyle/>
          <a:p>
            <a:fld id="{9F1B4298-E628-48C7-BDA3-B31837C15712}" type="slidenum">
              <a:rPr lang="en-US" smtClean="0"/>
              <a:pPr/>
              <a:t>31</a:t>
            </a:fld>
            <a:endParaRPr lang="en-US"/>
          </a:p>
        </p:txBody>
      </p:sp>
    </p:spTree>
    <p:extLst>
      <p:ext uri="{BB962C8B-B14F-4D97-AF65-F5344CB8AC3E}">
        <p14:creationId xmlns:p14="http://schemas.microsoft.com/office/powerpoint/2010/main" val="4505125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362950" cy="473074"/>
          </a:xfrm>
          <a:ln>
            <a:solidFill>
              <a:schemeClr val="tx1"/>
            </a:solidFill>
          </a:ln>
        </p:spPr>
        <p:txBody>
          <a:bodyPr>
            <a:normAutofit fontScale="90000"/>
          </a:bodyPr>
          <a:lstStyle/>
          <a:p>
            <a:r>
              <a:rPr lang="en-US" b="1" dirty="0" err="1"/>
              <a:t>Bresenhams</a:t>
            </a:r>
            <a:r>
              <a:rPr lang="en-US" b="1" dirty="0"/>
              <a:t> Line Drawing Algorithm</a:t>
            </a:r>
            <a:endParaRPr lang="en-IN" b="1" dirty="0"/>
          </a:p>
        </p:txBody>
      </p:sp>
      <p:pic>
        <p:nvPicPr>
          <p:cNvPr id="4" name="Content Placeholder 3"/>
          <p:cNvPicPr>
            <a:picLocks noGrp="1" noChangeAspect="1"/>
          </p:cNvPicPr>
          <p:nvPr>
            <p:ph idx="1"/>
          </p:nvPr>
        </p:nvPicPr>
        <p:blipFill>
          <a:blip r:embed="rId2"/>
          <a:stretch>
            <a:fillRect/>
          </a:stretch>
        </p:blipFill>
        <p:spPr>
          <a:xfrm>
            <a:off x="304800" y="914400"/>
            <a:ext cx="8610600" cy="5715000"/>
          </a:xfrm>
          <a:prstGeom prst="rect">
            <a:avLst/>
          </a:prstGeom>
          <a:ln>
            <a:solidFill>
              <a:schemeClr val="tx1"/>
            </a:solidFill>
          </a:ln>
        </p:spPr>
      </p:pic>
      <p:sp>
        <p:nvSpPr>
          <p:cNvPr id="3" name="Date Placeholder 2"/>
          <p:cNvSpPr>
            <a:spLocks noGrp="1"/>
          </p:cNvSpPr>
          <p:nvPr>
            <p:ph type="dt" sz="half" idx="10"/>
          </p:nvPr>
        </p:nvSpPr>
        <p:spPr/>
        <p:txBody>
          <a:bodyPr/>
          <a:lstStyle/>
          <a:p>
            <a:fld id="{B1A761B5-2E88-4FB4-B4C5-507EC9928065}" type="datetime1">
              <a:rPr lang="en-US" smtClean="0"/>
              <a:t>8/26/2020</a:t>
            </a:fld>
            <a:endParaRPr lang="en-US"/>
          </a:p>
        </p:txBody>
      </p:sp>
      <p:sp>
        <p:nvSpPr>
          <p:cNvPr id="5" name="Footer Placeholder 4"/>
          <p:cNvSpPr>
            <a:spLocks noGrp="1"/>
          </p:cNvSpPr>
          <p:nvPr>
            <p:ph type="ftr" sz="quarter" idx="11"/>
          </p:nvPr>
        </p:nvSpPr>
        <p:spPr/>
        <p:txBody>
          <a:bodyPr/>
          <a:lstStyle/>
          <a:p>
            <a:r>
              <a:rPr lang="en-US" smtClean="0"/>
              <a:t>2018 - 2022 </a:t>
            </a:r>
            <a:endParaRPr lang="en-US"/>
          </a:p>
        </p:txBody>
      </p:sp>
      <p:sp>
        <p:nvSpPr>
          <p:cNvPr id="6" name="Slide Number Placeholder 5"/>
          <p:cNvSpPr>
            <a:spLocks noGrp="1"/>
          </p:cNvSpPr>
          <p:nvPr>
            <p:ph type="sldNum" sz="quarter" idx="12"/>
          </p:nvPr>
        </p:nvSpPr>
        <p:spPr/>
        <p:txBody>
          <a:bodyPr/>
          <a:lstStyle/>
          <a:p>
            <a:fld id="{9F1B4298-E628-48C7-BDA3-B31837C15712}" type="slidenum">
              <a:rPr lang="en-US" smtClean="0"/>
              <a:pPr/>
              <a:t>32</a:t>
            </a:fld>
            <a:endParaRPr lang="en-US"/>
          </a:p>
        </p:txBody>
      </p:sp>
    </p:spTree>
    <p:extLst>
      <p:ext uri="{BB962C8B-B14F-4D97-AF65-F5344CB8AC3E}">
        <p14:creationId xmlns:p14="http://schemas.microsoft.com/office/powerpoint/2010/main" val="5534117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785"/>
            <a:ext cx="8915400" cy="700585"/>
          </a:xfrm>
        </p:spPr>
        <p:txBody>
          <a:bodyPr>
            <a:normAutofit fontScale="90000"/>
          </a:bodyPr>
          <a:lstStyle/>
          <a:p>
            <a:r>
              <a:rPr lang="en-US" b="1" dirty="0" err="1"/>
              <a:t>Bresenhams</a:t>
            </a:r>
            <a:r>
              <a:rPr lang="en-US" b="1" dirty="0"/>
              <a:t> Line Drawing Algorithm</a:t>
            </a:r>
            <a:endParaRPr lang="en-IN" b="1" dirty="0"/>
          </a:p>
        </p:txBody>
      </p:sp>
      <p:sp>
        <p:nvSpPr>
          <p:cNvPr id="3" name="Date Placeholder 2"/>
          <p:cNvSpPr>
            <a:spLocks noGrp="1"/>
          </p:cNvSpPr>
          <p:nvPr>
            <p:ph type="dt" sz="half" idx="10"/>
          </p:nvPr>
        </p:nvSpPr>
        <p:spPr/>
        <p:txBody>
          <a:bodyPr/>
          <a:lstStyle/>
          <a:p>
            <a:fld id="{3A77B84F-1E4E-49F3-B062-8B2E1BD0D3A5}" type="datetime1">
              <a:rPr lang="en-US" smtClean="0"/>
              <a:t>8/26/2020</a:t>
            </a:fld>
            <a:endParaRPr lang="en-US"/>
          </a:p>
        </p:txBody>
      </p:sp>
      <p:sp>
        <p:nvSpPr>
          <p:cNvPr id="5" name="Footer Placeholder 4"/>
          <p:cNvSpPr>
            <a:spLocks noGrp="1"/>
          </p:cNvSpPr>
          <p:nvPr>
            <p:ph type="ftr" sz="quarter" idx="11"/>
          </p:nvPr>
        </p:nvSpPr>
        <p:spPr/>
        <p:txBody>
          <a:bodyPr/>
          <a:lstStyle/>
          <a:p>
            <a:r>
              <a:rPr lang="en-US" smtClean="0"/>
              <a:t>2018 - 2022 </a:t>
            </a:r>
            <a:endParaRPr lang="en-US"/>
          </a:p>
        </p:txBody>
      </p:sp>
      <p:sp>
        <p:nvSpPr>
          <p:cNvPr id="6" name="Slide Number Placeholder 5"/>
          <p:cNvSpPr>
            <a:spLocks noGrp="1"/>
          </p:cNvSpPr>
          <p:nvPr>
            <p:ph type="sldNum" sz="quarter" idx="12"/>
          </p:nvPr>
        </p:nvSpPr>
        <p:spPr/>
        <p:txBody>
          <a:bodyPr/>
          <a:lstStyle/>
          <a:p>
            <a:fld id="{9F1B4298-E628-48C7-BDA3-B31837C15712}" type="slidenum">
              <a:rPr lang="en-US" smtClean="0"/>
              <a:pPr/>
              <a:t>33</a:t>
            </a:fld>
            <a:endParaRPr lang="en-US"/>
          </a:p>
        </p:txBody>
      </p:sp>
      <p:sp>
        <p:nvSpPr>
          <p:cNvPr id="9" name="Content Placeholder 8"/>
          <p:cNvSpPr>
            <a:spLocks noGrp="1"/>
          </p:cNvSpPr>
          <p:nvPr>
            <p:ph idx="1"/>
          </p:nvPr>
        </p:nvSpPr>
        <p:spPr/>
        <p:txBody>
          <a:bodyPr/>
          <a:lstStyle/>
          <a:p>
            <a:endParaRPr lang="en-IN"/>
          </a:p>
        </p:txBody>
      </p:sp>
      <p:pic>
        <p:nvPicPr>
          <p:cNvPr id="10" name="Picture 9"/>
          <p:cNvPicPr>
            <a:picLocks noChangeAspect="1"/>
          </p:cNvPicPr>
          <p:nvPr/>
        </p:nvPicPr>
        <p:blipFill>
          <a:blip r:embed="rId2"/>
          <a:stretch>
            <a:fillRect/>
          </a:stretch>
        </p:blipFill>
        <p:spPr>
          <a:xfrm>
            <a:off x="152400" y="862012"/>
            <a:ext cx="8763000" cy="5494338"/>
          </a:xfrm>
          <a:prstGeom prst="rect">
            <a:avLst/>
          </a:prstGeom>
        </p:spPr>
      </p:pic>
    </p:spTree>
    <p:extLst>
      <p:ext uri="{BB962C8B-B14F-4D97-AF65-F5344CB8AC3E}">
        <p14:creationId xmlns:p14="http://schemas.microsoft.com/office/powerpoint/2010/main" val="11653949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785"/>
            <a:ext cx="8915400" cy="700585"/>
          </a:xfrm>
        </p:spPr>
        <p:txBody>
          <a:bodyPr>
            <a:normAutofit fontScale="90000"/>
          </a:bodyPr>
          <a:lstStyle/>
          <a:p>
            <a:r>
              <a:rPr lang="en-US" b="1" dirty="0" err="1"/>
              <a:t>Bresenhams</a:t>
            </a:r>
            <a:r>
              <a:rPr lang="en-US" b="1" dirty="0"/>
              <a:t> Line Drawing Algorithm</a:t>
            </a:r>
            <a:endParaRPr lang="en-IN" b="1" dirty="0"/>
          </a:p>
        </p:txBody>
      </p:sp>
      <p:sp>
        <p:nvSpPr>
          <p:cNvPr id="3" name="Date Placeholder 2"/>
          <p:cNvSpPr>
            <a:spLocks noGrp="1"/>
          </p:cNvSpPr>
          <p:nvPr>
            <p:ph type="dt" sz="half" idx="10"/>
          </p:nvPr>
        </p:nvSpPr>
        <p:spPr/>
        <p:txBody>
          <a:bodyPr/>
          <a:lstStyle/>
          <a:p>
            <a:fld id="{B99E0487-CD0A-4CE3-8F29-007B7EC7A92D}" type="datetime1">
              <a:rPr lang="en-US" smtClean="0"/>
              <a:t>8/26/2020</a:t>
            </a:fld>
            <a:endParaRPr lang="en-US"/>
          </a:p>
        </p:txBody>
      </p:sp>
      <p:sp>
        <p:nvSpPr>
          <p:cNvPr id="5" name="Footer Placeholder 4"/>
          <p:cNvSpPr>
            <a:spLocks noGrp="1"/>
          </p:cNvSpPr>
          <p:nvPr>
            <p:ph type="ftr" sz="quarter" idx="11"/>
          </p:nvPr>
        </p:nvSpPr>
        <p:spPr/>
        <p:txBody>
          <a:bodyPr/>
          <a:lstStyle/>
          <a:p>
            <a:r>
              <a:rPr lang="en-US" dirty="0" smtClean="0"/>
              <a:t>2018 - 2022 </a:t>
            </a:r>
            <a:endParaRPr lang="en-US" dirty="0"/>
          </a:p>
        </p:txBody>
      </p:sp>
      <p:sp>
        <p:nvSpPr>
          <p:cNvPr id="6" name="Slide Number Placeholder 5"/>
          <p:cNvSpPr>
            <a:spLocks noGrp="1"/>
          </p:cNvSpPr>
          <p:nvPr>
            <p:ph type="sldNum" sz="quarter" idx="12"/>
          </p:nvPr>
        </p:nvSpPr>
        <p:spPr/>
        <p:txBody>
          <a:bodyPr/>
          <a:lstStyle/>
          <a:p>
            <a:fld id="{9F1B4298-E628-48C7-BDA3-B31837C15712}" type="slidenum">
              <a:rPr lang="en-US" smtClean="0"/>
              <a:pPr/>
              <a:t>34</a:t>
            </a:fld>
            <a:endParaRPr lang="en-US" dirty="0"/>
          </a:p>
        </p:txBody>
      </p:sp>
      <p:pic>
        <p:nvPicPr>
          <p:cNvPr id="8" name="Content Placeholder 7"/>
          <p:cNvPicPr>
            <a:picLocks noGrp="1" noChangeAspect="1"/>
          </p:cNvPicPr>
          <p:nvPr>
            <p:ph idx="1"/>
          </p:nvPr>
        </p:nvPicPr>
        <p:blipFill>
          <a:blip r:embed="rId3"/>
          <a:stretch>
            <a:fillRect/>
          </a:stretch>
        </p:blipFill>
        <p:spPr>
          <a:xfrm>
            <a:off x="228600" y="838200"/>
            <a:ext cx="8686800" cy="5287963"/>
          </a:xfrm>
          <a:prstGeom prst="rect">
            <a:avLst/>
          </a:prstGeom>
          <a:ln>
            <a:solidFill>
              <a:schemeClr val="tx1"/>
            </a:solidFill>
          </a:ln>
        </p:spPr>
      </p:pic>
    </p:spTree>
    <p:extLst>
      <p:ext uri="{BB962C8B-B14F-4D97-AF65-F5344CB8AC3E}">
        <p14:creationId xmlns:p14="http://schemas.microsoft.com/office/powerpoint/2010/main" val="24105551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36" y="152400"/>
            <a:ext cx="7609764" cy="625474"/>
          </a:xfrm>
        </p:spPr>
        <p:txBody>
          <a:bodyPr>
            <a:normAutofit fontScale="90000"/>
          </a:bodyPr>
          <a:lstStyle/>
          <a:p>
            <a:r>
              <a:rPr lang="en-US" b="1" dirty="0" err="1"/>
              <a:t>Bresenhams</a:t>
            </a:r>
            <a:r>
              <a:rPr lang="en-US" b="1" dirty="0"/>
              <a:t> Line Drawing Algorithm</a:t>
            </a:r>
            <a:endParaRPr lang="en-IN" b="1" dirty="0"/>
          </a:p>
        </p:txBody>
      </p:sp>
      <p:pic>
        <p:nvPicPr>
          <p:cNvPr id="4" name="Content Placeholder 3"/>
          <p:cNvPicPr>
            <a:picLocks noGrp="1" noChangeAspect="1"/>
          </p:cNvPicPr>
          <p:nvPr>
            <p:ph idx="1"/>
          </p:nvPr>
        </p:nvPicPr>
        <p:blipFill>
          <a:blip r:embed="rId2"/>
          <a:stretch>
            <a:fillRect/>
          </a:stretch>
        </p:blipFill>
        <p:spPr>
          <a:xfrm>
            <a:off x="228600" y="914400"/>
            <a:ext cx="8763000" cy="5638800"/>
          </a:xfrm>
          <a:prstGeom prst="rect">
            <a:avLst/>
          </a:prstGeom>
          <a:ln>
            <a:solidFill>
              <a:schemeClr val="tx1"/>
            </a:solidFill>
          </a:ln>
        </p:spPr>
      </p:pic>
      <p:sp>
        <p:nvSpPr>
          <p:cNvPr id="3" name="Date Placeholder 2"/>
          <p:cNvSpPr>
            <a:spLocks noGrp="1"/>
          </p:cNvSpPr>
          <p:nvPr>
            <p:ph type="dt" sz="half" idx="10"/>
          </p:nvPr>
        </p:nvSpPr>
        <p:spPr/>
        <p:txBody>
          <a:bodyPr/>
          <a:lstStyle/>
          <a:p>
            <a:fld id="{23445D08-D8F9-425A-9538-0ECDCA571FDB}" type="datetime1">
              <a:rPr lang="en-US" smtClean="0"/>
              <a:t>8/26/2020</a:t>
            </a:fld>
            <a:endParaRPr lang="en-US"/>
          </a:p>
        </p:txBody>
      </p:sp>
      <p:sp>
        <p:nvSpPr>
          <p:cNvPr id="5" name="Footer Placeholder 4"/>
          <p:cNvSpPr>
            <a:spLocks noGrp="1"/>
          </p:cNvSpPr>
          <p:nvPr>
            <p:ph type="ftr" sz="quarter" idx="11"/>
          </p:nvPr>
        </p:nvSpPr>
        <p:spPr/>
        <p:txBody>
          <a:bodyPr/>
          <a:lstStyle/>
          <a:p>
            <a:r>
              <a:rPr lang="en-US" smtClean="0"/>
              <a:t>2018 - 2022 </a:t>
            </a:r>
            <a:endParaRPr lang="en-US"/>
          </a:p>
        </p:txBody>
      </p:sp>
      <p:sp>
        <p:nvSpPr>
          <p:cNvPr id="6" name="Slide Number Placeholder 5"/>
          <p:cNvSpPr>
            <a:spLocks noGrp="1"/>
          </p:cNvSpPr>
          <p:nvPr>
            <p:ph type="sldNum" sz="quarter" idx="12"/>
          </p:nvPr>
        </p:nvSpPr>
        <p:spPr/>
        <p:txBody>
          <a:bodyPr/>
          <a:lstStyle/>
          <a:p>
            <a:fld id="{9F1B4298-E628-48C7-BDA3-B31837C15712}" type="slidenum">
              <a:rPr lang="en-US" smtClean="0"/>
              <a:pPr/>
              <a:t>35</a:t>
            </a:fld>
            <a:endParaRPr lang="en-US"/>
          </a:p>
        </p:txBody>
      </p:sp>
    </p:spTree>
    <p:extLst>
      <p:ext uri="{BB962C8B-B14F-4D97-AF65-F5344CB8AC3E}">
        <p14:creationId xmlns:p14="http://schemas.microsoft.com/office/powerpoint/2010/main" val="133663275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8439150" cy="549274"/>
          </a:xfrm>
        </p:spPr>
        <p:txBody>
          <a:bodyPr>
            <a:normAutofit fontScale="90000"/>
          </a:bodyPr>
          <a:lstStyle/>
          <a:p>
            <a:r>
              <a:rPr lang="en-US" b="1" dirty="0" err="1"/>
              <a:t>Bresenhams</a:t>
            </a:r>
            <a:r>
              <a:rPr lang="en-US" b="1" dirty="0"/>
              <a:t> Line Drawing Algorithm</a:t>
            </a:r>
            <a:endParaRPr lang="en-IN" dirty="0"/>
          </a:p>
        </p:txBody>
      </p:sp>
      <p:pic>
        <p:nvPicPr>
          <p:cNvPr id="5" name="Content Placeholder 4"/>
          <p:cNvPicPr>
            <a:picLocks noGrp="1" noChangeAspect="1"/>
          </p:cNvPicPr>
          <p:nvPr>
            <p:ph idx="1"/>
          </p:nvPr>
        </p:nvPicPr>
        <p:blipFill>
          <a:blip r:embed="rId2"/>
          <a:stretch>
            <a:fillRect/>
          </a:stretch>
        </p:blipFill>
        <p:spPr>
          <a:xfrm>
            <a:off x="228600" y="838200"/>
            <a:ext cx="8534400" cy="5867400"/>
          </a:xfrm>
          <a:prstGeom prst="rect">
            <a:avLst/>
          </a:prstGeom>
          <a:ln>
            <a:solidFill>
              <a:schemeClr val="tx1"/>
            </a:solidFill>
          </a:ln>
        </p:spPr>
      </p:pic>
      <p:sp>
        <p:nvSpPr>
          <p:cNvPr id="3" name="Date Placeholder 2"/>
          <p:cNvSpPr>
            <a:spLocks noGrp="1"/>
          </p:cNvSpPr>
          <p:nvPr>
            <p:ph type="dt" sz="half" idx="10"/>
          </p:nvPr>
        </p:nvSpPr>
        <p:spPr/>
        <p:txBody>
          <a:bodyPr/>
          <a:lstStyle/>
          <a:p>
            <a:fld id="{50B5A9E8-56C8-451B-915C-C882F2B82801}" type="datetime1">
              <a:rPr lang="en-US" smtClean="0"/>
              <a:t>8/26/2020</a:t>
            </a:fld>
            <a:endParaRPr lang="en-US"/>
          </a:p>
        </p:txBody>
      </p:sp>
      <p:sp>
        <p:nvSpPr>
          <p:cNvPr id="4" name="Footer Placeholder 3"/>
          <p:cNvSpPr>
            <a:spLocks noGrp="1"/>
          </p:cNvSpPr>
          <p:nvPr>
            <p:ph type="ftr" sz="quarter" idx="11"/>
          </p:nvPr>
        </p:nvSpPr>
        <p:spPr/>
        <p:txBody>
          <a:bodyPr/>
          <a:lstStyle/>
          <a:p>
            <a:r>
              <a:rPr lang="en-US" smtClean="0"/>
              <a:t>2018 - 2022 </a:t>
            </a:r>
            <a:endParaRPr lang="en-US"/>
          </a:p>
        </p:txBody>
      </p:sp>
      <p:sp>
        <p:nvSpPr>
          <p:cNvPr id="6" name="Slide Number Placeholder 5"/>
          <p:cNvSpPr>
            <a:spLocks noGrp="1"/>
          </p:cNvSpPr>
          <p:nvPr>
            <p:ph type="sldNum" sz="quarter" idx="12"/>
          </p:nvPr>
        </p:nvSpPr>
        <p:spPr/>
        <p:txBody>
          <a:bodyPr/>
          <a:lstStyle/>
          <a:p>
            <a:fld id="{9F1B4298-E628-48C7-BDA3-B31837C15712}" type="slidenum">
              <a:rPr lang="en-US" smtClean="0"/>
              <a:pPr/>
              <a:t>36</a:t>
            </a:fld>
            <a:endParaRPr lang="en-US"/>
          </a:p>
        </p:txBody>
      </p:sp>
    </p:spTree>
    <p:extLst>
      <p:ext uri="{BB962C8B-B14F-4D97-AF65-F5344CB8AC3E}">
        <p14:creationId xmlns:p14="http://schemas.microsoft.com/office/powerpoint/2010/main" val="4113043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362950" cy="396874"/>
          </a:xfrm>
        </p:spPr>
        <p:txBody>
          <a:bodyPr>
            <a:normAutofit fontScale="90000"/>
          </a:bodyPr>
          <a:lstStyle/>
          <a:p>
            <a:r>
              <a:rPr lang="en-US" b="1" dirty="0" err="1"/>
              <a:t>Bresenhams</a:t>
            </a:r>
            <a:r>
              <a:rPr lang="en-US" b="1" dirty="0"/>
              <a:t> Line Drawing Algorithm</a:t>
            </a:r>
            <a:endParaRPr lang="en-IN" b="1" dirty="0"/>
          </a:p>
        </p:txBody>
      </p:sp>
      <p:pic>
        <p:nvPicPr>
          <p:cNvPr id="4" name="Content Placeholder 3"/>
          <p:cNvPicPr>
            <a:picLocks noGrp="1" noChangeAspect="1"/>
          </p:cNvPicPr>
          <p:nvPr>
            <p:ph idx="1"/>
          </p:nvPr>
        </p:nvPicPr>
        <p:blipFill>
          <a:blip r:embed="rId2"/>
          <a:stretch>
            <a:fillRect/>
          </a:stretch>
        </p:blipFill>
        <p:spPr>
          <a:xfrm>
            <a:off x="76200" y="762000"/>
            <a:ext cx="8915399" cy="5943600"/>
          </a:xfrm>
          <a:prstGeom prst="rect">
            <a:avLst/>
          </a:prstGeom>
          <a:ln>
            <a:solidFill>
              <a:schemeClr val="tx1"/>
            </a:solidFill>
          </a:ln>
        </p:spPr>
      </p:pic>
      <p:sp>
        <p:nvSpPr>
          <p:cNvPr id="3" name="Date Placeholder 2"/>
          <p:cNvSpPr>
            <a:spLocks noGrp="1"/>
          </p:cNvSpPr>
          <p:nvPr>
            <p:ph type="dt" sz="half" idx="10"/>
          </p:nvPr>
        </p:nvSpPr>
        <p:spPr/>
        <p:txBody>
          <a:bodyPr/>
          <a:lstStyle/>
          <a:p>
            <a:fld id="{4F24F283-F5DE-477B-9F5E-57807B7F879D}" type="datetime1">
              <a:rPr lang="en-US" smtClean="0"/>
              <a:t>8/26/2020</a:t>
            </a:fld>
            <a:endParaRPr lang="en-US"/>
          </a:p>
        </p:txBody>
      </p:sp>
      <p:sp>
        <p:nvSpPr>
          <p:cNvPr id="5" name="Footer Placeholder 4"/>
          <p:cNvSpPr>
            <a:spLocks noGrp="1"/>
          </p:cNvSpPr>
          <p:nvPr>
            <p:ph type="ftr" sz="quarter" idx="11"/>
          </p:nvPr>
        </p:nvSpPr>
        <p:spPr/>
        <p:txBody>
          <a:bodyPr/>
          <a:lstStyle/>
          <a:p>
            <a:r>
              <a:rPr lang="en-US" smtClean="0"/>
              <a:t>2018 - 2022 </a:t>
            </a:r>
            <a:endParaRPr lang="en-US"/>
          </a:p>
        </p:txBody>
      </p:sp>
      <p:sp>
        <p:nvSpPr>
          <p:cNvPr id="6" name="Slide Number Placeholder 5"/>
          <p:cNvSpPr>
            <a:spLocks noGrp="1"/>
          </p:cNvSpPr>
          <p:nvPr>
            <p:ph type="sldNum" sz="quarter" idx="12"/>
          </p:nvPr>
        </p:nvSpPr>
        <p:spPr/>
        <p:txBody>
          <a:bodyPr/>
          <a:lstStyle/>
          <a:p>
            <a:fld id="{9F1B4298-E628-48C7-BDA3-B31837C15712}" type="slidenum">
              <a:rPr lang="en-US" smtClean="0"/>
              <a:pPr/>
              <a:t>37</a:t>
            </a:fld>
            <a:endParaRPr lang="en-US"/>
          </a:p>
        </p:txBody>
      </p:sp>
    </p:spTree>
    <p:extLst>
      <p:ext uri="{BB962C8B-B14F-4D97-AF65-F5344CB8AC3E}">
        <p14:creationId xmlns:p14="http://schemas.microsoft.com/office/powerpoint/2010/main" val="29921031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09" y="228600"/>
            <a:ext cx="8439150" cy="625474"/>
          </a:xfrm>
        </p:spPr>
        <p:txBody>
          <a:bodyPr>
            <a:normAutofit fontScale="90000"/>
          </a:bodyPr>
          <a:lstStyle/>
          <a:p>
            <a:r>
              <a:rPr lang="en-US" b="1" dirty="0" err="1"/>
              <a:t>Bresenhams</a:t>
            </a:r>
            <a:r>
              <a:rPr lang="en-US" b="1" dirty="0"/>
              <a:t> Line Drawing Algorithm</a:t>
            </a:r>
            <a:endParaRPr lang="en-IN" dirty="0"/>
          </a:p>
        </p:txBody>
      </p:sp>
      <p:pic>
        <p:nvPicPr>
          <p:cNvPr id="4" name="Content Placeholder 3"/>
          <p:cNvPicPr>
            <a:picLocks noGrp="1" noChangeAspect="1"/>
          </p:cNvPicPr>
          <p:nvPr>
            <p:ph idx="1"/>
          </p:nvPr>
        </p:nvPicPr>
        <p:blipFill>
          <a:blip r:embed="rId2"/>
          <a:stretch>
            <a:fillRect/>
          </a:stretch>
        </p:blipFill>
        <p:spPr>
          <a:xfrm>
            <a:off x="0" y="854074"/>
            <a:ext cx="8991600" cy="5851526"/>
          </a:xfrm>
          <a:prstGeom prst="rect">
            <a:avLst/>
          </a:prstGeom>
          <a:ln>
            <a:solidFill>
              <a:schemeClr val="tx1"/>
            </a:solidFill>
          </a:ln>
        </p:spPr>
      </p:pic>
      <p:sp>
        <p:nvSpPr>
          <p:cNvPr id="3" name="Date Placeholder 2"/>
          <p:cNvSpPr>
            <a:spLocks noGrp="1"/>
          </p:cNvSpPr>
          <p:nvPr>
            <p:ph type="dt" sz="half" idx="10"/>
          </p:nvPr>
        </p:nvSpPr>
        <p:spPr/>
        <p:txBody>
          <a:bodyPr/>
          <a:lstStyle/>
          <a:p>
            <a:fld id="{05D9E594-15B7-4199-8FAE-99C536A8A5B1}" type="datetime1">
              <a:rPr lang="en-US" smtClean="0"/>
              <a:t>8/26/2020</a:t>
            </a:fld>
            <a:endParaRPr lang="en-US"/>
          </a:p>
        </p:txBody>
      </p:sp>
      <p:sp>
        <p:nvSpPr>
          <p:cNvPr id="5" name="Footer Placeholder 4"/>
          <p:cNvSpPr>
            <a:spLocks noGrp="1"/>
          </p:cNvSpPr>
          <p:nvPr>
            <p:ph type="ftr" sz="quarter" idx="11"/>
          </p:nvPr>
        </p:nvSpPr>
        <p:spPr/>
        <p:txBody>
          <a:bodyPr/>
          <a:lstStyle/>
          <a:p>
            <a:r>
              <a:rPr lang="en-US" smtClean="0"/>
              <a:t>2018 - 2022 </a:t>
            </a:r>
            <a:endParaRPr lang="en-US"/>
          </a:p>
        </p:txBody>
      </p:sp>
      <p:sp>
        <p:nvSpPr>
          <p:cNvPr id="6" name="Slide Number Placeholder 5"/>
          <p:cNvSpPr>
            <a:spLocks noGrp="1"/>
          </p:cNvSpPr>
          <p:nvPr>
            <p:ph type="sldNum" sz="quarter" idx="12"/>
          </p:nvPr>
        </p:nvSpPr>
        <p:spPr/>
        <p:txBody>
          <a:bodyPr/>
          <a:lstStyle/>
          <a:p>
            <a:fld id="{9F1B4298-E628-48C7-BDA3-B31837C15712}" type="slidenum">
              <a:rPr lang="en-US" smtClean="0"/>
              <a:pPr/>
              <a:t>38</a:t>
            </a:fld>
            <a:endParaRPr lang="en-US"/>
          </a:p>
        </p:txBody>
      </p:sp>
    </p:spTree>
    <p:extLst>
      <p:ext uri="{BB962C8B-B14F-4D97-AF65-F5344CB8AC3E}">
        <p14:creationId xmlns:p14="http://schemas.microsoft.com/office/powerpoint/2010/main" val="190418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210550" cy="625474"/>
          </a:xfrm>
        </p:spPr>
        <p:txBody>
          <a:bodyPr>
            <a:normAutofit fontScale="90000"/>
          </a:bodyPr>
          <a:lstStyle/>
          <a:p>
            <a:r>
              <a:rPr lang="en-US" b="1" dirty="0" err="1"/>
              <a:t>Bresenhams</a:t>
            </a:r>
            <a:r>
              <a:rPr lang="en-US" b="1" dirty="0"/>
              <a:t> Line Drawing Algorithm</a:t>
            </a:r>
            <a:endParaRPr lang="en-IN" dirty="0"/>
          </a:p>
        </p:txBody>
      </p:sp>
      <p:pic>
        <p:nvPicPr>
          <p:cNvPr id="5" name="Content Placeholder 4"/>
          <p:cNvPicPr>
            <a:picLocks noGrp="1" noChangeAspect="1"/>
          </p:cNvPicPr>
          <p:nvPr>
            <p:ph idx="1"/>
          </p:nvPr>
        </p:nvPicPr>
        <p:blipFill>
          <a:blip r:embed="rId2"/>
          <a:stretch>
            <a:fillRect/>
          </a:stretch>
        </p:blipFill>
        <p:spPr>
          <a:xfrm>
            <a:off x="152400" y="914400"/>
            <a:ext cx="8839200" cy="5715000"/>
          </a:xfrm>
          <a:prstGeom prst="rect">
            <a:avLst/>
          </a:prstGeom>
          <a:ln>
            <a:solidFill>
              <a:schemeClr val="tx1"/>
            </a:solidFill>
          </a:ln>
        </p:spPr>
      </p:pic>
      <p:sp>
        <p:nvSpPr>
          <p:cNvPr id="3" name="Date Placeholder 2"/>
          <p:cNvSpPr>
            <a:spLocks noGrp="1"/>
          </p:cNvSpPr>
          <p:nvPr>
            <p:ph type="dt" sz="half" idx="10"/>
          </p:nvPr>
        </p:nvSpPr>
        <p:spPr/>
        <p:txBody>
          <a:bodyPr/>
          <a:lstStyle/>
          <a:p>
            <a:fld id="{3F1B657D-C08D-476A-B38A-75D544880502}" type="datetime1">
              <a:rPr lang="en-US" smtClean="0"/>
              <a:t>8/26/2020</a:t>
            </a:fld>
            <a:endParaRPr lang="en-US"/>
          </a:p>
        </p:txBody>
      </p:sp>
      <p:sp>
        <p:nvSpPr>
          <p:cNvPr id="4" name="Footer Placeholder 3"/>
          <p:cNvSpPr>
            <a:spLocks noGrp="1"/>
          </p:cNvSpPr>
          <p:nvPr>
            <p:ph type="ftr" sz="quarter" idx="11"/>
          </p:nvPr>
        </p:nvSpPr>
        <p:spPr/>
        <p:txBody>
          <a:bodyPr/>
          <a:lstStyle/>
          <a:p>
            <a:r>
              <a:rPr lang="en-US" smtClean="0"/>
              <a:t>2018 - 2022 </a:t>
            </a:r>
            <a:endParaRPr lang="en-US"/>
          </a:p>
        </p:txBody>
      </p:sp>
      <p:sp>
        <p:nvSpPr>
          <p:cNvPr id="6" name="Slide Number Placeholder 5"/>
          <p:cNvSpPr>
            <a:spLocks noGrp="1"/>
          </p:cNvSpPr>
          <p:nvPr>
            <p:ph type="sldNum" sz="quarter" idx="12"/>
          </p:nvPr>
        </p:nvSpPr>
        <p:spPr/>
        <p:txBody>
          <a:bodyPr/>
          <a:lstStyle/>
          <a:p>
            <a:fld id="{9F1B4298-E628-48C7-BDA3-B31837C15712}" type="slidenum">
              <a:rPr lang="en-US" smtClean="0"/>
              <a:pPr/>
              <a:t>39</a:t>
            </a:fld>
            <a:endParaRPr lang="en-US"/>
          </a:p>
        </p:txBody>
      </p:sp>
    </p:spTree>
    <p:extLst>
      <p:ext uri="{BB962C8B-B14F-4D97-AF65-F5344CB8AC3E}">
        <p14:creationId xmlns:p14="http://schemas.microsoft.com/office/powerpoint/2010/main" val="23710727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Objective(CO)</a:t>
            </a:r>
            <a:endParaRPr lang="en-US" dirty="0"/>
          </a:p>
        </p:txBody>
      </p:sp>
      <p:sp>
        <p:nvSpPr>
          <p:cNvPr id="3" name="Content Placeholder 2"/>
          <p:cNvSpPr>
            <a:spLocks noGrp="1"/>
          </p:cNvSpPr>
          <p:nvPr>
            <p:ph idx="1"/>
          </p:nvPr>
        </p:nvSpPr>
        <p:spPr>
          <a:ln>
            <a:solidFill>
              <a:srgbClr val="C00000"/>
            </a:solidFill>
          </a:ln>
        </p:spPr>
        <p:txBody>
          <a:bodyPr>
            <a:normAutofit fontScale="85000" lnSpcReduction="10000"/>
          </a:bodyPr>
          <a:lstStyle/>
          <a:p>
            <a:pPr marL="0" indent="0" algn="just">
              <a:buNone/>
            </a:pPr>
            <a:r>
              <a:rPr lang="en-IN" b="1" dirty="0" smtClean="0">
                <a:latin typeface="Times New Roman" pitchFamily="18" charset="0"/>
                <a:cs typeface="Times New Roman" pitchFamily="18" charset="0"/>
              </a:rPr>
              <a:t>CO1:  </a:t>
            </a:r>
            <a:r>
              <a:rPr lang="en-IN" dirty="0" smtClean="0">
                <a:latin typeface="Times New Roman" pitchFamily="18" charset="0"/>
                <a:cs typeface="Times New Roman" pitchFamily="18" charset="0"/>
              </a:rPr>
              <a:t>Construct lines and circles for the given input.</a:t>
            </a:r>
          </a:p>
          <a:p>
            <a:pPr marL="0" indent="0" algn="just">
              <a:buNone/>
            </a:pPr>
            <a:r>
              <a:rPr lang="en-IN" b="1" dirty="0" smtClean="0">
                <a:latin typeface="Times New Roman" pitchFamily="18" charset="0"/>
                <a:cs typeface="Times New Roman" pitchFamily="18" charset="0"/>
              </a:rPr>
              <a:t>CO2: </a:t>
            </a:r>
            <a:r>
              <a:rPr lang="en-IN" dirty="0" smtClean="0">
                <a:latin typeface="Times New Roman" pitchFamily="18" charset="0"/>
                <a:cs typeface="Times New Roman" pitchFamily="18" charset="0"/>
              </a:rPr>
              <a:t>Apply 2D transformation techniques to transform the shapes to fit them as per the picture definition.</a:t>
            </a:r>
          </a:p>
          <a:p>
            <a:pPr marL="0" indent="0" algn="just">
              <a:buNone/>
            </a:pPr>
            <a:r>
              <a:rPr lang="en-IN" b="1" dirty="0" smtClean="0">
                <a:latin typeface="Times New Roman" pitchFamily="18" charset="0"/>
                <a:cs typeface="Times New Roman" pitchFamily="18" charset="0"/>
              </a:rPr>
              <a:t>CO3: </a:t>
            </a:r>
            <a:r>
              <a:rPr lang="en-IN" dirty="0" smtClean="0">
                <a:latin typeface="Times New Roman" pitchFamily="18" charset="0"/>
                <a:cs typeface="Times New Roman" pitchFamily="18" charset="0"/>
              </a:rPr>
              <a:t>Construct splines, curves and perform 3D transformations</a:t>
            </a:r>
          </a:p>
          <a:p>
            <a:pPr marL="0" indent="0" algn="just">
              <a:buNone/>
            </a:pPr>
            <a:r>
              <a:rPr lang="en-IN" b="1" dirty="0" smtClean="0">
                <a:latin typeface="Times New Roman" pitchFamily="18" charset="0"/>
                <a:cs typeface="Times New Roman" pitchFamily="18" charset="0"/>
              </a:rPr>
              <a:t>CO4: </a:t>
            </a:r>
            <a:r>
              <a:rPr lang="en-IN" dirty="0" smtClean="0">
                <a:latin typeface="Times New Roman" pitchFamily="18" charset="0"/>
                <a:cs typeface="Times New Roman" pitchFamily="18" charset="0"/>
              </a:rPr>
              <a:t>Apply colour and transformation techniques for various applications.</a:t>
            </a:r>
          </a:p>
          <a:p>
            <a:pPr marL="0" indent="0" algn="just">
              <a:buNone/>
            </a:pPr>
            <a:r>
              <a:rPr lang="en-IN" b="1" dirty="0" smtClean="0">
                <a:latin typeface="Times New Roman" pitchFamily="18" charset="0"/>
                <a:cs typeface="Times New Roman" pitchFamily="18" charset="0"/>
              </a:rPr>
              <a:t>CO5: </a:t>
            </a:r>
            <a:r>
              <a:rPr lang="en-IN" dirty="0" smtClean="0">
                <a:latin typeface="Times New Roman" pitchFamily="18" charset="0"/>
                <a:cs typeface="Times New Roman" pitchFamily="18" charset="0"/>
              </a:rPr>
              <a:t>Analyse the fundamentals of animation, virtual reality, and underlying technologies.</a:t>
            </a:r>
          </a:p>
          <a:p>
            <a:pPr marL="0" indent="0" algn="just">
              <a:buNone/>
            </a:pPr>
            <a:r>
              <a:rPr lang="en-IN" b="1" dirty="0" smtClean="0">
                <a:latin typeface="Times New Roman" pitchFamily="18" charset="0"/>
                <a:cs typeface="Times New Roman" pitchFamily="18" charset="0"/>
              </a:rPr>
              <a:t>CO6: </a:t>
            </a:r>
            <a:r>
              <a:rPr lang="en-IN" dirty="0" smtClean="0">
                <a:latin typeface="Times New Roman" pitchFamily="18" charset="0"/>
                <a:cs typeface="Times New Roman" pitchFamily="18" charset="0"/>
              </a:rPr>
              <a:t>Develop photo shop applications</a:t>
            </a:r>
            <a:r>
              <a:rPr lang="en-US" u="sng" dirty="0" smtClean="0">
                <a:latin typeface="Times New Roman" pitchFamily="18" charset="0"/>
                <a:cs typeface="Times New Roman" pitchFamily="18" charset="0"/>
              </a:rPr>
              <a:t> </a:t>
            </a:r>
          </a:p>
          <a:p>
            <a:pPr algn="just"/>
            <a:endParaRPr lang="en-US" dirty="0"/>
          </a:p>
        </p:txBody>
      </p:sp>
      <p:sp>
        <p:nvSpPr>
          <p:cNvPr id="4" name="Date Placeholder 3"/>
          <p:cNvSpPr>
            <a:spLocks noGrp="1"/>
          </p:cNvSpPr>
          <p:nvPr>
            <p:ph type="dt" sz="half" idx="10"/>
          </p:nvPr>
        </p:nvSpPr>
        <p:spPr/>
        <p:txBody>
          <a:bodyPr/>
          <a:lstStyle/>
          <a:p>
            <a:fld id="{BBA0F249-8890-444F-953B-9006595747CA}" type="datetime1">
              <a:rPr lang="en-US" smtClean="0"/>
              <a:t>8/26/2020</a:t>
            </a:fld>
            <a:endParaRPr lang="en-US"/>
          </a:p>
        </p:txBody>
      </p:sp>
      <p:sp>
        <p:nvSpPr>
          <p:cNvPr id="5" name="Footer Placeholder 4"/>
          <p:cNvSpPr>
            <a:spLocks noGrp="1"/>
          </p:cNvSpPr>
          <p:nvPr>
            <p:ph type="ftr" sz="quarter" idx="11"/>
          </p:nvPr>
        </p:nvSpPr>
        <p:spPr/>
        <p:txBody>
          <a:bodyPr/>
          <a:lstStyle/>
          <a:p>
            <a:r>
              <a:rPr lang="en-US" smtClean="0"/>
              <a:t>2018 - 2022 </a:t>
            </a:r>
            <a:endParaRPr lang="en-US"/>
          </a:p>
        </p:txBody>
      </p:sp>
      <p:sp>
        <p:nvSpPr>
          <p:cNvPr id="6" name="Slide Number Placeholder 5"/>
          <p:cNvSpPr>
            <a:spLocks noGrp="1"/>
          </p:cNvSpPr>
          <p:nvPr>
            <p:ph type="sldNum" sz="quarter" idx="12"/>
          </p:nvPr>
        </p:nvSpPr>
        <p:spPr/>
        <p:txBody>
          <a:bodyPr/>
          <a:lstStyle/>
          <a:p>
            <a:fld id="{9F1B4298-E628-48C7-BDA3-B31837C15712}" type="slidenum">
              <a:rPr lang="en-US" smtClean="0"/>
              <a:pPr/>
              <a:t>4</a:t>
            </a:fld>
            <a:endParaRPr lang="en-US"/>
          </a:p>
        </p:txBody>
      </p:sp>
    </p:spTree>
    <p:extLst>
      <p:ext uri="{BB962C8B-B14F-4D97-AF65-F5344CB8AC3E}">
        <p14:creationId xmlns:p14="http://schemas.microsoft.com/office/powerpoint/2010/main" val="169226279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515350" cy="701674"/>
          </a:xfrm>
        </p:spPr>
        <p:txBody>
          <a:bodyPr>
            <a:normAutofit fontScale="90000"/>
          </a:bodyPr>
          <a:lstStyle/>
          <a:p>
            <a:r>
              <a:rPr lang="en-US" b="1" dirty="0" err="1"/>
              <a:t>Bresenhams</a:t>
            </a:r>
            <a:r>
              <a:rPr lang="en-US" b="1" dirty="0"/>
              <a:t> Line Drawing Algorithm</a:t>
            </a:r>
            <a:endParaRPr lang="en-IN" b="1" dirty="0"/>
          </a:p>
        </p:txBody>
      </p:sp>
      <p:pic>
        <p:nvPicPr>
          <p:cNvPr id="4" name="Content Placeholder 3"/>
          <p:cNvPicPr>
            <a:picLocks noGrp="1" noChangeAspect="1"/>
          </p:cNvPicPr>
          <p:nvPr>
            <p:ph idx="1"/>
          </p:nvPr>
        </p:nvPicPr>
        <p:blipFill>
          <a:blip r:embed="rId2"/>
          <a:stretch>
            <a:fillRect/>
          </a:stretch>
        </p:blipFill>
        <p:spPr>
          <a:xfrm>
            <a:off x="228600" y="854074"/>
            <a:ext cx="8686800" cy="5775326"/>
          </a:xfrm>
          <a:prstGeom prst="rect">
            <a:avLst/>
          </a:prstGeom>
          <a:ln>
            <a:solidFill>
              <a:schemeClr val="tx1"/>
            </a:solidFill>
          </a:ln>
        </p:spPr>
      </p:pic>
      <p:sp>
        <p:nvSpPr>
          <p:cNvPr id="3" name="Date Placeholder 2"/>
          <p:cNvSpPr>
            <a:spLocks noGrp="1"/>
          </p:cNvSpPr>
          <p:nvPr>
            <p:ph type="dt" sz="half" idx="10"/>
          </p:nvPr>
        </p:nvSpPr>
        <p:spPr/>
        <p:txBody>
          <a:bodyPr/>
          <a:lstStyle/>
          <a:p>
            <a:fld id="{6712D6F6-565E-48AE-A809-EC8CDADA30AB}" type="datetime1">
              <a:rPr lang="en-US" smtClean="0"/>
              <a:t>8/26/2020</a:t>
            </a:fld>
            <a:endParaRPr lang="en-US"/>
          </a:p>
        </p:txBody>
      </p:sp>
      <p:sp>
        <p:nvSpPr>
          <p:cNvPr id="5" name="Footer Placeholder 4"/>
          <p:cNvSpPr>
            <a:spLocks noGrp="1"/>
          </p:cNvSpPr>
          <p:nvPr>
            <p:ph type="ftr" sz="quarter" idx="11"/>
          </p:nvPr>
        </p:nvSpPr>
        <p:spPr/>
        <p:txBody>
          <a:bodyPr/>
          <a:lstStyle/>
          <a:p>
            <a:r>
              <a:rPr lang="en-US" smtClean="0"/>
              <a:t>2018 - 2022 </a:t>
            </a:r>
            <a:endParaRPr lang="en-US"/>
          </a:p>
        </p:txBody>
      </p:sp>
      <p:sp>
        <p:nvSpPr>
          <p:cNvPr id="6" name="Slide Number Placeholder 5"/>
          <p:cNvSpPr>
            <a:spLocks noGrp="1"/>
          </p:cNvSpPr>
          <p:nvPr>
            <p:ph type="sldNum" sz="quarter" idx="12"/>
          </p:nvPr>
        </p:nvSpPr>
        <p:spPr/>
        <p:txBody>
          <a:bodyPr/>
          <a:lstStyle/>
          <a:p>
            <a:fld id="{9F1B4298-E628-48C7-BDA3-B31837C15712}" type="slidenum">
              <a:rPr lang="en-US" smtClean="0"/>
              <a:pPr/>
              <a:t>40</a:t>
            </a:fld>
            <a:endParaRPr lang="en-US"/>
          </a:p>
        </p:txBody>
      </p:sp>
    </p:spTree>
    <p:extLst>
      <p:ext uri="{BB962C8B-B14F-4D97-AF65-F5344CB8AC3E}">
        <p14:creationId xmlns:p14="http://schemas.microsoft.com/office/powerpoint/2010/main" val="259132886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1"/>
            <a:ext cx="8515350" cy="762000"/>
          </a:xfrm>
        </p:spPr>
        <p:txBody>
          <a:bodyPr>
            <a:normAutofit fontScale="90000"/>
          </a:bodyPr>
          <a:lstStyle/>
          <a:p>
            <a:r>
              <a:rPr lang="en-US" b="1" dirty="0" err="1"/>
              <a:t>Bresenhams</a:t>
            </a:r>
            <a:r>
              <a:rPr lang="en-US" b="1" dirty="0"/>
              <a:t> Line Drawing Algorithm</a:t>
            </a:r>
            <a:endParaRPr lang="en-IN" dirty="0"/>
          </a:p>
        </p:txBody>
      </p:sp>
      <p:pic>
        <p:nvPicPr>
          <p:cNvPr id="4" name="Content Placeholder 3"/>
          <p:cNvPicPr>
            <a:picLocks noGrp="1" noChangeAspect="1"/>
          </p:cNvPicPr>
          <p:nvPr>
            <p:ph idx="1"/>
          </p:nvPr>
        </p:nvPicPr>
        <p:blipFill>
          <a:blip r:embed="rId2"/>
          <a:stretch>
            <a:fillRect/>
          </a:stretch>
        </p:blipFill>
        <p:spPr>
          <a:xfrm>
            <a:off x="152400" y="914402"/>
            <a:ext cx="8610600" cy="5791198"/>
          </a:xfrm>
          <a:prstGeom prst="rect">
            <a:avLst/>
          </a:prstGeom>
          <a:ln>
            <a:solidFill>
              <a:schemeClr val="tx1"/>
            </a:solidFill>
          </a:ln>
        </p:spPr>
      </p:pic>
      <p:sp>
        <p:nvSpPr>
          <p:cNvPr id="3" name="Date Placeholder 2"/>
          <p:cNvSpPr>
            <a:spLocks noGrp="1"/>
          </p:cNvSpPr>
          <p:nvPr>
            <p:ph type="dt" sz="half" idx="10"/>
          </p:nvPr>
        </p:nvSpPr>
        <p:spPr/>
        <p:txBody>
          <a:bodyPr/>
          <a:lstStyle/>
          <a:p>
            <a:fld id="{CAE6E736-5788-4CAA-9F63-488E294AB5E2}" type="datetime1">
              <a:rPr lang="en-US" smtClean="0"/>
              <a:t>8/26/2020</a:t>
            </a:fld>
            <a:endParaRPr lang="en-US"/>
          </a:p>
        </p:txBody>
      </p:sp>
      <p:sp>
        <p:nvSpPr>
          <p:cNvPr id="5" name="Footer Placeholder 4"/>
          <p:cNvSpPr>
            <a:spLocks noGrp="1"/>
          </p:cNvSpPr>
          <p:nvPr>
            <p:ph type="ftr" sz="quarter" idx="11"/>
          </p:nvPr>
        </p:nvSpPr>
        <p:spPr/>
        <p:txBody>
          <a:bodyPr/>
          <a:lstStyle/>
          <a:p>
            <a:r>
              <a:rPr lang="en-US" smtClean="0"/>
              <a:t>2018 - 2022 </a:t>
            </a:r>
            <a:endParaRPr lang="en-US"/>
          </a:p>
        </p:txBody>
      </p:sp>
      <p:sp>
        <p:nvSpPr>
          <p:cNvPr id="6" name="Slide Number Placeholder 5"/>
          <p:cNvSpPr>
            <a:spLocks noGrp="1"/>
          </p:cNvSpPr>
          <p:nvPr>
            <p:ph type="sldNum" sz="quarter" idx="12"/>
          </p:nvPr>
        </p:nvSpPr>
        <p:spPr/>
        <p:txBody>
          <a:bodyPr/>
          <a:lstStyle/>
          <a:p>
            <a:fld id="{9F1B4298-E628-48C7-BDA3-B31837C15712}" type="slidenum">
              <a:rPr lang="en-US" smtClean="0"/>
              <a:pPr/>
              <a:t>41</a:t>
            </a:fld>
            <a:endParaRPr lang="en-US"/>
          </a:p>
        </p:txBody>
      </p:sp>
    </p:spTree>
    <p:extLst>
      <p:ext uri="{BB962C8B-B14F-4D97-AF65-F5344CB8AC3E}">
        <p14:creationId xmlns:p14="http://schemas.microsoft.com/office/powerpoint/2010/main" val="20061895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0" y="97808"/>
            <a:ext cx="7886700" cy="533401"/>
          </a:xfrm>
        </p:spPr>
        <p:txBody>
          <a:bodyPr>
            <a:normAutofit fontScale="90000"/>
          </a:bodyPr>
          <a:lstStyle/>
          <a:p>
            <a:r>
              <a:rPr lang="en-US" b="1" dirty="0" err="1"/>
              <a:t>Bresenhams</a:t>
            </a:r>
            <a:r>
              <a:rPr lang="en-US" b="1" dirty="0"/>
              <a:t> Line Drawing Algorithm</a:t>
            </a:r>
            <a:endParaRPr lang="en-IN" dirty="0"/>
          </a:p>
        </p:txBody>
      </p:sp>
      <p:sp>
        <p:nvSpPr>
          <p:cNvPr id="9" name="Content Placeholder 8"/>
          <p:cNvSpPr>
            <a:spLocks noGrp="1"/>
          </p:cNvSpPr>
          <p:nvPr>
            <p:ph idx="1"/>
          </p:nvPr>
        </p:nvSpPr>
        <p:spPr>
          <a:xfrm>
            <a:off x="304800" y="1600200"/>
            <a:ext cx="8382000" cy="4525963"/>
          </a:xfrm>
        </p:spPr>
        <p:txBody>
          <a:bodyPr/>
          <a:lstStyle/>
          <a:p>
            <a:endParaRPr lang="en-IN" dirty="0"/>
          </a:p>
        </p:txBody>
      </p:sp>
      <p:pic>
        <p:nvPicPr>
          <p:cNvPr id="10" name="Picture 9"/>
          <p:cNvPicPr>
            <a:picLocks noChangeAspect="1"/>
          </p:cNvPicPr>
          <p:nvPr/>
        </p:nvPicPr>
        <p:blipFill>
          <a:blip r:embed="rId2"/>
          <a:stretch>
            <a:fillRect/>
          </a:stretch>
        </p:blipFill>
        <p:spPr>
          <a:xfrm>
            <a:off x="0" y="685800"/>
            <a:ext cx="9144000" cy="6172200"/>
          </a:xfrm>
          <a:prstGeom prst="rect">
            <a:avLst/>
          </a:prstGeom>
        </p:spPr>
      </p:pic>
      <p:sp>
        <p:nvSpPr>
          <p:cNvPr id="2" name="Date Placeholder 1"/>
          <p:cNvSpPr>
            <a:spLocks noGrp="1"/>
          </p:cNvSpPr>
          <p:nvPr>
            <p:ph type="dt" sz="half" idx="10"/>
          </p:nvPr>
        </p:nvSpPr>
        <p:spPr/>
        <p:txBody>
          <a:bodyPr/>
          <a:lstStyle/>
          <a:p>
            <a:fld id="{BE23B5DF-73DA-422E-92FB-4969D3CD864E}" type="datetime1">
              <a:rPr lang="en-US" smtClean="0"/>
              <a:t>8/26/2020</a:t>
            </a:fld>
            <a:endParaRPr lang="en-US"/>
          </a:p>
        </p:txBody>
      </p:sp>
      <p:sp>
        <p:nvSpPr>
          <p:cNvPr id="3" name="Footer Placeholder 2"/>
          <p:cNvSpPr>
            <a:spLocks noGrp="1"/>
          </p:cNvSpPr>
          <p:nvPr>
            <p:ph type="ftr" sz="quarter" idx="11"/>
          </p:nvPr>
        </p:nvSpPr>
        <p:spPr/>
        <p:txBody>
          <a:bodyPr/>
          <a:lstStyle/>
          <a:p>
            <a:r>
              <a:rPr lang="en-US" smtClean="0"/>
              <a:t>2018 - 2022 </a:t>
            </a:r>
            <a:endParaRPr lang="en-US"/>
          </a:p>
        </p:txBody>
      </p:sp>
      <p:sp>
        <p:nvSpPr>
          <p:cNvPr id="4" name="Slide Number Placeholder 3"/>
          <p:cNvSpPr>
            <a:spLocks noGrp="1"/>
          </p:cNvSpPr>
          <p:nvPr>
            <p:ph type="sldNum" sz="quarter" idx="12"/>
          </p:nvPr>
        </p:nvSpPr>
        <p:spPr/>
        <p:txBody>
          <a:bodyPr/>
          <a:lstStyle/>
          <a:p>
            <a:fld id="{9F1B4298-E628-48C7-BDA3-B31837C15712}" type="slidenum">
              <a:rPr lang="en-US" smtClean="0"/>
              <a:pPr/>
              <a:t>42</a:t>
            </a:fld>
            <a:endParaRPr lang="en-US"/>
          </a:p>
        </p:txBody>
      </p:sp>
    </p:spTree>
    <p:extLst>
      <p:ext uri="{BB962C8B-B14F-4D97-AF65-F5344CB8AC3E}">
        <p14:creationId xmlns:p14="http://schemas.microsoft.com/office/powerpoint/2010/main" val="403450138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152400"/>
            <a:ext cx="8229600" cy="457199"/>
          </a:xfrm>
        </p:spPr>
        <p:txBody>
          <a:bodyPr>
            <a:normAutofit fontScale="90000"/>
          </a:bodyPr>
          <a:lstStyle/>
          <a:p>
            <a:r>
              <a:rPr lang="en-US" b="1" dirty="0" smtClean="0"/>
              <a:t>Example- </a:t>
            </a:r>
            <a:r>
              <a:rPr lang="en-US" b="1" dirty="0" err="1" smtClean="0"/>
              <a:t>Bresenhams</a:t>
            </a:r>
            <a:r>
              <a:rPr lang="en-US" b="1" dirty="0" smtClean="0"/>
              <a:t> Line drawing</a:t>
            </a:r>
            <a:endParaRPr lang="en-IN" b="1" dirty="0"/>
          </a:p>
        </p:txBody>
      </p:sp>
      <p:pic>
        <p:nvPicPr>
          <p:cNvPr id="7" name="Content Placeholder 6"/>
          <p:cNvPicPr>
            <a:picLocks noGrp="1" noChangeAspect="1"/>
          </p:cNvPicPr>
          <p:nvPr>
            <p:ph sz="half" idx="1"/>
          </p:nvPr>
        </p:nvPicPr>
        <p:blipFill>
          <a:blip r:embed="rId2"/>
          <a:stretch>
            <a:fillRect/>
          </a:stretch>
        </p:blipFill>
        <p:spPr>
          <a:xfrm>
            <a:off x="152400" y="800099"/>
            <a:ext cx="4495800" cy="6126163"/>
          </a:xfrm>
          <a:prstGeom prst="rect">
            <a:avLst/>
          </a:prstGeom>
        </p:spPr>
      </p:pic>
      <p:sp>
        <p:nvSpPr>
          <p:cNvPr id="6" name="Content Placeholder 5"/>
          <p:cNvSpPr>
            <a:spLocks noGrp="1"/>
          </p:cNvSpPr>
          <p:nvPr>
            <p:ph sz="half" idx="2"/>
          </p:nvPr>
        </p:nvSpPr>
        <p:spPr>
          <a:xfrm>
            <a:off x="4648200" y="914400"/>
            <a:ext cx="4495800" cy="5943600"/>
          </a:xfrm>
          <a:ln>
            <a:solidFill>
              <a:schemeClr val="tx1"/>
            </a:solidFill>
          </a:ln>
        </p:spPr>
        <p:txBody>
          <a:bodyPr>
            <a:normAutofit lnSpcReduction="10000"/>
          </a:bodyPr>
          <a:lstStyle/>
          <a:p>
            <a:r>
              <a:rPr lang="en-US" dirty="0"/>
              <a:t>Given (</a:t>
            </a:r>
            <a:r>
              <a:rPr lang="en-US" dirty="0" err="1"/>
              <a:t>xa,ya</a:t>
            </a:r>
            <a:r>
              <a:rPr lang="en-US" dirty="0"/>
              <a:t>)=(20,10) and (</a:t>
            </a:r>
            <a:r>
              <a:rPr lang="en-US" dirty="0" err="1"/>
              <a:t>xb,yb</a:t>
            </a:r>
            <a:r>
              <a:rPr lang="en-US" dirty="0"/>
              <a:t>)=(30,18</a:t>
            </a:r>
            <a:r>
              <a:rPr lang="en-US" dirty="0" smtClean="0"/>
              <a:t>)</a:t>
            </a:r>
          </a:p>
          <a:p>
            <a:pPr marL="0" indent="0">
              <a:buNone/>
            </a:pPr>
            <a:r>
              <a:rPr lang="en-US" b="1" u="sng" dirty="0" smtClean="0">
                <a:solidFill>
                  <a:srgbClr val="FF0000"/>
                </a:solidFill>
              </a:rPr>
              <a:t>Solution: </a:t>
            </a:r>
            <a:endParaRPr lang="en-US" b="1" u="sng" dirty="0">
              <a:solidFill>
                <a:srgbClr val="FF0000"/>
              </a:solidFill>
            </a:endParaRPr>
          </a:p>
          <a:p>
            <a:pPr marL="0" indent="0">
              <a:buNone/>
            </a:pPr>
            <a:r>
              <a:rPr lang="en-US" dirty="0" smtClean="0"/>
              <a:t>      dx</a:t>
            </a:r>
            <a:r>
              <a:rPr lang="en-US" dirty="0"/>
              <a:t>= 30-20 =10</a:t>
            </a:r>
          </a:p>
          <a:p>
            <a:pPr marL="0" indent="0">
              <a:buNone/>
            </a:pPr>
            <a:r>
              <a:rPr lang="en-US" dirty="0" smtClean="0"/>
              <a:t>      </a:t>
            </a:r>
            <a:r>
              <a:rPr lang="en-US" dirty="0" err="1" smtClean="0"/>
              <a:t>dy</a:t>
            </a:r>
            <a:r>
              <a:rPr lang="en-US" dirty="0"/>
              <a:t>= 18-10 = 8</a:t>
            </a:r>
          </a:p>
          <a:p>
            <a:pPr marL="0" indent="0">
              <a:buNone/>
            </a:pPr>
            <a:r>
              <a:rPr lang="en-US" dirty="0" smtClean="0"/>
              <a:t>      P</a:t>
            </a:r>
            <a:r>
              <a:rPr lang="en-US" dirty="0"/>
              <a:t>= 2*</a:t>
            </a:r>
            <a:r>
              <a:rPr lang="en-US" dirty="0" err="1"/>
              <a:t>dy</a:t>
            </a:r>
            <a:r>
              <a:rPr lang="en-US" dirty="0"/>
              <a:t>-dx</a:t>
            </a:r>
          </a:p>
          <a:p>
            <a:pPr marL="0" indent="0">
              <a:buNone/>
            </a:pPr>
            <a:r>
              <a:rPr lang="en-US" dirty="0"/>
              <a:t>  </a:t>
            </a:r>
            <a:r>
              <a:rPr lang="en-US" dirty="0" smtClean="0"/>
              <a:t>      </a:t>
            </a:r>
            <a:r>
              <a:rPr lang="en-US" dirty="0"/>
              <a:t>= </a:t>
            </a:r>
            <a:r>
              <a:rPr lang="en-US" dirty="0" smtClean="0"/>
              <a:t>2*8-10</a:t>
            </a:r>
          </a:p>
          <a:p>
            <a:pPr marL="0" indent="0">
              <a:buNone/>
            </a:pPr>
            <a:r>
              <a:rPr lang="en-US" dirty="0"/>
              <a:t> </a:t>
            </a:r>
            <a:r>
              <a:rPr lang="en-US" dirty="0" smtClean="0"/>
              <a:t>       </a:t>
            </a:r>
            <a:r>
              <a:rPr lang="en-US" dirty="0"/>
              <a:t>=6</a:t>
            </a:r>
          </a:p>
          <a:p>
            <a:pPr marL="0" indent="0">
              <a:buNone/>
            </a:pPr>
            <a:r>
              <a:rPr lang="en-US" dirty="0" smtClean="0"/>
              <a:t>     </a:t>
            </a:r>
            <a:r>
              <a:rPr lang="en-US" dirty="0" err="1" smtClean="0"/>
              <a:t>twody</a:t>
            </a:r>
            <a:r>
              <a:rPr lang="en-US" dirty="0"/>
              <a:t>= </a:t>
            </a:r>
            <a:r>
              <a:rPr lang="en-US" dirty="0" smtClean="0"/>
              <a:t>2*</a:t>
            </a:r>
            <a:r>
              <a:rPr lang="en-US" dirty="0" err="1" smtClean="0"/>
              <a:t>dy</a:t>
            </a:r>
            <a:r>
              <a:rPr lang="en-US" dirty="0" smtClean="0"/>
              <a:t> = </a:t>
            </a:r>
            <a:r>
              <a:rPr lang="en-US" dirty="0"/>
              <a:t>2*8 = </a:t>
            </a:r>
            <a:r>
              <a:rPr lang="en-US" dirty="0" smtClean="0"/>
              <a:t>16</a:t>
            </a:r>
          </a:p>
          <a:p>
            <a:pPr marL="0" indent="0">
              <a:buNone/>
            </a:pPr>
            <a:r>
              <a:rPr lang="en-US" dirty="0"/>
              <a:t> </a:t>
            </a:r>
            <a:r>
              <a:rPr lang="en-US" dirty="0" smtClean="0"/>
              <a:t>    </a:t>
            </a:r>
            <a:r>
              <a:rPr lang="en-US" dirty="0" err="1" smtClean="0"/>
              <a:t>twodydx</a:t>
            </a:r>
            <a:r>
              <a:rPr lang="en-US" dirty="0"/>
              <a:t>= 2*(</a:t>
            </a:r>
            <a:r>
              <a:rPr lang="en-US" dirty="0" err="1" smtClean="0"/>
              <a:t>dy</a:t>
            </a:r>
            <a:r>
              <a:rPr lang="en-US" dirty="0" smtClean="0"/>
              <a:t>-dx)</a:t>
            </a:r>
          </a:p>
          <a:p>
            <a:pPr marL="0" indent="0">
              <a:buNone/>
            </a:pPr>
            <a:r>
              <a:rPr lang="en-US" dirty="0" smtClean="0"/>
              <a:t>                     = 2*(8-10) </a:t>
            </a:r>
          </a:p>
          <a:p>
            <a:pPr marL="0" indent="0">
              <a:buNone/>
            </a:pPr>
            <a:r>
              <a:rPr lang="en-US" dirty="0"/>
              <a:t> </a:t>
            </a:r>
            <a:r>
              <a:rPr lang="en-US" dirty="0" smtClean="0"/>
              <a:t>                   = -4</a:t>
            </a:r>
          </a:p>
          <a:p>
            <a:endParaRPr lang="en-IN" dirty="0"/>
          </a:p>
        </p:txBody>
      </p:sp>
      <p:sp>
        <p:nvSpPr>
          <p:cNvPr id="2" name="Date Placeholder 1"/>
          <p:cNvSpPr>
            <a:spLocks noGrp="1"/>
          </p:cNvSpPr>
          <p:nvPr>
            <p:ph type="dt" sz="half" idx="10"/>
          </p:nvPr>
        </p:nvSpPr>
        <p:spPr/>
        <p:txBody>
          <a:bodyPr/>
          <a:lstStyle/>
          <a:p>
            <a:fld id="{7CFC8E73-0C34-42F0-97F6-D07C9072E876}" type="datetime1">
              <a:rPr lang="en-US" smtClean="0"/>
              <a:t>8/26/2020</a:t>
            </a:fld>
            <a:endParaRPr lang="en-US"/>
          </a:p>
        </p:txBody>
      </p:sp>
      <p:sp>
        <p:nvSpPr>
          <p:cNvPr id="3" name="Footer Placeholder 2"/>
          <p:cNvSpPr>
            <a:spLocks noGrp="1"/>
          </p:cNvSpPr>
          <p:nvPr>
            <p:ph type="ftr" sz="quarter" idx="11"/>
          </p:nvPr>
        </p:nvSpPr>
        <p:spPr/>
        <p:txBody>
          <a:bodyPr/>
          <a:lstStyle/>
          <a:p>
            <a:r>
              <a:rPr lang="en-US" smtClean="0"/>
              <a:t>2018 - 2022 </a:t>
            </a:r>
            <a:endParaRPr lang="en-US"/>
          </a:p>
        </p:txBody>
      </p:sp>
      <p:sp>
        <p:nvSpPr>
          <p:cNvPr id="5" name="Slide Number Placeholder 4"/>
          <p:cNvSpPr>
            <a:spLocks noGrp="1"/>
          </p:cNvSpPr>
          <p:nvPr>
            <p:ph type="sldNum" sz="quarter" idx="12"/>
          </p:nvPr>
        </p:nvSpPr>
        <p:spPr/>
        <p:txBody>
          <a:bodyPr/>
          <a:lstStyle/>
          <a:p>
            <a:fld id="{9F1B4298-E628-48C7-BDA3-B31837C15712}" type="slidenum">
              <a:rPr lang="en-US" smtClean="0"/>
              <a:pPr/>
              <a:t>43</a:t>
            </a:fld>
            <a:endParaRPr lang="en-US"/>
          </a:p>
        </p:txBody>
      </p:sp>
    </p:spTree>
    <p:extLst>
      <p:ext uri="{BB962C8B-B14F-4D97-AF65-F5344CB8AC3E}">
        <p14:creationId xmlns:p14="http://schemas.microsoft.com/office/powerpoint/2010/main" val="188153244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152400"/>
            <a:ext cx="8229600" cy="457199"/>
          </a:xfrm>
        </p:spPr>
        <p:txBody>
          <a:bodyPr>
            <a:normAutofit fontScale="90000"/>
          </a:bodyPr>
          <a:lstStyle/>
          <a:p>
            <a:r>
              <a:rPr lang="en-US" b="1" dirty="0"/>
              <a:t>Example- </a:t>
            </a:r>
            <a:r>
              <a:rPr lang="en-US" b="1" dirty="0" err="1"/>
              <a:t>Bresenhams</a:t>
            </a:r>
            <a:r>
              <a:rPr lang="en-US" b="1" dirty="0"/>
              <a:t> Line drawing</a:t>
            </a:r>
            <a:endParaRPr lang="en-IN" dirty="0"/>
          </a:p>
        </p:txBody>
      </p:sp>
      <p:pic>
        <p:nvPicPr>
          <p:cNvPr id="7" name="Content Placeholder 6"/>
          <p:cNvPicPr>
            <a:picLocks noGrp="1" noChangeAspect="1"/>
          </p:cNvPicPr>
          <p:nvPr>
            <p:ph sz="half" idx="1"/>
          </p:nvPr>
        </p:nvPicPr>
        <p:blipFill>
          <a:blip r:embed="rId2"/>
          <a:stretch>
            <a:fillRect/>
          </a:stretch>
        </p:blipFill>
        <p:spPr>
          <a:xfrm>
            <a:off x="152400" y="800099"/>
            <a:ext cx="4495800" cy="6126163"/>
          </a:xfrm>
          <a:prstGeom prst="rect">
            <a:avLst/>
          </a:prstGeom>
        </p:spPr>
      </p:pic>
      <p:sp>
        <p:nvSpPr>
          <p:cNvPr id="6" name="Content Placeholder 5"/>
          <p:cNvSpPr>
            <a:spLocks noGrp="1"/>
          </p:cNvSpPr>
          <p:nvPr>
            <p:ph sz="half" idx="2"/>
          </p:nvPr>
        </p:nvSpPr>
        <p:spPr>
          <a:xfrm>
            <a:off x="4648200" y="914400"/>
            <a:ext cx="4495800" cy="5943600"/>
          </a:xfrm>
          <a:ln>
            <a:solidFill>
              <a:schemeClr val="tx1"/>
            </a:solidFill>
          </a:ln>
        </p:spPr>
        <p:txBody>
          <a:bodyPr>
            <a:normAutofit/>
          </a:bodyPr>
          <a:lstStyle/>
          <a:p>
            <a:pPr marL="0" indent="0">
              <a:buNone/>
            </a:pPr>
            <a:r>
              <a:rPr lang="en-US" dirty="0" smtClean="0"/>
              <a:t>If(20&gt;30)</a:t>
            </a:r>
          </a:p>
          <a:p>
            <a:pPr marL="0" indent="0">
              <a:buNone/>
            </a:pPr>
            <a:r>
              <a:rPr lang="en-US" dirty="0" smtClean="0"/>
              <a:t>    { x=20; y=10; </a:t>
            </a:r>
            <a:r>
              <a:rPr lang="en-US" dirty="0" err="1" smtClean="0"/>
              <a:t>xend</a:t>
            </a:r>
            <a:r>
              <a:rPr lang="en-US" dirty="0" smtClean="0"/>
              <a:t>=30; }</a:t>
            </a:r>
          </a:p>
          <a:p>
            <a:pPr marL="0" indent="0">
              <a:buNone/>
            </a:pPr>
            <a:r>
              <a:rPr lang="en-US" dirty="0" err="1" smtClean="0"/>
              <a:t>setpixel</a:t>
            </a:r>
            <a:r>
              <a:rPr lang="en-US" dirty="0" smtClean="0"/>
              <a:t>(</a:t>
            </a:r>
            <a:r>
              <a:rPr lang="en-US" dirty="0">
                <a:solidFill>
                  <a:srgbClr val="FF00FF"/>
                </a:solidFill>
              </a:rPr>
              <a:t>20,10</a:t>
            </a:r>
            <a:r>
              <a:rPr lang="en-US" dirty="0" smtClean="0"/>
              <a:t>);</a:t>
            </a:r>
          </a:p>
          <a:p>
            <a:pPr marL="0" indent="0">
              <a:buNone/>
            </a:pPr>
            <a:r>
              <a:rPr lang="en-US" dirty="0" smtClean="0"/>
              <a:t>while(20&lt;30)</a:t>
            </a:r>
          </a:p>
          <a:p>
            <a:pPr marL="0" indent="0">
              <a:buNone/>
            </a:pPr>
            <a:r>
              <a:rPr lang="en-US" dirty="0" smtClean="0"/>
              <a:t>    { x=</a:t>
            </a:r>
            <a:r>
              <a:rPr lang="en-US" dirty="0" smtClean="0">
                <a:solidFill>
                  <a:srgbClr val="FF0000"/>
                </a:solidFill>
              </a:rPr>
              <a:t>21</a:t>
            </a:r>
            <a:r>
              <a:rPr lang="en-US" dirty="0" smtClean="0"/>
              <a:t>;</a:t>
            </a:r>
          </a:p>
          <a:p>
            <a:pPr marL="0" indent="0">
              <a:buNone/>
            </a:pPr>
            <a:r>
              <a:rPr lang="en-US" dirty="0" smtClean="0"/>
              <a:t>      If(6&lt;0)</a:t>
            </a:r>
          </a:p>
          <a:p>
            <a:pPr marL="0" indent="0">
              <a:buNone/>
            </a:pPr>
            <a:r>
              <a:rPr lang="en-US" dirty="0"/>
              <a:t> </a:t>
            </a:r>
            <a:r>
              <a:rPr lang="en-US" dirty="0" smtClean="0"/>
              <a:t>     y=</a:t>
            </a:r>
            <a:r>
              <a:rPr lang="en-US" dirty="0" smtClean="0">
                <a:solidFill>
                  <a:srgbClr val="FF0000"/>
                </a:solidFill>
              </a:rPr>
              <a:t>11</a:t>
            </a:r>
            <a:r>
              <a:rPr lang="en-US" dirty="0" smtClean="0"/>
              <a:t>;</a:t>
            </a:r>
          </a:p>
          <a:p>
            <a:pPr marL="0" indent="0">
              <a:buNone/>
            </a:pPr>
            <a:r>
              <a:rPr lang="en-US" dirty="0"/>
              <a:t> </a:t>
            </a:r>
            <a:r>
              <a:rPr lang="en-US" dirty="0" smtClean="0"/>
              <a:t>     p=6-4 = </a:t>
            </a:r>
            <a:r>
              <a:rPr lang="en-US" dirty="0" smtClean="0">
                <a:solidFill>
                  <a:srgbClr val="FF0000"/>
                </a:solidFill>
              </a:rPr>
              <a:t>2</a:t>
            </a:r>
            <a:r>
              <a:rPr lang="en-US" dirty="0" smtClean="0"/>
              <a:t>;</a:t>
            </a:r>
          </a:p>
          <a:p>
            <a:pPr marL="0" indent="0">
              <a:buNone/>
            </a:pPr>
            <a:r>
              <a:rPr lang="en-US" dirty="0" smtClean="0"/>
              <a:t>    }</a:t>
            </a:r>
          </a:p>
          <a:p>
            <a:pPr marL="0" indent="0">
              <a:buNone/>
            </a:pPr>
            <a:r>
              <a:rPr lang="en-US" dirty="0" err="1" smtClean="0"/>
              <a:t>setpixel</a:t>
            </a:r>
            <a:r>
              <a:rPr lang="en-US" dirty="0" smtClean="0"/>
              <a:t>(</a:t>
            </a:r>
            <a:r>
              <a:rPr lang="en-US" dirty="0" smtClean="0">
                <a:solidFill>
                  <a:srgbClr val="FF00FF"/>
                </a:solidFill>
              </a:rPr>
              <a:t>21,11</a:t>
            </a:r>
            <a:r>
              <a:rPr lang="en-US" dirty="0" smtClean="0"/>
              <a:t>);</a:t>
            </a:r>
            <a:endParaRPr lang="en-IN" dirty="0"/>
          </a:p>
        </p:txBody>
      </p:sp>
      <p:sp>
        <p:nvSpPr>
          <p:cNvPr id="2" name="Date Placeholder 1"/>
          <p:cNvSpPr>
            <a:spLocks noGrp="1"/>
          </p:cNvSpPr>
          <p:nvPr>
            <p:ph type="dt" sz="half" idx="10"/>
          </p:nvPr>
        </p:nvSpPr>
        <p:spPr/>
        <p:txBody>
          <a:bodyPr/>
          <a:lstStyle/>
          <a:p>
            <a:fld id="{658B9B2A-593F-4239-851B-7D0091870982}" type="datetime1">
              <a:rPr lang="en-US" smtClean="0"/>
              <a:t>8/26/2020</a:t>
            </a:fld>
            <a:endParaRPr lang="en-US"/>
          </a:p>
        </p:txBody>
      </p:sp>
      <p:sp>
        <p:nvSpPr>
          <p:cNvPr id="3" name="Footer Placeholder 2"/>
          <p:cNvSpPr>
            <a:spLocks noGrp="1"/>
          </p:cNvSpPr>
          <p:nvPr>
            <p:ph type="ftr" sz="quarter" idx="11"/>
          </p:nvPr>
        </p:nvSpPr>
        <p:spPr/>
        <p:txBody>
          <a:bodyPr/>
          <a:lstStyle/>
          <a:p>
            <a:r>
              <a:rPr lang="en-US" smtClean="0"/>
              <a:t>2018 - 2022 </a:t>
            </a:r>
            <a:endParaRPr lang="en-US"/>
          </a:p>
        </p:txBody>
      </p:sp>
      <p:sp>
        <p:nvSpPr>
          <p:cNvPr id="5" name="Slide Number Placeholder 4"/>
          <p:cNvSpPr>
            <a:spLocks noGrp="1"/>
          </p:cNvSpPr>
          <p:nvPr>
            <p:ph type="sldNum" sz="quarter" idx="12"/>
          </p:nvPr>
        </p:nvSpPr>
        <p:spPr/>
        <p:txBody>
          <a:bodyPr/>
          <a:lstStyle/>
          <a:p>
            <a:fld id="{9F1B4298-E628-48C7-BDA3-B31837C15712}" type="slidenum">
              <a:rPr lang="en-US" smtClean="0"/>
              <a:pPr/>
              <a:t>44</a:t>
            </a:fld>
            <a:endParaRPr lang="en-US"/>
          </a:p>
        </p:txBody>
      </p:sp>
    </p:spTree>
    <p:extLst>
      <p:ext uri="{BB962C8B-B14F-4D97-AF65-F5344CB8AC3E}">
        <p14:creationId xmlns:p14="http://schemas.microsoft.com/office/powerpoint/2010/main" val="51903893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0" y="152400"/>
            <a:ext cx="8229600" cy="563562"/>
          </a:xfrm>
        </p:spPr>
        <p:txBody>
          <a:bodyPr>
            <a:normAutofit fontScale="90000"/>
          </a:bodyPr>
          <a:lstStyle/>
          <a:p>
            <a:r>
              <a:rPr lang="en-US" b="1" dirty="0" smtClean="0"/>
              <a:t>Example 1- </a:t>
            </a:r>
            <a:r>
              <a:rPr lang="en-US" b="1" dirty="0" err="1"/>
              <a:t>Bresenhams</a:t>
            </a:r>
            <a:r>
              <a:rPr lang="en-US" b="1" dirty="0"/>
              <a:t> Line drawing</a:t>
            </a:r>
            <a:endParaRPr lang="en-IN" dirty="0"/>
          </a:p>
        </p:txBody>
      </p:sp>
      <p:graphicFrame>
        <p:nvGraphicFramePr>
          <p:cNvPr id="4" name="Content Placeholder 3"/>
          <p:cNvGraphicFramePr>
            <a:graphicFrameLocks noGrp="1"/>
          </p:cNvGraphicFramePr>
          <p:nvPr>
            <p:ph idx="1"/>
            <p:extLst/>
          </p:nvPr>
        </p:nvGraphicFramePr>
        <p:xfrm>
          <a:off x="152401" y="827085"/>
          <a:ext cx="7619998" cy="5832565"/>
        </p:xfrm>
        <a:graphic>
          <a:graphicData uri="http://schemas.openxmlformats.org/drawingml/2006/table">
            <a:tbl>
              <a:tblPr firstRow="1" bandRow="1">
                <a:tableStyleId>{21E4AEA4-8DFA-4A89-87EB-49C32662AFE0}</a:tableStyleId>
              </a:tblPr>
              <a:tblGrid>
                <a:gridCol w="2038455"/>
                <a:gridCol w="2425675"/>
                <a:gridCol w="3155868"/>
              </a:tblGrid>
              <a:tr h="650965">
                <a:tc>
                  <a:txBody>
                    <a:bodyPr/>
                    <a:lstStyle/>
                    <a:p>
                      <a:endParaRPr lang="en-IN" dirty="0"/>
                    </a:p>
                  </a:txBody>
                  <a:tcPr>
                    <a:solidFill>
                      <a:schemeClr val="accent1">
                        <a:lumMod val="75000"/>
                      </a:schemeClr>
                    </a:solidFill>
                  </a:tcPr>
                </a:tc>
                <a:tc>
                  <a:txBody>
                    <a:bodyPr/>
                    <a:lstStyle/>
                    <a:p>
                      <a:endParaRPr lang="en-IN" dirty="0"/>
                    </a:p>
                  </a:txBody>
                  <a:tcPr>
                    <a:solidFill>
                      <a:schemeClr val="accent1">
                        <a:lumMod val="75000"/>
                      </a:schemeClr>
                    </a:solidFill>
                  </a:tcPr>
                </a:tc>
                <a:tc>
                  <a:txBody>
                    <a:bodyPr/>
                    <a:lstStyle/>
                    <a:p>
                      <a:endParaRPr lang="en-IN" dirty="0"/>
                    </a:p>
                  </a:txBody>
                  <a:tcPr>
                    <a:solidFill>
                      <a:schemeClr val="accent1">
                        <a:lumMod val="75000"/>
                      </a:schemeClr>
                    </a:solidFill>
                  </a:tcPr>
                </a:tc>
              </a:tr>
              <a:tr h="515135">
                <a:tc>
                  <a:txBody>
                    <a:bodyPr/>
                    <a:lstStyle/>
                    <a:p>
                      <a:r>
                        <a:rPr lang="en-US" sz="2800" b="1" dirty="0" smtClean="0"/>
                        <a:t>0</a:t>
                      </a:r>
                      <a:endParaRPr lang="en-IN" sz="2800" b="1" dirty="0"/>
                    </a:p>
                  </a:txBody>
                  <a:tcPr/>
                </a:tc>
                <a:tc>
                  <a:txBody>
                    <a:bodyPr/>
                    <a:lstStyle/>
                    <a:p>
                      <a:pPr rtl="0"/>
                      <a:r>
                        <a:rPr lang="en-US" sz="2800" b="1" dirty="0" smtClean="0"/>
                        <a:t>6</a:t>
                      </a:r>
                      <a:endParaRPr lang="en-IN" sz="2800" b="1" dirty="0"/>
                    </a:p>
                  </a:txBody>
                  <a:tcPr/>
                </a:tc>
                <a:tc>
                  <a:txBody>
                    <a:bodyPr/>
                    <a:lstStyle/>
                    <a:p>
                      <a:r>
                        <a:rPr lang="en-US" sz="2800" b="1" dirty="0" smtClean="0"/>
                        <a:t>(21,11)</a:t>
                      </a:r>
                      <a:endParaRPr lang="en-IN" sz="2800" b="1" dirty="0"/>
                    </a:p>
                  </a:txBody>
                  <a:tcPr/>
                </a:tc>
              </a:tr>
              <a:tr h="515135">
                <a:tc>
                  <a:txBody>
                    <a:bodyPr/>
                    <a:lstStyle/>
                    <a:p>
                      <a:r>
                        <a:rPr lang="en-US" sz="2800" b="1" dirty="0" smtClean="0"/>
                        <a:t>1</a:t>
                      </a:r>
                      <a:endParaRPr lang="en-IN" sz="2800" b="1" dirty="0"/>
                    </a:p>
                  </a:txBody>
                  <a:tcPr/>
                </a:tc>
                <a:tc>
                  <a:txBody>
                    <a:bodyPr/>
                    <a:lstStyle/>
                    <a:p>
                      <a:pPr rtl="0"/>
                      <a:r>
                        <a:rPr lang="en-US" sz="2800" b="1" dirty="0" smtClean="0"/>
                        <a:t>2</a:t>
                      </a:r>
                      <a:endParaRPr lang="en-IN" sz="2800" b="1" dirty="0"/>
                    </a:p>
                  </a:txBody>
                  <a:tcPr/>
                </a:tc>
                <a:tc>
                  <a:txBody>
                    <a:bodyPr/>
                    <a:lstStyle/>
                    <a:p>
                      <a:r>
                        <a:rPr lang="en-US" sz="2800" b="1" dirty="0" smtClean="0"/>
                        <a:t>(22,12)</a:t>
                      </a:r>
                      <a:endParaRPr lang="en-IN" sz="2800" b="1" dirty="0"/>
                    </a:p>
                  </a:txBody>
                  <a:tcPr/>
                </a:tc>
              </a:tr>
              <a:tr h="515135">
                <a:tc>
                  <a:txBody>
                    <a:bodyPr/>
                    <a:lstStyle/>
                    <a:p>
                      <a:r>
                        <a:rPr lang="en-US" sz="2800" b="1" dirty="0" smtClean="0"/>
                        <a:t>2</a:t>
                      </a:r>
                      <a:endParaRPr lang="en-IN" sz="2800" b="1" dirty="0"/>
                    </a:p>
                  </a:txBody>
                  <a:tcPr/>
                </a:tc>
                <a:tc>
                  <a:txBody>
                    <a:bodyPr/>
                    <a:lstStyle/>
                    <a:p>
                      <a:pPr rtl="0"/>
                      <a:r>
                        <a:rPr lang="en-US" sz="2800" b="1" dirty="0" smtClean="0"/>
                        <a:t>-2</a:t>
                      </a:r>
                      <a:endParaRPr lang="en-IN" sz="2800" b="1" dirty="0"/>
                    </a:p>
                  </a:txBody>
                  <a:tcPr/>
                </a:tc>
                <a:tc>
                  <a:txBody>
                    <a:bodyPr/>
                    <a:lstStyle/>
                    <a:p>
                      <a:r>
                        <a:rPr lang="en-US" sz="2800" b="1" dirty="0" smtClean="0"/>
                        <a:t>(23,12)</a:t>
                      </a:r>
                      <a:endParaRPr lang="en-IN" sz="2800" b="1" dirty="0"/>
                    </a:p>
                  </a:txBody>
                  <a:tcPr/>
                </a:tc>
              </a:tr>
              <a:tr h="515135">
                <a:tc>
                  <a:txBody>
                    <a:bodyPr/>
                    <a:lstStyle/>
                    <a:p>
                      <a:r>
                        <a:rPr lang="en-US" sz="2800" b="1" dirty="0" smtClean="0"/>
                        <a:t>3</a:t>
                      </a:r>
                      <a:endParaRPr lang="en-IN" sz="2800" b="1" dirty="0"/>
                    </a:p>
                  </a:txBody>
                  <a:tcPr/>
                </a:tc>
                <a:tc>
                  <a:txBody>
                    <a:bodyPr/>
                    <a:lstStyle/>
                    <a:p>
                      <a:pPr rtl="0"/>
                      <a:r>
                        <a:rPr lang="en-US" sz="2800" b="1" dirty="0" smtClean="0"/>
                        <a:t>14</a:t>
                      </a:r>
                      <a:endParaRPr lang="en-IN" sz="2800" b="1" dirty="0"/>
                    </a:p>
                  </a:txBody>
                  <a:tcPr/>
                </a:tc>
                <a:tc>
                  <a:txBody>
                    <a:bodyPr/>
                    <a:lstStyle/>
                    <a:p>
                      <a:r>
                        <a:rPr lang="en-US" sz="2800" b="1" dirty="0" smtClean="0"/>
                        <a:t>(24,13)</a:t>
                      </a:r>
                      <a:endParaRPr lang="en-IN" sz="2800" b="1" dirty="0"/>
                    </a:p>
                  </a:txBody>
                  <a:tcPr>
                    <a:solidFill>
                      <a:schemeClr val="accent2">
                        <a:tint val="20000"/>
                      </a:schemeClr>
                    </a:solidFill>
                  </a:tcPr>
                </a:tc>
              </a:tr>
              <a:tr h="515135">
                <a:tc>
                  <a:txBody>
                    <a:bodyPr/>
                    <a:lstStyle/>
                    <a:p>
                      <a:r>
                        <a:rPr lang="en-US" sz="2800" b="1" dirty="0" smtClean="0"/>
                        <a:t>4</a:t>
                      </a:r>
                      <a:endParaRPr lang="en-IN" sz="2800" b="1" dirty="0"/>
                    </a:p>
                  </a:txBody>
                  <a:tcPr/>
                </a:tc>
                <a:tc>
                  <a:txBody>
                    <a:bodyPr/>
                    <a:lstStyle/>
                    <a:p>
                      <a:pPr rtl="0"/>
                      <a:r>
                        <a:rPr lang="en-US" sz="2800" b="1" dirty="0" smtClean="0"/>
                        <a:t>10</a:t>
                      </a:r>
                      <a:endParaRPr lang="en-IN" sz="2800" b="1" dirty="0"/>
                    </a:p>
                  </a:txBody>
                  <a:tcPr/>
                </a:tc>
                <a:tc>
                  <a:txBody>
                    <a:bodyPr/>
                    <a:lstStyle/>
                    <a:p>
                      <a:r>
                        <a:rPr lang="en-US" sz="2800" b="1" dirty="0" smtClean="0"/>
                        <a:t>(25,14)</a:t>
                      </a:r>
                      <a:endParaRPr lang="en-IN" sz="2800" b="1" dirty="0"/>
                    </a:p>
                  </a:txBody>
                  <a:tcPr/>
                </a:tc>
              </a:tr>
              <a:tr h="515135">
                <a:tc>
                  <a:txBody>
                    <a:bodyPr/>
                    <a:lstStyle/>
                    <a:p>
                      <a:r>
                        <a:rPr lang="en-US" sz="2800" b="1" dirty="0" smtClean="0"/>
                        <a:t>5</a:t>
                      </a:r>
                      <a:endParaRPr lang="en-IN" sz="2800" b="1" dirty="0"/>
                    </a:p>
                  </a:txBody>
                  <a:tcPr/>
                </a:tc>
                <a:tc>
                  <a:txBody>
                    <a:bodyPr/>
                    <a:lstStyle/>
                    <a:p>
                      <a:pPr rtl="0"/>
                      <a:r>
                        <a:rPr lang="en-US" sz="2800" b="1" dirty="0" smtClean="0"/>
                        <a:t>6</a:t>
                      </a:r>
                      <a:endParaRPr lang="en-IN" sz="2800" b="1" dirty="0"/>
                    </a:p>
                  </a:txBody>
                  <a:tcPr/>
                </a:tc>
                <a:tc>
                  <a:txBody>
                    <a:bodyPr/>
                    <a:lstStyle/>
                    <a:p>
                      <a:r>
                        <a:rPr lang="en-US" sz="2800" b="1" dirty="0" smtClean="0"/>
                        <a:t>(26,15)</a:t>
                      </a:r>
                      <a:endParaRPr lang="en-IN" sz="2800" b="1" dirty="0"/>
                    </a:p>
                  </a:txBody>
                  <a:tcPr/>
                </a:tc>
              </a:tr>
              <a:tr h="515135">
                <a:tc>
                  <a:txBody>
                    <a:bodyPr/>
                    <a:lstStyle/>
                    <a:p>
                      <a:r>
                        <a:rPr lang="en-US" sz="2800" b="1" dirty="0" smtClean="0"/>
                        <a:t>6</a:t>
                      </a:r>
                      <a:endParaRPr lang="en-IN" sz="2800" b="1" dirty="0"/>
                    </a:p>
                  </a:txBody>
                  <a:tcPr/>
                </a:tc>
                <a:tc>
                  <a:txBody>
                    <a:bodyPr/>
                    <a:lstStyle/>
                    <a:p>
                      <a:pPr rtl="0"/>
                      <a:r>
                        <a:rPr lang="en-US" sz="2800" b="1" dirty="0" smtClean="0"/>
                        <a:t>2</a:t>
                      </a:r>
                      <a:endParaRPr lang="en-IN" sz="2800" b="1" dirty="0"/>
                    </a:p>
                  </a:txBody>
                  <a:tcPr/>
                </a:tc>
                <a:tc>
                  <a:txBody>
                    <a:bodyPr/>
                    <a:lstStyle/>
                    <a:p>
                      <a:r>
                        <a:rPr lang="en-US" sz="2800" b="1" dirty="0" smtClean="0"/>
                        <a:t>(27,16)</a:t>
                      </a:r>
                      <a:endParaRPr lang="en-IN" sz="2800" b="1" dirty="0"/>
                    </a:p>
                  </a:txBody>
                  <a:tcPr/>
                </a:tc>
              </a:tr>
              <a:tr h="515135">
                <a:tc>
                  <a:txBody>
                    <a:bodyPr/>
                    <a:lstStyle/>
                    <a:p>
                      <a:r>
                        <a:rPr lang="en-US" sz="2800" b="1" dirty="0" smtClean="0"/>
                        <a:t>7</a:t>
                      </a:r>
                      <a:endParaRPr lang="en-IN" sz="2800" b="1" dirty="0"/>
                    </a:p>
                  </a:txBody>
                  <a:tcPr/>
                </a:tc>
                <a:tc>
                  <a:txBody>
                    <a:bodyPr/>
                    <a:lstStyle/>
                    <a:p>
                      <a:pPr rtl="0"/>
                      <a:r>
                        <a:rPr lang="en-US" sz="2800" b="1" dirty="0" smtClean="0"/>
                        <a:t>-2</a:t>
                      </a:r>
                      <a:endParaRPr lang="en-IN" sz="2800" b="1" dirty="0"/>
                    </a:p>
                  </a:txBody>
                  <a:tcPr/>
                </a:tc>
                <a:tc>
                  <a:txBody>
                    <a:bodyPr/>
                    <a:lstStyle/>
                    <a:p>
                      <a:r>
                        <a:rPr lang="en-US" sz="2800" b="1" dirty="0" smtClean="0"/>
                        <a:t>(28,16)</a:t>
                      </a:r>
                      <a:endParaRPr lang="en-IN" sz="2800" b="1" dirty="0"/>
                    </a:p>
                  </a:txBody>
                  <a:tcPr/>
                </a:tc>
              </a:tr>
              <a:tr h="515135">
                <a:tc>
                  <a:txBody>
                    <a:bodyPr/>
                    <a:lstStyle/>
                    <a:p>
                      <a:r>
                        <a:rPr lang="en-US" sz="2800" b="1" dirty="0" smtClean="0"/>
                        <a:t>8</a:t>
                      </a:r>
                      <a:endParaRPr lang="en-IN" sz="2800" b="1" dirty="0"/>
                    </a:p>
                  </a:txBody>
                  <a:tcPr/>
                </a:tc>
                <a:tc>
                  <a:txBody>
                    <a:bodyPr/>
                    <a:lstStyle/>
                    <a:p>
                      <a:pPr rtl="0"/>
                      <a:r>
                        <a:rPr lang="en-US" sz="2800" b="1" dirty="0" smtClean="0"/>
                        <a:t>14</a:t>
                      </a:r>
                      <a:endParaRPr lang="en-IN" sz="2800" b="1" dirty="0"/>
                    </a:p>
                  </a:txBody>
                  <a:tcPr/>
                </a:tc>
                <a:tc>
                  <a:txBody>
                    <a:bodyPr/>
                    <a:lstStyle/>
                    <a:p>
                      <a:r>
                        <a:rPr lang="en-US" sz="2800" b="1" dirty="0" smtClean="0"/>
                        <a:t>(29,17)</a:t>
                      </a:r>
                      <a:endParaRPr lang="en-IN" sz="2800" b="1" dirty="0"/>
                    </a:p>
                  </a:txBody>
                  <a:tcPr/>
                </a:tc>
              </a:tr>
              <a:tr h="515135">
                <a:tc>
                  <a:txBody>
                    <a:bodyPr/>
                    <a:lstStyle/>
                    <a:p>
                      <a:r>
                        <a:rPr lang="en-US" sz="2800" b="1" dirty="0" smtClean="0"/>
                        <a:t>9</a:t>
                      </a:r>
                      <a:endParaRPr lang="en-IN" sz="2800" b="1" dirty="0"/>
                    </a:p>
                  </a:txBody>
                  <a:tcPr/>
                </a:tc>
                <a:tc>
                  <a:txBody>
                    <a:bodyPr/>
                    <a:lstStyle/>
                    <a:p>
                      <a:pPr rtl="0"/>
                      <a:r>
                        <a:rPr lang="en-US" sz="2800" b="1" dirty="0" smtClean="0"/>
                        <a:t>10</a:t>
                      </a:r>
                      <a:endParaRPr lang="en-IN" sz="2800" b="1" dirty="0"/>
                    </a:p>
                  </a:txBody>
                  <a:tcPr/>
                </a:tc>
                <a:tc>
                  <a:txBody>
                    <a:bodyPr/>
                    <a:lstStyle/>
                    <a:p>
                      <a:r>
                        <a:rPr lang="en-US" sz="2800" b="1" dirty="0" smtClean="0"/>
                        <a:t>(30,18)</a:t>
                      </a:r>
                      <a:endParaRPr lang="en-IN" sz="2800" b="1" dirty="0"/>
                    </a:p>
                  </a:txBody>
                  <a:tcPr/>
                </a:tc>
              </a:tr>
            </a:tbl>
          </a:graphicData>
        </a:graphic>
      </p:graphicFrame>
      <p:pic>
        <p:nvPicPr>
          <p:cNvPr id="5" name="Picture 4"/>
          <p:cNvPicPr>
            <a:picLocks noChangeAspect="1"/>
          </p:cNvPicPr>
          <p:nvPr/>
        </p:nvPicPr>
        <p:blipFill>
          <a:blip r:embed="rId2"/>
          <a:stretch>
            <a:fillRect/>
          </a:stretch>
        </p:blipFill>
        <p:spPr>
          <a:xfrm>
            <a:off x="838200" y="979486"/>
            <a:ext cx="371475" cy="371475"/>
          </a:xfrm>
          <a:prstGeom prst="rect">
            <a:avLst/>
          </a:prstGeom>
        </p:spPr>
      </p:pic>
      <p:pic>
        <p:nvPicPr>
          <p:cNvPr id="6" name="Picture 5"/>
          <p:cNvPicPr>
            <a:picLocks noChangeAspect="1"/>
          </p:cNvPicPr>
          <p:nvPr/>
        </p:nvPicPr>
        <p:blipFill>
          <a:blip r:embed="rId3"/>
          <a:stretch>
            <a:fillRect/>
          </a:stretch>
        </p:blipFill>
        <p:spPr>
          <a:xfrm>
            <a:off x="2667000" y="984776"/>
            <a:ext cx="447675" cy="381000"/>
          </a:xfrm>
          <a:prstGeom prst="rect">
            <a:avLst/>
          </a:prstGeom>
        </p:spPr>
      </p:pic>
      <p:pic>
        <p:nvPicPr>
          <p:cNvPr id="7" name="Picture 6"/>
          <p:cNvPicPr>
            <a:picLocks noChangeAspect="1"/>
          </p:cNvPicPr>
          <p:nvPr/>
        </p:nvPicPr>
        <p:blipFill>
          <a:blip r:embed="rId4"/>
          <a:stretch>
            <a:fillRect/>
          </a:stretch>
        </p:blipFill>
        <p:spPr>
          <a:xfrm>
            <a:off x="4572000" y="923922"/>
            <a:ext cx="1838325" cy="504825"/>
          </a:xfrm>
          <a:prstGeom prst="rect">
            <a:avLst/>
          </a:prstGeom>
        </p:spPr>
      </p:pic>
      <p:sp>
        <p:nvSpPr>
          <p:cNvPr id="3" name="Date Placeholder 2"/>
          <p:cNvSpPr>
            <a:spLocks noGrp="1"/>
          </p:cNvSpPr>
          <p:nvPr>
            <p:ph type="dt" sz="half" idx="10"/>
          </p:nvPr>
        </p:nvSpPr>
        <p:spPr/>
        <p:txBody>
          <a:bodyPr/>
          <a:lstStyle/>
          <a:p>
            <a:fld id="{05190342-4B9B-469C-95E6-69C4A5602AC9}" type="datetime1">
              <a:rPr lang="en-US" smtClean="0"/>
              <a:t>8/26/2020</a:t>
            </a:fld>
            <a:endParaRPr lang="en-US"/>
          </a:p>
        </p:txBody>
      </p:sp>
      <p:sp>
        <p:nvSpPr>
          <p:cNvPr id="8" name="Footer Placeholder 7"/>
          <p:cNvSpPr>
            <a:spLocks noGrp="1"/>
          </p:cNvSpPr>
          <p:nvPr>
            <p:ph type="ftr" sz="quarter" idx="11"/>
          </p:nvPr>
        </p:nvSpPr>
        <p:spPr/>
        <p:txBody>
          <a:bodyPr/>
          <a:lstStyle/>
          <a:p>
            <a:r>
              <a:rPr lang="en-US" smtClean="0"/>
              <a:t>2018 - 2022 </a:t>
            </a:r>
            <a:endParaRPr lang="en-US"/>
          </a:p>
        </p:txBody>
      </p:sp>
      <p:sp>
        <p:nvSpPr>
          <p:cNvPr id="9" name="Slide Number Placeholder 8"/>
          <p:cNvSpPr>
            <a:spLocks noGrp="1"/>
          </p:cNvSpPr>
          <p:nvPr>
            <p:ph type="sldNum" sz="quarter" idx="12"/>
          </p:nvPr>
        </p:nvSpPr>
        <p:spPr/>
        <p:txBody>
          <a:bodyPr/>
          <a:lstStyle/>
          <a:p>
            <a:fld id="{9F1B4298-E628-48C7-BDA3-B31837C15712}" type="slidenum">
              <a:rPr lang="en-US" smtClean="0"/>
              <a:pPr/>
              <a:t>45</a:t>
            </a:fld>
            <a:endParaRPr lang="en-US"/>
          </a:p>
        </p:txBody>
      </p:sp>
    </p:spTree>
    <p:extLst>
      <p:ext uri="{BB962C8B-B14F-4D97-AF65-F5344CB8AC3E}">
        <p14:creationId xmlns:p14="http://schemas.microsoft.com/office/powerpoint/2010/main" val="162457972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3" y="228600"/>
            <a:ext cx="7362967" cy="944562"/>
          </a:xfrm>
        </p:spPr>
        <p:txBody>
          <a:bodyPr>
            <a:normAutofit/>
          </a:bodyPr>
          <a:lstStyle/>
          <a:p>
            <a:r>
              <a:rPr lang="en-US" sz="3600" b="1" dirty="0"/>
              <a:t>Example 1- </a:t>
            </a:r>
            <a:r>
              <a:rPr lang="en-US" sz="3600" b="1" dirty="0" err="1"/>
              <a:t>Bresenhams</a:t>
            </a:r>
            <a:r>
              <a:rPr lang="en-US" sz="3600" b="1" dirty="0"/>
              <a:t> Line drawing</a:t>
            </a:r>
            <a:endParaRPr lang="en-IN" sz="3600"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152400" y="1524000"/>
            <a:ext cx="8305800" cy="4976019"/>
          </a:xfrm>
          <a:prstGeom prst="rect">
            <a:avLst/>
          </a:prstGeom>
          <a:noFill/>
          <a:ln w="9525">
            <a:noFill/>
            <a:miter lim="800000"/>
            <a:headEnd/>
            <a:tailEnd/>
          </a:ln>
        </p:spPr>
      </p:pic>
      <p:sp>
        <p:nvSpPr>
          <p:cNvPr id="3" name="Date Placeholder 2"/>
          <p:cNvSpPr>
            <a:spLocks noGrp="1"/>
          </p:cNvSpPr>
          <p:nvPr>
            <p:ph type="dt" sz="half" idx="10"/>
          </p:nvPr>
        </p:nvSpPr>
        <p:spPr/>
        <p:txBody>
          <a:bodyPr/>
          <a:lstStyle/>
          <a:p>
            <a:fld id="{B3DC7679-3D56-4692-B548-99BEBFEC9049}" type="datetime1">
              <a:rPr lang="en-US" smtClean="0"/>
              <a:t>8/26/2020</a:t>
            </a:fld>
            <a:endParaRPr lang="en-US"/>
          </a:p>
        </p:txBody>
      </p:sp>
      <p:sp>
        <p:nvSpPr>
          <p:cNvPr id="5" name="Footer Placeholder 4"/>
          <p:cNvSpPr>
            <a:spLocks noGrp="1"/>
          </p:cNvSpPr>
          <p:nvPr>
            <p:ph type="ftr" sz="quarter" idx="11"/>
          </p:nvPr>
        </p:nvSpPr>
        <p:spPr/>
        <p:txBody>
          <a:bodyPr/>
          <a:lstStyle/>
          <a:p>
            <a:r>
              <a:rPr lang="en-US" smtClean="0"/>
              <a:t>2018 - 2022 </a:t>
            </a:r>
            <a:endParaRPr lang="en-US"/>
          </a:p>
        </p:txBody>
      </p:sp>
      <p:sp>
        <p:nvSpPr>
          <p:cNvPr id="6" name="Slide Number Placeholder 5"/>
          <p:cNvSpPr>
            <a:spLocks noGrp="1"/>
          </p:cNvSpPr>
          <p:nvPr>
            <p:ph type="sldNum" sz="quarter" idx="12"/>
          </p:nvPr>
        </p:nvSpPr>
        <p:spPr/>
        <p:txBody>
          <a:bodyPr/>
          <a:lstStyle/>
          <a:p>
            <a:fld id="{9F1B4298-E628-48C7-BDA3-B31837C15712}" type="slidenum">
              <a:rPr lang="en-US" smtClean="0"/>
              <a:pPr/>
              <a:t>46</a:t>
            </a:fld>
            <a:endParaRPr lang="en-US"/>
          </a:p>
        </p:txBody>
      </p:sp>
    </p:spTree>
    <p:extLst>
      <p:ext uri="{BB962C8B-B14F-4D97-AF65-F5344CB8AC3E}">
        <p14:creationId xmlns:p14="http://schemas.microsoft.com/office/powerpoint/2010/main" val="159617502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20" y="76200"/>
            <a:ext cx="8890380" cy="762000"/>
          </a:xfrm>
        </p:spPr>
        <p:txBody>
          <a:bodyPr>
            <a:normAutofit fontScale="90000"/>
          </a:bodyPr>
          <a:lstStyle/>
          <a:p>
            <a:r>
              <a:rPr lang="en-US" sz="3600" b="1" dirty="0" smtClean="0"/>
              <a:t>Advantages of  </a:t>
            </a:r>
            <a:r>
              <a:rPr lang="en-US" sz="3600" b="1" dirty="0" err="1"/>
              <a:t>Bresenhams</a:t>
            </a:r>
            <a:r>
              <a:rPr lang="en-US" sz="3600" b="1" dirty="0"/>
              <a:t> Line </a:t>
            </a:r>
            <a:r>
              <a:rPr lang="en-US" sz="3600" b="1" dirty="0" smtClean="0"/>
              <a:t>drawing algorithm</a:t>
            </a:r>
            <a:endParaRPr lang="en-IN" sz="3600" b="1" dirty="0"/>
          </a:p>
        </p:txBody>
      </p:sp>
      <p:sp>
        <p:nvSpPr>
          <p:cNvPr id="3" name="Content Placeholder 2"/>
          <p:cNvSpPr>
            <a:spLocks noGrp="1"/>
          </p:cNvSpPr>
          <p:nvPr>
            <p:ph idx="1"/>
          </p:nvPr>
        </p:nvSpPr>
        <p:spPr>
          <a:xfrm>
            <a:off x="152400" y="990600"/>
            <a:ext cx="8763000" cy="5186363"/>
          </a:xfrm>
        </p:spPr>
        <p:txBody>
          <a:bodyPr>
            <a:normAutofit fontScale="55000" lnSpcReduction="20000"/>
          </a:bodyPr>
          <a:lstStyle/>
          <a:p>
            <a:pPr marL="0" indent="0">
              <a:buNone/>
            </a:pPr>
            <a:r>
              <a:rPr lang="en-IN" b="1" u="sng" dirty="0" smtClean="0">
                <a:hlinkClick r:id="rId2"/>
              </a:rPr>
              <a:t>Disadvantage </a:t>
            </a:r>
            <a:r>
              <a:rPr lang="en-IN" b="1" u="sng" dirty="0">
                <a:hlinkClick r:id="rId2"/>
              </a:rPr>
              <a:t>of DDA:</a:t>
            </a:r>
            <a:endParaRPr lang="en-IN" b="1" dirty="0"/>
          </a:p>
          <a:p>
            <a:r>
              <a:rPr lang="en-IN" dirty="0"/>
              <a:t>The accumulation of round of error is successive addition of the floating point increments is used to find the pixel position but it take lot of time to compute the pixel position.</a:t>
            </a:r>
            <a:br>
              <a:rPr lang="en-IN" dirty="0"/>
            </a:br>
            <a:endParaRPr lang="en-IN" dirty="0"/>
          </a:p>
          <a:p>
            <a:pPr marL="0" indent="0">
              <a:buNone/>
            </a:pPr>
            <a:r>
              <a:rPr lang="en-IN" sz="2900" b="1" u="sng" dirty="0">
                <a:solidFill>
                  <a:srgbClr val="0070C0"/>
                </a:solidFill>
              </a:rPr>
              <a:t>Advantages of </a:t>
            </a:r>
            <a:r>
              <a:rPr lang="en-IN" sz="2900" b="1" u="sng" dirty="0" err="1">
                <a:solidFill>
                  <a:srgbClr val="0070C0"/>
                </a:solidFill>
              </a:rPr>
              <a:t>bresenham's</a:t>
            </a:r>
            <a:r>
              <a:rPr lang="en-IN" sz="2900" b="1" u="sng" dirty="0">
                <a:solidFill>
                  <a:srgbClr val="0070C0"/>
                </a:solidFill>
              </a:rPr>
              <a:t> line drawing algorithm</a:t>
            </a:r>
            <a:r>
              <a:rPr lang="en-IN" sz="2900" b="1" u="sng" dirty="0" smtClean="0">
                <a:solidFill>
                  <a:srgbClr val="0070C0"/>
                </a:solidFill>
              </a:rPr>
              <a:t>.</a:t>
            </a:r>
            <a:r>
              <a:rPr lang="en-IN" dirty="0"/>
              <a:t/>
            </a:r>
            <a:br>
              <a:rPr lang="en-IN" dirty="0"/>
            </a:br>
            <a:r>
              <a:rPr lang="en-IN" dirty="0"/>
              <a:t/>
            </a:r>
            <a:br>
              <a:rPr lang="en-IN" dirty="0"/>
            </a:br>
            <a:r>
              <a:rPr lang="en-IN" dirty="0"/>
              <a:t/>
            </a:r>
            <a:br>
              <a:rPr lang="en-IN" dirty="0"/>
            </a:br>
            <a:r>
              <a:rPr lang="en-IN" dirty="0"/>
              <a:t>The </a:t>
            </a:r>
            <a:r>
              <a:rPr lang="en-IN" dirty="0" err="1"/>
              <a:t>Bresenham</a:t>
            </a:r>
            <a:r>
              <a:rPr lang="en-IN" dirty="0"/>
              <a:t> line algorithm has the following advantages:</a:t>
            </a:r>
            <a:br>
              <a:rPr lang="en-IN" dirty="0"/>
            </a:br>
            <a:r>
              <a:rPr lang="en-IN" dirty="0"/>
              <a:t>– An fast incremental algorithm</a:t>
            </a:r>
            <a:br>
              <a:rPr lang="en-IN" dirty="0"/>
            </a:br>
            <a:r>
              <a:rPr lang="en-IN" dirty="0"/>
              <a:t>– Uses only integer calculations</a:t>
            </a:r>
            <a:br>
              <a:rPr lang="en-IN" dirty="0"/>
            </a:br>
            <a:r>
              <a:rPr lang="en-IN" dirty="0"/>
              <a:t/>
            </a:r>
            <a:br>
              <a:rPr lang="en-IN" dirty="0"/>
            </a:br>
            <a:r>
              <a:rPr lang="en-IN" dirty="0"/>
              <a:t/>
            </a:r>
            <a:br>
              <a:rPr lang="en-IN" dirty="0"/>
            </a:br>
            <a:r>
              <a:rPr lang="en-IN" dirty="0"/>
              <a:t>The </a:t>
            </a:r>
            <a:r>
              <a:rPr lang="en-IN" dirty="0" err="1"/>
              <a:t>Bresenham</a:t>
            </a:r>
            <a:r>
              <a:rPr lang="en-IN" dirty="0"/>
              <a:t> algorithm is another incremental scan conversion algorithm</a:t>
            </a:r>
            <a:br>
              <a:rPr lang="en-IN" dirty="0"/>
            </a:br>
            <a:r>
              <a:rPr lang="en-IN" dirty="0"/>
              <a:t>The big advantage of this algorithm is that it uses only integer calculations such as addition/subtraction and bit shifting.</a:t>
            </a:r>
            <a:br>
              <a:rPr lang="en-IN" dirty="0"/>
            </a:br>
            <a:r>
              <a:rPr lang="en-IN" dirty="0"/>
              <a:t>The main advantage of </a:t>
            </a:r>
            <a:r>
              <a:rPr lang="en-IN" dirty="0" err="1"/>
              <a:t>Bresenham's</a:t>
            </a:r>
            <a:r>
              <a:rPr lang="en-IN" dirty="0"/>
              <a:t> algorithm is speed.</a:t>
            </a:r>
            <a:br>
              <a:rPr lang="en-IN" dirty="0"/>
            </a:br>
            <a:r>
              <a:rPr lang="en-IN" dirty="0"/>
              <a:t/>
            </a:r>
            <a:br>
              <a:rPr lang="en-IN" dirty="0"/>
            </a:br>
            <a:r>
              <a:rPr lang="en-IN" dirty="0"/>
              <a:t>The disadvantage of such a simple algorithm is that it is meant for basic line drawing. The "advanced" topic of antialiasing isn't part of </a:t>
            </a:r>
            <a:r>
              <a:rPr lang="en-IN" dirty="0" err="1"/>
              <a:t>Bresenham's</a:t>
            </a:r>
            <a:r>
              <a:rPr lang="en-IN" dirty="0"/>
              <a:t> algorithm, so to draw smooth lines, you'd want to look into a different algorithm</a:t>
            </a:r>
            <a:r>
              <a:rPr lang="en-IN" dirty="0" smtClean="0"/>
              <a:t>.</a:t>
            </a:r>
          </a:p>
          <a:p>
            <a:pPr marL="0" indent="0">
              <a:buNone/>
            </a:pPr>
            <a:endParaRPr lang="en-IN" dirty="0"/>
          </a:p>
          <a:p>
            <a:endParaRPr lang="en-IN" dirty="0"/>
          </a:p>
        </p:txBody>
      </p:sp>
      <p:sp>
        <p:nvSpPr>
          <p:cNvPr id="4" name="Date Placeholder 3"/>
          <p:cNvSpPr>
            <a:spLocks noGrp="1"/>
          </p:cNvSpPr>
          <p:nvPr>
            <p:ph type="dt" sz="half" idx="10"/>
          </p:nvPr>
        </p:nvSpPr>
        <p:spPr/>
        <p:txBody>
          <a:bodyPr/>
          <a:lstStyle/>
          <a:p>
            <a:fld id="{211135BB-A99B-4743-819B-40901D1FB47F}" type="datetime1">
              <a:rPr lang="en-US" smtClean="0"/>
              <a:t>8/26/2020</a:t>
            </a:fld>
            <a:endParaRPr lang="en-US"/>
          </a:p>
        </p:txBody>
      </p:sp>
      <p:sp>
        <p:nvSpPr>
          <p:cNvPr id="5" name="Footer Placeholder 4"/>
          <p:cNvSpPr>
            <a:spLocks noGrp="1"/>
          </p:cNvSpPr>
          <p:nvPr>
            <p:ph type="ftr" sz="quarter" idx="11"/>
          </p:nvPr>
        </p:nvSpPr>
        <p:spPr/>
        <p:txBody>
          <a:bodyPr/>
          <a:lstStyle/>
          <a:p>
            <a:r>
              <a:rPr lang="en-US" smtClean="0"/>
              <a:t>2018 - 2022 </a:t>
            </a:r>
            <a:endParaRPr lang="en-US"/>
          </a:p>
        </p:txBody>
      </p:sp>
      <p:sp>
        <p:nvSpPr>
          <p:cNvPr id="6" name="Slide Number Placeholder 5"/>
          <p:cNvSpPr>
            <a:spLocks noGrp="1"/>
          </p:cNvSpPr>
          <p:nvPr>
            <p:ph type="sldNum" sz="quarter" idx="12"/>
          </p:nvPr>
        </p:nvSpPr>
        <p:spPr/>
        <p:txBody>
          <a:bodyPr/>
          <a:lstStyle/>
          <a:p>
            <a:fld id="{9F1B4298-E628-48C7-BDA3-B31837C15712}" type="slidenum">
              <a:rPr lang="en-US" smtClean="0"/>
              <a:pPr/>
              <a:t>47</a:t>
            </a:fld>
            <a:endParaRPr lang="en-US"/>
          </a:p>
        </p:txBody>
      </p:sp>
    </p:spTree>
    <p:extLst>
      <p:ext uri="{BB962C8B-B14F-4D97-AF65-F5344CB8AC3E}">
        <p14:creationId xmlns:p14="http://schemas.microsoft.com/office/powerpoint/2010/main" val="230585304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Rectangle 1"/>
          <p:cNvSpPr>
            <a:spLocks noGrp="1" noChangeArrowheads="1"/>
          </p:cNvSpPr>
          <p:nvPr>
            <p:ph idx="1"/>
          </p:nvPr>
        </p:nvSpPr>
        <p:spPr bwMode="auto">
          <a:xfrm>
            <a:off x="106907" y="320917"/>
            <a:ext cx="7543800" cy="604905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6501" rIns="0" bIns="7141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buNone/>
            </a:pPr>
            <a:r>
              <a:rPr lang="en-IN" sz="2000" b="1" u="sng" dirty="0">
                <a:solidFill>
                  <a:srgbClr val="0070C0"/>
                </a:solidFill>
              </a:rPr>
              <a:t>Advantages of </a:t>
            </a:r>
            <a:r>
              <a:rPr lang="en-IN" sz="2000" b="1" u="sng" dirty="0" err="1">
                <a:solidFill>
                  <a:srgbClr val="0070C0"/>
                </a:solidFill>
              </a:rPr>
              <a:t>bresenham's</a:t>
            </a:r>
            <a:r>
              <a:rPr lang="en-IN" sz="2000" b="1" u="sng" dirty="0">
                <a:solidFill>
                  <a:srgbClr val="0070C0"/>
                </a:solidFill>
              </a:rPr>
              <a:t> line drawing algorithm.</a:t>
            </a:r>
            <a:r>
              <a:rPr lang="en-IN" sz="2000" dirty="0"/>
              <a:t/>
            </a:r>
            <a:br>
              <a:rPr lang="en-IN" sz="2000" dirty="0"/>
            </a:br>
            <a:endParaRPr kumimoji="0" lang="en-US" altLang="en-US" sz="2000" b="0" i="0" u="none" strike="noStrike" cap="none" normalizeH="0" baseline="0" dirty="0" smtClean="0">
              <a:ln>
                <a:noFill/>
              </a:ln>
              <a:solidFill>
                <a:srgbClr val="303030"/>
              </a:solidFill>
              <a:effectLst/>
              <a:ea typeface="Arim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03030"/>
                </a:solidFill>
                <a:effectLst/>
                <a:ea typeface="Arimo"/>
              </a:rPr>
              <a:t>The advantages of </a:t>
            </a:r>
            <a:r>
              <a:rPr kumimoji="0" lang="en-US" altLang="en-US" sz="2000" b="0" i="0" u="none" strike="noStrike" cap="none" normalizeH="0" baseline="0" dirty="0" err="1" smtClean="0">
                <a:ln>
                  <a:noFill/>
                </a:ln>
                <a:solidFill>
                  <a:srgbClr val="303030"/>
                </a:solidFill>
                <a:effectLst/>
                <a:ea typeface="Arimo"/>
              </a:rPr>
              <a:t>Bresenham</a:t>
            </a:r>
            <a:r>
              <a:rPr kumimoji="0" lang="en-US" altLang="en-US" sz="2000" b="0" i="0" u="none" strike="noStrike" cap="none" normalizeH="0" baseline="0" dirty="0" smtClean="0">
                <a:ln>
                  <a:noFill/>
                </a:ln>
                <a:solidFill>
                  <a:srgbClr val="303030"/>
                </a:solidFill>
                <a:effectLst/>
                <a:ea typeface="Arimo"/>
              </a:rPr>
              <a:t> Line Drawing Algorithm are-</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rgbClr val="303030"/>
                </a:solidFill>
                <a:effectLst/>
                <a:latin typeface="Arial" panose="020B0604020202020204" pitchFamily="34" charset="0"/>
                <a:ea typeface="Arimo"/>
              </a:rPr>
              <a:t>It is easy to implement.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rgbClr val="303030"/>
                </a:solidFill>
                <a:effectLst/>
                <a:latin typeface="Arial" panose="020B0604020202020204" pitchFamily="34" charset="0"/>
                <a:ea typeface="Arimo"/>
              </a:rPr>
              <a:t>It is fast and incremental.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rgbClr val="303030"/>
                </a:solidFill>
                <a:effectLst/>
                <a:latin typeface="Arial" panose="020B0604020202020204" pitchFamily="34" charset="0"/>
                <a:ea typeface="Arimo"/>
              </a:rPr>
              <a:t>It executes fast but less faster than DDA Algorithm.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rgbClr val="303030"/>
                </a:solidFill>
                <a:effectLst/>
                <a:latin typeface="Arial" panose="020B0604020202020204" pitchFamily="34" charset="0"/>
                <a:ea typeface="Arimo"/>
              </a:rPr>
              <a:t>The points generated by this algorithm are more accurate than DDA Algorithm.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rgbClr val="303030"/>
                </a:solidFill>
                <a:effectLst/>
                <a:latin typeface="Arial" panose="020B0604020202020204" pitchFamily="34" charset="0"/>
                <a:ea typeface="Arimo"/>
              </a:rPr>
              <a:t>It uses fixed points only.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03030"/>
                </a:solidFill>
                <a:effectLst/>
                <a:latin typeface="Arial" panose="020B0604020202020204" pitchFamily="34" charset="0"/>
                <a:ea typeface="Arimo"/>
              </a:rPr>
              <a:t> </a:t>
            </a:r>
            <a:endParaRPr kumimoji="0" lang="en-US" altLang="en-US" sz="2400" b="1" i="0" u="none" strike="noStrike" cap="none" normalizeH="0" baseline="0" dirty="0" smtClean="0">
              <a:ln>
                <a:noFill/>
              </a:ln>
              <a:solidFill>
                <a:srgbClr val="303030"/>
              </a:solidFill>
              <a:effectLst/>
              <a:latin typeface="Arial" panose="020B0604020202020204" pitchFamily="34" charset="0"/>
              <a:ea typeface="Roboto Condensed"/>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sng" strike="noStrike" cap="none" normalizeH="0" baseline="0" dirty="0" smtClean="0">
                <a:ln>
                  <a:noFill/>
                </a:ln>
                <a:solidFill>
                  <a:srgbClr val="303030"/>
                </a:solidFill>
                <a:effectLst/>
                <a:latin typeface="Arial" panose="020B0604020202020204" pitchFamily="34" charset="0"/>
                <a:ea typeface="Roboto Condensed"/>
              </a:rPr>
              <a:t>Disadvantages of </a:t>
            </a:r>
            <a:r>
              <a:rPr kumimoji="0" lang="en-US" altLang="en-US" sz="2400" b="1" i="0" u="sng" strike="noStrike" cap="none" normalizeH="0" baseline="0" dirty="0" err="1" smtClean="0">
                <a:ln>
                  <a:noFill/>
                </a:ln>
                <a:solidFill>
                  <a:srgbClr val="303030"/>
                </a:solidFill>
                <a:effectLst/>
                <a:latin typeface="Arial" panose="020B0604020202020204" pitchFamily="34" charset="0"/>
                <a:ea typeface="Roboto Condensed"/>
              </a:rPr>
              <a:t>Bresenham</a:t>
            </a:r>
            <a:r>
              <a:rPr kumimoji="0" lang="en-US" altLang="en-US" sz="2400" b="1" i="0" u="sng" strike="noStrike" cap="none" normalizeH="0" baseline="0" dirty="0" smtClean="0">
                <a:ln>
                  <a:noFill/>
                </a:ln>
                <a:solidFill>
                  <a:srgbClr val="303030"/>
                </a:solidFill>
                <a:effectLst/>
                <a:latin typeface="Arial" panose="020B0604020202020204" pitchFamily="34" charset="0"/>
                <a:ea typeface="Roboto Condensed"/>
              </a:rPr>
              <a:t> Line Drawing Algorithm-</a:t>
            </a:r>
            <a:endParaRPr kumimoji="0" lang="en-US" altLang="en-US" sz="2400" b="1" i="0" u="none" strike="noStrike" cap="none" normalizeH="0" baseline="0" dirty="0" smtClean="0">
              <a:ln>
                <a:noFill/>
              </a:ln>
              <a:solidFill>
                <a:srgbClr val="303030"/>
              </a:solidFill>
              <a:effectLst/>
              <a:latin typeface="Arial" panose="020B0604020202020204" pitchFamily="34" charset="0"/>
              <a:ea typeface="Roboto Condensed"/>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03030"/>
                </a:solidFill>
                <a:effectLst/>
                <a:latin typeface="Arial" panose="020B0604020202020204" pitchFamily="34" charset="0"/>
                <a:ea typeface="Arimo"/>
              </a:rPr>
              <a:t>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03030"/>
                </a:solidFill>
                <a:effectLst/>
                <a:latin typeface="Arial" panose="020B0604020202020204" pitchFamily="34" charset="0"/>
                <a:ea typeface="Arimo"/>
              </a:rPr>
              <a:t>The disadvantages of </a:t>
            </a:r>
            <a:r>
              <a:rPr kumimoji="0" lang="en-US" altLang="en-US" sz="2000" b="0" i="0" u="none" strike="noStrike" cap="none" normalizeH="0" baseline="0" dirty="0" err="1" smtClean="0">
                <a:ln>
                  <a:noFill/>
                </a:ln>
                <a:solidFill>
                  <a:srgbClr val="303030"/>
                </a:solidFill>
                <a:effectLst/>
                <a:latin typeface="Arial" panose="020B0604020202020204" pitchFamily="34" charset="0"/>
                <a:ea typeface="Arimo"/>
              </a:rPr>
              <a:t>Bresenham</a:t>
            </a:r>
            <a:r>
              <a:rPr kumimoji="0" lang="en-US" altLang="en-US" sz="2000" b="0" i="0" u="none" strike="noStrike" cap="none" normalizeH="0" baseline="0" dirty="0" smtClean="0">
                <a:ln>
                  <a:noFill/>
                </a:ln>
                <a:solidFill>
                  <a:srgbClr val="303030"/>
                </a:solidFill>
                <a:effectLst/>
                <a:latin typeface="Arial" panose="020B0604020202020204" pitchFamily="34" charset="0"/>
                <a:ea typeface="Arimo"/>
              </a:rPr>
              <a:t> Line Drawing Algorithm are-</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rgbClr val="303030"/>
                </a:solidFill>
                <a:effectLst/>
                <a:latin typeface="Arial" panose="020B0604020202020204" pitchFamily="34" charset="0"/>
                <a:ea typeface="Arimo"/>
              </a:rPr>
              <a:t>Though it improves the accuracy of generated points but still the resulted line is not smooth.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rgbClr val="303030"/>
                </a:solidFill>
                <a:effectLst/>
                <a:latin typeface="Arial" panose="020B0604020202020204" pitchFamily="34" charset="0"/>
                <a:ea typeface="Arimo"/>
              </a:rPr>
              <a:t>This algorithm is for the basic line drawing.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rgbClr val="303030"/>
                </a:solidFill>
                <a:effectLst/>
                <a:latin typeface="Arial" panose="020B0604020202020204" pitchFamily="34" charset="0"/>
                <a:ea typeface="Arimo"/>
              </a:rPr>
              <a:t>It can not handle diminishing </a:t>
            </a:r>
            <a:r>
              <a:rPr kumimoji="0" lang="en-US" altLang="en-US" sz="2000" b="0" i="0" u="none" strike="noStrike" cap="none" normalizeH="0" baseline="0" dirty="0" err="1" smtClean="0">
                <a:ln>
                  <a:noFill/>
                </a:ln>
                <a:solidFill>
                  <a:srgbClr val="303030"/>
                </a:solidFill>
                <a:effectLst/>
                <a:latin typeface="Arial" panose="020B0604020202020204" pitchFamily="34" charset="0"/>
                <a:ea typeface="Arimo"/>
              </a:rPr>
              <a:t>jaggies</a:t>
            </a:r>
            <a:r>
              <a:rPr kumimoji="0" lang="en-US" altLang="en-US" sz="2000" b="0" i="0" u="none" strike="noStrike" cap="none" normalizeH="0" baseline="0" dirty="0" smtClean="0">
                <a:ln>
                  <a:noFill/>
                </a:ln>
                <a:solidFill>
                  <a:srgbClr val="303030"/>
                </a:solidFill>
                <a:effectLst/>
                <a:latin typeface="Arial" panose="020B0604020202020204" pitchFamily="34" charset="0"/>
                <a:ea typeface="Arimo"/>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Date Placeholder 2"/>
          <p:cNvSpPr>
            <a:spLocks noGrp="1"/>
          </p:cNvSpPr>
          <p:nvPr>
            <p:ph type="dt" sz="half" idx="10"/>
          </p:nvPr>
        </p:nvSpPr>
        <p:spPr/>
        <p:txBody>
          <a:bodyPr/>
          <a:lstStyle/>
          <a:p>
            <a:fld id="{D1BAFFAD-EDAB-410E-A0C5-2EF3EBF72606}" type="datetime1">
              <a:rPr lang="en-US" smtClean="0"/>
              <a:t>8/26/2020</a:t>
            </a:fld>
            <a:endParaRPr lang="en-US"/>
          </a:p>
        </p:txBody>
      </p:sp>
      <p:sp>
        <p:nvSpPr>
          <p:cNvPr id="5" name="Footer Placeholder 4"/>
          <p:cNvSpPr>
            <a:spLocks noGrp="1"/>
          </p:cNvSpPr>
          <p:nvPr>
            <p:ph type="ftr" sz="quarter" idx="11"/>
          </p:nvPr>
        </p:nvSpPr>
        <p:spPr/>
        <p:txBody>
          <a:bodyPr/>
          <a:lstStyle/>
          <a:p>
            <a:r>
              <a:rPr lang="en-US" smtClean="0"/>
              <a:t>2018 - 2022 </a:t>
            </a:r>
            <a:endParaRPr lang="en-US"/>
          </a:p>
        </p:txBody>
      </p:sp>
      <p:sp>
        <p:nvSpPr>
          <p:cNvPr id="6" name="Slide Number Placeholder 5"/>
          <p:cNvSpPr>
            <a:spLocks noGrp="1"/>
          </p:cNvSpPr>
          <p:nvPr>
            <p:ph type="sldNum" sz="quarter" idx="12"/>
          </p:nvPr>
        </p:nvSpPr>
        <p:spPr/>
        <p:txBody>
          <a:bodyPr/>
          <a:lstStyle/>
          <a:p>
            <a:fld id="{9F1B4298-E628-48C7-BDA3-B31837C15712}" type="slidenum">
              <a:rPr lang="en-US" smtClean="0"/>
              <a:pPr/>
              <a:t>48</a:t>
            </a:fld>
            <a:endParaRPr lang="en-US"/>
          </a:p>
        </p:txBody>
      </p:sp>
    </p:spTree>
    <p:extLst>
      <p:ext uri="{BB962C8B-B14F-4D97-AF65-F5344CB8AC3E}">
        <p14:creationId xmlns:p14="http://schemas.microsoft.com/office/powerpoint/2010/main" val="421852717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IN" dirty="0"/>
          </a:p>
        </p:txBody>
      </p:sp>
      <p:sp>
        <p:nvSpPr>
          <p:cNvPr id="3" name="Content Placeholder 2"/>
          <p:cNvSpPr>
            <a:spLocks noGrp="1"/>
          </p:cNvSpPr>
          <p:nvPr>
            <p:ph idx="1"/>
          </p:nvPr>
        </p:nvSpPr>
        <p:spPr/>
        <p:txBody>
          <a:bodyPr/>
          <a:lstStyle/>
          <a:p>
            <a:r>
              <a:rPr lang="en-US" dirty="0">
                <a:solidFill>
                  <a:srgbClr val="FF0000"/>
                </a:solidFill>
              </a:rPr>
              <a:t>Calculate the points between the starting coordinates (9, 18) and ending coordinates (14, 22).</a:t>
            </a:r>
          </a:p>
          <a:p>
            <a:endParaRPr lang="en-IN" dirty="0"/>
          </a:p>
        </p:txBody>
      </p:sp>
      <p:sp>
        <p:nvSpPr>
          <p:cNvPr id="4" name="Date Placeholder 3"/>
          <p:cNvSpPr>
            <a:spLocks noGrp="1"/>
          </p:cNvSpPr>
          <p:nvPr>
            <p:ph type="dt" sz="half" idx="10"/>
          </p:nvPr>
        </p:nvSpPr>
        <p:spPr/>
        <p:txBody>
          <a:bodyPr/>
          <a:lstStyle/>
          <a:p>
            <a:fld id="{7855C229-A6E2-484A-9D67-4E56750C36E0}" type="datetime1">
              <a:rPr lang="en-US" smtClean="0"/>
              <a:t>8/26/2020</a:t>
            </a:fld>
            <a:endParaRPr lang="en-US"/>
          </a:p>
        </p:txBody>
      </p:sp>
      <p:sp>
        <p:nvSpPr>
          <p:cNvPr id="5" name="Footer Placeholder 4"/>
          <p:cNvSpPr>
            <a:spLocks noGrp="1"/>
          </p:cNvSpPr>
          <p:nvPr>
            <p:ph type="ftr" sz="quarter" idx="11"/>
          </p:nvPr>
        </p:nvSpPr>
        <p:spPr/>
        <p:txBody>
          <a:bodyPr/>
          <a:lstStyle/>
          <a:p>
            <a:r>
              <a:rPr lang="en-US" smtClean="0"/>
              <a:t>2018 - 2022 </a:t>
            </a:r>
            <a:endParaRPr lang="en-US"/>
          </a:p>
        </p:txBody>
      </p:sp>
      <p:sp>
        <p:nvSpPr>
          <p:cNvPr id="6" name="Slide Number Placeholder 5"/>
          <p:cNvSpPr>
            <a:spLocks noGrp="1"/>
          </p:cNvSpPr>
          <p:nvPr>
            <p:ph type="sldNum" sz="quarter" idx="12"/>
          </p:nvPr>
        </p:nvSpPr>
        <p:spPr/>
        <p:txBody>
          <a:bodyPr/>
          <a:lstStyle/>
          <a:p>
            <a:fld id="{9F1B4298-E628-48C7-BDA3-B31837C15712}" type="slidenum">
              <a:rPr lang="en-US" smtClean="0"/>
              <a:pPr/>
              <a:t>49</a:t>
            </a:fld>
            <a:endParaRPr lang="en-US"/>
          </a:p>
        </p:txBody>
      </p:sp>
    </p:spTree>
    <p:extLst>
      <p:ext uri="{BB962C8B-B14F-4D97-AF65-F5344CB8AC3E}">
        <p14:creationId xmlns:p14="http://schemas.microsoft.com/office/powerpoint/2010/main" val="474234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Line Drawing Algorithms </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ln>
            <a:solidFill>
              <a:srgbClr val="C00000"/>
            </a:solidFill>
          </a:ln>
        </p:spPr>
        <p:txBody>
          <a:bodyPr>
            <a:normAutofit fontScale="92500" lnSpcReduction="20000"/>
          </a:bodyPr>
          <a:lstStyle/>
          <a:p>
            <a:r>
              <a:rPr lang="en-US" dirty="0" smtClean="0">
                <a:latin typeface="Times New Roman" pitchFamily="18" charset="0"/>
                <a:cs typeface="Times New Roman" pitchFamily="18" charset="0"/>
              </a:rPr>
              <a:t>A line connects two points. It is a basic element in graphics. </a:t>
            </a:r>
          </a:p>
          <a:p>
            <a:r>
              <a:rPr lang="en-US" dirty="0" smtClean="0">
                <a:latin typeface="Times New Roman" pitchFamily="18" charset="0"/>
                <a:cs typeface="Times New Roman" pitchFamily="18" charset="0"/>
              </a:rPr>
              <a:t>Line drawing algorithms:</a:t>
            </a:r>
            <a:endParaRPr lang="en-US" dirty="0">
              <a:latin typeface="Times New Roman" pitchFamily="18" charset="0"/>
              <a:cs typeface="Times New Roman" pitchFamily="18" charset="0"/>
            </a:endParaRPr>
          </a:p>
          <a:p>
            <a:pPr lvl="1"/>
            <a:r>
              <a:rPr lang="en-US" b="1" dirty="0">
                <a:latin typeface="Times New Roman" pitchFamily="18" charset="0"/>
                <a:cs typeface="Times New Roman" pitchFamily="18" charset="0"/>
              </a:rPr>
              <a:t>DDA Algorithm(Digital Differential Analyzer)</a:t>
            </a:r>
          </a:p>
          <a:p>
            <a:pPr lvl="1"/>
            <a:r>
              <a:rPr lang="en-US" b="1" dirty="0" err="1" smtClean="0">
                <a:latin typeface="Times New Roman" pitchFamily="18" charset="0"/>
                <a:cs typeface="Times New Roman" pitchFamily="18" charset="0"/>
              </a:rPr>
              <a:t>Bresenham’s</a:t>
            </a:r>
            <a:r>
              <a:rPr lang="en-US" b="1" dirty="0" smtClean="0">
                <a:latin typeface="Times New Roman" pitchFamily="18" charset="0"/>
                <a:cs typeface="Times New Roman" pitchFamily="18" charset="0"/>
              </a:rPr>
              <a:t> Line drawing Algorithm</a:t>
            </a:r>
          </a:p>
          <a:p>
            <a:pPr marL="0" indent="0">
              <a:buNone/>
            </a:pPr>
            <a:endParaRPr lang="en-US" b="1"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To draw a line, you need two points between which you can draw a line</a:t>
            </a:r>
          </a:p>
          <a:p>
            <a:pPr algn="ctr">
              <a:buNone/>
            </a:pPr>
            <a:r>
              <a:rPr lang="en-US" b="1" dirty="0" smtClean="0">
                <a:latin typeface="Times New Roman" pitchFamily="18" charset="0"/>
                <a:cs typeface="Times New Roman" pitchFamily="18" charset="0"/>
              </a:rPr>
              <a:t>y=</a:t>
            </a:r>
            <a:r>
              <a:rPr lang="en-US" b="1" dirty="0" err="1" smtClean="0">
                <a:latin typeface="Times New Roman" pitchFamily="18" charset="0"/>
                <a:cs typeface="Times New Roman" pitchFamily="18" charset="0"/>
              </a:rPr>
              <a:t>mx+c</a:t>
            </a:r>
            <a:endParaRPr lang="en-US" b="1"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Where, </a:t>
            </a:r>
            <a:r>
              <a:rPr lang="en-US" b="1" dirty="0" smtClean="0">
                <a:latin typeface="Times New Roman" pitchFamily="18" charset="0"/>
                <a:cs typeface="Times New Roman" pitchFamily="18" charset="0"/>
              </a:rPr>
              <a:t>m</a:t>
            </a:r>
            <a:r>
              <a:rPr lang="en-US" dirty="0" smtClean="0">
                <a:latin typeface="Times New Roman" pitchFamily="18" charset="0"/>
                <a:cs typeface="Times New Roman" pitchFamily="18" charset="0"/>
              </a:rPr>
              <a:t> is the slope , </a:t>
            </a:r>
            <a:r>
              <a:rPr lang="en-US" b="1" dirty="0" smtClean="0">
                <a:latin typeface="Times New Roman" pitchFamily="18" charset="0"/>
                <a:cs typeface="Times New Roman" pitchFamily="18" charset="0"/>
              </a:rPr>
              <a:t>c</a:t>
            </a:r>
            <a:r>
              <a:rPr lang="en-US" dirty="0" smtClean="0">
                <a:latin typeface="Times New Roman" pitchFamily="18" charset="0"/>
                <a:cs typeface="Times New Roman" pitchFamily="18" charset="0"/>
              </a:rPr>
              <a:t> is the y intercept</a:t>
            </a:r>
            <a:endParaRPr lang="en-IN"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0F053819-1B05-45A2-A835-BA09798DFFDA}" type="datetime1">
              <a:rPr lang="en-US" smtClean="0"/>
              <a:t>8/26/2020</a:t>
            </a:fld>
            <a:endParaRPr lang="en-US"/>
          </a:p>
        </p:txBody>
      </p:sp>
      <p:sp>
        <p:nvSpPr>
          <p:cNvPr id="5" name="Footer Placeholder 4"/>
          <p:cNvSpPr>
            <a:spLocks noGrp="1"/>
          </p:cNvSpPr>
          <p:nvPr>
            <p:ph type="ftr" sz="quarter" idx="11"/>
          </p:nvPr>
        </p:nvSpPr>
        <p:spPr/>
        <p:txBody>
          <a:bodyPr/>
          <a:lstStyle/>
          <a:p>
            <a:r>
              <a:rPr lang="en-US" smtClean="0"/>
              <a:t>2018 - 2022 </a:t>
            </a:r>
            <a:endParaRPr lang="en-US"/>
          </a:p>
        </p:txBody>
      </p:sp>
      <p:sp>
        <p:nvSpPr>
          <p:cNvPr id="6" name="Slide Number Placeholder 5"/>
          <p:cNvSpPr>
            <a:spLocks noGrp="1"/>
          </p:cNvSpPr>
          <p:nvPr>
            <p:ph type="sldNum" sz="quarter" idx="12"/>
          </p:nvPr>
        </p:nvSpPr>
        <p:spPr/>
        <p:txBody>
          <a:bodyPr/>
          <a:lstStyle/>
          <a:p>
            <a:fld id="{9F1B4298-E628-48C7-BDA3-B31837C15712}" type="slidenum">
              <a:rPr lang="en-US" smtClean="0"/>
              <a:pPr/>
              <a:t>5</a:t>
            </a:fld>
            <a:endParaRPr lang="en-US"/>
          </a:p>
        </p:txBody>
      </p:sp>
    </p:spTree>
    <p:extLst>
      <p:ext uri="{BB962C8B-B14F-4D97-AF65-F5344CB8AC3E}">
        <p14:creationId xmlns:p14="http://schemas.microsoft.com/office/powerpoint/2010/main" val="418767507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Example 2-cont…</a:t>
            </a:r>
            <a:endParaRPr lang="en-IN" dirty="0"/>
          </a:p>
        </p:txBody>
      </p:sp>
      <p:pic>
        <p:nvPicPr>
          <p:cNvPr id="4" name="Picture 2"/>
          <p:cNvPicPr>
            <a:picLocks noGrp="1" noChangeAspect="1" noChangeArrowheads="1"/>
          </p:cNvPicPr>
          <p:nvPr>
            <p:ph sz="half" idx="1"/>
          </p:nvPr>
        </p:nvPicPr>
        <p:blipFill>
          <a:blip r:embed="rId3" cstate="print"/>
          <a:stretch>
            <a:fillRect/>
          </a:stretch>
        </p:blipFill>
        <p:spPr bwMode="auto">
          <a:xfrm>
            <a:off x="0" y="1417638"/>
            <a:ext cx="4495800" cy="5287962"/>
          </a:xfrm>
          <a:prstGeom prst="rect">
            <a:avLst/>
          </a:prstGeom>
          <a:noFill/>
          <a:ln w="9525">
            <a:noFill/>
            <a:miter lim="800000"/>
            <a:headEnd/>
            <a:tailEnd/>
          </a:ln>
        </p:spPr>
      </p:pic>
      <p:pic>
        <p:nvPicPr>
          <p:cNvPr id="7" name="Picture 2"/>
          <p:cNvPicPr>
            <a:picLocks noGrp="1" noChangeAspect="1" noChangeArrowheads="1"/>
          </p:cNvPicPr>
          <p:nvPr>
            <p:ph sz="half" idx="2"/>
          </p:nvPr>
        </p:nvPicPr>
        <p:blipFill>
          <a:blip r:embed="rId4" cstate="print"/>
          <a:srcRect/>
          <a:stretch>
            <a:fillRect/>
          </a:stretch>
        </p:blipFill>
        <p:spPr bwMode="auto">
          <a:xfrm>
            <a:off x="4343400" y="1752600"/>
            <a:ext cx="4343400" cy="4953000"/>
          </a:xfrm>
          <a:prstGeom prst="rect">
            <a:avLst/>
          </a:prstGeom>
          <a:noFill/>
          <a:ln w="9525">
            <a:noFill/>
            <a:miter lim="800000"/>
            <a:headEnd/>
            <a:tailEnd/>
          </a:ln>
        </p:spPr>
      </p:pic>
      <p:sp>
        <p:nvSpPr>
          <p:cNvPr id="2" name="Date Placeholder 1"/>
          <p:cNvSpPr>
            <a:spLocks noGrp="1"/>
          </p:cNvSpPr>
          <p:nvPr>
            <p:ph type="dt" sz="half" idx="10"/>
          </p:nvPr>
        </p:nvSpPr>
        <p:spPr/>
        <p:txBody>
          <a:bodyPr/>
          <a:lstStyle/>
          <a:p>
            <a:fld id="{790F1541-8605-4549-856D-686DA7AC825D}" type="datetime1">
              <a:rPr lang="en-US" smtClean="0"/>
              <a:t>8/26/2020</a:t>
            </a:fld>
            <a:endParaRPr lang="en-US"/>
          </a:p>
        </p:txBody>
      </p:sp>
      <p:sp>
        <p:nvSpPr>
          <p:cNvPr id="3" name="Footer Placeholder 2"/>
          <p:cNvSpPr>
            <a:spLocks noGrp="1"/>
          </p:cNvSpPr>
          <p:nvPr>
            <p:ph type="ftr" sz="quarter" idx="11"/>
          </p:nvPr>
        </p:nvSpPr>
        <p:spPr/>
        <p:txBody>
          <a:bodyPr/>
          <a:lstStyle/>
          <a:p>
            <a:r>
              <a:rPr lang="en-US" smtClean="0"/>
              <a:t>2018 - 2022 </a:t>
            </a:r>
            <a:endParaRPr lang="en-US"/>
          </a:p>
        </p:txBody>
      </p:sp>
      <p:sp>
        <p:nvSpPr>
          <p:cNvPr id="6" name="Slide Number Placeholder 5"/>
          <p:cNvSpPr>
            <a:spLocks noGrp="1"/>
          </p:cNvSpPr>
          <p:nvPr>
            <p:ph type="sldNum" sz="quarter" idx="12"/>
          </p:nvPr>
        </p:nvSpPr>
        <p:spPr/>
        <p:txBody>
          <a:bodyPr/>
          <a:lstStyle/>
          <a:p>
            <a:fld id="{9F1B4298-E628-48C7-BDA3-B31837C15712}" type="slidenum">
              <a:rPr lang="en-US" smtClean="0"/>
              <a:pPr/>
              <a:t>50</a:t>
            </a:fld>
            <a:endParaRPr lang="en-US"/>
          </a:p>
        </p:txBody>
      </p:sp>
    </p:spTree>
    <p:extLst>
      <p:ext uri="{BB962C8B-B14F-4D97-AF65-F5344CB8AC3E}">
        <p14:creationId xmlns:p14="http://schemas.microsoft.com/office/powerpoint/2010/main" val="39539681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hlinkClick r:id="rId2"/>
              </a:rPr>
              <a:t>https://developerinsider.co/download-turbo-c-for-windows-7-8-8-1-and-windows-10-32-64-bit-full-screen</a:t>
            </a:r>
            <a:r>
              <a:rPr lang="en-IN" dirty="0" smtClean="0">
                <a:hlinkClick r:id="rId2"/>
              </a:rPr>
              <a:t>/</a:t>
            </a:r>
            <a:endParaRPr lang="en-IN" dirty="0" smtClean="0"/>
          </a:p>
          <a:p>
            <a:r>
              <a:rPr lang="en-IN" b="1" dirty="0">
                <a:hlinkClick r:id="rId3"/>
              </a:rPr>
              <a:t>developerinsider.in/</a:t>
            </a:r>
            <a:r>
              <a:rPr lang="en-IN" b="1" dirty="0" err="1">
                <a:hlinkClick r:id="rId3"/>
              </a:rPr>
              <a:t>turbocpp</a:t>
            </a:r>
            <a:endParaRPr lang="en-IN" b="1" dirty="0"/>
          </a:p>
          <a:p>
            <a:endParaRPr lang="en-IN" dirty="0"/>
          </a:p>
        </p:txBody>
      </p:sp>
      <p:sp>
        <p:nvSpPr>
          <p:cNvPr id="4" name="Date Placeholder 3"/>
          <p:cNvSpPr>
            <a:spLocks noGrp="1"/>
          </p:cNvSpPr>
          <p:nvPr>
            <p:ph type="dt" sz="half" idx="10"/>
          </p:nvPr>
        </p:nvSpPr>
        <p:spPr/>
        <p:txBody>
          <a:bodyPr/>
          <a:lstStyle/>
          <a:p>
            <a:fld id="{20594270-1D8C-4B8D-8B3F-17B2BEFF1E91}" type="datetime1">
              <a:rPr lang="en-US" smtClean="0"/>
              <a:t>8/26/2020</a:t>
            </a:fld>
            <a:endParaRPr lang="en-US"/>
          </a:p>
        </p:txBody>
      </p:sp>
      <p:sp>
        <p:nvSpPr>
          <p:cNvPr id="5" name="Footer Placeholder 4"/>
          <p:cNvSpPr>
            <a:spLocks noGrp="1"/>
          </p:cNvSpPr>
          <p:nvPr>
            <p:ph type="ftr" sz="quarter" idx="11"/>
          </p:nvPr>
        </p:nvSpPr>
        <p:spPr/>
        <p:txBody>
          <a:bodyPr/>
          <a:lstStyle/>
          <a:p>
            <a:r>
              <a:rPr lang="en-US" smtClean="0"/>
              <a:t>2018 - 2022 </a:t>
            </a:r>
            <a:endParaRPr lang="en-US"/>
          </a:p>
        </p:txBody>
      </p:sp>
      <p:sp>
        <p:nvSpPr>
          <p:cNvPr id="6" name="Slide Number Placeholder 5"/>
          <p:cNvSpPr>
            <a:spLocks noGrp="1"/>
          </p:cNvSpPr>
          <p:nvPr>
            <p:ph type="sldNum" sz="quarter" idx="12"/>
          </p:nvPr>
        </p:nvSpPr>
        <p:spPr/>
        <p:txBody>
          <a:bodyPr/>
          <a:lstStyle/>
          <a:p>
            <a:fld id="{9F1B4298-E628-48C7-BDA3-B31837C15712}" type="slidenum">
              <a:rPr lang="en-US" smtClean="0"/>
              <a:pPr/>
              <a:t>51</a:t>
            </a:fld>
            <a:endParaRPr lang="en-US"/>
          </a:p>
        </p:txBody>
      </p:sp>
    </p:spTree>
    <p:extLst>
      <p:ext uri="{BB962C8B-B14F-4D97-AF65-F5344CB8AC3E}">
        <p14:creationId xmlns:p14="http://schemas.microsoft.com/office/powerpoint/2010/main" val="29427873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Digital Differential Analyzer (DDA) line drawing algorithm</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The DDA is a </a:t>
            </a:r>
            <a:r>
              <a:rPr lang="en-US" b="1" dirty="0" smtClean="0">
                <a:latin typeface="Times New Roman" pitchFamily="18" charset="0"/>
                <a:cs typeface="Times New Roman" pitchFamily="18" charset="0"/>
              </a:rPr>
              <a:t>scan conversion line algorithm </a:t>
            </a:r>
            <a:r>
              <a:rPr lang="en-US" dirty="0" smtClean="0">
                <a:latin typeface="Times New Roman" pitchFamily="18" charset="0"/>
                <a:cs typeface="Times New Roman" pitchFamily="18" charset="0"/>
              </a:rPr>
              <a:t>based on calculating either </a:t>
            </a:r>
            <a:r>
              <a:rPr lang="en-US" dirty="0" err="1" smtClean="0">
                <a:latin typeface="Times New Roman" pitchFamily="18" charset="0"/>
                <a:cs typeface="Times New Roman" pitchFamily="18" charset="0"/>
              </a:rPr>
              <a:t>dy</a:t>
            </a:r>
            <a:r>
              <a:rPr lang="en-US" dirty="0" smtClean="0">
                <a:latin typeface="Times New Roman" pitchFamily="18" charset="0"/>
                <a:cs typeface="Times New Roman" pitchFamily="18" charset="0"/>
              </a:rPr>
              <a:t> or </a:t>
            </a:r>
            <a:r>
              <a:rPr lang="en-US" dirty="0" err="1" smtClean="0">
                <a:latin typeface="Times New Roman" pitchFamily="18" charset="0"/>
                <a:cs typeface="Times New Roman" pitchFamily="18" charset="0"/>
              </a:rPr>
              <a:t>dx</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 A line is sampled at </a:t>
            </a:r>
            <a:r>
              <a:rPr lang="en-US" b="1" dirty="0" smtClean="0">
                <a:latin typeface="Times New Roman" pitchFamily="18" charset="0"/>
                <a:cs typeface="Times New Roman" pitchFamily="18" charset="0"/>
              </a:rPr>
              <a:t>unit intervals </a:t>
            </a:r>
            <a:r>
              <a:rPr lang="en-US" dirty="0" smtClean="0">
                <a:latin typeface="Times New Roman" pitchFamily="18" charset="0"/>
                <a:cs typeface="Times New Roman" pitchFamily="18" charset="0"/>
              </a:rPr>
              <a:t>in one coordinate and corresponding integer values nearest the line path are determined for other coordinates.</a:t>
            </a:r>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715E7197-6415-4F24-9434-D688D8284BD5}" type="datetime1">
              <a:rPr lang="en-US" smtClean="0"/>
              <a:t>8/26/2020</a:t>
            </a:fld>
            <a:endParaRPr lang="en-US"/>
          </a:p>
        </p:txBody>
      </p:sp>
      <p:sp>
        <p:nvSpPr>
          <p:cNvPr id="5" name="Footer Placeholder 4"/>
          <p:cNvSpPr>
            <a:spLocks noGrp="1"/>
          </p:cNvSpPr>
          <p:nvPr>
            <p:ph type="ftr" sz="quarter" idx="11"/>
          </p:nvPr>
        </p:nvSpPr>
        <p:spPr/>
        <p:txBody>
          <a:bodyPr/>
          <a:lstStyle/>
          <a:p>
            <a:r>
              <a:rPr lang="en-US" smtClean="0"/>
              <a:t>2018 - 2022 </a:t>
            </a:r>
            <a:endParaRPr lang="en-US"/>
          </a:p>
        </p:txBody>
      </p:sp>
      <p:sp>
        <p:nvSpPr>
          <p:cNvPr id="6" name="Slide Number Placeholder 5"/>
          <p:cNvSpPr>
            <a:spLocks noGrp="1"/>
          </p:cNvSpPr>
          <p:nvPr>
            <p:ph type="sldNum" sz="quarter" idx="12"/>
          </p:nvPr>
        </p:nvSpPr>
        <p:spPr/>
        <p:txBody>
          <a:bodyPr/>
          <a:lstStyle/>
          <a:p>
            <a:fld id="{9F1B4298-E628-48C7-BDA3-B31837C15712}" type="slidenum">
              <a:rPr lang="en-US" smtClean="0"/>
              <a:pPr/>
              <a:t>6</a:t>
            </a:fld>
            <a:endParaRPr lang="en-US"/>
          </a:p>
        </p:txBody>
      </p:sp>
    </p:spTree>
    <p:extLst>
      <p:ext uri="{BB962C8B-B14F-4D97-AF65-F5344CB8AC3E}">
        <p14:creationId xmlns:p14="http://schemas.microsoft.com/office/powerpoint/2010/main" val="35469376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in DDA algorithm</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latin typeface="Times New Roman" pitchFamily="18" charset="0"/>
                <a:cs typeface="Times New Roman" pitchFamily="18" charset="0"/>
              </a:rPr>
              <a:t>Get the input of two end points</a:t>
            </a:r>
          </a:p>
          <a:p>
            <a:pPr algn="just">
              <a:buNone/>
            </a:pPr>
            <a:r>
              <a:rPr lang="en-US" dirty="0" smtClean="0">
                <a:latin typeface="Times New Roman" pitchFamily="18" charset="0"/>
                <a:cs typeface="Times New Roman" pitchFamily="18" charset="0"/>
              </a:rPr>
              <a:t> • Calculate the </a:t>
            </a:r>
            <a:r>
              <a:rPr lang="en-US" b="1" dirty="0" smtClean="0">
                <a:latin typeface="Times New Roman" pitchFamily="18" charset="0"/>
                <a:cs typeface="Times New Roman" pitchFamily="18" charset="0"/>
              </a:rPr>
              <a:t>difference</a:t>
            </a:r>
            <a:r>
              <a:rPr lang="en-US" dirty="0" smtClean="0">
                <a:latin typeface="Times New Roman" pitchFamily="18" charset="0"/>
                <a:cs typeface="Times New Roman" pitchFamily="18" charset="0"/>
              </a:rPr>
              <a:t> between two end points.</a:t>
            </a:r>
          </a:p>
          <a:p>
            <a:pPr algn="just">
              <a:buNone/>
            </a:pPr>
            <a:r>
              <a:rPr lang="en-US" dirty="0" smtClean="0">
                <a:latin typeface="Times New Roman" pitchFamily="18" charset="0"/>
                <a:cs typeface="Times New Roman" pitchFamily="18" charset="0"/>
              </a:rPr>
              <a:t> • Based on the calculated difference, If </a:t>
            </a:r>
            <a:r>
              <a:rPr lang="en-US" b="1" dirty="0" err="1" smtClean="0">
                <a:latin typeface="Times New Roman" pitchFamily="18" charset="0"/>
                <a:cs typeface="Times New Roman" pitchFamily="18" charset="0"/>
              </a:rPr>
              <a:t>dx</a:t>
            </a:r>
            <a:r>
              <a:rPr lang="en-US" b="1" dirty="0" smtClean="0">
                <a:latin typeface="Times New Roman" pitchFamily="18" charset="0"/>
                <a:cs typeface="Times New Roman" pitchFamily="18" charset="0"/>
              </a:rPr>
              <a:t> &gt;</a:t>
            </a:r>
            <a:r>
              <a:rPr lang="en-US" b="1" dirty="0" err="1" smtClean="0">
                <a:latin typeface="Times New Roman" pitchFamily="18" charset="0"/>
                <a:cs typeface="Times New Roman" pitchFamily="18" charset="0"/>
              </a:rPr>
              <a:t>dy</a:t>
            </a:r>
            <a:r>
              <a:rPr lang="en-US" dirty="0" smtClean="0">
                <a:latin typeface="Times New Roman" pitchFamily="18" charset="0"/>
                <a:cs typeface="Times New Roman" pitchFamily="18" charset="0"/>
              </a:rPr>
              <a:t>, then number of </a:t>
            </a:r>
            <a:r>
              <a:rPr lang="en-US" b="1" dirty="0" smtClean="0">
                <a:latin typeface="Times New Roman" pitchFamily="18" charset="0"/>
                <a:cs typeface="Times New Roman" pitchFamily="18" charset="0"/>
              </a:rPr>
              <a:t>steps = </a:t>
            </a:r>
            <a:r>
              <a:rPr lang="en-US" b="1" dirty="0" err="1" smtClean="0">
                <a:latin typeface="Times New Roman" pitchFamily="18" charset="0"/>
                <a:cs typeface="Times New Roman" pitchFamily="18" charset="0"/>
              </a:rPr>
              <a:t>dx</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else number of </a:t>
            </a:r>
            <a:r>
              <a:rPr lang="en-US" b="1" dirty="0" smtClean="0">
                <a:latin typeface="Times New Roman" pitchFamily="18" charset="0"/>
                <a:cs typeface="Times New Roman" pitchFamily="18" charset="0"/>
              </a:rPr>
              <a:t>steps =</a:t>
            </a:r>
            <a:r>
              <a:rPr lang="en-US" b="1" dirty="0" err="1" smtClean="0">
                <a:latin typeface="Times New Roman" pitchFamily="18" charset="0"/>
                <a:cs typeface="Times New Roman" pitchFamily="18" charset="0"/>
              </a:rPr>
              <a:t>dy</a:t>
            </a:r>
            <a:endParaRPr lang="en-US" b="1" dirty="0" smtClean="0">
              <a:latin typeface="Times New Roman" pitchFamily="18" charset="0"/>
              <a:cs typeface="Times New Roman" pitchFamily="18" charset="0"/>
            </a:endParaRPr>
          </a:p>
          <a:p>
            <a:pPr algn="just">
              <a:buNone/>
            </a:pPr>
            <a:r>
              <a:rPr lang="en-US" dirty="0" smtClean="0">
                <a:latin typeface="Times New Roman" pitchFamily="18" charset="0"/>
                <a:cs typeface="Times New Roman" pitchFamily="18" charset="0"/>
              </a:rPr>
              <a:t>• Calculate the </a:t>
            </a:r>
            <a:r>
              <a:rPr lang="en-US" b="1" dirty="0" smtClean="0">
                <a:latin typeface="Times New Roman" pitchFamily="18" charset="0"/>
                <a:cs typeface="Times New Roman" pitchFamily="18" charset="0"/>
              </a:rPr>
              <a:t>increment in x </a:t>
            </a:r>
            <a:r>
              <a:rPr lang="en-US" dirty="0" smtClean="0">
                <a:latin typeface="Times New Roman" pitchFamily="18" charset="0"/>
                <a:cs typeface="Times New Roman" pitchFamily="18" charset="0"/>
              </a:rPr>
              <a:t>coordinate and </a:t>
            </a:r>
            <a:r>
              <a:rPr lang="en-US" b="1" dirty="0" smtClean="0">
                <a:latin typeface="Times New Roman" pitchFamily="18" charset="0"/>
                <a:cs typeface="Times New Roman" pitchFamily="18" charset="0"/>
              </a:rPr>
              <a:t>y coordinate. </a:t>
            </a:r>
          </a:p>
          <a:p>
            <a:pPr algn="just">
              <a:buNone/>
            </a:pPr>
            <a:r>
              <a:rPr lang="en-US" dirty="0" smtClean="0">
                <a:latin typeface="Times New Roman" pitchFamily="18" charset="0"/>
                <a:cs typeface="Times New Roman" pitchFamily="18" charset="0"/>
              </a:rPr>
              <a:t>• Put the pixel by successfully </a:t>
            </a:r>
            <a:r>
              <a:rPr lang="en-US" b="1" dirty="0" smtClean="0">
                <a:latin typeface="Times New Roman" pitchFamily="18" charset="0"/>
                <a:cs typeface="Times New Roman" pitchFamily="18" charset="0"/>
              </a:rPr>
              <a:t>incrementing x and y </a:t>
            </a:r>
            <a:r>
              <a:rPr lang="en-US" dirty="0" smtClean="0">
                <a:latin typeface="Times New Roman" pitchFamily="18" charset="0"/>
                <a:cs typeface="Times New Roman" pitchFamily="18" charset="0"/>
              </a:rPr>
              <a:t>coordinates the drawing of the line. </a:t>
            </a:r>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8848E2B9-F727-41F0-8973-86BFE697215A}" type="datetime1">
              <a:rPr lang="en-US" smtClean="0"/>
              <a:t>8/26/2020</a:t>
            </a:fld>
            <a:endParaRPr lang="en-US"/>
          </a:p>
        </p:txBody>
      </p:sp>
      <p:sp>
        <p:nvSpPr>
          <p:cNvPr id="5" name="Footer Placeholder 4"/>
          <p:cNvSpPr>
            <a:spLocks noGrp="1"/>
          </p:cNvSpPr>
          <p:nvPr>
            <p:ph type="ftr" sz="quarter" idx="11"/>
          </p:nvPr>
        </p:nvSpPr>
        <p:spPr/>
        <p:txBody>
          <a:bodyPr/>
          <a:lstStyle/>
          <a:p>
            <a:r>
              <a:rPr lang="en-US" smtClean="0"/>
              <a:t>2018 - 2022 </a:t>
            </a:r>
            <a:endParaRPr lang="en-US"/>
          </a:p>
        </p:txBody>
      </p:sp>
      <p:sp>
        <p:nvSpPr>
          <p:cNvPr id="6" name="Slide Number Placeholder 5"/>
          <p:cNvSpPr>
            <a:spLocks noGrp="1"/>
          </p:cNvSpPr>
          <p:nvPr>
            <p:ph type="sldNum" sz="quarter" idx="12"/>
          </p:nvPr>
        </p:nvSpPr>
        <p:spPr/>
        <p:txBody>
          <a:bodyPr/>
          <a:lstStyle/>
          <a:p>
            <a:fld id="{9F1B4298-E628-48C7-BDA3-B31837C15712}" type="slidenum">
              <a:rPr lang="en-US" smtClean="0"/>
              <a:pPr/>
              <a:t>7</a:t>
            </a:fld>
            <a:endParaRPr lang="en-US"/>
          </a:p>
        </p:txBody>
      </p:sp>
    </p:spTree>
    <p:extLst>
      <p:ext uri="{BB962C8B-B14F-4D97-AF65-F5344CB8AC3E}">
        <p14:creationId xmlns:p14="http://schemas.microsoft.com/office/powerpoint/2010/main" val="16104125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DDA</a:t>
            </a:r>
            <a:endParaRPr lang="en-US" dirty="0"/>
          </a:p>
        </p:txBody>
      </p:sp>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DDA Algorithm is the </a:t>
            </a:r>
            <a:r>
              <a:rPr lang="en-US" b="1" dirty="0" smtClean="0">
                <a:latin typeface="Times New Roman" pitchFamily="18" charset="0"/>
                <a:cs typeface="Times New Roman" pitchFamily="18" charset="0"/>
              </a:rPr>
              <a:t>simplest line drawing </a:t>
            </a:r>
            <a:r>
              <a:rPr lang="en-US" dirty="0" smtClean="0">
                <a:latin typeface="Times New Roman" pitchFamily="18" charset="0"/>
                <a:cs typeface="Times New Roman" pitchFamily="18" charset="0"/>
              </a:rPr>
              <a:t>algorithm.</a:t>
            </a:r>
          </a:p>
          <a:p>
            <a:pPr algn="just" fontAlgn="base"/>
            <a:r>
              <a:rPr lang="en-US" dirty="0" smtClean="0">
                <a:latin typeface="Times New Roman" pitchFamily="18" charset="0"/>
                <a:cs typeface="Times New Roman" pitchFamily="18" charset="0"/>
              </a:rPr>
              <a:t>Given the starting and ending coordinates of a line, DDA Algorithm attempts to generate the points between the starting and ending coordinates.</a:t>
            </a:r>
          </a:p>
          <a:p>
            <a:pPr>
              <a:buNone/>
            </a:pPr>
            <a:endParaRPr lang="en-US" dirty="0"/>
          </a:p>
        </p:txBody>
      </p:sp>
      <p:sp>
        <p:nvSpPr>
          <p:cNvPr id="4" name="Date Placeholder 3"/>
          <p:cNvSpPr>
            <a:spLocks noGrp="1"/>
          </p:cNvSpPr>
          <p:nvPr>
            <p:ph type="dt" sz="half" idx="10"/>
          </p:nvPr>
        </p:nvSpPr>
        <p:spPr/>
        <p:txBody>
          <a:bodyPr/>
          <a:lstStyle/>
          <a:p>
            <a:fld id="{F64B0BEF-B754-4DFD-A1F5-4B9325881B64}" type="datetime1">
              <a:rPr lang="en-US" smtClean="0"/>
              <a:t>8/26/2020</a:t>
            </a:fld>
            <a:endParaRPr lang="en-US"/>
          </a:p>
        </p:txBody>
      </p:sp>
      <p:sp>
        <p:nvSpPr>
          <p:cNvPr id="5" name="Footer Placeholder 4"/>
          <p:cNvSpPr>
            <a:spLocks noGrp="1"/>
          </p:cNvSpPr>
          <p:nvPr>
            <p:ph type="ftr" sz="quarter" idx="11"/>
          </p:nvPr>
        </p:nvSpPr>
        <p:spPr/>
        <p:txBody>
          <a:bodyPr/>
          <a:lstStyle/>
          <a:p>
            <a:r>
              <a:rPr lang="en-US" smtClean="0"/>
              <a:t>2018 - 2022 </a:t>
            </a:r>
            <a:endParaRPr lang="en-US"/>
          </a:p>
        </p:txBody>
      </p:sp>
      <p:sp>
        <p:nvSpPr>
          <p:cNvPr id="6" name="Slide Number Placeholder 5"/>
          <p:cNvSpPr>
            <a:spLocks noGrp="1"/>
          </p:cNvSpPr>
          <p:nvPr>
            <p:ph type="sldNum" sz="quarter" idx="12"/>
          </p:nvPr>
        </p:nvSpPr>
        <p:spPr/>
        <p:txBody>
          <a:bodyPr/>
          <a:lstStyle/>
          <a:p>
            <a:fld id="{9F1B4298-E628-48C7-BDA3-B31837C15712}" type="slidenum">
              <a:rPr lang="en-US" smtClean="0"/>
              <a:pPr/>
              <a:t>8</a:t>
            </a:fld>
            <a:endParaRPr lang="en-US"/>
          </a:p>
        </p:txBody>
      </p:sp>
    </p:spTree>
    <p:extLst>
      <p:ext uri="{BB962C8B-B14F-4D97-AF65-F5344CB8AC3E}">
        <p14:creationId xmlns:p14="http://schemas.microsoft.com/office/powerpoint/2010/main" val="33090272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Procedure</a:t>
            </a:r>
            <a:r>
              <a:rPr lang="en-US" b="1" dirty="0" smtClean="0"/>
              <a:t/>
            </a:r>
            <a:br>
              <a:rPr lang="en-US" b="1" dirty="0" smtClean="0"/>
            </a:br>
            <a:endParaRPr lang="en-US" dirty="0"/>
          </a:p>
        </p:txBody>
      </p:sp>
      <p:sp>
        <p:nvSpPr>
          <p:cNvPr id="3" name="Content Placeholder 2"/>
          <p:cNvSpPr>
            <a:spLocks noGrp="1"/>
          </p:cNvSpPr>
          <p:nvPr>
            <p:ph idx="1"/>
          </p:nvPr>
        </p:nvSpPr>
        <p:spPr>
          <a:xfrm>
            <a:off x="457200" y="1295400"/>
            <a:ext cx="8229600" cy="4830763"/>
          </a:xfrm>
        </p:spPr>
        <p:txBody>
          <a:bodyPr>
            <a:noAutofit/>
          </a:bodyPr>
          <a:lstStyle/>
          <a:p>
            <a:pPr fontAlgn="base">
              <a:buNone/>
            </a:pPr>
            <a:r>
              <a:rPr lang="en-US" sz="2200" dirty="0" smtClean="0">
                <a:latin typeface="Times New Roman" pitchFamily="18" charset="0"/>
                <a:cs typeface="Times New Roman" pitchFamily="18" charset="0"/>
              </a:rPr>
              <a:t>Given</a:t>
            </a:r>
          </a:p>
          <a:p>
            <a:pPr fontAlgn="base">
              <a:buNone/>
            </a:pPr>
            <a:r>
              <a:rPr lang="en-US" sz="2200" b="1" dirty="0" smtClean="0">
                <a:latin typeface="Times New Roman" pitchFamily="18" charset="0"/>
                <a:cs typeface="Times New Roman" pitchFamily="18" charset="0"/>
              </a:rPr>
              <a:t>Starting coordinates = (</a:t>
            </a:r>
            <a:r>
              <a:rPr lang="en-US" sz="2200" b="1" dirty="0" err="1" smtClean="0">
                <a:latin typeface="Times New Roman" pitchFamily="18" charset="0"/>
                <a:cs typeface="Times New Roman" pitchFamily="18" charset="0"/>
              </a:rPr>
              <a:t>X</a:t>
            </a:r>
            <a:r>
              <a:rPr lang="en-US" sz="2200" b="1" baseline="-25000" dirty="0" err="1" smtClean="0">
                <a:latin typeface="Times New Roman" pitchFamily="18" charset="0"/>
                <a:cs typeface="Times New Roman" pitchFamily="18" charset="0"/>
              </a:rPr>
              <a:t>a</a:t>
            </a:r>
            <a:r>
              <a:rPr lang="en-US" sz="2200" b="1" dirty="0" smtClean="0">
                <a:latin typeface="Times New Roman" pitchFamily="18" charset="0"/>
                <a:cs typeface="Times New Roman" pitchFamily="18" charset="0"/>
              </a:rPr>
              <a:t>, </a:t>
            </a:r>
            <a:r>
              <a:rPr lang="en-US" sz="2200" b="1" dirty="0" err="1" smtClean="0">
                <a:latin typeface="Times New Roman" pitchFamily="18" charset="0"/>
                <a:cs typeface="Times New Roman" pitchFamily="18" charset="0"/>
              </a:rPr>
              <a:t>Y</a:t>
            </a:r>
            <a:r>
              <a:rPr lang="en-US" sz="2200" b="1" baseline="-25000" dirty="0" err="1" smtClean="0">
                <a:latin typeface="Times New Roman" pitchFamily="18" charset="0"/>
                <a:cs typeface="Times New Roman" pitchFamily="18" charset="0"/>
              </a:rPr>
              <a:t>a</a:t>
            </a:r>
            <a:r>
              <a:rPr lang="en-US" sz="2200" b="1" dirty="0" smtClean="0">
                <a:latin typeface="Times New Roman" pitchFamily="18" charset="0"/>
                <a:cs typeface="Times New Roman" pitchFamily="18" charset="0"/>
              </a:rPr>
              <a:t>)</a:t>
            </a:r>
          </a:p>
          <a:p>
            <a:pPr fontAlgn="base">
              <a:buNone/>
            </a:pPr>
            <a:r>
              <a:rPr lang="en-US" sz="2200" b="1" dirty="0" smtClean="0">
                <a:latin typeface="Times New Roman" pitchFamily="18" charset="0"/>
                <a:cs typeface="Times New Roman" pitchFamily="18" charset="0"/>
              </a:rPr>
              <a:t>Ending coordinates = (</a:t>
            </a:r>
            <a:r>
              <a:rPr lang="en-US" sz="2200" b="1" dirty="0" err="1" smtClean="0">
                <a:latin typeface="Times New Roman" pitchFamily="18" charset="0"/>
                <a:cs typeface="Times New Roman" pitchFamily="18" charset="0"/>
              </a:rPr>
              <a:t>X</a:t>
            </a:r>
            <a:r>
              <a:rPr lang="en-US" sz="2200" b="1" baseline="-25000" dirty="0" err="1" smtClean="0">
                <a:latin typeface="Times New Roman" pitchFamily="18" charset="0"/>
                <a:cs typeface="Times New Roman" pitchFamily="18" charset="0"/>
              </a:rPr>
              <a:t>b</a:t>
            </a:r>
            <a:r>
              <a:rPr lang="en-US" sz="2200" b="1" dirty="0" smtClean="0">
                <a:latin typeface="Times New Roman" pitchFamily="18" charset="0"/>
                <a:cs typeface="Times New Roman" pitchFamily="18" charset="0"/>
              </a:rPr>
              <a:t>, </a:t>
            </a:r>
            <a:r>
              <a:rPr lang="en-US" sz="2200" b="1" dirty="0" err="1" smtClean="0">
                <a:latin typeface="Times New Roman" pitchFamily="18" charset="0"/>
                <a:cs typeface="Times New Roman" pitchFamily="18" charset="0"/>
              </a:rPr>
              <a:t>Y</a:t>
            </a:r>
            <a:r>
              <a:rPr lang="en-US" sz="2200" b="1" baseline="-25000" dirty="0" err="1" smtClean="0">
                <a:latin typeface="Times New Roman" pitchFamily="18" charset="0"/>
                <a:cs typeface="Times New Roman" pitchFamily="18" charset="0"/>
              </a:rPr>
              <a:t>b</a:t>
            </a:r>
            <a:r>
              <a:rPr lang="en-US" sz="2200" b="1" dirty="0" smtClean="0">
                <a:latin typeface="Times New Roman" pitchFamily="18" charset="0"/>
                <a:cs typeface="Times New Roman" pitchFamily="18" charset="0"/>
              </a:rPr>
              <a:t>)</a:t>
            </a:r>
          </a:p>
          <a:p>
            <a:pPr fontAlgn="base">
              <a:buNone/>
            </a:pPr>
            <a:r>
              <a:rPr lang="en-US" sz="2200" dirty="0" smtClean="0">
                <a:latin typeface="Times New Roman" pitchFamily="18" charset="0"/>
                <a:cs typeface="Times New Roman" pitchFamily="18" charset="0"/>
              </a:rPr>
              <a:t>    The points generation using DDA Algorithm involves the following steps-</a:t>
            </a:r>
          </a:p>
          <a:p>
            <a:pPr fontAlgn="base">
              <a:buNone/>
            </a:pPr>
            <a:r>
              <a:rPr lang="en-US" sz="2200" b="1" u="sng" dirty="0" smtClean="0">
                <a:latin typeface="Times New Roman" pitchFamily="18" charset="0"/>
                <a:cs typeface="Times New Roman" pitchFamily="18" charset="0"/>
              </a:rPr>
              <a:t>Step-01:</a:t>
            </a:r>
            <a:endParaRPr lang="en-US" sz="2200" b="1" dirty="0" smtClean="0">
              <a:latin typeface="Times New Roman" pitchFamily="18" charset="0"/>
              <a:cs typeface="Times New Roman" pitchFamily="18" charset="0"/>
            </a:endParaRPr>
          </a:p>
          <a:p>
            <a:pPr fontAlgn="base">
              <a:buNone/>
            </a:pPr>
            <a:r>
              <a:rPr lang="en-US" sz="2200" dirty="0" smtClean="0">
                <a:latin typeface="Times New Roman" pitchFamily="18" charset="0"/>
                <a:cs typeface="Times New Roman" pitchFamily="18" charset="0"/>
              </a:rPr>
              <a:t> Calculate </a:t>
            </a:r>
            <a:r>
              <a:rPr lang="en-US" sz="2200" b="1" dirty="0" err="1" smtClean="0">
                <a:latin typeface="Times New Roman" pitchFamily="18" charset="0"/>
                <a:cs typeface="Times New Roman" pitchFamily="18" charset="0"/>
              </a:rPr>
              <a:t>dx,dy</a:t>
            </a:r>
            <a:r>
              <a:rPr lang="en-US" sz="2200" dirty="0" smtClean="0">
                <a:latin typeface="Times New Roman" pitchFamily="18" charset="0"/>
                <a:cs typeface="Times New Roman" pitchFamily="18" charset="0"/>
              </a:rPr>
              <a:t> and </a:t>
            </a:r>
            <a:r>
              <a:rPr lang="en-US" sz="2200" b="1" dirty="0" smtClean="0">
                <a:latin typeface="Times New Roman" pitchFamily="18" charset="0"/>
                <a:cs typeface="Times New Roman" pitchFamily="18" charset="0"/>
              </a:rPr>
              <a:t>m</a:t>
            </a:r>
            <a:r>
              <a:rPr lang="en-US" sz="2200" dirty="0" smtClean="0">
                <a:latin typeface="Times New Roman" pitchFamily="18" charset="0"/>
                <a:cs typeface="Times New Roman" pitchFamily="18" charset="0"/>
              </a:rPr>
              <a:t> from the given input.</a:t>
            </a:r>
          </a:p>
          <a:p>
            <a:pPr fontAlgn="base">
              <a:buNone/>
            </a:pPr>
            <a:r>
              <a:rPr lang="en-US" sz="2200" dirty="0" smtClean="0">
                <a:latin typeface="Times New Roman" pitchFamily="18" charset="0"/>
                <a:cs typeface="Times New Roman" pitchFamily="18" charset="0"/>
              </a:rPr>
              <a:t>These parameters are calculated as-</a:t>
            </a:r>
          </a:p>
          <a:p>
            <a:pPr algn="ctr" fontAlgn="base">
              <a:buNone/>
            </a:pPr>
            <a:r>
              <a:rPr lang="en-US" sz="2200" b="1" dirty="0" smtClean="0">
                <a:latin typeface="Times New Roman" pitchFamily="18" charset="0"/>
                <a:cs typeface="Times New Roman" pitchFamily="18" charset="0"/>
              </a:rPr>
              <a:t>dx= </a:t>
            </a:r>
            <a:r>
              <a:rPr lang="en-US" sz="2200" b="1" dirty="0" err="1" smtClean="0">
                <a:latin typeface="Times New Roman" pitchFamily="18" charset="0"/>
                <a:cs typeface="Times New Roman" pitchFamily="18" charset="0"/>
              </a:rPr>
              <a:t>X</a:t>
            </a:r>
            <a:r>
              <a:rPr lang="en-US" sz="2200" b="1" baseline="-25000" dirty="0" err="1" smtClean="0">
                <a:latin typeface="Times New Roman" pitchFamily="18" charset="0"/>
                <a:cs typeface="Times New Roman" pitchFamily="18" charset="0"/>
              </a:rPr>
              <a:t>b</a:t>
            </a:r>
            <a:r>
              <a:rPr lang="en-US" sz="2200" b="1" dirty="0" smtClean="0">
                <a:latin typeface="Times New Roman" pitchFamily="18" charset="0"/>
                <a:cs typeface="Times New Roman" pitchFamily="18" charset="0"/>
              </a:rPr>
              <a:t> – </a:t>
            </a:r>
            <a:r>
              <a:rPr lang="en-US" sz="2200" b="1" dirty="0" err="1" smtClean="0">
                <a:latin typeface="Times New Roman" pitchFamily="18" charset="0"/>
                <a:cs typeface="Times New Roman" pitchFamily="18" charset="0"/>
              </a:rPr>
              <a:t>X</a:t>
            </a:r>
            <a:r>
              <a:rPr lang="en-US" sz="2200" b="1" baseline="-25000" dirty="0" err="1" smtClean="0">
                <a:latin typeface="Times New Roman" pitchFamily="18" charset="0"/>
                <a:cs typeface="Times New Roman" pitchFamily="18" charset="0"/>
              </a:rPr>
              <a:t>a</a:t>
            </a:r>
            <a:endParaRPr lang="en-US" sz="2200" b="1" dirty="0" smtClean="0">
              <a:latin typeface="Times New Roman" pitchFamily="18" charset="0"/>
              <a:cs typeface="Times New Roman" pitchFamily="18" charset="0"/>
            </a:endParaRPr>
          </a:p>
          <a:p>
            <a:pPr algn="ctr" fontAlgn="base">
              <a:buNone/>
            </a:pPr>
            <a:r>
              <a:rPr lang="en-US" sz="2200" b="1" dirty="0" err="1" smtClean="0">
                <a:latin typeface="Times New Roman" pitchFamily="18" charset="0"/>
                <a:cs typeface="Times New Roman" pitchFamily="18" charset="0"/>
              </a:rPr>
              <a:t>dy</a:t>
            </a:r>
            <a:r>
              <a:rPr lang="en-US" sz="2200" b="1" dirty="0" smtClean="0">
                <a:latin typeface="Times New Roman" pitchFamily="18" charset="0"/>
                <a:cs typeface="Times New Roman" pitchFamily="18" charset="0"/>
              </a:rPr>
              <a:t>=</a:t>
            </a:r>
            <a:r>
              <a:rPr lang="en-US" sz="2200" b="1" dirty="0" err="1" smtClean="0">
                <a:latin typeface="Times New Roman" pitchFamily="18" charset="0"/>
                <a:cs typeface="Times New Roman" pitchFamily="18" charset="0"/>
              </a:rPr>
              <a:t>Y</a:t>
            </a:r>
            <a:r>
              <a:rPr lang="en-US" sz="2200" b="1" baseline="-25000" dirty="0" err="1" smtClean="0">
                <a:latin typeface="Times New Roman" pitchFamily="18" charset="0"/>
                <a:cs typeface="Times New Roman" pitchFamily="18" charset="0"/>
              </a:rPr>
              <a:t>b</a:t>
            </a:r>
            <a:r>
              <a:rPr lang="en-US" sz="2200" b="1" dirty="0" smtClean="0">
                <a:latin typeface="Times New Roman" pitchFamily="18" charset="0"/>
                <a:cs typeface="Times New Roman" pitchFamily="18" charset="0"/>
              </a:rPr>
              <a:t> – </a:t>
            </a:r>
            <a:r>
              <a:rPr lang="en-US" sz="2200" b="1" dirty="0" err="1" smtClean="0">
                <a:latin typeface="Times New Roman" pitchFamily="18" charset="0"/>
                <a:cs typeface="Times New Roman" pitchFamily="18" charset="0"/>
              </a:rPr>
              <a:t>Y</a:t>
            </a:r>
            <a:r>
              <a:rPr lang="en-US" sz="2200" b="1" baseline="-25000" dirty="0" err="1" smtClean="0">
                <a:latin typeface="Times New Roman" pitchFamily="18" charset="0"/>
                <a:cs typeface="Times New Roman" pitchFamily="18" charset="0"/>
              </a:rPr>
              <a:t>a</a:t>
            </a:r>
            <a:endParaRPr lang="en-US" sz="2200" b="1" dirty="0" smtClean="0">
              <a:latin typeface="Times New Roman" pitchFamily="18" charset="0"/>
              <a:cs typeface="Times New Roman" pitchFamily="18" charset="0"/>
            </a:endParaRPr>
          </a:p>
          <a:p>
            <a:pPr fontAlgn="base">
              <a:buNone/>
            </a:pPr>
            <a:r>
              <a:rPr lang="en-US" sz="2200" b="1" dirty="0" smtClean="0">
                <a:latin typeface="Times New Roman" pitchFamily="18" charset="0"/>
                <a:cs typeface="Times New Roman" pitchFamily="18" charset="0"/>
              </a:rPr>
              <a:t>				          m=</a:t>
            </a:r>
            <a:r>
              <a:rPr lang="en-US" sz="2200" b="1" dirty="0" err="1" smtClean="0">
                <a:latin typeface="Times New Roman" pitchFamily="18" charset="0"/>
                <a:cs typeface="Times New Roman" pitchFamily="18" charset="0"/>
              </a:rPr>
              <a:t>dy</a:t>
            </a:r>
            <a:r>
              <a:rPr lang="en-US" sz="2200" b="1" dirty="0" smtClean="0">
                <a:latin typeface="Times New Roman" pitchFamily="18" charset="0"/>
                <a:cs typeface="Times New Roman" pitchFamily="18" charset="0"/>
              </a:rPr>
              <a:t>/dx</a:t>
            </a:r>
          </a:p>
          <a:p>
            <a:pPr fontAlgn="base">
              <a:buNone/>
            </a:pPr>
            <a:r>
              <a:rPr lang="en-US" sz="2200" b="1" dirty="0">
                <a:latin typeface="Times New Roman" pitchFamily="18" charset="0"/>
                <a:cs typeface="Times New Roman" pitchFamily="18" charset="0"/>
              </a:rPr>
              <a:t> </a:t>
            </a:r>
            <a:r>
              <a:rPr lang="en-US" sz="2200" b="1" dirty="0" smtClean="0">
                <a:latin typeface="Times New Roman" pitchFamily="18" charset="0"/>
                <a:cs typeface="Times New Roman" pitchFamily="18" charset="0"/>
              </a:rPr>
              <a:t>and</a:t>
            </a:r>
            <a:endParaRPr lang="en-US" sz="2200" b="1" dirty="0" smtClean="0">
              <a:solidFill>
                <a:srgbClr val="FF0000"/>
              </a:solidFill>
              <a:latin typeface="Times New Roman" pitchFamily="18" charset="0"/>
              <a:cs typeface="Times New Roman" pitchFamily="18" charset="0"/>
            </a:endParaRPr>
          </a:p>
          <a:p>
            <a:pPr algn="ctr" fontAlgn="base">
              <a:buNone/>
            </a:pPr>
            <a:r>
              <a:rPr lang="en-US" sz="2200" b="1" dirty="0" smtClean="0">
                <a:solidFill>
                  <a:srgbClr val="FF0000"/>
                </a:solidFill>
                <a:latin typeface="Times New Roman" pitchFamily="18" charset="0"/>
                <a:cs typeface="Times New Roman" pitchFamily="18" charset="0"/>
              </a:rPr>
              <a:t>X= </a:t>
            </a:r>
            <a:r>
              <a:rPr lang="en-US" sz="2200" b="1" dirty="0" err="1" smtClean="0">
                <a:solidFill>
                  <a:srgbClr val="FF0000"/>
                </a:solidFill>
                <a:latin typeface="Times New Roman" pitchFamily="18" charset="0"/>
                <a:cs typeface="Times New Roman" pitchFamily="18" charset="0"/>
              </a:rPr>
              <a:t>X</a:t>
            </a:r>
            <a:r>
              <a:rPr lang="en-US" sz="2200" b="1" baseline="-25000" dirty="0" err="1" smtClean="0">
                <a:solidFill>
                  <a:srgbClr val="FF0000"/>
                </a:solidFill>
                <a:latin typeface="Times New Roman" pitchFamily="18" charset="0"/>
                <a:cs typeface="Times New Roman" pitchFamily="18" charset="0"/>
              </a:rPr>
              <a:t>a</a:t>
            </a:r>
            <a:r>
              <a:rPr lang="en-US" sz="2200" b="1" baseline="-25000" dirty="0" smtClean="0">
                <a:solidFill>
                  <a:srgbClr val="FF0000"/>
                </a:solidFill>
                <a:latin typeface="Times New Roman" pitchFamily="18" charset="0"/>
                <a:cs typeface="Times New Roman" pitchFamily="18" charset="0"/>
              </a:rPr>
              <a:t>   </a:t>
            </a:r>
          </a:p>
          <a:p>
            <a:pPr algn="ctr" fontAlgn="base">
              <a:buNone/>
            </a:pPr>
            <a:r>
              <a:rPr lang="en-US" sz="2200" b="1" dirty="0" smtClean="0">
                <a:solidFill>
                  <a:srgbClr val="FF0000"/>
                </a:solidFill>
                <a:latin typeface="Times New Roman" pitchFamily="18" charset="0"/>
                <a:cs typeface="Times New Roman" pitchFamily="18" charset="0"/>
              </a:rPr>
              <a:t>Y= </a:t>
            </a:r>
            <a:r>
              <a:rPr lang="en-US" sz="2200" b="1" dirty="0" err="1" smtClean="0">
                <a:solidFill>
                  <a:srgbClr val="FF0000"/>
                </a:solidFill>
                <a:latin typeface="Times New Roman" pitchFamily="18" charset="0"/>
                <a:cs typeface="Times New Roman" pitchFamily="18" charset="0"/>
              </a:rPr>
              <a:t>Y</a:t>
            </a:r>
            <a:r>
              <a:rPr lang="en-US" sz="2200" b="1" baseline="-25000" dirty="0" err="1" smtClean="0">
                <a:solidFill>
                  <a:srgbClr val="FF0000"/>
                </a:solidFill>
                <a:latin typeface="Times New Roman" pitchFamily="18" charset="0"/>
                <a:cs typeface="Times New Roman" pitchFamily="18" charset="0"/>
              </a:rPr>
              <a:t>a</a:t>
            </a:r>
            <a:endParaRPr lang="en-US" sz="2200" dirty="0" smtClean="0"/>
          </a:p>
          <a:p>
            <a:endParaRPr lang="en-US" sz="2200" dirty="0"/>
          </a:p>
        </p:txBody>
      </p:sp>
      <p:sp>
        <p:nvSpPr>
          <p:cNvPr id="4" name="Date Placeholder 3"/>
          <p:cNvSpPr>
            <a:spLocks noGrp="1"/>
          </p:cNvSpPr>
          <p:nvPr>
            <p:ph type="dt" sz="half" idx="10"/>
          </p:nvPr>
        </p:nvSpPr>
        <p:spPr/>
        <p:txBody>
          <a:bodyPr/>
          <a:lstStyle/>
          <a:p>
            <a:fld id="{88E3F0B3-7D10-4BB3-9528-860BDE5949FE}" type="datetime1">
              <a:rPr lang="en-US" smtClean="0"/>
              <a:t>8/26/2020</a:t>
            </a:fld>
            <a:endParaRPr lang="en-US"/>
          </a:p>
        </p:txBody>
      </p:sp>
      <p:sp>
        <p:nvSpPr>
          <p:cNvPr id="5" name="Footer Placeholder 4"/>
          <p:cNvSpPr>
            <a:spLocks noGrp="1"/>
          </p:cNvSpPr>
          <p:nvPr>
            <p:ph type="ftr" sz="quarter" idx="11"/>
          </p:nvPr>
        </p:nvSpPr>
        <p:spPr/>
        <p:txBody>
          <a:bodyPr/>
          <a:lstStyle/>
          <a:p>
            <a:r>
              <a:rPr lang="en-US" smtClean="0"/>
              <a:t>2018 - 2022 </a:t>
            </a:r>
            <a:endParaRPr lang="en-US"/>
          </a:p>
        </p:txBody>
      </p:sp>
      <p:sp>
        <p:nvSpPr>
          <p:cNvPr id="6" name="Slide Number Placeholder 5"/>
          <p:cNvSpPr>
            <a:spLocks noGrp="1"/>
          </p:cNvSpPr>
          <p:nvPr>
            <p:ph type="sldNum" sz="quarter" idx="12"/>
          </p:nvPr>
        </p:nvSpPr>
        <p:spPr/>
        <p:txBody>
          <a:bodyPr/>
          <a:lstStyle/>
          <a:p>
            <a:fld id="{9F1B4298-E628-48C7-BDA3-B31837C15712}" type="slidenum">
              <a:rPr lang="en-US" smtClean="0"/>
              <a:pPr/>
              <a:t>9</a:t>
            </a:fld>
            <a:endParaRPr lang="en-US"/>
          </a:p>
        </p:txBody>
      </p:sp>
    </p:spTree>
    <p:extLst>
      <p:ext uri="{BB962C8B-B14F-4D97-AF65-F5344CB8AC3E}">
        <p14:creationId xmlns:p14="http://schemas.microsoft.com/office/powerpoint/2010/main" val="16270060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1065</TotalTime>
  <Words>1187</Words>
  <Application>Microsoft Office PowerPoint</Application>
  <PresentationFormat>On-screen Show (4:3)</PresentationFormat>
  <Paragraphs>365</Paragraphs>
  <Slides>51</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Arimo</vt:lpstr>
      <vt:lpstr>Roboto Condensed</vt:lpstr>
      <vt:lpstr>Arial</vt:lpstr>
      <vt:lpstr>Calibri</vt:lpstr>
      <vt:lpstr>Times New Roman</vt:lpstr>
      <vt:lpstr>Office Theme</vt:lpstr>
      <vt:lpstr>Computer Graphics and Multimedia Systems  SCS1302</vt:lpstr>
      <vt:lpstr>Syllabus</vt:lpstr>
      <vt:lpstr>Syllabus</vt:lpstr>
      <vt:lpstr>Course Objective(CO)</vt:lpstr>
      <vt:lpstr>Line Drawing Algorithms </vt:lpstr>
      <vt:lpstr>Digital Differential Analyzer (DDA) line drawing algorithm</vt:lpstr>
      <vt:lpstr>Steps in DDA algorithm</vt:lpstr>
      <vt:lpstr>DDA</vt:lpstr>
      <vt:lpstr>Procedure </vt:lpstr>
      <vt:lpstr>PowerPoint Presentation</vt:lpstr>
      <vt:lpstr>PowerPoint Presentation</vt:lpstr>
      <vt:lpstr>PowerPoint Presentation</vt:lpstr>
      <vt:lpstr>PowerPoint Presentation</vt:lpstr>
      <vt:lpstr>PowerPoint Presentation</vt:lpstr>
      <vt:lpstr>DDA algorithm </vt:lpstr>
      <vt:lpstr>PowerPoint Presentation</vt:lpstr>
      <vt:lpstr>PowerPoint Presentation</vt:lpstr>
      <vt:lpstr>Example 2</vt:lpstr>
      <vt:lpstr>PowerPoint Presentation</vt:lpstr>
      <vt:lpstr>PowerPoint Presentation</vt:lpstr>
      <vt:lpstr>PowerPoint Presentation</vt:lpstr>
      <vt:lpstr>Example 3</vt:lpstr>
      <vt:lpstr>PowerPoint Presentation</vt:lpstr>
      <vt:lpstr>PowerPoint Presentation</vt:lpstr>
      <vt:lpstr>PowerPoint Presentation</vt:lpstr>
      <vt:lpstr>Example 4</vt:lpstr>
      <vt:lpstr>PowerPoint Presentation</vt:lpstr>
      <vt:lpstr>PowerPoint Presentation</vt:lpstr>
      <vt:lpstr>PowerPoint Presentation</vt:lpstr>
      <vt:lpstr>Bresenham’s Line Drawing Algorithm</vt:lpstr>
      <vt:lpstr>Bresenhams Line Drawing Algorithm</vt:lpstr>
      <vt:lpstr>Bresenhams Line Drawing Algorithm</vt:lpstr>
      <vt:lpstr>Bresenhams Line Drawing Algorithm</vt:lpstr>
      <vt:lpstr>Bresenhams Line Drawing Algorithm</vt:lpstr>
      <vt:lpstr>Bresenhams Line Drawing Algorithm</vt:lpstr>
      <vt:lpstr>Bresenhams Line Drawing Algorithm</vt:lpstr>
      <vt:lpstr>Bresenhams Line Drawing Algorithm</vt:lpstr>
      <vt:lpstr>Bresenhams Line Drawing Algorithm</vt:lpstr>
      <vt:lpstr>Bresenhams Line Drawing Algorithm</vt:lpstr>
      <vt:lpstr>Bresenhams Line Drawing Algorithm</vt:lpstr>
      <vt:lpstr>Bresenhams Line Drawing Algorithm</vt:lpstr>
      <vt:lpstr>Bresenhams Line Drawing Algorithm</vt:lpstr>
      <vt:lpstr>Example- Bresenhams Line drawing</vt:lpstr>
      <vt:lpstr>Example- Bresenhams Line drawing</vt:lpstr>
      <vt:lpstr>Example 1- Bresenhams Line drawing</vt:lpstr>
      <vt:lpstr>Example 1- Bresenhams Line drawing</vt:lpstr>
      <vt:lpstr>Advantages of  Bresenhams Line drawing algorithm</vt:lpstr>
      <vt:lpstr>PowerPoint Presentation</vt:lpstr>
      <vt:lpstr>Example 2</vt:lpstr>
      <vt:lpstr>Example 2-cont…</vt:lpstr>
      <vt:lpstr>PowerPoint Presentation</vt:lpstr>
    </vt:vector>
  </TitlesOfParts>
  <Company>Callidus Software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Graphics</dc:title>
  <dc:creator>Kiran</dc:creator>
  <cp:lastModifiedBy>Asha</cp:lastModifiedBy>
  <cp:revision>84</cp:revision>
  <dcterms:created xsi:type="dcterms:W3CDTF">2020-07-28T06:21:21Z</dcterms:created>
  <dcterms:modified xsi:type="dcterms:W3CDTF">2020-08-26T04:20:40Z</dcterms:modified>
</cp:coreProperties>
</file>