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4" d="100"/>
          <a:sy n="84"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253101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65048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47029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354692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239228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8C585F46-2B2A-4B86-A219-0F8FD62C78E9}" type="datetimeFigureOut">
              <a:rPr lang="ar-SA" smtClean="0"/>
              <a:t>15/02/40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326904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8C585F46-2B2A-4B86-A219-0F8FD62C78E9}" type="datetimeFigureOut">
              <a:rPr lang="ar-SA" smtClean="0"/>
              <a:t>15/02/40</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370698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8C585F46-2B2A-4B86-A219-0F8FD62C78E9}" type="datetimeFigureOut">
              <a:rPr lang="ar-SA" smtClean="0"/>
              <a:t>15/02/40</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95930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8C585F46-2B2A-4B86-A219-0F8FD62C78E9}" type="datetimeFigureOut">
              <a:rPr lang="ar-SA" smtClean="0"/>
              <a:t>15/02/40</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174695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8C585F46-2B2A-4B86-A219-0F8FD62C78E9}" type="datetimeFigureOut">
              <a:rPr lang="ar-SA" smtClean="0"/>
              <a:t>15/02/40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409686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8C585F46-2B2A-4B86-A219-0F8FD62C78E9}" type="datetimeFigureOut">
              <a:rPr lang="ar-SA" smtClean="0"/>
              <a:t>15/02/40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60CE28A6-D8AD-462C-8A9D-D2F3E774EB10}" type="slidenum">
              <a:rPr lang="ar-SA" smtClean="0"/>
              <a:t>‹#›</a:t>
            </a:fld>
            <a:endParaRPr lang="ar-SA"/>
          </a:p>
        </p:txBody>
      </p:sp>
    </p:spTree>
    <p:extLst>
      <p:ext uri="{BB962C8B-B14F-4D97-AF65-F5344CB8AC3E}">
        <p14:creationId xmlns:p14="http://schemas.microsoft.com/office/powerpoint/2010/main" val="319054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C585F46-2B2A-4B86-A219-0F8FD62C78E9}" type="datetimeFigureOut">
              <a:rPr lang="ar-SA" smtClean="0"/>
              <a:t>15/02/40</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0CE28A6-D8AD-462C-8A9D-D2F3E774EB10}" type="slidenum">
              <a:rPr lang="ar-SA" smtClean="0"/>
              <a:t>‹#›</a:t>
            </a:fld>
            <a:endParaRPr lang="ar-SA"/>
          </a:p>
        </p:txBody>
      </p:sp>
    </p:spTree>
    <p:extLst>
      <p:ext uri="{BB962C8B-B14F-4D97-AF65-F5344CB8AC3E}">
        <p14:creationId xmlns:p14="http://schemas.microsoft.com/office/powerpoint/2010/main" val="222074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wikipedia.org/wiki/%D8%AA%D8%B3%D9%88%D9%8A%D9%82_%D8%A5%D9%84%D9%83%D8%AA%D8%B1%D9%88%D9%86%D9%8A" TargetMode="External"/><Relationship Id="rId2" Type="http://schemas.openxmlformats.org/officeDocument/2006/relationships/hyperlink" Target="https://ar.wikipedia.org/wiki/%D8%AC%D9%88%D8%AC%D9%8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yahoo.com/info/submit.html" TargetMode="External"/><Relationship Id="rId2" Type="http://schemas.openxmlformats.org/officeDocument/2006/relationships/hyperlink" Target="https://www.google.com/webmasters/tools/submit-url" TargetMode="External"/><Relationship Id="rId1" Type="http://schemas.openxmlformats.org/officeDocument/2006/relationships/slideLayout" Target="../slideLayouts/slideLayout2.xml"/><Relationship Id="rId4" Type="http://schemas.openxmlformats.org/officeDocument/2006/relationships/hyperlink" Target="http://www.bing.com/toolbox/webmas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z.com/google-algorithm-chan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3568" y="260648"/>
            <a:ext cx="7772400" cy="1470025"/>
          </a:xfrm>
        </p:spPr>
        <p:txBody>
          <a:bodyPr>
            <a:normAutofit/>
          </a:bodyPr>
          <a:lstStyle/>
          <a:p>
            <a:r>
              <a:rPr lang="ar-SA" sz="2400" b="1" dirty="0" smtClean="0"/>
              <a:t>تعريف ال</a:t>
            </a:r>
            <a:r>
              <a:rPr lang="en-US" sz="2400" b="1" dirty="0" err="1" smtClean="0"/>
              <a:t>Seo</a:t>
            </a:r>
            <a:endParaRPr lang="ar-SA" sz="2400" b="1" dirty="0"/>
          </a:p>
        </p:txBody>
      </p:sp>
      <p:sp>
        <p:nvSpPr>
          <p:cNvPr id="3" name="عنوان فرعي 2"/>
          <p:cNvSpPr>
            <a:spLocks noGrp="1"/>
          </p:cNvSpPr>
          <p:nvPr>
            <p:ph type="subTitle" idx="1"/>
          </p:nvPr>
        </p:nvSpPr>
        <p:spPr>
          <a:xfrm>
            <a:off x="323528" y="2492896"/>
            <a:ext cx="8496944" cy="3888432"/>
          </a:xfrm>
        </p:spPr>
        <p:txBody>
          <a:bodyPr>
            <a:normAutofit fontScale="92500" lnSpcReduction="10000"/>
          </a:bodyPr>
          <a:lstStyle/>
          <a:p>
            <a:r>
              <a:rPr lang="ar-SA" b="1" dirty="0"/>
              <a:t>تحسين محركات البحث</a:t>
            </a:r>
            <a:r>
              <a:rPr lang="ar-SA" dirty="0"/>
              <a:t> </a:t>
            </a:r>
            <a:r>
              <a:rPr lang="ar-SA" dirty="0" smtClean="0"/>
              <a:t>:</a:t>
            </a:r>
            <a:r>
              <a:rPr lang="ar-SA" dirty="0"/>
              <a:t> </a:t>
            </a:r>
            <a:r>
              <a:rPr lang="en-US" dirty="0"/>
              <a:t>Search Engine Optimization) </a:t>
            </a:r>
            <a:r>
              <a:rPr lang="ar-SA" dirty="0"/>
              <a:t>وتعرف اختصاراً (</a:t>
            </a:r>
            <a:r>
              <a:rPr lang="ar-SA" dirty="0" err="1"/>
              <a:t>سيو</a:t>
            </a:r>
            <a:r>
              <a:rPr lang="ar-SA" dirty="0"/>
              <a:t> أو </a:t>
            </a:r>
            <a:r>
              <a:rPr lang="en-US" dirty="0"/>
              <a:t>SEO) </a:t>
            </a:r>
            <a:r>
              <a:rPr lang="ar-SA" dirty="0"/>
              <a:t>هو علم تحسين ظهور موقع إلكتروني أو صفحة موقع إلكتروني في نتائج محركات البحث المجانية (الغير مدفوعة) مثل </a:t>
            </a:r>
            <a:r>
              <a:rPr lang="ar-SA" dirty="0">
                <a:hlinkClick r:id="rId2" tooltip="جوجل"/>
              </a:rPr>
              <a:t>جوجل</a:t>
            </a:r>
            <a:r>
              <a:rPr lang="ar-SA" dirty="0"/>
              <a:t> بحيث يظهر في النتائج الأولى، وذلك عن طريق دراسة كيفية عمل محركات البحث والعوامل المؤثرة على ترتيب نتائج محركات البحث وتحسينها وكذلك علاج بعض الأخطاء والمشاكل في المواقع، وهو أحد فروع مجال </a:t>
            </a:r>
            <a:r>
              <a:rPr lang="ar-SA" dirty="0">
                <a:hlinkClick r:id="rId3" tooltip="تسويق إلكتروني"/>
              </a:rPr>
              <a:t>التسويق الإلكتروني</a:t>
            </a:r>
            <a:r>
              <a:rPr lang="ar-SA" dirty="0"/>
              <a:t>.</a:t>
            </a:r>
          </a:p>
          <a:p>
            <a:r>
              <a:rPr lang="ar-SA" dirty="0" smtClean="0"/>
              <a:t/>
            </a:r>
            <a:br>
              <a:rPr lang="ar-SA" dirty="0" smtClean="0"/>
            </a:br>
            <a:r>
              <a:rPr lang="en-US" dirty="0" smtClean="0"/>
              <a:t> </a:t>
            </a:r>
            <a:endParaRPr lang="ar-SA" dirty="0"/>
          </a:p>
        </p:txBody>
      </p:sp>
    </p:spTree>
    <p:extLst>
      <p:ext uri="{BB962C8B-B14F-4D97-AF65-F5344CB8AC3E}">
        <p14:creationId xmlns:p14="http://schemas.microsoft.com/office/powerpoint/2010/main" val="428302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2800" b="1" dirty="0" smtClean="0">
                <a:solidFill>
                  <a:schemeClr val="accent6">
                    <a:lumMod val="75000"/>
                  </a:schemeClr>
                </a:solidFill>
                <a:effectLst/>
              </a:rPr>
              <a:t/>
            </a:r>
            <a:br>
              <a:rPr lang="ar-SA" sz="2800" b="1" dirty="0" smtClean="0">
                <a:solidFill>
                  <a:schemeClr val="accent6">
                    <a:lumMod val="75000"/>
                  </a:schemeClr>
                </a:solidFill>
                <a:effectLst/>
              </a:rPr>
            </a:br>
            <a:r>
              <a:rPr lang="ar-SA" sz="2800" b="1" dirty="0">
                <a:solidFill>
                  <a:schemeClr val="accent6">
                    <a:lumMod val="75000"/>
                  </a:schemeClr>
                </a:solidFill>
              </a:rPr>
              <a:t/>
            </a:r>
            <a:br>
              <a:rPr lang="ar-SA" sz="2800" b="1" dirty="0">
                <a:solidFill>
                  <a:schemeClr val="accent6">
                    <a:lumMod val="75000"/>
                  </a:schemeClr>
                </a:solidFill>
              </a:rPr>
            </a:br>
            <a:r>
              <a:rPr lang="ar-SA" sz="2800" b="1" dirty="0" smtClean="0">
                <a:solidFill>
                  <a:schemeClr val="accent6">
                    <a:lumMod val="75000"/>
                  </a:schemeClr>
                </a:solidFill>
              </a:rPr>
              <a:t/>
            </a:r>
            <a:br>
              <a:rPr lang="ar-SA" sz="2800" b="1" dirty="0" smtClean="0">
                <a:solidFill>
                  <a:schemeClr val="accent6">
                    <a:lumMod val="75000"/>
                  </a:schemeClr>
                </a:solidFill>
              </a:rPr>
            </a:br>
            <a:r>
              <a:rPr lang="ar-SA" sz="2800" b="1" dirty="0" smtClean="0">
                <a:solidFill>
                  <a:schemeClr val="accent6">
                    <a:lumMod val="75000"/>
                  </a:schemeClr>
                </a:solidFill>
                <a:effectLst/>
              </a:rPr>
              <a:t>افضل بداية لكي تحسن ظهور موقعك علي صفحات نتائج البحث هو ان تفهم كيف يفكر محرك البحث </a:t>
            </a:r>
            <a:br>
              <a:rPr lang="ar-SA" sz="2800" b="1" dirty="0" smtClean="0">
                <a:solidFill>
                  <a:schemeClr val="accent6">
                    <a:lumMod val="75000"/>
                  </a:schemeClr>
                </a:solidFill>
                <a:effectLst/>
              </a:rPr>
            </a:br>
            <a:r>
              <a:rPr lang="ar-SA" sz="2800" b="1" dirty="0" smtClean="0">
                <a:solidFill>
                  <a:schemeClr val="accent6">
                    <a:lumMod val="75000"/>
                  </a:schemeClr>
                </a:solidFill>
              </a:rPr>
              <a:t/>
            </a:r>
            <a:br>
              <a:rPr lang="ar-SA" sz="2800" b="1" dirty="0" smtClean="0">
                <a:solidFill>
                  <a:schemeClr val="accent6">
                    <a:lumMod val="75000"/>
                  </a:schemeClr>
                </a:solidFill>
              </a:rPr>
            </a:br>
            <a:endParaRPr lang="ar-SA" sz="2800" b="1" dirty="0">
              <a:solidFill>
                <a:schemeClr val="accent6">
                  <a:lumMod val="75000"/>
                </a:schemeClr>
              </a:solidFill>
            </a:endParaRPr>
          </a:p>
        </p:txBody>
      </p:sp>
      <p:sp>
        <p:nvSpPr>
          <p:cNvPr id="3" name="عنصر نائب للمحتوى 2"/>
          <p:cNvSpPr>
            <a:spLocks noGrp="1"/>
          </p:cNvSpPr>
          <p:nvPr>
            <p:ph idx="1"/>
          </p:nvPr>
        </p:nvSpPr>
        <p:spPr/>
        <p:txBody>
          <a:bodyPr>
            <a:normAutofit/>
          </a:bodyPr>
          <a:lstStyle/>
          <a:p>
            <a:pPr marL="0" indent="0">
              <a:buNone/>
            </a:pPr>
            <a:r>
              <a:rPr lang="ar-SA" sz="2800" b="1" dirty="0" smtClean="0"/>
              <a:t>1</a:t>
            </a:r>
            <a:r>
              <a:rPr lang="ar-SA" sz="2400" b="1" dirty="0" smtClean="0"/>
              <a:t>. محركات </a:t>
            </a:r>
            <a:r>
              <a:rPr lang="ar-SA" sz="2400" b="1" dirty="0"/>
              <a:t>البحث هي من ترتب لك </a:t>
            </a:r>
            <a:r>
              <a:rPr lang="ar-SA" sz="2400" b="1" dirty="0" err="1"/>
              <a:t>هذة</a:t>
            </a:r>
            <a:r>
              <a:rPr lang="ar-SA" sz="2400" b="1" dirty="0"/>
              <a:t> الفوضى العارمة من الصفحات، هي التي تحاول ان تطور من خوارزمياتها لكي تظهر لك صفحات الويب الاكثر ملائمة لك وللكلمة التي تبحث عنها، فهي تضع بعض المعايير لتقييم الصفحات وترتبها وفق مؤشر ودرجة </a:t>
            </a:r>
            <a:r>
              <a:rPr lang="ar-SA" sz="2400" b="1" dirty="0" err="1"/>
              <a:t>وهذة</a:t>
            </a:r>
            <a:r>
              <a:rPr lang="ar-SA" sz="2400" b="1" dirty="0"/>
              <a:t> الدرجة هي التي يعتمد عليها موضع ظهور موقعك في صفحة نتائج البحث</a:t>
            </a:r>
            <a:r>
              <a:rPr lang="ar-SA" sz="2400" b="1" dirty="0" smtClean="0"/>
              <a:t>.</a:t>
            </a:r>
          </a:p>
          <a:p>
            <a:pPr marL="0" indent="0">
              <a:buNone/>
            </a:pPr>
            <a:r>
              <a:rPr lang="ar-SA" dirty="0" smtClean="0"/>
              <a:t>2.</a:t>
            </a:r>
            <a:r>
              <a:rPr lang="ar-SA" b="1" dirty="0"/>
              <a:t> </a:t>
            </a:r>
            <a:r>
              <a:rPr lang="ar-SA" sz="2400" b="1" dirty="0"/>
              <a:t>نتيجة لان هناك ملاين المواقع تضاف يومياً فمن الطبيعي ان يتغير مؤشر التقييم الخاص بك زيادة او نقصان، وهذا ليس التغيير الوحيد الذي يؤثر علي ترتيب ظهور موقعك في صفحة نتائج البحث ولكن ايضاً محركات البحث نفسها </a:t>
            </a:r>
            <a:r>
              <a:rPr lang="ar-SA" sz="2400" b="1" dirty="0" err="1"/>
              <a:t>تغيروتطوير</a:t>
            </a:r>
            <a:r>
              <a:rPr lang="ar-SA" sz="2400" b="1" dirty="0"/>
              <a:t> من خوارزميات ومعايير التقييم سنوياً لكي تنقح نتائج البحث من صفحات الويب عديمة الفائدة والضارة.</a:t>
            </a:r>
            <a:endParaRPr lang="ar-SA" sz="2400" b="1" dirty="0" smtClean="0"/>
          </a:p>
          <a:p>
            <a:pPr marL="0" indent="0">
              <a:buNone/>
            </a:pPr>
            <a:endParaRPr lang="ar-SA"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sz="1800" b="0" i="0" u="none" strike="noStrike" cap="none" normalizeH="0" baseline="0" smtClean="0">
                <a:ln>
                  <a:noFill/>
                </a:ln>
                <a:solidFill>
                  <a:schemeClr val="tx1"/>
                </a:solidFill>
                <a:effectLst/>
                <a:latin typeface="Arial" pitchFamily="34" charset="0"/>
                <a:cs typeface="Arial" pitchFamily="34" charset="0"/>
              </a:rPr>
              <a:t/>
            </a:r>
            <a:br>
              <a:rPr kumimoji="0" lang="ar-SA" sz="1800" b="0" i="0" u="none" strike="noStrike" cap="none" normalizeH="0" baseline="0" smtClean="0">
                <a:ln>
                  <a:noFill/>
                </a:ln>
                <a:solidFill>
                  <a:schemeClr val="tx1"/>
                </a:solidFill>
                <a:effectLst/>
                <a:latin typeface="Arial" pitchFamily="34" charset="0"/>
                <a:cs typeface="Arial" pitchFamily="34" charset="0"/>
              </a:rPr>
            </a:br>
            <a:endParaRPr kumimoji="0" lang="ar-SA"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457200" y="3497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sz="1800" b="0" i="0" u="none" strike="noStrike" cap="none" normalizeH="0" baseline="0" smtClean="0">
                <a:ln>
                  <a:noFill/>
                </a:ln>
                <a:solidFill>
                  <a:schemeClr val="tx1"/>
                </a:solidFill>
                <a:effectLst/>
                <a:latin typeface="Arial" pitchFamily="34" charset="0"/>
                <a:cs typeface="Arial" pitchFamily="34" charset="0"/>
              </a:rPr>
              <a:t/>
            </a:r>
            <a:br>
              <a:rPr kumimoji="0" lang="ar-SA" sz="1800" b="0" i="0" u="none" strike="noStrike" cap="none" normalizeH="0" baseline="0" smtClean="0">
                <a:ln>
                  <a:noFill/>
                </a:ln>
                <a:solidFill>
                  <a:schemeClr val="tx1"/>
                </a:solidFill>
                <a:effectLst/>
                <a:latin typeface="Arial" pitchFamily="34" charset="0"/>
                <a:cs typeface="Arial" pitchFamily="34" charset="0"/>
              </a:rPr>
            </a:br>
            <a:endParaRPr kumimoji="0" lang="ar-SA"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1327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i="1" dirty="0" smtClean="0">
                <a:solidFill>
                  <a:srgbClr val="FF0000"/>
                </a:solidFill>
              </a:rPr>
              <a:t>تابع</a:t>
            </a:r>
            <a:endParaRPr lang="ar-SA" b="1" i="1" dirty="0">
              <a:solidFill>
                <a:srgbClr val="FF0000"/>
              </a:solidFill>
            </a:endParaRPr>
          </a:p>
        </p:txBody>
      </p:sp>
      <p:sp>
        <p:nvSpPr>
          <p:cNvPr id="3" name="عنصر نائب للمحتوى 2"/>
          <p:cNvSpPr>
            <a:spLocks noGrp="1"/>
          </p:cNvSpPr>
          <p:nvPr>
            <p:ph idx="1"/>
          </p:nvPr>
        </p:nvSpPr>
        <p:spPr/>
        <p:txBody>
          <a:bodyPr>
            <a:normAutofit fontScale="85000" lnSpcReduction="10000"/>
          </a:bodyPr>
          <a:lstStyle/>
          <a:p>
            <a:r>
              <a:rPr lang="ar-SA" sz="2800" b="1" dirty="0"/>
              <a:t>هنا </a:t>
            </a:r>
            <a:r>
              <a:rPr lang="ar-SA" sz="2800" b="1" dirty="0" err="1"/>
              <a:t>ياتي</a:t>
            </a:r>
            <a:r>
              <a:rPr lang="ar-SA" sz="2800" b="1" dirty="0"/>
              <a:t> دور ال </a:t>
            </a:r>
            <a:r>
              <a:rPr lang="en-US" sz="2800" b="1" dirty="0"/>
              <a:t>Crawlers / Spiders </a:t>
            </a:r>
            <a:r>
              <a:rPr lang="ar-SA" sz="2800" b="1" dirty="0"/>
              <a:t>او الزواحف </a:t>
            </a:r>
            <a:r>
              <a:rPr lang="ar-SA" sz="2800" b="1" dirty="0" err="1"/>
              <a:t>الروبوتية</a:t>
            </a:r>
            <a:r>
              <a:rPr lang="ar-SA" sz="2800" b="1" dirty="0"/>
              <a:t>، هذه الروبوتات الآلية تفحص صفحات موقعك لتحصل على المعلومات. فهي </a:t>
            </a:r>
            <a:r>
              <a:rPr lang="ar-SA" sz="2800" b="1" dirty="0" err="1"/>
              <a:t>تؤرشف</a:t>
            </a:r>
            <a:r>
              <a:rPr lang="ar-SA" sz="2800" b="1" dirty="0"/>
              <a:t> محتويات الموقع من روابط </a:t>
            </a:r>
            <a:r>
              <a:rPr lang="en-US" sz="2800" b="1" dirty="0"/>
              <a:t>Links </a:t>
            </a:r>
            <a:r>
              <a:rPr lang="ar-SA" sz="2800" b="1" dirty="0"/>
              <a:t>والصور </a:t>
            </a:r>
            <a:r>
              <a:rPr lang="en-US" sz="2800" b="1" dirty="0"/>
              <a:t>images </a:t>
            </a:r>
            <a:r>
              <a:rPr lang="ar-SA" sz="2800" b="1" dirty="0"/>
              <a:t>والفيديو </a:t>
            </a:r>
            <a:r>
              <a:rPr lang="en-US" sz="2800" b="1" dirty="0"/>
              <a:t>videos </a:t>
            </a:r>
            <a:r>
              <a:rPr lang="ar-SA" sz="2800" b="1" dirty="0"/>
              <a:t>وغيرها من الملفات.</a:t>
            </a:r>
          </a:p>
          <a:p>
            <a:r>
              <a:rPr lang="ar-SA" sz="2200" b="1" dirty="0"/>
              <a:t>السيناريو التالي يوضح كيف يتعامل ال </a:t>
            </a:r>
            <a:r>
              <a:rPr lang="en-US" sz="2200" b="1" dirty="0"/>
              <a:t>Crawlers </a:t>
            </a:r>
            <a:r>
              <a:rPr lang="ar-SA" sz="2200" b="1" dirty="0"/>
              <a:t>مع موقعك:-</a:t>
            </a:r>
          </a:p>
          <a:p>
            <a:r>
              <a:rPr lang="ar-SA" b="1" dirty="0"/>
              <a:t>الاكتشاف</a:t>
            </a:r>
            <a:r>
              <a:rPr lang="ar-SA" dirty="0"/>
              <a:t> </a:t>
            </a:r>
            <a:r>
              <a:rPr lang="en-US" sz="2600" dirty="0"/>
              <a:t>Discovery: </a:t>
            </a:r>
            <a:r>
              <a:rPr lang="ar-SA" sz="2600" dirty="0"/>
              <a:t>يكتشف روبوت محرك البحث موقعك، اما عن طريق رابط يشير الية من موقع اخر  </a:t>
            </a:r>
            <a:r>
              <a:rPr lang="ar-SA" sz="2600" dirty="0" err="1"/>
              <a:t>مؤرشف</a:t>
            </a:r>
            <a:r>
              <a:rPr lang="ar-SA" sz="2600" dirty="0"/>
              <a:t> سابقاً او عن طريق اضافة يدوية مباشرة لرابط موقعك من خلال محرك البحث. ( كلاً من </a:t>
            </a:r>
            <a:r>
              <a:rPr lang="ar-SA" sz="2600" dirty="0">
                <a:hlinkClick r:id="rId2"/>
              </a:rPr>
              <a:t>جوجل</a:t>
            </a:r>
            <a:r>
              <a:rPr lang="ar-SA" sz="2600" dirty="0"/>
              <a:t>، </a:t>
            </a:r>
            <a:r>
              <a:rPr lang="ar-SA" sz="2600" dirty="0">
                <a:hlinkClick r:id="rId3"/>
              </a:rPr>
              <a:t>وياهو</a:t>
            </a:r>
            <a:r>
              <a:rPr lang="ar-SA" sz="2600" dirty="0"/>
              <a:t> و </a:t>
            </a:r>
            <a:r>
              <a:rPr lang="en-US" sz="2600" dirty="0">
                <a:hlinkClick r:id="rId4"/>
              </a:rPr>
              <a:t>Bing</a:t>
            </a:r>
            <a:r>
              <a:rPr lang="en-US" sz="2600" dirty="0"/>
              <a:t> </a:t>
            </a:r>
            <a:r>
              <a:rPr lang="ar-SA" sz="2600" dirty="0"/>
              <a:t>يدعمون الاضافة اليدوية لصفحات الويب </a:t>
            </a:r>
            <a:r>
              <a:rPr lang="ar-SA" sz="2600" dirty="0" smtClean="0"/>
              <a:t>).</a:t>
            </a:r>
          </a:p>
          <a:p>
            <a:r>
              <a:rPr lang="ar-SA" sz="3300" b="1" dirty="0" smtClean="0"/>
              <a:t>الارشفة </a:t>
            </a:r>
            <a:r>
              <a:rPr lang="en-US" dirty="0"/>
              <a:t>Indexing: </a:t>
            </a:r>
            <a:r>
              <a:rPr lang="ar-SA" dirty="0"/>
              <a:t>يتم التدقيق في محتويات الصفحة، معالجتها وفهرستها في قواعد بيانات محرك البحث، لكن لاحظ انه ليس كل انواع المحتوي يتم ارشفتها فمثلاً الفيديو والصفحات الديناميكية لا يتم ارشفتها.</a:t>
            </a:r>
          </a:p>
          <a:p>
            <a:endParaRPr lang="ar-SA" dirty="0"/>
          </a:p>
        </p:txBody>
      </p:sp>
    </p:spTree>
    <p:extLst>
      <p:ext uri="{BB962C8B-B14F-4D97-AF65-F5344CB8AC3E}">
        <p14:creationId xmlns:p14="http://schemas.microsoft.com/office/powerpoint/2010/main" val="215240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solidFill>
                  <a:srgbClr val="FF0000"/>
                </a:solidFill>
              </a:rPr>
              <a:t>تابع</a:t>
            </a:r>
            <a:endParaRPr lang="ar-SA" b="1" dirty="0">
              <a:solidFill>
                <a:srgbClr val="FF0000"/>
              </a:solidFill>
            </a:endParaRPr>
          </a:p>
        </p:txBody>
      </p:sp>
      <p:sp>
        <p:nvSpPr>
          <p:cNvPr id="3" name="عنصر نائب للمحتوى 2"/>
          <p:cNvSpPr>
            <a:spLocks noGrp="1"/>
          </p:cNvSpPr>
          <p:nvPr>
            <p:ph idx="1"/>
          </p:nvPr>
        </p:nvSpPr>
        <p:spPr/>
        <p:txBody>
          <a:bodyPr/>
          <a:lstStyle/>
          <a:p>
            <a:r>
              <a:rPr lang="ar-SA" b="1" dirty="0"/>
              <a:t>النتائج</a:t>
            </a:r>
            <a:r>
              <a:rPr lang="ar-SA" dirty="0"/>
              <a:t> </a:t>
            </a:r>
            <a:r>
              <a:rPr lang="en-US" dirty="0"/>
              <a:t>Results: </a:t>
            </a:r>
            <a:r>
              <a:rPr lang="ar-SA" dirty="0"/>
              <a:t>عند إدخال استعلام (كلمة بحث) يقوم محرك البحث بتحليلها ومن ثم يظهر لك صفحات الويب الأكثر ملاءمة لاستعلامك.</a:t>
            </a:r>
          </a:p>
          <a:p>
            <a:pPr marL="0" indent="0">
              <a:buNone/>
            </a:pPr>
            <a:endParaRPr lang="ar-SA" dirty="0"/>
          </a:p>
        </p:txBody>
      </p:sp>
    </p:spTree>
    <p:extLst>
      <p:ext uri="{BB962C8B-B14F-4D97-AF65-F5344CB8AC3E}">
        <p14:creationId xmlns:p14="http://schemas.microsoft.com/office/powerpoint/2010/main" val="400309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2800" b="1" dirty="0">
                <a:solidFill>
                  <a:srgbClr val="00B050"/>
                </a:solidFill>
              </a:rPr>
              <a:t/>
            </a:r>
            <a:br>
              <a:rPr lang="ar-SA" sz="2800" b="1" dirty="0">
                <a:solidFill>
                  <a:srgbClr val="00B050"/>
                </a:solidFill>
              </a:rPr>
            </a:br>
            <a:r>
              <a:rPr lang="ar-SA" sz="2800" b="1" dirty="0" smtClean="0">
                <a:solidFill>
                  <a:srgbClr val="00B050"/>
                </a:solidFill>
              </a:rPr>
              <a:t/>
            </a:r>
            <a:br>
              <a:rPr lang="ar-SA" sz="2800" b="1" dirty="0" smtClean="0">
                <a:solidFill>
                  <a:srgbClr val="00B050"/>
                </a:solidFill>
              </a:rPr>
            </a:br>
            <a:r>
              <a:rPr lang="ar-SA" sz="2800" b="1" dirty="0" smtClean="0">
                <a:solidFill>
                  <a:srgbClr val="00B050"/>
                </a:solidFill>
              </a:rPr>
              <a:t>معيار </a:t>
            </a:r>
            <a:r>
              <a:rPr lang="ar-SA" sz="2800" b="1" dirty="0">
                <a:solidFill>
                  <a:srgbClr val="00B050"/>
                </a:solidFill>
              </a:rPr>
              <a:t>التقييم </a:t>
            </a:r>
            <a:r>
              <a:rPr lang="en-US" sz="2800" b="1" dirty="0">
                <a:solidFill>
                  <a:srgbClr val="00B050"/>
                </a:solidFill>
              </a:rPr>
              <a:t>Ranking System</a:t>
            </a:r>
            <a:br>
              <a:rPr lang="en-US" sz="2800" b="1" dirty="0">
                <a:solidFill>
                  <a:srgbClr val="00B050"/>
                </a:solidFill>
              </a:rPr>
            </a:br>
            <a:r>
              <a:rPr lang="en-US" sz="2800" b="1" dirty="0" smtClean="0">
                <a:solidFill>
                  <a:srgbClr val="00B050"/>
                </a:solidFill>
              </a:rPr>
              <a:t/>
            </a:r>
            <a:br>
              <a:rPr lang="en-US" sz="2800" b="1" dirty="0" smtClean="0">
                <a:solidFill>
                  <a:srgbClr val="00B050"/>
                </a:solidFill>
              </a:rPr>
            </a:br>
            <a:endParaRPr lang="ar-SA" sz="2800" b="1" dirty="0">
              <a:solidFill>
                <a:srgbClr val="00B050"/>
              </a:solidFill>
            </a:endParaRPr>
          </a:p>
        </p:txBody>
      </p:sp>
      <p:sp>
        <p:nvSpPr>
          <p:cNvPr id="3" name="عنصر نائب للمحتوى 2"/>
          <p:cNvSpPr>
            <a:spLocks noGrp="1"/>
          </p:cNvSpPr>
          <p:nvPr>
            <p:ph idx="1"/>
          </p:nvPr>
        </p:nvSpPr>
        <p:spPr/>
        <p:txBody>
          <a:bodyPr>
            <a:normAutofit fontScale="92500" lnSpcReduction="20000"/>
          </a:bodyPr>
          <a:lstStyle/>
          <a:p>
            <a:r>
              <a:rPr lang="ar-SA" sz="2400" dirty="0"/>
              <a:t>من اجل ان تظهر لم محركات البحث النتائج الاكثر صلة ببحثك من المواقع </a:t>
            </a:r>
            <a:r>
              <a:rPr lang="ar-SA" sz="2400" dirty="0" err="1"/>
              <a:t>المؤرشفة</a:t>
            </a:r>
            <a:r>
              <a:rPr lang="ar-SA" sz="2400" dirty="0"/>
              <a:t> لديها </a:t>
            </a:r>
            <a:r>
              <a:rPr lang="ar-SA" sz="2400" dirty="0" err="1"/>
              <a:t>فانها</a:t>
            </a:r>
            <a:r>
              <a:rPr lang="ar-SA" sz="2400" dirty="0"/>
              <a:t> تستخدم نظام تصنيف او معيار </a:t>
            </a:r>
            <a:r>
              <a:rPr lang="ar-SA" sz="2400" dirty="0" err="1"/>
              <a:t>للتقيم</a:t>
            </a:r>
            <a:r>
              <a:rPr lang="ar-SA" sz="2400" dirty="0"/>
              <a:t> الصفحات، هناك </a:t>
            </a:r>
            <a:r>
              <a:rPr lang="ar-SA" sz="2400" dirty="0" err="1"/>
              <a:t>مايزيد</a:t>
            </a:r>
            <a:r>
              <a:rPr lang="ar-SA" sz="2400" dirty="0"/>
              <a:t> عن 200 عامل يؤثر في معاير تقييم اي موقع، من المستحيل ان نناقشهم كلهم، ولكن سنناقش اكثر </a:t>
            </a:r>
            <a:r>
              <a:rPr lang="ar-SA" sz="2400" dirty="0" err="1"/>
              <a:t>هذة</a:t>
            </a:r>
            <a:r>
              <a:rPr lang="ar-SA" sz="2400" dirty="0"/>
              <a:t> العوامل اهمية واكثرها تأثير</a:t>
            </a:r>
            <a:r>
              <a:rPr lang="ar-SA" sz="2400" dirty="0" smtClean="0"/>
              <a:t>:</a:t>
            </a:r>
          </a:p>
          <a:p>
            <a:r>
              <a:rPr lang="ar-SA" sz="2400" b="1" dirty="0"/>
              <a:t>الروابط </a:t>
            </a:r>
            <a:r>
              <a:rPr lang="en-US" sz="2400" b="1" dirty="0" smtClean="0"/>
              <a:t>Links</a:t>
            </a:r>
            <a:r>
              <a:rPr lang="ar-SA" sz="2000" dirty="0" smtClean="0"/>
              <a:t>:</a:t>
            </a:r>
            <a:r>
              <a:rPr lang="ar-SA" sz="2000" dirty="0"/>
              <a:t>عندما نتحدث عن الروابط </a:t>
            </a:r>
            <a:r>
              <a:rPr lang="en-US" sz="2000" dirty="0"/>
              <a:t>Links، </a:t>
            </a:r>
            <a:r>
              <a:rPr lang="ar-SA" sz="2000" dirty="0"/>
              <a:t>فنحن نتحدث عن </a:t>
            </a:r>
            <a:r>
              <a:rPr lang="en-US" sz="2000" dirty="0"/>
              <a:t>PageRank </a:t>
            </a:r>
            <a:r>
              <a:rPr lang="ar-SA" sz="2000" dirty="0"/>
              <a:t>فكما شرحنا سابقاً في جدول مصطلحات </a:t>
            </a:r>
            <a:r>
              <a:rPr lang="en-US" sz="2000" dirty="0"/>
              <a:t>SEO، </a:t>
            </a:r>
            <a:r>
              <a:rPr lang="ar-SA" sz="2000" dirty="0"/>
              <a:t>فان معيار ال </a:t>
            </a:r>
            <a:r>
              <a:rPr lang="en-US" sz="2000" dirty="0"/>
              <a:t>PageRank </a:t>
            </a:r>
            <a:r>
              <a:rPr lang="ar-SA" sz="2000" dirty="0"/>
              <a:t>هي خوارزمية تحليل الروابط التي تشير لكل صفحة ويب علي الانترنت والتي طورها لاري بيج </a:t>
            </a:r>
            <a:r>
              <a:rPr lang="en-US" sz="2000" dirty="0" err="1"/>
              <a:t>Lary</a:t>
            </a:r>
            <a:r>
              <a:rPr lang="en-US" sz="2000" dirty="0"/>
              <a:t> Page </a:t>
            </a:r>
            <a:r>
              <a:rPr lang="ar-SA" sz="2000" dirty="0"/>
              <a:t>الشريك المؤسس لجوجل</a:t>
            </a:r>
            <a:r>
              <a:rPr lang="ar-SA" sz="2000" dirty="0" smtClean="0"/>
              <a:t>.</a:t>
            </a:r>
          </a:p>
          <a:p>
            <a:pPr marL="0" indent="0">
              <a:buNone/>
            </a:pPr>
            <a:endParaRPr lang="en-US" sz="2000" dirty="0"/>
          </a:p>
          <a:p>
            <a:r>
              <a:rPr lang="ar-SA" sz="2400" b="1" dirty="0"/>
              <a:t>الكلمات الدلالية </a:t>
            </a:r>
            <a:r>
              <a:rPr lang="en-US" sz="2400" b="1" dirty="0" smtClean="0"/>
              <a:t>:</a:t>
            </a:r>
            <a:r>
              <a:rPr lang="en-US" sz="2400" b="1" dirty="0" err="1" smtClean="0"/>
              <a:t>KeyWords</a:t>
            </a:r>
            <a:r>
              <a:rPr lang="ar-SA" sz="2200" dirty="0"/>
              <a:t>ما هو مدي تكرار الكلمات الدلالية ( الكلمة الرئيسية موضوع الصفحة ) في الصفحة، فمحرك البحث يتحقق من عدد مرات تكرار الكلمة في الصفحة، وما اذا كانت الوقع فعلاً يتحدث عن هذا الموضوع، هل الكلمة الدلالية موجود في عنوان </a:t>
            </a:r>
            <a:r>
              <a:rPr lang="en-US" sz="2200" dirty="0"/>
              <a:t>URL </a:t>
            </a:r>
            <a:r>
              <a:rPr lang="ar-SA" sz="2200" dirty="0"/>
              <a:t>او الدومين </a:t>
            </a:r>
            <a:r>
              <a:rPr lang="en-US" sz="2200" dirty="0"/>
              <a:t>Domain </a:t>
            </a:r>
            <a:r>
              <a:rPr lang="ar-SA" sz="2200" dirty="0"/>
              <a:t>او عنوان الصفحة، </a:t>
            </a:r>
            <a:r>
              <a:rPr lang="ar-SA" sz="2200" dirty="0" err="1"/>
              <a:t>العنواين</a:t>
            </a:r>
            <a:r>
              <a:rPr lang="ar-SA" sz="2200" dirty="0"/>
              <a:t> الفرعية، والمحتوي ... الخ، حينها سيتم اعتبار ان </a:t>
            </a:r>
            <a:r>
              <a:rPr lang="ar-SA" sz="2200" dirty="0" err="1"/>
              <a:t>هذة</a:t>
            </a:r>
            <a:r>
              <a:rPr lang="ar-SA" sz="2200" dirty="0"/>
              <a:t> الصفحة اكثر اهمية وعلاقة بهذا الموضوع ( الكلمة الدلالية).</a:t>
            </a:r>
            <a:endParaRPr lang="en-US" sz="2200" b="1" dirty="0"/>
          </a:p>
          <a:p>
            <a:pPr marL="0" indent="0">
              <a:buNone/>
            </a:pPr>
            <a:r>
              <a:rPr lang="en-US" sz="2400" dirty="0" smtClean="0"/>
              <a:t/>
            </a:r>
            <a:br>
              <a:rPr lang="en-US" sz="2400" dirty="0" smtClean="0"/>
            </a:br>
            <a:endParaRPr lang="ar-SA" sz="2400" dirty="0"/>
          </a:p>
        </p:txBody>
      </p:sp>
    </p:spTree>
    <p:extLst>
      <p:ext uri="{BB962C8B-B14F-4D97-AF65-F5344CB8AC3E}">
        <p14:creationId xmlns:p14="http://schemas.microsoft.com/office/powerpoint/2010/main" val="113550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solidFill>
                  <a:srgbClr val="FF0000"/>
                </a:solidFill>
              </a:rPr>
              <a:t>تابع</a:t>
            </a:r>
            <a:endParaRPr lang="ar-SA" b="1" dirty="0">
              <a:solidFill>
                <a:srgbClr val="FF0000"/>
              </a:solidFill>
            </a:endParaRPr>
          </a:p>
        </p:txBody>
      </p:sp>
      <p:sp>
        <p:nvSpPr>
          <p:cNvPr id="3" name="عنصر نائب للمحتوى 2"/>
          <p:cNvSpPr>
            <a:spLocks noGrp="1"/>
          </p:cNvSpPr>
          <p:nvPr>
            <p:ph idx="1"/>
          </p:nvPr>
        </p:nvSpPr>
        <p:spPr/>
        <p:txBody>
          <a:bodyPr>
            <a:normAutofit fontScale="70000" lnSpcReduction="20000"/>
          </a:bodyPr>
          <a:lstStyle/>
          <a:p>
            <a:r>
              <a:rPr lang="ar-SA" b="1" dirty="0"/>
              <a:t>عمر الموقع </a:t>
            </a:r>
            <a:r>
              <a:rPr lang="en-US" b="1" dirty="0"/>
              <a:t>Site </a:t>
            </a:r>
            <a:r>
              <a:rPr lang="en-US" b="1" dirty="0" smtClean="0"/>
              <a:t>Age</a:t>
            </a:r>
            <a:r>
              <a:rPr lang="ar-SA" dirty="0" smtClean="0"/>
              <a:t>:</a:t>
            </a:r>
            <a:r>
              <a:rPr lang="ar-SA" sz="2800" dirty="0"/>
              <a:t>القديم كالذهب. جوجل تعتبر المواقع القديمة اكثر موثوقية من المواقع الجديدة، لذا فان عمر الدومين </a:t>
            </a:r>
            <a:r>
              <a:rPr lang="en-US" sz="2800" dirty="0"/>
              <a:t>Domain </a:t>
            </a:r>
            <a:r>
              <a:rPr lang="ar-SA" sz="2800" dirty="0"/>
              <a:t>هو احد معايير التقييم لدي جوجل</a:t>
            </a:r>
            <a:r>
              <a:rPr lang="ar-SA" sz="2800" dirty="0" smtClean="0"/>
              <a:t>.</a:t>
            </a:r>
          </a:p>
          <a:p>
            <a:endParaRPr lang="ar-SA" sz="2800" dirty="0"/>
          </a:p>
          <a:p>
            <a:r>
              <a:rPr lang="ar-SA" b="1" dirty="0"/>
              <a:t>الحداثة </a:t>
            </a:r>
            <a:r>
              <a:rPr lang="en-US" b="1" dirty="0" smtClean="0"/>
              <a:t>:Freshness</a:t>
            </a:r>
            <a:r>
              <a:rPr lang="ar-SA" sz="2600" dirty="0"/>
              <a:t>في كثير من الاحيان كلما كان محتوي الموقع يتم </a:t>
            </a:r>
            <a:r>
              <a:rPr lang="ar-SA" sz="2600" dirty="0" err="1"/>
              <a:t>تحديثة</a:t>
            </a:r>
            <a:r>
              <a:rPr lang="ar-SA" sz="2600" dirty="0"/>
              <a:t> باستمرار وبوتيرة ثابتة هو امر جيد لدي جوجل، سواء كان ذلك التحديث هو </a:t>
            </a:r>
            <a:r>
              <a:rPr lang="ar-SA" sz="2600" dirty="0" err="1"/>
              <a:t>باضافة</a:t>
            </a:r>
            <a:r>
              <a:rPr lang="ar-SA" sz="2600" dirty="0"/>
              <a:t> صفحة جديدة او تحديث صفحات الموقع هو علامة علي ان الموقع لم يمت</a:t>
            </a:r>
            <a:r>
              <a:rPr lang="ar-SA" sz="2600" dirty="0" smtClean="0"/>
              <a:t>.</a:t>
            </a:r>
          </a:p>
          <a:p>
            <a:endParaRPr lang="ar-SA" sz="2600" dirty="0"/>
          </a:p>
          <a:p>
            <a:r>
              <a:rPr lang="ar-SA" b="1" dirty="0"/>
              <a:t>المعايير </a:t>
            </a:r>
            <a:r>
              <a:rPr lang="ar-SA" b="1" dirty="0" err="1"/>
              <a:t>الاخري</a:t>
            </a:r>
            <a:r>
              <a:rPr lang="ar-SA" b="1" dirty="0"/>
              <a:t> </a:t>
            </a:r>
            <a:r>
              <a:rPr lang="en-US" b="1" dirty="0"/>
              <a:t>Other </a:t>
            </a:r>
            <a:r>
              <a:rPr lang="en-US" b="1" dirty="0" smtClean="0"/>
              <a:t>factors</a:t>
            </a:r>
            <a:r>
              <a:rPr lang="ar-SA" b="1" dirty="0" smtClean="0"/>
              <a:t>:</a:t>
            </a:r>
            <a:r>
              <a:rPr lang="ar-SA" dirty="0"/>
              <a:t>من المستحيل ان نناقش كل العوامل التي تؤثر في معيار التقييم، فهناك معايير اخري مثل سرعة الموقع، وهيكلة الموقع ... الخ، لها من </a:t>
            </a:r>
            <a:r>
              <a:rPr lang="ar-SA" dirty="0" err="1"/>
              <a:t>التاثير</a:t>
            </a:r>
            <a:r>
              <a:rPr lang="ar-SA" dirty="0"/>
              <a:t> علي معيار التقييم نصيب</a:t>
            </a:r>
            <a:r>
              <a:rPr lang="ar-SA" dirty="0" smtClean="0"/>
              <a:t>.</a:t>
            </a:r>
            <a:endParaRPr lang="ar-SA" dirty="0"/>
          </a:p>
          <a:p>
            <a:pPr marL="0" indent="0">
              <a:buNone/>
            </a:pPr>
            <a:r>
              <a:rPr lang="ar-SA" dirty="0" smtClean="0"/>
              <a:t/>
            </a:r>
            <a:br>
              <a:rPr lang="ar-SA" dirty="0" smtClean="0"/>
            </a:br>
            <a:endParaRPr lang="en-US" b="1" dirty="0"/>
          </a:p>
          <a:p>
            <a:pPr marL="0" indent="0">
              <a:buNone/>
            </a:pPr>
            <a:r>
              <a:rPr lang="ar-SA" b="1" dirty="0" smtClean="0"/>
              <a:t/>
            </a:r>
            <a:br>
              <a:rPr lang="ar-SA" b="1" dirty="0" smtClean="0"/>
            </a:br>
            <a:endParaRPr lang="en-US" b="1" dirty="0"/>
          </a:p>
          <a:p>
            <a:pPr marL="0" indent="0">
              <a:buNone/>
            </a:pPr>
            <a:endParaRPr lang="ar-SA" dirty="0"/>
          </a:p>
        </p:txBody>
      </p:sp>
    </p:spTree>
    <p:extLst>
      <p:ext uri="{BB962C8B-B14F-4D97-AF65-F5344CB8AC3E}">
        <p14:creationId xmlns:p14="http://schemas.microsoft.com/office/powerpoint/2010/main" val="950650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smtClean="0">
                <a:solidFill>
                  <a:srgbClr val="FF0000"/>
                </a:solidFill>
              </a:rPr>
              <a:t>تابع</a:t>
            </a:r>
            <a:endParaRPr lang="ar-SA" b="1" dirty="0">
              <a:solidFill>
                <a:srgbClr val="FF0000"/>
              </a:solidFill>
            </a:endParaRPr>
          </a:p>
        </p:txBody>
      </p:sp>
      <p:sp>
        <p:nvSpPr>
          <p:cNvPr id="3" name="عنصر نائب للمحتوى 2"/>
          <p:cNvSpPr>
            <a:spLocks noGrp="1"/>
          </p:cNvSpPr>
          <p:nvPr>
            <p:ph idx="1"/>
          </p:nvPr>
        </p:nvSpPr>
        <p:spPr/>
        <p:txBody>
          <a:bodyPr>
            <a:normAutofit fontScale="92500" lnSpcReduction="20000"/>
          </a:bodyPr>
          <a:lstStyle/>
          <a:p>
            <a:r>
              <a:rPr lang="ar-SA" sz="2800" b="1" dirty="0"/>
              <a:t>تحديث خوارزميات </a:t>
            </a:r>
            <a:r>
              <a:rPr lang="ar-SA" sz="2800" b="1" dirty="0" err="1" smtClean="0"/>
              <a:t>البحث:</a:t>
            </a:r>
            <a:r>
              <a:rPr lang="ar-SA" sz="2400" dirty="0" err="1"/>
              <a:t>علي</a:t>
            </a:r>
            <a:r>
              <a:rPr lang="ar-SA" sz="2400" dirty="0"/>
              <a:t> مر السنين هناك من التحديثات التي تمت علي الخوارزميات التي تحكم نظام التقييم لصفحات المواقع، </a:t>
            </a:r>
            <a:r>
              <a:rPr lang="ar-SA" sz="2400" dirty="0" err="1"/>
              <a:t>هذة</a:t>
            </a:r>
            <a:r>
              <a:rPr lang="ar-SA" sz="2400" dirty="0"/>
              <a:t> التحديثات تزيد من جودة نتائج البحث، فهي تحسن معايير التقييم لمحتوي المواقع، ذلك يعني انه يجب ان تتابع باستمرار التحديثات التي تتم علي الخوارزميات لكي تكون علي دراية بمعايير التقييم الجديدة حتي لا يخرج موقعك من اللعبة، فمثلاً التحديث الذي تم علي خوارزمية جوجل الاساسية (والتي تسمي بالمناسبة </a:t>
            </a:r>
            <a:r>
              <a:rPr lang="en-US" sz="2400" dirty="0"/>
              <a:t>Panda) </a:t>
            </a:r>
            <a:r>
              <a:rPr lang="ar-SA" sz="2400" dirty="0"/>
              <a:t>سنة 2011 اثر علي 12% من نتائج البحث</a:t>
            </a:r>
            <a:r>
              <a:rPr lang="ar-SA" sz="2400" dirty="0" smtClean="0"/>
              <a:t>.</a:t>
            </a:r>
          </a:p>
          <a:p>
            <a:pPr marL="0" indent="0">
              <a:buNone/>
            </a:pPr>
            <a:endParaRPr lang="ar-SA" sz="2400" dirty="0"/>
          </a:p>
          <a:p>
            <a:r>
              <a:rPr lang="ar-SA" sz="2600" dirty="0"/>
              <a:t>هذا يعني ان الانخفاض المفاجئ في عدد الزيارات لموقعك قد يكون ناتجاً عن تغيير خوارزمية الترتيب </a:t>
            </a:r>
            <a:r>
              <a:rPr lang="en-US" sz="2600" dirty="0"/>
              <a:t>Panda </a:t>
            </a:r>
            <a:r>
              <a:rPr lang="ar-SA" sz="2600" dirty="0"/>
              <a:t>التي تعتمدها جوجل </a:t>
            </a:r>
            <a:r>
              <a:rPr lang="en-US" sz="2600" dirty="0" err="1"/>
              <a:t>SEOMoz</a:t>
            </a:r>
            <a:r>
              <a:rPr lang="en-US" sz="2600" dirty="0"/>
              <a:t> </a:t>
            </a:r>
            <a:r>
              <a:rPr lang="ar-SA" sz="2600" dirty="0"/>
              <a:t>تعرض تحديثات </a:t>
            </a:r>
            <a:r>
              <a:rPr lang="ar-SA" sz="2600" dirty="0" err="1"/>
              <a:t>خورزمية</a:t>
            </a:r>
            <a:r>
              <a:rPr lang="ar-SA" sz="2600" dirty="0"/>
              <a:t> جوجل في</a:t>
            </a:r>
            <a:r>
              <a:rPr lang="ar-SA" sz="2600" dirty="0">
                <a:hlinkClick r:id="rId2"/>
              </a:rPr>
              <a:t> رابط دائم يحدث سنوياً</a:t>
            </a:r>
            <a:r>
              <a:rPr lang="ar-SA" sz="2600" dirty="0"/>
              <a:t>.</a:t>
            </a:r>
          </a:p>
          <a:p>
            <a:pPr marL="0" indent="0">
              <a:buNone/>
            </a:pPr>
            <a:r>
              <a:rPr lang="ar-SA" sz="2800" dirty="0" smtClean="0"/>
              <a:t/>
            </a:r>
            <a:br>
              <a:rPr lang="ar-SA" sz="2800" dirty="0" smtClean="0"/>
            </a:br>
            <a:r>
              <a:rPr lang="ar-SA" sz="2800" b="1" dirty="0" smtClean="0"/>
              <a:t/>
            </a:r>
            <a:br>
              <a:rPr lang="ar-SA" sz="2800" b="1" dirty="0" smtClean="0"/>
            </a:br>
            <a:endParaRPr lang="ar-SA" sz="2800" b="1" dirty="0"/>
          </a:p>
        </p:txBody>
      </p:sp>
    </p:spTree>
    <p:extLst>
      <p:ext uri="{BB962C8B-B14F-4D97-AF65-F5344CB8AC3E}">
        <p14:creationId xmlns:p14="http://schemas.microsoft.com/office/powerpoint/2010/main" val="32356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sz="2800" b="1" i="1" dirty="0" smtClean="0">
                <a:solidFill>
                  <a:srgbClr val="00B050"/>
                </a:solidFill>
              </a:rPr>
              <a:t>عمل ال</a:t>
            </a:r>
            <a:r>
              <a:rPr lang="en-US" sz="2800" b="1" i="1" dirty="0" err="1" smtClean="0">
                <a:solidFill>
                  <a:srgbClr val="00B050"/>
                </a:solidFill>
              </a:rPr>
              <a:t>seo</a:t>
            </a:r>
            <a:endParaRPr lang="ar-SA" sz="2800" b="1" i="1" dirty="0">
              <a:solidFill>
                <a:srgbClr val="00B050"/>
              </a:solidFill>
            </a:endParaRPr>
          </a:p>
        </p:txBody>
      </p:sp>
      <p:sp>
        <p:nvSpPr>
          <p:cNvPr id="3" name="عنصر نائب للمحتوى 2"/>
          <p:cNvSpPr>
            <a:spLocks noGrp="1"/>
          </p:cNvSpPr>
          <p:nvPr>
            <p:ph idx="1"/>
          </p:nvPr>
        </p:nvSpPr>
        <p:spPr>
          <a:xfrm>
            <a:off x="21826" y="1484784"/>
            <a:ext cx="8856984" cy="5301208"/>
          </a:xfrm>
        </p:spPr>
        <p:txBody>
          <a:bodyPr>
            <a:noAutofit/>
          </a:bodyPr>
          <a:lstStyle/>
          <a:p>
            <a:r>
              <a:rPr lang="ar-SA" sz="2000" dirty="0" err="1"/>
              <a:t>السيو</a:t>
            </a:r>
            <a:r>
              <a:rPr lang="ar-SA" sz="2000" dirty="0"/>
              <a:t> ينقسم إلى قسمين، اون </a:t>
            </a:r>
            <a:r>
              <a:rPr lang="ar-SA" sz="2000" dirty="0" err="1"/>
              <a:t>بيدج</a:t>
            </a:r>
            <a:r>
              <a:rPr lang="ar-SA" sz="2000" dirty="0"/>
              <a:t> ، واوف </a:t>
            </a:r>
            <a:r>
              <a:rPr lang="ar-SA" sz="2000" dirty="0" err="1"/>
              <a:t>بيدج</a:t>
            </a:r>
            <a:r>
              <a:rPr lang="ar-SA" sz="2000" dirty="0"/>
              <a:t> </a:t>
            </a:r>
            <a:r>
              <a:rPr lang="en-US" sz="2000" dirty="0"/>
              <a:t>on-page &amp; Off-Page</a:t>
            </a:r>
          </a:p>
          <a:p>
            <a:r>
              <a:rPr lang="ar-SA" sz="2000" b="1" i="1" u="sng" dirty="0"/>
              <a:t>اون </a:t>
            </a:r>
            <a:r>
              <a:rPr lang="ar-SA" sz="2000" b="1" i="1" u="sng" dirty="0" err="1"/>
              <a:t>بيدج</a:t>
            </a:r>
            <a:r>
              <a:rPr lang="ar-SA" sz="2000" dirty="0"/>
              <a:t>: هي كل العمليات والتعديلات التي نقوم بها على الموقع نفسة ليتم </a:t>
            </a:r>
            <a:endParaRPr lang="ar-SA" sz="2000" dirty="0" smtClean="0"/>
          </a:p>
          <a:p>
            <a:r>
              <a:rPr lang="ar-SA" sz="2000" dirty="0" smtClean="0"/>
              <a:t>تهيئة </a:t>
            </a:r>
            <a:r>
              <a:rPr lang="ar-SA" sz="2000" dirty="0"/>
              <a:t>لمحركات البحث مثل</a:t>
            </a:r>
            <a:r>
              <a:rPr lang="ar-SA" sz="2000" dirty="0" smtClean="0"/>
              <a:t>:</a:t>
            </a:r>
            <a:endParaRPr lang="ar-SA" sz="2000" dirty="0"/>
          </a:p>
          <a:p>
            <a:r>
              <a:rPr lang="ar-SA" sz="2000" dirty="0"/>
              <a:t>• إضافة كلمات مفتاحية أو </a:t>
            </a:r>
            <a:r>
              <a:rPr lang="ar-SA" sz="2000" dirty="0" err="1"/>
              <a:t>اكواد</a:t>
            </a:r>
            <a:r>
              <a:rPr lang="ar-SA" sz="2000" dirty="0"/>
              <a:t> الميتا تاج</a:t>
            </a:r>
          </a:p>
          <a:p>
            <a:r>
              <a:rPr lang="ar-SA" sz="2000" dirty="0"/>
              <a:t>• كيفية اختيار وصلة الصفحة وإضافة كلمات بها</a:t>
            </a:r>
          </a:p>
          <a:p>
            <a:r>
              <a:rPr lang="ar-SA" sz="2000" dirty="0"/>
              <a:t>• الاوسمة الخاصة بالصور داخل الموقع</a:t>
            </a:r>
          </a:p>
          <a:p>
            <a:r>
              <a:rPr lang="ar-SA" sz="2000" dirty="0"/>
              <a:t>• </a:t>
            </a:r>
            <a:r>
              <a:rPr lang="ar-SA" sz="2000" dirty="0" err="1"/>
              <a:t>اكواد</a:t>
            </a:r>
            <a:r>
              <a:rPr lang="ar-SA" sz="2000" dirty="0"/>
              <a:t> اتش وان </a:t>
            </a:r>
            <a:r>
              <a:rPr lang="en-US" sz="2000" dirty="0"/>
              <a:t>H1</a:t>
            </a:r>
          </a:p>
          <a:p>
            <a:r>
              <a:rPr lang="en-US" sz="2000" dirty="0"/>
              <a:t>• </a:t>
            </a:r>
            <a:r>
              <a:rPr lang="ar-SA" sz="2000" dirty="0"/>
              <a:t>والأهم من هذا هو محتوى الصفحة الذي لابد ان يكون فريد وغير منقول من مواقع أخرى</a:t>
            </a:r>
          </a:p>
          <a:p>
            <a:r>
              <a:rPr lang="ar-SA" sz="2000" dirty="0"/>
              <a:t>وغيرها من العمليات الأخرى التي من شأنها زيادة ترتيب موقعك في محركات </a:t>
            </a:r>
            <a:r>
              <a:rPr lang="ar-SA" sz="2000" dirty="0" smtClean="0"/>
              <a:t>البحث</a:t>
            </a:r>
          </a:p>
          <a:p>
            <a:r>
              <a:rPr lang="ar-SA" sz="2000" b="1" i="1" u="sng" dirty="0" err="1" smtClean="0"/>
              <a:t>الاوف</a:t>
            </a:r>
            <a:r>
              <a:rPr lang="ar-SA" sz="2000" b="1" i="1" u="sng" dirty="0" smtClean="0"/>
              <a:t> </a:t>
            </a:r>
            <a:r>
              <a:rPr lang="ar-SA" sz="2000" b="1" i="1" u="sng" dirty="0" err="1" smtClean="0"/>
              <a:t>بيدج</a:t>
            </a:r>
            <a:r>
              <a:rPr lang="ar-SA" sz="2000" b="1" i="1" u="sng" dirty="0" smtClean="0"/>
              <a:t> </a:t>
            </a:r>
            <a:r>
              <a:rPr lang="ar-SA" sz="2400" dirty="0" smtClean="0"/>
              <a:t>:</a:t>
            </a:r>
            <a:r>
              <a:rPr lang="ar-SA" sz="2000" dirty="0" smtClean="0"/>
              <a:t> وهى كل العمليات التي نقوم بها خارج الموقع لكسب ثقة محركات البحث، مثل الروابط الخارجية، ولكن لابد ان تكون بطريقة صحيحة وليست </a:t>
            </a:r>
            <a:r>
              <a:rPr lang="ar-SA" sz="2000" dirty="0" err="1" smtClean="0"/>
              <a:t>اسبام</a:t>
            </a:r>
            <a:r>
              <a:rPr lang="ar-SA" sz="2000" dirty="0" smtClean="0"/>
              <a:t> لكى تتجنب عقاب موقعك من قبل جوجل. أغلب الأساليب المستخدمة في </a:t>
            </a:r>
            <a:r>
              <a:rPr lang="ar-SA" sz="2000" dirty="0" err="1" smtClean="0"/>
              <a:t>الاوف</a:t>
            </a:r>
            <a:r>
              <a:rPr lang="ar-SA" sz="2000" dirty="0" smtClean="0"/>
              <a:t> </a:t>
            </a:r>
            <a:r>
              <a:rPr lang="ar-SA" sz="2000" dirty="0" err="1" smtClean="0"/>
              <a:t>بيدج</a:t>
            </a:r>
            <a:r>
              <a:rPr lang="ar-SA" sz="2000" dirty="0" smtClean="0"/>
              <a:t> </a:t>
            </a:r>
            <a:r>
              <a:rPr lang="ar-SA" sz="2000" dirty="0" err="1" smtClean="0"/>
              <a:t>سيو</a:t>
            </a:r>
            <a:r>
              <a:rPr lang="ar-SA" sz="2000" dirty="0" smtClean="0"/>
              <a:t> تعتبر أساليب غير شرعية من وجهة نظر محركات البحث. لان اساس </a:t>
            </a:r>
            <a:r>
              <a:rPr lang="ar-SA" sz="2000" dirty="0" err="1" smtClean="0"/>
              <a:t>الاوف</a:t>
            </a:r>
            <a:r>
              <a:rPr lang="ar-SA" sz="2000" dirty="0" smtClean="0"/>
              <a:t> </a:t>
            </a:r>
            <a:r>
              <a:rPr lang="ar-SA" sz="2000" dirty="0" err="1" smtClean="0"/>
              <a:t>بيدج</a:t>
            </a:r>
            <a:r>
              <a:rPr lang="ar-SA" sz="2000" dirty="0" smtClean="0"/>
              <a:t> </a:t>
            </a:r>
            <a:r>
              <a:rPr lang="ar-SA" sz="2000" dirty="0" err="1" smtClean="0"/>
              <a:t>سيو</a:t>
            </a:r>
            <a:r>
              <a:rPr lang="ar-SA" sz="2000" dirty="0" smtClean="0"/>
              <a:t> هو الحصول على روابط لموقعك في مواقع اخرى، ومن وجهة نظر محرك البحث انه من المرفوض لصاحب الموقع ان يقوم بنفسة بعمل روابط خارجية لموقعة، وانما يتم الحصول على الروابط الخارجية عن طريق </a:t>
            </a:r>
            <a:r>
              <a:rPr lang="ar-SA" sz="2000" dirty="0" err="1" smtClean="0"/>
              <a:t>مستخدمى</a:t>
            </a:r>
            <a:r>
              <a:rPr lang="ar-SA" sz="2000" dirty="0" smtClean="0"/>
              <a:t> الانترنت.</a:t>
            </a:r>
            <a:br>
              <a:rPr lang="ar-SA" sz="2000" dirty="0" smtClean="0"/>
            </a:br>
            <a:endParaRPr lang="ar-SA" sz="2000" dirty="0"/>
          </a:p>
        </p:txBody>
      </p:sp>
    </p:spTree>
    <p:extLst>
      <p:ext uri="{BB962C8B-B14F-4D97-AF65-F5344CB8AC3E}">
        <p14:creationId xmlns:p14="http://schemas.microsoft.com/office/powerpoint/2010/main" val="303860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2400" b="1" i="1" dirty="0" smtClean="0">
                <a:solidFill>
                  <a:srgbClr val="00B0F0"/>
                </a:solidFill>
              </a:rPr>
              <a:t/>
            </a:r>
            <a:br>
              <a:rPr lang="ar-SA" sz="2400" b="1" i="1" dirty="0" smtClean="0">
                <a:solidFill>
                  <a:srgbClr val="00B0F0"/>
                </a:solidFill>
              </a:rPr>
            </a:br>
            <a:r>
              <a:rPr lang="ar-SA" sz="2400" b="1" i="1" dirty="0">
                <a:solidFill>
                  <a:srgbClr val="00B0F0"/>
                </a:solidFill>
              </a:rPr>
              <a:t/>
            </a:r>
            <a:br>
              <a:rPr lang="ar-SA" sz="2400" b="1" i="1" dirty="0">
                <a:solidFill>
                  <a:srgbClr val="00B0F0"/>
                </a:solidFill>
              </a:rPr>
            </a:br>
            <a:r>
              <a:rPr lang="ar-SA" sz="2400" b="1" i="1" dirty="0" smtClean="0">
                <a:solidFill>
                  <a:srgbClr val="00B0F0"/>
                </a:solidFill>
              </a:rPr>
              <a:t/>
            </a:r>
            <a:br>
              <a:rPr lang="ar-SA" sz="2400" b="1" i="1" dirty="0" smtClean="0">
                <a:solidFill>
                  <a:srgbClr val="00B0F0"/>
                </a:solidFill>
              </a:rPr>
            </a:br>
            <a:r>
              <a:rPr lang="ar-SA" sz="2400" b="1" i="1" dirty="0" smtClean="0">
                <a:solidFill>
                  <a:srgbClr val="00B0F0"/>
                </a:solidFill>
              </a:rPr>
              <a:t>استراتيجية </a:t>
            </a:r>
            <a:r>
              <a:rPr lang="ar-SA" sz="2400" b="1" i="1" dirty="0">
                <a:solidFill>
                  <a:srgbClr val="00B0F0"/>
                </a:solidFill>
              </a:rPr>
              <a:t>القبعة البيضاء والقبعة </a:t>
            </a:r>
            <a:r>
              <a:rPr lang="ar-SA" sz="2400" b="1" i="1" dirty="0" smtClean="0">
                <a:solidFill>
                  <a:srgbClr val="00B0F0"/>
                </a:solidFill>
              </a:rPr>
              <a:t>السوداء</a:t>
            </a:r>
            <a:br>
              <a:rPr lang="ar-SA" sz="2400" b="1" i="1" dirty="0" smtClean="0">
                <a:solidFill>
                  <a:srgbClr val="00B0F0"/>
                </a:solidFill>
              </a:rPr>
            </a:br>
            <a:r>
              <a:rPr lang="ar-SA" sz="2400" b="1" i="1" dirty="0">
                <a:solidFill>
                  <a:srgbClr val="00B0F0"/>
                </a:solidFill>
              </a:rPr>
              <a:t/>
            </a:r>
            <a:br>
              <a:rPr lang="ar-SA" sz="2400" b="1" i="1" dirty="0">
                <a:solidFill>
                  <a:srgbClr val="00B0F0"/>
                </a:solidFill>
              </a:rPr>
            </a:br>
            <a:r>
              <a:rPr lang="ar-SA" sz="2400" b="1" i="1" dirty="0">
                <a:solidFill>
                  <a:srgbClr val="00B0F0"/>
                </a:solidFill>
              </a:rPr>
              <a:t/>
            </a:r>
            <a:br>
              <a:rPr lang="ar-SA" sz="2400" b="1" i="1" dirty="0">
                <a:solidFill>
                  <a:srgbClr val="00B0F0"/>
                </a:solidFill>
              </a:rPr>
            </a:br>
            <a:endParaRPr lang="ar-SA" sz="2400" b="1" i="1" dirty="0">
              <a:solidFill>
                <a:srgbClr val="00B0F0"/>
              </a:solidFill>
            </a:endParaRPr>
          </a:p>
        </p:txBody>
      </p:sp>
      <p:sp>
        <p:nvSpPr>
          <p:cNvPr id="3" name="عنصر نائب للمحتوى 2"/>
          <p:cNvSpPr>
            <a:spLocks noGrp="1"/>
          </p:cNvSpPr>
          <p:nvPr>
            <p:ph idx="1"/>
          </p:nvPr>
        </p:nvSpPr>
        <p:spPr/>
        <p:txBody>
          <a:bodyPr>
            <a:normAutofit/>
          </a:bodyPr>
          <a:lstStyle/>
          <a:p>
            <a:r>
              <a:rPr lang="ar-SA" b="1" dirty="0"/>
              <a:t>القبعة البيضاء </a:t>
            </a:r>
            <a:r>
              <a:rPr lang="ar-SA" dirty="0"/>
              <a:t>(</a:t>
            </a:r>
            <a:r>
              <a:rPr lang="en-US" dirty="0"/>
              <a:t>white hat): </a:t>
            </a:r>
            <a:r>
              <a:rPr lang="ar-SA" dirty="0" err="1"/>
              <a:t>إستراتيجية</a:t>
            </a:r>
            <a:r>
              <a:rPr lang="ar-SA" dirty="0"/>
              <a:t> القبعة البيضاء تعني استخدام الاساليب المشروعة والطبيعية لتحسين ترتيب موقع الكتروني في محركات </a:t>
            </a:r>
            <a:r>
              <a:rPr lang="ar-SA" dirty="0" smtClean="0"/>
              <a:t>البحث.</a:t>
            </a:r>
          </a:p>
          <a:p>
            <a:r>
              <a:rPr lang="ar-SA" b="1" dirty="0" smtClean="0"/>
              <a:t>القبعة </a:t>
            </a:r>
            <a:r>
              <a:rPr lang="ar-SA" b="1" dirty="0"/>
              <a:t>السوداء </a:t>
            </a:r>
            <a:r>
              <a:rPr lang="ar-SA" dirty="0"/>
              <a:t>(</a:t>
            </a:r>
            <a:r>
              <a:rPr lang="en-US" dirty="0"/>
              <a:t>black hat): </a:t>
            </a:r>
            <a:r>
              <a:rPr lang="ar-SA" dirty="0" err="1"/>
              <a:t>إستراتيجية</a:t>
            </a:r>
            <a:r>
              <a:rPr lang="ar-SA" dirty="0"/>
              <a:t> القبعة السوداء تعني استخدام الأساليب الملتوية والغير مشروعة لتحسين ترتيب موقع الكتروني في </a:t>
            </a:r>
            <a:r>
              <a:rPr lang="ar-SA" dirty="0" err="1"/>
              <a:t>نتائح</a:t>
            </a:r>
            <a:r>
              <a:rPr lang="ar-SA" dirty="0"/>
              <a:t> محركات البحث.</a:t>
            </a:r>
          </a:p>
          <a:p>
            <a:pPr marL="0" indent="0">
              <a:buNone/>
            </a:pPr>
            <a:endParaRPr lang="ar-SA" dirty="0"/>
          </a:p>
        </p:txBody>
      </p:sp>
    </p:spTree>
    <p:extLst>
      <p:ext uri="{BB962C8B-B14F-4D97-AF65-F5344CB8AC3E}">
        <p14:creationId xmlns:p14="http://schemas.microsoft.com/office/powerpoint/2010/main" val="336315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2400" dirty="0" smtClean="0">
                <a:solidFill>
                  <a:srgbClr val="002060"/>
                </a:solidFill>
              </a:rPr>
              <a:t/>
            </a:r>
            <a:br>
              <a:rPr lang="ar-SA" sz="2400" dirty="0" smtClean="0">
                <a:solidFill>
                  <a:srgbClr val="002060"/>
                </a:solidFill>
              </a:rPr>
            </a:br>
            <a:r>
              <a:rPr lang="ar-SA" sz="2400" dirty="0">
                <a:solidFill>
                  <a:srgbClr val="002060"/>
                </a:solidFill>
              </a:rPr>
              <a:t/>
            </a:r>
            <a:br>
              <a:rPr lang="ar-SA" sz="2400" dirty="0">
                <a:solidFill>
                  <a:srgbClr val="002060"/>
                </a:solidFill>
              </a:rPr>
            </a:br>
            <a:r>
              <a:rPr lang="ar-SA" sz="2400" dirty="0" smtClean="0">
                <a:solidFill>
                  <a:srgbClr val="002060"/>
                </a:solidFill>
              </a:rPr>
              <a:t>أنواع </a:t>
            </a:r>
            <a:r>
              <a:rPr lang="ar-SA" sz="2400" dirty="0">
                <a:solidFill>
                  <a:srgbClr val="002060"/>
                </a:solidFill>
              </a:rPr>
              <a:t>عوامل تحسين محركات </a:t>
            </a:r>
            <a:r>
              <a:rPr lang="ar-SA" sz="2400" dirty="0" smtClean="0">
                <a:solidFill>
                  <a:srgbClr val="002060"/>
                </a:solidFill>
              </a:rPr>
              <a:t>البحث</a:t>
            </a:r>
            <a:r>
              <a:rPr lang="ar-SA" sz="2400" dirty="0">
                <a:solidFill>
                  <a:srgbClr val="002060"/>
                </a:solidFill>
              </a:rPr>
              <a:t/>
            </a:r>
            <a:br>
              <a:rPr lang="ar-SA" sz="2400" dirty="0">
                <a:solidFill>
                  <a:srgbClr val="002060"/>
                </a:solidFill>
              </a:rPr>
            </a:br>
            <a:r>
              <a:rPr lang="ar-SA" sz="2400" dirty="0" smtClean="0">
                <a:solidFill>
                  <a:srgbClr val="002060"/>
                </a:solidFill>
              </a:rPr>
              <a:t/>
            </a:r>
            <a:br>
              <a:rPr lang="ar-SA" sz="2400" dirty="0" smtClean="0">
                <a:solidFill>
                  <a:srgbClr val="002060"/>
                </a:solidFill>
              </a:rPr>
            </a:br>
            <a:endParaRPr lang="ar-SA" sz="2400" dirty="0">
              <a:solidFill>
                <a:srgbClr val="002060"/>
              </a:solidFill>
            </a:endParaRPr>
          </a:p>
        </p:txBody>
      </p:sp>
      <p:sp>
        <p:nvSpPr>
          <p:cNvPr id="3" name="عنصر نائب للمحتوى 2"/>
          <p:cNvSpPr>
            <a:spLocks noGrp="1"/>
          </p:cNvSpPr>
          <p:nvPr>
            <p:ph idx="1"/>
          </p:nvPr>
        </p:nvSpPr>
        <p:spPr/>
        <p:txBody>
          <a:bodyPr>
            <a:normAutofit fontScale="40000" lnSpcReduction="20000"/>
          </a:bodyPr>
          <a:lstStyle/>
          <a:p>
            <a:r>
              <a:rPr lang="ar-SA" sz="5000" b="1" dirty="0"/>
              <a:t>عوامل تحسين محركات البحث داخل الموقع </a:t>
            </a:r>
            <a:r>
              <a:rPr lang="ar-SA" sz="5000" b="1" dirty="0" smtClean="0"/>
              <a:t>:</a:t>
            </a:r>
          </a:p>
          <a:p>
            <a:r>
              <a:rPr lang="ar-SA" sz="4500" dirty="0"/>
              <a:t>وهي العوامل الداخلية للموقع وتتضمن </a:t>
            </a:r>
            <a:r>
              <a:rPr lang="ar-SA" sz="4500" dirty="0" err="1"/>
              <a:t>العنواين</a:t>
            </a:r>
            <a:r>
              <a:rPr lang="ar-SA" sz="4500" dirty="0"/>
              <a:t> الاساسية والفرعية، </a:t>
            </a:r>
            <a:r>
              <a:rPr lang="ar-SA" sz="4500" dirty="0" err="1"/>
              <a:t>اكواد</a:t>
            </a:r>
            <a:r>
              <a:rPr lang="ar-SA" sz="4500" dirty="0"/>
              <a:t> </a:t>
            </a:r>
            <a:r>
              <a:rPr lang="en-US" sz="4500" dirty="0"/>
              <a:t>HTML ، </a:t>
            </a:r>
            <a:r>
              <a:rPr lang="ar-SA" sz="4500" dirty="0"/>
              <a:t>جودة المحتوى، الروابط الداخلية التي تربط بين مختلف الصفحات، والكلمات الرئيسية للبحث (</a:t>
            </a:r>
            <a:r>
              <a:rPr lang="en-US" sz="4500" dirty="0" smtClean="0"/>
              <a:t>keywords</a:t>
            </a:r>
            <a:r>
              <a:rPr lang="ar-SA" sz="4500" dirty="0" smtClean="0"/>
              <a:t>)</a:t>
            </a:r>
            <a:endParaRPr lang="en-US" sz="4500" dirty="0"/>
          </a:p>
          <a:p>
            <a:r>
              <a:rPr lang="ar-SA" sz="5000" b="1" dirty="0"/>
              <a:t>عوامل تحسين محركات البحث خارج الموقع </a:t>
            </a:r>
            <a:r>
              <a:rPr lang="ar-SA" sz="5000" b="1" dirty="0" smtClean="0"/>
              <a:t>:</a:t>
            </a:r>
          </a:p>
          <a:p>
            <a:r>
              <a:rPr lang="ar-SA" sz="3500" dirty="0"/>
              <a:t>وهي مجموعة من العوامل تؤثر على ترتيب موقعك في محركات البحث وهي ليست مرتبطة </a:t>
            </a:r>
            <a:r>
              <a:rPr lang="ar-SA" sz="3500" dirty="0" err="1"/>
              <a:t>باكواد</a:t>
            </a:r>
            <a:r>
              <a:rPr lang="ar-SA" sz="3500" dirty="0"/>
              <a:t> </a:t>
            </a:r>
            <a:r>
              <a:rPr lang="en-US" sz="3500" dirty="0"/>
              <a:t>HTML ، </a:t>
            </a:r>
            <a:r>
              <a:rPr lang="ar-SA" sz="3500" dirty="0"/>
              <a:t>وتتضمن</a:t>
            </a:r>
            <a:r>
              <a:rPr lang="ar-SA" sz="3500" dirty="0" smtClean="0"/>
              <a:t>:</a:t>
            </a:r>
          </a:p>
          <a:p>
            <a:pPr marL="0" indent="0">
              <a:buNone/>
            </a:pPr>
            <a:r>
              <a:rPr lang="ar-SA" sz="4500" dirty="0" smtClean="0"/>
              <a:t/>
            </a:r>
            <a:br>
              <a:rPr lang="ar-SA" sz="4500" dirty="0" smtClean="0"/>
            </a:br>
            <a:r>
              <a:rPr lang="ar-SA" sz="4500" dirty="0" smtClean="0"/>
              <a:t>1.</a:t>
            </a:r>
            <a:r>
              <a:rPr lang="ar-SA" sz="4500" b="1" dirty="0" smtClean="0"/>
              <a:t>الروابط الخارجية.</a:t>
            </a:r>
          </a:p>
          <a:p>
            <a:pPr marL="0" indent="0">
              <a:buNone/>
            </a:pPr>
            <a:endParaRPr lang="ar-SA" b="1" dirty="0" smtClean="0"/>
          </a:p>
          <a:p>
            <a:pPr marL="0" indent="0">
              <a:buNone/>
            </a:pPr>
            <a:r>
              <a:rPr lang="ar-SA" sz="4500" b="1" dirty="0" smtClean="0"/>
              <a:t>2.الشبكات </a:t>
            </a:r>
            <a:r>
              <a:rPr lang="ar-SA" sz="4500" b="1" dirty="0" err="1"/>
              <a:t>الإجتماعية</a:t>
            </a:r>
            <a:r>
              <a:rPr lang="ar-SA" sz="4500" b="1" dirty="0" smtClean="0"/>
              <a:t>:</a:t>
            </a:r>
            <a:endParaRPr lang="ar-SA" sz="4500" dirty="0" smtClean="0"/>
          </a:p>
          <a:p>
            <a:pPr marL="0" indent="0">
              <a:buNone/>
            </a:pPr>
            <a:r>
              <a:rPr lang="ar-SA" sz="4000" dirty="0" smtClean="0"/>
              <a:t/>
            </a:r>
            <a:br>
              <a:rPr lang="ar-SA" sz="4000" dirty="0" smtClean="0"/>
            </a:br>
            <a:r>
              <a:rPr lang="ar-SA" sz="4000" dirty="0"/>
              <a:t>أهم النقاط التي يجب اخذها في عين الاعتبار من خلال </a:t>
            </a:r>
            <a:r>
              <a:rPr lang="en-US" sz="4000" dirty="0"/>
              <a:t>SEO </a:t>
            </a:r>
            <a:r>
              <a:rPr lang="ar-SA" sz="4000" dirty="0"/>
              <a:t>عام 2016 هي كالتالي:</a:t>
            </a:r>
          </a:p>
          <a:p>
            <a:r>
              <a:rPr lang="ar-SA" sz="3800" b="1" dirty="0"/>
              <a:t>1- أن يكون الموقع مؤهل لأجهزة الموبايل (</a:t>
            </a:r>
            <a:r>
              <a:rPr lang="en-US" sz="3800" b="1" dirty="0"/>
              <a:t>Mobile Friendly Optimization).</a:t>
            </a:r>
          </a:p>
          <a:p>
            <a:r>
              <a:rPr lang="en-US" sz="3800" b="1" dirty="0" smtClean="0"/>
              <a:t>2- </a:t>
            </a:r>
            <a:r>
              <a:rPr lang="ar-SA" sz="3800" b="1" dirty="0"/>
              <a:t>جودة المحتوى المنشور علي موقعك.</a:t>
            </a:r>
          </a:p>
          <a:p>
            <a:r>
              <a:rPr lang="ar-SA" sz="3800" b="1" dirty="0"/>
              <a:t>3- سرعة الوقت الذي يفتح فيه الموقع </a:t>
            </a:r>
            <a:r>
              <a:rPr lang="ar-SA" sz="3800" b="1" dirty="0" err="1"/>
              <a:t>والأ</a:t>
            </a:r>
            <a:r>
              <a:rPr lang="ar-SA" sz="3800" b="1" dirty="0"/>
              <a:t> يزيد عن ثانيتين.</a:t>
            </a:r>
          </a:p>
          <a:p>
            <a:pPr marL="0" indent="0">
              <a:buNone/>
            </a:pPr>
            <a:r>
              <a:rPr lang="ar-SA" dirty="0" smtClean="0"/>
              <a:t/>
            </a:r>
            <a:br>
              <a:rPr lang="ar-SA" dirty="0" smtClean="0"/>
            </a:br>
            <a:r>
              <a:rPr lang="ar-SA" dirty="0" smtClean="0"/>
              <a:t/>
            </a:r>
            <a:br>
              <a:rPr lang="ar-SA" dirty="0" smtClean="0"/>
            </a:br>
            <a:r>
              <a:rPr lang="en-US" dirty="0" smtClean="0"/>
              <a:t/>
            </a:r>
            <a:br>
              <a:rPr lang="en-US" dirty="0" smtClean="0"/>
            </a:br>
            <a:r>
              <a:rPr lang="ar-SA" dirty="0" smtClean="0"/>
              <a:t/>
            </a:r>
            <a:br>
              <a:rPr lang="ar-SA" dirty="0" smtClean="0"/>
            </a:br>
            <a:r>
              <a:rPr lang="ar-SA" dirty="0" smtClean="0"/>
              <a:t/>
            </a:r>
            <a:br>
              <a:rPr lang="ar-SA" dirty="0" smtClean="0"/>
            </a:br>
            <a:endParaRPr lang="ar-SA" dirty="0"/>
          </a:p>
        </p:txBody>
      </p:sp>
    </p:spTree>
    <p:extLst>
      <p:ext uri="{BB962C8B-B14F-4D97-AF65-F5344CB8AC3E}">
        <p14:creationId xmlns:p14="http://schemas.microsoft.com/office/powerpoint/2010/main" val="403292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3200" dirty="0" smtClean="0">
                <a:solidFill>
                  <a:srgbClr val="0070C0"/>
                </a:solidFill>
              </a:rPr>
              <a:t/>
            </a:r>
            <a:br>
              <a:rPr lang="ar-SA" sz="3200" dirty="0" smtClean="0">
                <a:solidFill>
                  <a:srgbClr val="0070C0"/>
                </a:solidFill>
              </a:rPr>
            </a:br>
            <a:r>
              <a:rPr lang="ar-SA" sz="3200" dirty="0">
                <a:solidFill>
                  <a:srgbClr val="0070C0"/>
                </a:solidFill>
              </a:rPr>
              <a:t/>
            </a:r>
            <a:br>
              <a:rPr lang="ar-SA" sz="3200" dirty="0">
                <a:solidFill>
                  <a:srgbClr val="0070C0"/>
                </a:solidFill>
              </a:rPr>
            </a:br>
            <a:r>
              <a:rPr lang="ar-SA" sz="3200" dirty="0" smtClean="0">
                <a:solidFill>
                  <a:srgbClr val="0070C0"/>
                </a:solidFill>
              </a:rPr>
              <a:t>المخطط </a:t>
            </a:r>
            <a:r>
              <a:rPr lang="ar-SA" sz="3200" dirty="0" err="1" smtClean="0">
                <a:solidFill>
                  <a:srgbClr val="0070C0"/>
                </a:solidFill>
              </a:rPr>
              <a:t>العلاماتي</a:t>
            </a:r>
            <a:r>
              <a:rPr lang="ar-SA" sz="3200" dirty="0">
                <a:solidFill>
                  <a:srgbClr val="0070C0"/>
                </a:solidFill>
              </a:rPr>
              <a:t/>
            </a:r>
            <a:br>
              <a:rPr lang="ar-SA" sz="3200" dirty="0">
                <a:solidFill>
                  <a:srgbClr val="0070C0"/>
                </a:solidFill>
              </a:rPr>
            </a:br>
            <a:r>
              <a:rPr lang="ar-SA" sz="3200" dirty="0" smtClean="0">
                <a:solidFill>
                  <a:srgbClr val="0070C0"/>
                </a:solidFill>
              </a:rPr>
              <a:t/>
            </a:r>
            <a:br>
              <a:rPr lang="ar-SA" sz="3200" dirty="0" smtClean="0">
                <a:solidFill>
                  <a:srgbClr val="0070C0"/>
                </a:solidFill>
              </a:rPr>
            </a:br>
            <a:endParaRPr lang="ar-SA" sz="3200" dirty="0">
              <a:solidFill>
                <a:srgbClr val="0070C0"/>
              </a:solidFill>
            </a:endParaRPr>
          </a:p>
        </p:txBody>
      </p:sp>
      <p:sp>
        <p:nvSpPr>
          <p:cNvPr id="3" name="عنصر نائب للمحتوى 2"/>
          <p:cNvSpPr>
            <a:spLocks noGrp="1"/>
          </p:cNvSpPr>
          <p:nvPr>
            <p:ph idx="1"/>
          </p:nvPr>
        </p:nvSpPr>
        <p:spPr/>
        <p:txBody>
          <a:bodyPr>
            <a:normAutofit lnSpcReduction="10000"/>
          </a:bodyPr>
          <a:lstStyle/>
          <a:p>
            <a:r>
              <a:rPr lang="ar-SA" sz="3000" dirty="0"/>
              <a:t>تنصح معظم مواقع البحث، خاصة جوجل، باستعمال المخططات </a:t>
            </a:r>
            <a:r>
              <a:rPr lang="ar-SA" sz="3000" dirty="0" err="1"/>
              <a:t>العلاماتية</a:t>
            </a:r>
            <a:r>
              <a:rPr lang="ar-SA" sz="3000" dirty="0"/>
              <a:t> </a:t>
            </a:r>
            <a:r>
              <a:rPr lang="en-US" sz="3000" dirty="0" smtClean="0"/>
              <a:t>) </a:t>
            </a:r>
            <a:r>
              <a:rPr lang="ar-SA" sz="3000" dirty="0"/>
              <a:t>لمساعدة آليات البحث لفهم أكبر لمحتوى المواقع. إضافة لتقديم المعلومات بشكل واضح في نتائج البحث. المخطط </a:t>
            </a:r>
            <a:r>
              <a:rPr lang="ar-SA" sz="3000" dirty="0" err="1"/>
              <a:t>العلاماتي</a:t>
            </a:r>
            <a:r>
              <a:rPr lang="ar-SA" sz="3000" dirty="0"/>
              <a:t> هو كود يتم اضافته لصفحة الويب بحيث يقوم بعرض معلومات مختلفة حولها في نتائج البحث مثل:</a:t>
            </a:r>
          </a:p>
          <a:p>
            <a:r>
              <a:rPr lang="ar-SA" sz="2600" dirty="0"/>
              <a:t>تاريخ النشر</a:t>
            </a:r>
          </a:p>
          <a:p>
            <a:r>
              <a:rPr lang="ar-SA" sz="2600" dirty="0"/>
              <a:t>الوصف</a:t>
            </a:r>
          </a:p>
          <a:p>
            <a:r>
              <a:rPr lang="ar-SA" sz="2600" dirty="0"/>
              <a:t>الثمن</a:t>
            </a:r>
          </a:p>
          <a:p>
            <a:r>
              <a:rPr lang="ar-SA" sz="2600" dirty="0"/>
              <a:t>الصورة</a:t>
            </a:r>
          </a:p>
          <a:p>
            <a:r>
              <a:rPr lang="ar-SA" sz="2600" dirty="0"/>
              <a:t>وتسمى هذه الطريقة بالقصاصات الغنية بالمعلومات.</a:t>
            </a:r>
          </a:p>
          <a:p>
            <a:pPr marL="0" indent="0">
              <a:buNone/>
            </a:pPr>
            <a:endParaRPr lang="ar-SA" dirty="0"/>
          </a:p>
        </p:txBody>
      </p:sp>
    </p:spTree>
    <p:extLst>
      <p:ext uri="{BB962C8B-B14F-4D97-AF65-F5344CB8AC3E}">
        <p14:creationId xmlns:p14="http://schemas.microsoft.com/office/powerpoint/2010/main" val="378587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b="1" dirty="0" smtClean="0"/>
              <a:t>The sites</a:t>
            </a:r>
            <a:endParaRPr lang="ar-SA" b="1"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628800"/>
            <a:ext cx="7992888" cy="4875001"/>
          </a:xfrm>
        </p:spPr>
      </p:pic>
    </p:spTree>
    <p:extLst>
      <p:ext uri="{BB962C8B-B14F-4D97-AF65-F5344CB8AC3E}">
        <p14:creationId xmlns:p14="http://schemas.microsoft.com/office/powerpoint/2010/main" val="229239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smtClean="0"/>
              <a:t>The marketing</a:t>
            </a:r>
            <a:endParaRPr lang="ar-SA" b="1"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988840"/>
            <a:ext cx="7776864" cy="4536504"/>
          </a:xfrm>
        </p:spPr>
      </p:pic>
    </p:spTree>
    <p:extLst>
      <p:ext uri="{BB962C8B-B14F-4D97-AF65-F5344CB8AC3E}">
        <p14:creationId xmlns:p14="http://schemas.microsoft.com/office/powerpoint/2010/main" val="3106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smtClean="0"/>
              <a:t>Ranking page</a:t>
            </a:r>
            <a:endParaRPr lang="ar-SA" b="1"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44824"/>
            <a:ext cx="7272808" cy="4574416"/>
          </a:xfrm>
        </p:spPr>
      </p:pic>
    </p:spTree>
    <p:extLst>
      <p:ext uri="{BB962C8B-B14F-4D97-AF65-F5344CB8AC3E}">
        <p14:creationId xmlns:p14="http://schemas.microsoft.com/office/powerpoint/2010/main" val="290265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smtClean="0"/>
              <a:t>Site </a:t>
            </a:r>
            <a:r>
              <a:rPr lang="en-US" b="1" dirty="0" err="1" smtClean="0"/>
              <a:t>mape</a:t>
            </a:r>
            <a:endParaRPr lang="ar-SA" b="1"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060848"/>
            <a:ext cx="8568952" cy="4464496"/>
          </a:xfrm>
        </p:spPr>
      </p:pic>
    </p:spTree>
    <p:extLst>
      <p:ext uri="{BB962C8B-B14F-4D97-AF65-F5344CB8AC3E}">
        <p14:creationId xmlns:p14="http://schemas.microsoft.com/office/powerpoint/2010/main" val="3930661354"/>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774</Words>
  <Application>Microsoft Office PowerPoint</Application>
  <PresentationFormat>عرض على الشاشة (3:4)‏</PresentationFormat>
  <Paragraphs>72</Paragraphs>
  <Slides>15</Slides>
  <Notes>0</Notes>
  <HiddenSlides>0</HiddenSlides>
  <MMClips>0</MMClips>
  <ScaleCrop>false</ScaleCrop>
  <HeadingPairs>
    <vt:vector size="4" baseType="variant">
      <vt:variant>
        <vt:lpstr>نسق</vt:lpstr>
      </vt:variant>
      <vt:variant>
        <vt:i4>1</vt:i4>
      </vt:variant>
      <vt:variant>
        <vt:lpstr>عناوين الشرائح</vt:lpstr>
      </vt:variant>
      <vt:variant>
        <vt:i4>15</vt:i4>
      </vt:variant>
    </vt:vector>
  </HeadingPairs>
  <TitlesOfParts>
    <vt:vector size="16" baseType="lpstr">
      <vt:lpstr>نسق Office</vt:lpstr>
      <vt:lpstr>تعريف الSeo</vt:lpstr>
      <vt:lpstr>عمل الseo</vt:lpstr>
      <vt:lpstr>   استراتيجية القبعة البيضاء والقبعة السوداء   </vt:lpstr>
      <vt:lpstr>  أنواع عوامل تحسين محركات البحث  </vt:lpstr>
      <vt:lpstr>  المخطط العلاماتي  </vt:lpstr>
      <vt:lpstr>The sites</vt:lpstr>
      <vt:lpstr>The marketing</vt:lpstr>
      <vt:lpstr>Ranking page</vt:lpstr>
      <vt:lpstr>Site mape</vt:lpstr>
      <vt:lpstr>   افضل بداية لكي تحسن ظهور موقعك علي صفحات نتائج البحث هو ان تفهم كيف يفكر محرك البحث   </vt:lpstr>
      <vt:lpstr>تابع</vt:lpstr>
      <vt:lpstr>تابع</vt:lpstr>
      <vt:lpstr>  معيار التقييم Ranking System  </vt:lpstr>
      <vt:lpstr>تابع</vt:lpstr>
      <vt:lpstr>تابع</vt:lpstr>
    </vt:vector>
  </TitlesOfParts>
  <Company>Ahmed-Under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تعريف الSeo</dc:title>
  <dc:creator>كمال</dc:creator>
  <cp:lastModifiedBy>كمال</cp:lastModifiedBy>
  <cp:revision>7</cp:revision>
  <dcterms:created xsi:type="dcterms:W3CDTF">2018-10-25T17:17:34Z</dcterms:created>
  <dcterms:modified xsi:type="dcterms:W3CDTF">2018-10-25T18:25:49Z</dcterms:modified>
</cp:coreProperties>
</file>