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4788" r:id="rId13"/>
    <p:sldId id="275" r:id="rId14"/>
  </p:sldIdLst>
  <p:sldSz cx="12192000" cy="6858000"/>
  <p:notesSz cx="6858000" cy="9144000"/>
  <p:embeddedFontLst>
    <p:embeddedFont>
      <p:font typeface="Roboto" panose="02000000000000000000" pitchFamily="2" charset="0"/>
      <p:regular r:id="rId16"/>
      <p:bold r:id="rId17"/>
      <p:italic r:id="rId18"/>
      <p:boldItalic r:id="rId19"/>
    </p:embeddedFont>
    <p:embeddedFont>
      <p:font typeface="Roboto Light" panose="02000000000000000000" pitchFamily="2" charset="0"/>
      <p:regular r:id="rId20"/>
      <p:italic r:id="rId21"/>
    </p:embeddedFont>
    <p:embeddedFont>
      <p:font typeface="Roboto Medium" panose="02000000000000000000" pitchFamily="2"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16/11/2024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511926" y="297805"/>
            <a:ext cx="10274495" cy="1192550"/>
          </a:xfrm>
        </p:spPr>
        <p:txBody>
          <a:bodyPr/>
          <a:lstStyle/>
          <a:p>
            <a:r>
              <a:rPr lang="en-AU" b="1" dirty="0"/>
              <a:t>Control Store vs Trial Stores</a:t>
            </a:r>
          </a:p>
          <a:p>
            <a:r>
              <a:rPr lang="en-AU" sz="1400" dirty="0"/>
              <a:t>The data shows that the Trial Stores have increased Sales from February 2019 to March 2019 and then ends with slight decline in April 2019.</a:t>
            </a:r>
          </a:p>
          <a:p>
            <a:r>
              <a:rPr lang="en-AU" sz="1400" dirty="0"/>
              <a:t>The Control Stores sales declined from February 2019 to March 2019 and then ends without any changes in April 2019</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descr="A graph with numbers and lines&#10;&#10;Description automatically generated">
            <a:extLst>
              <a:ext uri="{FF2B5EF4-FFF2-40B4-BE49-F238E27FC236}">
                <a16:creationId xmlns:a16="http://schemas.microsoft.com/office/drawing/2014/main" id="{1F78AD2C-1EB5-49E6-23D6-C4335340F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696720"/>
            <a:ext cx="9591040" cy="426720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1823" y="154571"/>
            <a:ext cx="10479600" cy="824400"/>
          </a:xfrm>
        </p:spPr>
        <p:txBody>
          <a:bodyPr/>
          <a:lstStyle/>
          <a:p>
            <a:r>
              <a:rPr lang="en-AU" b="1" dirty="0"/>
              <a:t>Sales during Trial Period</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11" name="Picture 10" descr="A graph with numbers and lines&#10;&#10;Description automatically generated">
            <a:extLst>
              <a:ext uri="{FF2B5EF4-FFF2-40B4-BE49-F238E27FC236}">
                <a16:creationId xmlns:a16="http://schemas.microsoft.com/office/drawing/2014/main" id="{9A325E90-A430-D561-C2D3-51910E7B4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919" y="3874789"/>
            <a:ext cx="5575424" cy="2611120"/>
          </a:xfrm>
          <a:prstGeom prst="rect">
            <a:avLst/>
          </a:prstGeom>
        </p:spPr>
      </p:pic>
      <p:pic>
        <p:nvPicPr>
          <p:cNvPr id="13" name="Picture 12" descr="A graph with numbers and lines&#10;&#10;Description automatically generated">
            <a:extLst>
              <a:ext uri="{FF2B5EF4-FFF2-40B4-BE49-F238E27FC236}">
                <a16:creationId xmlns:a16="http://schemas.microsoft.com/office/drawing/2014/main" id="{9D416C89-7BF6-4DF6-8725-42D517832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294" y="978971"/>
            <a:ext cx="4778546" cy="4900058"/>
          </a:xfrm>
          <a:prstGeom prst="rect">
            <a:avLst/>
          </a:prstGeom>
        </p:spPr>
      </p:pic>
      <p:pic>
        <p:nvPicPr>
          <p:cNvPr id="15" name="Picture 14" descr="A graph with numbers and a triangle&#10;&#10;Description automatically generated">
            <a:extLst>
              <a:ext uri="{FF2B5EF4-FFF2-40B4-BE49-F238E27FC236}">
                <a16:creationId xmlns:a16="http://schemas.microsoft.com/office/drawing/2014/main" id="{D5AA056D-85C2-50DF-CDCA-9E7A66EC58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1840" y="568960"/>
            <a:ext cx="5839583" cy="3070400"/>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8D455-714E-64FA-04D5-CB79987E454B}"/>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C565C76-4B76-BEAB-E782-1E8D41F75651}"/>
              </a:ext>
            </a:extLst>
          </p:cNvPr>
          <p:cNvSpPr>
            <a:spLocks noGrp="1"/>
          </p:cNvSpPr>
          <p:nvPr>
            <p:ph type="body" sz="quarter" idx="10"/>
          </p:nvPr>
        </p:nvSpPr>
        <p:spPr>
          <a:xfrm>
            <a:off x="1412241" y="154570"/>
            <a:ext cx="10259182" cy="1115429"/>
          </a:xfrm>
        </p:spPr>
        <p:txBody>
          <a:bodyPr/>
          <a:lstStyle/>
          <a:p>
            <a:r>
              <a:rPr lang="en-AU" b="1" dirty="0"/>
              <a:t>Total Customer Chips Transactions during Trial Period</a:t>
            </a:r>
          </a:p>
          <a:p>
            <a:r>
              <a:rPr lang="en-AU" sz="1400" dirty="0"/>
              <a:t>The Graph shows that the Trial 86 and Trial 88 stores are outperforming their Control Stores while Trial 77 Stores underperform as compared to its Control Store.</a:t>
            </a:r>
          </a:p>
        </p:txBody>
      </p:sp>
      <p:pic>
        <p:nvPicPr>
          <p:cNvPr id="2" name="Picture 1">
            <a:extLst>
              <a:ext uri="{FF2B5EF4-FFF2-40B4-BE49-F238E27FC236}">
                <a16:creationId xmlns:a16="http://schemas.microsoft.com/office/drawing/2014/main" id="{FE46153E-96CA-B03F-68F7-26CD1A1DA7E8}"/>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descr="A graph of a bar chart&#10;&#10;Description automatically generated with medium confidence">
            <a:extLst>
              <a:ext uri="{FF2B5EF4-FFF2-40B4-BE49-F238E27FC236}">
                <a16:creationId xmlns:a16="http://schemas.microsoft.com/office/drawing/2014/main" id="{55C2B512-A03C-94A3-7FB1-D219ABC6C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241" y="1377628"/>
            <a:ext cx="9773920" cy="4769172"/>
          </a:xfrm>
          <a:prstGeom prst="rect">
            <a:avLst/>
          </a:prstGeom>
        </p:spPr>
      </p:pic>
    </p:spTree>
    <p:extLst>
      <p:ext uri="{BB962C8B-B14F-4D97-AF65-F5344CB8AC3E}">
        <p14:creationId xmlns:p14="http://schemas.microsoft.com/office/powerpoint/2010/main" val="18866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Analysis of Chips Sales based on Different Metrices or KPI</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 Performance</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AU" sz="1600" dirty="0"/>
              <a:t>Total Sales Trend over the Year</a:t>
            </a:r>
          </a:p>
          <a:p>
            <a:pPr marL="285750" indent="-285750">
              <a:buFont typeface="Arial" panose="020B0604020202020204" pitchFamily="34" charset="0"/>
              <a:buChar char="•"/>
            </a:pPr>
            <a:r>
              <a:rPr lang="en-AU" sz="1600" dirty="0"/>
              <a:t>Customer Types and Their Chips Purchase</a:t>
            </a:r>
          </a:p>
          <a:p>
            <a:pPr marL="285750" indent="-285750">
              <a:buFont typeface="Arial" panose="020B0604020202020204" pitchFamily="34" charset="0"/>
              <a:buChar char="•"/>
            </a:pPr>
            <a:r>
              <a:rPr lang="en-AU" sz="1600" dirty="0"/>
              <a:t>Life Stages and Premium Customer proportions</a:t>
            </a:r>
          </a:p>
          <a:p>
            <a:pPr marL="285750" indent="-285750">
              <a:buFont typeface="Arial" panose="020B0604020202020204" pitchFamily="34" charset="0"/>
              <a:buChar char="•"/>
            </a:pPr>
            <a:r>
              <a:rPr lang="en-AU" sz="1600" dirty="0"/>
              <a:t>Top 5 Chips Brand</a:t>
            </a:r>
          </a:p>
          <a:p>
            <a:pPr marL="285750" indent="-285750">
              <a:buFont typeface="Arial" panose="020B0604020202020204" pitchFamily="34" charset="0"/>
              <a:buChar char="•"/>
            </a:pPr>
            <a:endParaRPr lang="en-AU" sz="1600" dirty="0"/>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Overall the Trial Store overperformed the Control Stores during Trial Period</a:t>
            </a:r>
            <a:endParaRPr lang="en-AU" sz="12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600" dirty="0"/>
              <a:t>Sales during Trial Period for each Trial and Control Stores</a:t>
            </a:r>
          </a:p>
          <a:p>
            <a:pPr marL="171450" indent="-171450">
              <a:buFont typeface="Arial" panose="020B0604020202020204" pitchFamily="34" charset="0"/>
              <a:buChar char="•"/>
            </a:pPr>
            <a:r>
              <a:rPr lang="en-US" sz="1600" dirty="0"/>
              <a:t>Trial VS Control Stores Sales during Trial Period</a:t>
            </a:r>
            <a:endParaRPr lang="en-AU" sz="1600" dirty="0"/>
          </a:p>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sz="2400" dirty="0">
                <a:latin typeface="Roboto" panose="02000000000000000000" pitchFamily="2" charset="0"/>
                <a:ea typeface="Roboto" panose="02000000000000000000" pitchFamily="2" charset="0"/>
                <a:cs typeface="Roboto" panose="02000000000000000000" pitchFamily="2" charset="0"/>
              </a:rPr>
              <a:t>Analysis of Chips Sales based on Different Metrices or KPI</a:t>
            </a:r>
          </a:p>
          <a:p>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189210"/>
            <a:ext cx="10479600" cy="999509"/>
          </a:xfrm>
        </p:spPr>
        <p:txBody>
          <a:bodyPr/>
          <a:lstStyle/>
          <a:p>
            <a:r>
              <a:rPr lang="en-AU" b="1" dirty="0"/>
              <a:t>Total Sales Trend over the Year</a:t>
            </a:r>
          </a:p>
          <a:p>
            <a:r>
              <a:rPr lang="en-AU" sz="1200" dirty="0"/>
              <a:t>Sales Total increased from $165K in July 2018 to $168K in December 2018 then it gradually decrease to $151K in Feb 2019 and once again rises up to $161K in July 2019.</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descr="A graph showing the price of a sales report&#10;&#10;Description automatically generated with medium confidence">
            <a:extLst>
              <a:ext uri="{FF2B5EF4-FFF2-40B4-BE49-F238E27FC236}">
                <a16:creationId xmlns:a16="http://schemas.microsoft.com/office/drawing/2014/main" id="{72D4938E-091B-7878-901A-FD296291B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00479"/>
            <a:ext cx="10149839" cy="475488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2000" b="1" dirty="0"/>
              <a:t>Customer Types and Their Chips Purchase</a:t>
            </a:r>
          </a:p>
          <a:p>
            <a:r>
              <a:rPr lang="en-AU" sz="1400" dirty="0"/>
              <a:t>The graph below shows how much amount each customer type spends on purchasing the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7" name="Picture 6" descr="A graph of different colored rectangles&#10;&#10;Description automatically generated">
            <a:extLst>
              <a:ext uri="{FF2B5EF4-FFF2-40B4-BE49-F238E27FC236}">
                <a16:creationId xmlns:a16="http://schemas.microsoft.com/office/drawing/2014/main" id="{109729EB-1DEA-CD3B-46E9-DDD56CDB3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57070"/>
            <a:ext cx="9824720" cy="459829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27992" y="310068"/>
            <a:ext cx="10479600" cy="1019829"/>
          </a:xfrm>
        </p:spPr>
        <p:txBody>
          <a:bodyPr/>
          <a:lstStyle/>
          <a:p>
            <a:r>
              <a:rPr lang="en-AU" b="1" dirty="0"/>
              <a:t>Life Stages and Premium Customer proportions</a:t>
            </a:r>
          </a:p>
          <a:p>
            <a:r>
              <a:rPr lang="en-AU" sz="1400" dirty="0"/>
              <a:t>The graph shows that Older People accounts more in purchasing Chips while the New Families tends to account few in purchasing chips.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2" name="Picture 11" descr="A graph of a customer&#10;&#10;Description automatically generated with medium confidence">
            <a:extLst>
              <a:ext uri="{FF2B5EF4-FFF2-40B4-BE49-F238E27FC236}">
                <a16:creationId xmlns:a16="http://schemas.microsoft.com/office/drawing/2014/main" id="{EF26C7CA-290D-F7F2-EFD4-FFDBD5C07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440" y="1473199"/>
            <a:ext cx="9704705" cy="4612641"/>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01CCD-075E-8A83-DC70-EF9416850E4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F95E389-02C2-21BE-0AB8-009F799BBCF1}"/>
              </a:ext>
            </a:extLst>
          </p:cNvPr>
          <p:cNvSpPr>
            <a:spLocks noGrp="1"/>
          </p:cNvSpPr>
          <p:nvPr>
            <p:ph type="body" sz="quarter" idx="10"/>
          </p:nvPr>
        </p:nvSpPr>
        <p:spPr>
          <a:xfrm>
            <a:off x="1227992" y="310068"/>
            <a:ext cx="10479600" cy="1019829"/>
          </a:xfrm>
        </p:spPr>
        <p:txBody>
          <a:bodyPr/>
          <a:lstStyle/>
          <a:p>
            <a:r>
              <a:rPr lang="en-AU" b="1" dirty="0"/>
              <a:t>Top 5 Chips Brand</a:t>
            </a:r>
          </a:p>
          <a:p>
            <a:r>
              <a:rPr lang="en-AU" sz="1400" dirty="0"/>
              <a:t>The graph shows Top 5 Brands which sales the chips most with kettle in a lead with $389K sales followed by Doritos, smiths, pringles and infuzions.</a:t>
            </a:r>
          </a:p>
        </p:txBody>
      </p:sp>
      <p:grpSp>
        <p:nvGrpSpPr>
          <p:cNvPr id="3" name="Group 2">
            <a:extLst>
              <a:ext uri="{FF2B5EF4-FFF2-40B4-BE49-F238E27FC236}">
                <a16:creationId xmlns:a16="http://schemas.microsoft.com/office/drawing/2014/main" id="{30769029-7218-1CEF-AABF-DAD0FBDA1B07}"/>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2AB40CE9-B074-5042-C7DC-F25B5DCCB77D}"/>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C2F1125-BFF8-F9BD-573F-5636DC747D9C}"/>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E295BEFA-3D5F-70F1-FF53-D763E00F2923}"/>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55671DCB-1B48-C433-F329-0F48F6082ED3}"/>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6" name="Picture 5" descr="A graph of a number of brands&#10;&#10;Description automatically generated">
            <a:extLst>
              <a:ext uri="{FF2B5EF4-FFF2-40B4-BE49-F238E27FC236}">
                <a16:creationId xmlns:a16="http://schemas.microsoft.com/office/drawing/2014/main" id="{706C32B3-5685-5EF2-89FA-6452DE97F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992" y="1452879"/>
            <a:ext cx="10479600" cy="4541521"/>
          </a:xfrm>
          <a:prstGeom prst="rect">
            <a:avLst/>
          </a:prstGeom>
        </p:spPr>
      </p:pic>
    </p:spTree>
    <p:extLst>
      <p:ext uri="{BB962C8B-B14F-4D97-AF65-F5344CB8AC3E}">
        <p14:creationId xmlns:p14="http://schemas.microsoft.com/office/powerpoint/2010/main" val="343025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6541</TotalTime>
  <Words>567</Words>
  <Application>Microsoft Office PowerPoint</Application>
  <PresentationFormat>Widescreen</PresentationFormat>
  <Paragraphs>51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 Medium</vt:lpstr>
      <vt:lpstr>Roboto Light</vt:lpstr>
      <vt:lpstr>Roboto</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Kamal Ghale</cp:lastModifiedBy>
  <cp:revision>466</cp:revision>
  <dcterms:created xsi:type="dcterms:W3CDTF">2018-02-07T23:23:24Z</dcterms:created>
  <dcterms:modified xsi:type="dcterms:W3CDTF">2024-11-16T16:22:46Z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