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65" r:id="rId6"/>
    <p:sldId id="258" r:id="rId7"/>
    <p:sldId id="259" r:id="rId8"/>
    <p:sldId id="263" r:id="rId9"/>
    <p:sldId id="264"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EB39-2DA8-4119-86B9-DE8D3CF950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8C0B6-E9DF-451A-AF5D-53C5EEEEE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AC5B4A-8EE2-46A1-863D-3E6480FC859A}"/>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5" name="Footer Placeholder 4">
            <a:extLst>
              <a:ext uri="{FF2B5EF4-FFF2-40B4-BE49-F238E27FC236}">
                <a16:creationId xmlns:a16="http://schemas.microsoft.com/office/drawing/2014/main" id="{8315FA52-04FE-40C4-8BFF-558B7E2A6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A76DA-8E5A-47F3-B018-96AF4CA0C128}"/>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56570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E4EF-D0E8-42DD-AE05-C187BA961F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8D4EF-5F32-4DEC-8EE6-C7E0AF24FD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433A2-925A-4CE9-A8FE-4E7DAA96F948}"/>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5" name="Footer Placeholder 4">
            <a:extLst>
              <a:ext uri="{FF2B5EF4-FFF2-40B4-BE49-F238E27FC236}">
                <a16:creationId xmlns:a16="http://schemas.microsoft.com/office/drawing/2014/main" id="{A68E3B07-BCDD-459C-82C0-3399F9E3F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6D3D0-0B40-40C1-980F-E167CA2DD4F6}"/>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132415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C9E74-6AD5-456F-ADB9-F3BD228A4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98B54-95FA-4C39-A8F9-78D35799729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7882E-BC49-440C-9657-22C9F9DDC6F6}"/>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5" name="Footer Placeholder 4">
            <a:extLst>
              <a:ext uri="{FF2B5EF4-FFF2-40B4-BE49-F238E27FC236}">
                <a16:creationId xmlns:a16="http://schemas.microsoft.com/office/drawing/2014/main" id="{D9FCD97A-85F1-4CDE-B6DE-F915B0A60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2C8D9-0CCF-4CBD-879B-35F858E57258}"/>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45065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72DE-79DE-428D-82E5-D591A07FA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6900E-4550-482C-8B00-A851300D68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2219D-948A-40ED-A9B9-BA44A8737592}"/>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5" name="Footer Placeholder 4">
            <a:extLst>
              <a:ext uri="{FF2B5EF4-FFF2-40B4-BE49-F238E27FC236}">
                <a16:creationId xmlns:a16="http://schemas.microsoft.com/office/drawing/2014/main" id="{49C92CAA-CF31-4CD5-B1FC-E1347C6AE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1B99A-FEFA-4FA7-AE66-2024A05C6723}"/>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145051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8E6-6B1A-407D-A46D-978577F58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08C300-57D1-42DB-AA87-206C6273F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973AE5-27E3-443B-B8AB-BD4891EC3614}"/>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5" name="Footer Placeholder 4">
            <a:extLst>
              <a:ext uri="{FF2B5EF4-FFF2-40B4-BE49-F238E27FC236}">
                <a16:creationId xmlns:a16="http://schemas.microsoft.com/office/drawing/2014/main" id="{5DD708CC-761B-46EC-8B5D-576F38AA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D154E-D77A-4CB2-9B37-670F92E9191C}"/>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129759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1AEF-01EB-4CD8-A418-B14204E74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52CDD-94AD-425F-ADFE-03B0170A2B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C6EF9-26E5-4DA2-B06F-08EDF7500F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A397D-37E1-44AF-AFE0-854B91ADC84F}"/>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6" name="Footer Placeholder 5">
            <a:extLst>
              <a:ext uri="{FF2B5EF4-FFF2-40B4-BE49-F238E27FC236}">
                <a16:creationId xmlns:a16="http://schemas.microsoft.com/office/drawing/2014/main" id="{76DE8339-19EC-4063-B4F5-B7442BF34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9B3AA-D21B-4463-B562-B9E92A771655}"/>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378171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E884-0FCA-4F4F-AB11-F926FCA17B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F96D4A-AE63-428B-B5BD-F29905537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B7F23A-96A9-4D28-A552-D1ACA2EB11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E7BA2-2A8C-49F7-A6A9-53916C0E79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E90181-880C-4CDC-BCC4-22142C91F4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F0EA9-AA19-4CC6-9115-8A23BF30F4DB}"/>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8" name="Footer Placeholder 7">
            <a:extLst>
              <a:ext uri="{FF2B5EF4-FFF2-40B4-BE49-F238E27FC236}">
                <a16:creationId xmlns:a16="http://schemas.microsoft.com/office/drawing/2014/main" id="{59B7A913-6AE0-41CF-A630-E9D65681A9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C48672-C9C5-4D5E-BF78-73C2FCF48C95}"/>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17016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7236-EC92-4CF1-801A-7A3C4B626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2E80F-690E-45FD-AC95-DAA099083F77}"/>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4" name="Footer Placeholder 3">
            <a:extLst>
              <a:ext uri="{FF2B5EF4-FFF2-40B4-BE49-F238E27FC236}">
                <a16:creationId xmlns:a16="http://schemas.microsoft.com/office/drawing/2014/main" id="{1F61B30C-811A-4142-A491-2C99E8AD70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AB03AC-60A4-45D8-881D-E8468B62EA23}"/>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30779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736B0-4770-4DCB-BCAE-A77D28B5ADA2}"/>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3" name="Footer Placeholder 2">
            <a:extLst>
              <a:ext uri="{FF2B5EF4-FFF2-40B4-BE49-F238E27FC236}">
                <a16:creationId xmlns:a16="http://schemas.microsoft.com/office/drawing/2014/main" id="{2EC3D4DB-C798-4808-8B3D-0F398FBFC1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A79B8-5AC6-49E5-8D75-B5B3D5361016}"/>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5288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3685-B4B4-49AC-95AD-B4A1D34C7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FD289-D52C-4ECB-8DD0-67BAEBF84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15BBA1-131D-4FD5-8362-4A0AE1625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33B502-4A32-4F4F-8B53-47DC2516D56A}"/>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6" name="Footer Placeholder 5">
            <a:extLst>
              <a:ext uri="{FF2B5EF4-FFF2-40B4-BE49-F238E27FC236}">
                <a16:creationId xmlns:a16="http://schemas.microsoft.com/office/drawing/2014/main" id="{17C06A2F-FA48-44C3-9121-2B14F933A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B5F70-F4C0-40B1-912A-5DF4B651BBFA}"/>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66036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38AE-4E30-45E6-9191-74F2948FE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7CD5DA-C82B-4AEC-B556-21479B050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4EA34-95AD-4C0C-B055-F7ED83260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3D6A04-645D-47D7-BFDE-5B04115EEFBD}"/>
              </a:ext>
            </a:extLst>
          </p:cNvPr>
          <p:cNvSpPr>
            <a:spLocks noGrp="1"/>
          </p:cNvSpPr>
          <p:nvPr>
            <p:ph type="dt" sz="half" idx="10"/>
          </p:nvPr>
        </p:nvSpPr>
        <p:spPr/>
        <p:txBody>
          <a:bodyPr/>
          <a:lstStyle/>
          <a:p>
            <a:fld id="{67D2C407-A895-41F7-86BE-F4A0CAE90C84}" type="datetimeFigureOut">
              <a:rPr lang="en-US" smtClean="0"/>
              <a:t>7/1/2024</a:t>
            </a:fld>
            <a:endParaRPr lang="en-US"/>
          </a:p>
        </p:txBody>
      </p:sp>
      <p:sp>
        <p:nvSpPr>
          <p:cNvPr id="6" name="Footer Placeholder 5">
            <a:extLst>
              <a:ext uri="{FF2B5EF4-FFF2-40B4-BE49-F238E27FC236}">
                <a16:creationId xmlns:a16="http://schemas.microsoft.com/office/drawing/2014/main" id="{39540EAD-D086-43D7-912E-9BB60DC74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A2721-87C5-4B75-8EC4-D8043A636FAD}"/>
              </a:ext>
            </a:extLst>
          </p:cNvPr>
          <p:cNvSpPr>
            <a:spLocks noGrp="1"/>
          </p:cNvSpPr>
          <p:nvPr>
            <p:ph type="sldNum" sz="quarter" idx="12"/>
          </p:nvPr>
        </p:nvSpPr>
        <p:spPr/>
        <p:txBody>
          <a:bodyPr/>
          <a:lstStyle/>
          <a:p>
            <a:fld id="{F61C3973-8CB3-457F-8D8F-F2BED72F14A6}" type="slidenum">
              <a:rPr lang="en-US" smtClean="0"/>
              <a:t>‹#›</a:t>
            </a:fld>
            <a:endParaRPr lang="en-US"/>
          </a:p>
        </p:txBody>
      </p:sp>
    </p:spTree>
    <p:extLst>
      <p:ext uri="{BB962C8B-B14F-4D97-AF65-F5344CB8AC3E}">
        <p14:creationId xmlns:p14="http://schemas.microsoft.com/office/powerpoint/2010/main" val="219748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9F562-DB8B-44AD-99B3-3184BA7E0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0183CE-AD9D-4FED-8831-AAEE33613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39900-15D0-44D2-94C6-5BC1DCECB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2C407-A895-41F7-86BE-F4A0CAE90C84}" type="datetimeFigureOut">
              <a:rPr lang="en-US" smtClean="0"/>
              <a:t>7/1/2024</a:t>
            </a:fld>
            <a:endParaRPr lang="en-US"/>
          </a:p>
        </p:txBody>
      </p:sp>
      <p:sp>
        <p:nvSpPr>
          <p:cNvPr id="5" name="Footer Placeholder 4">
            <a:extLst>
              <a:ext uri="{FF2B5EF4-FFF2-40B4-BE49-F238E27FC236}">
                <a16:creationId xmlns:a16="http://schemas.microsoft.com/office/drawing/2014/main" id="{E2D5FF73-18BC-4695-B018-1B1CCFBE08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1507A3-B181-4FF4-96E1-601F031FA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C3973-8CB3-457F-8D8F-F2BED72F14A6}" type="slidenum">
              <a:rPr lang="en-US" smtClean="0"/>
              <a:t>‹#›</a:t>
            </a:fld>
            <a:endParaRPr lang="en-US"/>
          </a:p>
        </p:txBody>
      </p:sp>
    </p:spTree>
    <p:extLst>
      <p:ext uri="{BB962C8B-B14F-4D97-AF65-F5344CB8AC3E}">
        <p14:creationId xmlns:p14="http://schemas.microsoft.com/office/powerpoint/2010/main" val="285078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atasets/amirpoudel/bert-reviews-data" TargetMode="External"/><Relationship Id="rId2" Type="http://schemas.openxmlformats.org/officeDocument/2006/relationships/hyperlink" Target="https://rms.aarohasoft.com/feedba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t>
            </a:r>
            <a:r>
              <a:rPr lang="en-US" sz="3600" dirty="0"/>
              <a:t>Mid-Term Final Year Project Evaluation Report </a:t>
            </a:r>
            <a:br>
              <a:rPr lang="en-US" sz="3600" dirty="0"/>
            </a:br>
            <a:r>
              <a:rPr lang="en-US" sz="3600" dirty="0"/>
              <a:t>on </a:t>
            </a:r>
            <a:br>
              <a:rPr lang="en-US" sz="3600" dirty="0"/>
            </a:br>
            <a:r>
              <a:rPr lang="en-US" sz="3600" dirty="0"/>
              <a:t>  TEXT BASED FEEDBACK ANALYSIS</a:t>
            </a:r>
          </a:p>
        </p:txBody>
      </p:sp>
      <p:sp>
        <p:nvSpPr>
          <p:cNvPr id="3" name="Subtitle 2"/>
          <p:cNvSpPr>
            <a:spLocks noGrp="1"/>
          </p:cNvSpPr>
          <p:nvPr>
            <p:ph type="subTitle" idx="1"/>
          </p:nvPr>
        </p:nvSpPr>
        <p:spPr/>
        <p:txBody>
          <a:bodyPr/>
          <a:lstStyle/>
          <a:p>
            <a:r>
              <a:rPr lang="en-US" dirty="0"/>
              <a:t>PRESENTATION</a:t>
            </a:r>
          </a:p>
        </p:txBody>
      </p:sp>
    </p:spTree>
    <p:extLst>
      <p:ext uri="{BB962C8B-B14F-4D97-AF65-F5344CB8AC3E}">
        <p14:creationId xmlns:p14="http://schemas.microsoft.com/office/powerpoint/2010/main" val="202866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This project will develop an automated approach using NLP to categorize customer feedback text based on sentiment. Nearly Accurately classifying feedback at scale will provide businesses with data-driven insights to improve customer satisfaction.</a:t>
            </a:r>
          </a:p>
          <a:p>
            <a:endParaRPr lang="en-US" dirty="0"/>
          </a:p>
        </p:txBody>
      </p:sp>
    </p:spTree>
    <p:extLst>
      <p:ext uri="{BB962C8B-B14F-4D97-AF65-F5344CB8AC3E}">
        <p14:creationId xmlns:p14="http://schemas.microsoft.com/office/powerpoint/2010/main" val="178588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buNone/>
            </a:pPr>
            <a:r>
              <a:rPr lang="en-US" sz="3200" dirty="0"/>
              <a:t>Text feedback analysis refers to the process of evaluating and interpreting textual feedback to derive meaningful insights. This involves examining written comments, reviews, survey responses, and other forms of textual data to understand the opinions, sentiments, and key themes expressed by the respondents. The goal is to identify patterns, trends, and actionable insights that can inform decision-making and improvements.</a:t>
            </a:r>
          </a:p>
        </p:txBody>
      </p:sp>
    </p:spTree>
    <p:extLst>
      <p:ext uri="{BB962C8B-B14F-4D97-AF65-F5344CB8AC3E}">
        <p14:creationId xmlns:p14="http://schemas.microsoft.com/office/powerpoint/2010/main" val="337191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EDE6-82E9-461D-B05C-DB6149A09BFF}"/>
              </a:ext>
            </a:extLst>
          </p:cNvPr>
          <p:cNvSpPr>
            <a:spLocks noGrp="1"/>
          </p:cNvSpPr>
          <p:nvPr>
            <p:ph type="ctrTitle"/>
          </p:nvPr>
        </p:nvSpPr>
        <p:spPr/>
        <p:txBody>
          <a:bodyPr/>
          <a:lstStyle/>
          <a:p>
            <a:r>
              <a:rPr lang="en-US" dirty="0"/>
              <a:t>Methodology(Sentiment Analysis)</a:t>
            </a:r>
          </a:p>
        </p:txBody>
      </p:sp>
    </p:spTree>
    <p:extLst>
      <p:ext uri="{BB962C8B-B14F-4D97-AF65-F5344CB8AC3E}">
        <p14:creationId xmlns:p14="http://schemas.microsoft.com/office/powerpoint/2010/main" val="350017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243F-982A-44E1-BB21-BF2A7A045C0E}"/>
              </a:ext>
            </a:extLst>
          </p:cNvPr>
          <p:cNvSpPr>
            <a:spLocks noGrp="1"/>
          </p:cNvSpPr>
          <p:nvPr>
            <p:ph type="title"/>
          </p:nvPr>
        </p:nvSpPr>
        <p:spPr/>
        <p:txBody>
          <a:bodyPr/>
          <a:lstStyle/>
          <a:p>
            <a:r>
              <a:rPr lang="en-US" dirty="0"/>
              <a:t>Data Collection / Data Sources</a:t>
            </a:r>
          </a:p>
        </p:txBody>
      </p:sp>
      <p:sp>
        <p:nvSpPr>
          <p:cNvPr id="3" name="Content Placeholder 2">
            <a:extLst>
              <a:ext uri="{FF2B5EF4-FFF2-40B4-BE49-F238E27FC236}">
                <a16:creationId xmlns:a16="http://schemas.microsoft.com/office/drawing/2014/main" id="{D15F23FA-53F9-4EF9-80AD-673CBFDFC236}"/>
              </a:ext>
            </a:extLst>
          </p:cNvPr>
          <p:cNvSpPr>
            <a:spLocks noGrp="1"/>
          </p:cNvSpPr>
          <p:nvPr>
            <p:ph idx="1"/>
          </p:nvPr>
        </p:nvSpPr>
        <p:spPr/>
        <p:txBody>
          <a:bodyPr/>
          <a:lstStyle/>
          <a:p>
            <a:r>
              <a:rPr lang="en-US" dirty="0"/>
              <a:t>Collected data regarding feedback of a </a:t>
            </a:r>
            <a:r>
              <a:rPr lang="en-US" dirty="0" err="1"/>
              <a:t>reataurant</a:t>
            </a:r>
            <a:endParaRPr lang="en-US" dirty="0"/>
          </a:p>
          <a:p>
            <a:r>
              <a:rPr lang="en-US" dirty="0"/>
              <a:t>Data collected from: </a:t>
            </a:r>
            <a:r>
              <a:rPr lang="en-US" dirty="0">
                <a:hlinkClick r:id="rId2"/>
              </a:rPr>
              <a:t>https://rms.aarohasoft.com/feedback</a:t>
            </a:r>
            <a:endParaRPr lang="en-US" dirty="0"/>
          </a:p>
          <a:p>
            <a:r>
              <a:rPr lang="en-US" dirty="0"/>
              <a:t>Data stored in: </a:t>
            </a:r>
            <a:r>
              <a:rPr lang="en-US" dirty="0">
                <a:hlinkClick r:id="rId3"/>
              </a:rPr>
              <a:t>https://huggingface.co/datasets/amirpoudel/bert-reviews-data</a:t>
            </a:r>
            <a:endParaRPr lang="en-US" dirty="0"/>
          </a:p>
        </p:txBody>
      </p:sp>
    </p:spTree>
    <p:extLst>
      <p:ext uri="{BB962C8B-B14F-4D97-AF65-F5344CB8AC3E}">
        <p14:creationId xmlns:p14="http://schemas.microsoft.com/office/powerpoint/2010/main" val="117999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1D72-15EC-4D12-8CE8-F2707D61D250}"/>
              </a:ext>
            </a:extLst>
          </p:cNvPr>
          <p:cNvSpPr>
            <a:spLocks noGrp="1"/>
          </p:cNvSpPr>
          <p:nvPr>
            <p:ph type="title"/>
          </p:nvPr>
        </p:nvSpPr>
        <p:spPr/>
        <p:txBody>
          <a:bodyPr/>
          <a:lstStyle/>
          <a:p>
            <a:r>
              <a:rPr lang="en-US" dirty="0"/>
              <a:t>Preprocess Text</a:t>
            </a:r>
          </a:p>
        </p:txBody>
      </p:sp>
      <p:sp>
        <p:nvSpPr>
          <p:cNvPr id="3" name="Content Placeholder 2">
            <a:extLst>
              <a:ext uri="{FF2B5EF4-FFF2-40B4-BE49-F238E27FC236}">
                <a16:creationId xmlns:a16="http://schemas.microsoft.com/office/drawing/2014/main" id="{45670123-8534-41C8-9457-C6478EF4200B}"/>
              </a:ext>
            </a:extLst>
          </p:cNvPr>
          <p:cNvSpPr>
            <a:spLocks noGrp="1"/>
          </p:cNvSpPr>
          <p:nvPr>
            <p:ph idx="1"/>
          </p:nvPr>
        </p:nvSpPr>
        <p:spPr/>
        <p:txBody>
          <a:bodyPr/>
          <a:lstStyle/>
          <a:p>
            <a:r>
              <a:rPr lang="en-US" dirty="0"/>
              <a:t>Remove noise</a:t>
            </a:r>
          </a:p>
          <a:p>
            <a:r>
              <a:rPr lang="en-US" dirty="0"/>
              <a:t>Remove special character</a:t>
            </a:r>
          </a:p>
          <a:p>
            <a:r>
              <a:rPr lang="en-US" dirty="0"/>
              <a:t>Remove unnecessary spaces</a:t>
            </a:r>
          </a:p>
          <a:p>
            <a:r>
              <a:rPr lang="en-US" dirty="0"/>
              <a:t>Convert text into lowercase</a:t>
            </a:r>
          </a:p>
        </p:txBody>
      </p:sp>
    </p:spTree>
    <p:extLst>
      <p:ext uri="{BB962C8B-B14F-4D97-AF65-F5344CB8AC3E}">
        <p14:creationId xmlns:p14="http://schemas.microsoft.com/office/powerpoint/2010/main" val="187349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202D-56C0-4DE9-94B4-1B2F4CFBEC56}"/>
              </a:ext>
            </a:extLst>
          </p:cNvPr>
          <p:cNvSpPr>
            <a:spLocks noGrp="1"/>
          </p:cNvSpPr>
          <p:nvPr>
            <p:ph type="title"/>
          </p:nvPr>
        </p:nvSpPr>
        <p:spPr/>
        <p:txBody>
          <a:bodyPr/>
          <a:lstStyle/>
          <a:p>
            <a:r>
              <a:rPr lang="en-US" dirty="0"/>
              <a:t>Feature Selection and Extraction</a:t>
            </a:r>
          </a:p>
        </p:txBody>
      </p:sp>
      <p:sp>
        <p:nvSpPr>
          <p:cNvPr id="3" name="Content Placeholder 2">
            <a:extLst>
              <a:ext uri="{FF2B5EF4-FFF2-40B4-BE49-F238E27FC236}">
                <a16:creationId xmlns:a16="http://schemas.microsoft.com/office/drawing/2014/main" id="{8382104C-1CAC-4769-A108-39E519FB98FC}"/>
              </a:ext>
            </a:extLst>
          </p:cNvPr>
          <p:cNvSpPr>
            <a:spLocks noGrp="1"/>
          </p:cNvSpPr>
          <p:nvPr>
            <p:ph idx="1"/>
          </p:nvPr>
        </p:nvSpPr>
        <p:spPr/>
        <p:txBody>
          <a:bodyPr/>
          <a:lstStyle/>
          <a:p>
            <a:r>
              <a:rPr lang="en-US" dirty="0"/>
              <a:t>Bag of Words Model</a:t>
            </a:r>
          </a:p>
          <a:p>
            <a:r>
              <a:rPr lang="en-US" dirty="0"/>
              <a:t>Handling Syntactic and Semantic Properties</a:t>
            </a:r>
          </a:p>
          <a:p>
            <a:r>
              <a:rPr lang="en-US" dirty="0"/>
              <a:t>Handling Negation</a:t>
            </a:r>
          </a:p>
        </p:txBody>
      </p:sp>
    </p:spTree>
    <p:extLst>
      <p:ext uri="{BB962C8B-B14F-4D97-AF65-F5344CB8AC3E}">
        <p14:creationId xmlns:p14="http://schemas.microsoft.com/office/powerpoint/2010/main" val="170275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40F83-14CF-4205-971F-AE54C68938A5}"/>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2BDEF26A-1F8D-44CF-AA23-1CD634E161FC}"/>
              </a:ext>
            </a:extLst>
          </p:cNvPr>
          <p:cNvSpPr>
            <a:spLocks noGrp="1"/>
          </p:cNvSpPr>
          <p:nvPr>
            <p:ph idx="1"/>
          </p:nvPr>
        </p:nvSpPr>
        <p:spPr/>
        <p:txBody>
          <a:bodyPr/>
          <a:lstStyle/>
          <a:p>
            <a:r>
              <a:rPr lang="en-US" dirty="0"/>
              <a:t>Supervised Learning</a:t>
            </a:r>
          </a:p>
          <a:p>
            <a:r>
              <a:rPr lang="en-US" dirty="0"/>
              <a:t>Unsupervised Learning</a:t>
            </a:r>
          </a:p>
        </p:txBody>
      </p:sp>
    </p:spTree>
    <p:extLst>
      <p:ext uri="{BB962C8B-B14F-4D97-AF65-F5344CB8AC3E}">
        <p14:creationId xmlns:p14="http://schemas.microsoft.com/office/powerpoint/2010/main" val="274608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670C-7798-4C44-B542-61C304721291}"/>
              </a:ext>
            </a:extLst>
          </p:cNvPr>
          <p:cNvSpPr>
            <a:spLocks noGrp="1"/>
          </p:cNvSpPr>
          <p:nvPr>
            <p:ph type="title"/>
          </p:nvPr>
        </p:nvSpPr>
        <p:spPr/>
        <p:txBody>
          <a:bodyPr/>
          <a:lstStyle/>
          <a:p>
            <a:r>
              <a:rPr lang="en-US" dirty="0"/>
              <a:t>Training Model</a:t>
            </a:r>
          </a:p>
        </p:txBody>
      </p:sp>
      <p:sp>
        <p:nvSpPr>
          <p:cNvPr id="3" name="Content Placeholder 2">
            <a:extLst>
              <a:ext uri="{FF2B5EF4-FFF2-40B4-BE49-F238E27FC236}">
                <a16:creationId xmlns:a16="http://schemas.microsoft.com/office/drawing/2014/main" id="{ED153828-A2B2-406E-B701-368EE5B7E89E}"/>
              </a:ext>
            </a:extLst>
          </p:cNvPr>
          <p:cNvSpPr>
            <a:spLocks noGrp="1"/>
          </p:cNvSpPr>
          <p:nvPr>
            <p:ph idx="1"/>
          </p:nvPr>
        </p:nvSpPr>
        <p:spPr/>
        <p:txBody>
          <a:bodyPr/>
          <a:lstStyle/>
          <a:p>
            <a:r>
              <a:rPr lang="en-US" dirty="0"/>
              <a:t>Bert ( </a:t>
            </a:r>
            <a:r>
              <a:rPr lang="en-US" dirty="0" err="1"/>
              <a:t>bert</a:t>
            </a:r>
            <a:r>
              <a:rPr lang="en-US" dirty="0"/>
              <a:t>-based-multilingual-cased )</a:t>
            </a:r>
          </a:p>
          <a:p>
            <a:r>
              <a:rPr lang="en-US" dirty="0"/>
              <a:t>Total dataset – 611</a:t>
            </a:r>
          </a:p>
          <a:p>
            <a:r>
              <a:rPr lang="en-US" dirty="0"/>
              <a:t>Training dataset – 488</a:t>
            </a:r>
          </a:p>
          <a:p>
            <a:r>
              <a:rPr lang="en-US" dirty="0"/>
              <a:t>Testing dataset – 123</a:t>
            </a:r>
          </a:p>
          <a:p>
            <a:pPr marL="0" indent="0">
              <a:buNone/>
            </a:pPr>
            <a:endParaRPr lang="en-US" dirty="0"/>
          </a:p>
        </p:txBody>
      </p:sp>
    </p:spTree>
    <p:extLst>
      <p:ext uri="{BB962C8B-B14F-4D97-AF65-F5344CB8AC3E}">
        <p14:creationId xmlns:p14="http://schemas.microsoft.com/office/powerpoint/2010/main" val="33945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6245-AF89-4A61-A622-6EDC7FFA24C9}"/>
              </a:ext>
            </a:extLst>
          </p:cNvPr>
          <p:cNvSpPr>
            <a:spLocks noGrp="1"/>
          </p:cNvSpPr>
          <p:nvPr>
            <p:ph type="title"/>
          </p:nvPr>
        </p:nvSpPr>
        <p:spPr/>
        <p:txBody>
          <a:bodyPr/>
          <a:lstStyle/>
          <a:p>
            <a:r>
              <a:rPr lang="en-US" dirty="0"/>
              <a:t>Remaining Work</a:t>
            </a:r>
          </a:p>
        </p:txBody>
      </p:sp>
      <p:sp>
        <p:nvSpPr>
          <p:cNvPr id="3" name="Content Placeholder 2">
            <a:extLst>
              <a:ext uri="{FF2B5EF4-FFF2-40B4-BE49-F238E27FC236}">
                <a16:creationId xmlns:a16="http://schemas.microsoft.com/office/drawing/2014/main" id="{F183630E-4865-4DC0-B769-47757415E77B}"/>
              </a:ext>
            </a:extLst>
          </p:cNvPr>
          <p:cNvSpPr>
            <a:spLocks noGrp="1"/>
          </p:cNvSpPr>
          <p:nvPr>
            <p:ph idx="1"/>
          </p:nvPr>
        </p:nvSpPr>
        <p:spPr/>
        <p:txBody>
          <a:bodyPr/>
          <a:lstStyle/>
          <a:p>
            <a:r>
              <a:rPr lang="en-US" dirty="0"/>
              <a:t>Normalization Data Dictionary</a:t>
            </a:r>
          </a:p>
          <a:p>
            <a:r>
              <a:rPr lang="en-US" dirty="0"/>
              <a:t>Topic Modeling</a:t>
            </a:r>
          </a:p>
        </p:txBody>
      </p:sp>
    </p:spTree>
    <p:extLst>
      <p:ext uri="{BB962C8B-B14F-4D97-AF65-F5344CB8AC3E}">
        <p14:creationId xmlns:p14="http://schemas.microsoft.com/office/powerpoint/2010/main" val="2660499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226</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Mid-Term Final Year Project Evaluation Report  on    TEXT BASED FEEDBACK ANALYSIS</vt:lpstr>
      <vt:lpstr>INTRODUCTION</vt:lpstr>
      <vt:lpstr>Methodology(Sentiment Analysis)</vt:lpstr>
      <vt:lpstr>Data Collection / Data Sources</vt:lpstr>
      <vt:lpstr>Preprocess Text</vt:lpstr>
      <vt:lpstr>Feature Selection and Extraction</vt:lpstr>
      <vt:lpstr>Classification</vt:lpstr>
      <vt:lpstr>Training Model</vt:lpstr>
      <vt:lpstr>Remaining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N I T R O 5</dc:creator>
  <cp:lastModifiedBy>N I T R O 5</cp:lastModifiedBy>
  <cp:revision>14</cp:revision>
  <dcterms:created xsi:type="dcterms:W3CDTF">2024-06-20T12:35:41Z</dcterms:created>
  <dcterms:modified xsi:type="dcterms:W3CDTF">2024-07-01T04:56:12Z</dcterms:modified>
</cp:coreProperties>
</file>