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6" r:id="rId5"/>
    <p:sldId id="260" r:id="rId6"/>
    <p:sldId id="257" r:id="rId7"/>
    <p:sldId id="306" r:id="rId8"/>
    <p:sldId id="304" r:id="rId9"/>
    <p:sldId id="268" r:id="rId10"/>
    <p:sldId id="293" r:id="rId11"/>
    <p:sldId id="294" r:id="rId12"/>
    <p:sldId id="305" r:id="rId13"/>
    <p:sldId id="295" r:id="rId14"/>
    <p:sldId id="296" r:id="rId15"/>
    <p:sldId id="297" r:id="rId16"/>
    <p:sldId id="270" r:id="rId17"/>
    <p:sldId id="299" r:id="rId18"/>
    <p:sldId id="300" r:id="rId19"/>
    <p:sldId id="301" r:id="rId20"/>
    <p:sldId id="302" r:id="rId21"/>
    <p:sldId id="30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96478-AE83-4C4F-BC1D-71937320399D}">
          <p14:sldIdLst>
            <p14:sldId id="256"/>
            <p14:sldId id="260"/>
            <p14:sldId id="257"/>
            <p14:sldId id="306"/>
            <p14:sldId id="304"/>
            <p14:sldId id="268"/>
            <p14:sldId id="293"/>
            <p14:sldId id="294"/>
            <p14:sldId id="305"/>
            <p14:sldId id="295"/>
            <p14:sldId id="296"/>
            <p14:sldId id="297"/>
            <p14:sldId id="270"/>
            <p14:sldId id="299"/>
            <p14:sldId id="300"/>
            <p14:sldId id="301"/>
            <p14:sldId id="302"/>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2" autoAdjust="0"/>
    <p:restoredTop sz="95501" autoAdjust="0"/>
  </p:normalViewPr>
  <p:slideViewPr>
    <p:cSldViewPr snapToGrid="0">
      <p:cViewPr varScale="1">
        <p:scale>
          <a:sx n="70" d="100"/>
          <a:sy n="70" d="100"/>
        </p:scale>
        <p:origin x="9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0F208-5609-4AFD-AC82-BD7D5B027F75}" type="datetimeFigureOut">
              <a:rPr lang="en-US"/>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CFEC5-FB29-4136-8DDE-2D9A745C74D2}" type="slidenum">
              <a:rPr lang="en-US"/>
              <a:t>‹#›</a:t>
            </a:fld>
            <a:endParaRPr lang="en-US"/>
          </a:p>
        </p:txBody>
      </p:sp>
    </p:spTree>
    <p:extLst>
      <p:ext uri="{BB962C8B-B14F-4D97-AF65-F5344CB8AC3E}">
        <p14:creationId xmlns:p14="http://schemas.microsoft.com/office/powerpoint/2010/main" val="118783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CFEC5-FB29-4136-8DDE-2D9A745C74D2}" type="slidenum">
              <a:rPr lang="en-US"/>
              <a:t>1</a:t>
            </a:fld>
            <a:endParaRPr lang="en-US"/>
          </a:p>
        </p:txBody>
      </p:sp>
    </p:spTree>
    <p:extLst>
      <p:ext uri="{BB962C8B-B14F-4D97-AF65-F5344CB8AC3E}">
        <p14:creationId xmlns:p14="http://schemas.microsoft.com/office/powerpoint/2010/main" val="245504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3CFEC5-FB29-4136-8DDE-2D9A745C74D2}" type="slidenum">
              <a:rPr lang="en-US"/>
              <a:t>3</a:t>
            </a:fld>
            <a:endParaRPr lang="en-US"/>
          </a:p>
        </p:txBody>
      </p:sp>
    </p:spTree>
    <p:extLst>
      <p:ext uri="{BB962C8B-B14F-4D97-AF65-F5344CB8AC3E}">
        <p14:creationId xmlns:p14="http://schemas.microsoft.com/office/powerpoint/2010/main" val="2451438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hatis.techtarget.com/fr/definition/Informatique-cognitiv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19.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2.pn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8513" y="936172"/>
            <a:ext cx="7573271" cy="653142"/>
          </a:xfrm>
        </p:spPr>
        <p:txBody>
          <a:bodyPr/>
          <a:lstStyle/>
          <a:p>
            <a:r>
              <a:rPr lang="en-US" sz="3600" dirty="0" smtClean="0"/>
              <a:t>     Natural language  </a:t>
            </a:r>
            <a:r>
              <a:rPr lang="en-US" sz="3200" dirty="0" smtClean="0"/>
              <a:t>processing</a:t>
            </a:r>
            <a:endParaRPr lang="en-US" sz="3200" dirty="0"/>
          </a:p>
        </p:txBody>
      </p:sp>
      <p:sp>
        <p:nvSpPr>
          <p:cNvPr id="3" name="Subtitle 2"/>
          <p:cNvSpPr>
            <a:spLocks noGrp="1"/>
          </p:cNvSpPr>
          <p:nvPr>
            <p:ph type="subTitle" idx="1"/>
          </p:nvPr>
        </p:nvSpPr>
        <p:spPr>
          <a:xfrm>
            <a:off x="1023257" y="4299857"/>
            <a:ext cx="7119258" cy="1621971"/>
          </a:xfrm>
        </p:spPr>
        <p:txBody>
          <a:bodyPr>
            <a:normAutofit/>
          </a:bodyPr>
          <a:lstStyle/>
          <a:p>
            <a:r>
              <a:rPr lang="en-US" sz="2000" dirty="0" smtClean="0">
                <a:solidFill>
                  <a:schemeClr val="bg2"/>
                </a:solidFill>
              </a:rPr>
              <a:t>Réalisé par</a:t>
            </a:r>
            <a:r>
              <a:rPr lang="en-US" dirty="0" smtClean="0">
                <a:solidFill>
                  <a:schemeClr val="bg2"/>
                </a:solidFill>
              </a:rPr>
              <a:t>:</a:t>
            </a:r>
          </a:p>
          <a:p>
            <a:r>
              <a:rPr lang="en-US" dirty="0" smtClean="0">
                <a:solidFill>
                  <a:schemeClr val="accent6">
                    <a:lumMod val="75000"/>
                  </a:schemeClr>
                </a:solidFill>
              </a:rPr>
              <a:t>Zineb boudraa                                             </a:t>
            </a:r>
          </a:p>
          <a:p>
            <a:r>
              <a:rPr lang="en-US" dirty="0" smtClean="0">
                <a:solidFill>
                  <a:schemeClr val="accent6">
                    <a:lumMod val="75000"/>
                  </a:schemeClr>
                </a:solidFill>
              </a:rPr>
              <a:t>Kamal najem</a:t>
            </a:r>
          </a:p>
          <a:p>
            <a:r>
              <a:rPr lang="en-US" dirty="0">
                <a:solidFill>
                  <a:schemeClr val="bg2"/>
                </a:solidFill>
              </a:rPr>
              <a:t>Master:  </a:t>
            </a:r>
            <a:r>
              <a:rPr lang="en-US" dirty="0" smtClean="0">
                <a:solidFill>
                  <a:schemeClr val="bg2"/>
                </a:solidFill>
              </a:rPr>
              <a:t>ingenierie de donnees et developpemet logiciel </a:t>
            </a:r>
            <a:endParaRPr lang="en-US" dirty="0">
              <a:solidFill>
                <a:schemeClr val="bg2"/>
              </a:solidFill>
            </a:endParaRPr>
          </a:p>
          <a:p>
            <a:endParaRPr lang="en-US" dirty="0"/>
          </a:p>
        </p:txBody>
      </p:sp>
      <p:sp>
        <p:nvSpPr>
          <p:cNvPr id="9" name="ZoneTexte 8"/>
          <p:cNvSpPr txBox="1"/>
          <p:nvPr/>
        </p:nvSpPr>
        <p:spPr>
          <a:xfrm>
            <a:off x="8806543" y="4822371"/>
            <a:ext cx="2914184" cy="954107"/>
          </a:xfrm>
          <a:prstGeom prst="rect">
            <a:avLst/>
          </a:prstGeom>
          <a:noFill/>
        </p:spPr>
        <p:txBody>
          <a:bodyPr wrap="square" rtlCol="0">
            <a:spAutoFit/>
          </a:bodyPr>
          <a:lstStyle/>
          <a:p>
            <a:r>
              <a:rPr lang="en-US" sz="2000" dirty="0" smtClean="0">
                <a:solidFill>
                  <a:schemeClr val="bg2"/>
                </a:solidFill>
              </a:rPr>
              <a:t>Encadré </a:t>
            </a:r>
            <a:r>
              <a:rPr lang="en-US" sz="2000" dirty="0">
                <a:solidFill>
                  <a:schemeClr val="bg2"/>
                </a:solidFill>
              </a:rPr>
              <a:t>par</a:t>
            </a:r>
            <a:r>
              <a:rPr lang="en-US" dirty="0" smtClean="0">
                <a:solidFill>
                  <a:schemeClr val="bg2"/>
                </a:solidFill>
              </a:rPr>
              <a:t>:</a:t>
            </a:r>
          </a:p>
          <a:p>
            <a:endParaRPr lang="en-US" dirty="0">
              <a:solidFill>
                <a:schemeClr val="bg2"/>
              </a:solidFill>
            </a:endParaRPr>
          </a:p>
          <a:p>
            <a:r>
              <a:rPr lang="en-US" dirty="0" err="1" smtClean="0">
                <a:solidFill>
                  <a:schemeClr val="accent6">
                    <a:lumMod val="75000"/>
                  </a:schemeClr>
                </a:solidFill>
              </a:rPr>
              <a:t>Mr</a:t>
            </a:r>
            <a:r>
              <a:rPr lang="en-US" dirty="0" smtClean="0">
                <a:solidFill>
                  <a:schemeClr val="accent6">
                    <a:lumMod val="75000"/>
                  </a:schemeClr>
                </a:solidFill>
              </a:rPr>
              <a:t> </a:t>
            </a:r>
            <a:r>
              <a:rPr lang="en-US" dirty="0" err="1" smtClean="0">
                <a:solidFill>
                  <a:schemeClr val="accent6">
                    <a:lumMod val="75000"/>
                  </a:schemeClr>
                </a:solidFill>
              </a:rPr>
              <a:t>Abdelhak</a:t>
            </a:r>
            <a:r>
              <a:rPr lang="en-US" dirty="0" smtClean="0">
                <a:solidFill>
                  <a:schemeClr val="accent6">
                    <a:lumMod val="75000"/>
                  </a:schemeClr>
                </a:solidFill>
              </a:rPr>
              <a:t> Mahmoudi</a:t>
            </a:r>
            <a:endParaRPr lang="en-US" dirty="0">
              <a:solidFill>
                <a:schemeClr val="accent6">
                  <a:lumMod val="75000"/>
                </a:schemeClr>
              </a:solidFill>
            </a:endParaRPr>
          </a:p>
        </p:txBody>
      </p:sp>
      <p:sp>
        <p:nvSpPr>
          <p:cNvPr id="10" name="Rectangle 9"/>
          <p:cNvSpPr/>
          <p:nvPr/>
        </p:nvSpPr>
        <p:spPr>
          <a:xfrm>
            <a:off x="3886201" y="2340429"/>
            <a:ext cx="4920342" cy="18070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3200" dirty="0" smtClean="0">
                <a:solidFill>
                  <a:schemeClr val="accent6"/>
                </a:solidFill>
              </a:rPr>
              <a:t>Analyse des sentiments</a:t>
            </a:r>
          </a:p>
          <a:p>
            <a:pPr algn="ctr"/>
            <a:r>
              <a:rPr lang="fr-FR" sz="3200" dirty="0" smtClean="0">
                <a:solidFill>
                  <a:schemeClr val="accent6"/>
                </a:solidFill>
              </a:rPr>
              <a:t>-Cas Twitter-</a:t>
            </a: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332" y="3243943"/>
            <a:ext cx="706211" cy="864143"/>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602775" y="668514"/>
            <a:ext cx="2618098" cy="1265414"/>
          </a:xfrm>
          <a:prstGeom prst="rect">
            <a:avLst/>
          </a:prstGeom>
        </p:spPr>
      </p:pic>
    </p:spTree>
    <p:extLst>
      <p:ext uri="{BB962C8B-B14F-4D97-AF65-F5344CB8AC3E}">
        <p14:creationId xmlns:p14="http://schemas.microsoft.com/office/powerpoint/2010/main" val="1823541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sz="4800" dirty="0" smtClean="0"/>
              <a:t>Twitter</a:t>
            </a:r>
            <a:endParaRPr lang="fr-FR" sz="4800" dirty="0"/>
          </a:p>
        </p:txBody>
      </p:sp>
      <p:sp>
        <p:nvSpPr>
          <p:cNvPr id="3" name="Espace réservé du contenu 2"/>
          <p:cNvSpPr>
            <a:spLocks noGrp="1"/>
          </p:cNvSpPr>
          <p:nvPr>
            <p:ph idx="1"/>
          </p:nvPr>
        </p:nvSpPr>
        <p:spPr>
          <a:xfrm>
            <a:off x="834119" y="3240087"/>
            <a:ext cx="6553199" cy="2884714"/>
          </a:xfrm>
        </p:spPr>
        <p:txBody>
          <a:bodyPr/>
          <a:lstStyle/>
          <a:p>
            <a:r>
              <a:rPr lang="fr-FR" dirty="0" smtClean="0"/>
              <a:t>Twitter est un réseau social </a:t>
            </a:r>
          </a:p>
          <a:p>
            <a:r>
              <a:rPr lang="fr-FR" dirty="0" smtClean="0"/>
              <a:t>Il permet aux utilisateurs de publier des messages en temps réel,</a:t>
            </a:r>
          </a:p>
          <a:p>
            <a:r>
              <a:rPr lang="fr-FR" dirty="0" smtClean="0"/>
              <a:t>Plus de 645 millions utilisateurs inscrits,</a:t>
            </a:r>
          </a:p>
          <a:p>
            <a:r>
              <a:rPr lang="fr-FR" dirty="0" smtClean="0"/>
              <a:t>58 millions tweets envoyés chaque jour ,</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4804" y="3240087"/>
            <a:ext cx="2143125" cy="2143125"/>
          </a:xfrm>
          <a:prstGeom prst="rect">
            <a:avLst/>
          </a:prstGeom>
        </p:spPr>
      </p:pic>
    </p:spTree>
    <p:extLst>
      <p:ext uri="{BB962C8B-B14F-4D97-AF65-F5344CB8AC3E}">
        <p14:creationId xmlns:p14="http://schemas.microsoft.com/office/powerpoint/2010/main" val="3521832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906486" y="2657928"/>
            <a:ext cx="6749143" cy="3416300"/>
          </a:xfrm>
        </p:spPr>
        <p:txBody>
          <a:bodyPr/>
          <a:lstStyle/>
          <a:p>
            <a:r>
              <a:rPr lang="fr-FR" dirty="0" smtClean="0"/>
              <a:t>Ambiguïtés de certains mots positifs ou négatifs selon les contextes.</a:t>
            </a:r>
          </a:p>
          <a:p>
            <a:r>
              <a:rPr lang="fr-FR" dirty="0" smtClean="0"/>
              <a:t>Structures syntaxiques et sémantiques d’une phrase et l’expression de l’opinion qu’elle  véhicule.</a:t>
            </a:r>
          </a:p>
          <a:p>
            <a:pPr marL="0" indent="0">
              <a:buNone/>
            </a:pPr>
            <a:endParaRPr lang="fr-FR" dirty="0" smtClean="0"/>
          </a:p>
          <a:p>
            <a:r>
              <a:rPr lang="fr-FR" dirty="0" smtClean="0"/>
              <a:t>Contexte.</a:t>
            </a:r>
          </a:p>
          <a:p>
            <a:r>
              <a:rPr lang="fr-FR" dirty="0" smtClean="0"/>
              <a:t>L’analyse d’une phrase  par paquets de mots.</a:t>
            </a:r>
          </a:p>
          <a:p>
            <a:endParaRPr lang="fr-FR" dirty="0"/>
          </a:p>
        </p:txBody>
      </p:sp>
      <p:sp>
        <p:nvSpPr>
          <p:cNvPr id="5" name="ZoneTexte 4"/>
          <p:cNvSpPr txBox="1"/>
          <p:nvPr/>
        </p:nvSpPr>
        <p:spPr>
          <a:xfrm>
            <a:off x="2906486" y="979714"/>
            <a:ext cx="5573485" cy="1077218"/>
          </a:xfrm>
          <a:prstGeom prst="rect">
            <a:avLst/>
          </a:prstGeom>
          <a:noFill/>
        </p:spPr>
        <p:txBody>
          <a:bodyPr wrap="square" rtlCol="0">
            <a:spAutoFit/>
          </a:bodyPr>
          <a:lstStyle/>
          <a:p>
            <a:r>
              <a:rPr lang="fr-FR" sz="3200" dirty="0" smtClean="0">
                <a:solidFill>
                  <a:schemeClr val="bg1"/>
                </a:solidFill>
              </a:rPr>
              <a:t>Difficultés d’analyse des sentiments</a:t>
            </a:r>
            <a:endParaRPr lang="fr-FR" sz="3200" dirty="0">
              <a:solidFill>
                <a:schemeClr val="bg1"/>
              </a:solidFill>
            </a:endParaRPr>
          </a:p>
        </p:txBody>
      </p:sp>
    </p:spTree>
    <p:extLst>
      <p:ext uri="{BB962C8B-B14F-4D97-AF65-F5344CB8AC3E}">
        <p14:creationId xmlns:p14="http://schemas.microsoft.com/office/powerpoint/2010/main" val="1223219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54954" y="2603499"/>
            <a:ext cx="4603589" cy="3623129"/>
          </a:xfrm>
        </p:spPr>
        <p:txBody>
          <a:bodyPr>
            <a:normAutofit fontScale="92500" lnSpcReduction="10000"/>
          </a:bodyPr>
          <a:lstStyle/>
          <a:p>
            <a:r>
              <a:rPr lang="fr-FR" dirty="0" smtClean="0">
                <a:solidFill>
                  <a:schemeClr val="accent1"/>
                </a:solidFill>
              </a:rPr>
              <a:t>Environnement de travail</a:t>
            </a:r>
          </a:p>
          <a:p>
            <a:pPr marL="0" indent="0">
              <a:buNone/>
            </a:pPr>
            <a:endParaRPr lang="fr-FR" dirty="0" smtClean="0">
              <a:solidFill>
                <a:schemeClr val="accent1"/>
              </a:solidFill>
            </a:endParaRPr>
          </a:p>
          <a:p>
            <a:pPr marL="0" indent="0">
              <a:buNone/>
            </a:pPr>
            <a:r>
              <a:rPr lang="fr-FR" dirty="0">
                <a:solidFill>
                  <a:schemeClr val="accent1"/>
                </a:solidFill>
              </a:rPr>
              <a:t> </a:t>
            </a:r>
            <a:r>
              <a:rPr lang="fr-FR" dirty="0" smtClean="0">
                <a:solidFill>
                  <a:schemeClr val="accent1"/>
                </a:solidFill>
              </a:rPr>
              <a:t>             *</a:t>
            </a:r>
            <a:r>
              <a:rPr lang="fr-FR" dirty="0" err="1" smtClean="0">
                <a:solidFill>
                  <a:schemeClr val="tx1"/>
                </a:solidFill>
              </a:rPr>
              <a:t>Language</a:t>
            </a:r>
            <a:r>
              <a:rPr lang="fr-FR" dirty="0" smtClean="0">
                <a:solidFill>
                  <a:schemeClr val="tx1"/>
                </a:solidFill>
              </a:rPr>
              <a:t> utilisé:  Python.</a:t>
            </a:r>
          </a:p>
          <a:p>
            <a:pPr marL="0" indent="0">
              <a:buNone/>
            </a:pPr>
            <a:endParaRPr lang="fr-FR" dirty="0" smtClean="0">
              <a:solidFill>
                <a:schemeClr val="tx1"/>
              </a:solidFill>
            </a:endParaRPr>
          </a:p>
          <a:p>
            <a:pPr marL="0" indent="0">
              <a:buNone/>
            </a:pPr>
            <a:r>
              <a:rPr lang="fr-FR" dirty="0">
                <a:solidFill>
                  <a:schemeClr val="tx1"/>
                </a:solidFill>
              </a:rPr>
              <a:t> </a:t>
            </a:r>
            <a:r>
              <a:rPr lang="fr-FR" dirty="0" smtClean="0">
                <a:solidFill>
                  <a:schemeClr val="tx1"/>
                </a:solidFill>
              </a:rPr>
              <a:t>             </a:t>
            </a:r>
            <a:r>
              <a:rPr lang="fr-FR" dirty="0" smtClean="0">
                <a:solidFill>
                  <a:schemeClr val="accent1"/>
                </a:solidFill>
              </a:rPr>
              <a:t>*</a:t>
            </a:r>
            <a:r>
              <a:rPr lang="fr-FR" dirty="0" err="1" smtClean="0">
                <a:solidFill>
                  <a:schemeClr val="tx1"/>
                </a:solidFill>
              </a:rPr>
              <a:t>Spyder</a:t>
            </a:r>
            <a:r>
              <a:rPr lang="fr-FR" dirty="0" smtClean="0">
                <a:solidFill>
                  <a:schemeClr val="tx1"/>
                </a:solidFill>
              </a:rPr>
              <a:t> est un IDE orienté vers  usage scientifique de python.</a:t>
            </a:r>
          </a:p>
          <a:p>
            <a:pPr marL="0" indent="0">
              <a:buNone/>
            </a:pPr>
            <a:endParaRPr lang="fr-FR" dirty="0">
              <a:solidFill>
                <a:schemeClr val="tx1"/>
              </a:solidFill>
            </a:endParaRPr>
          </a:p>
          <a:p>
            <a:pPr marL="0" indent="0">
              <a:buNone/>
            </a:pPr>
            <a:r>
              <a:rPr lang="fr-FR" dirty="0" smtClean="0">
                <a:solidFill>
                  <a:schemeClr val="tx1"/>
                </a:solidFill>
              </a:rPr>
              <a:t>              </a:t>
            </a:r>
            <a:r>
              <a:rPr lang="fr-FR" dirty="0" smtClean="0">
                <a:solidFill>
                  <a:schemeClr val="accent1"/>
                </a:solidFill>
              </a:rPr>
              <a:t>*</a:t>
            </a:r>
            <a:r>
              <a:rPr lang="fr-FR" dirty="0" err="1" smtClean="0">
                <a:solidFill>
                  <a:schemeClr val="tx1"/>
                </a:solidFill>
              </a:rPr>
              <a:t>Textblob:</a:t>
            </a:r>
            <a:r>
              <a:rPr lang="fr-FR" dirty="0" err="1"/>
              <a:t>TextBlob</a:t>
            </a:r>
            <a:r>
              <a:rPr lang="fr-FR" dirty="0"/>
              <a:t> est un module NLP sur Python utilisé pour l’analyse de sentiment</a:t>
            </a:r>
            <a:r>
              <a:rPr lang="fr-FR" dirty="0" smtClean="0"/>
              <a:t>.</a:t>
            </a:r>
            <a:endParaRPr lang="fr-FR" dirty="0">
              <a:solidFill>
                <a:schemeClr val="tx1"/>
              </a:solidFill>
            </a:endParaRPr>
          </a:p>
          <a:p>
            <a:pPr marL="0" indent="0">
              <a:buNone/>
            </a:pPr>
            <a:r>
              <a:rPr lang="fr-FR" dirty="0" smtClean="0">
                <a:solidFill>
                  <a:schemeClr val="tx1"/>
                </a:solidFill>
              </a:rPr>
              <a:t>             </a:t>
            </a:r>
            <a:endParaRPr lang="fr-FR" dirty="0">
              <a:solidFill>
                <a:schemeClr val="tx1"/>
              </a:solidFill>
            </a:endParaRPr>
          </a:p>
        </p:txBody>
      </p:sp>
      <p:sp>
        <p:nvSpPr>
          <p:cNvPr id="2" name="ZoneTexte 1"/>
          <p:cNvSpPr txBox="1"/>
          <p:nvPr/>
        </p:nvSpPr>
        <p:spPr>
          <a:xfrm>
            <a:off x="4261756" y="889738"/>
            <a:ext cx="7565571" cy="830997"/>
          </a:xfrm>
          <a:prstGeom prst="rect">
            <a:avLst/>
          </a:prstGeom>
          <a:noFill/>
        </p:spPr>
        <p:txBody>
          <a:bodyPr wrap="square" rtlCol="0">
            <a:spAutoFit/>
          </a:bodyPr>
          <a:lstStyle/>
          <a:p>
            <a:r>
              <a:rPr lang="fr-FR" sz="4800" dirty="0" smtClean="0">
                <a:solidFill>
                  <a:schemeClr val="bg1"/>
                </a:solidFill>
              </a:rPr>
              <a:t>Réalisation</a:t>
            </a:r>
            <a:endParaRPr lang="fr-FR" sz="4800" dirty="0">
              <a:solidFill>
                <a:schemeClr val="bg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080" y="2462213"/>
            <a:ext cx="3590925" cy="845003"/>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451" y="3725300"/>
            <a:ext cx="2143125" cy="929359"/>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6713" y="5072743"/>
            <a:ext cx="2200275" cy="1596577"/>
          </a:xfrm>
          <a:prstGeom prst="rect">
            <a:avLst/>
          </a:prstGeom>
        </p:spPr>
      </p:pic>
    </p:spTree>
    <p:extLst>
      <p:ext uri="{BB962C8B-B14F-4D97-AF65-F5344CB8AC3E}">
        <p14:creationId xmlns:p14="http://schemas.microsoft.com/office/powerpoint/2010/main" val="127293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t>   Extraction des tweets</a:t>
            </a:r>
            <a:endParaRPr lang="en-US" sz="5400" dirty="0"/>
          </a:p>
        </p:txBody>
      </p:sp>
      <p:sp>
        <p:nvSpPr>
          <p:cNvPr id="3" name="Content Placeholder 2"/>
          <p:cNvSpPr>
            <a:spLocks noGrp="1"/>
          </p:cNvSpPr>
          <p:nvPr>
            <p:ph idx="1"/>
          </p:nvPr>
        </p:nvSpPr>
        <p:spPr>
          <a:xfrm>
            <a:off x="1154954" y="2603500"/>
            <a:ext cx="4592703" cy="3416300"/>
          </a:xfrm>
        </p:spPr>
        <p:txBody>
          <a:bodyPr>
            <a:normAutofit fontScale="92500"/>
          </a:bodyPr>
          <a:lstStyle/>
          <a:p>
            <a:r>
              <a:rPr lang="en-US" sz="2400" b="1" dirty="0" smtClean="0">
                <a:solidFill>
                  <a:schemeClr val="accent6">
                    <a:lumMod val="75000"/>
                  </a:schemeClr>
                </a:solidFill>
              </a:rPr>
              <a:t>Web Scraping:</a:t>
            </a:r>
          </a:p>
          <a:p>
            <a:pPr marL="0" indent="0">
              <a:buNone/>
            </a:pPr>
            <a:r>
              <a:rPr lang="fr-FR" sz="2400" dirty="0"/>
              <a:t>l’utilisation du module Python </a:t>
            </a:r>
            <a:r>
              <a:rPr lang="fr-FR" sz="2400" i="1" dirty="0" err="1" smtClean="0"/>
              <a:t>Twitterscrapper</a:t>
            </a:r>
            <a:r>
              <a:rPr lang="fr-FR" sz="2400" i="1" dirty="0" smtClean="0"/>
              <a:t> permet d’extraire </a:t>
            </a:r>
            <a:r>
              <a:rPr lang="fr-FR" sz="2400" dirty="0"/>
              <a:t>un grand nombre de tweets en spécifiant des critères de date, de langues et en vous limitant aux tweets qui contiennent certains mots-clés.</a:t>
            </a:r>
            <a:endParaRPr lang="en-US" sz="2400" b="1" dirty="0" smtClean="0">
              <a:solidFill>
                <a:schemeClr val="accent6">
                  <a:lumMod val="75000"/>
                </a:schemeClr>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6714" y="2685596"/>
            <a:ext cx="3461657" cy="3252107"/>
          </a:xfrm>
          <a:prstGeom prst="rect">
            <a:avLst/>
          </a:prstGeom>
        </p:spPr>
      </p:pic>
    </p:spTree>
    <p:extLst>
      <p:ext uri="{BB962C8B-B14F-4D97-AF65-F5344CB8AC3E}">
        <p14:creationId xmlns:p14="http://schemas.microsoft.com/office/powerpoint/2010/main" val="2060103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6600" dirty="0" smtClean="0"/>
              <a:t>        </a:t>
            </a:r>
            <a:r>
              <a:rPr lang="fr-FR" sz="4400" dirty="0" smtClean="0"/>
              <a:t> Base de données</a:t>
            </a:r>
            <a:endParaRPr lang="fr-FR" sz="4400" dirty="0"/>
          </a:p>
        </p:txBody>
      </p:sp>
      <p:sp>
        <p:nvSpPr>
          <p:cNvPr id="3" name="Espace réservé du contenu 2"/>
          <p:cNvSpPr>
            <a:spLocks noGrp="1"/>
          </p:cNvSpPr>
          <p:nvPr>
            <p:ph idx="1"/>
          </p:nvPr>
        </p:nvSpPr>
        <p:spPr>
          <a:xfrm>
            <a:off x="0" y="2603500"/>
            <a:ext cx="5225143" cy="3938814"/>
          </a:xfrm>
        </p:spPr>
        <p:txBody>
          <a:bodyPr>
            <a:normAutofit/>
          </a:bodyPr>
          <a:lstStyle/>
          <a:p>
            <a:r>
              <a:rPr lang="fr-FR" dirty="0" err="1" smtClean="0">
                <a:solidFill>
                  <a:schemeClr val="accent1"/>
                </a:solidFill>
              </a:rPr>
              <a:t>Resultat</a:t>
            </a:r>
            <a:r>
              <a:rPr lang="fr-FR" dirty="0" smtClean="0">
                <a:solidFill>
                  <a:schemeClr val="accent1"/>
                </a:solidFill>
              </a:rPr>
              <a:t> de </a:t>
            </a:r>
            <a:r>
              <a:rPr lang="fr-FR" dirty="0" err="1" smtClean="0">
                <a:solidFill>
                  <a:schemeClr val="accent1"/>
                </a:solidFill>
              </a:rPr>
              <a:t>scraping</a:t>
            </a:r>
            <a:r>
              <a:rPr lang="fr-FR" dirty="0" smtClean="0">
                <a:solidFill>
                  <a:schemeClr val="accent1"/>
                </a:solidFill>
              </a:rPr>
              <a:t>: tweets de #covid19</a:t>
            </a:r>
          </a:p>
          <a:p>
            <a:pPr marL="0" indent="0">
              <a:buNone/>
            </a:pPr>
            <a:endParaRPr lang="fr-FR" dirty="0">
              <a:solidFill>
                <a:schemeClr val="accent1"/>
              </a:solidFill>
            </a:endParaRPr>
          </a:p>
          <a:p>
            <a:pPr marL="0" indent="0">
              <a:buNone/>
            </a:pPr>
            <a:r>
              <a:rPr lang="fr-FR" dirty="0" smtClean="0"/>
              <a:t>Nous avons  </a:t>
            </a:r>
            <a:r>
              <a:rPr lang="fr-FR" dirty="0"/>
              <a:t>choisi de récupérer les tweets entre le 1</a:t>
            </a:r>
            <a:r>
              <a:rPr lang="fr-FR" baseline="30000" dirty="0"/>
              <a:t>er</a:t>
            </a:r>
            <a:r>
              <a:rPr lang="fr-FR" dirty="0"/>
              <a:t> Janvier et le 1</a:t>
            </a:r>
            <a:r>
              <a:rPr lang="fr-FR" baseline="30000" dirty="0"/>
              <a:t>er</a:t>
            </a:r>
            <a:r>
              <a:rPr lang="fr-FR" dirty="0"/>
              <a:t> Juin, qui contiennent les termes ‘</a:t>
            </a:r>
            <a:r>
              <a:rPr lang="fr-FR" i="1" dirty="0"/>
              <a:t>Covid-19’</a:t>
            </a:r>
            <a:r>
              <a:rPr lang="fr-FR" dirty="0"/>
              <a:t>, ‘</a:t>
            </a:r>
            <a:r>
              <a:rPr lang="fr-FR" i="1" dirty="0" err="1"/>
              <a:t>Covid</a:t>
            </a:r>
            <a:r>
              <a:rPr lang="fr-FR" i="1" dirty="0"/>
              <a:t>’</a:t>
            </a:r>
            <a:r>
              <a:rPr lang="fr-FR" dirty="0"/>
              <a:t>, ‘</a:t>
            </a:r>
            <a:r>
              <a:rPr lang="fr-FR" i="1" dirty="0"/>
              <a:t>Coronavirus’</a:t>
            </a:r>
            <a:r>
              <a:rPr lang="fr-FR" dirty="0"/>
              <a:t>,</a:t>
            </a:r>
            <a:r>
              <a:rPr lang="fr-FR" i="1" dirty="0"/>
              <a:t> ‘Pandémie’</a:t>
            </a:r>
            <a:r>
              <a:rPr lang="fr-FR" dirty="0"/>
              <a:t>,</a:t>
            </a:r>
            <a:r>
              <a:rPr lang="fr-FR" i="1" dirty="0"/>
              <a:t> ’épidémie’</a:t>
            </a:r>
            <a:r>
              <a:rPr lang="fr-FR" dirty="0"/>
              <a:t>, </a:t>
            </a:r>
            <a:r>
              <a:rPr lang="fr-FR" i="1" dirty="0"/>
              <a:t>’corona’</a:t>
            </a:r>
            <a:r>
              <a:rPr lang="fr-FR" dirty="0"/>
              <a:t> ou ‘</a:t>
            </a:r>
            <a:r>
              <a:rPr lang="fr-FR" i="1" dirty="0"/>
              <a:t>virus</a:t>
            </a:r>
            <a:r>
              <a:rPr lang="fr-FR" i="1" dirty="0" smtClean="0"/>
              <a:t>’.</a:t>
            </a:r>
            <a:endParaRPr lang="fr-FR" dirty="0" smtClean="0">
              <a:solidFill>
                <a:schemeClr val="accent1"/>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592" y="4816828"/>
            <a:ext cx="7830643" cy="1448002"/>
          </a:xfrm>
          <a:prstGeom prst="rect">
            <a:avLst/>
          </a:prstGeom>
        </p:spPr>
      </p:pic>
    </p:spTree>
    <p:extLst>
      <p:ext uri="{BB962C8B-B14F-4D97-AF65-F5344CB8AC3E}">
        <p14:creationId xmlns:p14="http://schemas.microsoft.com/office/powerpoint/2010/main" val="2978476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sz="4000" dirty="0" smtClean="0"/>
              <a:t>Nettoyage des données </a:t>
            </a:r>
            <a:endParaRPr lang="fr-FR" sz="4000" dirty="0"/>
          </a:p>
        </p:txBody>
      </p:sp>
      <p:sp>
        <p:nvSpPr>
          <p:cNvPr id="3" name="Espace réservé du contenu 2"/>
          <p:cNvSpPr>
            <a:spLocks noGrp="1"/>
          </p:cNvSpPr>
          <p:nvPr>
            <p:ph idx="1"/>
          </p:nvPr>
        </p:nvSpPr>
        <p:spPr>
          <a:xfrm>
            <a:off x="1154955" y="2603500"/>
            <a:ext cx="8195874" cy="4015014"/>
          </a:xfrm>
        </p:spPr>
        <p:txBody>
          <a:bodyPr>
            <a:normAutofit fontScale="92500" lnSpcReduction="20000"/>
          </a:bodyPr>
          <a:lstStyle/>
          <a:p>
            <a:r>
              <a:rPr lang="fr-FR" b="1" dirty="0" smtClean="0">
                <a:solidFill>
                  <a:schemeClr val="accent6">
                    <a:lumMod val="75000"/>
                  </a:schemeClr>
                </a:solidFill>
              </a:rPr>
              <a:t>Nettoyage et construction de la  pipeline:</a:t>
            </a:r>
          </a:p>
          <a:p>
            <a:pPr marL="0" indent="0">
              <a:buNone/>
            </a:pPr>
            <a:r>
              <a:rPr lang="fr-FR" b="1" dirty="0">
                <a:solidFill>
                  <a:schemeClr val="accent6">
                    <a:lumMod val="75000"/>
                  </a:schemeClr>
                </a:solidFill>
              </a:rPr>
              <a:t> </a:t>
            </a:r>
            <a:r>
              <a:rPr lang="fr-FR" b="1" dirty="0" smtClean="0">
                <a:solidFill>
                  <a:schemeClr val="accent6">
                    <a:lumMod val="75000"/>
                  </a:schemeClr>
                </a:solidFill>
              </a:rPr>
              <a:t>           </a:t>
            </a:r>
          </a:p>
          <a:p>
            <a:pPr marL="0" indent="0">
              <a:buNone/>
            </a:pPr>
            <a:r>
              <a:rPr lang="fr-FR" b="1" dirty="0">
                <a:solidFill>
                  <a:schemeClr val="accent6">
                    <a:lumMod val="75000"/>
                  </a:schemeClr>
                </a:solidFill>
              </a:rPr>
              <a:t> </a:t>
            </a:r>
            <a:r>
              <a:rPr lang="fr-FR" b="1" dirty="0" smtClean="0">
                <a:solidFill>
                  <a:schemeClr val="accent6">
                    <a:lumMod val="75000"/>
                  </a:schemeClr>
                </a:solidFill>
              </a:rPr>
              <a:t>           *</a:t>
            </a:r>
            <a:r>
              <a:rPr lang="fr-FR" dirty="0" smtClean="0"/>
              <a:t>Enlever </a:t>
            </a:r>
            <a:r>
              <a:rPr lang="fr-FR" dirty="0"/>
              <a:t>les </a:t>
            </a:r>
            <a:r>
              <a:rPr lang="fr-FR" dirty="0" err="1"/>
              <a:t>emojis</a:t>
            </a:r>
            <a:r>
              <a:rPr lang="fr-FR" dirty="0"/>
              <a:t> : pour cela il faut un module Python spécial (si vous connaissez des approches plus simples mettez-les en commentaire ça m’intéresse)</a:t>
            </a:r>
            <a:br>
              <a:rPr lang="fr-FR" dirty="0"/>
            </a:br>
            <a:endParaRPr lang="fr-FR" dirty="0"/>
          </a:p>
          <a:p>
            <a:pPr marL="0" indent="0">
              <a:buNone/>
            </a:pPr>
            <a:r>
              <a:rPr lang="fr-FR" dirty="0" smtClean="0"/>
              <a:t>            </a:t>
            </a:r>
            <a:r>
              <a:rPr lang="fr-FR" dirty="0" smtClean="0">
                <a:solidFill>
                  <a:schemeClr val="accent1"/>
                </a:solidFill>
              </a:rPr>
              <a:t>*</a:t>
            </a:r>
            <a:r>
              <a:rPr lang="fr-FR" dirty="0" smtClean="0"/>
              <a:t>Retirer </a:t>
            </a:r>
            <a:r>
              <a:rPr lang="fr-FR" dirty="0"/>
              <a:t>la ponctuation : très facile avec les reg-ex</a:t>
            </a:r>
            <a:br>
              <a:rPr lang="fr-FR" dirty="0"/>
            </a:br>
            <a:endParaRPr lang="fr-FR" dirty="0" smtClean="0"/>
          </a:p>
          <a:p>
            <a:pPr marL="0" indent="0">
              <a:buNone/>
            </a:pPr>
            <a:r>
              <a:rPr lang="fr-FR" dirty="0"/>
              <a:t> </a:t>
            </a:r>
            <a:r>
              <a:rPr lang="fr-FR" dirty="0" smtClean="0"/>
              <a:t>          </a:t>
            </a:r>
            <a:r>
              <a:rPr lang="fr-FR" dirty="0" smtClean="0">
                <a:solidFill>
                  <a:schemeClr val="accent1"/>
                </a:solidFill>
              </a:rPr>
              <a:t>*</a:t>
            </a:r>
            <a:r>
              <a:rPr lang="fr-FR" dirty="0" smtClean="0"/>
              <a:t>Retirer </a:t>
            </a:r>
            <a:r>
              <a:rPr lang="fr-FR" dirty="0"/>
              <a:t>les caractères spéciaux : très facile avec les reg-ex mais tous les caractères ne seront pas retirés dans un premier temps. Les tweets sont des objets très sales !</a:t>
            </a:r>
            <a:br>
              <a:rPr lang="fr-FR" dirty="0"/>
            </a:br>
            <a:endParaRPr lang="fr-FR" dirty="0"/>
          </a:p>
          <a:p>
            <a:pPr marL="0" indent="0">
              <a:buNone/>
            </a:pPr>
            <a:r>
              <a:rPr lang="fr-FR" dirty="0" smtClean="0"/>
              <a:t>           </a:t>
            </a:r>
            <a:r>
              <a:rPr lang="fr-FR" dirty="0" smtClean="0">
                <a:solidFill>
                  <a:schemeClr val="accent1"/>
                </a:solidFill>
              </a:rPr>
              <a:t> *</a:t>
            </a:r>
            <a:r>
              <a:rPr lang="fr-FR" dirty="0" smtClean="0"/>
              <a:t>Retirer </a:t>
            </a:r>
            <a:r>
              <a:rPr lang="fr-FR" dirty="0"/>
              <a:t>les chiffres : avec une Reg-ex aussi</a:t>
            </a:r>
            <a:br>
              <a:rPr lang="fr-FR" dirty="0"/>
            </a:br>
            <a:r>
              <a:rPr lang="fr-FR" dirty="0" smtClean="0"/>
              <a:t>    </a:t>
            </a:r>
          </a:p>
          <a:p>
            <a:pPr marL="0" indent="0">
              <a:buNone/>
            </a:pPr>
            <a:r>
              <a:rPr lang="fr-FR" dirty="0"/>
              <a:t> </a:t>
            </a:r>
            <a:r>
              <a:rPr lang="fr-FR" dirty="0" smtClean="0"/>
              <a:t>          </a:t>
            </a:r>
            <a:r>
              <a:rPr lang="fr-FR" dirty="0" smtClean="0">
                <a:solidFill>
                  <a:schemeClr val="accent1"/>
                </a:solidFill>
              </a:rPr>
              <a:t> *</a:t>
            </a:r>
            <a:r>
              <a:rPr lang="fr-FR" dirty="0" smtClean="0"/>
              <a:t>Changer </a:t>
            </a:r>
            <a:r>
              <a:rPr lang="fr-FR" dirty="0"/>
              <a:t>les lettres majuscules en minuscules</a:t>
            </a:r>
          </a:p>
          <a:p>
            <a:pPr marL="0" indent="0">
              <a:buNone/>
            </a:pPr>
            <a:endParaRPr lang="fr-FR" b="1" dirty="0" smtClean="0">
              <a:solidFill>
                <a:schemeClr val="accent6">
                  <a:lumMod val="75000"/>
                </a:schemeClr>
              </a:solidFill>
            </a:endParaRPr>
          </a:p>
          <a:p>
            <a:endParaRPr lang="fr-FR" b="1" dirty="0">
              <a:solidFill>
                <a:schemeClr val="accent6">
                  <a:lumMod val="75000"/>
                </a:schemeClr>
              </a:solidFill>
            </a:endParaRPr>
          </a:p>
          <a:p>
            <a:pPr marL="0" indent="0">
              <a:buNone/>
            </a:pPr>
            <a:endParaRPr lang="fr-FR" dirty="0"/>
          </a:p>
        </p:txBody>
      </p:sp>
    </p:spTree>
    <p:extLst>
      <p:ext uri="{BB962C8B-B14F-4D97-AF65-F5344CB8AC3E}">
        <p14:creationId xmlns:p14="http://schemas.microsoft.com/office/powerpoint/2010/main" val="4292861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sz="4000" dirty="0" smtClean="0"/>
              <a:t>Le module NLP </a:t>
            </a:r>
            <a:r>
              <a:rPr lang="fr-FR" sz="4000" dirty="0" err="1" smtClean="0"/>
              <a:t>textBlob</a:t>
            </a:r>
            <a:endParaRPr lang="fr-FR" sz="4000" dirty="0"/>
          </a:p>
        </p:txBody>
      </p:sp>
      <p:sp>
        <p:nvSpPr>
          <p:cNvPr id="3" name="Espace réservé du contenu 2"/>
          <p:cNvSpPr>
            <a:spLocks noGrp="1"/>
          </p:cNvSpPr>
          <p:nvPr>
            <p:ph idx="1"/>
          </p:nvPr>
        </p:nvSpPr>
        <p:spPr>
          <a:xfrm>
            <a:off x="2395925" y="2407558"/>
            <a:ext cx="7270589" cy="4178300"/>
          </a:xfrm>
        </p:spPr>
        <p:txBody>
          <a:bodyPr>
            <a:normAutofit/>
          </a:bodyPr>
          <a:lstStyle/>
          <a:p>
            <a:r>
              <a:rPr lang="fr-FR" sz="2200" dirty="0" err="1"/>
              <a:t>TextBlob</a:t>
            </a:r>
            <a:r>
              <a:rPr lang="fr-FR" sz="2200" dirty="0"/>
              <a:t> est un module NLP sur Python utilisé pour l’analyse de sentiment. La fonction de </a:t>
            </a:r>
            <a:r>
              <a:rPr lang="fr-FR" sz="2200" dirty="0" err="1"/>
              <a:t>TextBlob</a:t>
            </a:r>
            <a:r>
              <a:rPr lang="fr-FR" sz="2200" dirty="0"/>
              <a:t> qui nous intéresse permet pour un texte donné de déterminer le ton du texte et le sentiment de la personne qui l’a écrit.</a:t>
            </a:r>
          </a:p>
          <a:p>
            <a:r>
              <a:rPr lang="fr-FR" sz="2200" dirty="0"/>
              <a:t>Pour chaque tweet nous aurons une métrique qui donne la polarité de ce tweet. Nous allons regrouper les tweets par jours et faire une moyenne de la polarité sur chaque jour. Nous tracerons ensuite la courbe d’évolution de la polarité ambiante.</a:t>
            </a:r>
          </a:p>
          <a:p>
            <a:endParaRPr lang="fr-FR" sz="2400" dirty="0"/>
          </a:p>
          <a:p>
            <a:endParaRPr lang="fr-FR" dirty="0"/>
          </a:p>
        </p:txBody>
      </p:sp>
    </p:spTree>
    <p:extLst>
      <p:ext uri="{BB962C8B-B14F-4D97-AF65-F5344CB8AC3E}">
        <p14:creationId xmlns:p14="http://schemas.microsoft.com/office/powerpoint/2010/main" val="1371016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t>                   Visualisation des résultat</a:t>
            </a:r>
            <a:endParaRPr lang="fr-FR" sz="3200" dirty="0"/>
          </a:p>
        </p:txBody>
      </p:sp>
      <p:sp>
        <p:nvSpPr>
          <p:cNvPr id="3" name="ZoneTexte 2"/>
          <p:cNvSpPr txBox="1"/>
          <p:nvPr/>
        </p:nvSpPr>
        <p:spPr>
          <a:xfrm>
            <a:off x="1154953" y="3048000"/>
            <a:ext cx="5517989" cy="2677656"/>
          </a:xfrm>
          <a:prstGeom prst="rect">
            <a:avLst/>
          </a:prstGeom>
          <a:noFill/>
        </p:spPr>
        <p:txBody>
          <a:bodyPr wrap="square" rtlCol="0">
            <a:spAutoFit/>
          </a:bodyPr>
          <a:lstStyle/>
          <a:p>
            <a:r>
              <a:rPr lang="fr-FR" sz="2800" dirty="0"/>
              <a:t>N</a:t>
            </a:r>
            <a:r>
              <a:rPr lang="fr-FR" sz="2800" dirty="0" smtClean="0"/>
              <a:t>ous </a:t>
            </a:r>
            <a:r>
              <a:rPr lang="fr-FR" sz="2800" dirty="0"/>
              <a:t>avons une liste avec toutes les polarités des tweets du corpus, nous pouvons tracer une première courbe pour voir à quoi l’évolution </a:t>
            </a:r>
            <a:r>
              <a:rPr lang="fr-FR" sz="2800" dirty="0" smtClean="0"/>
              <a:t>ressemble.</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277" y="2741639"/>
            <a:ext cx="3877216" cy="2876951"/>
          </a:xfrm>
          <a:prstGeom prst="rect">
            <a:avLst/>
          </a:prstGeom>
        </p:spPr>
      </p:pic>
    </p:spTree>
    <p:extLst>
      <p:ext uri="{BB962C8B-B14F-4D97-AF65-F5344CB8AC3E}">
        <p14:creationId xmlns:p14="http://schemas.microsoft.com/office/powerpoint/2010/main" val="2735823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1921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81025"/>
            <a:ext cx="8761413" cy="1362075"/>
          </a:xfrm>
        </p:spPr>
        <p:txBody>
          <a:bodyPr/>
          <a:lstStyle/>
          <a:p>
            <a:r>
              <a:rPr lang="en-US" dirty="0" smtClean="0"/>
              <a:t>                              </a:t>
            </a:r>
            <a:r>
              <a:rPr lang="en-US" sz="7200" dirty="0" smtClean="0"/>
              <a:t>PLAN	</a:t>
            </a:r>
            <a:endParaRPr lang="en-US" sz="7200" dirty="0"/>
          </a:p>
        </p:txBody>
      </p:sp>
      <p:sp>
        <p:nvSpPr>
          <p:cNvPr id="3" name="Content Placeholder 2"/>
          <p:cNvSpPr>
            <a:spLocks noGrp="1"/>
          </p:cNvSpPr>
          <p:nvPr>
            <p:ph sz="half" idx="1"/>
          </p:nvPr>
        </p:nvSpPr>
        <p:spPr>
          <a:xfrm>
            <a:off x="3971925" y="2329544"/>
            <a:ext cx="7324724" cy="3690258"/>
          </a:xfrm>
        </p:spPr>
        <p:txBody>
          <a:bodyPr>
            <a:normAutofit/>
          </a:bodyPr>
          <a:lstStyle/>
          <a:p>
            <a:r>
              <a:rPr lang="en-US" sz="2400" dirty="0" smtClean="0"/>
              <a:t>Motivation</a:t>
            </a:r>
          </a:p>
          <a:p>
            <a:r>
              <a:rPr lang="en-US" sz="2400" dirty="0" smtClean="0"/>
              <a:t>Introduction</a:t>
            </a:r>
          </a:p>
          <a:p>
            <a:r>
              <a:rPr lang="en-US" sz="2400" dirty="0" smtClean="0"/>
              <a:t>Intelligence </a:t>
            </a:r>
            <a:r>
              <a:rPr lang="en-US" sz="2400" dirty="0" err="1" smtClean="0"/>
              <a:t>artificielle</a:t>
            </a:r>
            <a:r>
              <a:rPr lang="en-US" sz="2400" dirty="0" smtClean="0"/>
              <a:t>.</a:t>
            </a:r>
          </a:p>
          <a:p>
            <a:r>
              <a:rPr lang="en-US" sz="2400" dirty="0" err="1" smtClean="0"/>
              <a:t>Traitement</a:t>
            </a:r>
            <a:r>
              <a:rPr lang="en-US" sz="2400" dirty="0" smtClean="0"/>
              <a:t> des languages </a:t>
            </a:r>
            <a:r>
              <a:rPr lang="en-US" sz="2400" dirty="0" err="1" smtClean="0"/>
              <a:t>naturelles</a:t>
            </a:r>
            <a:r>
              <a:rPr lang="en-US" sz="2400" dirty="0" smtClean="0"/>
              <a:t>.</a:t>
            </a:r>
          </a:p>
          <a:p>
            <a:r>
              <a:rPr lang="en-US" sz="2400" dirty="0" smtClean="0"/>
              <a:t>Les applications NLP.</a:t>
            </a:r>
          </a:p>
          <a:p>
            <a:r>
              <a:rPr lang="en-US" sz="2400" dirty="0" err="1" smtClean="0"/>
              <a:t>Analyse</a:t>
            </a:r>
            <a:r>
              <a:rPr lang="en-US" sz="2400" dirty="0" smtClean="0"/>
              <a:t> des sentiments.</a:t>
            </a:r>
          </a:p>
          <a:p>
            <a:r>
              <a:rPr lang="en-US" sz="2400" dirty="0" err="1" smtClean="0"/>
              <a:t>Réalisation</a:t>
            </a:r>
            <a:endParaRPr lang="en-US" sz="2400" dirty="0" smtClean="0"/>
          </a:p>
          <a:p>
            <a:pPr marL="0" indent="0">
              <a:buNone/>
            </a:pPr>
            <a:endParaRPr lang="en-US" sz="2400" dirty="0" smtClean="0"/>
          </a:p>
          <a:p>
            <a:endParaRPr lang="en-US" sz="2400" dirty="0" smtClean="0"/>
          </a:p>
          <a:p>
            <a:endParaRPr lang="en-US" sz="2400" dirty="0" smtClean="0"/>
          </a:p>
          <a:p>
            <a:endParaRPr lang="en-US" dirty="0" smtClean="0"/>
          </a:p>
          <a:p>
            <a:endParaRPr lang="en-US" dirty="0"/>
          </a:p>
        </p:txBody>
      </p:sp>
    </p:spTree>
    <p:extLst>
      <p:ext uri="{BB962C8B-B14F-4D97-AF65-F5344CB8AC3E}">
        <p14:creationId xmlns:p14="http://schemas.microsoft.com/office/powerpoint/2010/main" val="218669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Motivation</a:t>
            </a:r>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2394857"/>
            <a:ext cx="10122646" cy="4245429"/>
          </a:xfrm>
          <a:prstGeom prst="rect">
            <a:avLst/>
          </a:prstGeom>
        </p:spPr>
      </p:pic>
    </p:spTree>
    <p:extLst>
      <p:ext uri="{BB962C8B-B14F-4D97-AF65-F5344CB8AC3E}">
        <p14:creationId xmlns:p14="http://schemas.microsoft.com/office/powerpoint/2010/main" val="484515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sz="4000" dirty="0" smtClean="0"/>
              <a:t>Motivation</a:t>
            </a:r>
            <a:endParaRPr lang="fr-FR" sz="4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2394857"/>
            <a:ext cx="10013789" cy="4299857"/>
          </a:xfrm>
          <a:prstGeom prst="rect">
            <a:avLst/>
          </a:prstGeom>
        </p:spPr>
      </p:pic>
    </p:spTree>
    <p:extLst>
      <p:ext uri="{BB962C8B-B14F-4D97-AF65-F5344CB8AC3E}">
        <p14:creationId xmlns:p14="http://schemas.microsoft.com/office/powerpoint/2010/main" val="3768373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576943"/>
            <a:ext cx="8761413" cy="1502228"/>
          </a:xfrm>
        </p:spPr>
        <p:txBody>
          <a:bodyPr/>
          <a:lstStyle/>
          <a:p>
            <a:r>
              <a:rPr lang="en-US" dirty="0" smtClean="0"/>
              <a:t>   </a:t>
            </a:r>
            <a:r>
              <a:rPr lang="en-US" dirty="0"/>
              <a:t/>
            </a:r>
            <a:br>
              <a:rPr lang="en-US" dirty="0"/>
            </a:br>
            <a:endParaRPr lang="fr-FR" dirty="0"/>
          </a:p>
        </p:txBody>
      </p:sp>
      <p:sp>
        <p:nvSpPr>
          <p:cNvPr id="4" name="ZoneTexte 3"/>
          <p:cNvSpPr txBox="1"/>
          <p:nvPr/>
        </p:nvSpPr>
        <p:spPr>
          <a:xfrm>
            <a:off x="3439886" y="1110343"/>
            <a:ext cx="5856514" cy="646331"/>
          </a:xfrm>
          <a:prstGeom prst="rect">
            <a:avLst/>
          </a:prstGeom>
          <a:noFill/>
        </p:spPr>
        <p:txBody>
          <a:bodyPr wrap="square" rtlCol="0">
            <a:spAutoFit/>
          </a:bodyPr>
          <a:lstStyle/>
          <a:p>
            <a:r>
              <a:rPr lang="fr-FR" sz="3600" dirty="0" smtClean="0">
                <a:solidFill>
                  <a:schemeClr val="bg1"/>
                </a:solidFill>
              </a:rPr>
              <a:t>Intelligence artificielle</a:t>
            </a:r>
            <a:endParaRPr lang="fr-FR" sz="3600" dirty="0">
              <a:solidFill>
                <a:schemeClr val="bg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407" y="2427514"/>
            <a:ext cx="5772956" cy="3667637"/>
          </a:xfrm>
          <a:prstGeom prst="rect">
            <a:avLst/>
          </a:prstGeom>
        </p:spPr>
      </p:pic>
      <p:sp>
        <p:nvSpPr>
          <p:cNvPr id="7" name="ZoneTexte 6"/>
          <p:cNvSpPr txBox="1"/>
          <p:nvPr/>
        </p:nvSpPr>
        <p:spPr>
          <a:xfrm>
            <a:off x="533400" y="3461657"/>
            <a:ext cx="5245150" cy="1477328"/>
          </a:xfrm>
          <a:prstGeom prst="rect">
            <a:avLst/>
          </a:prstGeom>
          <a:noFill/>
        </p:spPr>
        <p:txBody>
          <a:bodyPr wrap="square" rtlCol="0">
            <a:spAutoFit/>
          </a:bodyPr>
          <a:lstStyle/>
          <a:p>
            <a:r>
              <a:rPr lang="fr-FR" dirty="0"/>
              <a:t>L'intelligence artificielle ou IA (</a:t>
            </a:r>
            <a:r>
              <a:rPr lang="fr-FR" dirty="0" err="1"/>
              <a:t>Artificial</a:t>
            </a:r>
            <a:r>
              <a:rPr lang="fr-FR" dirty="0"/>
              <a:t> Intelligence -AI- en anglais) vise à permettre à des machines, et plus particulièrement à des systèmes informatiques, de simuler les </a:t>
            </a:r>
            <a:r>
              <a:rPr lang="fr-FR" u="sng" dirty="0">
                <a:hlinkClick r:id="rId3"/>
              </a:rPr>
              <a:t>processus cognitifs</a:t>
            </a:r>
            <a:r>
              <a:rPr lang="fr-FR" dirty="0"/>
              <a:t> humains.</a:t>
            </a:r>
          </a:p>
        </p:txBody>
      </p:sp>
    </p:spTree>
    <p:extLst>
      <p:ext uri="{BB962C8B-B14F-4D97-AF65-F5344CB8AC3E}">
        <p14:creationId xmlns:p14="http://schemas.microsoft.com/office/powerpoint/2010/main" val="3510389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err="1" smtClean="0"/>
              <a:t>Traitement</a:t>
            </a:r>
            <a:r>
              <a:rPr lang="en-US" sz="4000" dirty="0" smtClean="0"/>
              <a:t> du language naturel</a:t>
            </a:r>
            <a:endParaRPr lang="en-US" sz="4000" dirty="0"/>
          </a:p>
        </p:txBody>
      </p:sp>
      <p:sp>
        <p:nvSpPr>
          <p:cNvPr id="3" name="Content Placeholder 2"/>
          <p:cNvSpPr>
            <a:spLocks noGrp="1"/>
          </p:cNvSpPr>
          <p:nvPr>
            <p:ph idx="1"/>
          </p:nvPr>
        </p:nvSpPr>
        <p:spPr>
          <a:xfrm>
            <a:off x="228601" y="2266951"/>
            <a:ext cx="5704114" cy="4257674"/>
          </a:xfrm>
        </p:spPr>
        <p:txBody>
          <a:bodyPr>
            <a:noAutofit/>
          </a:bodyPr>
          <a:lstStyle/>
          <a:p>
            <a:endParaRPr lang="fr-FR" sz="2400" dirty="0" smtClean="0"/>
          </a:p>
          <a:p>
            <a:r>
              <a:rPr lang="fr-FR" sz="2000" dirty="0"/>
              <a:t>Le traitement automatique du langage naturel, abrégé en TALN, est une discipline s’appliquant au domaine de l’informatique et du langage. Il est utilisé par exemple pour les traductions, la reconnaissance vocale ou encore les réponses automatiques aux questions. Ces domaines représentent des défis majeurs, car les mots du langage sont souvent traités un à un par l’ordinateur.</a:t>
            </a:r>
            <a:endParaRPr lang="en-US" sz="20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343" y="2481943"/>
            <a:ext cx="5876244" cy="4158343"/>
          </a:xfrm>
          <a:prstGeom prst="rect">
            <a:avLst/>
          </a:prstGeom>
        </p:spPr>
      </p:pic>
    </p:spTree>
    <p:extLst>
      <p:ext uri="{BB962C8B-B14F-4D97-AF65-F5344CB8AC3E}">
        <p14:creationId xmlns:p14="http://schemas.microsoft.com/office/powerpoint/2010/main" val="58762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Les Applications de NLP </a:t>
            </a:r>
            <a:endParaRPr lang="fr-FR" dirty="0"/>
          </a:p>
        </p:txBody>
      </p:sp>
      <p:sp>
        <p:nvSpPr>
          <p:cNvPr id="6" name="Ellipse 5"/>
          <p:cNvSpPr/>
          <p:nvPr/>
        </p:nvSpPr>
        <p:spPr>
          <a:xfrm>
            <a:off x="8098616" y="2320772"/>
            <a:ext cx="2068286"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Character recognition </a:t>
            </a:r>
            <a:endParaRPr lang="fr-FR" dirty="0"/>
          </a:p>
        </p:txBody>
      </p:sp>
      <p:sp>
        <p:nvSpPr>
          <p:cNvPr id="7" name="Rectangle 6"/>
          <p:cNvSpPr/>
          <p:nvPr/>
        </p:nvSpPr>
        <p:spPr>
          <a:xfrm>
            <a:off x="4354286" y="3875315"/>
            <a:ext cx="26452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Natural </a:t>
            </a:r>
            <a:r>
              <a:rPr lang="fr-FR" sz="2000" dirty="0" err="1" smtClean="0"/>
              <a:t>Language</a:t>
            </a:r>
            <a:r>
              <a:rPr lang="fr-FR" sz="2000" dirty="0" smtClean="0"/>
              <a:t> </a:t>
            </a:r>
            <a:r>
              <a:rPr lang="fr-FR" sz="2000" dirty="0" err="1" smtClean="0"/>
              <a:t>processing</a:t>
            </a:r>
            <a:endParaRPr lang="fr-FR" sz="2000" dirty="0"/>
          </a:p>
        </p:txBody>
      </p:sp>
      <p:sp>
        <p:nvSpPr>
          <p:cNvPr id="9" name="Ellipse 8"/>
          <p:cNvSpPr/>
          <p:nvPr/>
        </p:nvSpPr>
        <p:spPr>
          <a:xfrm>
            <a:off x="8457163" y="3806749"/>
            <a:ext cx="2068286"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Machine Translation</a:t>
            </a:r>
            <a:endParaRPr lang="fr-FR" dirty="0"/>
          </a:p>
        </p:txBody>
      </p:sp>
      <p:sp>
        <p:nvSpPr>
          <p:cNvPr id="10" name="Ellipse 9"/>
          <p:cNvSpPr/>
          <p:nvPr/>
        </p:nvSpPr>
        <p:spPr>
          <a:xfrm>
            <a:off x="8229600" y="5429855"/>
            <a:ext cx="2068286"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Speech recognition</a:t>
            </a:r>
            <a:endParaRPr lang="fr-FR" dirty="0"/>
          </a:p>
        </p:txBody>
      </p:sp>
      <p:sp>
        <p:nvSpPr>
          <p:cNvPr id="11" name="Ellipse 10"/>
          <p:cNvSpPr/>
          <p:nvPr/>
        </p:nvSpPr>
        <p:spPr>
          <a:xfrm>
            <a:off x="4354286" y="5647569"/>
            <a:ext cx="2068286"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Sentiment </a:t>
            </a:r>
            <a:r>
              <a:rPr lang="fr-FR" dirty="0" err="1" smtClean="0"/>
              <a:t>analysis</a:t>
            </a:r>
            <a:endParaRPr lang="fr-FR" dirty="0"/>
          </a:p>
        </p:txBody>
      </p:sp>
      <p:sp>
        <p:nvSpPr>
          <p:cNvPr id="12" name="Ellipse 11"/>
          <p:cNvSpPr/>
          <p:nvPr/>
        </p:nvSpPr>
        <p:spPr>
          <a:xfrm>
            <a:off x="1393773" y="5754157"/>
            <a:ext cx="2275115"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smtClean="0"/>
              <a:t>Text</a:t>
            </a:r>
            <a:r>
              <a:rPr lang="fr-FR" dirty="0" smtClean="0"/>
              <a:t> </a:t>
            </a:r>
            <a:r>
              <a:rPr lang="fr-FR" dirty="0" err="1" smtClean="0"/>
              <a:t>classifictaion</a:t>
            </a:r>
            <a:endParaRPr lang="fr-FR" dirty="0"/>
          </a:p>
        </p:txBody>
      </p:sp>
      <p:sp>
        <p:nvSpPr>
          <p:cNvPr id="13" name="Ellipse 12"/>
          <p:cNvSpPr/>
          <p:nvPr/>
        </p:nvSpPr>
        <p:spPr>
          <a:xfrm>
            <a:off x="1338950" y="2461438"/>
            <a:ext cx="2068286"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Question </a:t>
            </a:r>
            <a:r>
              <a:rPr lang="fr-FR" dirty="0" err="1" smtClean="0"/>
              <a:t>answering</a:t>
            </a:r>
            <a:endParaRPr lang="fr-FR" dirty="0"/>
          </a:p>
        </p:txBody>
      </p:sp>
      <p:sp>
        <p:nvSpPr>
          <p:cNvPr id="14" name="Ellipse 13"/>
          <p:cNvSpPr/>
          <p:nvPr/>
        </p:nvSpPr>
        <p:spPr>
          <a:xfrm>
            <a:off x="1372791" y="4462309"/>
            <a:ext cx="2068286"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smtClean="0"/>
              <a:t>Chatbots</a:t>
            </a:r>
            <a:endParaRPr lang="fr-FR" dirty="0"/>
          </a:p>
        </p:txBody>
      </p:sp>
      <p:sp>
        <p:nvSpPr>
          <p:cNvPr id="15" name="Ellipse 14"/>
          <p:cNvSpPr/>
          <p:nvPr/>
        </p:nvSpPr>
        <p:spPr>
          <a:xfrm>
            <a:off x="4642757" y="2355546"/>
            <a:ext cx="2068286"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smtClean="0"/>
              <a:t>Spell</a:t>
            </a:r>
            <a:r>
              <a:rPr lang="fr-FR" dirty="0" smtClean="0"/>
              <a:t> </a:t>
            </a:r>
            <a:r>
              <a:rPr lang="fr-FR" dirty="0" err="1" smtClean="0"/>
              <a:t>checking</a:t>
            </a:r>
            <a:endParaRPr lang="fr-FR" dirty="0"/>
          </a:p>
        </p:txBody>
      </p:sp>
      <p:cxnSp>
        <p:nvCxnSpPr>
          <p:cNvPr id="23" name="Connecteur droit avec flèche 22"/>
          <p:cNvCxnSpPr>
            <a:stCxn id="7" idx="0"/>
          </p:cNvCxnSpPr>
          <p:nvPr/>
        </p:nvCxnSpPr>
        <p:spPr>
          <a:xfrm flipV="1">
            <a:off x="5676900" y="2749700"/>
            <a:ext cx="3042557" cy="112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7" idx="0"/>
            <a:endCxn id="15" idx="4"/>
          </p:cNvCxnSpPr>
          <p:nvPr/>
        </p:nvCxnSpPr>
        <p:spPr>
          <a:xfrm flipV="1">
            <a:off x="5676900" y="3269946"/>
            <a:ext cx="0" cy="605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7" idx="3"/>
            <a:endCxn id="9" idx="2"/>
          </p:cNvCxnSpPr>
          <p:nvPr/>
        </p:nvCxnSpPr>
        <p:spPr>
          <a:xfrm flipV="1">
            <a:off x="6999514" y="4263949"/>
            <a:ext cx="1457649" cy="68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7" idx="2"/>
            <a:endCxn id="10" idx="2"/>
          </p:cNvCxnSpPr>
          <p:nvPr/>
        </p:nvCxnSpPr>
        <p:spPr>
          <a:xfrm>
            <a:off x="5676900" y="4789715"/>
            <a:ext cx="2552700" cy="1097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7" idx="2"/>
            <a:endCxn id="11" idx="0"/>
          </p:cNvCxnSpPr>
          <p:nvPr/>
        </p:nvCxnSpPr>
        <p:spPr>
          <a:xfrm flipH="1">
            <a:off x="5388429" y="4789715"/>
            <a:ext cx="288471" cy="85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7" idx="1"/>
            <a:endCxn id="12" idx="6"/>
          </p:cNvCxnSpPr>
          <p:nvPr/>
        </p:nvCxnSpPr>
        <p:spPr>
          <a:xfrm flipH="1">
            <a:off x="3668888" y="4332515"/>
            <a:ext cx="685398" cy="1878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stCxn id="7" idx="1"/>
            <a:endCxn id="14" idx="6"/>
          </p:cNvCxnSpPr>
          <p:nvPr/>
        </p:nvCxnSpPr>
        <p:spPr>
          <a:xfrm flipH="1">
            <a:off x="3441077" y="4332515"/>
            <a:ext cx="913209" cy="586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7" idx="1"/>
            <a:endCxn id="13" idx="5"/>
          </p:cNvCxnSpPr>
          <p:nvPr/>
        </p:nvCxnSpPr>
        <p:spPr>
          <a:xfrm flipH="1" flipV="1">
            <a:off x="3104343" y="3241927"/>
            <a:ext cx="1249943" cy="1090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Imag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0510" y="2292500"/>
            <a:ext cx="921952" cy="552527"/>
          </a:xfrm>
          <a:prstGeom prst="rect">
            <a:avLst/>
          </a:prstGeom>
        </p:spPr>
      </p:pic>
      <p:pic>
        <p:nvPicPr>
          <p:cNvPr id="39" name="Imag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156" y="3828066"/>
            <a:ext cx="1338942" cy="1091443"/>
          </a:xfrm>
          <a:prstGeom prst="rect">
            <a:avLst/>
          </a:prstGeom>
        </p:spPr>
      </p:pic>
      <p:pic>
        <p:nvPicPr>
          <p:cNvPr id="41" name="Imag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1641" y="5353502"/>
            <a:ext cx="1372960" cy="1315055"/>
          </a:xfrm>
          <a:prstGeom prst="rect">
            <a:avLst/>
          </a:prstGeom>
        </p:spPr>
      </p:pic>
      <p:pic>
        <p:nvPicPr>
          <p:cNvPr id="42" name="Imag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916" y="4406863"/>
            <a:ext cx="1154954" cy="1362565"/>
          </a:xfrm>
          <a:prstGeom prst="rect">
            <a:avLst/>
          </a:prstGeom>
        </p:spPr>
      </p:pic>
      <p:pic>
        <p:nvPicPr>
          <p:cNvPr id="44" name="Imag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509" y="2320772"/>
            <a:ext cx="1164010" cy="1504761"/>
          </a:xfrm>
          <a:prstGeom prst="rect">
            <a:avLst/>
          </a:prstGeom>
        </p:spPr>
      </p:pic>
      <p:pic>
        <p:nvPicPr>
          <p:cNvPr id="50" name="Imag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9677" y="6226628"/>
            <a:ext cx="1739673" cy="574827"/>
          </a:xfrm>
          <a:prstGeom prst="rect">
            <a:avLst/>
          </a:prstGeom>
        </p:spPr>
      </p:pic>
    </p:spTree>
    <p:extLst>
      <p:ext uri="{BB962C8B-B14F-4D97-AF65-F5344CB8AC3E}">
        <p14:creationId xmlns:p14="http://schemas.microsoft.com/office/powerpoint/2010/main" val="1649392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sz="4000" dirty="0" smtClean="0"/>
              <a:t>Analyse Des Sentiments</a:t>
            </a:r>
            <a:endParaRPr lang="fr-FR" sz="4000" dirty="0"/>
          </a:p>
        </p:txBody>
      </p:sp>
      <p:sp>
        <p:nvSpPr>
          <p:cNvPr id="3" name="Espace réservé du contenu 2"/>
          <p:cNvSpPr>
            <a:spLocks noGrp="1"/>
          </p:cNvSpPr>
          <p:nvPr>
            <p:ph idx="1"/>
          </p:nvPr>
        </p:nvSpPr>
        <p:spPr>
          <a:xfrm>
            <a:off x="1154955" y="2603500"/>
            <a:ext cx="4483846" cy="3721100"/>
          </a:xfrm>
        </p:spPr>
        <p:txBody>
          <a:bodyPr>
            <a:noAutofit/>
          </a:bodyPr>
          <a:lstStyle/>
          <a:p>
            <a:pPr marL="0" indent="0">
              <a:buNone/>
            </a:pPr>
            <a:r>
              <a:rPr lang="fr-FR" dirty="0"/>
              <a:t>Dans la littérature, l’analyse des sentiments (</a:t>
            </a:r>
            <a:r>
              <a:rPr lang="fr-FR" i="1" dirty="0"/>
              <a:t>sentiment </a:t>
            </a:r>
            <a:r>
              <a:rPr lang="fr-FR" i="1" dirty="0" err="1"/>
              <a:t>analysis</a:t>
            </a:r>
            <a:r>
              <a:rPr lang="fr-FR" dirty="0"/>
              <a:t>) est également appelée </a:t>
            </a:r>
            <a:r>
              <a:rPr lang="fr-FR" i="1" dirty="0"/>
              <a:t>opinion Mining, opinion extraction, sentiment </a:t>
            </a:r>
            <a:r>
              <a:rPr lang="fr-FR" i="1" dirty="0" err="1"/>
              <a:t>mining</a:t>
            </a:r>
            <a:r>
              <a:rPr lang="fr-FR" i="1" dirty="0"/>
              <a:t>, </a:t>
            </a:r>
            <a:r>
              <a:rPr lang="fr-FR" i="1" dirty="0" err="1"/>
              <a:t>subjectivity</a:t>
            </a:r>
            <a:r>
              <a:rPr lang="fr-FR" i="1" dirty="0"/>
              <a:t> </a:t>
            </a:r>
            <a:r>
              <a:rPr lang="fr-FR" i="1" dirty="0" err="1"/>
              <a:t>analysis</a:t>
            </a:r>
            <a:r>
              <a:rPr lang="fr-FR" i="1" dirty="0"/>
              <a:t>, affect </a:t>
            </a:r>
            <a:r>
              <a:rPr lang="fr-FR" i="1" dirty="0" err="1"/>
              <a:t>analysis</a:t>
            </a:r>
            <a:r>
              <a:rPr lang="fr-FR" i="1" dirty="0"/>
              <a:t>, </a:t>
            </a:r>
            <a:r>
              <a:rPr lang="fr-FR" i="1" dirty="0" err="1"/>
              <a:t>emotion</a:t>
            </a:r>
            <a:r>
              <a:rPr lang="fr-FR" i="1" dirty="0"/>
              <a:t> </a:t>
            </a:r>
            <a:r>
              <a:rPr lang="fr-FR" i="1" dirty="0" err="1"/>
              <a:t>analysis</a:t>
            </a:r>
            <a:r>
              <a:rPr lang="fr-FR" i="1" dirty="0"/>
              <a:t>, </a:t>
            </a:r>
            <a:r>
              <a:rPr lang="fr-FR" i="1" dirty="0" err="1"/>
              <a:t>review</a:t>
            </a:r>
            <a:r>
              <a:rPr lang="fr-FR" i="1" dirty="0"/>
              <a:t> </a:t>
            </a:r>
            <a:r>
              <a:rPr lang="fr-FR" i="1" dirty="0" err="1"/>
              <a:t>mining</a:t>
            </a:r>
            <a:r>
              <a:rPr lang="fr-FR" i="1" dirty="0"/>
              <a:t>, </a:t>
            </a:r>
            <a:r>
              <a:rPr lang="fr-FR" i="1" dirty="0" err="1"/>
              <a:t>appraisal</a:t>
            </a:r>
            <a:r>
              <a:rPr lang="fr-FR" i="1" dirty="0"/>
              <a:t> extraction</a:t>
            </a:r>
            <a:r>
              <a:rPr lang="fr-FR" dirty="0"/>
              <a:t>, est un domaine de recherche qui consiste à analyser les sensations, les attitudes et les émotions des individus vis-à-vis des entités telles que les produits, les services et les organisations économique</a:t>
            </a:r>
            <a:r>
              <a:rPr lang="fr-FR" dirty="0" smtClean="0"/>
              <a: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406" y="2603500"/>
            <a:ext cx="5331279" cy="3238500"/>
          </a:xfrm>
          <a:prstGeom prst="rect">
            <a:avLst/>
          </a:prstGeom>
        </p:spPr>
      </p:pic>
    </p:spTree>
    <p:extLst>
      <p:ext uri="{BB962C8B-B14F-4D97-AF65-F5344CB8AC3E}">
        <p14:creationId xmlns:p14="http://schemas.microsoft.com/office/powerpoint/2010/main" val="3840196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Sources de données </a:t>
            </a:r>
            <a:endParaRPr lang="fr-FR" dirty="0"/>
          </a:p>
        </p:txBody>
      </p:sp>
      <p:sp>
        <p:nvSpPr>
          <p:cNvPr id="3" name="ZoneTexte 2"/>
          <p:cNvSpPr txBox="1"/>
          <p:nvPr/>
        </p:nvSpPr>
        <p:spPr>
          <a:xfrm>
            <a:off x="1502227" y="2677885"/>
            <a:ext cx="5399315" cy="1754326"/>
          </a:xfrm>
          <a:prstGeom prst="rect">
            <a:avLst/>
          </a:prstGeom>
          <a:noFill/>
        </p:spPr>
        <p:txBody>
          <a:bodyPr wrap="square" rtlCol="0">
            <a:spAutoFit/>
          </a:bodyPr>
          <a:lstStyle/>
          <a:p>
            <a:r>
              <a:rPr lang="fr-FR" dirty="0" smtClean="0"/>
              <a:t>Avec l’avènement du web  et l’explosion des sources des données tels que les sites d’avis, les blogs et les micro-blogs est apparu la nécessité d’analyser des millions des postes ,des tweets ou d’avis afin de savoir ce que pensent les internautes,</a:t>
            </a:r>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918914"/>
            <a:ext cx="1527401" cy="1119686"/>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0800" y="3875315"/>
            <a:ext cx="1233487" cy="1567543"/>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0800" y="2401526"/>
            <a:ext cx="1317172" cy="11535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1200" y="5442858"/>
            <a:ext cx="995362" cy="1289276"/>
          </a:xfrm>
          <a:prstGeom prst="rect">
            <a:avLst/>
          </a:prstGeom>
        </p:spPr>
      </p:pic>
      <p:pic>
        <p:nvPicPr>
          <p:cNvPr id="13" name="Imag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261" y="4610812"/>
            <a:ext cx="1713139" cy="1332139"/>
          </a:xfrm>
          <a:prstGeom prst="rect">
            <a:avLst/>
          </a:prstGeom>
        </p:spPr>
      </p:pic>
      <p:pic>
        <p:nvPicPr>
          <p:cNvPr id="15" name="Imag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9880" y="4772024"/>
            <a:ext cx="1638981" cy="1628775"/>
          </a:xfrm>
          <a:prstGeom prst="rect">
            <a:avLst/>
          </a:prstGeom>
        </p:spPr>
      </p:pic>
    </p:spTree>
    <p:extLst>
      <p:ext uri="{BB962C8B-B14F-4D97-AF65-F5344CB8AC3E}">
        <p14:creationId xmlns:p14="http://schemas.microsoft.com/office/powerpoint/2010/main" val="4009308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90AAB2-D5CD-4240-9A46-A846C0BAB7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19DDC21-2D68-4861-B96B-303660E15E42}">
  <ds:schemaRefs>
    <ds:schemaRef ds:uri="http://purl.org/dc/dcmitype/"/>
    <ds:schemaRef ds:uri="http://www.w3.org/XML/1998/namespace"/>
    <ds:schemaRef ds:uri="http://schemas.microsoft.com/office/2006/documentManagement/types"/>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68948A-603E-411D-88D9-D2F2C7035F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2937</TotalTime>
  <Words>756</Words>
  <Application>Microsoft Office PowerPoint</Application>
  <PresentationFormat>Widescreen</PresentationFormat>
  <Paragraphs>86</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     Natural language  processing</vt:lpstr>
      <vt:lpstr>                              PLAN </vt:lpstr>
      <vt:lpstr>     Motivation</vt:lpstr>
      <vt:lpstr>                        Motivation</vt:lpstr>
      <vt:lpstr>    </vt:lpstr>
      <vt:lpstr>Traitement du language naturel</vt:lpstr>
      <vt:lpstr>              Les Applications de NLP </vt:lpstr>
      <vt:lpstr>              Analyse Des Sentiments</vt:lpstr>
      <vt:lpstr>                 Sources de données </vt:lpstr>
      <vt:lpstr>                            Twitter</vt:lpstr>
      <vt:lpstr>PowerPoint Presentation</vt:lpstr>
      <vt:lpstr>PowerPoint Presentation</vt:lpstr>
      <vt:lpstr>   Extraction des tweets</vt:lpstr>
      <vt:lpstr>         Base de données</vt:lpstr>
      <vt:lpstr>            Nettoyage des données </vt:lpstr>
      <vt:lpstr>             Le module NLP textBlob</vt:lpstr>
      <vt:lpstr>                   Visualisation des résultat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211</cp:revision>
  <dcterms:created xsi:type="dcterms:W3CDTF">2014-09-12T02:10:31Z</dcterms:created>
  <dcterms:modified xsi:type="dcterms:W3CDTF">2020-07-23T22:43:23Z</dcterms:modified>
</cp:coreProperties>
</file>